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87" r:id="rId2"/>
    <p:sldId id="273" r:id="rId3"/>
    <p:sldId id="274" r:id="rId4"/>
    <p:sldId id="278" r:id="rId5"/>
    <p:sldId id="277" r:id="rId6"/>
    <p:sldId id="275" r:id="rId7"/>
    <p:sldId id="579" r:id="rId8"/>
    <p:sldId id="1376" r:id="rId9"/>
    <p:sldId id="1416" r:id="rId10"/>
    <p:sldId id="1403" r:id="rId11"/>
    <p:sldId id="1419" r:id="rId12"/>
    <p:sldId id="1418" r:id="rId13"/>
    <p:sldId id="1420" r:id="rId14"/>
    <p:sldId id="1421" r:id="rId15"/>
    <p:sldId id="1422" r:id="rId16"/>
    <p:sldId id="1428" r:id="rId17"/>
    <p:sldId id="626" r:id="rId18"/>
    <p:sldId id="1407" r:id="rId19"/>
    <p:sldId id="302" r:id="rId20"/>
    <p:sldId id="303" r:id="rId21"/>
    <p:sldId id="480" r:id="rId22"/>
    <p:sldId id="1410" r:id="rId23"/>
    <p:sldId id="1430" r:id="rId24"/>
    <p:sldId id="1431" r:id="rId25"/>
    <p:sldId id="1432" r:id="rId26"/>
    <p:sldId id="1433" r:id="rId27"/>
    <p:sldId id="1434" r:id="rId28"/>
    <p:sldId id="1435" r:id="rId29"/>
    <p:sldId id="1436" r:id="rId30"/>
    <p:sldId id="1437" r:id="rId31"/>
    <p:sldId id="1438" r:id="rId32"/>
    <p:sldId id="1439" r:id="rId33"/>
    <p:sldId id="1440" r:id="rId34"/>
    <p:sldId id="1441" r:id="rId35"/>
    <p:sldId id="1442" r:id="rId36"/>
    <p:sldId id="1444" r:id="rId37"/>
    <p:sldId id="1445" r:id="rId38"/>
    <p:sldId id="1446" r:id="rId39"/>
    <p:sldId id="1447" r:id="rId40"/>
    <p:sldId id="1448" r:id="rId41"/>
    <p:sldId id="1449" r:id="rId42"/>
    <p:sldId id="1450" r:id="rId43"/>
    <p:sldId id="1451" r:id="rId44"/>
    <p:sldId id="1452" r:id="rId45"/>
    <p:sldId id="300" r:id="rId46"/>
    <p:sldId id="320" r:id="rId47"/>
    <p:sldId id="1427" r:id="rId48"/>
    <p:sldId id="1453" r:id="rId49"/>
    <p:sldId id="1415" r:id="rId50"/>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1503BD"/>
    <a:srgbClr val="FF0066"/>
    <a:srgbClr val="1B04FA"/>
    <a:srgbClr val="F7FA76"/>
    <a:srgbClr val="FCFEB0"/>
    <a:srgbClr val="1C11AF"/>
    <a:srgbClr val="FF0000"/>
    <a:srgbClr val="F9FEC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5859" autoAdjust="0"/>
  </p:normalViewPr>
  <p:slideViewPr>
    <p:cSldViewPr snapToGrid="0">
      <p:cViewPr>
        <p:scale>
          <a:sx n="67" d="100"/>
          <a:sy n="67" d="100"/>
        </p:scale>
        <p:origin x="-125"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p14="http://schemas.microsoft.com/office/powerpoint/2010/main" xmlns=""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vòng quay chọn câu hỏi t</a:t>
            </a:r>
            <a:r>
              <a:rPr lang="vi-VN"/>
              <a:t>ư</a:t>
            </a:r>
            <a:r>
              <a:rPr lang="en-US"/>
              <a:t>ơng úng với ô quay, bấm vào thiên thần để tới bài mới nhé thầy cô.</a:t>
            </a:r>
          </a:p>
        </p:txBody>
      </p:sp>
      <p:sp>
        <p:nvSpPr>
          <p:cNvPr id="4" name="Slide Number Placeholder 3"/>
          <p:cNvSpPr>
            <a:spLocks noGrp="1"/>
          </p:cNvSpPr>
          <p:nvPr>
            <p:ph type="sldNum" sz="quarter" idx="5"/>
          </p:nvPr>
        </p:nvSpPr>
        <p:spPr/>
        <p:txBody>
          <a:bodyPr/>
          <a:lstStyle/>
          <a:p>
            <a:fld id="{8F28E120-D41F-4026-8DA0-C6620364AD35}" type="slidenum">
              <a:rPr lang="en-US" smtClean="0"/>
              <a:pPr/>
              <a:t>1</a:t>
            </a:fld>
            <a:endParaRPr lang="en-US"/>
          </a:p>
        </p:txBody>
      </p:sp>
    </p:spTree>
    <p:extLst>
      <p:ext uri="{BB962C8B-B14F-4D97-AF65-F5344CB8AC3E}">
        <p14:creationId xmlns:p14="http://schemas.microsoft.com/office/powerpoint/2010/main" xmlns="" val="402465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pPr/>
              <a:t>30</a:t>
            </a:fld>
            <a:endParaRPr lang="en-US"/>
          </a:p>
        </p:txBody>
      </p:sp>
    </p:spTree>
    <p:extLst>
      <p:ext uri="{BB962C8B-B14F-4D97-AF65-F5344CB8AC3E}">
        <p14:creationId xmlns:p14="http://schemas.microsoft.com/office/powerpoint/2010/main" xmlns="" val="135757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32</a:t>
            </a:fld>
            <a:endParaRPr lang="en-US"/>
          </a:p>
        </p:txBody>
      </p:sp>
    </p:spTree>
    <p:extLst>
      <p:ext uri="{BB962C8B-B14F-4D97-AF65-F5344CB8AC3E}">
        <p14:creationId xmlns:p14="http://schemas.microsoft.com/office/powerpoint/2010/main" xmlns="" val="1703717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a:solidFill>
                  <a:srgbClr val="1B04FA"/>
                </a:solidFill>
                <a:latin typeface="+mn-lt"/>
                <a:cs typeface="Arial" panose="020B0604020202020204" pitchFamily="34" charset="0"/>
              </a:rPr>
              <a:t>1. </a:t>
            </a:r>
            <a:r>
              <a:rPr lang="vi-VN" sz="1200">
                <a:solidFill>
                  <a:srgbClr val="1B04FA"/>
                </a:solidFill>
                <a:latin typeface="+mn-lt"/>
                <a:cs typeface="Arial" panose="020B0604020202020204" pitchFamily="34" charset="0"/>
              </a:rPr>
              <a:t>Tô-ky-ô (Nhật Bản), </a:t>
            </a:r>
            <a:r>
              <a:rPr lang="vi-VN" sz="1200" b="1">
                <a:solidFill>
                  <a:srgbClr val="1B04FA"/>
                </a:solidFill>
                <a:latin typeface="+mn-lt"/>
                <a:cs typeface="Arial" panose="020B0604020202020204" pitchFamily="34" charset="0"/>
              </a:rPr>
              <a:t>2. </a:t>
            </a:r>
            <a:r>
              <a:rPr lang="vi-VN" sz="1200">
                <a:solidFill>
                  <a:srgbClr val="1B04FA"/>
                </a:solidFill>
                <a:latin typeface="+mn-lt"/>
                <a:cs typeface="Arial" panose="020B0604020202020204" pitchFamily="34" charset="0"/>
              </a:rPr>
              <a:t>Niu Đê-li (Ấn Độ), </a:t>
            </a:r>
            <a:r>
              <a:rPr lang="vi-VN" sz="1200" b="1">
                <a:solidFill>
                  <a:srgbClr val="1B04FA"/>
                </a:solidFill>
                <a:latin typeface="+mn-lt"/>
                <a:cs typeface="Arial" panose="020B0604020202020204" pitchFamily="34" charset="0"/>
              </a:rPr>
              <a:t>3.</a:t>
            </a:r>
            <a:r>
              <a:rPr lang="vi-VN" sz="1200">
                <a:solidFill>
                  <a:srgbClr val="1B04FA"/>
                </a:solidFill>
                <a:latin typeface="+mn-lt"/>
                <a:cs typeface="Arial" panose="020B0604020202020204" pitchFamily="34" charset="0"/>
              </a:rPr>
              <a:t> Thượng Hải (Trung Quốc), </a:t>
            </a:r>
            <a:r>
              <a:rPr lang="vi-VN" sz="1200" b="1">
                <a:solidFill>
                  <a:srgbClr val="1B04FA"/>
                </a:solidFill>
                <a:latin typeface="+mn-lt"/>
                <a:cs typeface="Arial" panose="020B0604020202020204" pitchFamily="34" charset="0"/>
              </a:rPr>
              <a:t>4. </a:t>
            </a:r>
            <a:r>
              <a:rPr lang="vi-VN" sz="1200">
                <a:solidFill>
                  <a:srgbClr val="1B04FA"/>
                </a:solidFill>
                <a:latin typeface="+mn-lt"/>
                <a:cs typeface="Arial" panose="020B0604020202020204" pitchFamily="34" charset="0"/>
              </a:rPr>
              <a:t>Đắc-ca (Băng-la-đét), </a:t>
            </a:r>
            <a:r>
              <a:rPr lang="vi-VN" sz="1200" b="1">
                <a:solidFill>
                  <a:srgbClr val="1B04FA"/>
                </a:solidFill>
                <a:latin typeface="+mn-lt"/>
                <a:cs typeface="Arial" panose="020B0604020202020204" pitchFamily="34" charset="0"/>
              </a:rPr>
              <a:t>5. </a:t>
            </a:r>
            <a:r>
              <a:rPr lang="vi-VN" sz="1200">
                <a:solidFill>
                  <a:srgbClr val="1B04FA"/>
                </a:solidFill>
                <a:latin typeface="+mn-lt"/>
                <a:cs typeface="Arial" panose="020B0604020202020204" pitchFamily="34" charset="0"/>
              </a:rPr>
              <a:t>Bắc Kinh (Trung Quốc), </a:t>
            </a:r>
            <a:r>
              <a:rPr lang="vi-VN" sz="1200" b="1">
                <a:solidFill>
                  <a:srgbClr val="1B04FA"/>
                </a:solidFill>
                <a:latin typeface="+mn-lt"/>
                <a:cs typeface="Arial" panose="020B0604020202020204" pitchFamily="34" charset="0"/>
              </a:rPr>
              <a:t>6. </a:t>
            </a:r>
            <a:r>
              <a:rPr lang="vi-VN" sz="1200">
                <a:solidFill>
                  <a:srgbClr val="1B04FA"/>
                </a:solidFill>
                <a:latin typeface="+mn-lt"/>
                <a:cs typeface="Arial" panose="020B0604020202020204" pitchFamily="34" charset="0"/>
              </a:rPr>
              <a:t>Mum-bai (Ấn Độ), </a:t>
            </a:r>
            <a:r>
              <a:rPr lang="vi-VN" sz="1200" b="1">
                <a:solidFill>
                  <a:srgbClr val="1B04FA"/>
                </a:solidFill>
                <a:latin typeface="+mn-lt"/>
                <a:cs typeface="Arial" panose="020B0604020202020204" pitchFamily="34" charset="0"/>
              </a:rPr>
              <a:t>7.</a:t>
            </a:r>
            <a:r>
              <a:rPr lang="vi-VN" sz="1200">
                <a:solidFill>
                  <a:srgbClr val="1B04FA"/>
                </a:solidFill>
                <a:latin typeface="+mn-lt"/>
                <a:cs typeface="Arial" panose="020B0604020202020204" pitchFamily="34" charset="0"/>
              </a:rPr>
              <a:t> Ô-xa-ca (Nhật Bản), </a:t>
            </a:r>
            <a:r>
              <a:rPr lang="vi-VN" sz="1200" b="1">
                <a:solidFill>
                  <a:srgbClr val="1B04FA"/>
                </a:solidFill>
                <a:latin typeface="+mn-lt"/>
                <a:cs typeface="Arial" panose="020B0604020202020204" pitchFamily="34" charset="0"/>
              </a:rPr>
              <a:t>8. </a:t>
            </a:r>
            <a:r>
              <a:rPr lang="vi-VN" sz="1200">
                <a:solidFill>
                  <a:srgbClr val="1B04FA"/>
                </a:solidFill>
                <a:latin typeface="+mn-lt"/>
                <a:cs typeface="Arial" panose="020B0604020202020204" pitchFamily="34" charset="0"/>
              </a:rPr>
              <a:t>Ca-ra-si (Pa-ki-xtan), </a:t>
            </a:r>
            <a:r>
              <a:rPr lang="vi-VN" sz="1200" b="1">
                <a:solidFill>
                  <a:srgbClr val="1B04FA"/>
                </a:solidFill>
                <a:latin typeface="+mn-lt"/>
                <a:cs typeface="Arial" panose="020B0604020202020204" pitchFamily="34" charset="0"/>
              </a:rPr>
              <a:t>9.</a:t>
            </a:r>
            <a:r>
              <a:rPr lang="vi-VN" sz="1200">
                <a:solidFill>
                  <a:srgbClr val="1B04FA"/>
                </a:solidFill>
                <a:latin typeface="+mn-lt"/>
                <a:cs typeface="Arial" panose="020B0604020202020204" pitchFamily="34" charset="0"/>
              </a:rPr>
              <a:t> Trùng Khánh (Trung Quốc), </a:t>
            </a:r>
            <a:r>
              <a:rPr lang="vi-VN" sz="1200" b="1">
                <a:solidFill>
                  <a:srgbClr val="1B04FA"/>
                </a:solidFill>
                <a:latin typeface="+mn-lt"/>
                <a:cs typeface="Arial" panose="020B0604020202020204" pitchFamily="34" charset="0"/>
              </a:rPr>
              <a:t>10. </a:t>
            </a:r>
            <a:r>
              <a:rPr lang="vi-VN" sz="1200">
                <a:solidFill>
                  <a:srgbClr val="1B04FA"/>
                </a:solidFill>
                <a:latin typeface="+mn-lt"/>
                <a:cs typeface="Arial" panose="020B0604020202020204" pitchFamily="34" charset="0"/>
              </a:rPr>
              <a:t>I-xtan-bun (Thổ Nhĩ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33</a:t>
            </a:fld>
            <a:endParaRPr lang="en-US"/>
          </a:p>
        </p:txBody>
      </p:sp>
    </p:spTree>
    <p:extLst>
      <p:ext uri="{BB962C8B-B14F-4D97-AF65-F5344CB8AC3E}">
        <p14:creationId xmlns:p14="http://schemas.microsoft.com/office/powerpoint/2010/main" xmlns="" val="337461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Arial" panose="020B0604020202020204" pitchFamily="34" charset="0"/>
                <a:ea typeface="Times New Roman" panose="02020603050405020304" pitchFamily="18" charset="0"/>
                <a:cs typeface="Arial" panose="020B0604020202020204" pitchFamily="34" charset="0"/>
              </a:rPr>
              <a:t>Thuận lợi cho sinh hoạt của con người, phát triển giao thông, sản xuất nông nghiệp – nhất là nền nông nghiệp lúa nước.</a:t>
            </a:r>
            <a:endParaRPr lang="en-US" sz="1200">
              <a:solidFill>
                <a:srgbClr val="00206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34</a:t>
            </a:fld>
            <a:endParaRPr lang="en-US"/>
          </a:p>
        </p:txBody>
      </p:sp>
    </p:spTree>
    <p:extLst>
      <p:ext uri="{BB962C8B-B14F-4D97-AF65-F5344CB8AC3E}">
        <p14:creationId xmlns:p14="http://schemas.microsoft.com/office/powerpoint/2010/main" xmlns="" val="238946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36</a:t>
            </a:fld>
            <a:endParaRPr lang="en-US"/>
          </a:p>
        </p:txBody>
      </p:sp>
    </p:spTree>
    <p:extLst>
      <p:ext uri="{BB962C8B-B14F-4D97-AF65-F5344CB8AC3E}">
        <p14:creationId xmlns:p14="http://schemas.microsoft.com/office/powerpoint/2010/main" xmlns="" val="3912988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47</a:t>
            </a:fld>
            <a:endParaRPr lang="en-US"/>
          </a:p>
        </p:txBody>
      </p:sp>
    </p:spTree>
    <p:extLst>
      <p:ext uri="{BB962C8B-B14F-4D97-AF65-F5344CB8AC3E}">
        <p14:creationId xmlns:p14="http://schemas.microsoft.com/office/powerpoint/2010/main" xmlns="" val="1835558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p14="http://schemas.microsoft.com/office/powerpoint/2010/main" xmlns="" val="2429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Nguyên nhân vì sao dân số châu á giảm trong những năm gần đây?</a:t>
            </a:r>
          </a:p>
        </p:txBody>
      </p:sp>
      <p:sp>
        <p:nvSpPr>
          <p:cNvPr id="4" name="Slide Number Placeholder 3"/>
          <p:cNvSpPr>
            <a:spLocks noGrp="1"/>
          </p:cNvSpPr>
          <p:nvPr>
            <p:ph type="sldNum" sz="quarter" idx="5"/>
          </p:nvPr>
        </p:nvSpPr>
        <p:spPr/>
        <p:txBody>
          <a:bodyPr/>
          <a:lstStyle/>
          <a:p>
            <a:fld id="{6661CF8A-28E2-4785-8151-098E1A36ED42}" type="slidenum">
              <a:rPr lang="en-US" smtClean="0"/>
              <a:pPr/>
              <a:t>10</a:t>
            </a:fld>
            <a:endParaRPr lang="en-US"/>
          </a:p>
        </p:txBody>
      </p:sp>
    </p:spTree>
    <p:extLst>
      <p:ext uri="{BB962C8B-B14F-4D97-AF65-F5344CB8AC3E}">
        <p14:creationId xmlns:p14="http://schemas.microsoft.com/office/powerpoint/2010/main" xmlns="" val="65366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12</a:t>
            </a:fld>
            <a:endParaRPr lang="en-US"/>
          </a:p>
        </p:txBody>
      </p:sp>
    </p:spTree>
    <p:extLst>
      <p:ext uri="{BB962C8B-B14F-4D97-AF65-F5344CB8AC3E}">
        <p14:creationId xmlns:p14="http://schemas.microsoft.com/office/powerpoint/2010/main" xmlns="" val="292984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p14="http://schemas.microsoft.com/office/powerpoint/2010/main" xmlns="" val="3010758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17</a:t>
            </a:fld>
            <a:endParaRPr lang="en-US"/>
          </a:p>
        </p:txBody>
      </p:sp>
    </p:spTree>
    <p:extLst>
      <p:ext uri="{BB962C8B-B14F-4D97-AF65-F5344CB8AC3E}">
        <p14:creationId xmlns:p14="http://schemas.microsoft.com/office/powerpoint/2010/main" xmlns="" val="242400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26</a:t>
            </a:fld>
            <a:endParaRPr lang="en-US"/>
          </a:p>
        </p:txBody>
      </p:sp>
    </p:spTree>
    <p:extLst>
      <p:ext uri="{BB962C8B-B14F-4D97-AF65-F5344CB8AC3E}">
        <p14:creationId xmlns:p14="http://schemas.microsoft.com/office/powerpoint/2010/main" xmlns="" val="172663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pPr/>
              <a:t>27</a:t>
            </a:fld>
            <a:endParaRPr lang="en-US"/>
          </a:p>
        </p:txBody>
      </p:sp>
    </p:spTree>
    <p:extLst>
      <p:ext uri="{BB962C8B-B14F-4D97-AF65-F5344CB8AC3E}">
        <p14:creationId xmlns:p14="http://schemas.microsoft.com/office/powerpoint/2010/main" xmlns="" val="401567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29</a:t>
            </a:fld>
            <a:endParaRPr lang="en-US"/>
          </a:p>
        </p:txBody>
      </p:sp>
    </p:spTree>
    <p:extLst>
      <p:ext uri="{BB962C8B-B14F-4D97-AF65-F5344CB8AC3E}">
        <p14:creationId xmlns:p14="http://schemas.microsoft.com/office/powerpoint/2010/main" xmlns="" val="403230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6" name="Footer Placeholder 5">
            <a:extLst>
              <a:ext uri="{FF2B5EF4-FFF2-40B4-BE49-F238E27FC236}">
                <a16:creationId xmlns=""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8" name="Footer Placeholder 7">
            <a:extLst>
              <a:ext uri="{FF2B5EF4-FFF2-40B4-BE49-F238E27FC236}">
                <a16:creationId xmlns=""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4" name="Footer Placeholder 3">
            <a:extLst>
              <a:ext uri="{FF2B5EF4-FFF2-40B4-BE49-F238E27FC236}">
                <a16:creationId xmlns=""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3" name="Footer Placeholder 2">
            <a:extLst>
              <a:ext uri="{FF2B5EF4-FFF2-40B4-BE49-F238E27FC236}">
                <a16:creationId xmlns=""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6" name="Footer Placeholder 5">
            <a:extLst>
              <a:ext uri="{FF2B5EF4-FFF2-40B4-BE49-F238E27FC236}">
                <a16:creationId xmlns=""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6" name="Footer Placeholder 5">
            <a:extLst>
              <a:ext uri="{FF2B5EF4-FFF2-40B4-BE49-F238E27FC236}">
                <a16:creationId xmlns=""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1"/>
            <a:ext cx="11347451" cy="1325563"/>
          </a:xfrm>
        </p:spPr>
        <p:txBody>
          <a:bodyPr/>
          <a:lstStyle/>
          <a:p>
            <a:r>
              <a:rPr lang="en-US"/>
              <a:t>Click to edit Master title style</a:t>
            </a:r>
          </a:p>
        </p:txBody>
      </p:sp>
      <p:sp>
        <p:nvSpPr>
          <p:cNvPr id="3" name="Text Placeholder 2"/>
          <p:cNvSpPr>
            <a:spLocks noGrp="1"/>
          </p:cNvSpPr>
          <p:nvPr>
            <p:ph type="body" sz="half" idx="1"/>
          </p:nvPr>
        </p:nvSpPr>
        <p:spPr>
          <a:xfrm>
            <a:off x="402168" y="1676401"/>
            <a:ext cx="5592233"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676400"/>
            <a:ext cx="5592233" cy="2135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3963989"/>
            <a:ext cx="5592233" cy="213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 xmlns:a16="http://schemas.microsoft.com/office/drawing/2014/main" id="{715BA16A-B0ED-47A3-91F3-308411AD5DE7}"/>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 xmlns:a16="http://schemas.microsoft.com/office/drawing/2014/main" id="{5DCCE324-5B29-414C-B801-EC18D6196F1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 xmlns:a16="http://schemas.microsoft.com/office/drawing/2014/main" id="{0A723498-7C5C-482B-B50E-CAA44CDE13C1}"/>
              </a:ext>
            </a:extLst>
          </p:cNvPr>
          <p:cNvSpPr>
            <a:spLocks noGrp="1"/>
          </p:cNvSpPr>
          <p:nvPr>
            <p:ph type="sldNum" sz="quarter" idx="12"/>
          </p:nvPr>
        </p:nvSpPr>
        <p:spPr/>
        <p:txBody>
          <a:bodyPr/>
          <a:lstStyle>
            <a:lvl1pPr>
              <a:defRPr/>
            </a:lvl1pPr>
          </a:lstStyle>
          <a:p>
            <a:pPr>
              <a:defRPr/>
            </a:pPr>
            <a:fld id="{215D56F9-EDCA-48A8-9511-86016BC29C7B}" type="slidenum">
              <a:rPr lang="en-US" altLang="en-US"/>
              <a:pPr>
                <a:defRPr/>
              </a:pPr>
              <a:t>‹#›</a:t>
            </a:fld>
            <a:endParaRPr lang="en-US" altLang="en-US"/>
          </a:p>
        </p:txBody>
      </p:sp>
    </p:spTree>
    <p:extLst>
      <p:ext uri="{BB962C8B-B14F-4D97-AF65-F5344CB8AC3E}">
        <p14:creationId xmlns:p14="http://schemas.microsoft.com/office/powerpoint/2010/main" xmlns="" val="2877906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3">
            <a:extLst>
              <a:ext uri="{FF2B5EF4-FFF2-40B4-BE49-F238E27FC236}">
                <a16:creationId xmlns="" xmlns:a16="http://schemas.microsoft.com/office/drawing/2014/main" id="{697939DF-5F8B-440C-AA5E-5AC7A575047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7E2BF881-E3C0-4E49-8BF9-D765C7389F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053E5B2-5961-44F0-90E9-3453349AAD63}"/>
              </a:ext>
            </a:extLst>
          </p:cNvPr>
          <p:cNvSpPr>
            <a:spLocks noGrp="1"/>
          </p:cNvSpPr>
          <p:nvPr>
            <p:ph type="sldNum" sz="quarter" idx="12"/>
          </p:nvPr>
        </p:nvSpPr>
        <p:spPr/>
        <p:txBody>
          <a:bodyPr/>
          <a:lstStyle>
            <a:lvl1pPr>
              <a:defRPr/>
            </a:lvl1pPr>
          </a:lstStyle>
          <a:p>
            <a:pPr>
              <a:defRPr/>
            </a:pPr>
            <a:fld id="{B2B66F27-BF5A-467E-AD1F-640AD392EC79}" type="slidenum">
              <a:rPr lang="en-US" altLang="en-US"/>
              <a:pPr>
                <a:defRPr/>
              </a:pPr>
              <a:t>‹#›</a:t>
            </a:fld>
            <a:endParaRPr lang="en-US" altLang="en-US"/>
          </a:p>
        </p:txBody>
      </p:sp>
    </p:spTree>
    <p:extLst>
      <p:ext uri="{BB962C8B-B14F-4D97-AF65-F5344CB8AC3E}">
        <p14:creationId xmlns:p14="http://schemas.microsoft.com/office/powerpoint/2010/main" xmlns="" val="4183341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10/9/2023</a:t>
            </a:fld>
            <a:endParaRPr lang="en-US"/>
          </a:p>
        </p:txBody>
      </p:sp>
      <p:sp>
        <p:nvSpPr>
          <p:cNvPr id="5" name="Footer Placeholder 4">
            <a:extLst>
              <a:ext uri="{FF2B5EF4-FFF2-40B4-BE49-F238E27FC236}">
                <a16:creationId xmlns=""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p14="http://schemas.microsoft.com/office/powerpoint/2010/main" xmlns=""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 id="2147483762"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media" Target="../media/media1.wav"/><Relationship Id="rId3" Type="http://schemas.openxmlformats.org/officeDocument/2006/relationships/notesSlide" Target="../notesSlides/notesSlide1.xml"/><Relationship Id="rId7" Type="http://schemas.openxmlformats.org/officeDocument/2006/relationships/slide" Target="slide3.xml"/><Relationship Id="rId12" Type="http://schemas.openxmlformats.org/officeDocument/2006/relationships/image" Target="../media/image5.gif"/><Relationship Id="rId2" Type="http://schemas.openxmlformats.org/officeDocument/2006/relationships/slideLayout" Target="../slideLayouts/slideLayout3.xml"/><Relationship Id="rId16" Type="http://schemas.openxmlformats.org/officeDocument/2006/relationships/slide" Target="slide4.xml"/><Relationship Id="rId1" Type="http://schemas.openxmlformats.org/officeDocument/2006/relationships/video" Target="NULL" TargetMode="External"/><Relationship Id="rId6" Type="http://schemas.openxmlformats.org/officeDocument/2006/relationships/slide" Target="slide2.xml"/><Relationship Id="rId11" Type="http://schemas.openxmlformats.org/officeDocument/2006/relationships/image" Target="../media/image4.gif"/><Relationship Id="rId5" Type="http://schemas.openxmlformats.org/officeDocument/2006/relationships/image" Target="../media/image2.png"/><Relationship Id="rId15" Type="http://schemas.openxmlformats.org/officeDocument/2006/relationships/slide" Target="slide6.xml"/><Relationship Id="rId10" Type="http://schemas.openxmlformats.org/officeDocument/2006/relationships/image" Target="../media/image3.gif"/><Relationship Id="rId4" Type="http://schemas.openxmlformats.org/officeDocument/2006/relationships/image" Target="../media/image1.png"/><Relationship Id="rId9" Type="http://schemas.openxmlformats.org/officeDocument/2006/relationships/slide" Target="slide7.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video" Target="NULL" TargetMode="Externa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media"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6.xml"/><Relationship Id="rId7"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media" Target="../media/media2.mp4"/><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40.jpeg"/><Relationship Id="rId7" Type="http://schemas.openxmlformats.org/officeDocument/2006/relationships/image" Target="../media/image55.png"/><Relationship Id="rId12"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9.png"/><Relationship Id="rId1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5.jpeg"/><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8" Type="http://schemas.openxmlformats.org/officeDocument/2006/relationships/hyperlink" Target="https://vi.wikipedia.org/wiki/%E1%BA%A2_R%E1%BA%ADp_X%C3%AA_%C3%9At" TargetMode="External"/><Relationship Id="rId3" Type="http://schemas.openxmlformats.org/officeDocument/2006/relationships/image" Target="../media/image88.jpeg"/><Relationship Id="rId7" Type="http://schemas.openxmlformats.org/officeDocument/2006/relationships/hyperlink" Target="https://vi.wikipedia.org/wiki/Mecca" TargetMode="External"/><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hyperlink" Target="https://vi.wikipedia.org/wiki/H%E1%BB%93i_gi%C3%A1o" TargetMode="External"/><Relationship Id="rId5" Type="http://schemas.openxmlformats.org/officeDocument/2006/relationships/hyperlink" Target="https://vi.wikipedia.org/wiki/Al-Masjid_al-Haram" TargetMode="External"/><Relationship Id="rId4" Type="http://schemas.openxmlformats.org/officeDocument/2006/relationships/hyperlink" Target="https://vi.wikipedia.org/wiki/Ti%E1%BA%BFng_%E1%BA%A2_R%E1%BA%ADp" TargetMode="External"/><Relationship Id="rId9" Type="http://schemas.openxmlformats.org/officeDocument/2006/relationships/hyperlink" Target="https://vi.wikipedia.org/wiki/Th%C3%A1nh_%C4%91%C6%B0%E1%BB%9Dng_H%E1%BB%93i_gi%C3%A1o"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hyperlink" Target="https://www.gso.gov.vn/dan-so/"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xml"/><Relationship Id="rId3" Type="http://schemas.openxmlformats.org/officeDocument/2006/relationships/audio" Target="../media/audio3.wav"/><Relationship Id="rId7" Type="http://schemas.openxmlformats.org/officeDocument/2006/relationships/image" Target="../media/image8.png"/><Relationship Id="rId12"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audio" Target="../media/audio5.wav"/><Relationship Id="rId7" Type="http://schemas.openxmlformats.org/officeDocument/2006/relationships/image" Target="../media/image4.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gif"/><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9FFD48-4586-4F86-B36E-6DAF159AD84D}"/>
              </a:ext>
            </a:extLst>
          </p:cNvPr>
          <p:cNvPicPr>
            <a:picLocks noChangeAspect="1"/>
          </p:cNvPicPr>
          <p:nvPr/>
        </p:nvPicPr>
        <p:blipFill rotWithShape="1">
          <a:blip r:embed="rId4" cstate="print"/>
          <a:srcRect l="23511" t="23071" r="8399" b="9930"/>
          <a:stretch/>
        </p:blipFill>
        <p:spPr>
          <a:xfrm>
            <a:off x="0" y="0"/>
            <a:ext cx="12269972" cy="6858000"/>
          </a:xfrm>
          <a:prstGeom prst="rect">
            <a:avLst/>
          </a:prstGeom>
        </p:spPr>
      </p:pic>
      <p:grpSp>
        <p:nvGrpSpPr>
          <p:cNvPr id="54" name="vong quay">
            <a:extLst>
              <a:ext uri="{FF2B5EF4-FFF2-40B4-BE49-F238E27FC236}">
                <a16:creationId xmlns="" xmlns:a16="http://schemas.microsoft.com/office/drawing/2014/main" id="{C3681784-B81E-4B3F-B9DB-47BACA12E47C}"/>
              </a:ext>
            </a:extLst>
          </p:cNvPr>
          <p:cNvGrpSpPr/>
          <p:nvPr/>
        </p:nvGrpSpPr>
        <p:grpSpPr>
          <a:xfrm>
            <a:off x="5825983" y="478508"/>
            <a:ext cx="5042125" cy="5036855"/>
            <a:chOff x="5425622" y="292790"/>
            <a:chExt cx="5834378" cy="5828280"/>
          </a:xfrm>
        </p:grpSpPr>
        <p:pic>
          <p:nvPicPr>
            <p:cNvPr id="55" name="Picture 54">
              <a:extLst>
                <a:ext uri="{FF2B5EF4-FFF2-40B4-BE49-F238E27FC236}">
                  <a16:creationId xmlns="" xmlns:a16="http://schemas.microsoft.com/office/drawing/2014/main" id="{1B653DD5-7BA0-4F85-9876-CAE74D8EECB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25622" y="292790"/>
              <a:ext cx="5834378" cy="5828280"/>
            </a:xfrm>
            <a:prstGeom prst="rect">
              <a:avLst/>
            </a:prstGeom>
          </p:spPr>
        </p:pic>
        <p:sp>
          <p:nvSpPr>
            <p:cNvPr id="56" name="TextBox 55">
              <a:extLst>
                <a:ext uri="{FF2B5EF4-FFF2-40B4-BE49-F238E27FC236}">
                  <a16:creationId xmlns="" xmlns:a16="http://schemas.microsoft.com/office/drawing/2014/main" id="{C5C5D033-13BE-422A-A89B-46FD899CC47F}"/>
                </a:ext>
              </a:extLst>
            </p:cNvPr>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 xmlns:a16="http://schemas.microsoft.com/office/drawing/2014/main" id="{96659178-567E-4E74-9FBB-C36C12FA92F7}"/>
                </a:ext>
              </a:extLst>
            </p:cNvPr>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 xmlns:a16="http://schemas.microsoft.com/office/drawing/2014/main" id="{163C45EF-A3A2-4B72-9B34-F763F66EA123}"/>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9" name="TextBox 58">
              <a:extLst>
                <a:ext uri="{FF2B5EF4-FFF2-40B4-BE49-F238E27FC236}">
                  <a16:creationId xmlns="" xmlns:a16="http://schemas.microsoft.com/office/drawing/2014/main" id="{2CE3DBF5-821F-44AD-B7F9-8453E3CEDACC}"/>
                </a:ext>
              </a:extLst>
            </p:cNvPr>
            <p:cNvSpPr txBox="1"/>
            <p:nvPr/>
          </p:nvSpPr>
          <p:spPr>
            <a:xfrm rot="20155085">
              <a:off x="8974088" y="3459154"/>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 xmlns:a16="http://schemas.microsoft.com/office/drawing/2014/main" id="{3F5C2A1C-2193-4212-859B-34C8A64FC2A7}"/>
                </a:ext>
              </a:extLst>
            </p:cNvPr>
            <p:cNvSpPr txBox="1"/>
            <p:nvPr/>
          </p:nvSpPr>
          <p:spPr>
            <a:xfrm rot="9501114">
              <a:off x="5698230" y="340948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Phần th</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2800" b="1">
                  <a:solidFill>
                    <a:srgbClr val="0070C0"/>
                  </a:solidFill>
                  <a:latin typeface="Arial" panose="020B0604020202020204" pitchFamily="34" charset="0"/>
                  <a:ea typeface="Tahoma" panose="020B0604030504040204" pitchFamily="34" charset="0"/>
                  <a:cs typeface="Arial" panose="020B0604020202020204" pitchFamily="34" charset="0"/>
                </a:rPr>
                <a:t>ởng</a:t>
              </a:r>
              <a:endParaRPr kumimoji="0" lang="vi-VN" sz="28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A9ED525B-3C4D-46D9-9EE7-4B7ACC4A8E0F}"/>
                </a:ext>
              </a:extLst>
            </p:cNvPr>
            <p:cNvSpPr txBox="1"/>
            <p:nvPr/>
          </p:nvSpPr>
          <p:spPr>
            <a:xfrm rot="6703311">
              <a:off x="6660976" y="4350541"/>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điểm cộng</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 xmlns:a16="http://schemas.microsoft.com/office/drawing/2014/main" id="{452A5591-8FBD-49B9-A368-AD46140F8324}"/>
                </a:ext>
              </a:extLst>
            </p:cNvPr>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Mất l</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rPr>
                <a:t>ư</a:t>
              </a:r>
              <a:r>
                <a:rPr lang="en-US" sz="3200" b="1">
                  <a:solidFill>
                    <a:srgbClr val="0070C0"/>
                  </a:solidFill>
                  <a:latin typeface="Arial" panose="020B0604020202020204" pitchFamily="34" charset="0"/>
                  <a:ea typeface="Tahoma" panose="020B0604030504040204" pitchFamily="34" charset="0"/>
                  <a:cs typeface="Arial" panose="020B0604020202020204" pitchFamily="34" charset="0"/>
                </a:rPr>
                <a:t>ợt</a:t>
              </a:r>
              <a:endParaRPr kumimoji="0" lang="vi-VN" sz="3200" b="1" i="0" u="none" strike="noStrike" kern="1200" cap="none" spc="0" normalizeH="0" baseline="0" noProof="0" dirty="0">
                <a:ln>
                  <a:noFill/>
                </a:ln>
                <a:solidFill>
                  <a:srgbClr val="0070C0"/>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4B38757C-92F4-4F34-A806-95DE1648D48C}"/>
                </a:ext>
              </a:extLst>
            </p:cNvPr>
            <p:cNvSpPr txBox="1"/>
            <p:nvPr/>
          </p:nvSpPr>
          <p:spPr>
            <a:xfrm rot="20155085">
              <a:off x="9094326" y="236582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64" name="Isosceles Triangle 63">
            <a:extLst>
              <a:ext uri="{FF2B5EF4-FFF2-40B4-BE49-F238E27FC236}">
                <a16:creationId xmlns="" xmlns:a16="http://schemas.microsoft.com/office/drawing/2014/main" id="{75421831-A5AB-45D8-8294-B3608FF364D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quay dung">
            <a:extLst>
              <a:ext uri="{FF2B5EF4-FFF2-40B4-BE49-F238E27FC236}">
                <a16:creationId xmlns="" xmlns:a16="http://schemas.microsoft.com/office/drawing/2014/main" id="{ABC2C2A4-321B-4778-AB8E-1CBC2063C5C6}"/>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ounded Rectangle 25">
            <a:hlinkClick r:id="rId6" action="ppaction://hlinksldjump"/>
            <a:extLst>
              <a:ext uri="{FF2B5EF4-FFF2-40B4-BE49-F238E27FC236}">
                <a16:creationId xmlns="" xmlns:a16="http://schemas.microsoft.com/office/drawing/2014/main" id="{02A6DAA4-D06D-41DA-B857-2E1497582A59}"/>
              </a:ext>
            </a:extLst>
          </p:cNvPr>
          <p:cNvSpPr/>
          <p:nvPr/>
        </p:nvSpPr>
        <p:spPr>
          <a:xfrm>
            <a:off x="697240"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7" name="Rounded Rectangle 26">
            <a:hlinkClick r:id="rId7" action="ppaction://hlinksldjump"/>
            <a:extLst>
              <a:ext uri="{FF2B5EF4-FFF2-40B4-BE49-F238E27FC236}">
                <a16:creationId xmlns="" xmlns:a16="http://schemas.microsoft.com/office/drawing/2014/main" id="{CBD0C41C-F5DF-4094-A219-DDFDD6CE867B}"/>
              </a:ext>
            </a:extLst>
          </p:cNvPr>
          <p:cNvSpPr/>
          <p:nvPr/>
        </p:nvSpPr>
        <p:spPr>
          <a:xfrm>
            <a:off x="2379528" y="27265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7">
            <a:hlinkClick r:id="rId8" action="ppaction://hlinksldjump"/>
            <a:extLst>
              <a:ext uri="{FF2B5EF4-FFF2-40B4-BE49-F238E27FC236}">
                <a16:creationId xmlns="" xmlns:a16="http://schemas.microsoft.com/office/drawing/2014/main" id="{BF489B1B-D27B-48EB-961E-5327BAA858B3}"/>
              </a:ext>
            </a:extLst>
          </p:cNvPr>
          <p:cNvSpPr/>
          <p:nvPr/>
        </p:nvSpPr>
        <p:spPr>
          <a:xfrm>
            <a:off x="625414"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34">
            <a:hlinkClick r:id="rId9" action="ppaction://hlinksldjump"/>
            <a:extLst>
              <a:ext uri="{FF2B5EF4-FFF2-40B4-BE49-F238E27FC236}">
                <a16:creationId xmlns="" xmlns:a16="http://schemas.microsoft.com/office/drawing/2014/main" id="{6239B1F4-6159-488F-8218-45B6F7B039BC}"/>
              </a:ext>
            </a:extLst>
          </p:cNvPr>
          <p:cNvSpPr/>
          <p:nvPr/>
        </p:nvSpPr>
        <p:spPr>
          <a:xfrm>
            <a:off x="2379528" y="479229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a:extLst>
              <a:ext uri="{FF2B5EF4-FFF2-40B4-BE49-F238E27FC236}">
                <a16:creationId xmlns="" xmlns:a16="http://schemas.microsoft.com/office/drawing/2014/main" id="{664451FA-4CD2-4B13-B25A-D83FDD09CE5E}"/>
              </a:ext>
            </a:extLst>
          </p:cNvPr>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76" name="Picture 75">
            <a:extLst>
              <a:ext uri="{FF2B5EF4-FFF2-40B4-BE49-F238E27FC236}">
                <a16:creationId xmlns="" xmlns:a16="http://schemas.microsoft.com/office/drawing/2014/main" id="{B52EDF15-86C4-41D9-87D6-77C85A5F9BDD}"/>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24807" y="845531"/>
            <a:ext cx="495300" cy="438150"/>
          </a:xfrm>
          <a:prstGeom prst="rect">
            <a:avLst/>
          </a:prstGeom>
        </p:spPr>
      </p:pic>
      <p:pic>
        <p:nvPicPr>
          <p:cNvPr id="77" name="Picture 76">
            <a:extLst>
              <a:ext uri="{FF2B5EF4-FFF2-40B4-BE49-F238E27FC236}">
                <a16:creationId xmlns="" xmlns:a16="http://schemas.microsoft.com/office/drawing/2014/main" id="{2395DEBA-868E-43C1-8FEF-702107BC73DA}"/>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2829739" y="1207472"/>
            <a:ext cx="495300" cy="438150"/>
          </a:xfrm>
          <a:prstGeom prst="rect">
            <a:avLst/>
          </a:prstGeom>
        </p:spPr>
      </p:pic>
      <p:pic>
        <p:nvPicPr>
          <p:cNvPr id="78" name="Picture 77">
            <a:extLst>
              <a:ext uri="{FF2B5EF4-FFF2-40B4-BE49-F238E27FC236}">
                <a16:creationId xmlns="" xmlns:a16="http://schemas.microsoft.com/office/drawing/2014/main" id="{84792F8F-DDB0-4D5D-9ECF-74CA4985DEF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919150" y="680278"/>
            <a:ext cx="495300" cy="438150"/>
          </a:xfrm>
          <a:prstGeom prst="rect">
            <a:avLst/>
          </a:prstGeom>
        </p:spPr>
      </p:pic>
      <p:pic>
        <p:nvPicPr>
          <p:cNvPr id="79" name="Picture 78">
            <a:hlinkClick r:id="rId9" action="ppaction://hlinksldjump"/>
            <a:extLst>
              <a:ext uri="{FF2B5EF4-FFF2-40B4-BE49-F238E27FC236}">
                <a16:creationId xmlns="" xmlns:a16="http://schemas.microsoft.com/office/drawing/2014/main" id="{BCE860F3-2015-486C-8DDC-D314519352D4}"/>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1111830" y="478508"/>
            <a:ext cx="714375" cy="1190625"/>
          </a:xfrm>
          <a:prstGeom prst="rect">
            <a:avLst/>
          </a:prstGeom>
        </p:spPr>
      </p:pic>
      <p:pic>
        <p:nvPicPr>
          <p:cNvPr id="80" name="Picture 79">
            <a:extLst>
              <a:ext uri="{FF2B5EF4-FFF2-40B4-BE49-F238E27FC236}">
                <a16:creationId xmlns="" xmlns:a16="http://schemas.microsoft.com/office/drawing/2014/main" id="{2F471819-4C4D-4046-8856-F54BE9940C26}"/>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7646194" y="2397345"/>
            <a:ext cx="1354214" cy="1155064"/>
          </a:xfrm>
          <a:prstGeom prst="rect">
            <a:avLst/>
          </a:prstGeom>
        </p:spPr>
      </p:pic>
      <p:pic>
        <p:nvPicPr>
          <p:cNvPr id="81" name="vongquay">
            <a:hlinkClick r:id="" action="ppaction://media"/>
            <a:extLst>
              <a:ext uri="{FF2B5EF4-FFF2-40B4-BE49-F238E27FC236}">
                <a16:creationId xmlns="" xmlns:a16="http://schemas.microsoft.com/office/drawing/2014/main" id="{2BA9BF9F-EE03-425B-900D-44A5A4893869}"/>
              </a:ext>
            </a:extLst>
          </p:cNvPr>
          <p:cNvPicPr>
            <a:picLocks noChangeAspect="1"/>
          </p:cNvPicPr>
          <p:nvPr>
            <a:videoFile r:link="rId1"/>
            <p:extLst>
              <p:ext uri="{DAA4B4D4-6D71-4841-9C94-3DE7FCFB9230}">
                <p14:media xmlns:p14="http://schemas.microsoft.com/office/powerpoint/2010/main" xmlns="" r:embed="rId13"/>
              </p:ext>
            </p:extLst>
          </p:nvPr>
        </p:nvPicPr>
        <p:blipFill>
          <a:blip r:embed="rId14" cstate="print"/>
          <a:stretch>
            <a:fillRect/>
          </a:stretch>
        </p:blipFill>
        <p:spPr>
          <a:xfrm>
            <a:off x="9714152" y="-693733"/>
            <a:ext cx="609600" cy="609600"/>
          </a:xfrm>
          <a:prstGeom prst="rect">
            <a:avLst/>
          </a:prstGeom>
        </p:spPr>
      </p:pic>
      <p:sp>
        <p:nvSpPr>
          <p:cNvPr id="82" name="Isosceles Triangle 81">
            <a:extLst>
              <a:ext uri="{FF2B5EF4-FFF2-40B4-BE49-F238E27FC236}">
                <a16:creationId xmlns="" xmlns:a16="http://schemas.microsoft.com/office/drawing/2014/main" id="{A3C50472-02CC-4056-9112-08AAC3F49D9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3" name="Isosceles Triangle 82">
            <a:extLst>
              <a:ext uri="{FF2B5EF4-FFF2-40B4-BE49-F238E27FC236}">
                <a16:creationId xmlns="" xmlns:a16="http://schemas.microsoft.com/office/drawing/2014/main" id="{5875BE44-BFE6-432C-B04A-1850A1BB22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4" name="Isosceles Triangle 83">
            <a:extLst>
              <a:ext uri="{FF2B5EF4-FFF2-40B4-BE49-F238E27FC236}">
                <a16:creationId xmlns="" xmlns:a16="http://schemas.microsoft.com/office/drawing/2014/main" id="{3175A65E-A1E7-4284-B43C-01711CE14F5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5" name="Isosceles Triangle 84">
            <a:extLst>
              <a:ext uri="{FF2B5EF4-FFF2-40B4-BE49-F238E27FC236}">
                <a16:creationId xmlns="" xmlns:a16="http://schemas.microsoft.com/office/drawing/2014/main" id="{2B8A835D-4512-41EE-B4FD-981E6EEFF1E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6" name="Isosceles Triangle 85">
            <a:extLst>
              <a:ext uri="{FF2B5EF4-FFF2-40B4-BE49-F238E27FC236}">
                <a16:creationId xmlns="" xmlns:a16="http://schemas.microsoft.com/office/drawing/2014/main" id="{4061ADDD-D7F7-453F-A2D1-AC446798187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7" name="Isosceles Triangle 86">
            <a:extLst>
              <a:ext uri="{FF2B5EF4-FFF2-40B4-BE49-F238E27FC236}">
                <a16:creationId xmlns="" xmlns:a16="http://schemas.microsoft.com/office/drawing/2014/main" id="{706EDEFF-22F8-4D4D-B27B-446DFFCE5347}"/>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8" name="Isosceles Triangle 87">
            <a:extLst>
              <a:ext uri="{FF2B5EF4-FFF2-40B4-BE49-F238E27FC236}">
                <a16:creationId xmlns="" xmlns:a16="http://schemas.microsoft.com/office/drawing/2014/main" id="{ED801563-F8CD-4CA6-AB6F-BF99CA54D3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9" name="Isosceles Triangle 88">
            <a:extLst>
              <a:ext uri="{FF2B5EF4-FFF2-40B4-BE49-F238E27FC236}">
                <a16:creationId xmlns="" xmlns:a16="http://schemas.microsoft.com/office/drawing/2014/main" id="{6946D98D-AE9C-4398-97D7-191F395DE15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0" name="Isosceles Triangle 89">
            <a:extLst>
              <a:ext uri="{FF2B5EF4-FFF2-40B4-BE49-F238E27FC236}">
                <a16:creationId xmlns="" xmlns:a16="http://schemas.microsoft.com/office/drawing/2014/main" id="{8F266BA7-4BD8-4098-AD37-F3E61CCB1F7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1" name="Isosceles Triangle 90">
            <a:extLst>
              <a:ext uri="{FF2B5EF4-FFF2-40B4-BE49-F238E27FC236}">
                <a16:creationId xmlns="" xmlns:a16="http://schemas.microsoft.com/office/drawing/2014/main" id="{45582D79-0C0C-4398-9C53-F6191B08F0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2" name="Isosceles Triangle 91">
            <a:extLst>
              <a:ext uri="{FF2B5EF4-FFF2-40B4-BE49-F238E27FC236}">
                <a16:creationId xmlns="" xmlns:a16="http://schemas.microsoft.com/office/drawing/2014/main" id="{153236FA-8DF7-4E09-A56B-37B9BFE0526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3" name="Isosceles Triangle 92">
            <a:extLst>
              <a:ext uri="{FF2B5EF4-FFF2-40B4-BE49-F238E27FC236}">
                <a16:creationId xmlns="" xmlns:a16="http://schemas.microsoft.com/office/drawing/2014/main" id="{9B326026-DF44-4E0D-BE37-6F828E2C396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4" name="Isosceles Triangle 93">
            <a:extLst>
              <a:ext uri="{FF2B5EF4-FFF2-40B4-BE49-F238E27FC236}">
                <a16:creationId xmlns="" xmlns:a16="http://schemas.microsoft.com/office/drawing/2014/main" id="{C24B1367-B490-49CE-8DE0-E28BAA00F0C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5" name="Isosceles Triangle 94">
            <a:extLst>
              <a:ext uri="{FF2B5EF4-FFF2-40B4-BE49-F238E27FC236}">
                <a16:creationId xmlns="" xmlns:a16="http://schemas.microsoft.com/office/drawing/2014/main" id="{B3619E5B-C24A-483D-9B49-545D6D24600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6" name="Isosceles Triangle 95">
            <a:extLst>
              <a:ext uri="{FF2B5EF4-FFF2-40B4-BE49-F238E27FC236}">
                <a16:creationId xmlns="" xmlns:a16="http://schemas.microsoft.com/office/drawing/2014/main" id="{F327DDB0-D152-44E7-81CA-2D57E0C8CC0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7" name="Isosceles Triangle 96">
            <a:extLst>
              <a:ext uri="{FF2B5EF4-FFF2-40B4-BE49-F238E27FC236}">
                <a16:creationId xmlns="" xmlns:a16="http://schemas.microsoft.com/office/drawing/2014/main" id="{2353A4D8-A246-4424-AE40-27D46E87CB1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8" name="Isosceles Triangle 97">
            <a:extLst>
              <a:ext uri="{FF2B5EF4-FFF2-40B4-BE49-F238E27FC236}">
                <a16:creationId xmlns="" xmlns:a16="http://schemas.microsoft.com/office/drawing/2014/main" id="{A435AB01-2D72-4F2B-B692-EB43C477A8B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9" name="Isosceles Triangle 98">
            <a:extLst>
              <a:ext uri="{FF2B5EF4-FFF2-40B4-BE49-F238E27FC236}">
                <a16:creationId xmlns="" xmlns:a16="http://schemas.microsoft.com/office/drawing/2014/main" id="{B83CEFF6-65D2-4883-85B2-1B68EC764C3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0" name="Isosceles Triangle 99">
            <a:extLst>
              <a:ext uri="{FF2B5EF4-FFF2-40B4-BE49-F238E27FC236}">
                <a16:creationId xmlns="" xmlns:a16="http://schemas.microsoft.com/office/drawing/2014/main" id="{4CB8C84E-B8A4-4339-B7E3-BD128908E08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1" name="Isosceles Triangle 100">
            <a:extLst>
              <a:ext uri="{FF2B5EF4-FFF2-40B4-BE49-F238E27FC236}">
                <a16:creationId xmlns="" xmlns:a16="http://schemas.microsoft.com/office/drawing/2014/main" id="{9773FC63-3E12-419D-B408-EC5B3051C64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2" name="Heart 101">
            <a:hlinkClick r:id="rId15" action="ppaction://hlinksldjump"/>
            <a:extLst>
              <a:ext uri="{FF2B5EF4-FFF2-40B4-BE49-F238E27FC236}">
                <a16:creationId xmlns="" xmlns:a16="http://schemas.microsoft.com/office/drawing/2014/main" id="{F180652A-056E-4FF8-BEBC-70A8F2D28D26}"/>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Rounded Rectangle 27">
            <a:hlinkClick r:id="rId16" action="ppaction://hlinksldjump"/>
            <a:extLst>
              <a:ext uri="{FF2B5EF4-FFF2-40B4-BE49-F238E27FC236}">
                <a16:creationId xmlns="" xmlns:a16="http://schemas.microsoft.com/office/drawing/2014/main" id="{5C9A306F-AABC-486D-944E-A6151BF407F1}"/>
              </a:ext>
            </a:extLst>
          </p:cNvPr>
          <p:cNvSpPr/>
          <p:nvPr/>
        </p:nvSpPr>
        <p:spPr>
          <a:xfrm>
            <a:off x="4159988" y="276015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Rounded Rectangle 34">
            <a:hlinkClick r:id="rId8" action="ppaction://hlinksldjump"/>
            <a:extLst>
              <a:ext uri="{FF2B5EF4-FFF2-40B4-BE49-F238E27FC236}">
                <a16:creationId xmlns="" xmlns:a16="http://schemas.microsoft.com/office/drawing/2014/main" id="{21275851-166B-4AC6-A68C-7AD222CB5CFF}"/>
              </a:ext>
            </a:extLst>
          </p:cNvPr>
          <p:cNvSpPr/>
          <p:nvPr/>
        </p:nvSpPr>
        <p:spPr>
          <a:xfrm>
            <a:off x="4207286" y="476811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286773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5"/>
                                        </p:tgtEl>
                                        <p:attrNameLst>
                                          <p:attrName>ppt_x</p:attrName>
                                          <p:attrName>ppt_y</p:attrName>
                                        </p:attrNameLst>
                                      </p:cBhvr>
                                      <p:rCtr x="0" y="-1204"/>
                                    </p:animMotion>
                                    <p:animRot by="1500000">
                                      <p:cBhvr>
                                        <p:cTn id="7" dur="125" fill="hold">
                                          <p:stCondLst>
                                            <p:cond delay="0"/>
                                          </p:stCondLst>
                                        </p:cTn>
                                        <p:tgtEl>
                                          <p:spTgt spid="75"/>
                                        </p:tgtEl>
                                        <p:attrNameLst>
                                          <p:attrName>r</p:attrName>
                                        </p:attrNameLst>
                                      </p:cBhvr>
                                    </p:animRot>
                                    <p:animRot by="-1500000">
                                      <p:cBhvr>
                                        <p:cTn id="8" dur="125" fill="hold">
                                          <p:stCondLst>
                                            <p:cond delay="125"/>
                                          </p:stCondLst>
                                        </p:cTn>
                                        <p:tgtEl>
                                          <p:spTgt spid="75"/>
                                        </p:tgtEl>
                                        <p:attrNameLst>
                                          <p:attrName>r</p:attrName>
                                        </p:attrNameLst>
                                      </p:cBhvr>
                                    </p:animRot>
                                    <p:animRot by="-1500000">
                                      <p:cBhvr>
                                        <p:cTn id="9" dur="125" fill="hold">
                                          <p:stCondLst>
                                            <p:cond delay="250"/>
                                          </p:stCondLst>
                                        </p:cTn>
                                        <p:tgtEl>
                                          <p:spTgt spid="75"/>
                                        </p:tgtEl>
                                        <p:attrNameLst>
                                          <p:attrName>r</p:attrName>
                                        </p:attrNameLst>
                                      </p:cBhvr>
                                    </p:animRot>
                                    <p:animRot by="1500000">
                                      <p:cBhvr>
                                        <p:cTn id="10" dur="125" fill="hold">
                                          <p:stCondLst>
                                            <p:cond delay="375"/>
                                          </p:stCondLst>
                                        </p:cTn>
                                        <p:tgtEl>
                                          <p:spTgt spid="7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2"/>
                                        </p:tgtEl>
                                      </p:cBhvr>
                                    </p:animEffect>
                                    <p:set>
                                      <p:cBhvr>
                                        <p:cTn id="15" dur="1" fill="hold">
                                          <p:stCondLst>
                                            <p:cond delay="499"/>
                                          </p:stCondLst>
                                        </p:cTn>
                                        <p:tgtEl>
                                          <p:spTgt spid="82"/>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1"/>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3"/>
                                        </p:tgtEl>
                                      </p:cBhvr>
                                    </p:animEffect>
                                    <p:set>
                                      <p:cBhvr>
                                        <p:cTn id="22" dur="1" fill="hold">
                                          <p:stCondLst>
                                            <p:cond delay="499"/>
                                          </p:stCondLst>
                                        </p:cTn>
                                        <p:tgtEl>
                                          <p:spTgt spid="83"/>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4"/>
                                        </p:tgtEl>
                                      </p:cBhvr>
                                    </p:animEffect>
                                    <p:set>
                                      <p:cBhvr>
                                        <p:cTn id="29" dur="1" fill="hold">
                                          <p:stCondLst>
                                            <p:cond delay="499"/>
                                          </p:stCondLst>
                                        </p:cTn>
                                        <p:tgtEl>
                                          <p:spTgt spid="84"/>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1"/>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5"/>
                                        </p:tgtEl>
                                      </p:cBhvr>
                                    </p:animEffect>
                                    <p:set>
                                      <p:cBhvr>
                                        <p:cTn id="36" dur="1" fill="hold">
                                          <p:stCondLst>
                                            <p:cond delay="499"/>
                                          </p:stCondLst>
                                        </p:cTn>
                                        <p:tgtEl>
                                          <p:spTgt spid="85"/>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1"/>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7"/>
                                        </p:tgtEl>
                                      </p:cBhvr>
                                    </p:animEffect>
                                    <p:set>
                                      <p:cBhvr>
                                        <p:cTn id="50" dur="1" fill="hold">
                                          <p:stCondLst>
                                            <p:cond delay="499"/>
                                          </p:stCondLst>
                                        </p:cTn>
                                        <p:tgtEl>
                                          <p:spTgt spid="87"/>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1"/>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88"/>
                                        </p:tgtEl>
                                      </p:cBhvr>
                                    </p:animEffect>
                                    <p:set>
                                      <p:cBhvr>
                                        <p:cTn id="57" dur="1" fill="hold">
                                          <p:stCondLst>
                                            <p:cond delay="499"/>
                                          </p:stCondLst>
                                        </p:cTn>
                                        <p:tgtEl>
                                          <p:spTgt spid="8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1"/>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89"/>
                                        </p:tgtEl>
                                      </p:cBhvr>
                                    </p:animEffect>
                                    <p:set>
                                      <p:cBhvr>
                                        <p:cTn id="64" dur="1" fill="hold">
                                          <p:stCondLst>
                                            <p:cond delay="499"/>
                                          </p:stCondLst>
                                        </p:cTn>
                                        <p:tgtEl>
                                          <p:spTgt spid="8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1"/>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0"/>
                                        </p:tgtEl>
                                      </p:cBhvr>
                                    </p:animEffect>
                                    <p:set>
                                      <p:cBhvr>
                                        <p:cTn id="71" dur="1" fill="hold">
                                          <p:stCondLst>
                                            <p:cond delay="499"/>
                                          </p:stCondLst>
                                        </p:cTn>
                                        <p:tgtEl>
                                          <p:spTgt spid="9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1"/>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1"/>
                                        </p:tgtEl>
                                      </p:cBhvr>
                                    </p:animEffect>
                                    <p:set>
                                      <p:cBhvr>
                                        <p:cTn id="78" dur="1" fill="hold">
                                          <p:stCondLst>
                                            <p:cond delay="499"/>
                                          </p:stCondLst>
                                        </p:cTn>
                                        <p:tgtEl>
                                          <p:spTgt spid="9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1"/>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1"/>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3"/>
                                        </p:tgtEl>
                                      </p:cBhvr>
                                    </p:animEffect>
                                    <p:set>
                                      <p:cBhvr>
                                        <p:cTn id="92" dur="1" fill="hold">
                                          <p:stCondLst>
                                            <p:cond delay="499"/>
                                          </p:stCondLst>
                                        </p:cTn>
                                        <p:tgtEl>
                                          <p:spTgt spid="9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1"/>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4"/>
                                        </p:tgtEl>
                                      </p:cBhvr>
                                    </p:animEffect>
                                    <p:set>
                                      <p:cBhvr>
                                        <p:cTn id="99" dur="1" fill="hold">
                                          <p:stCondLst>
                                            <p:cond delay="499"/>
                                          </p:stCondLst>
                                        </p:cTn>
                                        <p:tgtEl>
                                          <p:spTgt spid="9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1"/>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5"/>
                                        </p:tgtEl>
                                      </p:cBhvr>
                                    </p:animEffect>
                                    <p:set>
                                      <p:cBhvr>
                                        <p:cTn id="106" dur="1" fill="hold">
                                          <p:stCondLst>
                                            <p:cond delay="499"/>
                                          </p:stCondLst>
                                        </p:cTn>
                                        <p:tgtEl>
                                          <p:spTgt spid="9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1"/>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6"/>
                                        </p:tgtEl>
                                      </p:cBhvr>
                                    </p:animEffect>
                                    <p:set>
                                      <p:cBhvr>
                                        <p:cTn id="113" dur="1" fill="hold">
                                          <p:stCondLst>
                                            <p:cond delay="499"/>
                                          </p:stCondLst>
                                        </p:cTn>
                                        <p:tgtEl>
                                          <p:spTgt spid="9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1"/>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7"/>
                                        </p:tgtEl>
                                      </p:cBhvr>
                                    </p:animEffect>
                                    <p:set>
                                      <p:cBhvr>
                                        <p:cTn id="120" dur="1" fill="hold">
                                          <p:stCondLst>
                                            <p:cond delay="499"/>
                                          </p:stCondLst>
                                        </p:cTn>
                                        <p:tgtEl>
                                          <p:spTgt spid="9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1"/>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1"/>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99"/>
                                        </p:tgtEl>
                                      </p:cBhvr>
                                    </p:animEffect>
                                    <p:set>
                                      <p:cBhvr>
                                        <p:cTn id="134" dur="1" fill="hold">
                                          <p:stCondLst>
                                            <p:cond delay="499"/>
                                          </p:stCondLst>
                                        </p:cTn>
                                        <p:tgtEl>
                                          <p:spTgt spid="9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1"/>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0"/>
                                        </p:tgtEl>
                                      </p:cBhvr>
                                    </p:animEffect>
                                    <p:set>
                                      <p:cBhvr>
                                        <p:cTn id="141" dur="1" fill="hold">
                                          <p:stCondLst>
                                            <p:cond delay="499"/>
                                          </p:stCondLst>
                                        </p:cTn>
                                        <p:tgtEl>
                                          <p:spTgt spid="10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1"/>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1"/>
                                        </p:tgtEl>
                                      </p:cBhvr>
                                    </p:animEffect>
                                    <p:set>
                                      <p:cBhvr>
                                        <p:cTn id="148" dur="1" fill="hold">
                                          <p:stCondLst>
                                            <p:cond delay="499"/>
                                          </p:stCondLst>
                                        </p:cTn>
                                        <p:tgtEl>
                                          <p:spTgt spid="10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5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1"/>
                                        </p:tgtEl>
                                      </p:cBhvr>
                                    </p:cmd>
                                  </p:childTnLst>
                                </p:cTn>
                              </p:par>
                            </p:childTnLst>
                          </p:cTn>
                        </p:par>
                      </p:childTnLst>
                    </p:cTn>
                  </p:par>
                </p:childTnLst>
              </p:cTn>
              <p:nextCondLst>
                <p:cond evt="onClick" delay="0">
                  <p:tgtEl>
                    <p:spTgt spid="65"/>
                  </p:tgtEl>
                </p:cond>
              </p:nextCondLst>
            </p:seq>
            <p:seq concurrent="1" nextAc="seek">
              <p:cTn id="158" restart="whenNotActive" fill="hold" evtFilter="cancelBubble" nodeType="interactiveSeq">
                <p:stCondLst>
                  <p:cond evt="onClick" delay="0">
                    <p:tgtEl>
                      <p:spTgt spid="6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6"/>
                                        </p:tgtEl>
                                        <p:attrNameLst>
                                          <p:attrName>fillcolor</p:attrName>
                                        </p:attrNameLst>
                                      </p:cBhvr>
                                      <p:to>
                                        <a:srgbClr val="000000"/>
                                      </p:to>
                                    </p:animClr>
                                    <p:set>
                                      <p:cBhvr>
                                        <p:cTn id="163" dur="500" fill="hold"/>
                                        <p:tgtEl>
                                          <p:spTgt spid="66"/>
                                        </p:tgtEl>
                                        <p:attrNameLst>
                                          <p:attrName>fill.type</p:attrName>
                                        </p:attrNameLst>
                                      </p:cBhvr>
                                      <p:to>
                                        <p:strVal val="solid"/>
                                      </p:to>
                                    </p:set>
                                    <p:set>
                                      <p:cBhvr>
                                        <p:cTn id="164" dur="500" fill="hold"/>
                                        <p:tgtEl>
                                          <p:spTgt spid="66"/>
                                        </p:tgtEl>
                                        <p:attrNameLst>
                                          <p:attrName>fill.on</p:attrName>
                                        </p:attrNameLst>
                                      </p:cBhvr>
                                      <p:to>
                                        <p:strVal val="true"/>
                                      </p:to>
                                    </p:set>
                                  </p:childTnLst>
                                </p:cTn>
                              </p:par>
                            </p:childTnLst>
                          </p:cTn>
                        </p:par>
                      </p:childTnLst>
                    </p:cTn>
                  </p:par>
                </p:childTnLst>
              </p:cTn>
              <p:nextCondLst>
                <p:cond evt="onClick" delay="0">
                  <p:tgtEl>
                    <p:spTgt spid="66"/>
                  </p:tgtEl>
                </p:cond>
              </p:nextCondLst>
            </p:seq>
            <p:seq concurrent="1" nextAc="seek">
              <p:cTn id="165" restart="whenNotActive" fill="hold" evtFilter="cancelBubble" nodeType="interactiveSeq">
                <p:stCondLst>
                  <p:cond evt="onClick" delay="0">
                    <p:tgtEl>
                      <p:spTgt spid="6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7"/>
                                        </p:tgtEl>
                                        <p:attrNameLst>
                                          <p:attrName>fillcolor</p:attrName>
                                        </p:attrNameLst>
                                      </p:cBhvr>
                                      <p:to>
                                        <a:srgbClr val="000000"/>
                                      </p:to>
                                    </p:animClr>
                                    <p:set>
                                      <p:cBhvr>
                                        <p:cTn id="170" dur="500" fill="hold"/>
                                        <p:tgtEl>
                                          <p:spTgt spid="67"/>
                                        </p:tgtEl>
                                        <p:attrNameLst>
                                          <p:attrName>fill.type</p:attrName>
                                        </p:attrNameLst>
                                      </p:cBhvr>
                                      <p:to>
                                        <p:strVal val="solid"/>
                                      </p:to>
                                    </p:set>
                                    <p:set>
                                      <p:cBhvr>
                                        <p:cTn id="171" dur="500" fill="hold"/>
                                        <p:tgtEl>
                                          <p:spTgt spid="67"/>
                                        </p:tgtEl>
                                        <p:attrNameLst>
                                          <p:attrName>fill.on</p:attrName>
                                        </p:attrNameLst>
                                      </p:cBhvr>
                                      <p:to>
                                        <p:strVal val="true"/>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6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68"/>
                                        </p:tgtEl>
                                        <p:attrNameLst>
                                          <p:attrName>fillcolor</p:attrName>
                                        </p:attrNameLst>
                                      </p:cBhvr>
                                      <p:to>
                                        <a:srgbClr val="000000"/>
                                      </p:to>
                                    </p:animClr>
                                    <p:set>
                                      <p:cBhvr>
                                        <p:cTn id="177" dur="500" fill="hold"/>
                                        <p:tgtEl>
                                          <p:spTgt spid="68"/>
                                        </p:tgtEl>
                                        <p:attrNameLst>
                                          <p:attrName>fill.type</p:attrName>
                                        </p:attrNameLst>
                                      </p:cBhvr>
                                      <p:to>
                                        <p:strVal val="solid"/>
                                      </p:to>
                                    </p:set>
                                    <p:set>
                                      <p:cBhvr>
                                        <p:cTn id="178"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79" restart="whenNotActive" fill="hold" evtFilter="cancelBubble" nodeType="interactiveSeq">
                <p:stCondLst>
                  <p:cond evt="onClick" delay="0">
                    <p:tgtEl>
                      <p:spTgt spid="69"/>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69"/>
                                        </p:tgtEl>
                                        <p:attrNameLst>
                                          <p:attrName>fillcolor</p:attrName>
                                        </p:attrNameLst>
                                      </p:cBhvr>
                                      <p:to>
                                        <a:srgbClr val="000000"/>
                                      </p:to>
                                    </p:animClr>
                                    <p:set>
                                      <p:cBhvr>
                                        <p:cTn id="184" dur="500" fill="hold"/>
                                        <p:tgtEl>
                                          <p:spTgt spid="69"/>
                                        </p:tgtEl>
                                        <p:attrNameLst>
                                          <p:attrName>fill.type</p:attrName>
                                        </p:attrNameLst>
                                      </p:cBhvr>
                                      <p:to>
                                        <p:strVal val="solid"/>
                                      </p:to>
                                    </p:set>
                                    <p:set>
                                      <p:cBhvr>
                                        <p:cTn id="185"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video>
              <p:cMediaNode vol="80000">
                <p:cTn id="186" fill="hold" display="0">
                  <p:stCondLst>
                    <p:cond delay="indefinite"/>
                  </p:stCondLst>
                  <p:endCondLst>
                    <p:cond evt="onStopAudio" delay="0">
                      <p:tgtEl>
                        <p:sldTgt/>
                      </p:tgtEl>
                    </p:cond>
                  </p:endCondLst>
                </p:cTn>
                <p:tgtEl>
                  <p:spTgt spid="81"/>
                </p:tgtEl>
              </p:cMediaNode>
            </p:video>
            <p:seq concurrent="1" nextAc="seek">
              <p:cTn id="187" restart="whenNotActive" fill="hold" evtFilter="cancelBubble" nodeType="interactiveSeq">
                <p:stCondLst>
                  <p:cond evt="onClick" delay="0">
                    <p:tgtEl>
                      <p:spTgt spid="47"/>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47"/>
                                        </p:tgtEl>
                                        <p:attrNameLst>
                                          <p:attrName>fillcolor</p:attrName>
                                        </p:attrNameLst>
                                      </p:cBhvr>
                                      <p:to>
                                        <a:srgbClr val="000000"/>
                                      </p:to>
                                    </p:animClr>
                                    <p:set>
                                      <p:cBhvr>
                                        <p:cTn id="192" dur="500" fill="hold"/>
                                        <p:tgtEl>
                                          <p:spTgt spid="47"/>
                                        </p:tgtEl>
                                        <p:attrNameLst>
                                          <p:attrName>fill.type</p:attrName>
                                        </p:attrNameLst>
                                      </p:cBhvr>
                                      <p:to>
                                        <p:strVal val="solid"/>
                                      </p:to>
                                    </p:set>
                                    <p:set>
                                      <p:cBhvr>
                                        <p:cTn id="193"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194" restart="whenNotActive" fill="hold" evtFilter="cancelBubble" nodeType="interactiveSeq">
                <p:stCondLst>
                  <p:cond evt="onClick" delay="0">
                    <p:tgtEl>
                      <p:spTgt spid="50"/>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50"/>
                                        </p:tgtEl>
                                        <p:attrNameLst>
                                          <p:attrName>fillcolor</p:attrName>
                                        </p:attrNameLst>
                                      </p:cBhvr>
                                      <p:to>
                                        <a:srgbClr val="000000"/>
                                      </p:to>
                                    </p:animClr>
                                    <p:set>
                                      <p:cBhvr>
                                        <p:cTn id="199" dur="500" fill="hold"/>
                                        <p:tgtEl>
                                          <p:spTgt spid="50"/>
                                        </p:tgtEl>
                                        <p:attrNameLst>
                                          <p:attrName>fill.type</p:attrName>
                                        </p:attrNameLst>
                                      </p:cBhvr>
                                      <p:to>
                                        <p:strVal val="solid"/>
                                      </p:to>
                                    </p:set>
                                    <p:set>
                                      <p:cBhvr>
                                        <p:cTn id="200" dur="500" fill="hold"/>
                                        <p:tgtEl>
                                          <p:spTgt spid="50"/>
                                        </p:tgtEl>
                                        <p:attrNameLst>
                                          <p:attrName>fill.on</p:attrName>
                                        </p:attrNameLst>
                                      </p:cBhvr>
                                      <p:to>
                                        <p:strVal val="true"/>
                                      </p:to>
                                    </p:set>
                                  </p:childTnLst>
                                </p:cTn>
                              </p:par>
                            </p:childTnLst>
                          </p:cTn>
                        </p:par>
                      </p:childTnLst>
                    </p:cTn>
                  </p:par>
                </p:childTnLst>
              </p:cTn>
              <p:nextCondLst>
                <p:cond evt="onClick" delay="0">
                  <p:tgtEl>
                    <p:spTgt spid="50"/>
                  </p:tgtEl>
                </p:cond>
              </p:nextCondLst>
            </p:seq>
          </p:childTnLst>
        </p:cTn>
      </p:par>
    </p:tnLst>
    <p:bldLst>
      <p:bldP spid="75" grpId="0"/>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 xmlns:a16="http://schemas.microsoft.com/office/drawing/2014/main" id="{CE774F20-283F-48AB-B6AB-AC72BAD861BC}"/>
              </a:ext>
            </a:extLst>
          </p:cNvPr>
          <p:cNvGraphicFramePr>
            <a:graphicFrameLocks noGrp="1"/>
          </p:cNvGraphicFramePr>
          <p:nvPr/>
        </p:nvGraphicFramePr>
        <p:xfrm>
          <a:off x="171253" y="889177"/>
          <a:ext cx="11849493" cy="4389120"/>
        </p:xfrm>
        <a:graphic>
          <a:graphicData uri="http://schemas.openxmlformats.org/drawingml/2006/table">
            <a:tbl>
              <a:tblPr firstRow="1" bandRow="1">
                <a:tableStyleId>{5C22544A-7EE6-4342-B048-85BDC9FD1C3A}</a:tableStyleId>
              </a:tblPr>
              <a:tblGrid>
                <a:gridCol w="2638208">
                  <a:extLst>
                    <a:ext uri="{9D8B030D-6E8A-4147-A177-3AD203B41FA5}">
                      <a16:colId xmlns="" xmlns:a16="http://schemas.microsoft.com/office/drawing/2014/main" val="2355000020"/>
                    </a:ext>
                  </a:extLst>
                </a:gridCol>
                <a:gridCol w="1311623">
                  <a:extLst>
                    <a:ext uri="{9D8B030D-6E8A-4147-A177-3AD203B41FA5}">
                      <a16:colId xmlns="" xmlns:a16="http://schemas.microsoft.com/office/drawing/2014/main" val="1108696084"/>
                    </a:ext>
                  </a:extLst>
                </a:gridCol>
                <a:gridCol w="1579291">
                  <a:extLst>
                    <a:ext uri="{9D8B030D-6E8A-4147-A177-3AD203B41FA5}">
                      <a16:colId xmlns="" xmlns:a16="http://schemas.microsoft.com/office/drawing/2014/main" val="3995624007"/>
                    </a:ext>
                  </a:extLst>
                </a:gridCol>
                <a:gridCol w="1183935">
                  <a:extLst>
                    <a:ext uri="{9D8B030D-6E8A-4147-A177-3AD203B41FA5}">
                      <a16:colId xmlns="" xmlns:a16="http://schemas.microsoft.com/office/drawing/2014/main" val="1841205791"/>
                    </a:ext>
                  </a:extLst>
                </a:gridCol>
                <a:gridCol w="2496557">
                  <a:extLst>
                    <a:ext uri="{9D8B030D-6E8A-4147-A177-3AD203B41FA5}">
                      <a16:colId xmlns="" xmlns:a16="http://schemas.microsoft.com/office/drawing/2014/main" val="657284672"/>
                    </a:ext>
                  </a:extLst>
                </a:gridCol>
                <a:gridCol w="2639879">
                  <a:extLst>
                    <a:ext uri="{9D8B030D-6E8A-4147-A177-3AD203B41FA5}">
                      <a16:colId xmlns="" xmlns:a16="http://schemas.microsoft.com/office/drawing/2014/main" val="1549544102"/>
                    </a:ext>
                  </a:extLst>
                </a:gridCol>
              </a:tblGrid>
              <a:tr h="134782">
                <a:tc rowSpan="2">
                  <a:txBody>
                    <a:bodyPr/>
                    <a:lstStyle/>
                    <a:p>
                      <a:endParaRPr lang="en-US" sz="2400">
                        <a:solidFill>
                          <a:srgbClr val="FFFF00"/>
                        </a:solidFill>
                        <a:latin typeface="Arial" panose="020B0604020202020204" pitchFamily="34" charset="0"/>
                        <a:cs typeface="Arial" panose="020B0604020202020204" pitchFamily="34" charset="0"/>
                      </a:endParaRPr>
                    </a:p>
                    <a:p>
                      <a:r>
                        <a:rPr lang="en-US" sz="2400">
                          <a:solidFill>
                            <a:srgbClr val="FFFF00"/>
                          </a:solidFill>
                          <a:latin typeface="Arial" panose="020B0604020202020204" pitchFamily="34" charset="0"/>
                          <a:cs typeface="Arial" panose="020B0604020202020204" pitchFamily="34" charset="0"/>
                        </a:rPr>
                        <a:t>Các châu lục</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 (triệu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tự nhiên </a:t>
                      </a:r>
                    </a:p>
                    <a:p>
                      <a:pPr algn="ctr"/>
                      <a:r>
                        <a:rPr lang="en-US" sz="2400">
                          <a:solidFill>
                            <a:srgbClr val="FFFF00"/>
                          </a:solidFill>
                          <a:latin typeface="Arial" panose="020B0604020202020204" pitchFamily="34" charset="0"/>
                          <a:cs typeface="Arial" panose="020B0604020202020204" pitchFamily="34" charset="0"/>
                        </a:rPr>
                        <a:t>các giai đoạn (%)</a:t>
                      </a:r>
                    </a:p>
                  </a:txBody>
                  <a:tcPr>
                    <a:solidFill>
                      <a:srgbClr val="00B050"/>
                    </a:solidFill>
                  </a:tcPr>
                </a:tc>
                <a:tc hMerge="1">
                  <a:txBody>
                    <a:bodyPr/>
                    <a:lstStyle/>
                    <a:p>
                      <a:endParaRPr lang="en-US"/>
                    </a:p>
                  </a:txBody>
                  <a:tcPr/>
                </a:tc>
                <a:extLst>
                  <a:ext uri="{0D108BD9-81ED-4DB2-BD59-A6C34878D82A}">
                    <a16:rowId xmlns="" xmlns:a16="http://schemas.microsoft.com/office/drawing/2014/main" val="3501762709"/>
                  </a:ext>
                </a:extLst>
              </a:tr>
              <a:tr h="370840">
                <a:tc vMerge="1">
                  <a:txBody>
                    <a:bodyPr/>
                    <a:lstStyle/>
                    <a:p>
                      <a:endParaRPr lang="en-US"/>
                    </a:p>
                  </a:txBody>
                  <a:tcPr/>
                </a:tc>
                <a:tc>
                  <a:txBody>
                    <a:bodyPr/>
                    <a:lstStyle/>
                    <a:p>
                      <a:pPr algn="ctr"/>
                      <a:r>
                        <a:rPr lang="en-US" sz="2400">
                          <a:solidFill>
                            <a:srgbClr val="1C11AF"/>
                          </a:solidFill>
                          <a:latin typeface="Arial" panose="020B0604020202020204" pitchFamily="34" charset="0"/>
                          <a:cs typeface="Arial" panose="020B0604020202020204" pitchFamily="34" charset="0"/>
                        </a:rPr>
                        <a:t>Năm 2010</a:t>
                      </a:r>
                    </a:p>
                  </a:txBody>
                  <a:tcPr>
                    <a:solidFill>
                      <a:schemeClr val="accent4">
                        <a:lumMod val="20000"/>
                        <a:lumOff val="80000"/>
                      </a:scheme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Năm </a:t>
                      </a:r>
                    </a:p>
                    <a:p>
                      <a:pPr algn="ctr"/>
                      <a:r>
                        <a:rPr lang="en-US" sz="2400">
                          <a:solidFill>
                            <a:srgbClr val="1C11AF"/>
                          </a:solidFill>
                          <a:latin typeface="Arial" panose="020B0604020202020204" pitchFamily="34" charset="0"/>
                          <a:cs typeface="Arial" panose="020B0604020202020204" pitchFamily="34" charset="0"/>
                        </a:rPr>
                        <a:t>2015</a:t>
                      </a:r>
                    </a:p>
                  </a:txBody>
                  <a:tcPr>
                    <a:solidFill>
                      <a:schemeClr val="accent4">
                        <a:lumMod val="20000"/>
                        <a:lumOff val="80000"/>
                      </a:scheme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Năm </a:t>
                      </a:r>
                    </a:p>
                    <a:p>
                      <a:pPr algn="ctr"/>
                      <a:r>
                        <a:rPr lang="en-US" sz="2400">
                          <a:solidFill>
                            <a:srgbClr val="1C11AF"/>
                          </a:solidFill>
                          <a:latin typeface="Arial" panose="020B0604020202020204" pitchFamily="34" charset="0"/>
                          <a:cs typeface="Arial" panose="020B0604020202020204" pitchFamily="34" charset="0"/>
                        </a:rPr>
                        <a:t>2020</a:t>
                      </a:r>
                    </a:p>
                  </a:txBody>
                  <a:tcPr>
                    <a:solidFill>
                      <a:schemeClr val="accent4">
                        <a:lumMod val="20000"/>
                        <a:lumOff val="80000"/>
                      </a:scheme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2010-2015</a:t>
                      </a:r>
                    </a:p>
                  </a:txBody>
                  <a:tcPr>
                    <a:solidFill>
                      <a:schemeClr val="accent4">
                        <a:lumMod val="20000"/>
                        <a:lumOff val="80000"/>
                      </a:scheme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2015-2020</a:t>
                      </a:r>
                    </a:p>
                  </a:txBody>
                  <a:tcPr>
                    <a:solidFill>
                      <a:schemeClr val="accent4">
                        <a:lumMod val="20000"/>
                        <a:lumOff val="80000"/>
                      </a:schemeClr>
                    </a:solidFill>
                  </a:tcPr>
                </a:tc>
                <a:extLst>
                  <a:ext uri="{0D108BD9-81ED-4DB2-BD59-A6C34878D82A}">
                    <a16:rowId xmlns="" xmlns:a16="http://schemas.microsoft.com/office/drawing/2014/main" val="1162086591"/>
                  </a:ext>
                </a:extLst>
              </a:tr>
              <a:tr h="370840">
                <a:tc>
                  <a:txBody>
                    <a:bodyPr/>
                    <a:lstStyle/>
                    <a:p>
                      <a:r>
                        <a:rPr lang="en-US" sz="2400" b="1">
                          <a:solidFill>
                            <a:srgbClr val="1C11AF"/>
                          </a:solidFill>
                          <a:latin typeface="Arial" panose="020B0604020202020204" pitchFamily="34" charset="0"/>
                          <a:cs typeface="Arial" panose="020B0604020202020204" pitchFamily="34" charset="0"/>
                        </a:rPr>
                        <a:t>Châu Á</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4164</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4391</a:t>
                      </a:r>
                    </a:p>
                  </a:txBody>
                  <a:tcPr>
                    <a:solidFill>
                      <a:srgbClr val="F7FA76"/>
                    </a:solidFill>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1,1</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0,95</a:t>
                      </a:r>
                    </a:p>
                  </a:txBody>
                  <a:tcPr>
                    <a:solidFill>
                      <a:srgbClr val="F7FA76"/>
                    </a:solidFill>
                  </a:tcPr>
                </a:tc>
                <a:extLst>
                  <a:ext uri="{0D108BD9-81ED-4DB2-BD59-A6C34878D82A}">
                    <a16:rowId xmlns="" xmlns:a16="http://schemas.microsoft.com/office/drawing/2014/main" val="3689988109"/>
                  </a:ext>
                </a:extLst>
              </a:tr>
              <a:tr h="370840">
                <a:tc>
                  <a:txBody>
                    <a:bodyPr/>
                    <a:lstStyle/>
                    <a:p>
                      <a:r>
                        <a:rPr lang="en-US" sz="2400" b="1">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738</a:t>
                      </a:r>
                    </a:p>
                  </a:txBody>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0</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 xmlns:a16="http://schemas.microsoft.com/office/drawing/2014/main" val="228814751"/>
                  </a:ext>
                </a:extLst>
              </a:tr>
              <a:tr h="370840">
                <a:tc>
                  <a:txBody>
                    <a:bodyPr/>
                    <a:lstStyle/>
                    <a:p>
                      <a:r>
                        <a:rPr lang="en-US" sz="2400" b="1">
                          <a:solidFill>
                            <a:srgbClr val="1C11AF"/>
                          </a:solidFill>
                          <a:latin typeface="Arial" panose="020B0604020202020204" pitchFamily="34" charset="0"/>
                          <a:cs typeface="Arial" panose="020B0604020202020204" pitchFamily="34" charset="0"/>
                        </a:rPr>
                        <a:t>Châu Đại D</a:t>
                      </a:r>
                      <a:r>
                        <a:rPr lang="vi-VN" sz="2400" b="1">
                          <a:solidFill>
                            <a:srgbClr val="1C11AF"/>
                          </a:solidFill>
                          <a:latin typeface="Arial" panose="020B0604020202020204" pitchFamily="34" charset="0"/>
                          <a:cs typeface="Arial" panose="020B0604020202020204" pitchFamily="34" charset="0"/>
                        </a:rPr>
                        <a:t>ư</a:t>
                      </a:r>
                      <a:r>
                        <a:rPr lang="en-US" sz="2400" b="1">
                          <a:solidFill>
                            <a:srgbClr val="1C11AF"/>
                          </a:solidFill>
                          <a:latin typeface="Arial" panose="020B0604020202020204" pitchFamily="34" charset="0"/>
                          <a:cs typeface="Arial" panose="020B0604020202020204" pitchFamily="34" charset="0"/>
                        </a:rPr>
                        <a:t>ơng</a:t>
                      </a:r>
                    </a:p>
                  </a:txBody>
                  <a:tcPr>
                    <a:solidFill>
                      <a:srgbClr val="92D050">
                        <a:alpha val="76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37</a:t>
                      </a:r>
                    </a:p>
                  </a:txBody>
                  <a:tcPr>
                    <a:solidFill>
                      <a:srgbClr val="92D050">
                        <a:alpha val="76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39</a:t>
                      </a:r>
                    </a:p>
                  </a:txBody>
                  <a:tcPr>
                    <a:solidFill>
                      <a:srgbClr val="92D050">
                        <a:alpha val="76000"/>
                      </a:srgbClr>
                    </a:solidFill>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solidFill>
                      <a:srgbClr val="92D050">
                        <a:alpha val="76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1,0</a:t>
                      </a:r>
                    </a:p>
                  </a:txBody>
                  <a:tcPr>
                    <a:solidFill>
                      <a:srgbClr val="92D050">
                        <a:alpha val="76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1,0</a:t>
                      </a:r>
                    </a:p>
                  </a:txBody>
                  <a:tcPr>
                    <a:solidFill>
                      <a:srgbClr val="92D050">
                        <a:alpha val="76000"/>
                      </a:srgbClr>
                    </a:solidFill>
                  </a:tcPr>
                </a:tc>
                <a:extLst>
                  <a:ext uri="{0D108BD9-81ED-4DB2-BD59-A6C34878D82A}">
                    <a16:rowId xmlns="" xmlns:a16="http://schemas.microsoft.com/office/drawing/2014/main" val="3842182034"/>
                  </a:ext>
                </a:extLst>
              </a:tr>
              <a:tr h="370840">
                <a:tc>
                  <a:txBody>
                    <a:bodyPr/>
                    <a:lstStyle/>
                    <a:p>
                      <a:r>
                        <a:rPr lang="en-US" sz="2400" b="1">
                          <a:solidFill>
                            <a:srgbClr val="1C11AF"/>
                          </a:solidFill>
                          <a:latin typeface="Arial" panose="020B0604020202020204" pitchFamily="34" charset="0"/>
                          <a:cs typeface="Arial" panose="020B0604020202020204" pitchFamily="34" charset="0"/>
                        </a:rPr>
                        <a:t>Châu Mĩ</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935</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992</a:t>
                      </a:r>
                    </a:p>
                  </a:txBody>
                  <a:tcPr>
                    <a:solidFill>
                      <a:srgbClr val="F7FA76"/>
                    </a:solidFill>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0,9</a:t>
                      </a:r>
                    </a:p>
                  </a:txBody>
                  <a:tcPr>
                    <a:solidFill>
                      <a:srgbClr val="F7FA76"/>
                    </a:solidFill>
                  </a:tcPr>
                </a:tc>
                <a:tc>
                  <a:txBody>
                    <a:bodyPr/>
                    <a:lstStyle/>
                    <a:p>
                      <a:pPr algn="ctr"/>
                      <a:r>
                        <a:rPr lang="en-US" sz="2400">
                          <a:solidFill>
                            <a:srgbClr val="1C11AF"/>
                          </a:solidFill>
                          <a:latin typeface="Arial" panose="020B0604020202020204" pitchFamily="34" charset="0"/>
                          <a:cs typeface="Arial" panose="020B0604020202020204" pitchFamily="34" charset="0"/>
                        </a:rPr>
                        <a:t>0,7</a:t>
                      </a:r>
                    </a:p>
                  </a:txBody>
                  <a:tcPr>
                    <a:solidFill>
                      <a:srgbClr val="F7FA76"/>
                    </a:solidFill>
                  </a:tcPr>
                </a:tc>
                <a:extLst>
                  <a:ext uri="{0D108BD9-81ED-4DB2-BD59-A6C34878D82A}">
                    <a16:rowId xmlns="" xmlns:a16="http://schemas.microsoft.com/office/drawing/2014/main" val="2003974125"/>
                  </a:ext>
                </a:extLst>
              </a:tr>
              <a:tr h="185420">
                <a:tc>
                  <a:txBody>
                    <a:bodyPr/>
                    <a:lstStyle/>
                    <a:p>
                      <a:r>
                        <a:rPr lang="en-US" sz="2400" b="1">
                          <a:solidFill>
                            <a:srgbClr val="1C11AF"/>
                          </a:solidFill>
                          <a:latin typeface="Arial" panose="020B0604020202020204" pitchFamily="34" charset="0"/>
                          <a:cs typeface="Arial" panose="020B0604020202020204" pitchFamily="34" charset="0"/>
                        </a:rPr>
                        <a:t>Châu Phi</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1022</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1186</a:t>
                      </a:r>
                    </a:p>
                  </a:txBody>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2,6</a:t>
                      </a:r>
                    </a:p>
                  </a:txBody>
                  <a:tcPr/>
                </a:tc>
                <a:tc>
                  <a:txBody>
                    <a:bodyPr/>
                    <a:lstStyle/>
                    <a:p>
                      <a:pPr algn="ctr"/>
                      <a:r>
                        <a:rPr lang="en-US" sz="2400">
                          <a:solidFill>
                            <a:srgbClr val="1C11AF"/>
                          </a:solidFill>
                          <a:latin typeface="Arial" panose="020B0604020202020204" pitchFamily="34" charset="0"/>
                          <a:cs typeface="Arial" panose="020B0604020202020204" pitchFamily="34" charset="0"/>
                        </a:rPr>
                        <a:t>2,5</a:t>
                      </a:r>
                    </a:p>
                  </a:txBody>
                  <a:tcPr/>
                </a:tc>
                <a:extLst>
                  <a:ext uri="{0D108BD9-81ED-4DB2-BD59-A6C34878D82A}">
                    <a16:rowId xmlns="" xmlns:a16="http://schemas.microsoft.com/office/drawing/2014/main" val="1196726178"/>
                  </a:ext>
                </a:extLst>
              </a:tr>
              <a:tr h="185420">
                <a:tc>
                  <a:txBody>
                    <a:bodyPr/>
                    <a:lstStyle/>
                    <a:p>
                      <a:r>
                        <a:rPr lang="en-US" sz="2400" b="1">
                          <a:solidFill>
                            <a:srgbClr val="1C11AF"/>
                          </a:solidFill>
                          <a:latin typeface="Arial" panose="020B0604020202020204" pitchFamily="34" charset="0"/>
                          <a:cs typeface="Arial" panose="020B0604020202020204" pitchFamily="34" charset="0"/>
                        </a:rPr>
                        <a:t>Thế giới</a:t>
                      </a:r>
                    </a:p>
                  </a:txBody>
                  <a:tcPr>
                    <a:solidFill>
                      <a:srgbClr val="92D050">
                        <a:alpha val="84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6896</a:t>
                      </a:r>
                    </a:p>
                  </a:txBody>
                  <a:tcPr>
                    <a:solidFill>
                      <a:srgbClr val="92D050">
                        <a:alpha val="84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7346</a:t>
                      </a:r>
                    </a:p>
                  </a:txBody>
                  <a:tcPr>
                    <a:solidFill>
                      <a:srgbClr val="92D050">
                        <a:alpha val="84000"/>
                      </a:srgbClr>
                    </a:solidFill>
                  </a:tcPr>
                </a:tc>
                <a:tc>
                  <a:txBody>
                    <a:bodyPr/>
                    <a:lstStyle/>
                    <a:p>
                      <a:pPr algn="ctr"/>
                      <a:endParaRPr lang="en-US" sz="2400">
                        <a:solidFill>
                          <a:srgbClr val="1C11AF"/>
                        </a:solidFill>
                        <a:latin typeface="Arial" panose="020B0604020202020204" pitchFamily="34" charset="0"/>
                        <a:cs typeface="Arial" panose="020B0604020202020204" pitchFamily="34" charset="0"/>
                      </a:endParaRPr>
                    </a:p>
                  </a:txBody>
                  <a:tcPr>
                    <a:solidFill>
                      <a:srgbClr val="92D050">
                        <a:alpha val="84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1,2</a:t>
                      </a:r>
                    </a:p>
                  </a:txBody>
                  <a:tcPr>
                    <a:solidFill>
                      <a:srgbClr val="92D050">
                        <a:alpha val="84000"/>
                      </a:srgbClr>
                    </a:solidFill>
                  </a:tcPr>
                </a:tc>
                <a:tc>
                  <a:txBody>
                    <a:bodyPr/>
                    <a:lstStyle/>
                    <a:p>
                      <a:pPr algn="ctr"/>
                      <a:r>
                        <a:rPr lang="en-US" sz="2400">
                          <a:solidFill>
                            <a:srgbClr val="1C11AF"/>
                          </a:solidFill>
                          <a:latin typeface="Arial" panose="020B0604020202020204" pitchFamily="34" charset="0"/>
                          <a:cs typeface="Arial" panose="020B0604020202020204" pitchFamily="34" charset="0"/>
                        </a:rPr>
                        <a:t>1,09</a:t>
                      </a:r>
                    </a:p>
                  </a:txBody>
                  <a:tcPr>
                    <a:solidFill>
                      <a:srgbClr val="92D050">
                        <a:alpha val="84000"/>
                      </a:srgbClr>
                    </a:solidFill>
                  </a:tcPr>
                </a:tc>
                <a:extLst>
                  <a:ext uri="{0D108BD9-81ED-4DB2-BD59-A6C34878D82A}">
                    <a16:rowId xmlns="" xmlns:a16="http://schemas.microsoft.com/office/drawing/2014/main" val="1943837835"/>
                  </a:ext>
                </a:extLst>
              </a:tr>
            </a:tbl>
          </a:graphicData>
        </a:graphic>
      </p:graphicFrame>
      <p:sp>
        <p:nvSpPr>
          <p:cNvPr id="14" name="Rectangle 13">
            <a:extLst>
              <a:ext uri="{FF2B5EF4-FFF2-40B4-BE49-F238E27FC236}">
                <a16:creationId xmlns="" xmlns:a16="http://schemas.microsoft.com/office/drawing/2014/main" id="{03D0B9B6-8DEF-4768-9B0F-A6EE69FCED82}"/>
              </a:ext>
            </a:extLst>
          </p:cNvPr>
          <p:cNvSpPr/>
          <p:nvPr/>
        </p:nvSpPr>
        <p:spPr>
          <a:xfrm>
            <a:off x="728869" y="5430214"/>
            <a:ext cx="10734260" cy="1077218"/>
          </a:xfrm>
          <a:prstGeom prst="rect">
            <a:avLst/>
          </a:prstGeom>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Nhận xét tỉ lệ gia tăng dân số của Châu Á so với thế giới và các châu lục khác?</a:t>
            </a:r>
            <a:endParaRPr lang="vi-VN" sz="3200">
              <a:solidFill>
                <a:srgbClr val="FF0000"/>
              </a:solidFill>
              <a:cs typeface="Arial" panose="020B0604020202020204" pitchFamily="34" charset="0"/>
            </a:endParaRPr>
          </a:p>
        </p:txBody>
      </p:sp>
      <p:sp>
        <p:nvSpPr>
          <p:cNvPr id="15" name="TextBox 14">
            <a:extLst>
              <a:ext uri="{FF2B5EF4-FFF2-40B4-BE49-F238E27FC236}">
                <a16:creationId xmlns="" xmlns:a16="http://schemas.microsoft.com/office/drawing/2014/main" id="{2090A230-7F88-4256-BA2C-2937EA300F53}"/>
              </a:ext>
            </a:extLst>
          </p:cNvPr>
          <p:cNvSpPr txBox="1"/>
          <p:nvPr/>
        </p:nvSpPr>
        <p:spPr>
          <a:xfrm>
            <a:off x="171253" y="260206"/>
            <a:ext cx="12326570" cy="477054"/>
          </a:xfrm>
          <a:prstGeom prst="rect">
            <a:avLst/>
          </a:prstGeom>
          <a:noFill/>
        </p:spPr>
        <p:txBody>
          <a:bodyPr wrap="square" rtlCol="0">
            <a:spAutoFit/>
          </a:bodyPr>
          <a:lstStyle/>
          <a:p>
            <a:r>
              <a:rPr lang="en-US" sz="2500" b="1">
                <a:solidFill>
                  <a:srgbClr val="FF0066"/>
                </a:solidFill>
                <a:latin typeface="Arial" panose="020B0604020202020204" pitchFamily="34" charset="0"/>
                <a:cs typeface="Arial" panose="020B0604020202020204" pitchFamily="34" charset="0"/>
              </a:rPr>
              <a:t>Bảng 1. Dân số và tỉ lệ gia tăng dân số tự nhiên của các châu lục qua các năm</a:t>
            </a:r>
          </a:p>
        </p:txBody>
      </p:sp>
    </p:spTree>
    <p:extLst>
      <p:ext uri="{BB962C8B-B14F-4D97-AF65-F5344CB8AC3E}">
        <p14:creationId xmlns:p14="http://schemas.microsoft.com/office/powerpoint/2010/main" xmlns="" val="283497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5">
            <a:extLst>
              <a:ext uri="{FF2B5EF4-FFF2-40B4-BE49-F238E27FC236}">
                <a16:creationId xmlns="" xmlns:a16="http://schemas.microsoft.com/office/drawing/2014/main" id="{19DA52D8-FF3E-4A1C-9303-7013A64D0196}"/>
              </a:ext>
            </a:extLst>
          </p:cNvPr>
          <p:cNvSpPr>
            <a:spLocks noChangeArrowheads="1"/>
          </p:cNvSpPr>
          <p:nvPr/>
        </p:nvSpPr>
        <p:spPr bwMode="auto">
          <a:xfrm>
            <a:off x="459770" y="2197379"/>
            <a:ext cx="1173223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4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4000" dirty="0" err="1">
                <a:solidFill>
                  <a:srgbClr val="0000FF"/>
                </a:solidFill>
                <a:latin typeface="Arial" panose="020B0604020202020204" pitchFamily="34" charset="0"/>
                <a:cs typeface="Arial" panose="020B0604020202020204" pitchFamily="34" charset="0"/>
              </a:rPr>
              <a:t>Châu</a:t>
            </a:r>
            <a:r>
              <a:rPr lang="en-US" altLang="en-US" sz="4000" dirty="0">
                <a:solidFill>
                  <a:srgbClr val="0000FF"/>
                </a:solidFill>
                <a:latin typeface="Arial" panose="020B0604020202020204" pitchFamily="34" charset="0"/>
                <a:cs typeface="Arial" panose="020B0604020202020204" pitchFamily="34" charset="0"/>
              </a:rPr>
              <a:t> Á </a:t>
            </a:r>
            <a:r>
              <a:rPr lang="en-US" altLang="en-US" sz="4000" dirty="0" err="1">
                <a:solidFill>
                  <a:srgbClr val="0000FF"/>
                </a:solidFill>
                <a:latin typeface="Arial" panose="020B0604020202020204" pitchFamily="34" charset="0"/>
                <a:cs typeface="Arial" panose="020B0604020202020204" pitchFamily="34" charset="0"/>
              </a:rPr>
              <a:t>có</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vi-VN" sz="4000" dirty="0">
                <a:solidFill>
                  <a:srgbClr val="0000FF"/>
                </a:solidFill>
                <a:latin typeface="Arial" panose="020B0604020202020204" pitchFamily="34" charset="0"/>
                <a:cs typeface="Arial" panose="020B0604020202020204" pitchFamily="34" charset="0"/>
              </a:rPr>
              <a:t> </a:t>
            </a:r>
            <a:r>
              <a:rPr lang="vi-VN" sz="4000" b="1" dirty="0">
                <a:solidFill>
                  <a:srgbClr val="FF0066"/>
                </a:solidFill>
                <a:latin typeface="Arial" panose="020B0604020202020204" pitchFamily="34" charset="0"/>
                <a:cs typeface="Arial" panose="020B0604020202020204" pitchFamily="34" charset="0"/>
              </a:rPr>
              <a:t>4,64 </a:t>
            </a:r>
            <a:r>
              <a:rPr lang="vi-VN" sz="4000" b="1" dirty="0" err="1">
                <a:solidFill>
                  <a:srgbClr val="FF0066"/>
                </a:solidFill>
                <a:latin typeface="Arial" panose="020B0604020202020204" pitchFamily="34" charset="0"/>
                <a:cs typeface="Arial" panose="020B0604020202020204" pitchFamily="34" charset="0"/>
              </a:rPr>
              <a:t>tỉ</a:t>
            </a:r>
            <a:r>
              <a:rPr lang="vi-VN" sz="4000" b="1" dirty="0">
                <a:solidFill>
                  <a:srgbClr val="FF0066"/>
                </a:solidFill>
                <a:latin typeface="Arial" panose="020B0604020202020204" pitchFamily="34" charset="0"/>
                <a:cs typeface="Arial" panose="020B0604020202020204" pitchFamily="34" charset="0"/>
              </a:rPr>
              <a:t> </a:t>
            </a:r>
            <a:r>
              <a:rPr lang="vi-VN" sz="4000" b="1" dirty="0" err="1">
                <a:solidFill>
                  <a:srgbClr val="FF0066"/>
                </a:solidFill>
                <a:latin typeface="Arial" panose="020B0604020202020204" pitchFamily="34" charset="0"/>
                <a:cs typeface="Arial" panose="020B0604020202020204" pitchFamily="34" charset="0"/>
              </a:rPr>
              <a:t>người</a:t>
            </a:r>
            <a:r>
              <a:rPr lang="vi-VN" sz="4000" dirty="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năm</a:t>
            </a:r>
            <a:r>
              <a:rPr lang="en-US" sz="4000" dirty="0" smtClean="0">
                <a:solidFill>
                  <a:srgbClr val="0000FF"/>
                </a:solidFill>
                <a:latin typeface="Arial" panose="020B0604020202020204" pitchFamily="34" charset="0"/>
                <a:cs typeface="Arial" panose="020B0604020202020204" pitchFamily="34" charset="0"/>
              </a:rPr>
              <a:t> 2020</a:t>
            </a:r>
            <a:r>
              <a:rPr lang="en-US" altLang="en-US" sz="4000" dirty="0" smtClean="0">
                <a:solidFill>
                  <a:srgbClr val="0000FF"/>
                </a:solidFill>
                <a:latin typeface="Arial" panose="020B0604020202020204" pitchFamily="34" charset="0"/>
                <a:cs typeface="Arial" panose="020B0604020202020204" pitchFamily="34" charset="0"/>
              </a:rPr>
              <a:t> </a:t>
            </a:r>
            <a:r>
              <a:rPr lang="en-US" altLang="en-US" sz="4000" dirty="0">
                <a:solidFill>
                  <a:srgbClr val="0000FF"/>
                </a:solidFill>
                <a:latin typeface="Arial" panose="020B0604020202020204" pitchFamily="34" charset="0"/>
                <a:cs typeface="Arial" panose="020B0604020202020204" pitchFamily="34" charset="0"/>
              </a:rPr>
              <a:t>(</a:t>
            </a:r>
            <a:r>
              <a:rPr lang="en-US" altLang="en-US" sz="4000" dirty="0" err="1">
                <a:solidFill>
                  <a:srgbClr val="0000FF"/>
                </a:solidFill>
                <a:latin typeface="Arial" panose="020B0604020202020204" pitchFamily="34" charset="0"/>
                <a:cs typeface="Arial" panose="020B0604020202020204" pitchFamily="34" charset="0"/>
              </a:rPr>
              <a:t>chiếm</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gần</a:t>
            </a:r>
            <a:r>
              <a:rPr lang="en-US" altLang="en-US" sz="4000" dirty="0">
                <a:solidFill>
                  <a:srgbClr val="0000FF"/>
                </a:solidFill>
                <a:latin typeface="Arial" panose="020B0604020202020204" pitchFamily="34" charset="0"/>
                <a:cs typeface="Arial" panose="020B0604020202020204" pitchFamily="34" charset="0"/>
              </a:rPr>
              <a:t> 60%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thế</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giới</a:t>
            </a:r>
            <a:r>
              <a:rPr lang="en-US" altLang="en-US" sz="4000" dirty="0">
                <a:solidFill>
                  <a:srgbClr val="0000FF"/>
                </a:solidFill>
                <a:latin typeface="Arial" panose="020B0604020202020204" pitchFamily="34" charset="0"/>
                <a:cs typeface="Arial" panose="020B0604020202020204" pitchFamily="34" charset="0"/>
              </a:rPr>
              <a:t>).</a:t>
            </a:r>
          </a:p>
        </p:txBody>
      </p:sp>
      <p:sp>
        <p:nvSpPr>
          <p:cNvPr id="11" name="Rectangle 8">
            <a:extLst>
              <a:ext uri="{FF2B5EF4-FFF2-40B4-BE49-F238E27FC236}">
                <a16:creationId xmlns="" xmlns:a16="http://schemas.microsoft.com/office/drawing/2014/main" id="{84FA0FBF-6D99-4EE1-809A-8E4BA31D3832}"/>
              </a:ext>
            </a:extLst>
          </p:cNvPr>
          <p:cNvSpPr>
            <a:spLocks noChangeArrowheads="1"/>
          </p:cNvSpPr>
          <p:nvPr/>
        </p:nvSpPr>
        <p:spPr bwMode="auto">
          <a:xfrm>
            <a:off x="459770" y="3724615"/>
            <a:ext cx="1119080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4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4000" dirty="0" err="1">
                <a:solidFill>
                  <a:srgbClr val="0000FF"/>
                </a:solidFill>
                <a:latin typeface="Arial" panose="020B0604020202020204" pitchFamily="34" charset="0"/>
                <a:cs typeface="Arial" panose="020B0604020202020204" pitchFamily="34" charset="0"/>
              </a:rPr>
              <a:t>Tỉ</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lệ</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gia</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tăng</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0,95 </a:t>
            </a:r>
            <a:r>
              <a:rPr lang="en-US" altLang="en-US" sz="4000" dirty="0" smtClean="0">
                <a:solidFill>
                  <a:srgbClr val="0000FF"/>
                </a:solidFill>
                <a:latin typeface="Arial" panose="020B0604020202020204" pitchFamily="34" charset="0"/>
                <a:cs typeface="Arial" panose="020B0604020202020204" pitchFamily="34" charset="0"/>
              </a:rPr>
              <a:t>%(</a:t>
            </a:r>
            <a:r>
              <a:rPr lang="en-US" sz="4000" dirty="0" err="1" smtClean="0">
                <a:solidFill>
                  <a:srgbClr val="0000FF"/>
                </a:solidFill>
                <a:latin typeface="Arial" panose="020B0604020202020204" pitchFamily="34" charset="0"/>
                <a:cs typeface="Arial" panose="020B0604020202020204" pitchFamily="34" charset="0"/>
              </a:rPr>
              <a:t>năm</a:t>
            </a:r>
            <a:r>
              <a:rPr lang="en-US" sz="4000" dirty="0" smtClean="0">
                <a:solidFill>
                  <a:srgbClr val="0000FF"/>
                </a:solidFill>
                <a:latin typeface="Arial" panose="020B0604020202020204" pitchFamily="34" charset="0"/>
                <a:cs typeface="Arial" panose="020B0604020202020204" pitchFamily="34" charset="0"/>
              </a:rPr>
              <a:t> 2020</a:t>
            </a:r>
            <a:r>
              <a:rPr lang="en-US" altLang="en-US" sz="4000" dirty="0" smtClean="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đã</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giảm</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đáng</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kể</a:t>
            </a:r>
            <a:r>
              <a:rPr lang="en-US" altLang="en-US" sz="4000" dirty="0">
                <a:solidFill>
                  <a:srgbClr val="0000FF"/>
                </a:solidFill>
                <a:latin typeface="Arial" panose="020B0604020202020204" pitchFamily="34" charset="0"/>
                <a:cs typeface="Arial" panose="020B0604020202020204" pitchFamily="34" charset="0"/>
              </a:rPr>
              <a:t>. </a:t>
            </a:r>
            <a:endParaRPr lang="vi-VN" altLang="en-US" sz="4000" dirty="0">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 xmlns:a16="http://schemas.microsoft.com/office/drawing/2014/main" id="{971049D7-3780-406B-97A6-2FF52283D251}"/>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7177" y="961684"/>
            <a:ext cx="1056677" cy="72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3AF53321-8EC0-42DF-8128-330689D565E6}"/>
              </a:ext>
            </a:extLst>
          </p:cNvPr>
          <p:cNvSpPr txBox="1"/>
          <p:nvPr/>
        </p:nvSpPr>
        <p:spPr>
          <a:xfrm>
            <a:off x="1181282" y="1116419"/>
            <a:ext cx="4914718" cy="523220"/>
          </a:xfrm>
          <a:prstGeom prst="rect">
            <a:avLst/>
          </a:prstGeom>
          <a:solidFill>
            <a:srgbClr val="00B050"/>
          </a:solid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a. </a:t>
            </a:r>
            <a:r>
              <a:rPr lang="en-US" sz="2800" dirty="0" err="1">
                <a:solidFill>
                  <a:srgbClr val="FFFF00"/>
                </a:solidFill>
                <a:latin typeface="Arial" panose="020B0604020202020204" pitchFamily="34" charset="0"/>
                <a:cs typeface="Arial" panose="020B0604020202020204" pitchFamily="34" charset="0"/>
              </a:rPr>
              <a:t>Quy</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mô</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và</a:t>
            </a:r>
            <a:r>
              <a:rPr lang="en-US" sz="2800" dirty="0">
                <a:solidFill>
                  <a:srgbClr val="FFFF00"/>
                </a:solidFill>
                <a:latin typeface="Arial" panose="020B0604020202020204" pitchFamily="34" charset="0"/>
                <a:cs typeface="Arial" panose="020B0604020202020204" pitchFamily="34" charset="0"/>
              </a:rPr>
              <a:t> c</a:t>
            </a:r>
            <a:r>
              <a:rPr lang="vi-VN" sz="2800" dirty="0">
                <a:solidFill>
                  <a:srgbClr val="FFFF00"/>
                </a:solidFill>
                <a:latin typeface="Arial" panose="020B0604020202020204" pitchFamily="34" charset="0"/>
                <a:cs typeface="Arial" panose="020B0604020202020204" pitchFamily="34" charset="0"/>
              </a:rPr>
              <a:t>ơ</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cấu</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dân</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số</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5414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 xmlns:a16="http://schemas.microsoft.com/office/drawing/2014/main" id="{55FE4C26-FC31-453A-87D7-C28406F77F53}"/>
              </a:ext>
            </a:extLst>
          </p:cNvPr>
          <p:cNvGraphicFramePr>
            <a:graphicFrameLocks noGrp="1"/>
          </p:cNvGraphicFramePr>
          <p:nvPr>
            <p:extLst>
              <p:ext uri="{D42A27DB-BD31-4B8C-83A1-F6EECF244321}">
                <p14:modId xmlns:p14="http://schemas.microsoft.com/office/powerpoint/2010/main" xmlns="" val="4273541657"/>
              </p:ext>
            </p:extLst>
          </p:nvPr>
        </p:nvGraphicFramePr>
        <p:xfrm>
          <a:off x="808382" y="3532411"/>
          <a:ext cx="10993037" cy="2667224"/>
        </p:xfrm>
        <a:graphic>
          <a:graphicData uri="http://schemas.openxmlformats.org/drawingml/2006/table">
            <a:tbl>
              <a:tblPr firstRow="1" bandRow="1">
                <a:tableStyleId>{5C22544A-7EE6-4342-B048-85BDC9FD1C3A}</a:tableStyleId>
              </a:tblPr>
              <a:tblGrid>
                <a:gridCol w="2839265">
                  <a:extLst>
                    <a:ext uri="{9D8B030D-6E8A-4147-A177-3AD203B41FA5}">
                      <a16:colId xmlns="" xmlns:a16="http://schemas.microsoft.com/office/drawing/2014/main" val="3656029563"/>
                    </a:ext>
                  </a:extLst>
                </a:gridCol>
                <a:gridCol w="1940678">
                  <a:extLst>
                    <a:ext uri="{9D8B030D-6E8A-4147-A177-3AD203B41FA5}">
                      <a16:colId xmlns="" xmlns:a16="http://schemas.microsoft.com/office/drawing/2014/main" val="3573582557"/>
                    </a:ext>
                  </a:extLst>
                </a:gridCol>
                <a:gridCol w="2376150">
                  <a:extLst>
                    <a:ext uri="{9D8B030D-6E8A-4147-A177-3AD203B41FA5}">
                      <a16:colId xmlns="" xmlns:a16="http://schemas.microsoft.com/office/drawing/2014/main" val="1493049775"/>
                    </a:ext>
                  </a:extLst>
                </a:gridCol>
                <a:gridCol w="1980626">
                  <a:extLst>
                    <a:ext uri="{9D8B030D-6E8A-4147-A177-3AD203B41FA5}">
                      <a16:colId xmlns="" xmlns:a16="http://schemas.microsoft.com/office/drawing/2014/main" val="101445473"/>
                    </a:ext>
                  </a:extLst>
                </a:gridCol>
                <a:gridCol w="1856318">
                  <a:extLst>
                    <a:ext uri="{9D8B030D-6E8A-4147-A177-3AD203B41FA5}">
                      <a16:colId xmlns="" xmlns:a16="http://schemas.microsoft.com/office/drawing/2014/main" val="282275752"/>
                    </a:ext>
                  </a:extLst>
                </a:gridCol>
              </a:tblGrid>
              <a:tr h="549258">
                <a:tc>
                  <a:txBody>
                    <a:bodyPr/>
                    <a:lstStyle/>
                    <a:p>
                      <a:pPr algn="ctr"/>
                      <a:endParaRPr lang="en-US" sz="2400">
                        <a:solidFill>
                          <a:srgbClr val="FFFF00"/>
                        </a:solidFill>
                        <a:latin typeface="Arial" panose="020B0604020202020204" pitchFamily="34" charset="0"/>
                        <a:cs typeface="Arial" panose="020B0604020202020204" pitchFamily="34" charset="0"/>
                      </a:endParaRPr>
                    </a:p>
                  </a:txBody>
                  <a:tcPr>
                    <a:solidFill>
                      <a:srgbClr val="00B050"/>
                    </a:solidFill>
                  </a:tcPr>
                </a:tc>
                <a:tc>
                  <a:txBody>
                    <a:bodyPr/>
                    <a:lstStyle/>
                    <a:p>
                      <a:pPr algn="ctr"/>
                      <a:r>
                        <a:rPr lang="en-US" sz="2400">
                          <a:solidFill>
                            <a:srgbClr val="FFFF00"/>
                          </a:solidFill>
                          <a:latin typeface="Arial" panose="020B0604020202020204" pitchFamily="34" charset="0"/>
                          <a:cs typeface="Arial" panose="020B0604020202020204" pitchFamily="34" charset="0"/>
                        </a:rPr>
                        <a:t>2005</a:t>
                      </a:r>
                    </a:p>
                  </a:txBody>
                  <a:tcPr>
                    <a:solidFill>
                      <a:srgbClr val="00B050"/>
                    </a:solidFill>
                  </a:tcPr>
                </a:tc>
                <a:tc>
                  <a:txBody>
                    <a:bodyPr/>
                    <a:lstStyle/>
                    <a:p>
                      <a:pPr algn="ctr"/>
                      <a:r>
                        <a:rPr lang="en-US" sz="2400">
                          <a:solidFill>
                            <a:srgbClr val="FFFF00"/>
                          </a:solidFill>
                          <a:latin typeface="Arial" panose="020B0604020202020204" pitchFamily="34" charset="0"/>
                          <a:cs typeface="Arial" panose="020B0604020202020204" pitchFamily="34" charset="0"/>
                        </a:rPr>
                        <a:t>2010</a:t>
                      </a:r>
                    </a:p>
                  </a:txBody>
                  <a:tcPr>
                    <a:solidFill>
                      <a:srgbClr val="00B050"/>
                    </a:solidFill>
                  </a:tcPr>
                </a:tc>
                <a:tc>
                  <a:txBody>
                    <a:bodyPr/>
                    <a:lstStyle/>
                    <a:p>
                      <a:pPr algn="ctr"/>
                      <a:r>
                        <a:rPr lang="en-US" sz="2400">
                          <a:solidFill>
                            <a:srgbClr val="FFFF00"/>
                          </a:solidFill>
                          <a:latin typeface="Arial" panose="020B0604020202020204" pitchFamily="34" charset="0"/>
                          <a:cs typeface="Arial" panose="020B0604020202020204" pitchFamily="34" charset="0"/>
                        </a:rPr>
                        <a:t>2015</a:t>
                      </a:r>
                    </a:p>
                  </a:txBody>
                  <a:tcPr>
                    <a:solidFill>
                      <a:srgbClr val="00B050"/>
                    </a:solidFill>
                  </a:tcPr>
                </a:tc>
                <a:tc>
                  <a:txBody>
                    <a:bodyPr/>
                    <a:lstStyle/>
                    <a:p>
                      <a:pPr algn="ctr"/>
                      <a:r>
                        <a:rPr lang="en-US" sz="2400">
                          <a:solidFill>
                            <a:srgbClr val="FFFF00"/>
                          </a:solidFill>
                          <a:latin typeface="Arial" panose="020B0604020202020204" pitchFamily="34" charset="0"/>
                          <a:cs typeface="Arial" panose="020B0604020202020204" pitchFamily="34" charset="0"/>
                        </a:rPr>
                        <a:t>2020</a:t>
                      </a:r>
                    </a:p>
                    <a:p>
                      <a:pPr algn="ctr"/>
                      <a:endParaRPr lang="en-US" sz="2400">
                        <a:solidFill>
                          <a:srgbClr val="FFFF00"/>
                        </a:solidFill>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 xmlns:a16="http://schemas.microsoft.com/office/drawing/2014/main" val="1559111740"/>
                  </a:ext>
                </a:extLst>
              </a:tr>
              <a:tr h="592418">
                <a:tc>
                  <a:txBody>
                    <a:bodyPr/>
                    <a:lstStyle/>
                    <a:p>
                      <a:r>
                        <a:rPr lang="en-US" sz="2400">
                          <a:solidFill>
                            <a:srgbClr val="0000FF"/>
                          </a:solidFill>
                          <a:latin typeface="Arial" panose="020B0604020202020204" pitchFamily="34" charset="0"/>
                          <a:cs typeface="Arial" panose="020B0604020202020204" pitchFamily="34" charset="0"/>
                        </a:rPr>
                        <a:t>Từ 0-14 tuổi</a:t>
                      </a:r>
                    </a:p>
                  </a:txBody>
                  <a:tcPr>
                    <a:solidFill>
                      <a:srgbClr val="FCFEB0"/>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 xmlns:a16="http://schemas.microsoft.com/office/drawing/2014/main" val="1264087762"/>
                  </a:ext>
                </a:extLst>
              </a:tr>
              <a:tr h="546036">
                <a:tc>
                  <a:txBody>
                    <a:bodyPr/>
                    <a:lstStyle/>
                    <a:p>
                      <a:r>
                        <a:rPr lang="en-US" sz="2400">
                          <a:solidFill>
                            <a:srgbClr val="0000FF"/>
                          </a:solidFill>
                          <a:latin typeface="Arial" panose="020B0604020202020204" pitchFamily="34" charset="0"/>
                          <a:cs typeface="Arial" panose="020B0604020202020204" pitchFamily="34" charset="0"/>
                        </a:rPr>
                        <a:t>Từ 5-64 tuổi</a:t>
                      </a:r>
                    </a:p>
                  </a:txBody>
                  <a:tcPr>
                    <a:solidFill>
                      <a:schemeClr val="accent5">
                        <a:lumMod val="20000"/>
                        <a:lumOff val="8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5">
                        <a:lumMod val="20000"/>
                        <a:lumOff val="80000"/>
                      </a:schemeClr>
                    </a:solidFill>
                  </a:tcPr>
                </a:tc>
                <a:extLst>
                  <a:ext uri="{0D108BD9-81ED-4DB2-BD59-A6C34878D82A}">
                    <a16:rowId xmlns="" xmlns:a16="http://schemas.microsoft.com/office/drawing/2014/main" val="3666417727"/>
                  </a:ext>
                </a:extLst>
              </a:tr>
              <a:tr h="705810">
                <a:tc>
                  <a:txBody>
                    <a:bodyPr/>
                    <a:lstStyle/>
                    <a:p>
                      <a:r>
                        <a:rPr lang="en-US" sz="2400">
                          <a:solidFill>
                            <a:srgbClr val="0000FF"/>
                          </a:solidFill>
                          <a:latin typeface="Arial" panose="020B0604020202020204" pitchFamily="34" charset="0"/>
                          <a:cs typeface="Arial" panose="020B0604020202020204" pitchFamily="34" charset="0"/>
                        </a:rPr>
                        <a:t>Từ 65 tuổi trở lên</a:t>
                      </a:r>
                    </a:p>
                  </a:txBody>
                  <a:tcPr>
                    <a:solidFill>
                      <a:schemeClr val="accent4">
                        <a:lumMod val="40000"/>
                        <a:lumOff val="6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400">
                        <a:solidFill>
                          <a:srgbClr val="0000FF"/>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 xmlns:a16="http://schemas.microsoft.com/office/drawing/2014/main" val="2817018922"/>
                  </a:ext>
                </a:extLst>
              </a:tr>
            </a:tbl>
          </a:graphicData>
        </a:graphic>
      </p:graphicFrame>
      <p:cxnSp>
        <p:nvCxnSpPr>
          <p:cNvPr id="14" name="Straight Connector 13">
            <a:extLst>
              <a:ext uri="{FF2B5EF4-FFF2-40B4-BE49-F238E27FC236}">
                <a16:creationId xmlns="" xmlns:a16="http://schemas.microsoft.com/office/drawing/2014/main" id="{E7F68145-B48E-479F-ADA4-2FD5E3986396}"/>
              </a:ext>
            </a:extLst>
          </p:cNvPr>
          <p:cNvCxnSpPr>
            <a:cxnSpLocks/>
          </p:cNvCxnSpPr>
          <p:nvPr/>
        </p:nvCxnSpPr>
        <p:spPr>
          <a:xfrm>
            <a:off x="804890" y="3529399"/>
            <a:ext cx="2812953" cy="75105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A7FB10DC-60CC-4CF0-AC17-FB19E1B1CB8E}"/>
              </a:ext>
            </a:extLst>
          </p:cNvPr>
          <p:cNvSpPr txBox="1"/>
          <p:nvPr/>
        </p:nvSpPr>
        <p:spPr>
          <a:xfrm>
            <a:off x="2735532" y="3529399"/>
            <a:ext cx="861392" cy="461665"/>
          </a:xfrm>
          <a:prstGeom prst="rect">
            <a:avLst/>
          </a:prstGeom>
          <a:no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Năm</a:t>
            </a:r>
          </a:p>
        </p:txBody>
      </p:sp>
      <p:sp>
        <p:nvSpPr>
          <p:cNvPr id="16" name="TextBox 15">
            <a:extLst>
              <a:ext uri="{FF2B5EF4-FFF2-40B4-BE49-F238E27FC236}">
                <a16:creationId xmlns="" xmlns:a16="http://schemas.microsoft.com/office/drawing/2014/main" id="{1D874F1E-5597-4000-8AA7-A6D0F86728F8}"/>
              </a:ext>
            </a:extLst>
          </p:cNvPr>
          <p:cNvSpPr txBox="1"/>
          <p:nvPr/>
        </p:nvSpPr>
        <p:spPr>
          <a:xfrm>
            <a:off x="1118768" y="3919683"/>
            <a:ext cx="1934295" cy="461665"/>
          </a:xfrm>
          <a:prstGeom prst="rect">
            <a:avLst/>
          </a:prstGeom>
          <a:no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Nhóm tuổi</a:t>
            </a:r>
          </a:p>
        </p:txBody>
      </p:sp>
      <p:sp>
        <p:nvSpPr>
          <p:cNvPr id="18" name="TextBox 17">
            <a:extLst>
              <a:ext uri="{FF2B5EF4-FFF2-40B4-BE49-F238E27FC236}">
                <a16:creationId xmlns="" xmlns:a16="http://schemas.microsoft.com/office/drawing/2014/main" id="{E388DCCF-4464-4996-BAAB-5C0E812C2987}"/>
              </a:ext>
            </a:extLst>
          </p:cNvPr>
          <p:cNvSpPr txBox="1"/>
          <p:nvPr/>
        </p:nvSpPr>
        <p:spPr>
          <a:xfrm>
            <a:off x="503583" y="2763471"/>
            <a:ext cx="11688417" cy="769441"/>
          </a:xfrm>
          <a:prstGeom prst="rect">
            <a:avLst/>
          </a:prstGeom>
          <a:noFill/>
        </p:spPr>
        <p:txBody>
          <a:bodyPr wrap="square" rtlCol="0">
            <a:spAutoFit/>
          </a:bodyPr>
          <a:lstStyle/>
          <a:p>
            <a:pPr algn="ctr"/>
            <a:r>
              <a:rPr lang="en-US" sz="2200" dirty="0" err="1">
                <a:solidFill>
                  <a:srgbClr val="1B04FA"/>
                </a:solidFill>
                <a:latin typeface="Arial" panose="020B0604020202020204" pitchFamily="34" charset="0"/>
                <a:cs typeface="Arial" panose="020B0604020202020204" pitchFamily="34" charset="0"/>
              </a:rPr>
              <a:t>Bảng</a:t>
            </a:r>
            <a:r>
              <a:rPr lang="en-US" sz="2200" dirty="0">
                <a:solidFill>
                  <a:srgbClr val="1B04FA"/>
                </a:solidFill>
                <a:latin typeface="Arial" panose="020B0604020202020204" pitchFamily="34" charset="0"/>
                <a:cs typeface="Arial" panose="020B0604020202020204" pitchFamily="34" charset="0"/>
              </a:rPr>
              <a:t> 6.1. C</a:t>
            </a:r>
            <a:r>
              <a:rPr lang="vi-VN" sz="2200" dirty="0">
                <a:solidFill>
                  <a:srgbClr val="1B04FA"/>
                </a:solidFill>
                <a:latin typeface="Arial" panose="020B0604020202020204" pitchFamily="34" charset="0"/>
                <a:cs typeface="Arial" panose="020B0604020202020204" pitchFamily="34" charset="0"/>
              </a:rPr>
              <a:t>ơ</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cấu</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dân</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số</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theo</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nhóm</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tuổi</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của</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châu</a:t>
            </a:r>
            <a:r>
              <a:rPr lang="en-US" sz="2200" dirty="0">
                <a:solidFill>
                  <a:srgbClr val="1B04FA"/>
                </a:solidFill>
                <a:latin typeface="Arial" panose="020B0604020202020204" pitchFamily="34" charset="0"/>
                <a:cs typeface="Arial" panose="020B0604020202020204" pitchFamily="34" charset="0"/>
              </a:rPr>
              <a:t> Á (</a:t>
            </a:r>
            <a:r>
              <a:rPr lang="en-US" sz="2200" dirty="0" err="1">
                <a:solidFill>
                  <a:srgbClr val="1B04FA"/>
                </a:solidFill>
                <a:latin typeface="Arial" panose="020B0604020202020204" pitchFamily="34" charset="0"/>
                <a:cs typeface="Arial" panose="020B0604020202020204" pitchFamily="34" charset="0"/>
              </a:rPr>
              <a:t>không</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tính</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số</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dân</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của</a:t>
            </a:r>
            <a:r>
              <a:rPr lang="en-US" sz="2200" dirty="0">
                <a:solidFill>
                  <a:srgbClr val="1B04FA"/>
                </a:solidFill>
                <a:latin typeface="Arial" panose="020B0604020202020204" pitchFamily="34" charset="0"/>
                <a:cs typeface="Arial" panose="020B0604020202020204" pitchFamily="34" charset="0"/>
              </a:rPr>
              <a:t> LB </a:t>
            </a:r>
            <a:r>
              <a:rPr lang="en-US" sz="2200" dirty="0" err="1">
                <a:solidFill>
                  <a:srgbClr val="1B04FA"/>
                </a:solidFill>
                <a:latin typeface="Arial" panose="020B0604020202020204" pitchFamily="34" charset="0"/>
                <a:cs typeface="Arial" panose="020B0604020202020204" pitchFamily="34" charset="0"/>
              </a:rPr>
              <a:t>Nga</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giai</a:t>
            </a:r>
            <a:r>
              <a:rPr lang="en-US" sz="2200" dirty="0">
                <a:solidFill>
                  <a:srgbClr val="1B04FA"/>
                </a:solidFill>
                <a:latin typeface="Arial" panose="020B0604020202020204" pitchFamily="34" charset="0"/>
                <a:cs typeface="Arial" panose="020B0604020202020204" pitchFamily="34" charset="0"/>
              </a:rPr>
              <a:t> </a:t>
            </a:r>
            <a:r>
              <a:rPr lang="en-US" sz="2200" dirty="0" err="1">
                <a:solidFill>
                  <a:srgbClr val="1B04FA"/>
                </a:solidFill>
                <a:latin typeface="Arial" panose="020B0604020202020204" pitchFamily="34" charset="0"/>
                <a:cs typeface="Arial" panose="020B0604020202020204" pitchFamily="34" charset="0"/>
              </a:rPr>
              <a:t>đoạn</a:t>
            </a:r>
            <a:r>
              <a:rPr lang="en-US" sz="2200" dirty="0">
                <a:solidFill>
                  <a:srgbClr val="1B04FA"/>
                </a:solidFill>
                <a:latin typeface="Arial" panose="020B0604020202020204" pitchFamily="34" charset="0"/>
                <a:cs typeface="Arial" panose="020B0604020202020204" pitchFamily="34" charset="0"/>
              </a:rPr>
              <a:t> 2005-2020</a:t>
            </a:r>
          </a:p>
        </p:txBody>
      </p:sp>
      <p:sp>
        <p:nvSpPr>
          <p:cNvPr id="19" name="Rectangle 18">
            <a:extLst>
              <a:ext uri="{FF2B5EF4-FFF2-40B4-BE49-F238E27FC236}">
                <a16:creationId xmlns="" xmlns:a16="http://schemas.microsoft.com/office/drawing/2014/main" id="{9CD83F2D-76F2-4130-A5F7-83BF065B4CA5}"/>
              </a:ext>
            </a:extLst>
          </p:cNvPr>
          <p:cNvSpPr/>
          <p:nvPr/>
        </p:nvSpPr>
        <p:spPr>
          <a:xfrm>
            <a:off x="877436" y="1501231"/>
            <a:ext cx="10940710" cy="1200329"/>
          </a:xfrm>
          <a:prstGeom prst="rect">
            <a:avLst/>
          </a:prstGeom>
          <a:ln w="19050">
            <a:solidFill>
              <a:srgbClr val="0070C0"/>
            </a:solidFill>
            <a:prstDash val="sysDash"/>
          </a:ln>
        </p:spPr>
        <p:txBody>
          <a:bodyPr wrap="square">
            <a:spAutoFit/>
          </a:bodyPr>
          <a:lstStyle/>
          <a:p>
            <a:pPr algn="ctr"/>
            <a:r>
              <a:rPr lang="vi-VN" sz="3600">
                <a:solidFill>
                  <a:srgbClr val="FF0066"/>
                </a:solidFill>
                <a:latin typeface="Arial" panose="020B0604020202020204" pitchFamily="34" charset="0"/>
                <a:cs typeface="Arial" panose="020B0604020202020204" pitchFamily="34" charset="0"/>
              </a:rPr>
              <a:t>Nhận xét cơ cấu dân số theo nhóm tuổi của châu Á giai đoạn 2005 - 2020.</a:t>
            </a:r>
            <a:endParaRPr lang="en-US" sz="3600">
              <a:solidFill>
                <a:srgbClr val="FF0066"/>
              </a:solidFill>
            </a:endParaRPr>
          </a:p>
        </p:txBody>
      </p:sp>
      <p:grpSp>
        <p:nvGrpSpPr>
          <p:cNvPr id="20" name="Group 19">
            <a:extLst>
              <a:ext uri="{FF2B5EF4-FFF2-40B4-BE49-F238E27FC236}">
                <a16:creationId xmlns="" xmlns:a16="http://schemas.microsoft.com/office/drawing/2014/main" id="{37623560-ECA2-4B1F-9460-1E1FC5649D7B}"/>
              </a:ext>
            </a:extLst>
          </p:cNvPr>
          <p:cNvGrpSpPr/>
          <p:nvPr/>
        </p:nvGrpSpPr>
        <p:grpSpPr>
          <a:xfrm>
            <a:off x="3975191" y="471576"/>
            <a:ext cx="3810866" cy="827835"/>
            <a:chOff x="3199789" y="1093088"/>
            <a:chExt cx="3514971" cy="682233"/>
          </a:xfrm>
        </p:grpSpPr>
        <p:sp>
          <p:nvSpPr>
            <p:cNvPr id="21" name="Rectangle: Rounded Corners 20">
              <a:extLst>
                <a:ext uri="{FF2B5EF4-FFF2-40B4-BE49-F238E27FC236}">
                  <a16:creationId xmlns="" xmlns:a16="http://schemas.microsoft.com/office/drawing/2014/main" id="{71E549FF-AC73-4818-BAA9-E2D094A4182E}"/>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2" name="TextBox 21">
              <a:extLst>
                <a:ext uri="{FF2B5EF4-FFF2-40B4-BE49-F238E27FC236}">
                  <a16:creationId xmlns="" xmlns:a16="http://schemas.microsoft.com/office/drawing/2014/main" id="{BD0A80A0-6E8E-4BA8-9493-56F895EA48A3}"/>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sp>
        <p:nvSpPr>
          <p:cNvPr id="25" name="Rectangle 24">
            <a:extLst>
              <a:ext uri="{FF2B5EF4-FFF2-40B4-BE49-F238E27FC236}">
                <a16:creationId xmlns="" xmlns:a16="http://schemas.microsoft.com/office/drawing/2014/main" id="{188F1E87-5F60-4386-A7CA-4A0ACDC650EE}"/>
              </a:ext>
            </a:extLst>
          </p:cNvPr>
          <p:cNvSpPr/>
          <p:nvPr/>
        </p:nvSpPr>
        <p:spPr>
          <a:xfrm>
            <a:off x="1256486" y="975172"/>
            <a:ext cx="4120231" cy="523220"/>
          </a:xfrm>
          <a:prstGeom prst="rect">
            <a:avLst/>
          </a:prstGeom>
        </p:spPr>
        <p:txBody>
          <a:bodyPr wrap="square">
            <a:spAutoFit/>
          </a:bodyPr>
          <a:lstStyle/>
          <a:p>
            <a:pPr algn="just"/>
            <a:r>
              <a:rPr lang="en-US" sz="2800" b="1" dirty="0">
                <a:solidFill>
                  <a:srgbClr val="2B26F6"/>
                </a:solidFill>
                <a:latin typeface="Times New Roman" pitchFamily="18" charset="0"/>
                <a:cs typeface="Times New Roman" pitchFamily="18" charset="0"/>
              </a:rPr>
              <a:t>HĐ: </a:t>
            </a:r>
            <a:r>
              <a:rPr lang="en-US" sz="2800" b="1" dirty="0" err="1">
                <a:solidFill>
                  <a:srgbClr val="FF0000"/>
                </a:solidFill>
                <a:latin typeface="Times New Roman" pitchFamily="18" charset="0"/>
                <a:cs typeface="Times New Roman" pitchFamily="18" charset="0"/>
              </a:rPr>
              <a:t>cặp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đôi</a:t>
            </a:r>
            <a:endParaRPr lang="en-US" sz="2800" b="1" dirty="0">
              <a:solidFill>
                <a:srgbClr val="FF0000"/>
              </a:solidFill>
              <a:latin typeface="Times New Roman" pitchFamily="18" charset="0"/>
              <a:cs typeface="Times New Roman" pitchFamily="18" charset="0"/>
            </a:endParaRPr>
          </a:p>
        </p:txBody>
      </p:sp>
      <p:sp>
        <p:nvSpPr>
          <p:cNvPr id="26" name="Rectangle 25">
            <a:extLst>
              <a:ext uri="{FF2B5EF4-FFF2-40B4-BE49-F238E27FC236}">
                <a16:creationId xmlns="" xmlns:a16="http://schemas.microsoft.com/office/drawing/2014/main" id="{C4165436-DEE4-41EB-AEDF-D09AC91A730F}"/>
              </a:ext>
            </a:extLst>
          </p:cNvPr>
          <p:cNvSpPr/>
          <p:nvPr/>
        </p:nvSpPr>
        <p:spPr>
          <a:xfrm>
            <a:off x="8178562" y="975171"/>
            <a:ext cx="3417946" cy="523220"/>
          </a:xfrm>
          <a:prstGeom prst="rect">
            <a:avLst/>
          </a:prstGeom>
        </p:spPr>
        <p:txBody>
          <a:bodyPr wrap="square">
            <a:spAutoFit/>
          </a:bodyPr>
          <a:lstStyle/>
          <a:p>
            <a:pPr algn="just"/>
            <a:r>
              <a:rPr lang="en-US" sz="2800" b="1" dirty="0" err="1">
                <a:solidFill>
                  <a:srgbClr val="2B26F6"/>
                </a:solidFill>
                <a:latin typeface="Times New Roman" pitchFamily="18" charset="0"/>
                <a:ea typeface="Tahoma" panose="020B0604030504040204" pitchFamily="34" charset="0"/>
                <a:cs typeface="Times New Roman" pitchFamily="18" charset="0"/>
              </a:rPr>
              <a:t>Thời</a:t>
            </a:r>
            <a:r>
              <a:rPr lang="en-US" sz="2800" b="1" dirty="0">
                <a:solidFill>
                  <a:srgbClr val="2B26F6"/>
                </a:solidFill>
                <a:latin typeface="Times New Roman" pitchFamily="18" charset="0"/>
                <a:ea typeface="Tahoma" panose="020B0604030504040204" pitchFamily="34" charset="0"/>
                <a:cs typeface="Times New Roman" pitchFamily="18" charset="0"/>
              </a:rPr>
              <a:t> </a:t>
            </a:r>
            <a:r>
              <a:rPr lang="en-US" sz="2800" b="1" dirty="0" err="1">
                <a:solidFill>
                  <a:srgbClr val="2B26F6"/>
                </a:solidFill>
                <a:latin typeface="Times New Roman" pitchFamily="18" charset="0"/>
                <a:ea typeface="Tahoma" panose="020B0604030504040204" pitchFamily="34" charset="0"/>
                <a:cs typeface="Times New Roman" pitchFamily="18" charset="0"/>
              </a:rPr>
              <a:t>gian</a:t>
            </a:r>
            <a:r>
              <a:rPr lang="en-US" sz="2800" b="1" dirty="0">
                <a:solidFill>
                  <a:srgbClr val="2B26F6"/>
                </a:solidFill>
                <a:latin typeface="Times New Roman" pitchFamily="18" charset="0"/>
                <a:ea typeface="Tahoma" panose="020B0604030504040204" pitchFamily="34" charset="0"/>
                <a:cs typeface="Times New Roman" pitchFamily="18" charset="0"/>
              </a:rPr>
              <a:t> </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phút</a:t>
            </a:r>
            <a:r>
              <a:rPr lang="en-US" sz="2800" b="1" dirty="0">
                <a:solidFill>
                  <a:srgbClr val="FF0000"/>
                </a:solidFill>
                <a:latin typeface="Times New Roman" pitchFamily="18" charset="0"/>
                <a:cs typeface="Times New Roman" pitchFamily="18" charset="0"/>
              </a:rPr>
              <a:t>)</a:t>
            </a:r>
            <a:r>
              <a:rPr lang="en-US" sz="2800" b="1" dirty="0">
                <a:solidFill>
                  <a:srgbClr val="FF0000"/>
                </a:solidFill>
                <a:latin typeface="Times New Roman" pitchFamily="18" charset="0"/>
                <a:ea typeface="Tahoma" panose="020B0604030504040204" pitchFamily="34" charset="0"/>
                <a:cs typeface="Times New Roman" pitchFamily="18" charset="0"/>
              </a:rPr>
              <a:t> </a:t>
            </a:r>
          </a:p>
        </p:txBody>
      </p:sp>
      <p:pic>
        <p:nvPicPr>
          <p:cNvPr id="30" name="2 Minute Timer (To)">
            <a:hlinkClick r:id="" action="ppaction://media"/>
            <a:extLst>
              <a:ext uri="{FF2B5EF4-FFF2-40B4-BE49-F238E27FC236}">
                <a16:creationId xmlns="" xmlns:a16="http://schemas.microsoft.com/office/drawing/2014/main" id="{D61BAD7C-C95F-462C-B7CA-79D59C57F10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0534893" y="76981"/>
            <a:ext cx="1393029" cy="789189"/>
          </a:xfrm>
          <a:prstGeom prst="rect">
            <a:avLst/>
          </a:prstGeom>
        </p:spPr>
      </p:pic>
      <p:pic>
        <p:nvPicPr>
          <p:cNvPr id="32" name="Picture 31">
            <a:extLst>
              <a:ext uri="{FF2B5EF4-FFF2-40B4-BE49-F238E27FC236}">
                <a16:creationId xmlns="" xmlns:a16="http://schemas.microsoft.com/office/drawing/2014/main" id="{D1841215-F7A9-403B-B1C9-5784DE74FDED}"/>
              </a:ext>
            </a:extLst>
          </p:cNvPr>
          <p:cNvPicPr>
            <a:picLocks noChangeAspect="1"/>
          </p:cNvPicPr>
          <p:nvPr/>
        </p:nvPicPr>
        <p:blipFill>
          <a:blip r:embed="rId6" cstate="print"/>
          <a:stretch>
            <a:fillRect/>
          </a:stretch>
        </p:blipFill>
        <p:spPr>
          <a:xfrm>
            <a:off x="271233" y="39104"/>
            <a:ext cx="1537297" cy="955832"/>
          </a:xfrm>
          <a:prstGeom prst="rect">
            <a:avLst/>
          </a:prstGeom>
        </p:spPr>
      </p:pic>
      <p:sp>
        <p:nvSpPr>
          <p:cNvPr id="33" name="TextBox 32">
            <a:extLst>
              <a:ext uri="{FF2B5EF4-FFF2-40B4-BE49-F238E27FC236}">
                <a16:creationId xmlns="" xmlns:a16="http://schemas.microsoft.com/office/drawing/2014/main" id="{04181526-8D5D-4324-95DA-A193F93E733D}"/>
              </a:ext>
            </a:extLst>
          </p:cNvPr>
          <p:cNvSpPr txBox="1"/>
          <p:nvPr/>
        </p:nvSpPr>
        <p:spPr>
          <a:xfrm>
            <a:off x="4284185" y="4381348"/>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27.6</a:t>
            </a:r>
          </a:p>
        </p:txBody>
      </p:sp>
      <p:sp>
        <p:nvSpPr>
          <p:cNvPr id="34" name="TextBox 33">
            <a:extLst>
              <a:ext uri="{FF2B5EF4-FFF2-40B4-BE49-F238E27FC236}">
                <a16:creationId xmlns="" xmlns:a16="http://schemas.microsoft.com/office/drawing/2014/main" id="{28AD108E-8E20-4DED-AEBA-38A556381FD7}"/>
              </a:ext>
            </a:extLst>
          </p:cNvPr>
          <p:cNvSpPr txBox="1"/>
          <p:nvPr/>
        </p:nvSpPr>
        <p:spPr>
          <a:xfrm>
            <a:off x="6253350" y="4381348"/>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25.9</a:t>
            </a:r>
          </a:p>
        </p:txBody>
      </p:sp>
      <p:sp>
        <p:nvSpPr>
          <p:cNvPr id="35" name="TextBox 34">
            <a:extLst>
              <a:ext uri="{FF2B5EF4-FFF2-40B4-BE49-F238E27FC236}">
                <a16:creationId xmlns="" xmlns:a16="http://schemas.microsoft.com/office/drawing/2014/main" id="{38978A00-5561-4B19-ACBC-829BC6C17341}"/>
              </a:ext>
            </a:extLst>
          </p:cNvPr>
          <p:cNvSpPr txBox="1"/>
          <p:nvPr/>
        </p:nvSpPr>
        <p:spPr>
          <a:xfrm>
            <a:off x="8265407" y="4381348"/>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24.6</a:t>
            </a:r>
          </a:p>
        </p:txBody>
      </p:sp>
      <p:sp>
        <p:nvSpPr>
          <p:cNvPr id="36" name="TextBox 35">
            <a:extLst>
              <a:ext uri="{FF2B5EF4-FFF2-40B4-BE49-F238E27FC236}">
                <a16:creationId xmlns="" xmlns:a16="http://schemas.microsoft.com/office/drawing/2014/main" id="{C164B43C-BABC-42D5-868D-C50E7416BE3F}"/>
              </a:ext>
            </a:extLst>
          </p:cNvPr>
          <p:cNvSpPr txBox="1"/>
          <p:nvPr/>
        </p:nvSpPr>
        <p:spPr>
          <a:xfrm>
            <a:off x="10191680" y="4381348"/>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23.5</a:t>
            </a:r>
          </a:p>
        </p:txBody>
      </p:sp>
      <p:sp>
        <p:nvSpPr>
          <p:cNvPr id="37" name="TextBox 36">
            <a:extLst>
              <a:ext uri="{FF2B5EF4-FFF2-40B4-BE49-F238E27FC236}">
                <a16:creationId xmlns="" xmlns:a16="http://schemas.microsoft.com/office/drawing/2014/main" id="{B539EE48-2A3D-4CBA-98A7-98581475884D}"/>
              </a:ext>
            </a:extLst>
          </p:cNvPr>
          <p:cNvSpPr txBox="1"/>
          <p:nvPr/>
        </p:nvSpPr>
        <p:spPr>
          <a:xfrm>
            <a:off x="4284185" y="494382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66.1</a:t>
            </a:r>
          </a:p>
        </p:txBody>
      </p:sp>
      <p:sp>
        <p:nvSpPr>
          <p:cNvPr id="38" name="TextBox 37">
            <a:extLst>
              <a:ext uri="{FF2B5EF4-FFF2-40B4-BE49-F238E27FC236}">
                <a16:creationId xmlns="" xmlns:a16="http://schemas.microsoft.com/office/drawing/2014/main" id="{10A36B55-2D06-48CC-BD81-65156BEA20B6}"/>
              </a:ext>
            </a:extLst>
          </p:cNvPr>
          <p:cNvSpPr txBox="1"/>
          <p:nvPr/>
        </p:nvSpPr>
        <p:spPr>
          <a:xfrm>
            <a:off x="6253350" y="494382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67.4</a:t>
            </a:r>
          </a:p>
        </p:txBody>
      </p:sp>
      <p:sp>
        <p:nvSpPr>
          <p:cNvPr id="39" name="TextBox 38">
            <a:extLst>
              <a:ext uri="{FF2B5EF4-FFF2-40B4-BE49-F238E27FC236}">
                <a16:creationId xmlns="" xmlns:a16="http://schemas.microsoft.com/office/drawing/2014/main" id="{E62C3183-76EF-4F0B-8519-2AB8EC6D97FD}"/>
              </a:ext>
            </a:extLst>
          </p:cNvPr>
          <p:cNvSpPr txBox="1"/>
          <p:nvPr/>
        </p:nvSpPr>
        <p:spPr>
          <a:xfrm>
            <a:off x="8265407" y="494382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67.9</a:t>
            </a:r>
          </a:p>
        </p:txBody>
      </p:sp>
      <p:sp>
        <p:nvSpPr>
          <p:cNvPr id="40" name="TextBox 39">
            <a:extLst>
              <a:ext uri="{FF2B5EF4-FFF2-40B4-BE49-F238E27FC236}">
                <a16:creationId xmlns="" xmlns:a16="http://schemas.microsoft.com/office/drawing/2014/main" id="{54526F8D-158B-4F92-9DF4-41F828B6BF9C}"/>
              </a:ext>
            </a:extLst>
          </p:cNvPr>
          <p:cNvSpPr txBox="1"/>
          <p:nvPr/>
        </p:nvSpPr>
        <p:spPr>
          <a:xfrm>
            <a:off x="10191680" y="494382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67.6</a:t>
            </a:r>
          </a:p>
        </p:txBody>
      </p:sp>
      <p:sp>
        <p:nvSpPr>
          <p:cNvPr id="41" name="TextBox 40">
            <a:extLst>
              <a:ext uri="{FF2B5EF4-FFF2-40B4-BE49-F238E27FC236}">
                <a16:creationId xmlns="" xmlns:a16="http://schemas.microsoft.com/office/drawing/2014/main" id="{9072685C-AC98-48CB-A573-A58E80EC8375}"/>
              </a:ext>
            </a:extLst>
          </p:cNvPr>
          <p:cNvSpPr txBox="1"/>
          <p:nvPr/>
        </p:nvSpPr>
        <p:spPr>
          <a:xfrm>
            <a:off x="4284185" y="567641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6.3</a:t>
            </a:r>
          </a:p>
        </p:txBody>
      </p:sp>
      <p:sp>
        <p:nvSpPr>
          <p:cNvPr id="42" name="TextBox 41">
            <a:extLst>
              <a:ext uri="{FF2B5EF4-FFF2-40B4-BE49-F238E27FC236}">
                <a16:creationId xmlns="" xmlns:a16="http://schemas.microsoft.com/office/drawing/2014/main" id="{F4F420F5-8D52-4CE8-ABAD-B86E1E35B8FB}"/>
              </a:ext>
            </a:extLst>
          </p:cNvPr>
          <p:cNvSpPr txBox="1"/>
          <p:nvPr/>
        </p:nvSpPr>
        <p:spPr>
          <a:xfrm>
            <a:off x="6253350" y="567641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6.7</a:t>
            </a:r>
          </a:p>
        </p:txBody>
      </p:sp>
      <p:sp>
        <p:nvSpPr>
          <p:cNvPr id="43" name="TextBox 42">
            <a:extLst>
              <a:ext uri="{FF2B5EF4-FFF2-40B4-BE49-F238E27FC236}">
                <a16:creationId xmlns="" xmlns:a16="http://schemas.microsoft.com/office/drawing/2014/main" id="{FE54A6F6-4096-4A37-93B0-E404964480FF}"/>
              </a:ext>
            </a:extLst>
          </p:cNvPr>
          <p:cNvSpPr txBox="1"/>
          <p:nvPr/>
        </p:nvSpPr>
        <p:spPr>
          <a:xfrm>
            <a:off x="8265407" y="567641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7.5</a:t>
            </a:r>
          </a:p>
        </p:txBody>
      </p:sp>
      <p:sp>
        <p:nvSpPr>
          <p:cNvPr id="44" name="TextBox 43">
            <a:extLst>
              <a:ext uri="{FF2B5EF4-FFF2-40B4-BE49-F238E27FC236}">
                <a16:creationId xmlns="" xmlns:a16="http://schemas.microsoft.com/office/drawing/2014/main" id="{B24DD103-7685-4925-8185-372A4CC51EE6}"/>
              </a:ext>
            </a:extLst>
          </p:cNvPr>
          <p:cNvSpPr txBox="1"/>
          <p:nvPr/>
        </p:nvSpPr>
        <p:spPr>
          <a:xfrm>
            <a:off x="10191680" y="5676415"/>
            <a:ext cx="1334367"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8.9</a:t>
            </a:r>
          </a:p>
        </p:txBody>
      </p:sp>
    </p:spTree>
    <p:extLst>
      <p:ext uri="{BB962C8B-B14F-4D97-AF65-F5344CB8AC3E}">
        <p14:creationId xmlns:p14="http://schemas.microsoft.com/office/powerpoint/2010/main" xmlns="" val="31410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0"/>
                </p:tgtEl>
              </p:cMediaNode>
            </p:video>
          </p:childTnLst>
        </p:cTn>
      </p:par>
    </p:tnLst>
    <p:bldLst>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E8DB743E-B56A-4B3B-9D48-45C6D49B507A}"/>
              </a:ext>
            </a:extLst>
          </p:cNvPr>
          <p:cNvPicPr>
            <a:picLocks noChangeAspect="1"/>
          </p:cNvPicPr>
          <p:nvPr/>
        </p:nvPicPr>
        <p:blipFill>
          <a:blip r:embed="rId3" cstate="print"/>
          <a:stretch>
            <a:fillRect/>
          </a:stretch>
        </p:blipFill>
        <p:spPr>
          <a:xfrm>
            <a:off x="725268" y="1210226"/>
            <a:ext cx="10741463" cy="3356707"/>
          </a:xfrm>
          <a:prstGeom prst="rect">
            <a:avLst/>
          </a:prstGeom>
        </p:spPr>
      </p:pic>
      <p:sp>
        <p:nvSpPr>
          <p:cNvPr id="12" name="Rectangle 11">
            <a:extLst>
              <a:ext uri="{FF2B5EF4-FFF2-40B4-BE49-F238E27FC236}">
                <a16:creationId xmlns="" xmlns:a16="http://schemas.microsoft.com/office/drawing/2014/main" id="{23EFBE55-2EB3-4439-BCD8-6E21DF76DA5A}"/>
              </a:ext>
            </a:extLst>
          </p:cNvPr>
          <p:cNvSpPr/>
          <p:nvPr/>
        </p:nvSpPr>
        <p:spPr>
          <a:xfrm>
            <a:off x="268937" y="4826481"/>
            <a:ext cx="11593734" cy="954107"/>
          </a:xfrm>
          <a:prstGeom prst="rect">
            <a:avLst/>
          </a:prstGeom>
        </p:spPr>
        <p:txBody>
          <a:bodyPr wrap="square">
            <a:spAutoFit/>
          </a:bodyPr>
          <a:lstStyle/>
          <a:p>
            <a:pPr algn="just"/>
            <a:r>
              <a:rPr lang="vi-VN" sz="2800">
                <a:solidFill>
                  <a:srgbClr val="7030A0"/>
                </a:solidFill>
                <a:latin typeface="Arial" panose="020B0604020202020204" pitchFamily="34" charset="0"/>
                <a:cs typeface="Arial" panose="020B0604020202020204" pitchFamily="34" charset="0"/>
              </a:rPr>
              <a:t>+ Cơ cấu dân số trẻ với nhóm tuổi </a:t>
            </a:r>
            <a:r>
              <a:rPr lang="vi-VN" sz="2800">
                <a:solidFill>
                  <a:srgbClr val="FF0066"/>
                </a:solidFill>
                <a:latin typeface="Arial" panose="020B0604020202020204" pitchFamily="34" charset="0"/>
                <a:cs typeface="Arial" panose="020B0604020202020204" pitchFamily="34" charset="0"/>
              </a:rPr>
              <a:t>từ 0 - 14 </a:t>
            </a:r>
            <a:r>
              <a:rPr lang="vi-VN" sz="2800">
                <a:solidFill>
                  <a:srgbClr val="7030A0"/>
                </a:solidFill>
                <a:latin typeface="Arial" panose="020B0604020202020204" pitchFamily="34" charset="0"/>
                <a:cs typeface="Arial" panose="020B0604020202020204" pitchFamily="34" charset="0"/>
              </a:rPr>
              <a:t>tuổi chiếm </a:t>
            </a:r>
            <a:r>
              <a:rPr lang="vi-VN" sz="2800" b="1">
                <a:solidFill>
                  <a:srgbClr val="FF0066"/>
                </a:solidFill>
                <a:latin typeface="Arial" panose="020B0604020202020204" pitchFamily="34" charset="0"/>
                <a:cs typeface="Arial" panose="020B0604020202020204" pitchFamily="34" charset="0"/>
              </a:rPr>
              <a:t>23,5%</a:t>
            </a:r>
            <a:r>
              <a:rPr lang="vi-VN" sz="2800">
                <a:solidFill>
                  <a:srgbClr val="7030A0"/>
                </a:solidFill>
                <a:latin typeface="Arial" panose="020B0604020202020204" pitchFamily="34" charset="0"/>
                <a:cs typeface="Arial" panose="020B0604020202020204" pitchFamily="34" charset="0"/>
              </a:rPr>
              <a:t> số dân (2020</a:t>
            </a:r>
            <a:r>
              <a:rPr lang="en-US" sz="2800">
                <a:solidFill>
                  <a:srgbClr val="7030A0"/>
                </a:solidFill>
                <a:latin typeface="Arial" panose="020B0604020202020204" pitchFamily="34" charset="0"/>
                <a:cs typeface="Arial" panose="020B0604020202020204" pitchFamily="34" charset="0"/>
              </a:rPr>
              <a:t>)</a:t>
            </a:r>
            <a:endParaRPr lang="vi-VN" sz="2800">
              <a:solidFill>
                <a:srgbClr val="7030A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 xmlns:a16="http://schemas.microsoft.com/office/drawing/2014/main" id="{A91B5447-2FBC-41FE-A98F-AD438DE256D4}"/>
              </a:ext>
            </a:extLst>
          </p:cNvPr>
          <p:cNvSpPr/>
          <p:nvPr/>
        </p:nvSpPr>
        <p:spPr>
          <a:xfrm>
            <a:off x="9700591" y="2723258"/>
            <a:ext cx="901148" cy="470516"/>
          </a:xfrm>
          <a:prstGeom prst="roundRect">
            <a:avLst/>
          </a:prstGeom>
          <a:solidFill>
            <a:srgbClr val="FF0066">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6CC67EAC-2094-4D7F-8486-6552A2E98F2B}"/>
              </a:ext>
            </a:extLst>
          </p:cNvPr>
          <p:cNvSpPr/>
          <p:nvPr/>
        </p:nvSpPr>
        <p:spPr>
          <a:xfrm>
            <a:off x="268937" y="5903893"/>
            <a:ext cx="11201399" cy="954107"/>
          </a:xfrm>
          <a:prstGeom prst="rect">
            <a:avLst/>
          </a:prstGeom>
        </p:spPr>
        <p:txBody>
          <a:bodyPr wrap="square">
            <a:spAutoFit/>
          </a:bodyPr>
          <a:lstStyle/>
          <a:p>
            <a:pPr algn="just"/>
            <a:r>
              <a:rPr lang="vi-VN" sz="2800">
                <a:solidFill>
                  <a:srgbClr val="7030A0"/>
                </a:solidFill>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Đang </a:t>
            </a:r>
            <a:r>
              <a:rPr lang="vi-VN" sz="2800">
                <a:solidFill>
                  <a:srgbClr val="7030A0"/>
                </a:solidFill>
                <a:latin typeface="Arial" panose="020B0604020202020204" pitchFamily="34" charset="0"/>
                <a:cs typeface="Arial" panose="020B0604020202020204" pitchFamily="34" charset="0"/>
              </a:rPr>
              <a:t>có xu hướng </a:t>
            </a:r>
            <a:r>
              <a:rPr lang="vi-VN" sz="2800" b="1">
                <a:solidFill>
                  <a:srgbClr val="FF0066"/>
                </a:solidFill>
                <a:latin typeface="Arial" panose="020B0604020202020204" pitchFamily="34" charset="0"/>
                <a:cs typeface="Arial" panose="020B0604020202020204" pitchFamily="34" charset="0"/>
              </a:rPr>
              <a:t>giảm</a:t>
            </a:r>
            <a:r>
              <a:rPr lang="vi-VN" sz="2800">
                <a:solidFill>
                  <a:srgbClr val="7030A0"/>
                </a:solidFill>
                <a:latin typeface="Arial" panose="020B0604020202020204" pitchFamily="34" charset="0"/>
                <a:cs typeface="Arial" panose="020B0604020202020204" pitchFamily="34" charset="0"/>
              </a:rPr>
              <a:t> (năm 2005 chiếm 27,6% số dân, năm 2020 chiếm 23,5% số dân, </a:t>
            </a:r>
            <a:r>
              <a:rPr lang="vi-VN" sz="2800" b="1">
                <a:solidFill>
                  <a:srgbClr val="FF0066"/>
                </a:solidFill>
                <a:latin typeface="Arial" panose="020B0604020202020204" pitchFamily="34" charset="0"/>
                <a:cs typeface="Arial" panose="020B0604020202020204" pitchFamily="34" charset="0"/>
              </a:rPr>
              <a:t>giảm 4,1%</a:t>
            </a:r>
            <a:r>
              <a:rPr lang="vi-VN" sz="2800" b="1">
                <a:solidFill>
                  <a:srgbClr val="7030A0"/>
                </a:solidFill>
                <a:latin typeface="Arial" panose="020B0604020202020204" pitchFamily="34" charset="0"/>
                <a:cs typeface="Arial" panose="020B0604020202020204" pitchFamily="34" charset="0"/>
              </a:rPr>
              <a:t>).</a:t>
            </a:r>
          </a:p>
        </p:txBody>
      </p:sp>
      <p:sp>
        <p:nvSpPr>
          <p:cNvPr id="18" name="Rectangle: Rounded Corners 17">
            <a:extLst>
              <a:ext uri="{FF2B5EF4-FFF2-40B4-BE49-F238E27FC236}">
                <a16:creationId xmlns="" xmlns:a16="http://schemas.microsoft.com/office/drawing/2014/main" id="{C0A9EA03-7F41-41A4-9D5B-92AA3E94D541}"/>
              </a:ext>
            </a:extLst>
          </p:cNvPr>
          <p:cNvSpPr/>
          <p:nvPr/>
        </p:nvSpPr>
        <p:spPr>
          <a:xfrm>
            <a:off x="3849757" y="2749763"/>
            <a:ext cx="1086673" cy="470515"/>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27.6</a:t>
            </a:r>
          </a:p>
        </p:txBody>
      </p:sp>
      <p:sp>
        <p:nvSpPr>
          <p:cNvPr id="19" name="Rectangle: Rounded Corners 18">
            <a:extLst>
              <a:ext uri="{FF2B5EF4-FFF2-40B4-BE49-F238E27FC236}">
                <a16:creationId xmlns="" xmlns:a16="http://schemas.microsoft.com/office/drawing/2014/main" id="{31032369-0C68-49FC-ACDB-B0FE56A869B5}"/>
              </a:ext>
            </a:extLst>
          </p:cNvPr>
          <p:cNvSpPr/>
          <p:nvPr/>
        </p:nvSpPr>
        <p:spPr>
          <a:xfrm>
            <a:off x="9554818" y="2723259"/>
            <a:ext cx="1086673" cy="483768"/>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23.5</a:t>
            </a:r>
          </a:p>
        </p:txBody>
      </p:sp>
    </p:spTree>
    <p:extLst>
      <p:ext uri="{BB962C8B-B14F-4D97-AF65-F5344CB8AC3E}">
        <p14:creationId xmlns:p14="http://schemas.microsoft.com/office/powerpoint/2010/main" xmlns="" val="286114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E8DB743E-B56A-4B3B-9D48-45C6D49B507A}"/>
              </a:ext>
            </a:extLst>
          </p:cNvPr>
          <p:cNvPicPr>
            <a:picLocks noChangeAspect="1"/>
          </p:cNvPicPr>
          <p:nvPr/>
        </p:nvPicPr>
        <p:blipFill>
          <a:blip r:embed="rId2" cstate="print"/>
          <a:stretch>
            <a:fillRect/>
          </a:stretch>
        </p:blipFill>
        <p:spPr>
          <a:xfrm>
            <a:off x="725268" y="1210226"/>
            <a:ext cx="10741463" cy="3356707"/>
          </a:xfrm>
          <a:prstGeom prst="rect">
            <a:avLst/>
          </a:prstGeom>
        </p:spPr>
      </p:pic>
      <p:sp>
        <p:nvSpPr>
          <p:cNvPr id="12" name="Rectangle 11">
            <a:extLst>
              <a:ext uri="{FF2B5EF4-FFF2-40B4-BE49-F238E27FC236}">
                <a16:creationId xmlns="" xmlns:a16="http://schemas.microsoft.com/office/drawing/2014/main" id="{23EFBE55-2EB3-4439-BCD8-6E21DF76DA5A}"/>
              </a:ext>
            </a:extLst>
          </p:cNvPr>
          <p:cNvSpPr/>
          <p:nvPr/>
        </p:nvSpPr>
        <p:spPr>
          <a:xfrm>
            <a:off x="463826" y="4851720"/>
            <a:ext cx="11463129" cy="1200329"/>
          </a:xfrm>
          <a:prstGeom prst="rect">
            <a:avLst/>
          </a:prstGeom>
        </p:spPr>
        <p:txBody>
          <a:bodyPr wrap="square">
            <a:spAutoFit/>
          </a:bodyPr>
          <a:lstStyle/>
          <a:p>
            <a:pPr algn="just"/>
            <a:r>
              <a:rPr lang="vi-VN" sz="3600">
                <a:solidFill>
                  <a:srgbClr val="7030A0"/>
                </a:solidFill>
                <a:latin typeface="Arial" panose="020B0604020202020204" pitchFamily="34" charset="0"/>
                <a:cs typeface="Arial" panose="020B0604020202020204" pitchFamily="34" charset="0"/>
              </a:rPr>
              <a:t>+ Tỉ trọng dân số từ 15 - 64 tuổi có sự biến động nhưng không đáng kể.</a:t>
            </a:r>
            <a:endParaRPr lang="en-US">
              <a:solidFill>
                <a:srgbClr val="7030A0"/>
              </a:solidFill>
            </a:endParaRPr>
          </a:p>
        </p:txBody>
      </p:sp>
      <p:sp>
        <p:nvSpPr>
          <p:cNvPr id="13" name="Rectangle: Rounded Corners 12">
            <a:extLst>
              <a:ext uri="{FF2B5EF4-FFF2-40B4-BE49-F238E27FC236}">
                <a16:creationId xmlns="" xmlns:a16="http://schemas.microsoft.com/office/drawing/2014/main" id="{1CE7FDE8-D4A6-4A76-AF14-4F7B5355F07E}"/>
              </a:ext>
            </a:extLst>
          </p:cNvPr>
          <p:cNvSpPr/>
          <p:nvPr/>
        </p:nvSpPr>
        <p:spPr>
          <a:xfrm>
            <a:off x="4041913" y="3286540"/>
            <a:ext cx="960779" cy="437321"/>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66.1</a:t>
            </a:r>
          </a:p>
        </p:txBody>
      </p:sp>
      <p:sp>
        <p:nvSpPr>
          <p:cNvPr id="14" name="Rectangle: Rounded Corners 13">
            <a:extLst>
              <a:ext uri="{FF2B5EF4-FFF2-40B4-BE49-F238E27FC236}">
                <a16:creationId xmlns="" xmlns:a16="http://schemas.microsoft.com/office/drawing/2014/main" id="{33218544-48F1-4725-9D97-EB78F206C02C}"/>
              </a:ext>
            </a:extLst>
          </p:cNvPr>
          <p:cNvSpPr/>
          <p:nvPr/>
        </p:nvSpPr>
        <p:spPr>
          <a:xfrm>
            <a:off x="9746974" y="3260970"/>
            <a:ext cx="960779" cy="449639"/>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67.6</a:t>
            </a:r>
          </a:p>
        </p:txBody>
      </p:sp>
    </p:spTree>
    <p:extLst>
      <p:ext uri="{BB962C8B-B14F-4D97-AF65-F5344CB8AC3E}">
        <p14:creationId xmlns:p14="http://schemas.microsoft.com/office/powerpoint/2010/main" xmlns="" val="45456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 xmlns:a16="http://schemas.microsoft.com/office/drawing/2014/main" id="{E8DB743E-B56A-4B3B-9D48-45C6D49B507A}"/>
              </a:ext>
            </a:extLst>
          </p:cNvPr>
          <p:cNvPicPr>
            <a:picLocks noChangeAspect="1"/>
          </p:cNvPicPr>
          <p:nvPr/>
        </p:nvPicPr>
        <p:blipFill>
          <a:blip r:embed="rId2" cstate="print"/>
          <a:stretch>
            <a:fillRect/>
          </a:stretch>
        </p:blipFill>
        <p:spPr>
          <a:xfrm>
            <a:off x="725268" y="1210226"/>
            <a:ext cx="10741463" cy="3356707"/>
          </a:xfrm>
          <a:prstGeom prst="rect">
            <a:avLst/>
          </a:prstGeom>
        </p:spPr>
      </p:pic>
      <p:sp>
        <p:nvSpPr>
          <p:cNvPr id="12" name="Rectangle 11">
            <a:extLst>
              <a:ext uri="{FF2B5EF4-FFF2-40B4-BE49-F238E27FC236}">
                <a16:creationId xmlns="" xmlns:a16="http://schemas.microsoft.com/office/drawing/2014/main" id="{23EFBE55-2EB3-4439-BCD8-6E21DF76DA5A}"/>
              </a:ext>
            </a:extLst>
          </p:cNvPr>
          <p:cNvSpPr/>
          <p:nvPr/>
        </p:nvSpPr>
        <p:spPr>
          <a:xfrm>
            <a:off x="40416" y="4851720"/>
            <a:ext cx="12151584" cy="1354217"/>
          </a:xfrm>
          <a:prstGeom prst="rect">
            <a:avLst/>
          </a:prstGeom>
        </p:spPr>
        <p:txBody>
          <a:bodyPr wrap="square">
            <a:spAutoFit/>
          </a:bodyPr>
          <a:lstStyle/>
          <a:p>
            <a:pPr algn="just"/>
            <a:r>
              <a:rPr lang="vi-VN" sz="3200">
                <a:solidFill>
                  <a:srgbClr val="7030A0"/>
                </a:solidFill>
                <a:latin typeface="Arial" panose="020B0604020202020204" pitchFamily="34" charset="0"/>
                <a:cs typeface="Arial" panose="020B0604020202020204" pitchFamily="34" charset="0"/>
              </a:rPr>
              <a:t>+ Tỉ trọng dân số từ </a:t>
            </a:r>
            <a:r>
              <a:rPr lang="vi-VN" sz="3200">
                <a:solidFill>
                  <a:srgbClr val="FF0066"/>
                </a:solidFill>
                <a:latin typeface="Arial" panose="020B0604020202020204" pitchFamily="34" charset="0"/>
                <a:cs typeface="Arial" panose="020B0604020202020204" pitchFamily="34" charset="0"/>
              </a:rPr>
              <a:t>65 tuổi trở lên </a:t>
            </a:r>
            <a:r>
              <a:rPr lang="vi-VN" sz="3200">
                <a:solidFill>
                  <a:srgbClr val="7030A0"/>
                </a:solidFill>
                <a:latin typeface="Arial" panose="020B0604020202020204" pitchFamily="34" charset="0"/>
                <a:cs typeface="Arial" panose="020B0604020202020204" pitchFamily="34" charset="0"/>
              </a:rPr>
              <a:t>có xu hướng </a:t>
            </a:r>
            <a:r>
              <a:rPr lang="vi-VN" sz="3200">
                <a:solidFill>
                  <a:srgbClr val="FF0066"/>
                </a:solidFill>
                <a:latin typeface="Arial" panose="020B0604020202020204" pitchFamily="34" charset="0"/>
                <a:cs typeface="Arial" panose="020B0604020202020204" pitchFamily="34" charset="0"/>
              </a:rPr>
              <a:t>tăng</a:t>
            </a:r>
            <a:r>
              <a:rPr lang="vi-VN" sz="3200">
                <a:solidFill>
                  <a:srgbClr val="7030A0"/>
                </a:solidFill>
                <a:latin typeface="Arial" panose="020B0604020202020204" pitchFamily="34" charset="0"/>
                <a:cs typeface="Arial" panose="020B0604020202020204" pitchFamily="34" charset="0"/>
              </a:rPr>
              <a:t> (Năm 2005 chỉ chiếm 6,3% dân số, đến năm 2020 là 8,9%, tăng </a:t>
            </a:r>
            <a:r>
              <a:rPr lang="vi-VN" sz="3200">
                <a:solidFill>
                  <a:srgbClr val="FF0066"/>
                </a:solidFill>
                <a:latin typeface="Arial" panose="020B0604020202020204" pitchFamily="34" charset="0"/>
                <a:cs typeface="Arial" panose="020B0604020202020204" pitchFamily="34" charset="0"/>
              </a:rPr>
              <a:t>2,6%</a:t>
            </a:r>
            <a:r>
              <a:rPr lang="vi-VN" sz="3200">
                <a:solidFill>
                  <a:srgbClr val="7030A0"/>
                </a:solidFill>
                <a:latin typeface="Arial" panose="020B0604020202020204" pitchFamily="34" charset="0"/>
                <a:cs typeface="Arial" panose="020B0604020202020204" pitchFamily="34" charset="0"/>
              </a:rPr>
              <a:t>).</a:t>
            </a:r>
            <a:r>
              <a:rPr lang="vi-VN">
                <a:solidFill>
                  <a:srgbClr val="000000"/>
                </a:solidFill>
                <a:latin typeface="OpenSans"/>
              </a:rPr>
              <a:t/>
            </a:r>
            <a:br>
              <a:rPr lang="vi-VN">
                <a:solidFill>
                  <a:srgbClr val="000000"/>
                </a:solidFill>
                <a:latin typeface="OpenSans"/>
              </a:rPr>
            </a:br>
            <a:endParaRPr lang="en-US"/>
          </a:p>
        </p:txBody>
      </p:sp>
      <p:sp>
        <p:nvSpPr>
          <p:cNvPr id="13" name="Rectangle: Rounded Corners 12">
            <a:extLst>
              <a:ext uri="{FF2B5EF4-FFF2-40B4-BE49-F238E27FC236}">
                <a16:creationId xmlns="" xmlns:a16="http://schemas.microsoft.com/office/drawing/2014/main" id="{725D5374-FAC0-489C-8A5C-B91B5CF7A23F}"/>
              </a:ext>
            </a:extLst>
          </p:cNvPr>
          <p:cNvSpPr/>
          <p:nvPr/>
        </p:nvSpPr>
        <p:spPr>
          <a:xfrm>
            <a:off x="4048539" y="3862946"/>
            <a:ext cx="1086673" cy="470515"/>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6.3</a:t>
            </a:r>
          </a:p>
        </p:txBody>
      </p:sp>
      <p:sp>
        <p:nvSpPr>
          <p:cNvPr id="14" name="Rectangle: Rounded Corners 13">
            <a:extLst>
              <a:ext uri="{FF2B5EF4-FFF2-40B4-BE49-F238E27FC236}">
                <a16:creationId xmlns="" xmlns:a16="http://schemas.microsoft.com/office/drawing/2014/main" id="{91C882CB-4B10-4537-9158-CA7DFF53A733}"/>
              </a:ext>
            </a:extLst>
          </p:cNvPr>
          <p:cNvSpPr/>
          <p:nvPr/>
        </p:nvSpPr>
        <p:spPr>
          <a:xfrm>
            <a:off x="9753600" y="3836442"/>
            <a:ext cx="1086673" cy="483768"/>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1B04FA"/>
                </a:solidFill>
                <a:latin typeface="Arial" panose="020B0604020202020204" pitchFamily="34" charset="0"/>
                <a:cs typeface="Arial" panose="020B0604020202020204" pitchFamily="34" charset="0"/>
              </a:rPr>
              <a:t>8.9</a:t>
            </a:r>
          </a:p>
        </p:txBody>
      </p:sp>
    </p:spTree>
    <p:extLst>
      <p:ext uri="{BB962C8B-B14F-4D97-AF65-F5344CB8AC3E}">
        <p14:creationId xmlns:p14="http://schemas.microsoft.com/office/powerpoint/2010/main" xmlns="" val="357632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5">
            <a:extLst>
              <a:ext uri="{FF2B5EF4-FFF2-40B4-BE49-F238E27FC236}">
                <a16:creationId xmlns="" xmlns:a16="http://schemas.microsoft.com/office/drawing/2014/main" id="{19DA52D8-FF3E-4A1C-9303-7013A64D0196}"/>
              </a:ext>
            </a:extLst>
          </p:cNvPr>
          <p:cNvSpPr>
            <a:spLocks noChangeArrowheads="1"/>
          </p:cNvSpPr>
          <p:nvPr/>
        </p:nvSpPr>
        <p:spPr bwMode="auto">
          <a:xfrm>
            <a:off x="459770" y="2197379"/>
            <a:ext cx="1173223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4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4000" dirty="0" err="1">
                <a:solidFill>
                  <a:srgbClr val="0000FF"/>
                </a:solidFill>
                <a:latin typeface="Arial" panose="020B0604020202020204" pitchFamily="34" charset="0"/>
                <a:cs typeface="Arial" panose="020B0604020202020204" pitchFamily="34" charset="0"/>
              </a:rPr>
              <a:t>Châu</a:t>
            </a:r>
            <a:r>
              <a:rPr lang="en-US" altLang="en-US" sz="4000" dirty="0">
                <a:solidFill>
                  <a:srgbClr val="0000FF"/>
                </a:solidFill>
                <a:latin typeface="Arial" panose="020B0604020202020204" pitchFamily="34" charset="0"/>
                <a:cs typeface="Arial" panose="020B0604020202020204" pitchFamily="34" charset="0"/>
              </a:rPr>
              <a:t> Á </a:t>
            </a:r>
            <a:r>
              <a:rPr lang="en-US" altLang="en-US" sz="4000" dirty="0" err="1">
                <a:solidFill>
                  <a:srgbClr val="0000FF"/>
                </a:solidFill>
                <a:latin typeface="Arial" panose="020B0604020202020204" pitchFamily="34" charset="0"/>
                <a:cs typeface="Arial" panose="020B0604020202020204" pitchFamily="34" charset="0"/>
              </a:rPr>
              <a:t>có</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vi-VN" sz="4000" dirty="0">
                <a:solidFill>
                  <a:srgbClr val="0000FF"/>
                </a:solidFill>
                <a:latin typeface="Arial" panose="020B0604020202020204" pitchFamily="34" charset="0"/>
                <a:cs typeface="Arial" panose="020B0604020202020204" pitchFamily="34" charset="0"/>
              </a:rPr>
              <a:t> </a:t>
            </a:r>
            <a:r>
              <a:rPr lang="vi-VN" sz="4000" b="1" dirty="0">
                <a:solidFill>
                  <a:srgbClr val="FF0066"/>
                </a:solidFill>
                <a:latin typeface="Arial" panose="020B0604020202020204" pitchFamily="34" charset="0"/>
                <a:cs typeface="Arial" panose="020B0604020202020204" pitchFamily="34" charset="0"/>
              </a:rPr>
              <a:t>4,64 </a:t>
            </a:r>
            <a:r>
              <a:rPr lang="vi-VN" sz="4000" b="1" dirty="0" err="1">
                <a:solidFill>
                  <a:srgbClr val="FF0066"/>
                </a:solidFill>
                <a:latin typeface="Arial" panose="020B0604020202020204" pitchFamily="34" charset="0"/>
                <a:cs typeface="Arial" panose="020B0604020202020204" pitchFamily="34" charset="0"/>
              </a:rPr>
              <a:t>tỉ</a:t>
            </a:r>
            <a:r>
              <a:rPr lang="vi-VN" sz="4000" b="1" dirty="0">
                <a:solidFill>
                  <a:srgbClr val="FF0066"/>
                </a:solidFill>
                <a:latin typeface="Arial" panose="020B0604020202020204" pitchFamily="34" charset="0"/>
                <a:cs typeface="Arial" panose="020B0604020202020204" pitchFamily="34" charset="0"/>
              </a:rPr>
              <a:t> </a:t>
            </a:r>
            <a:r>
              <a:rPr lang="vi-VN" sz="4000" b="1" dirty="0" err="1" smtClean="0">
                <a:solidFill>
                  <a:srgbClr val="FF0066"/>
                </a:solidFill>
                <a:latin typeface="Arial" panose="020B0604020202020204" pitchFamily="34" charset="0"/>
                <a:cs typeface="Arial" panose="020B0604020202020204" pitchFamily="34" charset="0"/>
              </a:rPr>
              <a:t>người</a:t>
            </a:r>
            <a:r>
              <a:rPr lang="en-US" sz="4000" b="1" dirty="0" smtClean="0">
                <a:solidFill>
                  <a:srgbClr val="FF0066"/>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năm</a:t>
            </a:r>
            <a:r>
              <a:rPr lang="en-US" sz="4000" dirty="0" smtClean="0">
                <a:solidFill>
                  <a:srgbClr val="0000FF"/>
                </a:solidFill>
                <a:latin typeface="Arial" panose="020B0604020202020204" pitchFamily="34" charset="0"/>
                <a:cs typeface="Arial" panose="020B0604020202020204" pitchFamily="34" charset="0"/>
              </a:rPr>
              <a:t> 2020</a:t>
            </a:r>
            <a:r>
              <a:rPr lang="en-US" altLang="en-US" sz="4000" dirty="0" smtClean="0">
                <a:solidFill>
                  <a:srgbClr val="0000FF"/>
                </a:solidFill>
                <a:latin typeface="Arial" panose="020B0604020202020204" pitchFamily="34" charset="0"/>
                <a:cs typeface="Arial" panose="020B0604020202020204" pitchFamily="34" charset="0"/>
              </a:rPr>
              <a:t> </a:t>
            </a:r>
            <a:r>
              <a:rPr lang="vi-VN" sz="4000" dirty="0">
                <a:solidFill>
                  <a:srgbClr val="0000FF"/>
                </a:solidFill>
                <a:latin typeface="Arial" panose="020B0604020202020204" pitchFamily="34" charset="0"/>
                <a:cs typeface="Arial" panose="020B0604020202020204" pitchFamily="34" charset="0"/>
              </a:rPr>
              <a:t> </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chiếm</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gần</a:t>
            </a:r>
            <a:r>
              <a:rPr lang="en-US" altLang="en-US" sz="4000" dirty="0">
                <a:solidFill>
                  <a:srgbClr val="0000FF"/>
                </a:solidFill>
                <a:latin typeface="Arial" panose="020B0604020202020204" pitchFamily="34" charset="0"/>
                <a:cs typeface="Arial" panose="020B0604020202020204" pitchFamily="34" charset="0"/>
              </a:rPr>
              <a:t> 60%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thế</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giới</a:t>
            </a:r>
            <a:r>
              <a:rPr lang="en-US" altLang="en-US" sz="4000" dirty="0">
                <a:solidFill>
                  <a:srgbClr val="0000FF"/>
                </a:solidFill>
                <a:latin typeface="Arial" panose="020B0604020202020204" pitchFamily="34" charset="0"/>
                <a:cs typeface="Arial" panose="020B0604020202020204" pitchFamily="34" charset="0"/>
              </a:rPr>
              <a:t>).</a:t>
            </a:r>
          </a:p>
        </p:txBody>
      </p:sp>
      <p:sp>
        <p:nvSpPr>
          <p:cNvPr id="11" name="Rectangle 8">
            <a:extLst>
              <a:ext uri="{FF2B5EF4-FFF2-40B4-BE49-F238E27FC236}">
                <a16:creationId xmlns="" xmlns:a16="http://schemas.microsoft.com/office/drawing/2014/main" id="{84FA0FBF-6D99-4EE1-809A-8E4BA31D3832}"/>
              </a:ext>
            </a:extLst>
          </p:cNvPr>
          <p:cNvSpPr>
            <a:spLocks noChangeArrowheads="1"/>
          </p:cNvSpPr>
          <p:nvPr/>
        </p:nvSpPr>
        <p:spPr bwMode="auto">
          <a:xfrm>
            <a:off x="459770" y="3724615"/>
            <a:ext cx="11190809"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4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4000" dirty="0" err="1">
                <a:solidFill>
                  <a:srgbClr val="0000FF"/>
                </a:solidFill>
                <a:latin typeface="Arial" panose="020B0604020202020204" pitchFamily="34" charset="0"/>
                <a:cs typeface="Arial" panose="020B0604020202020204" pitchFamily="34" charset="0"/>
              </a:rPr>
              <a:t>Tỉ</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lệ</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gia</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tăng</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0,95 </a:t>
            </a:r>
            <a:r>
              <a:rPr lang="en-US" altLang="en-US" sz="4000" dirty="0" smtClean="0">
                <a:solidFill>
                  <a:srgbClr val="0000FF"/>
                </a:solidFill>
                <a:latin typeface="Arial" panose="020B0604020202020204" pitchFamily="34" charset="0"/>
                <a:cs typeface="Arial" panose="020B0604020202020204" pitchFamily="34" charset="0"/>
              </a:rPr>
              <a:t>%</a:t>
            </a:r>
            <a:r>
              <a:rPr lang="en-US" sz="4000" dirty="0" smtClean="0">
                <a:solidFill>
                  <a:srgbClr val="0000FF"/>
                </a:solidFill>
                <a:latin typeface="Arial" panose="020B0604020202020204" pitchFamily="34" charset="0"/>
                <a:cs typeface="Arial" panose="020B0604020202020204" pitchFamily="34" charset="0"/>
              </a:rPr>
              <a:t> (</a:t>
            </a:r>
            <a:r>
              <a:rPr lang="en-US" sz="4000" dirty="0" err="1" smtClean="0">
                <a:solidFill>
                  <a:srgbClr val="0000FF"/>
                </a:solidFill>
                <a:latin typeface="Arial" panose="020B0604020202020204" pitchFamily="34" charset="0"/>
                <a:cs typeface="Arial" panose="020B0604020202020204" pitchFamily="34" charset="0"/>
              </a:rPr>
              <a:t>năm</a:t>
            </a:r>
            <a:r>
              <a:rPr lang="en-US" sz="4000" dirty="0" smtClean="0">
                <a:solidFill>
                  <a:srgbClr val="0000FF"/>
                </a:solidFill>
                <a:latin typeface="Arial" panose="020B0604020202020204" pitchFamily="34" charset="0"/>
                <a:cs typeface="Arial" panose="020B0604020202020204" pitchFamily="34" charset="0"/>
              </a:rPr>
              <a:t> 2020)</a:t>
            </a:r>
            <a:r>
              <a:rPr lang="en-US" altLang="en-US" sz="4000" dirty="0" smtClean="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đã</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giảm</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đáng</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kể</a:t>
            </a:r>
            <a:r>
              <a:rPr lang="en-US" altLang="en-US" sz="4000" dirty="0">
                <a:solidFill>
                  <a:srgbClr val="0000FF"/>
                </a:solidFill>
                <a:latin typeface="Arial" panose="020B0604020202020204" pitchFamily="34" charset="0"/>
                <a:cs typeface="Arial" panose="020B0604020202020204" pitchFamily="34" charset="0"/>
              </a:rPr>
              <a:t>. </a:t>
            </a:r>
            <a:endParaRPr lang="vi-VN" altLang="en-US" sz="4000" dirty="0">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 xmlns:a16="http://schemas.microsoft.com/office/drawing/2014/main" id="{971049D7-3780-406B-97A6-2FF52283D251}"/>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7177" y="961684"/>
            <a:ext cx="1056677" cy="72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3AF53321-8EC0-42DF-8128-330689D565E6}"/>
              </a:ext>
            </a:extLst>
          </p:cNvPr>
          <p:cNvSpPr txBox="1"/>
          <p:nvPr/>
        </p:nvSpPr>
        <p:spPr>
          <a:xfrm>
            <a:off x="1181282" y="1116419"/>
            <a:ext cx="4914718" cy="523220"/>
          </a:xfrm>
          <a:prstGeom prst="rect">
            <a:avLst/>
          </a:prstGeom>
          <a:solidFill>
            <a:srgbClr val="00B050"/>
          </a:solid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a. </a:t>
            </a:r>
            <a:r>
              <a:rPr lang="en-US" sz="2800" dirty="0" err="1">
                <a:solidFill>
                  <a:srgbClr val="FFFF00"/>
                </a:solidFill>
                <a:latin typeface="Arial" panose="020B0604020202020204" pitchFamily="34" charset="0"/>
                <a:cs typeface="Arial" panose="020B0604020202020204" pitchFamily="34" charset="0"/>
              </a:rPr>
              <a:t>Quy</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mô</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và</a:t>
            </a:r>
            <a:r>
              <a:rPr lang="en-US" sz="2800" dirty="0">
                <a:solidFill>
                  <a:srgbClr val="FFFF00"/>
                </a:solidFill>
                <a:latin typeface="Arial" panose="020B0604020202020204" pitchFamily="34" charset="0"/>
                <a:cs typeface="Arial" panose="020B0604020202020204" pitchFamily="34" charset="0"/>
              </a:rPr>
              <a:t> c</a:t>
            </a:r>
            <a:r>
              <a:rPr lang="vi-VN" sz="2800" dirty="0">
                <a:solidFill>
                  <a:srgbClr val="FFFF00"/>
                </a:solidFill>
                <a:latin typeface="Arial" panose="020B0604020202020204" pitchFamily="34" charset="0"/>
                <a:cs typeface="Arial" panose="020B0604020202020204" pitchFamily="34" charset="0"/>
              </a:rPr>
              <a:t>ơ</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cấu</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dân</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số</a:t>
            </a:r>
            <a:endParaRPr lang="en-US" sz="2800" dirty="0">
              <a:solidFill>
                <a:srgbClr val="FFFF00"/>
              </a:solidFill>
              <a:latin typeface="Arial" panose="020B0604020202020204" pitchFamily="34" charset="0"/>
              <a:cs typeface="Arial" panose="020B0604020202020204" pitchFamily="34" charset="0"/>
            </a:endParaRPr>
          </a:p>
        </p:txBody>
      </p:sp>
      <p:sp>
        <p:nvSpPr>
          <p:cNvPr id="14" name="Rectangle 8">
            <a:extLst>
              <a:ext uri="{FF2B5EF4-FFF2-40B4-BE49-F238E27FC236}">
                <a16:creationId xmlns="" xmlns:a16="http://schemas.microsoft.com/office/drawing/2014/main" id="{FDC96190-B133-42FF-A6A1-132F2D08E56A}"/>
              </a:ext>
            </a:extLst>
          </p:cNvPr>
          <p:cNvSpPr>
            <a:spLocks noChangeArrowheads="1"/>
          </p:cNvSpPr>
          <p:nvPr/>
        </p:nvSpPr>
        <p:spPr bwMode="auto">
          <a:xfrm>
            <a:off x="414049" y="5032788"/>
            <a:ext cx="111908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4000" dirty="0">
                <a:solidFill>
                  <a:srgbClr val="0000FF"/>
                </a:solidFill>
                <a:latin typeface="Arial" panose="020B0604020202020204" pitchFamily="34" charset="0"/>
                <a:cs typeface="Arial" panose="020B0604020202020204" pitchFamily="34" charset="0"/>
                <a:sym typeface="Wingdings" panose="05000000000000000000" pitchFamily="2" charset="2"/>
              </a:rPr>
              <a:t>- </a:t>
            </a:r>
            <a:r>
              <a:rPr lang="en-US" altLang="en-US" sz="4000" dirty="0">
                <a:solidFill>
                  <a:srgbClr val="0000FF"/>
                </a:solidFill>
                <a:latin typeface="Arial" panose="020B0604020202020204" pitchFamily="34" charset="0"/>
                <a:cs typeface="Arial" panose="020B0604020202020204" pitchFamily="34" charset="0"/>
              </a:rPr>
              <a:t>C</a:t>
            </a:r>
            <a:r>
              <a:rPr lang="vi-VN" altLang="en-US" sz="4000" dirty="0">
                <a:solidFill>
                  <a:srgbClr val="0000FF"/>
                </a:solidFill>
                <a:latin typeface="Arial" panose="020B0604020202020204" pitchFamily="34" charset="0"/>
                <a:cs typeface="Arial" panose="020B0604020202020204" pitchFamily="34" charset="0"/>
              </a:rPr>
              <a:t>ơ</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cấu</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dân</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số</a:t>
            </a:r>
            <a:r>
              <a:rPr lang="en-US" altLang="en-US" sz="4000" dirty="0">
                <a:solidFill>
                  <a:srgbClr val="0000FF"/>
                </a:solidFill>
                <a:latin typeface="Arial" panose="020B0604020202020204" pitchFamily="34" charset="0"/>
                <a:cs typeface="Arial" panose="020B0604020202020204" pitchFamily="34" charset="0"/>
              </a:rPr>
              <a:t> </a:t>
            </a:r>
            <a:r>
              <a:rPr lang="en-US" altLang="en-US" sz="4000" dirty="0" err="1">
                <a:solidFill>
                  <a:srgbClr val="0000FF"/>
                </a:solidFill>
                <a:latin typeface="Arial" panose="020B0604020202020204" pitchFamily="34" charset="0"/>
                <a:cs typeface="Arial" panose="020B0604020202020204" pitchFamily="34" charset="0"/>
              </a:rPr>
              <a:t>trẻ</a:t>
            </a:r>
            <a:endParaRPr lang="vi-VN" alt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5550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F3DD257F-0110-4D24-9105-82DF64B2B97A}"/>
              </a:ext>
            </a:extLst>
          </p:cNvPr>
          <p:cNvGrpSpPr/>
          <p:nvPr/>
        </p:nvGrpSpPr>
        <p:grpSpPr>
          <a:xfrm>
            <a:off x="2593655" y="800977"/>
            <a:ext cx="9449352" cy="2463337"/>
            <a:chOff x="2612336" y="729937"/>
            <a:chExt cx="8866601" cy="2060479"/>
          </a:xfrm>
        </p:grpSpPr>
        <p:sp>
          <p:nvSpPr>
            <p:cNvPr id="9" name="Rectangle 9">
              <a:extLst>
                <a:ext uri="{FF2B5EF4-FFF2-40B4-BE49-F238E27FC236}">
                  <a16:creationId xmlns="" xmlns:a16="http://schemas.microsoft.com/office/drawing/2014/main" id="{29A8B722-E89B-4890-86D7-CF84A8BBEB3F}"/>
                </a:ext>
              </a:extLst>
            </p:cNvPr>
            <p:cNvSpPr/>
            <p:nvPr/>
          </p:nvSpPr>
          <p:spPr>
            <a:xfrm>
              <a:off x="2612336" y="72993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E7E098A6-4AE0-4ED1-8225-F0F20E1B069B}"/>
                </a:ext>
              </a:extLst>
            </p:cNvPr>
            <p:cNvSpPr/>
            <p:nvPr/>
          </p:nvSpPr>
          <p:spPr>
            <a:xfrm>
              <a:off x="2722730" y="863192"/>
              <a:ext cx="8756207" cy="1927224"/>
            </a:xfrm>
            <a:prstGeom prst="rect">
              <a:avLst/>
            </a:prstGeom>
          </p:spPr>
          <p:txBody>
            <a:bodyPr wrap="square">
              <a:spAutoFit/>
            </a:bodyPr>
            <a:lstStyle/>
            <a:p>
              <a:pPr algn="ctr"/>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 </a:t>
              </a:r>
              <a:r>
                <a:rPr lang="en-US" sz="3600">
                  <a:solidFill>
                    <a:srgbClr val="1B04FA"/>
                  </a:solidFill>
                  <a:latin typeface="Arial" panose="020B0604020202020204" pitchFamily="34" charset="0"/>
                  <a:cs typeface="Arial" panose="020B0604020202020204" pitchFamily="34" charset="0"/>
                </a:rPr>
                <a:t>Dân số đông,c</a:t>
              </a:r>
              <a:r>
                <a:rPr lang="vi-VN" sz="3600">
                  <a:solidFill>
                    <a:srgbClr val="1B04FA"/>
                  </a:solidFill>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 cấu dân số trẻ ở Châu Á sẽ có những thuận lợi khó khăn như thế nào cho phát triển kinh tế, xã hội ?</a:t>
              </a:r>
            </a:p>
            <a:p>
              <a:pPr algn="ctr">
                <a:lnSpc>
                  <a:spcPct val="107000"/>
                </a:lnSpc>
                <a:spcAft>
                  <a:spcPts val="800"/>
                </a:spcAft>
              </a:pPr>
              <a:endParaRPr lang="en-US" sz="3600">
                <a:solidFill>
                  <a:srgbClr val="140FEB"/>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E68490D5-0765-4DC2-B5DE-6D272FC1F7ED}"/>
              </a:ext>
            </a:extLst>
          </p:cNvPr>
          <p:cNvGrpSpPr/>
          <p:nvPr/>
        </p:nvGrpSpPr>
        <p:grpSpPr>
          <a:xfrm>
            <a:off x="-41010" y="2512277"/>
            <a:ext cx="2634665" cy="2634665"/>
            <a:chOff x="163827" y="1365896"/>
            <a:chExt cx="2183374" cy="2183374"/>
          </a:xfrm>
        </p:grpSpPr>
        <p:sp>
          <p:nvSpPr>
            <p:cNvPr id="12" name="Arrow: Circular 11">
              <a:extLst>
                <a:ext uri="{FF2B5EF4-FFF2-40B4-BE49-F238E27FC236}">
                  <a16:creationId xmlns="" xmlns:a16="http://schemas.microsoft.com/office/drawing/2014/main" id="{006DDBA1-BD55-4B86-BD7B-9E5613E2B3D1}"/>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3" name="Group 12">
              <a:extLst>
                <a:ext uri="{FF2B5EF4-FFF2-40B4-BE49-F238E27FC236}">
                  <a16:creationId xmlns="" xmlns:a16="http://schemas.microsoft.com/office/drawing/2014/main" id="{FCBEC568-E818-4EB7-8141-D636A9EBDE48}"/>
                </a:ext>
              </a:extLst>
            </p:cNvPr>
            <p:cNvGrpSpPr/>
            <p:nvPr/>
          </p:nvGrpSpPr>
          <p:grpSpPr>
            <a:xfrm>
              <a:off x="274846" y="1465512"/>
              <a:ext cx="1942833" cy="1942833"/>
              <a:chOff x="274846" y="1465512"/>
              <a:chExt cx="1942833" cy="1942833"/>
            </a:xfrm>
          </p:grpSpPr>
          <p:grpSp>
            <p:nvGrpSpPr>
              <p:cNvPr id="14" name="Group 13">
                <a:extLst>
                  <a:ext uri="{FF2B5EF4-FFF2-40B4-BE49-F238E27FC236}">
                    <a16:creationId xmlns="" xmlns:a16="http://schemas.microsoft.com/office/drawing/2014/main" id="{77B51A61-A032-47B7-8137-538B68889D33}"/>
                  </a:ext>
                </a:extLst>
              </p:cNvPr>
              <p:cNvGrpSpPr/>
              <p:nvPr/>
            </p:nvGrpSpPr>
            <p:grpSpPr>
              <a:xfrm>
                <a:off x="274846" y="1465512"/>
                <a:ext cx="1942833" cy="1942833"/>
                <a:chOff x="610892" y="370063"/>
                <a:chExt cx="1942833" cy="1942833"/>
              </a:xfrm>
            </p:grpSpPr>
            <p:sp>
              <p:nvSpPr>
                <p:cNvPr id="16" name="Oval 15">
                  <a:extLst>
                    <a:ext uri="{FF2B5EF4-FFF2-40B4-BE49-F238E27FC236}">
                      <a16:creationId xmlns="" xmlns:a16="http://schemas.microsoft.com/office/drawing/2014/main" id="{4A602A01-4C72-4AA2-80BA-F47E32FE3651}"/>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 xmlns:a16="http://schemas.microsoft.com/office/drawing/2014/main" id="{B2F60F14-FDB3-49F1-A512-17CBA518E0C9}"/>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5" name="TextBox 14">
                <a:extLst>
                  <a:ext uri="{FF2B5EF4-FFF2-40B4-BE49-F238E27FC236}">
                    <a16:creationId xmlns="" xmlns:a16="http://schemas.microsoft.com/office/drawing/2014/main" id="{A13C5061-C3B3-46C5-8F09-06F935D0FBBE}"/>
                  </a:ext>
                </a:extLst>
              </p:cNvPr>
              <p:cNvSpPr txBox="1"/>
              <p:nvPr/>
            </p:nvSpPr>
            <p:spPr>
              <a:xfrm>
                <a:off x="391359" y="1990578"/>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 CỦA EM</a:t>
                </a:r>
              </a:p>
            </p:txBody>
          </p:sp>
        </p:grpSp>
      </p:grpSp>
      <p:grpSp>
        <p:nvGrpSpPr>
          <p:cNvPr id="18" name="Group 17">
            <a:extLst>
              <a:ext uri="{FF2B5EF4-FFF2-40B4-BE49-F238E27FC236}">
                <a16:creationId xmlns="" xmlns:a16="http://schemas.microsoft.com/office/drawing/2014/main" id="{C9F3F963-67D6-4606-A5DE-803655BAE4B1}"/>
              </a:ext>
            </a:extLst>
          </p:cNvPr>
          <p:cNvGrpSpPr/>
          <p:nvPr/>
        </p:nvGrpSpPr>
        <p:grpSpPr>
          <a:xfrm>
            <a:off x="2485181" y="4526984"/>
            <a:ext cx="9724324" cy="1940065"/>
            <a:chOff x="2304646" y="3301497"/>
            <a:chExt cx="9248237" cy="2223605"/>
          </a:xfrm>
        </p:grpSpPr>
        <p:sp>
          <p:nvSpPr>
            <p:cNvPr id="19" name="Rectangle 9">
              <a:extLst>
                <a:ext uri="{FF2B5EF4-FFF2-40B4-BE49-F238E27FC236}">
                  <a16:creationId xmlns="" xmlns:a16="http://schemas.microsoft.com/office/drawing/2014/main" id="{9F3AEEB6-3725-492D-A99C-D4D3654DA46A}"/>
                </a:ext>
              </a:extLst>
            </p:cNvPr>
            <p:cNvSpPr/>
            <p:nvPr/>
          </p:nvSpPr>
          <p:spPr>
            <a:xfrm>
              <a:off x="2462993" y="3301497"/>
              <a:ext cx="8931545" cy="222360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0" name="Rectangle 19">
              <a:extLst>
                <a:ext uri="{FF2B5EF4-FFF2-40B4-BE49-F238E27FC236}">
                  <a16:creationId xmlns="" xmlns:a16="http://schemas.microsoft.com/office/drawing/2014/main" id="{ABCDB5C2-3D00-498C-8B6C-628990212D89}"/>
                </a:ext>
              </a:extLst>
            </p:cNvPr>
            <p:cNvSpPr/>
            <p:nvPr/>
          </p:nvSpPr>
          <p:spPr>
            <a:xfrm>
              <a:off x="2304646" y="3384401"/>
              <a:ext cx="9248237" cy="670240"/>
            </a:xfrm>
            <a:prstGeom prst="rect">
              <a:avLst/>
            </a:prstGeom>
          </p:spPr>
          <p:txBody>
            <a:bodyPr wrap="square">
              <a:spAutoFit/>
            </a:bodyPr>
            <a:lstStyle/>
            <a:p>
              <a:pPr algn="ctr"/>
              <a:endParaRPr lang="en-US" sz="3200">
                <a:latin typeface="Arial" panose="020B0604020202020204" pitchFamily="34" charset="0"/>
                <a:ea typeface="Calibri" panose="020F0502020204030204" pitchFamily="34" charset="0"/>
                <a:cs typeface="Arial" panose="020B0604020202020204" pitchFamily="34" charset="0"/>
              </a:endParaRPr>
            </a:p>
          </p:txBody>
        </p:sp>
      </p:grpSp>
      <p:sp>
        <p:nvSpPr>
          <p:cNvPr id="2" name="TextBox 1">
            <a:extLst>
              <a:ext uri="{FF2B5EF4-FFF2-40B4-BE49-F238E27FC236}">
                <a16:creationId xmlns="" xmlns:a16="http://schemas.microsoft.com/office/drawing/2014/main" id="{091E3E57-CE2D-4E27-9FD0-6565F3F68B87}"/>
              </a:ext>
            </a:extLst>
          </p:cNvPr>
          <p:cNvSpPr txBox="1"/>
          <p:nvPr/>
        </p:nvSpPr>
        <p:spPr>
          <a:xfrm>
            <a:off x="3260906" y="4840926"/>
            <a:ext cx="8467268" cy="1200329"/>
          </a:xfrm>
          <a:prstGeom prst="rect">
            <a:avLst/>
          </a:prstGeom>
          <a:noFill/>
        </p:spPr>
        <p:txBody>
          <a:bodyPr wrap="square" rtlCol="0">
            <a:spAutoFit/>
          </a:bodyPr>
          <a:lstStyle/>
          <a:p>
            <a:pPr marL="457200" indent="-457200">
              <a:buFont typeface="Wingdings" panose="05000000000000000000" pitchFamily="2" charset="2"/>
              <a:buChar char="ü"/>
            </a:pPr>
            <a:r>
              <a:rPr lang="en-US" sz="3600">
                <a:solidFill>
                  <a:srgbClr val="FF0066"/>
                </a:solidFill>
                <a:latin typeface="Arial" panose="020B0604020202020204" pitchFamily="34" charset="0"/>
                <a:cs typeface="Arial" panose="020B0604020202020204" pitchFamily="34" charset="0"/>
              </a:rPr>
              <a:t>Thảo luận </a:t>
            </a:r>
            <a:r>
              <a:rPr lang="en-US" sz="3600" b="1">
                <a:solidFill>
                  <a:srgbClr val="FF0066"/>
                </a:solidFill>
                <a:latin typeface="Arial" panose="020B0604020202020204" pitchFamily="34" charset="0"/>
                <a:cs typeface="Arial" panose="020B0604020202020204" pitchFamily="34" charset="0"/>
              </a:rPr>
              <a:t>CẶP ĐÔI</a:t>
            </a:r>
          </a:p>
          <a:p>
            <a:pPr marL="342900" indent="-342900">
              <a:buFont typeface="Wingdings" panose="05000000000000000000" pitchFamily="2" charset="2"/>
              <a:buChar char="ü"/>
            </a:pPr>
            <a:r>
              <a:rPr lang="en-US" sz="3600">
                <a:solidFill>
                  <a:srgbClr val="FF0066"/>
                </a:solidFill>
                <a:latin typeface="Arial" panose="020B0604020202020204" pitchFamily="34" charset="0"/>
                <a:cs typeface="Arial" panose="020B0604020202020204" pitchFamily="34" charset="0"/>
              </a:rPr>
              <a:t> Nhóm nhanh nhất dành quyền trả lời</a:t>
            </a:r>
          </a:p>
        </p:txBody>
      </p:sp>
      <p:sp>
        <p:nvSpPr>
          <p:cNvPr id="22" name="Rectangle 21">
            <a:extLst>
              <a:ext uri="{FF2B5EF4-FFF2-40B4-BE49-F238E27FC236}">
                <a16:creationId xmlns="" xmlns:a16="http://schemas.microsoft.com/office/drawing/2014/main" id="{BA872EF9-0574-4DF3-9E24-218A68E0DECA}"/>
              </a:ext>
            </a:extLst>
          </p:cNvPr>
          <p:cNvSpPr/>
          <p:nvPr/>
        </p:nvSpPr>
        <p:spPr>
          <a:xfrm>
            <a:off x="6601552" y="3621350"/>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( 2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3" name="2 Minute Timer (To)">
            <a:hlinkClick r:id="" action="ppaction://media"/>
            <a:extLst>
              <a:ext uri="{FF2B5EF4-FFF2-40B4-BE49-F238E27FC236}">
                <a16:creationId xmlns="" xmlns:a16="http://schemas.microsoft.com/office/drawing/2014/main" id="{414AADAC-BAE7-4F19-9D0C-91054375F0B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70310" y="3114141"/>
            <a:ext cx="1994122" cy="1129725"/>
          </a:xfrm>
          <a:prstGeom prst="rect">
            <a:avLst/>
          </a:prstGeom>
        </p:spPr>
      </p:pic>
      <p:grpSp>
        <p:nvGrpSpPr>
          <p:cNvPr id="25" name="Group 24">
            <a:extLst>
              <a:ext uri="{FF2B5EF4-FFF2-40B4-BE49-F238E27FC236}">
                <a16:creationId xmlns="" xmlns:a16="http://schemas.microsoft.com/office/drawing/2014/main" id="{1DFA2F13-6BB4-4DB5-A147-8328C4EE304B}"/>
              </a:ext>
            </a:extLst>
          </p:cNvPr>
          <p:cNvGrpSpPr/>
          <p:nvPr/>
        </p:nvGrpSpPr>
        <p:grpSpPr>
          <a:xfrm>
            <a:off x="8612766" y="4552612"/>
            <a:ext cx="1094053" cy="848554"/>
            <a:chOff x="3634055" y="3302115"/>
            <a:chExt cx="848449" cy="796469"/>
          </a:xfrm>
        </p:grpSpPr>
        <p:pic>
          <p:nvPicPr>
            <p:cNvPr id="26" name="Picture 25">
              <a:extLst>
                <a:ext uri="{FF2B5EF4-FFF2-40B4-BE49-F238E27FC236}">
                  <a16:creationId xmlns="" xmlns:a16="http://schemas.microsoft.com/office/drawing/2014/main" id="{9E56B3DC-EEDD-450B-A4CA-A12D271C6606}"/>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1486" b="41386" l="40674" r="57855"/>
                      </a14:imgEffect>
                    </a14:imgLayer>
                  </a14:imgProps>
                </a:ext>
                <a:ext uri="{28A0092B-C50C-407E-A947-70E740481C1C}">
                  <a14:useLocalDpi xmlns:a14="http://schemas.microsoft.com/office/drawing/2010/main" xmlns="" val="0"/>
                </a:ext>
              </a:extLst>
            </a:blip>
            <a:srcRect l="41127" t="11421" r="42158" b="58658"/>
            <a:stretch/>
          </p:blipFill>
          <p:spPr>
            <a:xfrm>
              <a:off x="3634055" y="3302116"/>
              <a:ext cx="444923" cy="796468"/>
            </a:xfrm>
            <a:prstGeom prst="rect">
              <a:avLst/>
            </a:prstGeom>
          </p:spPr>
        </p:pic>
        <p:pic>
          <p:nvPicPr>
            <p:cNvPr id="27" name="Picture 26">
              <a:extLst>
                <a:ext uri="{FF2B5EF4-FFF2-40B4-BE49-F238E27FC236}">
                  <a16:creationId xmlns="" xmlns:a16="http://schemas.microsoft.com/office/drawing/2014/main" id="{FD2DF1EE-C193-46AB-919F-470711A31B86}"/>
                </a:ext>
              </a:extLst>
            </p:cNvPr>
            <p:cNvPicPr>
              <a:picLocks noChangeAspect="1"/>
            </p:cNvPicPr>
            <p:nvPr/>
          </p:nvPicPr>
          <p:blipFill rotWithShape="1">
            <a:blip r:embed="rId8" cstate="print">
              <a:extLst>
                <a:ext uri="{BEBA8EAE-BF5A-486C-A8C5-ECC9F3942E4B}">
                  <a14:imgProps xmlns:a14="http://schemas.microsoft.com/office/drawing/2010/main" xmlns="">
                    <a14:imgLayer r:embed="rId9">
                      <a14:imgEffect>
                        <a14:backgroundRemoval t="9942" b="100000" l="0" r="100000"/>
                      </a14:imgEffect>
                    </a14:imgLayer>
                  </a14:imgProps>
                </a:ext>
                <a:ext uri="{28A0092B-C50C-407E-A947-70E740481C1C}">
                  <a14:useLocalDpi xmlns:a14="http://schemas.microsoft.com/office/drawing/2010/main" xmlns=""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xmlns="" val="42741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16" presetClass="entr" presetSubtype="21"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3"/>
                </p:tgtEl>
              </p:cMediaNode>
            </p:video>
          </p:childTnLst>
        </p:cTn>
      </p:par>
    </p:tnLst>
    <p:bldLst>
      <p:bldP spid="2"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9FC4E8AD-CE6C-4327-A8DF-15BA132C3295}"/>
              </a:ext>
            </a:extLst>
          </p:cNvPr>
          <p:cNvGrpSpPr/>
          <p:nvPr/>
        </p:nvGrpSpPr>
        <p:grpSpPr>
          <a:xfrm>
            <a:off x="827630" y="146280"/>
            <a:ext cx="10616540" cy="2344815"/>
            <a:chOff x="2304646" y="3301497"/>
            <a:chExt cx="9248237" cy="2687509"/>
          </a:xfrm>
        </p:grpSpPr>
        <p:sp>
          <p:nvSpPr>
            <p:cNvPr id="11" name="Rectangle 9">
              <a:extLst>
                <a:ext uri="{FF2B5EF4-FFF2-40B4-BE49-F238E27FC236}">
                  <a16:creationId xmlns="" xmlns:a16="http://schemas.microsoft.com/office/drawing/2014/main" id="{DDAB4A2D-B7DF-438E-8049-6D02B33EA741}"/>
                </a:ext>
              </a:extLst>
            </p:cNvPr>
            <p:cNvSpPr/>
            <p:nvPr/>
          </p:nvSpPr>
          <p:spPr>
            <a:xfrm>
              <a:off x="2462993" y="3301497"/>
              <a:ext cx="8931545" cy="222360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2" name="Rectangle 11">
              <a:extLst>
                <a:ext uri="{FF2B5EF4-FFF2-40B4-BE49-F238E27FC236}">
                  <a16:creationId xmlns="" xmlns:a16="http://schemas.microsoft.com/office/drawing/2014/main" id="{10F0AF20-DA19-403B-AFBD-FE697083A494}"/>
                </a:ext>
              </a:extLst>
            </p:cNvPr>
            <p:cNvSpPr/>
            <p:nvPr/>
          </p:nvSpPr>
          <p:spPr>
            <a:xfrm>
              <a:off x="2304646" y="3384401"/>
              <a:ext cx="9248237" cy="2604605"/>
            </a:xfrm>
            <a:prstGeom prst="rect">
              <a:avLst/>
            </a:prstGeom>
          </p:spPr>
          <p:txBody>
            <a:bodyPr wrap="square">
              <a:spAutoFit/>
            </a:bodyPr>
            <a:lstStyle/>
            <a:p>
              <a:pPr algn="ctr"/>
              <a:r>
                <a:rPr lang="en-US" sz="3600">
                  <a:solidFill>
                    <a:srgbClr val="1B04FA"/>
                  </a:solidFill>
                  <a:latin typeface="Arial" panose="020B0604020202020204" pitchFamily="34" charset="0"/>
                  <a:cs typeface="Arial" panose="020B0604020202020204" pitchFamily="34" charset="0"/>
                </a:rPr>
                <a:t>Dân số đông, c</a:t>
              </a:r>
              <a:r>
                <a:rPr lang="vi-VN" sz="3600">
                  <a:solidFill>
                    <a:srgbClr val="1B04FA"/>
                  </a:solidFill>
                  <a:latin typeface="Arial" panose="020B0604020202020204" pitchFamily="34" charset="0"/>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 cấu dân số trẻ ở Châu Á sẽ có những thuận lợi khó khăn như </a:t>
              </a:r>
            </a:p>
            <a:p>
              <a:pPr algn="ctr"/>
              <a:r>
                <a:rPr lang="en-US" sz="3600">
                  <a:solidFill>
                    <a:srgbClr val="1B04FA"/>
                  </a:solidFill>
                  <a:latin typeface="Arial" panose="020B0604020202020204" pitchFamily="34" charset="0"/>
                  <a:cs typeface="Arial" panose="020B0604020202020204" pitchFamily="34" charset="0"/>
                </a:rPr>
                <a:t>thế nào cho phát triển kinh tế, xã hội ?</a:t>
              </a:r>
            </a:p>
            <a:p>
              <a:pPr>
                <a:lnSpc>
                  <a:spcPct val="115000"/>
                </a:lnSpc>
                <a:spcAft>
                  <a:spcPts val="0"/>
                </a:spcAft>
              </a:pP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13" name="Hình ảnh 4">
            <a:extLst>
              <a:ext uri="{FF2B5EF4-FFF2-40B4-BE49-F238E27FC236}">
                <a16:creationId xmlns="" xmlns:a16="http://schemas.microsoft.com/office/drawing/2014/main" id="{B26D88EB-5C55-44ED-9F10-BA5331469254}"/>
              </a:ext>
            </a:extLst>
          </p:cNvPr>
          <p:cNvPicPr>
            <a:picLocks noChangeAspect="1"/>
          </p:cNvPicPr>
          <p:nvPr/>
        </p:nvPicPr>
        <p:blipFill rotWithShape="1">
          <a:blip r:embed="rId2" cstate="print"/>
          <a:srcRect t="10988" r="-1" b="-1"/>
          <a:stretch/>
        </p:blipFill>
        <p:spPr>
          <a:xfrm>
            <a:off x="245428" y="2165050"/>
            <a:ext cx="11322814" cy="5291317"/>
          </a:xfrm>
          <a:custGeom>
            <a:avLst/>
            <a:gdLst/>
            <a:ahLst/>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p:spPr>
      </p:pic>
      <p:sp>
        <p:nvSpPr>
          <p:cNvPr id="14" name="TextBox 13">
            <a:extLst>
              <a:ext uri="{FF2B5EF4-FFF2-40B4-BE49-F238E27FC236}">
                <a16:creationId xmlns="" xmlns:a16="http://schemas.microsoft.com/office/drawing/2014/main" id="{7CD590BF-57A7-4CDE-AB46-0BB49910DAC8}"/>
              </a:ext>
            </a:extLst>
          </p:cNvPr>
          <p:cNvSpPr txBox="1"/>
          <p:nvPr/>
        </p:nvSpPr>
        <p:spPr>
          <a:xfrm>
            <a:off x="3766715" y="5307917"/>
            <a:ext cx="1009402"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2005</a:t>
            </a:r>
          </a:p>
        </p:txBody>
      </p:sp>
      <p:sp>
        <p:nvSpPr>
          <p:cNvPr id="15" name="TextBox 14">
            <a:extLst>
              <a:ext uri="{FF2B5EF4-FFF2-40B4-BE49-F238E27FC236}">
                <a16:creationId xmlns="" xmlns:a16="http://schemas.microsoft.com/office/drawing/2014/main" id="{9B5BCB7D-F426-4315-B016-ADDA3BA51DBB}"/>
              </a:ext>
            </a:extLst>
          </p:cNvPr>
          <p:cNvSpPr txBox="1"/>
          <p:nvPr/>
        </p:nvSpPr>
        <p:spPr>
          <a:xfrm>
            <a:off x="6096000" y="4192087"/>
            <a:ext cx="1009402"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2010</a:t>
            </a:r>
          </a:p>
        </p:txBody>
      </p:sp>
      <p:sp>
        <p:nvSpPr>
          <p:cNvPr id="16" name="TextBox 15">
            <a:extLst>
              <a:ext uri="{FF2B5EF4-FFF2-40B4-BE49-F238E27FC236}">
                <a16:creationId xmlns="" xmlns:a16="http://schemas.microsoft.com/office/drawing/2014/main" id="{2B8E5EB4-C964-417C-96F3-2B8DDF822C6D}"/>
              </a:ext>
            </a:extLst>
          </p:cNvPr>
          <p:cNvSpPr txBox="1"/>
          <p:nvPr/>
        </p:nvSpPr>
        <p:spPr>
          <a:xfrm>
            <a:off x="8359024" y="3429000"/>
            <a:ext cx="1009402"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2015</a:t>
            </a:r>
          </a:p>
        </p:txBody>
      </p:sp>
      <p:sp>
        <p:nvSpPr>
          <p:cNvPr id="17" name="TextBox 16">
            <a:extLst>
              <a:ext uri="{FF2B5EF4-FFF2-40B4-BE49-F238E27FC236}">
                <a16:creationId xmlns="" xmlns:a16="http://schemas.microsoft.com/office/drawing/2014/main" id="{49246449-57B6-457B-A788-94D0DE2FEFAD}"/>
              </a:ext>
            </a:extLst>
          </p:cNvPr>
          <p:cNvSpPr txBox="1"/>
          <p:nvPr/>
        </p:nvSpPr>
        <p:spPr>
          <a:xfrm>
            <a:off x="10434768" y="2768810"/>
            <a:ext cx="1009402"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2020</a:t>
            </a:r>
          </a:p>
        </p:txBody>
      </p:sp>
    </p:spTree>
    <p:extLst>
      <p:ext uri="{BB962C8B-B14F-4D97-AF65-F5344CB8AC3E}">
        <p14:creationId xmlns:p14="http://schemas.microsoft.com/office/powerpoint/2010/main" xmlns="" val="248078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hop-tac-lao-dong-12">
            <a:extLst>
              <a:ext uri="{FF2B5EF4-FFF2-40B4-BE49-F238E27FC236}">
                <a16:creationId xmlns="" xmlns:a16="http://schemas.microsoft.com/office/drawing/2014/main" id="{556699F0-43EF-496C-8926-E1D6E3F588B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4505" y="609600"/>
            <a:ext cx="5344478" cy="3255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6" descr="xuat-khau-lao-dong">
            <a:extLst>
              <a:ext uri="{FF2B5EF4-FFF2-40B4-BE49-F238E27FC236}">
                <a16:creationId xmlns="" xmlns:a16="http://schemas.microsoft.com/office/drawing/2014/main" id="{F595F202-0C85-449C-9081-6A872D2159E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505" y="3922713"/>
            <a:ext cx="5331779" cy="290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0" name="Rectangle 8">
            <a:extLst>
              <a:ext uri="{FF2B5EF4-FFF2-40B4-BE49-F238E27FC236}">
                <a16:creationId xmlns="" xmlns:a16="http://schemas.microsoft.com/office/drawing/2014/main" id="{26487427-B7B9-46FA-9E2B-9FBD646A7216}"/>
              </a:ext>
            </a:extLst>
          </p:cNvPr>
          <p:cNvSpPr>
            <a:spLocks noChangeArrowheads="1"/>
          </p:cNvSpPr>
          <p:nvPr/>
        </p:nvSpPr>
        <p:spPr bwMode="auto">
          <a:xfrm>
            <a:off x="464505" y="6423596"/>
            <a:ext cx="3352800" cy="405829"/>
          </a:xfrm>
          <a:prstGeom prst="rect">
            <a:avLst/>
          </a:prstGeom>
          <a:solidFill>
            <a:srgbClr val="FCFEB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i="1">
                <a:solidFill>
                  <a:srgbClr val="0070C0"/>
                </a:solidFill>
                <a:latin typeface="Arial" panose="020B0604020202020204" pitchFamily="34" charset="0"/>
                <a:cs typeface="Arial" panose="020B0604020202020204" pitchFamily="34" charset="0"/>
              </a:rPr>
              <a:t>Nguồn lao động dồi dào.</a:t>
            </a:r>
          </a:p>
        </p:txBody>
      </p:sp>
      <p:pic>
        <p:nvPicPr>
          <p:cNvPr id="12295" name="Picture 6" descr="4_6">
            <a:extLst>
              <a:ext uri="{FF2B5EF4-FFF2-40B4-BE49-F238E27FC236}">
                <a16:creationId xmlns="" xmlns:a16="http://schemas.microsoft.com/office/drawing/2014/main" id="{7EAEF609-DACD-42A8-9B20-C687A19D9E0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82008" y="609601"/>
            <a:ext cx="5748337" cy="6219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8">
            <a:extLst>
              <a:ext uri="{FF2B5EF4-FFF2-40B4-BE49-F238E27FC236}">
                <a16:creationId xmlns="" xmlns:a16="http://schemas.microsoft.com/office/drawing/2014/main" id="{2EED9798-F87B-441F-887B-862AEFC584D6}"/>
              </a:ext>
            </a:extLst>
          </p:cNvPr>
          <p:cNvSpPr>
            <a:spLocks noChangeArrowheads="1"/>
          </p:cNvSpPr>
          <p:nvPr/>
        </p:nvSpPr>
        <p:spPr bwMode="auto">
          <a:xfrm>
            <a:off x="5882007" y="6423596"/>
            <a:ext cx="4135295" cy="405829"/>
          </a:xfrm>
          <a:prstGeom prst="rect">
            <a:avLst/>
          </a:prstGeom>
          <a:solidFill>
            <a:srgbClr val="FCFEB0"/>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2000" b="1" i="1">
                <a:solidFill>
                  <a:srgbClr val="0070C0"/>
                </a:solidFill>
                <a:latin typeface="Arial" panose="020B0604020202020204" pitchFamily="34" charset="0"/>
                <a:cs typeface="Arial" panose="020B0604020202020204" pitchFamily="34" charset="0"/>
              </a:rPr>
              <a:t>Thị trường tiêu thụ rộng lớn</a:t>
            </a:r>
            <a:endParaRPr lang="en-US" altLang="en-US" sz="2000" b="1" i="1">
              <a:solidFill>
                <a:srgbClr val="0070C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 xmlns:a16="http://schemas.microsoft.com/office/drawing/2014/main" id="{757BE6CA-A485-4974-92EE-1BBB57786CDB}"/>
              </a:ext>
            </a:extLst>
          </p:cNvPr>
          <p:cNvSpPr txBox="1"/>
          <p:nvPr/>
        </p:nvSpPr>
        <p:spPr>
          <a:xfrm>
            <a:off x="4824470" y="28575"/>
            <a:ext cx="3246104" cy="523220"/>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THUẬN LỢI</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5480"/>
                                        </p:tgtEl>
                                        <p:attrNameLst>
                                          <p:attrName>style.visibility</p:attrName>
                                        </p:attrNameLst>
                                      </p:cBhvr>
                                      <p:to>
                                        <p:strVal val="visible"/>
                                      </p:to>
                                    </p:set>
                                    <p:animEffect transition="in" filter="dissolve">
                                      <p:cBhvr>
                                        <p:cTn id="7" dur="500"/>
                                        <p:tgtEl>
                                          <p:spTgt spid="1054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Arial" panose="020B0604020202020204" pitchFamily="34" charset="0"/>
                <a:cs typeface="Arial" panose="020B0604020202020204" pitchFamily="34" charset="0"/>
              </a:rPr>
              <a:t>Câu </a:t>
            </a:r>
            <a:r>
              <a:rPr kumimoji="0" lang="en-US" sz="44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1</a:t>
            </a:r>
            <a:r>
              <a:rPr lang="en-US" sz="4400" b="1">
                <a:solidFill>
                  <a:srgbClr val="7030A0"/>
                </a:solidFill>
                <a:latin typeface="Arial" panose="020B0604020202020204" pitchFamily="34" charset="0"/>
                <a:cs typeface="Arial" panose="020B0604020202020204" pitchFamily="34" charset="0"/>
              </a:rPr>
              <a:t>.</a:t>
            </a:r>
            <a:r>
              <a:rPr kumimoji="0" lang="en-US" sz="44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 Hồ nước</a:t>
            </a:r>
            <a:r>
              <a:rPr kumimoji="0" lang="en-US" sz="44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ngọt sâu nhất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thế giới</a:t>
            </a:r>
            <a:r>
              <a:rPr kumimoji="0" lang="vi-VN" sz="44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là</a:t>
            </a:r>
            <a:r>
              <a:rPr kumimoji="0" lang="en-US" sz="44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a:t>
            </a:r>
            <a:endParaRPr kumimoji="0" lang="vi-VN" sz="44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26" name="Rectangle 25"/>
          <p:cNvSpPr/>
          <p:nvPr/>
        </p:nvSpPr>
        <p:spPr>
          <a:xfrm>
            <a:off x="446568" y="1953534"/>
            <a:ext cx="4974332" cy="1212452"/>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FontTx/>
              <a:buAutoNum type="alphaUcPeriod"/>
              <a:defRPr/>
            </a:pPr>
            <a:r>
              <a:rPr lang="en-US" sz="3200">
                <a:solidFill>
                  <a:srgbClr val="0000FF"/>
                </a:solidFill>
                <a:latin typeface="Arial" panose="020B0604020202020204" pitchFamily="34" charset="0"/>
                <a:cs typeface="Arial" panose="020B0604020202020204" pitchFamily="34" charset="0"/>
              </a:rPr>
              <a:t>Bai- can</a:t>
            </a:r>
            <a:endParaRPr kumimoji="0" lang="vi-VN" sz="32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771102" y="1953534"/>
            <a:ext cx="5275585" cy="1212451"/>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A-ran</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3" name="Rectangle 42"/>
          <p:cNvSpPr/>
          <p:nvPr/>
        </p:nvSpPr>
        <p:spPr>
          <a:xfrm>
            <a:off x="446566" y="3947464"/>
            <a:ext cx="4867675" cy="1182926"/>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C</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Ban-khat</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4" name="Rectangle 43"/>
          <p:cNvSpPr/>
          <p:nvPr/>
        </p:nvSpPr>
        <p:spPr>
          <a:xfrm>
            <a:off x="6815470" y="3947463"/>
            <a:ext cx="5275585" cy="1182926"/>
          </a:xfrm>
          <a:prstGeom prst="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Tôn-lê-xap</a:t>
            </a:r>
            <a:endPar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3970796" y="219306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3607073" y="4146779"/>
            <a:ext cx="804536" cy="704088"/>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9484394" y="4271731"/>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9557236" y="2263758"/>
            <a:ext cx="804742" cy="707197"/>
          </a:xfrm>
          <a:prstGeom prst="rect">
            <a:avLst/>
          </a:prstGeom>
        </p:spPr>
      </p:pic>
      <p:pic>
        <p:nvPicPr>
          <p:cNvPr id="18" name="Picture 17" descr="A picture containing text, building, window&#10;&#10;Description automatically generated">
            <a:hlinkClick r:id="rId14" action="ppaction://hlinksldjump"/>
            <a:extLst>
              <a:ext uri="{FF2B5EF4-FFF2-40B4-BE49-F238E27FC236}">
                <a16:creationId xmlns="" xmlns:a16="http://schemas.microsoft.com/office/drawing/2014/main" id="{4EE6039D-130C-4C21-859B-8303D032B3BD}"/>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70987" y="6035983"/>
            <a:ext cx="875058" cy="751840"/>
          </a:xfrm>
          <a:prstGeom prst="rect">
            <a:avLst/>
          </a:prstGeom>
        </p:spPr>
      </p:pic>
    </p:spTree>
    <p:extLst>
      <p:ext uri="{BB962C8B-B14F-4D97-AF65-F5344CB8AC3E}">
        <p14:creationId xmlns:p14="http://schemas.microsoft.com/office/powerpoint/2010/main" xmlns=""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20140925-chay-viec-mat-tien-ma-van-that-nghiep-2">
            <a:extLst>
              <a:ext uri="{FF2B5EF4-FFF2-40B4-BE49-F238E27FC236}">
                <a16:creationId xmlns="" xmlns:a16="http://schemas.microsoft.com/office/drawing/2014/main" id="{162BD4D2-DEDA-47D6-A4D6-C76BE6C15A9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7058" y="3677886"/>
            <a:ext cx="5411950" cy="2938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7639" name="Picture 7" descr="a1-1435198724_660x0">
            <a:extLst>
              <a:ext uri="{FF2B5EF4-FFF2-40B4-BE49-F238E27FC236}">
                <a16:creationId xmlns="" xmlns:a16="http://schemas.microsoft.com/office/drawing/2014/main" id="{6FE68B58-C5D1-439B-B1E4-8457EC7B5A5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14559" y="3677886"/>
            <a:ext cx="4928171" cy="301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676A276F-FBBD-4075-B3E8-71E498EA714C}"/>
              </a:ext>
            </a:extLst>
          </p:cNvPr>
          <p:cNvSpPr txBox="1"/>
          <p:nvPr/>
        </p:nvSpPr>
        <p:spPr>
          <a:xfrm>
            <a:off x="4970244" y="-20169"/>
            <a:ext cx="3246104" cy="523220"/>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KHÓ KHĂN</a:t>
            </a:r>
          </a:p>
        </p:txBody>
      </p:sp>
      <p:pic>
        <p:nvPicPr>
          <p:cNvPr id="7" name="Picture 14" descr="A picture containing text, person, outdoor, person&#10;&#10;Description automatically generated">
            <a:extLst>
              <a:ext uri="{FF2B5EF4-FFF2-40B4-BE49-F238E27FC236}">
                <a16:creationId xmlns="" xmlns:a16="http://schemas.microsoft.com/office/drawing/2014/main" id="{A6932EA6-89FD-4F9E-8D83-4D778A2EAC8E}"/>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8976" r="17847" b="-4"/>
          <a:stretch/>
        </p:blipFill>
        <p:spPr bwMode="auto">
          <a:xfrm>
            <a:off x="737057" y="544774"/>
            <a:ext cx="5411949" cy="29386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362.jpg" descr="Related image">
            <a:extLst>
              <a:ext uri="{FF2B5EF4-FFF2-40B4-BE49-F238E27FC236}">
                <a16:creationId xmlns="" xmlns:a16="http://schemas.microsoft.com/office/drawing/2014/main" id="{E096D3B5-4F63-4AD4-B7CF-EF9BA38B99C9}"/>
              </a:ext>
            </a:extLst>
          </p:cNvPr>
          <p:cNvPicPr/>
          <p:nvPr/>
        </p:nvPicPr>
        <p:blipFill>
          <a:blip r:embed="rId5" cstate="print"/>
          <a:srcRect t="5058" b="5058"/>
          <a:stretch>
            <a:fillRect/>
          </a:stretch>
        </p:blipFill>
        <p:spPr>
          <a:xfrm>
            <a:off x="6514559" y="503051"/>
            <a:ext cx="4928171" cy="3052966"/>
          </a:xfrm>
          <a:prstGeom prst="rect">
            <a:avLst/>
          </a:prstGeom>
          <a:ln/>
        </p:spPr>
      </p:pic>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blinds(horizontal)">
                                      <p:cBhvr>
                                        <p:cTn id="7" dur="500"/>
                                        <p:tgtEl>
                                          <p:spTgt spid="197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97639"/>
                                        </p:tgtEl>
                                        <p:attrNameLst>
                                          <p:attrName>style.visibility</p:attrName>
                                        </p:attrNameLst>
                                      </p:cBhvr>
                                      <p:to>
                                        <p:strVal val="visible"/>
                                      </p:to>
                                    </p:set>
                                    <p:animEffect transition="in" filter="blinds(horizontal)">
                                      <p:cBhvr>
                                        <p:cTn id="12" dur="500"/>
                                        <p:tgtEl>
                                          <p:spTgt spid="197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65422547-DF89-4BF4-973E-1CFB3F1D88C4}"/>
              </a:ext>
            </a:extLst>
          </p:cNvPr>
          <p:cNvPicPr>
            <a:picLocks noChangeAspect="1"/>
          </p:cNvPicPr>
          <p:nvPr/>
        </p:nvPicPr>
        <p:blipFill rotWithShape="1">
          <a:blip r:embed="rId2" cstate="print"/>
          <a:srcRect l="24817" r="24988" b="-2"/>
          <a:stretch/>
        </p:blipFill>
        <p:spPr>
          <a:xfrm>
            <a:off x="20" y="10"/>
            <a:ext cx="3728839" cy="4197358"/>
          </a:xfrm>
          <a:prstGeom prst="rect">
            <a:avLst/>
          </a:prstGeom>
        </p:spPr>
      </p:pic>
      <p:pic>
        <p:nvPicPr>
          <p:cNvPr id="49154" name="Picture 2" descr="Lời nguyền tài nguyên - Bảo vệ môi trường">
            <a:extLst>
              <a:ext uri="{FF2B5EF4-FFF2-40B4-BE49-F238E27FC236}">
                <a16:creationId xmlns="" xmlns:a16="http://schemas.microsoft.com/office/drawing/2014/main" id="{7B00DD2E-65BB-4E86-A731-62AFFF209BAD}"/>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3308" r="8281" b="3"/>
          <a:stretch/>
        </p:blipFill>
        <p:spPr bwMode="auto">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xmlns="">
                <a:solidFill>
                  <a:srgbClr val="FFFFFF"/>
                </a:solidFill>
              </a14:hiddenFill>
            </a:ext>
          </a:extLst>
        </p:spPr>
      </p:pic>
      <p:pic>
        <p:nvPicPr>
          <p:cNvPr id="49156" name="Picture 4" descr="Nguồn tài nguyên ngày càng bị cạn kiệt: Ai phải gánh chịu hậu quả?">
            <a:extLst>
              <a:ext uri="{FF2B5EF4-FFF2-40B4-BE49-F238E27FC236}">
                <a16:creationId xmlns="" xmlns:a16="http://schemas.microsoft.com/office/drawing/2014/main" id="{8AC36E95-CC4C-43F7-8932-917839584F1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0800" r="12821" b="-2"/>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xmlns="">
                <a:solidFill>
                  <a:srgbClr val="FFFFFF"/>
                </a:solidFill>
              </a14:hiddenFill>
            </a:ext>
          </a:extLst>
        </p:spPr>
      </p:pic>
      <p:pic>
        <p:nvPicPr>
          <p:cNvPr id="4" name="Hình ảnh 3">
            <a:extLst>
              <a:ext uri="{FF2B5EF4-FFF2-40B4-BE49-F238E27FC236}">
                <a16:creationId xmlns="" xmlns:a16="http://schemas.microsoft.com/office/drawing/2014/main" id="{215743E1-1AA2-4CC6-A71D-6FEB0776208A}"/>
              </a:ext>
            </a:extLst>
          </p:cNvPr>
          <p:cNvPicPr>
            <a:picLocks noChangeAspect="1"/>
          </p:cNvPicPr>
          <p:nvPr/>
        </p:nvPicPr>
        <p:blipFill rotWithShape="1">
          <a:blip r:embed="rId5" cstate="print"/>
          <a:srcRect t="42737" b="948"/>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10" name="TextBox 1">
            <a:extLst>
              <a:ext uri="{FF2B5EF4-FFF2-40B4-BE49-F238E27FC236}">
                <a16:creationId xmlns="" xmlns:a16="http://schemas.microsoft.com/office/drawing/2014/main" id="{AECFFB08-442F-4EDD-A7A9-A192587DAB2B}"/>
              </a:ext>
            </a:extLst>
          </p:cNvPr>
          <p:cNvSpPr txBox="1">
            <a:spLocks noChangeArrowheads="1"/>
          </p:cNvSpPr>
          <p:nvPr/>
        </p:nvSpPr>
        <p:spPr bwMode="auto">
          <a:xfrm>
            <a:off x="609600" y="3677892"/>
            <a:ext cx="11140201" cy="769441"/>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4400" b="0" i="0" u="none" strike="noStrike" kern="1200" cap="none" spc="0" normalizeH="0" baseline="0" noProof="0">
              <a:ln>
                <a:noFill/>
              </a:ln>
              <a:solidFill>
                <a:srgbClr val="FF0066"/>
              </a:solidFill>
              <a:effectLst/>
              <a:uLnTx/>
              <a:uFillTx/>
              <a:latin typeface="#9Slide05 Atlantika" pitchFamily="2" charset="0"/>
              <a:ea typeface="+mn-ea"/>
              <a:cs typeface="#9Slide03 Arima Madurai" panose="00000500000000000000" pitchFamily="2" charset="0"/>
            </a:endParaRPr>
          </a:p>
        </p:txBody>
      </p:sp>
      <p:sp>
        <p:nvSpPr>
          <p:cNvPr id="11" name="TextBox 1">
            <a:extLst>
              <a:ext uri="{FF2B5EF4-FFF2-40B4-BE49-F238E27FC236}">
                <a16:creationId xmlns="" xmlns:a16="http://schemas.microsoft.com/office/drawing/2014/main" id="{BF13542D-1A54-4E4A-8B8B-0666C6512DA1}"/>
              </a:ext>
            </a:extLst>
          </p:cNvPr>
          <p:cNvSpPr txBox="1">
            <a:spLocks noChangeArrowheads="1"/>
          </p:cNvSpPr>
          <p:nvPr/>
        </p:nvSpPr>
        <p:spPr bwMode="auto">
          <a:xfrm>
            <a:off x="7335859" y="4802542"/>
            <a:ext cx="4538462" cy="120032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Tài</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nguyên</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cạn</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kiệt</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môi</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trường</a:t>
            </a:r>
            <a:r>
              <a:rPr kumimoji="0" lang="en-US"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rPr>
              <a:t> ô </a:t>
            </a:r>
            <a:r>
              <a:rPr kumimoji="0" lang="en-US" altLang="en-US" sz="3600" b="0" i="0"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nhiễm</a:t>
            </a:r>
            <a:endParaRPr kumimoji="0" lang="vi-VN" altLang="en-US" sz="3600" b="0" i="0"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xmlns="" val="12069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9154"/>
                                        </p:tgtEl>
                                        <p:attrNameLst>
                                          <p:attrName>style.visibility</p:attrName>
                                        </p:attrNameLst>
                                      </p:cBhvr>
                                      <p:to>
                                        <p:strVal val="visible"/>
                                      </p:to>
                                    </p:set>
                                    <p:animEffect transition="in" filter="barn(inVertical)">
                                      <p:cBhvr>
                                        <p:cTn id="10" dur="500"/>
                                        <p:tgtEl>
                                          <p:spTgt spid="49154"/>
                                        </p:tgtEl>
                                      </p:cBhvr>
                                    </p:animEffect>
                                  </p:childTnLst>
                                </p:cTn>
                              </p:par>
                              <p:par>
                                <p:cTn id="11" presetID="16" presetClass="entr" presetSubtype="21" fill="hold" nodeType="withEffect">
                                  <p:stCondLst>
                                    <p:cond delay="0"/>
                                  </p:stCondLst>
                                  <p:childTnLst>
                                    <p:set>
                                      <p:cBhvr>
                                        <p:cTn id="12" dur="1" fill="hold">
                                          <p:stCondLst>
                                            <p:cond delay="0"/>
                                          </p:stCondLst>
                                        </p:cTn>
                                        <p:tgtEl>
                                          <p:spTgt spid="49156"/>
                                        </p:tgtEl>
                                        <p:attrNameLst>
                                          <p:attrName>style.visibility</p:attrName>
                                        </p:attrNameLst>
                                      </p:cBhvr>
                                      <p:to>
                                        <p:strVal val="visible"/>
                                      </p:to>
                                    </p:set>
                                    <p:animEffect transition="in" filter="barn(inVertical)">
                                      <p:cBhvr>
                                        <p:cTn id="13" dur="500"/>
                                        <p:tgtEl>
                                          <p:spTgt spid="49156"/>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528E6B54-FAFB-40AB-8857-56B29D573226}"/>
              </a:ext>
            </a:extLst>
          </p:cNvPr>
          <p:cNvPicPr>
            <a:picLocks noChangeAspect="1"/>
          </p:cNvPicPr>
          <p:nvPr/>
        </p:nvPicPr>
        <p:blipFill rotWithShape="1">
          <a:blip r:embed="rId2" cstate="print"/>
          <a:srcRect l="32917" t="22815" r="34749" b="18815"/>
          <a:stretch/>
        </p:blipFill>
        <p:spPr>
          <a:xfrm>
            <a:off x="6493565" y="1031154"/>
            <a:ext cx="5646359" cy="5733674"/>
          </a:xfrm>
          <a:prstGeom prst="rect">
            <a:avLst/>
          </a:prstGeom>
        </p:spPr>
      </p:pic>
      <p:sp>
        <p:nvSpPr>
          <p:cNvPr id="11" name="Speech Bubble: Rectangle with Corners Rounded 10">
            <a:extLst>
              <a:ext uri="{FF2B5EF4-FFF2-40B4-BE49-F238E27FC236}">
                <a16:creationId xmlns="" xmlns:a16="http://schemas.microsoft.com/office/drawing/2014/main" id="{F7213779-ED81-450F-ACC4-58AD044AA7DA}"/>
              </a:ext>
            </a:extLst>
          </p:cNvPr>
          <p:cNvSpPr/>
          <p:nvPr/>
        </p:nvSpPr>
        <p:spPr>
          <a:xfrm>
            <a:off x="519998" y="2608741"/>
            <a:ext cx="4798031" cy="2527443"/>
          </a:xfrm>
          <a:prstGeom prst="wedgeRoundRectCallout">
            <a:avLst>
              <a:gd name="adj1" fmla="val 77597"/>
              <a:gd name="adj2" fmla="val -24315"/>
              <a:gd name="adj3" fmla="val 16667"/>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9E03C9DF-63A0-4681-979B-71D7B51A4EEB}"/>
              </a:ext>
            </a:extLst>
          </p:cNvPr>
          <p:cNvSpPr txBox="1"/>
          <p:nvPr/>
        </p:nvSpPr>
        <p:spPr>
          <a:xfrm>
            <a:off x="728126" y="2853457"/>
            <a:ext cx="4798031" cy="2062103"/>
          </a:xfrm>
          <a:prstGeom prst="rect">
            <a:avLst/>
          </a:prstGeom>
          <a:noFill/>
        </p:spPr>
        <p:txBody>
          <a:bodyPr wrap="square" rtlCol="0">
            <a:spAutoFit/>
          </a:bodyPr>
          <a:lstStyle/>
          <a:p>
            <a:r>
              <a:rPr lang="vi-VN" sz="3200">
                <a:solidFill>
                  <a:srgbClr val="FF0000"/>
                </a:solidFill>
                <a:latin typeface="Arial" panose="020B0604020202020204" pitchFamily="34" charset="0"/>
                <a:cs typeface="Arial" panose="020B0604020202020204" pitchFamily="34" charset="0"/>
              </a:rPr>
              <a:t>Dân cư châu Á thuộc chủng tộc nào? Mỗi chủng tộc sống chủ yếu ở khu vực nào?</a:t>
            </a:r>
            <a:endParaRPr lang="en-US" sz="320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EC4CA6CC-0ABA-4239-8D90-B6DFF879EB5D}"/>
              </a:ext>
            </a:extLst>
          </p:cNvPr>
          <p:cNvSpPr txBox="1"/>
          <p:nvPr/>
        </p:nvSpPr>
        <p:spPr>
          <a:xfrm>
            <a:off x="311870" y="1772615"/>
            <a:ext cx="6019494" cy="1138773"/>
          </a:xfrm>
          <a:prstGeom prst="rect">
            <a:avLst/>
          </a:prstGeom>
          <a:noFill/>
        </p:spPr>
        <p:txBody>
          <a:bodyPr wrap="square" rtlCol="0">
            <a:spAutoFit/>
          </a:bodyPr>
          <a:lstStyle/>
          <a:p>
            <a:pPr marL="285750" indent="-285750">
              <a:buFont typeface="Wingdings" panose="05000000000000000000" pitchFamily="2" charset="2"/>
              <a:buChar char="ü"/>
            </a:pPr>
            <a:r>
              <a:rPr lang="vi-VN" sz="3400">
                <a:solidFill>
                  <a:srgbClr val="1B04FA"/>
                </a:solidFill>
                <a:latin typeface="Arial" panose="020B0604020202020204" pitchFamily="34" charset="0"/>
                <a:cs typeface="Arial" panose="020B0604020202020204" pitchFamily="34" charset="0"/>
              </a:rPr>
              <a:t>Chủng tộc Ơ-rô-pê-ô-it:</a:t>
            </a:r>
          </a:p>
          <a:p>
            <a:r>
              <a:rPr lang="vi-VN" sz="3400">
                <a:solidFill>
                  <a:srgbClr val="1B04FA"/>
                </a:solidFill>
                <a:latin typeface="Arial" panose="020B0604020202020204" pitchFamily="34" charset="0"/>
                <a:cs typeface="Arial" panose="020B0604020202020204" pitchFamily="34" charset="0"/>
              </a:rPr>
              <a:t>Nam Á, Trung Á, Tây Nam Á</a:t>
            </a:r>
            <a:endParaRPr lang="en-US" sz="3400">
              <a:solidFill>
                <a:srgbClr val="1B04F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 xmlns:a16="http://schemas.microsoft.com/office/drawing/2014/main" id="{180FCE69-E26B-4331-940D-5CFFEE48F33D}"/>
              </a:ext>
            </a:extLst>
          </p:cNvPr>
          <p:cNvSpPr txBox="1"/>
          <p:nvPr/>
        </p:nvSpPr>
        <p:spPr>
          <a:xfrm>
            <a:off x="311870" y="3155048"/>
            <a:ext cx="6142772" cy="1138773"/>
          </a:xfrm>
          <a:prstGeom prst="rect">
            <a:avLst/>
          </a:prstGeom>
          <a:noFill/>
        </p:spPr>
        <p:txBody>
          <a:bodyPr wrap="square" rtlCol="0">
            <a:spAutoFit/>
          </a:bodyPr>
          <a:lstStyle/>
          <a:p>
            <a:pPr marL="285750" indent="-285750">
              <a:buFont typeface="Wingdings" panose="05000000000000000000" pitchFamily="2" charset="2"/>
              <a:buChar char="ü"/>
            </a:pPr>
            <a:r>
              <a:rPr lang="vi-VN" sz="3400">
                <a:solidFill>
                  <a:srgbClr val="1B04FA"/>
                </a:solidFill>
                <a:latin typeface="Arial" panose="020B0604020202020204" pitchFamily="34" charset="0"/>
                <a:cs typeface="Arial" panose="020B0604020202020204" pitchFamily="34" charset="0"/>
              </a:rPr>
              <a:t>Chủng tộc Môn-gô- lô-it:</a:t>
            </a:r>
          </a:p>
          <a:p>
            <a:r>
              <a:rPr lang="vi-VN" sz="3400">
                <a:solidFill>
                  <a:srgbClr val="1B04FA"/>
                </a:solidFill>
                <a:latin typeface="Arial" panose="020B0604020202020204" pitchFamily="34" charset="0"/>
                <a:cs typeface="Arial" panose="020B0604020202020204" pitchFamily="34" charset="0"/>
              </a:rPr>
              <a:t>Bắc Á, Đông Á, Đông Nam Á</a:t>
            </a:r>
            <a:endParaRPr lang="en-US" sz="3400">
              <a:solidFill>
                <a:srgbClr val="1B04F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5C825A63-6414-46E2-856B-8C98F8FC98FB}"/>
              </a:ext>
            </a:extLst>
          </p:cNvPr>
          <p:cNvSpPr txBox="1"/>
          <p:nvPr/>
        </p:nvSpPr>
        <p:spPr>
          <a:xfrm>
            <a:off x="311870" y="4530928"/>
            <a:ext cx="4884016" cy="1138773"/>
          </a:xfrm>
          <a:prstGeom prst="rect">
            <a:avLst/>
          </a:prstGeom>
          <a:noFill/>
        </p:spPr>
        <p:txBody>
          <a:bodyPr wrap="square" rtlCol="0">
            <a:spAutoFit/>
          </a:bodyPr>
          <a:lstStyle/>
          <a:p>
            <a:pPr marL="285750" indent="-285750">
              <a:buFont typeface="Wingdings" panose="05000000000000000000" pitchFamily="2" charset="2"/>
              <a:buChar char="ü"/>
            </a:pPr>
            <a:r>
              <a:rPr lang="vi-VN" sz="3400">
                <a:solidFill>
                  <a:srgbClr val="1B04FA"/>
                </a:solidFill>
                <a:latin typeface="Arial" panose="020B0604020202020204" pitchFamily="34" charset="0"/>
                <a:cs typeface="Arial" panose="020B0604020202020204" pitchFamily="34" charset="0"/>
              </a:rPr>
              <a:t>Chủng tộc Ô-xtra-lô-it</a:t>
            </a:r>
          </a:p>
          <a:p>
            <a:r>
              <a:rPr lang="vi-VN" sz="3400">
                <a:solidFill>
                  <a:srgbClr val="1B04FA"/>
                </a:solidFill>
                <a:latin typeface="Arial" panose="020B0604020202020204" pitchFamily="34" charset="0"/>
                <a:cs typeface="Arial" panose="020B0604020202020204" pitchFamily="34" charset="0"/>
              </a:rPr>
              <a:t>Nam Á, Đông Nam Á</a:t>
            </a:r>
            <a:endParaRPr lang="en-US" sz="3400">
              <a:solidFill>
                <a:srgbClr val="1B04FA"/>
              </a:solidFill>
              <a:latin typeface="Arial" panose="020B0604020202020204" pitchFamily="34" charset="0"/>
              <a:cs typeface="Arial" panose="020B0604020202020204" pitchFamily="34" charset="0"/>
            </a:endParaRPr>
          </a:p>
        </p:txBody>
      </p:sp>
      <p:sp>
        <p:nvSpPr>
          <p:cNvPr id="16" name="Explosion: 8 Points 15">
            <a:extLst>
              <a:ext uri="{FF2B5EF4-FFF2-40B4-BE49-F238E27FC236}">
                <a16:creationId xmlns="" xmlns:a16="http://schemas.microsoft.com/office/drawing/2014/main" id="{9E431334-76AB-4D41-A487-3D4C819E6689}"/>
              </a:ext>
            </a:extLst>
          </p:cNvPr>
          <p:cNvSpPr/>
          <p:nvPr/>
        </p:nvSpPr>
        <p:spPr>
          <a:xfrm>
            <a:off x="689203" y="1989958"/>
            <a:ext cx="5642161" cy="4471694"/>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A4325BBE-1AFC-4FF7-9D7E-6710CF30EA78}"/>
              </a:ext>
            </a:extLst>
          </p:cNvPr>
          <p:cNvSpPr txBox="1"/>
          <p:nvPr/>
        </p:nvSpPr>
        <p:spPr>
          <a:xfrm>
            <a:off x="2030144" y="3334116"/>
            <a:ext cx="2919386" cy="1569660"/>
          </a:xfrm>
          <a:prstGeom prst="rect">
            <a:avLst/>
          </a:prstGeom>
          <a:noFill/>
        </p:spPr>
        <p:txBody>
          <a:bodyPr wrap="square" rtlCol="0">
            <a:spAutoFit/>
          </a:bodyPr>
          <a:lstStyle/>
          <a:p>
            <a:pPr algn="ctr"/>
            <a:r>
              <a:rPr lang="en-US" sz="3200" b="1">
                <a:solidFill>
                  <a:srgbClr val="FFFF00"/>
                </a:solidFill>
                <a:latin typeface="Arial" panose="020B0604020202020204" pitchFamily="34" charset="0"/>
                <a:cs typeface="Arial" panose="020B0604020202020204" pitchFamily="34" charset="0"/>
              </a:rPr>
              <a:t>Việt Nam thuộc chủng tộc nào?</a:t>
            </a:r>
          </a:p>
        </p:txBody>
      </p:sp>
      <p:grpSp>
        <p:nvGrpSpPr>
          <p:cNvPr id="19" name="Group 18">
            <a:extLst>
              <a:ext uri="{FF2B5EF4-FFF2-40B4-BE49-F238E27FC236}">
                <a16:creationId xmlns="" xmlns:a16="http://schemas.microsoft.com/office/drawing/2014/main" id="{686F9ED5-F7EB-4B62-91DB-58237F0222A9}"/>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20" name="Arrow: Pentagon 19">
              <a:extLst>
                <a:ext uri="{FF2B5EF4-FFF2-40B4-BE49-F238E27FC236}">
                  <a16:creationId xmlns="" xmlns:a16="http://schemas.microsoft.com/office/drawing/2014/main" id="{B09CF634-DB5C-436D-B0D5-76833F4110F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 xmlns:a16="http://schemas.microsoft.com/office/drawing/2014/main" id="{9BCD3BCC-4B48-4474-ACC3-E29C1DB8193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2" name="TextBox 21">
            <a:extLst>
              <a:ext uri="{FF2B5EF4-FFF2-40B4-BE49-F238E27FC236}">
                <a16:creationId xmlns="" xmlns:a16="http://schemas.microsoft.com/office/drawing/2014/main" id="{409F7026-2A9E-4711-8F57-289AC53FC763}"/>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23" name="Group 22">
            <a:extLst>
              <a:ext uri="{FF2B5EF4-FFF2-40B4-BE49-F238E27FC236}">
                <a16:creationId xmlns="" xmlns:a16="http://schemas.microsoft.com/office/drawing/2014/main" id="{57281A0D-FFA9-4342-A2AA-1B415FFE759F}"/>
              </a:ext>
            </a:extLst>
          </p:cNvPr>
          <p:cNvGrpSpPr/>
          <p:nvPr/>
        </p:nvGrpSpPr>
        <p:grpSpPr>
          <a:xfrm>
            <a:off x="1181282" y="52490"/>
            <a:ext cx="1301952" cy="872949"/>
            <a:chOff x="344605" y="154323"/>
            <a:chExt cx="1301952" cy="872949"/>
          </a:xfrm>
        </p:grpSpPr>
        <p:sp>
          <p:nvSpPr>
            <p:cNvPr id="24" name="Arrow: Pentagon 23">
              <a:extLst>
                <a:ext uri="{FF2B5EF4-FFF2-40B4-BE49-F238E27FC236}">
                  <a16:creationId xmlns="" xmlns:a16="http://schemas.microsoft.com/office/drawing/2014/main" id="{6451D367-9A45-4566-9E4B-31573DE5AC73}"/>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5" name="Isosceles Triangle 24">
              <a:extLst>
                <a:ext uri="{FF2B5EF4-FFF2-40B4-BE49-F238E27FC236}">
                  <a16:creationId xmlns="" xmlns:a16="http://schemas.microsoft.com/office/drawing/2014/main" id="{FF02E9BF-A12A-4753-9C33-7D99D760CDA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403142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53" presetClass="exit" presetSubtype="32" fill="hold" grpId="1" nodeType="withEffect">
                                  <p:stCondLst>
                                    <p:cond delay="0"/>
                                  </p:stCondLst>
                                  <p:childTnLst>
                                    <p:anim calcmode="lin" valueType="num">
                                      <p:cBhvr>
                                        <p:cTn id="24" dur="500"/>
                                        <p:tgtEl>
                                          <p:spTgt spid="11"/>
                                        </p:tgtEl>
                                        <p:attrNameLst>
                                          <p:attrName>ppt_w</p:attrName>
                                        </p:attrNameLst>
                                      </p:cBhvr>
                                      <p:tavLst>
                                        <p:tav tm="0">
                                          <p:val>
                                            <p:strVal val="ppt_w"/>
                                          </p:val>
                                        </p:tav>
                                        <p:tav tm="100000">
                                          <p:val>
                                            <p:fltVal val="0"/>
                                          </p:val>
                                        </p:tav>
                                      </p:tavLst>
                                    </p:anim>
                                    <p:anim calcmode="lin" valueType="num">
                                      <p:cBhvr>
                                        <p:cTn id="25" dur="500"/>
                                        <p:tgtEl>
                                          <p:spTgt spid="11"/>
                                        </p:tgtEl>
                                        <p:attrNameLst>
                                          <p:attrName>ppt_h</p:attrName>
                                        </p:attrNameLst>
                                      </p:cBhvr>
                                      <p:tavLst>
                                        <p:tav tm="0">
                                          <p:val>
                                            <p:strVal val="ppt_h"/>
                                          </p:val>
                                        </p:tav>
                                        <p:tav tm="100000">
                                          <p:val>
                                            <p:fltVal val="0"/>
                                          </p:val>
                                        </p:tav>
                                      </p:tavLst>
                                    </p:anim>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P spid="13" grpId="0"/>
      <p:bldP spid="13" grpId="1"/>
      <p:bldP spid="14" grpId="0"/>
      <p:bldP spid="14" grpId="1"/>
      <p:bldP spid="15" grpId="0"/>
      <p:bldP spid="15" grpId="1"/>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5">
            <a:extLst>
              <a:ext uri="{FF2B5EF4-FFF2-40B4-BE49-F238E27FC236}">
                <a16:creationId xmlns="" xmlns:a16="http://schemas.microsoft.com/office/drawing/2014/main" id="{19DA52D8-FF3E-4A1C-9303-7013A64D0196}"/>
              </a:ext>
            </a:extLst>
          </p:cNvPr>
          <p:cNvSpPr>
            <a:spLocks noChangeArrowheads="1"/>
          </p:cNvSpPr>
          <p:nvPr/>
        </p:nvSpPr>
        <p:spPr bwMode="auto">
          <a:xfrm>
            <a:off x="459770" y="2197379"/>
            <a:ext cx="1173223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dirty="0">
                <a:solidFill>
                  <a:srgbClr val="0000FF"/>
                </a:solidFill>
                <a:latin typeface="Times New Roman" pitchFamily="18" charset="0"/>
                <a:cs typeface="Times New Roman" pitchFamily="18" charset="0"/>
                <a:sym typeface="Wingdings" panose="05000000000000000000" pitchFamily="2" charset="2"/>
              </a:rPr>
              <a:t>- </a:t>
            </a:r>
            <a:r>
              <a:rPr lang="en-US" altLang="en-US" dirty="0" err="1">
                <a:solidFill>
                  <a:srgbClr val="0000FF"/>
                </a:solidFill>
                <a:latin typeface="Times New Roman" pitchFamily="18" charset="0"/>
                <a:cs typeface="Times New Roman" pitchFamily="18" charset="0"/>
              </a:rPr>
              <a:t>Châu</a:t>
            </a:r>
            <a:r>
              <a:rPr lang="en-US" altLang="en-US" dirty="0">
                <a:solidFill>
                  <a:srgbClr val="0000FF"/>
                </a:solidFill>
                <a:latin typeface="Times New Roman" pitchFamily="18" charset="0"/>
                <a:cs typeface="Times New Roman" pitchFamily="18" charset="0"/>
              </a:rPr>
              <a:t> Á </a:t>
            </a:r>
            <a:r>
              <a:rPr lang="en-US" altLang="en-US" dirty="0" err="1">
                <a:solidFill>
                  <a:srgbClr val="0000FF"/>
                </a:solidFill>
                <a:latin typeface="Times New Roman" pitchFamily="18" charset="0"/>
                <a:cs typeface="Times New Roman" pitchFamily="18" charset="0"/>
              </a:rPr>
              <a:t>có</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số</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dân</a:t>
            </a:r>
            <a:r>
              <a:rPr lang="en-US" altLang="en-US" dirty="0">
                <a:solidFill>
                  <a:srgbClr val="0000FF"/>
                </a:solidFill>
                <a:latin typeface="Times New Roman" pitchFamily="18" charset="0"/>
                <a:cs typeface="Times New Roman" pitchFamily="18" charset="0"/>
              </a:rPr>
              <a:t>: </a:t>
            </a:r>
            <a:r>
              <a:rPr lang="vi-VN" dirty="0">
                <a:solidFill>
                  <a:srgbClr val="0000FF"/>
                </a:solidFill>
                <a:latin typeface="Times New Roman" pitchFamily="18" charset="0"/>
                <a:cs typeface="Times New Roman" pitchFamily="18" charset="0"/>
              </a:rPr>
              <a:t> </a:t>
            </a:r>
            <a:r>
              <a:rPr lang="vi-VN" b="1" dirty="0">
                <a:solidFill>
                  <a:srgbClr val="FF0066"/>
                </a:solidFill>
                <a:latin typeface="Times New Roman" pitchFamily="18" charset="0"/>
                <a:cs typeface="Times New Roman" pitchFamily="18" charset="0"/>
              </a:rPr>
              <a:t>4,64 </a:t>
            </a:r>
            <a:r>
              <a:rPr lang="vi-VN" b="1" dirty="0" err="1">
                <a:solidFill>
                  <a:srgbClr val="FF0066"/>
                </a:solidFill>
                <a:latin typeface="Times New Roman" pitchFamily="18" charset="0"/>
                <a:cs typeface="Times New Roman" pitchFamily="18" charset="0"/>
              </a:rPr>
              <a:t>tỉ</a:t>
            </a:r>
            <a:r>
              <a:rPr lang="vi-VN" b="1" dirty="0">
                <a:solidFill>
                  <a:srgbClr val="FF0066"/>
                </a:solidFill>
                <a:latin typeface="Times New Roman" pitchFamily="18" charset="0"/>
                <a:cs typeface="Times New Roman" pitchFamily="18" charset="0"/>
              </a:rPr>
              <a:t> </a:t>
            </a:r>
            <a:r>
              <a:rPr lang="vi-VN" b="1" dirty="0" err="1" smtClean="0">
                <a:solidFill>
                  <a:srgbClr val="FF0066"/>
                </a:solidFill>
                <a:latin typeface="Times New Roman" pitchFamily="18" charset="0"/>
                <a:cs typeface="Times New Roman" pitchFamily="18" charset="0"/>
              </a:rPr>
              <a:t>người</a:t>
            </a:r>
            <a:r>
              <a:rPr lang="en-US" b="1" dirty="0" smtClean="0">
                <a:solidFill>
                  <a:srgbClr val="FF0066"/>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năm</a:t>
            </a:r>
            <a:r>
              <a:rPr lang="en-US" dirty="0" smtClean="0">
                <a:solidFill>
                  <a:srgbClr val="0000FF"/>
                </a:solidFill>
                <a:latin typeface="Times New Roman" pitchFamily="18" charset="0"/>
                <a:cs typeface="Times New Roman" pitchFamily="18" charset="0"/>
              </a:rPr>
              <a:t> 2020</a:t>
            </a:r>
            <a:r>
              <a:rPr lang="en-US" altLang="en-US" dirty="0" smtClean="0">
                <a:solidFill>
                  <a:srgbClr val="0000FF"/>
                </a:solidFill>
                <a:latin typeface="Times New Roman" pitchFamily="18" charset="0"/>
                <a:cs typeface="Times New Roman" pitchFamily="18" charset="0"/>
              </a:rPr>
              <a:t> </a:t>
            </a:r>
            <a:r>
              <a:rPr lang="vi-VN" dirty="0">
                <a:solidFill>
                  <a:srgbClr val="0000FF"/>
                </a:solidFill>
                <a:latin typeface="Times New Roman" pitchFamily="18" charset="0"/>
                <a:cs typeface="Times New Roman" pitchFamily="18" charset="0"/>
              </a:rPr>
              <a:t> </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chiếm</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gần</a:t>
            </a:r>
            <a:r>
              <a:rPr lang="en-US" altLang="en-US" dirty="0">
                <a:solidFill>
                  <a:srgbClr val="0000FF"/>
                </a:solidFill>
                <a:latin typeface="Times New Roman" pitchFamily="18" charset="0"/>
                <a:cs typeface="Times New Roman" pitchFamily="18" charset="0"/>
              </a:rPr>
              <a:t> 60% </a:t>
            </a:r>
            <a:r>
              <a:rPr lang="en-US" altLang="en-US" dirty="0" err="1">
                <a:solidFill>
                  <a:srgbClr val="0000FF"/>
                </a:solidFill>
                <a:latin typeface="Times New Roman" pitchFamily="18" charset="0"/>
                <a:cs typeface="Times New Roman" pitchFamily="18" charset="0"/>
              </a:rPr>
              <a:t>dân</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số</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thế</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giới</a:t>
            </a:r>
            <a:r>
              <a:rPr lang="en-US" altLang="en-US" dirty="0">
                <a:solidFill>
                  <a:srgbClr val="0000FF"/>
                </a:solidFill>
                <a:latin typeface="Times New Roman" pitchFamily="18" charset="0"/>
                <a:cs typeface="Times New Roman" pitchFamily="18" charset="0"/>
              </a:rPr>
              <a:t>).</a:t>
            </a:r>
          </a:p>
        </p:txBody>
      </p:sp>
      <p:sp>
        <p:nvSpPr>
          <p:cNvPr id="11" name="Rectangle 8">
            <a:extLst>
              <a:ext uri="{FF2B5EF4-FFF2-40B4-BE49-F238E27FC236}">
                <a16:creationId xmlns="" xmlns:a16="http://schemas.microsoft.com/office/drawing/2014/main" id="{84FA0FBF-6D99-4EE1-809A-8E4BA31D3832}"/>
              </a:ext>
            </a:extLst>
          </p:cNvPr>
          <p:cNvSpPr>
            <a:spLocks noChangeArrowheads="1"/>
          </p:cNvSpPr>
          <p:nvPr/>
        </p:nvSpPr>
        <p:spPr bwMode="auto">
          <a:xfrm>
            <a:off x="368330" y="3175975"/>
            <a:ext cx="111908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dirty="0">
                <a:solidFill>
                  <a:srgbClr val="0000FF"/>
                </a:solidFill>
                <a:latin typeface="Times New Roman" pitchFamily="18" charset="0"/>
                <a:cs typeface="Times New Roman" pitchFamily="18" charset="0"/>
                <a:sym typeface="Wingdings" panose="05000000000000000000" pitchFamily="2" charset="2"/>
              </a:rPr>
              <a:t>- </a:t>
            </a:r>
            <a:r>
              <a:rPr lang="en-US" altLang="en-US" dirty="0" err="1">
                <a:solidFill>
                  <a:srgbClr val="0000FF"/>
                </a:solidFill>
                <a:latin typeface="Times New Roman" pitchFamily="18" charset="0"/>
                <a:cs typeface="Times New Roman" pitchFamily="18" charset="0"/>
              </a:rPr>
              <a:t>Tỉ</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lệ</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gia</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tăng</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dân</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số</a:t>
            </a:r>
            <a:r>
              <a:rPr lang="en-US" altLang="en-US" dirty="0">
                <a:solidFill>
                  <a:srgbClr val="0000FF"/>
                </a:solidFill>
                <a:latin typeface="Times New Roman" pitchFamily="18" charset="0"/>
                <a:cs typeface="Times New Roman" pitchFamily="18" charset="0"/>
              </a:rPr>
              <a:t> 0,95 </a:t>
            </a:r>
            <a:r>
              <a:rPr lang="en-US" altLang="en-US" dirty="0" smtClean="0">
                <a:solidFill>
                  <a:srgbClr val="0000FF"/>
                </a:solidFill>
                <a:latin typeface="Times New Roman" pitchFamily="18" charset="0"/>
                <a:cs typeface="Times New Roman" pitchFamily="18" charset="0"/>
              </a:rPr>
              <a:t>%</a:t>
            </a:r>
            <a:r>
              <a:rPr lang="en-US" dirty="0" smtClean="0">
                <a:solidFill>
                  <a:srgbClr val="0000FF"/>
                </a:solidFill>
                <a:latin typeface="Times New Roman" pitchFamily="18" charset="0"/>
                <a:cs typeface="Times New Roman" pitchFamily="18" charset="0"/>
              </a:rPr>
              <a:t> (</a:t>
            </a:r>
            <a:r>
              <a:rPr lang="en-US" dirty="0" err="1" smtClean="0">
                <a:solidFill>
                  <a:srgbClr val="0000FF"/>
                </a:solidFill>
                <a:latin typeface="Times New Roman" pitchFamily="18" charset="0"/>
                <a:cs typeface="Times New Roman" pitchFamily="18" charset="0"/>
              </a:rPr>
              <a:t>năm</a:t>
            </a:r>
            <a:r>
              <a:rPr lang="en-US" dirty="0" smtClean="0">
                <a:solidFill>
                  <a:srgbClr val="0000FF"/>
                </a:solidFill>
                <a:latin typeface="Times New Roman" pitchFamily="18" charset="0"/>
                <a:cs typeface="Times New Roman" pitchFamily="18" charset="0"/>
              </a:rPr>
              <a:t> 2020)</a:t>
            </a:r>
            <a:r>
              <a:rPr lang="en-US" altLang="en-US" dirty="0" smtClean="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đã</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giảm</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đáng</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kể</a:t>
            </a:r>
            <a:r>
              <a:rPr lang="en-US" altLang="en-US" dirty="0">
                <a:solidFill>
                  <a:srgbClr val="0000FF"/>
                </a:solidFill>
                <a:latin typeface="Times New Roman" pitchFamily="18" charset="0"/>
                <a:cs typeface="Times New Roman" pitchFamily="18" charset="0"/>
              </a:rPr>
              <a:t>. </a:t>
            </a:r>
            <a:endParaRPr lang="vi-VN" altLang="en-US" dirty="0">
              <a:latin typeface="Times New Roman" pitchFamily="18" charset="0"/>
              <a:cs typeface="Times New Roman" pitchFamily="18" charset="0"/>
            </a:endParaRPr>
          </a:p>
        </p:txBody>
      </p:sp>
      <p:pic>
        <p:nvPicPr>
          <p:cNvPr id="12" name="Picture 11" descr="book9">
            <a:extLst>
              <a:ext uri="{FF2B5EF4-FFF2-40B4-BE49-F238E27FC236}">
                <a16:creationId xmlns="" xmlns:a16="http://schemas.microsoft.com/office/drawing/2014/main" id="{971049D7-3780-406B-97A6-2FF52283D251}"/>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7177" y="961684"/>
            <a:ext cx="1056677" cy="72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a:extLst>
              <a:ext uri="{FF2B5EF4-FFF2-40B4-BE49-F238E27FC236}">
                <a16:creationId xmlns="" xmlns:a16="http://schemas.microsoft.com/office/drawing/2014/main" id="{3AF53321-8EC0-42DF-8128-330689D565E6}"/>
              </a:ext>
            </a:extLst>
          </p:cNvPr>
          <p:cNvSpPr txBox="1"/>
          <p:nvPr/>
        </p:nvSpPr>
        <p:spPr>
          <a:xfrm>
            <a:off x="1181282" y="1116419"/>
            <a:ext cx="4914718" cy="523220"/>
          </a:xfrm>
          <a:prstGeom prst="rect">
            <a:avLst/>
          </a:prstGeom>
          <a:solidFill>
            <a:srgbClr val="00B050"/>
          </a:solid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a. </a:t>
            </a:r>
            <a:r>
              <a:rPr lang="en-US" sz="2800" dirty="0" err="1">
                <a:solidFill>
                  <a:srgbClr val="FFFF00"/>
                </a:solidFill>
                <a:latin typeface="Arial" panose="020B0604020202020204" pitchFamily="34" charset="0"/>
                <a:cs typeface="Arial" panose="020B0604020202020204" pitchFamily="34" charset="0"/>
              </a:rPr>
              <a:t>Quy</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mô</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và</a:t>
            </a:r>
            <a:r>
              <a:rPr lang="en-US" sz="2800" dirty="0">
                <a:solidFill>
                  <a:srgbClr val="FFFF00"/>
                </a:solidFill>
                <a:latin typeface="Arial" panose="020B0604020202020204" pitchFamily="34" charset="0"/>
                <a:cs typeface="Arial" panose="020B0604020202020204" pitchFamily="34" charset="0"/>
              </a:rPr>
              <a:t> c</a:t>
            </a:r>
            <a:r>
              <a:rPr lang="vi-VN" sz="2800" dirty="0">
                <a:solidFill>
                  <a:srgbClr val="FFFF00"/>
                </a:solidFill>
                <a:latin typeface="Arial" panose="020B0604020202020204" pitchFamily="34" charset="0"/>
                <a:cs typeface="Arial" panose="020B0604020202020204" pitchFamily="34" charset="0"/>
              </a:rPr>
              <a:t>ơ</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cấu</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dân</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số</a:t>
            </a:r>
            <a:endParaRPr lang="en-US" sz="2800" dirty="0">
              <a:solidFill>
                <a:srgbClr val="FFFF00"/>
              </a:solidFill>
              <a:latin typeface="Arial" panose="020B0604020202020204" pitchFamily="34" charset="0"/>
              <a:cs typeface="Arial" panose="020B0604020202020204" pitchFamily="34" charset="0"/>
            </a:endParaRPr>
          </a:p>
        </p:txBody>
      </p:sp>
      <p:sp>
        <p:nvSpPr>
          <p:cNvPr id="14" name="Rectangle 8">
            <a:extLst>
              <a:ext uri="{FF2B5EF4-FFF2-40B4-BE49-F238E27FC236}">
                <a16:creationId xmlns="" xmlns:a16="http://schemas.microsoft.com/office/drawing/2014/main" id="{FDC96190-B133-42FF-A6A1-132F2D08E56A}"/>
              </a:ext>
            </a:extLst>
          </p:cNvPr>
          <p:cNvSpPr>
            <a:spLocks noChangeArrowheads="1"/>
          </p:cNvSpPr>
          <p:nvPr/>
        </p:nvSpPr>
        <p:spPr bwMode="auto">
          <a:xfrm>
            <a:off x="414049" y="3866928"/>
            <a:ext cx="111908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dirty="0">
                <a:solidFill>
                  <a:srgbClr val="0000FF"/>
                </a:solidFill>
                <a:latin typeface="Times New Roman" pitchFamily="18" charset="0"/>
                <a:cs typeface="Times New Roman" pitchFamily="18" charset="0"/>
                <a:sym typeface="Wingdings" panose="05000000000000000000" pitchFamily="2" charset="2"/>
              </a:rPr>
              <a:t>- </a:t>
            </a:r>
            <a:r>
              <a:rPr lang="en-US" altLang="en-US" dirty="0">
                <a:solidFill>
                  <a:srgbClr val="0000FF"/>
                </a:solidFill>
                <a:latin typeface="Times New Roman" pitchFamily="18" charset="0"/>
                <a:cs typeface="Times New Roman" pitchFamily="18" charset="0"/>
              </a:rPr>
              <a:t>C</a:t>
            </a:r>
            <a:r>
              <a:rPr lang="vi-VN" altLang="en-US" dirty="0">
                <a:solidFill>
                  <a:srgbClr val="0000FF"/>
                </a:solidFill>
                <a:latin typeface="Times New Roman" pitchFamily="18" charset="0"/>
                <a:cs typeface="Times New Roman" pitchFamily="18" charset="0"/>
              </a:rPr>
              <a:t>ơ</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cấu</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dân</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số</a:t>
            </a:r>
            <a:r>
              <a:rPr lang="en-US" altLang="en-US" dirty="0">
                <a:solidFill>
                  <a:srgbClr val="0000FF"/>
                </a:solidFill>
                <a:latin typeface="Times New Roman" pitchFamily="18" charset="0"/>
                <a:cs typeface="Times New Roman" pitchFamily="18" charset="0"/>
              </a:rPr>
              <a:t> </a:t>
            </a:r>
            <a:r>
              <a:rPr lang="en-US" altLang="en-US" dirty="0" err="1">
                <a:solidFill>
                  <a:srgbClr val="0000FF"/>
                </a:solidFill>
                <a:latin typeface="Times New Roman" pitchFamily="18" charset="0"/>
                <a:cs typeface="Times New Roman" pitchFamily="18" charset="0"/>
              </a:rPr>
              <a:t>trẻ</a:t>
            </a:r>
            <a:endParaRPr lang="vi-VN" altLang="en-US" dirty="0">
              <a:latin typeface="Times New Roman" pitchFamily="18" charset="0"/>
              <a:cs typeface="Times New Roman" pitchFamily="18" charset="0"/>
            </a:endParaRPr>
          </a:p>
        </p:txBody>
      </p:sp>
      <p:sp>
        <p:nvSpPr>
          <p:cNvPr id="15" name="Hộp_Văn_Bản 14"/>
          <p:cNvSpPr txBox="1"/>
          <p:nvPr/>
        </p:nvSpPr>
        <p:spPr>
          <a:xfrm>
            <a:off x="468630" y="4503420"/>
            <a:ext cx="11487150" cy="1077218"/>
          </a:xfrm>
          <a:prstGeom prst="rect">
            <a:avLst/>
          </a:prstGeom>
          <a:noFill/>
        </p:spPr>
        <p:txBody>
          <a:bodyPr wrap="square" rtlCol="0">
            <a:spAutoFit/>
          </a:bodyPr>
          <a:lstStyle/>
          <a:p>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Dân</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cư</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châu</a:t>
            </a:r>
            <a:r>
              <a:rPr lang="en-US" sz="3200" dirty="0" smtClean="0">
                <a:solidFill>
                  <a:srgbClr val="0000FF"/>
                </a:solidFill>
                <a:latin typeface="Times New Roman" pitchFamily="18" charset="0"/>
                <a:cs typeface="Times New Roman" pitchFamily="18" charset="0"/>
              </a:rPr>
              <a:t> Á </a:t>
            </a:r>
            <a:r>
              <a:rPr lang="en-US" sz="3200" dirty="0" err="1" smtClean="0">
                <a:solidFill>
                  <a:srgbClr val="0000FF"/>
                </a:solidFill>
                <a:latin typeface="Times New Roman" pitchFamily="18" charset="0"/>
                <a:cs typeface="Times New Roman" pitchFamily="18" charset="0"/>
              </a:rPr>
              <a:t>gồm</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nhiều</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chủng</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tộc</a:t>
            </a:r>
            <a:r>
              <a:rPr lang="en-US" sz="3200" dirty="0" smtClean="0">
                <a:solidFill>
                  <a:srgbClr val="0000FF"/>
                </a:solidFill>
                <a:latin typeface="Times New Roman" pitchFamily="18" charset="0"/>
                <a:cs typeface="Times New Roman" pitchFamily="18" charset="0"/>
              </a:rPr>
              <a:t>: </a:t>
            </a:r>
            <a:r>
              <a:rPr lang="en-US" sz="3200" dirty="0" err="1" smtClean="0">
                <a:solidFill>
                  <a:srgbClr val="0000FF"/>
                </a:solidFill>
                <a:latin typeface="Times New Roman" pitchFamily="18" charset="0"/>
                <a:cs typeface="Times New Roman" pitchFamily="18" charset="0"/>
              </a:rPr>
              <a:t>Mông</a:t>
            </a:r>
            <a:r>
              <a:rPr lang="en-US" sz="3200" dirty="0" smtClean="0">
                <a:solidFill>
                  <a:srgbClr val="0000FF"/>
                </a:solidFill>
                <a:latin typeface="Times New Roman" pitchFamily="18" charset="0"/>
                <a:cs typeface="Times New Roman" pitchFamily="18" charset="0"/>
              </a:rPr>
              <a:t>-</a:t>
            </a:r>
            <a:r>
              <a:rPr lang="en-US" sz="3200" dirty="0" err="1" smtClean="0">
                <a:solidFill>
                  <a:srgbClr val="0000FF"/>
                </a:solidFill>
                <a:latin typeface="Times New Roman" pitchFamily="18" charset="0"/>
                <a:cs typeface="Times New Roman" pitchFamily="18" charset="0"/>
              </a:rPr>
              <a:t>gô</a:t>
            </a:r>
            <a:r>
              <a:rPr lang="en-US" sz="3200" dirty="0" smtClean="0">
                <a:solidFill>
                  <a:srgbClr val="0000FF"/>
                </a:solidFill>
                <a:latin typeface="Times New Roman" pitchFamily="18" charset="0"/>
                <a:cs typeface="Times New Roman" pitchFamily="18" charset="0"/>
              </a:rPr>
              <a:t>-</a:t>
            </a:r>
            <a:r>
              <a:rPr lang="en-US" sz="3200" dirty="0" err="1" smtClean="0">
                <a:solidFill>
                  <a:srgbClr val="0000FF"/>
                </a:solidFill>
                <a:latin typeface="Times New Roman" pitchFamily="18" charset="0"/>
                <a:cs typeface="Times New Roman" pitchFamily="18" charset="0"/>
              </a:rPr>
              <a:t>lô</a:t>
            </a:r>
            <a:r>
              <a:rPr lang="en-US" sz="3200" dirty="0" smtClean="0">
                <a:solidFill>
                  <a:srgbClr val="0000FF"/>
                </a:solidFill>
                <a:latin typeface="Times New Roman" pitchFamily="18" charset="0"/>
                <a:cs typeface="Times New Roman" pitchFamily="18" charset="0"/>
              </a:rPr>
              <a:t>-it, Ơ-</a:t>
            </a:r>
            <a:r>
              <a:rPr lang="en-US" sz="3200" dirty="0" err="1" smtClean="0">
                <a:solidFill>
                  <a:srgbClr val="0000FF"/>
                </a:solidFill>
                <a:latin typeface="Times New Roman" pitchFamily="18" charset="0"/>
                <a:cs typeface="Times New Roman" pitchFamily="18" charset="0"/>
              </a:rPr>
              <a:t>rô</a:t>
            </a:r>
            <a:r>
              <a:rPr lang="en-US" sz="3200" dirty="0" smtClean="0">
                <a:solidFill>
                  <a:srgbClr val="0000FF"/>
                </a:solidFill>
                <a:latin typeface="Times New Roman" pitchFamily="18" charset="0"/>
                <a:cs typeface="Times New Roman" pitchFamily="18" charset="0"/>
              </a:rPr>
              <a:t>-</a:t>
            </a:r>
            <a:r>
              <a:rPr lang="en-US" sz="3200" dirty="0" err="1" smtClean="0">
                <a:solidFill>
                  <a:srgbClr val="0000FF"/>
                </a:solidFill>
                <a:latin typeface="Times New Roman" pitchFamily="18" charset="0"/>
                <a:cs typeface="Times New Roman" pitchFamily="18" charset="0"/>
              </a:rPr>
              <a:t>pê</a:t>
            </a:r>
            <a:r>
              <a:rPr lang="en-US" sz="3200" dirty="0" smtClean="0">
                <a:solidFill>
                  <a:srgbClr val="0000FF"/>
                </a:solidFill>
                <a:latin typeface="Times New Roman" pitchFamily="18" charset="0"/>
                <a:cs typeface="Times New Roman" pitchFamily="18" charset="0"/>
              </a:rPr>
              <a:t>-ô-it, Ô-</a:t>
            </a:r>
            <a:r>
              <a:rPr lang="en-US" sz="3200" dirty="0" err="1" smtClean="0">
                <a:solidFill>
                  <a:srgbClr val="0000FF"/>
                </a:solidFill>
                <a:latin typeface="Times New Roman" pitchFamily="18" charset="0"/>
                <a:cs typeface="Times New Roman" pitchFamily="18" charset="0"/>
              </a:rPr>
              <a:t>xtra</a:t>
            </a:r>
            <a:r>
              <a:rPr lang="en-US" sz="3200" dirty="0" smtClean="0">
                <a:solidFill>
                  <a:srgbClr val="0000FF"/>
                </a:solidFill>
                <a:latin typeface="Times New Roman" pitchFamily="18" charset="0"/>
                <a:cs typeface="Times New Roman" pitchFamily="18" charset="0"/>
              </a:rPr>
              <a:t>-</a:t>
            </a:r>
            <a:r>
              <a:rPr lang="en-US" sz="3200" dirty="0" err="1" smtClean="0">
                <a:solidFill>
                  <a:srgbClr val="0000FF"/>
                </a:solidFill>
                <a:latin typeface="Times New Roman" pitchFamily="18" charset="0"/>
                <a:cs typeface="Times New Roman" pitchFamily="18" charset="0"/>
              </a:rPr>
              <a:t>lô</a:t>
            </a:r>
            <a:r>
              <a:rPr lang="en-US" sz="3200" dirty="0" smtClean="0">
                <a:solidFill>
                  <a:srgbClr val="0000FF"/>
                </a:solidFill>
                <a:latin typeface="Times New Roman" pitchFamily="18" charset="0"/>
                <a:cs typeface="Times New Roman" pitchFamily="18" charset="0"/>
              </a:rPr>
              <a:t>-it</a:t>
            </a:r>
            <a:endParaRPr lang="en-US"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5550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 xmlns:a16="http://schemas.microsoft.com/office/drawing/2014/main" id="{14AA459D-CB93-4E1E-B1C8-A6975EF34375}"/>
              </a:ext>
            </a:extLst>
          </p:cNvPr>
          <p:cNvSpPr/>
          <p:nvPr/>
        </p:nvSpPr>
        <p:spPr>
          <a:xfrm>
            <a:off x="1810990" y="52490"/>
            <a:ext cx="4730215" cy="872949"/>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7" name="TextBox 6">
            <a:extLst>
              <a:ext uri="{FF2B5EF4-FFF2-40B4-BE49-F238E27FC236}">
                <a16:creationId xmlns="" xmlns:a16="http://schemas.microsoft.com/office/drawing/2014/main" id="{08B65722-CDB3-4705-8AB8-BB9C553E2172}"/>
              </a:ext>
            </a:extLst>
          </p:cNvPr>
          <p:cNvSpPr txBox="1"/>
          <p:nvPr/>
        </p:nvSpPr>
        <p:spPr>
          <a:xfrm>
            <a:off x="2598530" y="209010"/>
            <a:ext cx="357287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2" name="Group 7">
            <a:extLst>
              <a:ext uri="{FF2B5EF4-FFF2-40B4-BE49-F238E27FC236}">
                <a16:creationId xmlns="" xmlns:a16="http://schemas.microsoft.com/office/drawing/2014/main" id="{4EA15BBF-06A6-4883-B5F3-EAF7E31BE4F5}"/>
              </a:ext>
            </a:extLst>
          </p:cNvPr>
          <p:cNvGrpSpPr/>
          <p:nvPr/>
        </p:nvGrpSpPr>
        <p:grpSpPr>
          <a:xfrm>
            <a:off x="1048762" y="52490"/>
            <a:ext cx="1301952" cy="872949"/>
            <a:chOff x="344605" y="154323"/>
            <a:chExt cx="1301952" cy="872949"/>
          </a:xfrm>
        </p:grpSpPr>
        <p:sp>
          <p:nvSpPr>
            <p:cNvPr id="9" name="Arrow: Pentagon 8">
              <a:extLst>
                <a:ext uri="{FF2B5EF4-FFF2-40B4-BE49-F238E27FC236}">
                  <a16:creationId xmlns=""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 xmlns:a16="http://schemas.microsoft.com/office/drawing/2014/main" id="{7FDD8CBA-B2FE-4D71-BDEF-31FE5C94D405}"/>
              </a:ext>
            </a:extLst>
          </p:cNvPr>
          <p:cNvPicPr>
            <a:picLocks noChangeAspect="1"/>
          </p:cNvPicPr>
          <p:nvPr/>
        </p:nvPicPr>
        <p:blipFill>
          <a:blip r:embed="rId2" cstate="print"/>
          <a:stretch>
            <a:fillRect/>
          </a:stretch>
        </p:blipFill>
        <p:spPr>
          <a:xfrm>
            <a:off x="11010718" y="104652"/>
            <a:ext cx="1054691" cy="927925"/>
          </a:xfrm>
          <a:prstGeom prst="rect">
            <a:avLst/>
          </a:prstGeom>
        </p:spPr>
      </p:pic>
      <p:sp>
        <p:nvSpPr>
          <p:cNvPr id="13" name="TextBox 12">
            <a:extLst>
              <a:ext uri="{FF2B5EF4-FFF2-40B4-BE49-F238E27FC236}">
                <a16:creationId xmlns="" xmlns:a16="http://schemas.microsoft.com/office/drawing/2014/main" id="{56A2459B-468E-498F-92DD-E97B9F429AD2}"/>
              </a:ext>
            </a:extLst>
          </p:cNvPr>
          <p:cNvSpPr txBox="1"/>
          <p:nvPr/>
        </p:nvSpPr>
        <p:spPr>
          <a:xfrm>
            <a:off x="1181282" y="105303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3" name="Group 16">
            <a:extLst>
              <a:ext uri="{FF2B5EF4-FFF2-40B4-BE49-F238E27FC236}">
                <a16:creationId xmlns="" xmlns:a16="http://schemas.microsoft.com/office/drawing/2014/main" id="{7AABB847-41B9-471D-8BE3-D67437DCDFDD}"/>
              </a:ext>
            </a:extLst>
          </p:cNvPr>
          <p:cNvGrpSpPr/>
          <p:nvPr/>
        </p:nvGrpSpPr>
        <p:grpSpPr>
          <a:xfrm>
            <a:off x="6308545" y="79512"/>
            <a:ext cx="5857463" cy="6687352"/>
            <a:chOff x="5322581" y="47012"/>
            <a:chExt cx="6626087" cy="7183049"/>
          </a:xfrm>
        </p:grpSpPr>
        <p:pic>
          <p:nvPicPr>
            <p:cNvPr id="18" name="Picture 2">
              <a:extLst>
                <a:ext uri="{FF2B5EF4-FFF2-40B4-BE49-F238E27FC236}">
                  <a16:creationId xmlns="" xmlns:a16="http://schemas.microsoft.com/office/drawing/2014/main" id="{B9A9E211-872D-42E0-8BB0-D332E5BA366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 xmlns:a16="http://schemas.microsoft.com/office/drawing/2014/main" id="{89F99663-2543-454B-82B8-CE44C95D8002}"/>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16" name="Rectangle 15">
            <a:extLst>
              <a:ext uri="{FF2B5EF4-FFF2-40B4-BE49-F238E27FC236}">
                <a16:creationId xmlns="" xmlns:a16="http://schemas.microsoft.com/office/drawing/2014/main" id="{F8A9AD61-3AAD-4FAC-9D25-786A23CB23E6}"/>
              </a:ext>
            </a:extLst>
          </p:cNvPr>
          <p:cNvSpPr/>
          <p:nvPr/>
        </p:nvSpPr>
        <p:spPr>
          <a:xfrm>
            <a:off x="-62674" y="2967003"/>
            <a:ext cx="6499045" cy="1078950"/>
          </a:xfrm>
          <a:prstGeom prst="rect">
            <a:avLst/>
          </a:prstGeom>
          <a:solidFill>
            <a:srgbClr val="F9FECE"/>
          </a:solidFill>
          <a:ln>
            <a:solidFill>
              <a:srgbClr val="00B0F0"/>
            </a:solidFill>
          </a:ln>
        </p:spPr>
        <p:txBody>
          <a:bodyPr wrap="square">
            <a:spAutoFit/>
          </a:bodyPr>
          <a:lstStyle/>
          <a:p>
            <a:pPr indent="180340" algn="just">
              <a:lnSpc>
                <a:spcPct val="120000"/>
              </a:lnSpc>
              <a:spcAft>
                <a:spcPts val="0"/>
              </a:spcAft>
            </a:pPr>
            <a:r>
              <a:rPr lang="en-US" sz="2800">
                <a:solidFill>
                  <a:srgbClr val="FF0000"/>
                </a:solidFill>
                <a:latin typeface="Arial" panose="020B0604020202020204" pitchFamily="34" charset="0"/>
                <a:ea typeface="Times New Roman" panose="02020603050405020304" pitchFamily="18" charset="0"/>
                <a:cs typeface="Arial" panose="020B0604020202020204" pitchFamily="34" charset="0"/>
              </a:rPr>
              <a:t>Trình bày sự phân bố dân cư châu Á. Giải thích nguyên nhân?</a:t>
            </a:r>
            <a:endPar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Rectangle: Rounded Corners 22">
            <a:extLst>
              <a:ext uri="{FF2B5EF4-FFF2-40B4-BE49-F238E27FC236}">
                <a16:creationId xmlns="" xmlns:a16="http://schemas.microsoft.com/office/drawing/2014/main" id="{C734C995-D0D3-40B3-B957-42D08780993B}"/>
              </a:ext>
            </a:extLst>
          </p:cNvPr>
          <p:cNvSpPr/>
          <p:nvPr/>
        </p:nvSpPr>
        <p:spPr>
          <a:xfrm>
            <a:off x="1181282" y="2218329"/>
            <a:ext cx="3850361" cy="61635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latin typeface="Arial" panose="020B0604020202020204" pitchFamily="34" charset="0"/>
                <a:cs typeface="Arial" panose="020B0604020202020204" pitchFamily="34" charset="0"/>
              </a:rPr>
              <a:t>THẢO LUẬN </a:t>
            </a:r>
            <a:r>
              <a:rPr lang="en-US" sz="2800" b="1">
                <a:solidFill>
                  <a:srgbClr val="FFFF00"/>
                </a:solidFill>
                <a:latin typeface="Arial" panose="020B0604020202020204" pitchFamily="34" charset="0"/>
                <a:cs typeface="Arial" panose="020B0604020202020204" pitchFamily="34" charset="0"/>
              </a:rPr>
              <a:t>NHÓM 4</a:t>
            </a:r>
          </a:p>
        </p:txBody>
      </p:sp>
    </p:spTree>
    <p:extLst>
      <p:ext uri="{BB962C8B-B14F-4D97-AF65-F5344CB8AC3E}">
        <p14:creationId xmlns:p14="http://schemas.microsoft.com/office/powerpoint/2010/main" xmlns="" val="38284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CB66B5F-C41A-4B5C-87E4-5D357606315A}"/>
              </a:ext>
            </a:extLst>
          </p:cNvPr>
          <p:cNvSpPr/>
          <p:nvPr/>
        </p:nvSpPr>
        <p:spPr>
          <a:xfrm>
            <a:off x="455219" y="1587183"/>
            <a:ext cx="11281559" cy="4684809"/>
          </a:xfrm>
          <a:prstGeom prst="rect">
            <a:avLst/>
          </a:prstGeom>
          <a:solidFill>
            <a:srgbClr val="F9FECE"/>
          </a:solidFill>
          <a:ln>
            <a:solidFill>
              <a:schemeClr val="accent1">
                <a:shade val="50000"/>
              </a:schemeClr>
            </a:solidFill>
          </a:ln>
        </p:spPr>
        <p:txBody>
          <a:bodyPr wrap="square">
            <a:spAutoFit/>
          </a:bodyPr>
          <a:lstStyle/>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tập trung đông ở khu vực. Vì sao?</a:t>
            </a:r>
          </a:p>
          <a:p>
            <a:pPr marL="217170">
              <a:lnSpc>
                <a:spcPct val="120000"/>
              </a:lnSpc>
              <a:spcAft>
                <a:spcPts val="0"/>
              </a:spcAft>
              <a:tabLst>
                <a:tab pos="180340" algn="l"/>
                <a:tab pos="450215" algn="l"/>
              </a:tabLst>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560070" indent="-342900">
              <a:lnSpc>
                <a:spcPct val="120000"/>
              </a:lnSpc>
              <a:spcAft>
                <a:spcPts val="0"/>
              </a:spcAft>
              <a:buFont typeface="Wingdings" panose="05000000000000000000" pitchFamily="2" charset="2"/>
              <a:buChar char="ü"/>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Dân cư châu Á thưa thớt ở khu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vực. Vì sao?</a:t>
            </a: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674370" indent="-457200">
              <a:lnSpc>
                <a:spcPct val="120000"/>
              </a:lnSpc>
              <a:spcAft>
                <a:spcPts val="0"/>
              </a:spcAft>
              <a:buFont typeface="Wingdings" panose="05000000000000000000" pitchFamily="2" charset="2"/>
              <a:buChar char="v"/>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Kể tên các quốc gia đông dân của Châu</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217170">
              <a:lnSpc>
                <a:spcPct val="120000"/>
              </a:lnSpc>
              <a:spcAft>
                <a:spcPts val="0"/>
              </a:spcAft>
              <a:tabLst>
                <a:tab pos="180340" algn="l"/>
                <a:tab pos="450215" algn="l"/>
              </a:tabLst>
            </a:pPr>
            <a:r>
              <a:rPr lang="en-US" sz="36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 xmlns:a16="http://schemas.microsoft.com/office/drawing/2014/main" id="{26665BD5-BCA3-476D-9A96-BC1534668953}"/>
              </a:ext>
            </a:extLst>
          </p:cNvPr>
          <p:cNvSpPr/>
          <p:nvPr/>
        </p:nvSpPr>
        <p:spPr>
          <a:xfrm>
            <a:off x="3962916" y="497312"/>
            <a:ext cx="4266167" cy="79564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BDBA8BDE-6B5B-4B19-B128-04D64A2446A8}"/>
              </a:ext>
            </a:extLst>
          </p:cNvPr>
          <p:cNvSpPr txBox="1"/>
          <p:nvPr/>
        </p:nvSpPr>
        <p:spPr>
          <a:xfrm>
            <a:off x="4247923" y="586008"/>
            <a:ext cx="4441371" cy="646331"/>
          </a:xfrm>
          <a:prstGeom prst="rect">
            <a:avLst/>
          </a:prstGeom>
          <a:noFill/>
          <a:ln>
            <a:noFill/>
          </a:ln>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xmlns="" val="17095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8E8F1CE-A1C2-4137-A8B4-351A3FDBC278}"/>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3" name="Group 2">
            <a:extLst>
              <a:ext uri="{FF2B5EF4-FFF2-40B4-BE49-F238E27FC236}">
                <a16:creationId xmlns="" xmlns:a16="http://schemas.microsoft.com/office/drawing/2014/main" id="{434CF264-3EFF-452D-A511-5E225472BC53}"/>
              </a:ext>
            </a:extLst>
          </p:cNvPr>
          <p:cNvGrpSpPr/>
          <p:nvPr/>
        </p:nvGrpSpPr>
        <p:grpSpPr>
          <a:xfrm>
            <a:off x="5949538" y="104769"/>
            <a:ext cx="6216470" cy="6721469"/>
            <a:chOff x="5322581" y="47012"/>
            <a:chExt cx="6626087" cy="7183049"/>
          </a:xfrm>
        </p:grpSpPr>
        <p:pic>
          <p:nvPicPr>
            <p:cNvPr id="4" name="Picture 2">
              <a:extLst>
                <a:ext uri="{FF2B5EF4-FFF2-40B4-BE49-F238E27FC236}">
                  <a16:creationId xmlns="" xmlns:a16="http://schemas.microsoft.com/office/drawing/2014/main" id="{6B516181-AD7E-4681-B445-38D5C8A2B3C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 xmlns:a16="http://schemas.microsoft.com/office/drawing/2014/main" id="{5ABB4211-196A-4EA4-B46C-AA5E3074E138}"/>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Rectangle 5">
            <a:extLst>
              <a:ext uri="{FF2B5EF4-FFF2-40B4-BE49-F238E27FC236}">
                <a16:creationId xmlns="" xmlns:a16="http://schemas.microsoft.com/office/drawing/2014/main" id="{8FEB85F7-CC0F-4A94-B215-7F3EA293F75A}"/>
              </a:ext>
            </a:extLst>
          </p:cNvPr>
          <p:cNvSpPr>
            <a:spLocks noChangeArrowheads="1"/>
          </p:cNvSpPr>
          <p:nvPr/>
        </p:nvSpPr>
        <p:spPr bwMode="auto">
          <a:xfrm>
            <a:off x="123782" y="4801726"/>
            <a:ext cx="5825756" cy="1637115"/>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Dân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cư</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thưa</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thớt</a:t>
            </a:r>
            <a:r>
              <a:rPr lang="en-US" altLang="en-US" sz="3200" dirty="0">
                <a:solidFill>
                  <a:srgbClr val="1B04FA"/>
                </a:solidFill>
                <a:latin typeface="Arial" panose="020B0604020202020204" pitchFamily="34" charset="0"/>
                <a:cs typeface="Arial" panose="020B0604020202020204" pitchFamily="34" charset="0"/>
              </a:rPr>
              <a:t> ở </a:t>
            </a:r>
            <a:r>
              <a:rPr lang="en-US" altLang="en-US" sz="3200" dirty="0" err="1">
                <a:solidFill>
                  <a:srgbClr val="1B04FA"/>
                </a:solidFill>
                <a:latin typeface="Arial" panose="020B0604020202020204" pitchFamily="34" charset="0"/>
                <a:cs typeface="Arial" panose="020B0604020202020204" pitchFamily="34" charset="0"/>
              </a:rPr>
              <a:t>Bắc</a:t>
            </a:r>
            <a:r>
              <a:rPr lang="en-US" altLang="en-US" sz="3200" dirty="0">
                <a:solidFill>
                  <a:srgbClr val="1B04FA"/>
                </a:solidFill>
                <a:latin typeface="Arial" panose="020B0604020202020204" pitchFamily="34" charset="0"/>
                <a:cs typeface="Arial" panose="020B0604020202020204" pitchFamily="34" charset="0"/>
              </a:rPr>
              <a:t> Á, </a:t>
            </a:r>
            <a:r>
              <a:rPr lang="en-US" altLang="en-US" sz="3200" dirty="0" err="1">
                <a:solidFill>
                  <a:srgbClr val="1B04FA"/>
                </a:solidFill>
                <a:latin typeface="Arial" panose="020B0604020202020204" pitchFamily="34" charset="0"/>
                <a:cs typeface="Arial" panose="020B0604020202020204" pitchFamily="34" charset="0"/>
              </a:rPr>
              <a:t>Trung</a:t>
            </a:r>
            <a:r>
              <a:rPr lang="en-US" altLang="en-US" sz="3200" dirty="0">
                <a:solidFill>
                  <a:srgbClr val="1B04FA"/>
                </a:solidFill>
                <a:latin typeface="Arial" panose="020B0604020202020204" pitchFamily="34" charset="0"/>
                <a:cs typeface="Arial" panose="020B0604020202020204" pitchFamily="34" charset="0"/>
              </a:rPr>
              <a:t> Á </a:t>
            </a:r>
            <a:r>
              <a:rPr lang="en-US" altLang="en-US" sz="3200" dirty="0" err="1">
                <a:solidFill>
                  <a:srgbClr val="1B04FA"/>
                </a:solidFill>
                <a:latin typeface="Arial" panose="020B0604020202020204" pitchFamily="34" charset="0"/>
                <a:cs typeface="Arial" panose="020B0604020202020204" pitchFamily="34" charset="0"/>
              </a:rPr>
              <a:t>và</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một</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phần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Tây</a:t>
            </a:r>
            <a:r>
              <a:rPr lang="en-US" altLang="en-US" sz="3200" dirty="0">
                <a:solidFill>
                  <a:srgbClr val="1B04FA"/>
                </a:solidFill>
                <a:latin typeface="Arial" panose="020B0604020202020204" pitchFamily="34" charset="0"/>
                <a:cs typeface="Arial" panose="020B0604020202020204" pitchFamily="34" charset="0"/>
              </a:rPr>
              <a:t> Nam Á</a:t>
            </a:r>
            <a:r>
              <a:rPr lang="en-US" sz="3200" dirty="0">
                <a:solidFill>
                  <a:srgbClr val="1B04FA"/>
                </a:solidFill>
                <a:latin typeface="Arial" panose="020B0604020202020204" pitchFamily="34" charset="0"/>
                <a:cs typeface="Arial" panose="020B0604020202020204" pitchFamily="34" charset="0"/>
              </a:rPr>
              <a:t>(A-</a:t>
            </a:r>
            <a:r>
              <a:rPr lang="en-US" sz="3200" dirty="0" err="1">
                <a:solidFill>
                  <a:srgbClr val="1B04FA"/>
                </a:solidFill>
                <a:latin typeface="Arial" panose="020B0604020202020204" pitchFamily="34" charset="0"/>
                <a:cs typeface="Arial" panose="020B0604020202020204" pitchFamily="34" charset="0"/>
              </a:rPr>
              <a:t>rập</a:t>
            </a:r>
            <a:r>
              <a:rPr lang="en-US" sz="3200" dirty="0">
                <a:solidFill>
                  <a:srgbClr val="1B04FA"/>
                </a:solidFill>
                <a:latin typeface="Arial" panose="020B0604020202020204" pitchFamily="34" charset="0"/>
                <a:cs typeface="Arial" panose="020B0604020202020204" pitchFamily="34" charset="0"/>
              </a:rPr>
              <a:t>-</a:t>
            </a:r>
            <a:r>
              <a:rPr lang="en-US" sz="3200" dirty="0" err="1">
                <a:solidFill>
                  <a:srgbClr val="1B04FA"/>
                </a:solidFill>
                <a:latin typeface="Arial" panose="020B0604020202020204" pitchFamily="34" charset="0"/>
                <a:cs typeface="Arial" panose="020B0604020202020204" pitchFamily="34" charset="0"/>
              </a:rPr>
              <a:t>xê-út</a:t>
            </a:r>
            <a:r>
              <a:rPr lang="en-US" sz="3200" dirty="0">
                <a:solidFill>
                  <a:srgbClr val="1B04FA"/>
                </a:solidFill>
                <a:latin typeface="Arial" panose="020B0604020202020204" pitchFamily="34" charset="0"/>
                <a:cs typeface="Arial" panose="020B0604020202020204" pitchFamily="34" charset="0"/>
              </a:rPr>
              <a:t>)</a:t>
            </a:r>
            <a:r>
              <a:rPr lang="en-US" altLang="en-US" sz="3200" dirty="0">
                <a:solidFill>
                  <a:srgbClr val="1B04FA"/>
                </a:solidFill>
                <a:latin typeface="Arial" panose="020B0604020202020204" pitchFamily="34" charset="0"/>
                <a:cs typeface="Arial" panose="020B0604020202020204" pitchFamily="34" charset="0"/>
              </a:rPr>
              <a:t>.</a:t>
            </a:r>
            <a:endParaRPr lang="en-US" altLang="en-US" sz="3200" b="1" dirty="0">
              <a:solidFill>
                <a:srgbClr val="1B04FA"/>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2C1B98CC-A025-4193-A8EB-9B669CF8D4C9}"/>
              </a:ext>
            </a:extLst>
          </p:cNvPr>
          <p:cNvSpPr>
            <a:spLocks noChangeArrowheads="1"/>
          </p:cNvSpPr>
          <p:nvPr/>
        </p:nvSpPr>
        <p:spPr bwMode="auto">
          <a:xfrm>
            <a:off x="123782" y="678468"/>
            <a:ext cx="5825756" cy="1107932"/>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buFontTx/>
              <a:buChar char="-"/>
            </a:pPr>
            <a:r>
              <a:rPr lang="en-US" altLang="en-US" sz="3200" dirty="0" err="1">
                <a:solidFill>
                  <a:srgbClr val="1B04FA"/>
                </a:solidFill>
                <a:latin typeface="Arial" panose="020B0604020202020204" pitchFamily="34" charset="0"/>
                <a:cs typeface="Arial" panose="020B0604020202020204" pitchFamily="34" charset="0"/>
              </a:rPr>
              <a:t>Dân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cư</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châu</a:t>
            </a:r>
            <a:r>
              <a:rPr lang="en-US" altLang="en-US" sz="3200" dirty="0">
                <a:solidFill>
                  <a:srgbClr val="1B04FA"/>
                </a:solidFill>
                <a:latin typeface="Arial" panose="020B0604020202020204" pitchFamily="34" charset="0"/>
                <a:cs typeface="Arial" panose="020B0604020202020204" pitchFamily="34" charset="0"/>
              </a:rPr>
              <a:t> Á </a:t>
            </a:r>
            <a:r>
              <a:rPr lang="en-US" altLang="en-US" sz="3200" dirty="0" err="1">
                <a:solidFill>
                  <a:srgbClr val="1B04FA"/>
                </a:solidFill>
                <a:latin typeface="Arial" panose="020B0604020202020204" pitchFamily="34" charset="0"/>
                <a:cs typeface="Arial" panose="020B0604020202020204" pitchFamily="34" charset="0"/>
              </a:rPr>
              <a:t>phân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bố</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không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đều</a:t>
            </a:r>
            <a:r>
              <a:rPr lang="en-US" altLang="en-US" sz="3200" dirty="0">
                <a:solidFill>
                  <a:srgbClr val="1B04FA"/>
                </a:solidFill>
                <a:latin typeface="Arial" panose="020B0604020202020204" pitchFamily="34" charset="0"/>
                <a:cs typeface="Arial" panose="020B0604020202020204" pitchFamily="34" charset="0"/>
              </a:rPr>
              <a:t>: </a:t>
            </a:r>
          </a:p>
        </p:txBody>
      </p:sp>
      <p:sp>
        <p:nvSpPr>
          <p:cNvPr id="8" name="Rectangle 7">
            <a:extLst>
              <a:ext uri="{FF2B5EF4-FFF2-40B4-BE49-F238E27FC236}">
                <a16:creationId xmlns="" xmlns:a16="http://schemas.microsoft.com/office/drawing/2014/main" id="{1CC3EC6F-0AB9-4D3F-BAD9-41F1A23A8EC2}"/>
              </a:ext>
            </a:extLst>
          </p:cNvPr>
          <p:cNvSpPr>
            <a:spLocks noChangeArrowheads="1"/>
          </p:cNvSpPr>
          <p:nvPr/>
        </p:nvSpPr>
        <p:spPr bwMode="auto">
          <a:xfrm>
            <a:off x="123782" y="1949688"/>
            <a:ext cx="5825756" cy="2688749"/>
          </a:xfrm>
          <a:prstGeom prst="rect">
            <a:avLst/>
          </a:prstGeom>
          <a:noFill/>
          <a:ln w="9525">
            <a:noFill/>
            <a:prstDash val="sysDash"/>
            <a:miter lim="800000"/>
            <a:headEnd/>
            <a:tailEnd/>
          </a:ln>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07000"/>
              </a:lnSpc>
              <a:spcAft>
                <a:spcPts val="600"/>
              </a:spcAft>
            </a:pP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Dân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cư</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tập</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trung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đông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đúc</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tại</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các</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đồng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bằng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vùng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ven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biển</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khu</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vực</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có</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hoạt</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động</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của</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gió</a:t>
            </a:r>
            <a:r>
              <a:rPr lang="en-US" altLang="en-US" sz="3200" dirty="0">
                <a:solidFill>
                  <a:srgbClr val="1B04FA"/>
                </a:solidFill>
                <a:latin typeface="Arial" panose="020B0604020202020204" pitchFamily="34" charset="0"/>
                <a:cs typeface="Arial" panose="020B0604020202020204" pitchFamily="34" charset="0"/>
              </a:rPr>
              <a:t> </a:t>
            </a:r>
            <a:r>
              <a:rPr lang="en-US" altLang="en-US" sz="3200" dirty="0" err="1">
                <a:solidFill>
                  <a:srgbClr val="1B04FA"/>
                </a:solidFill>
                <a:latin typeface="Arial" panose="020B0604020202020204" pitchFamily="34" charset="0"/>
                <a:cs typeface="Arial" panose="020B0604020202020204" pitchFamily="34" charset="0"/>
              </a:rPr>
              <a:t>mùa</a:t>
            </a:r>
            <a:r>
              <a:rPr lang="en-US" altLang="en-US" sz="3200" dirty="0">
                <a:solidFill>
                  <a:srgbClr val="1B04FA"/>
                </a:solidFill>
                <a:latin typeface="Arial" panose="020B0604020202020204" pitchFamily="34" charset="0"/>
                <a:cs typeface="Arial" panose="020B0604020202020204" pitchFamily="34" charset="0"/>
              </a:rPr>
              <a:t> ở </a:t>
            </a:r>
            <a:r>
              <a:rPr lang="en-US" altLang="en-US" sz="3200" dirty="0" err="1">
                <a:solidFill>
                  <a:srgbClr val="1B04FA"/>
                </a:solidFill>
                <a:latin typeface="Arial" panose="020B0604020202020204" pitchFamily="34" charset="0"/>
                <a:cs typeface="Arial" panose="020B0604020202020204" pitchFamily="34" charset="0"/>
              </a:rPr>
              <a:t>Đông</a:t>
            </a:r>
            <a:r>
              <a:rPr lang="en-US" altLang="en-US" sz="3200" dirty="0">
                <a:solidFill>
                  <a:srgbClr val="1B04FA"/>
                </a:solidFill>
                <a:latin typeface="Arial" panose="020B0604020202020204" pitchFamily="34" charset="0"/>
                <a:cs typeface="Arial" panose="020B0604020202020204" pitchFamily="34" charset="0"/>
              </a:rPr>
              <a:t> Á, </a:t>
            </a:r>
            <a:r>
              <a:rPr lang="en-US" altLang="en-US" sz="3200" dirty="0" err="1">
                <a:solidFill>
                  <a:srgbClr val="1B04FA"/>
                </a:solidFill>
                <a:latin typeface="Arial" panose="020B0604020202020204" pitchFamily="34" charset="0"/>
                <a:cs typeface="Arial" panose="020B0604020202020204" pitchFamily="34" charset="0"/>
              </a:rPr>
              <a:t>Đông</a:t>
            </a:r>
            <a:r>
              <a:rPr lang="en-US" altLang="en-US" sz="3200" dirty="0">
                <a:solidFill>
                  <a:srgbClr val="1B04FA"/>
                </a:solidFill>
                <a:latin typeface="Arial" panose="020B0604020202020204" pitchFamily="34" charset="0"/>
                <a:cs typeface="Arial" panose="020B0604020202020204" pitchFamily="34" charset="0"/>
              </a:rPr>
              <a:t> Nam Á </a:t>
            </a:r>
            <a:r>
              <a:rPr lang="en-US" altLang="en-US" sz="3200" dirty="0" err="1">
                <a:solidFill>
                  <a:srgbClr val="1B04FA"/>
                </a:solidFill>
                <a:latin typeface="Arial" panose="020B0604020202020204" pitchFamily="34" charset="0"/>
                <a:cs typeface="Arial" panose="020B0604020202020204" pitchFamily="34" charset="0"/>
              </a:rPr>
              <a:t>và</a:t>
            </a:r>
            <a:r>
              <a:rPr lang="en-US" altLang="en-US" sz="3200" dirty="0">
                <a:solidFill>
                  <a:srgbClr val="1B04FA"/>
                </a:solidFill>
                <a:latin typeface="Arial" panose="020B0604020202020204" pitchFamily="34" charset="0"/>
                <a:cs typeface="Arial" panose="020B0604020202020204" pitchFamily="34" charset="0"/>
              </a:rPr>
              <a:t> Nam Á.</a:t>
            </a:r>
          </a:p>
        </p:txBody>
      </p:sp>
    </p:spTree>
    <p:extLst>
      <p:ext uri="{BB962C8B-B14F-4D97-AF65-F5344CB8AC3E}">
        <p14:creationId xmlns:p14="http://schemas.microsoft.com/office/powerpoint/2010/main" xmlns="" val="117700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cebjh1248089490[1]">
            <a:extLst>
              <a:ext uri="{FF2B5EF4-FFF2-40B4-BE49-F238E27FC236}">
                <a16:creationId xmlns="" xmlns:a16="http://schemas.microsoft.com/office/drawing/2014/main" id="{22766904-A9C1-4F96-9A3E-A5FBEAD0AF1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2821" r="12557"/>
          <a:stretch/>
        </p:blipFill>
        <p:spPr bwMode="auto">
          <a:xfrm>
            <a:off x="20" y="-1"/>
            <a:ext cx="4654276" cy="6858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polar%20ice%20melt[1]">
            <a:extLst>
              <a:ext uri="{FF2B5EF4-FFF2-40B4-BE49-F238E27FC236}">
                <a16:creationId xmlns="" xmlns:a16="http://schemas.microsoft.com/office/drawing/2014/main" id="{FE98F439-052F-405A-8255-17A79AFD20D6}"/>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585"/>
          <a:stretch/>
        </p:blipFill>
        <p:spPr bwMode="auto">
          <a:xfrm>
            <a:off x="4774005" y="10"/>
            <a:ext cx="7417994" cy="45262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8" descr="1261445780-diem-choi-giang-sinh-3[1]">
            <a:extLst>
              <a:ext uri="{FF2B5EF4-FFF2-40B4-BE49-F238E27FC236}">
                <a16:creationId xmlns="" xmlns:a16="http://schemas.microsoft.com/office/drawing/2014/main" id="{118D0BF0-5055-4F26-9AE5-B513140698CE}"/>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4296" b="4"/>
          <a:stretch/>
        </p:blipFill>
        <p:spPr bwMode="auto">
          <a:xfrm>
            <a:off x="4774005" y="4629736"/>
            <a:ext cx="2392858" cy="222826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1">
            <a:extLst>
              <a:ext uri="{FF2B5EF4-FFF2-40B4-BE49-F238E27FC236}">
                <a16:creationId xmlns="" xmlns:a16="http://schemas.microsoft.com/office/drawing/2014/main" id="{CA592E47-33AD-4CEB-B5B7-A8334416E430}"/>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20372" r="28275" b="3"/>
          <a:stretch/>
        </p:blipFill>
        <p:spPr bwMode="auto">
          <a:xfrm>
            <a:off x="7270322" y="4629737"/>
            <a:ext cx="2409107" cy="222826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picture containing snow, outdoor, sky, nature&#10;&#10;Description automatically generated">
            <a:extLst>
              <a:ext uri="{FF2B5EF4-FFF2-40B4-BE49-F238E27FC236}">
                <a16:creationId xmlns="" xmlns:a16="http://schemas.microsoft.com/office/drawing/2014/main" id="{25BF5916-2FFD-49F4-9614-CC6977D38733}"/>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7445" r="11492" b="6"/>
          <a:stretch/>
        </p:blipFill>
        <p:spPr bwMode="auto">
          <a:xfrm>
            <a:off x="9783443" y="4629735"/>
            <a:ext cx="2408549" cy="222826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44D6B6E3-F562-4679-8998-0EA5E41651F1}"/>
              </a:ext>
            </a:extLst>
          </p:cNvPr>
          <p:cNvSpPr txBox="1"/>
          <p:nvPr/>
        </p:nvSpPr>
        <p:spPr>
          <a:xfrm>
            <a:off x="4932671" y="4029571"/>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Vùng cực bắc lạnh giá</a:t>
            </a:r>
          </a:p>
        </p:txBody>
      </p:sp>
    </p:spTree>
    <p:extLst>
      <p:ext uri="{BB962C8B-B14F-4D97-AF65-F5344CB8AC3E}">
        <p14:creationId xmlns:p14="http://schemas.microsoft.com/office/powerpoint/2010/main" xmlns="" val="39477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fltVal val="0"/>
                                          </p:val>
                                        </p:tav>
                                        <p:tav tm="100000">
                                          <p:val>
                                            <p:strVal val="#ppt_w"/>
                                          </p:val>
                                        </p:tav>
                                      </p:tavLst>
                                    </p:anim>
                                    <p:anim calcmode="lin" valueType="num">
                                      <p:cBhvr>
                                        <p:cTn id="8" dur="3000" fill="hold"/>
                                        <p:tgtEl>
                                          <p:spTgt spid="8"/>
                                        </p:tgtEl>
                                        <p:attrNameLst>
                                          <p:attrName>ppt_h</p:attrName>
                                        </p:attrNameLst>
                                      </p:cBhvr>
                                      <p:tavLst>
                                        <p:tav tm="0">
                                          <p:val>
                                            <p:fltVal val="0"/>
                                          </p:val>
                                        </p:tav>
                                        <p:tav tm="100000">
                                          <p:val>
                                            <p:strVal val="#ppt_h"/>
                                          </p:val>
                                        </p:tav>
                                      </p:tavLst>
                                    </p:anim>
                                    <p:animEffect transition="in" filter="fade">
                                      <p:cBhvr>
                                        <p:cTn id="9" dur="3000"/>
                                        <p:tgtEl>
                                          <p:spTgt spid="8"/>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3000" fill="hold"/>
                                        <p:tgtEl>
                                          <p:spTgt spid="11"/>
                                        </p:tgtEl>
                                        <p:attrNameLst>
                                          <p:attrName>ppt_w</p:attrName>
                                        </p:attrNameLst>
                                      </p:cBhvr>
                                      <p:tavLst>
                                        <p:tav tm="0">
                                          <p:val>
                                            <p:fltVal val="0"/>
                                          </p:val>
                                        </p:tav>
                                        <p:tav tm="100000">
                                          <p:val>
                                            <p:strVal val="#ppt_w"/>
                                          </p:val>
                                        </p:tav>
                                      </p:tavLst>
                                    </p:anim>
                                    <p:anim calcmode="lin" valueType="num">
                                      <p:cBhvr>
                                        <p:cTn id="14" dur="3000" fill="hold"/>
                                        <p:tgtEl>
                                          <p:spTgt spid="11"/>
                                        </p:tgtEl>
                                        <p:attrNameLst>
                                          <p:attrName>ppt_h</p:attrName>
                                        </p:attrNameLst>
                                      </p:cBhvr>
                                      <p:tavLst>
                                        <p:tav tm="0">
                                          <p:val>
                                            <p:fltVal val="0"/>
                                          </p:val>
                                        </p:tav>
                                        <p:tav tm="100000">
                                          <p:val>
                                            <p:strVal val="#ppt_h"/>
                                          </p:val>
                                        </p:tav>
                                      </p:tavLst>
                                    </p:anim>
                                    <p:animEffect transition="in" filter="fade">
                                      <p:cBhvr>
                                        <p:cTn id="15" dur="3000"/>
                                        <p:tgtEl>
                                          <p:spTgt spid="11"/>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3000" fill="hold"/>
                                        <p:tgtEl>
                                          <p:spTgt spid="7"/>
                                        </p:tgtEl>
                                        <p:attrNameLst>
                                          <p:attrName>ppt_w</p:attrName>
                                        </p:attrNameLst>
                                      </p:cBhvr>
                                      <p:tavLst>
                                        <p:tav tm="0">
                                          <p:val>
                                            <p:fltVal val="0"/>
                                          </p:val>
                                        </p:tav>
                                        <p:tav tm="100000">
                                          <p:val>
                                            <p:strVal val="#ppt_w"/>
                                          </p:val>
                                        </p:tav>
                                      </p:tavLst>
                                    </p:anim>
                                    <p:anim calcmode="lin" valueType="num">
                                      <p:cBhvr>
                                        <p:cTn id="26" dur="3000" fill="hold"/>
                                        <p:tgtEl>
                                          <p:spTgt spid="7"/>
                                        </p:tgtEl>
                                        <p:attrNameLst>
                                          <p:attrName>ppt_h</p:attrName>
                                        </p:attrNameLst>
                                      </p:cBhvr>
                                      <p:tavLst>
                                        <p:tav tm="0">
                                          <p:val>
                                            <p:fltVal val="0"/>
                                          </p:val>
                                        </p:tav>
                                        <p:tav tm="100000">
                                          <p:val>
                                            <p:strVal val="#ppt_h"/>
                                          </p:val>
                                        </p:tav>
                                      </p:tavLst>
                                    </p:anim>
                                    <p:animEffect transition="in" filter="fade">
                                      <p:cBhvr>
                                        <p:cTn id="2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 picture containing water, sky, nature, outdoor&#10;&#10;Description automatically generated">
            <a:extLst>
              <a:ext uri="{FF2B5EF4-FFF2-40B4-BE49-F238E27FC236}">
                <a16:creationId xmlns="" xmlns:a16="http://schemas.microsoft.com/office/drawing/2014/main" id="{DEE1FB23-BAD7-404A-98AD-DAA40B91A4D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2177" b="-1"/>
          <a:stretch/>
        </p:blipFill>
        <p:spPr bwMode="auto">
          <a:xfrm>
            <a:off x="-2" y="10"/>
            <a:ext cx="7995504"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8" descr="A picture containing mountain, sky, nature, outdoor&#10;&#10;Description automatically generated">
            <a:extLst>
              <a:ext uri="{FF2B5EF4-FFF2-40B4-BE49-F238E27FC236}">
                <a16:creationId xmlns="" xmlns:a16="http://schemas.microsoft.com/office/drawing/2014/main" id="{A993A26A-54BA-4B36-B4A3-52B0C29D74E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744" b="2"/>
          <a:stretch/>
        </p:blipFill>
        <p:spPr bwMode="auto">
          <a:xfrm>
            <a:off x="8188032" y="10"/>
            <a:ext cx="4003968" cy="222874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6" descr="A picture containing mountain, grass, nature, green&#10;&#10;Description automatically generated">
            <a:extLst>
              <a:ext uri="{FF2B5EF4-FFF2-40B4-BE49-F238E27FC236}">
                <a16:creationId xmlns="" xmlns:a16="http://schemas.microsoft.com/office/drawing/2014/main" id="{0914C8B3-FE12-466A-845F-A4FEA42799E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666" r="1" b="1"/>
          <a:stretch/>
        </p:blipFill>
        <p:spPr bwMode="auto">
          <a:xfrm>
            <a:off x="8188029" y="2400472"/>
            <a:ext cx="4003969" cy="205704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 xmlns:a16="http://schemas.microsoft.com/office/drawing/2014/main" id="{B0DE41D6-A876-4B3B-BFEF-780F13B16BDA}"/>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0580" r="1" b="1"/>
          <a:stretch/>
        </p:blipFill>
        <p:spPr bwMode="auto">
          <a:xfrm>
            <a:off x="8188029" y="4629229"/>
            <a:ext cx="4003969" cy="22287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50C8BE0E-3069-4325-B4C2-E21411327595}"/>
              </a:ext>
            </a:extLst>
          </p:cNvPr>
          <p:cNvSpPr txBox="1"/>
          <p:nvPr/>
        </p:nvSpPr>
        <p:spPr>
          <a:xfrm>
            <a:off x="5092548" y="6457880"/>
            <a:ext cx="2999218" cy="400110"/>
          </a:xfrm>
          <a:prstGeom prst="rect">
            <a:avLst/>
          </a:prstGeom>
          <a:solidFill>
            <a:schemeClr val="bg1"/>
          </a:solid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Phía tây Trung Quốc</a:t>
            </a:r>
          </a:p>
        </p:txBody>
      </p:sp>
    </p:spTree>
    <p:extLst>
      <p:ext uri="{BB962C8B-B14F-4D97-AF65-F5344CB8AC3E}">
        <p14:creationId xmlns:p14="http://schemas.microsoft.com/office/powerpoint/2010/main" xmlns="" val="41793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Effect transition="in" filter="fade">
                                      <p:cBhvr>
                                        <p:cTn id="21" dur="1000"/>
                                        <p:tgtEl>
                                          <p:spTgt spid="6"/>
                                        </p:tgtEl>
                                      </p:cBhvr>
                                    </p:animEffect>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 xmlns:a16="http://schemas.microsoft.com/office/drawing/2014/main" id="{47409B18-287D-4C5A-906E-501C6FD2E763}"/>
              </a:ext>
            </a:extLst>
          </p:cNvPr>
          <p:cNvSpPr txBox="1"/>
          <p:nvPr/>
        </p:nvSpPr>
        <p:spPr>
          <a:xfrm>
            <a:off x="218456" y="1986312"/>
            <a:ext cx="6169092" cy="1077218"/>
          </a:xfrm>
          <a:prstGeom prst="rect">
            <a:avLst/>
          </a:prstGeom>
          <a:noFill/>
        </p:spPr>
        <p:txBody>
          <a:bodyPr wrap="square" rtlCol="0">
            <a:spAutoFit/>
          </a:bodyPr>
          <a:lstStyle/>
          <a:p>
            <a:pPr algn="just"/>
            <a:r>
              <a:rPr lang="vi-VN" sz="3200">
                <a:solidFill>
                  <a:srgbClr val="FF0000"/>
                </a:solidFill>
                <a:latin typeface="Arial" panose="020B0604020202020204" pitchFamily="34" charset="0"/>
                <a:cs typeface="Arial" panose="020B0604020202020204" pitchFamily="34" charset="0"/>
              </a:rPr>
              <a:t>Trung Quốc, Ấn Độ,</a:t>
            </a:r>
            <a:r>
              <a:rPr lang="en-US" sz="3200">
                <a:solidFill>
                  <a:srgbClr val="FF0000"/>
                </a:solidFill>
                <a:latin typeface="Arial" panose="020B0604020202020204" pitchFamily="34" charset="0"/>
                <a:cs typeface="Arial" panose="020B0604020202020204" pitchFamily="34" charset="0"/>
              </a:rPr>
              <a:t> </a:t>
            </a:r>
            <a:r>
              <a:rPr lang="vi-VN" sz="3200">
                <a:solidFill>
                  <a:srgbClr val="FF0000"/>
                </a:solidFill>
                <a:latin typeface="Arial" panose="020B0604020202020204" pitchFamily="34" charset="0"/>
                <a:cs typeface="Arial" panose="020B0604020202020204" pitchFamily="34" charset="0"/>
              </a:rPr>
              <a:t>Nhật Bản, Philippin, Việt Nam</a:t>
            </a:r>
            <a:endParaRPr lang="en-US" sz="320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BCF7C510-489C-43F8-8196-809D977A7845}"/>
              </a:ext>
            </a:extLst>
          </p:cNvPr>
          <p:cNvSpPr txBox="1"/>
          <p:nvPr/>
        </p:nvSpPr>
        <p:spPr>
          <a:xfrm>
            <a:off x="126591" y="45394"/>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grpSp>
        <p:nvGrpSpPr>
          <p:cNvPr id="3" name="Group 17">
            <a:extLst>
              <a:ext uri="{FF2B5EF4-FFF2-40B4-BE49-F238E27FC236}">
                <a16:creationId xmlns="" xmlns:a16="http://schemas.microsoft.com/office/drawing/2014/main" id="{1C7AC896-FCD1-43A4-8643-F5B2DC93534F}"/>
              </a:ext>
            </a:extLst>
          </p:cNvPr>
          <p:cNvGrpSpPr/>
          <p:nvPr/>
        </p:nvGrpSpPr>
        <p:grpSpPr>
          <a:xfrm>
            <a:off x="6507678" y="104769"/>
            <a:ext cx="5658330" cy="6721469"/>
            <a:chOff x="5322581" y="47012"/>
            <a:chExt cx="6626087" cy="7183049"/>
          </a:xfrm>
        </p:grpSpPr>
        <p:pic>
          <p:nvPicPr>
            <p:cNvPr id="19" name="Picture 2">
              <a:extLst>
                <a:ext uri="{FF2B5EF4-FFF2-40B4-BE49-F238E27FC236}">
                  <a16:creationId xmlns="" xmlns:a16="http://schemas.microsoft.com/office/drawing/2014/main" id="{90C0B9CA-46DE-4458-A7F4-02C95483321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a:extLst>
                <a:ext uri="{FF2B5EF4-FFF2-40B4-BE49-F238E27FC236}">
                  <a16:creationId xmlns="" xmlns:a16="http://schemas.microsoft.com/office/drawing/2014/main" id="{33E67C2B-33E4-438A-8597-413CA5E8E423}"/>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2" name="Rectangle 1">
            <a:extLst>
              <a:ext uri="{FF2B5EF4-FFF2-40B4-BE49-F238E27FC236}">
                <a16:creationId xmlns="" xmlns:a16="http://schemas.microsoft.com/office/drawing/2014/main" id="{C2093B42-7258-4747-AB96-370B3856CD3E}"/>
              </a:ext>
            </a:extLst>
          </p:cNvPr>
          <p:cNvSpPr/>
          <p:nvPr/>
        </p:nvSpPr>
        <p:spPr>
          <a:xfrm>
            <a:off x="-251792" y="899512"/>
            <a:ext cx="7726017" cy="595356"/>
          </a:xfrm>
          <a:prstGeom prst="rect">
            <a:avLst/>
          </a:prstGeom>
        </p:spPr>
        <p:txBody>
          <a:bodyPr wrap="square">
            <a:spAutoFit/>
          </a:bodyPr>
          <a:lstStyle/>
          <a:p>
            <a:pPr marL="674370" indent="-457200">
              <a:lnSpc>
                <a:spcPct val="120000"/>
              </a:lnSpc>
              <a:spcAft>
                <a:spcPts val="0"/>
              </a:spcAft>
              <a:buFont typeface="Wingdings" panose="05000000000000000000" pitchFamily="2" charset="2"/>
              <a:buChar char="v"/>
              <a:tabLst>
                <a:tab pos="180340" algn="l"/>
                <a:tab pos="450215" algn="l"/>
              </a:tabLst>
            </a:pP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Các quốc gia đông dân của Châu</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rPr>
              <a:t>Á</a:t>
            </a:r>
            <a:r>
              <a:rPr lang="vi-VN" sz="300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00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218252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Câu 2</a:t>
            </a:r>
            <a:r>
              <a:rPr kumimoji="0" lang="vi-VN"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Việc</a:t>
            </a:r>
            <a:r>
              <a:rPr kumimoji="0" lang="en-US" sz="4000" b="1"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khai thác và sử dụng đới thiên nhiên ở châu Á cần chú ý vấn đề</a:t>
            </a:r>
            <a:r>
              <a:rPr lang="en-US" sz="4000" b="1">
                <a:solidFill>
                  <a:srgbClr val="7030A0"/>
                </a:solidFill>
                <a:latin typeface="Arial" panose="020B0604020202020204" pitchFamily="34" charset="0"/>
                <a:cs typeface="Arial" panose="020B0604020202020204" pitchFamily="34" charset="0"/>
              </a:rPr>
              <a:t>?</a:t>
            </a:r>
            <a:endParaRPr lang="vi-VN" sz="4000" b="1" dirty="0">
              <a:solidFill>
                <a:srgbClr val="7030A0"/>
              </a:solidFill>
              <a:latin typeface="Arial" panose="020B0604020202020204" pitchFamily="34" charset="0"/>
              <a:cs typeface="Arial" panose="020B0604020202020204" pitchFamily="34" charset="0"/>
            </a:endParaRPr>
          </a:p>
        </p:txBody>
      </p:sp>
      <p:sp>
        <p:nvSpPr>
          <p:cNvPr id="26" name="Rectangle 25"/>
          <p:cNvSpPr/>
          <p:nvPr/>
        </p:nvSpPr>
        <p:spPr>
          <a:xfrm>
            <a:off x="650071" y="2344236"/>
            <a:ext cx="4906798" cy="77081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lang="en-US" sz="3200" noProof="0">
                <a:solidFill>
                  <a:srgbClr val="0E73B7"/>
                </a:solidFill>
                <a:latin typeface="Arial" panose="020B0604020202020204" pitchFamily="34" charset="0"/>
              </a:rPr>
              <a:t>Trồng rừng</a:t>
            </a:r>
            <a:endParaRPr kumimoji="0" lang="vi-VN" sz="3200" b="0" i="0" u="none" strike="noStrike" kern="1200" cap="none" spc="0" normalizeH="0" baseline="0" noProof="0" dirty="0">
              <a:ln>
                <a:noFill/>
              </a:ln>
              <a:solidFill>
                <a:srgbClr val="0E73B7"/>
              </a:solidFill>
              <a:effectLst/>
              <a:uLnTx/>
              <a:uFillTx/>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566552" y="2344236"/>
            <a:ext cx="4906798" cy="77081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B</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Bảo</a:t>
            </a:r>
            <a:r>
              <a:rPr kumimoji="0" lang="en-US" sz="3200" b="0" i="0" u="none" strike="noStrike" kern="1200" cap="none" spc="0" normalizeH="0" noProof="0">
                <a:ln>
                  <a:noFill/>
                </a:ln>
                <a:solidFill>
                  <a:srgbClr val="0E73B7"/>
                </a:solidFill>
                <a:effectLst/>
                <a:uLnTx/>
                <a:uFillTx/>
                <a:latin typeface="Arial" panose="020B0604020202020204" pitchFamily="34" charset="0"/>
                <a:ea typeface="+mn-ea"/>
                <a:cs typeface="+mn-cs"/>
              </a:rPr>
              <a:t> vệ và phục hồi rừng</a:t>
            </a:r>
            <a:endPar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3" name="Rectangle 42"/>
          <p:cNvSpPr/>
          <p:nvPr/>
        </p:nvSpPr>
        <p:spPr>
          <a:xfrm>
            <a:off x="650071" y="3424001"/>
            <a:ext cx="4906798" cy="77081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C</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Khai thác</a:t>
            </a:r>
            <a:r>
              <a:rPr kumimoji="0" lang="en-US" sz="3200" b="0" i="0" u="none" strike="noStrike" kern="1200" cap="none" spc="0" normalizeH="0" noProof="0">
                <a:ln>
                  <a:noFill/>
                </a:ln>
                <a:solidFill>
                  <a:srgbClr val="0E73B7"/>
                </a:solidFill>
                <a:effectLst/>
                <a:uLnTx/>
                <a:uFillTx/>
                <a:latin typeface="Arial" panose="020B0604020202020204" pitchFamily="34" charset="0"/>
                <a:ea typeface="+mn-ea"/>
                <a:cs typeface="+mn-cs"/>
              </a:rPr>
              <a:t> hợp lí</a:t>
            </a:r>
            <a:endPar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4" name="Rectangle 43"/>
          <p:cNvSpPr/>
          <p:nvPr/>
        </p:nvSpPr>
        <p:spPr>
          <a:xfrm>
            <a:off x="6566552" y="3476367"/>
            <a:ext cx="4906798" cy="77081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D</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lang="en-US" sz="3200">
                <a:solidFill>
                  <a:srgbClr val="0E73B7"/>
                </a:solidFill>
                <a:latin typeface="Arial" panose="020B0604020202020204" pitchFamily="34" charset="0"/>
              </a:rPr>
              <a:t>Hạn chế cháy  rừng</a:t>
            </a:r>
            <a:endPar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388023" y="2422699"/>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4388023" y="3476367"/>
            <a:ext cx="804536" cy="704088"/>
          </a:xfrm>
          <a:prstGeom prst="rect">
            <a:avLst/>
          </a:prstGeom>
        </p:spPr>
      </p:pic>
      <p:pic>
        <p:nvPicPr>
          <p:cNvPr id="49" name="Picture 4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775921" y="3508176"/>
            <a:ext cx="804742" cy="707197"/>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775921" y="2407747"/>
            <a:ext cx="804742" cy="643793"/>
          </a:xfrm>
          <a:prstGeom prst="rect">
            <a:avLst/>
          </a:prstGeom>
        </p:spPr>
      </p:pic>
      <p:sp>
        <p:nvSpPr>
          <p:cNvPr id="3" name="Rectangle 3">
            <a:extLst>
              <a:ext uri="{FF2B5EF4-FFF2-40B4-BE49-F238E27FC236}">
                <a16:creationId xmlns="" xmlns:a16="http://schemas.microsoft.com/office/drawing/2014/main" id="{AE1C482F-2FF2-415E-9319-2ECCFB6B6496}"/>
              </a:ext>
            </a:extLst>
          </p:cNvPr>
          <p:cNvSpPr>
            <a:spLocks noChangeArrowheads="1"/>
          </p:cNvSpPr>
          <p:nvPr/>
        </p:nvSpPr>
        <p:spPr bwMode="auto">
          <a:xfrm>
            <a:off x="180975" y="457200"/>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descr="A picture containing text, building, window&#10;&#10;Description automatically generated">
            <a:hlinkClick r:id="rId14" action="ppaction://hlinksldjump"/>
            <a:extLst>
              <a:ext uri="{FF2B5EF4-FFF2-40B4-BE49-F238E27FC236}">
                <a16:creationId xmlns="" xmlns:a16="http://schemas.microsoft.com/office/drawing/2014/main" id="{B4B30C65-E421-484C-A5EE-1D3254C5A26B}"/>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94100" y="6106160"/>
            <a:ext cx="875058" cy="751840"/>
          </a:xfrm>
          <a:prstGeom prst="rect">
            <a:avLst/>
          </a:prstGeom>
        </p:spPr>
      </p:pic>
    </p:spTree>
    <p:extLst>
      <p:ext uri="{BB962C8B-B14F-4D97-AF65-F5344CB8AC3E}">
        <p14:creationId xmlns:p14="http://schemas.microsoft.com/office/powerpoint/2010/main" xmlns=""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3"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3" descr="100606%20Bao%20cat%20khong%20lo%203">
            <a:extLst>
              <a:ext uri="{FF2B5EF4-FFF2-40B4-BE49-F238E27FC236}">
                <a16:creationId xmlns="" xmlns:a16="http://schemas.microsoft.com/office/drawing/2014/main" id="{73FD911C-0022-41BD-AEA4-4DB3DF22D594}"/>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566" r="1280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descr="4248470176_e5b2c9ae7f_b">
            <a:extLst>
              <a:ext uri="{FF2B5EF4-FFF2-40B4-BE49-F238E27FC236}">
                <a16:creationId xmlns="" xmlns:a16="http://schemas.microsoft.com/office/drawing/2014/main" id="{6CBD3C29-040B-44BC-8817-D1EE5A678607}"/>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384" r="15459"/>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 Box 34">
            <a:extLst>
              <a:ext uri="{FF2B5EF4-FFF2-40B4-BE49-F238E27FC236}">
                <a16:creationId xmlns="" xmlns:a16="http://schemas.microsoft.com/office/drawing/2014/main" id="{865BA012-31ED-469F-9263-6F4B4DB4EFE6}"/>
              </a:ext>
            </a:extLst>
          </p:cNvPr>
          <p:cNvSpPr txBox="1">
            <a:spLocks noChangeArrowheads="1"/>
          </p:cNvSpPr>
          <p:nvPr/>
        </p:nvSpPr>
        <p:spPr bwMode="auto">
          <a:xfrm>
            <a:off x="771235" y="5866829"/>
            <a:ext cx="4343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b="1">
                <a:solidFill>
                  <a:srgbClr val="0070C0"/>
                </a:solidFill>
                <a:latin typeface="Arial" panose="020B0604020202020204" pitchFamily="34" charset="0"/>
                <a:cs typeface="Arial" panose="020B0604020202020204" pitchFamily="34" charset="0"/>
              </a:rPr>
              <a:t>BÃO CÁT TỪ SA MẠC GÔ BI</a:t>
            </a:r>
          </a:p>
        </p:txBody>
      </p:sp>
    </p:spTree>
    <p:extLst>
      <p:ext uri="{BB962C8B-B14F-4D97-AF65-F5344CB8AC3E}">
        <p14:creationId xmlns:p14="http://schemas.microsoft.com/office/powerpoint/2010/main" xmlns="" val="228560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p:val>
                                            <p:fltVal val="0"/>
                                          </p:val>
                                        </p:tav>
                                        <p:tav tm="100000">
                                          <p:val>
                                            <p:strVal val="#ppt_w"/>
                                          </p:val>
                                        </p:tav>
                                      </p:tavLst>
                                    </p:anim>
                                    <p:anim calcmode="lin" valueType="num">
                                      <p:cBhvr>
                                        <p:cTn id="8" dur="5000" fill="hold"/>
                                        <p:tgtEl>
                                          <p:spTgt spid="4"/>
                                        </p:tgtEl>
                                        <p:attrNameLst>
                                          <p:attrName>ppt_h</p:attrName>
                                        </p:attrNameLst>
                                      </p:cBhvr>
                                      <p:tavLst>
                                        <p:tav tm="0">
                                          <p:val>
                                            <p:fltVal val="0"/>
                                          </p:val>
                                        </p:tav>
                                        <p:tav tm="100000">
                                          <p:val>
                                            <p:strVal val="#ppt_h"/>
                                          </p:val>
                                        </p:tav>
                                      </p:tavLst>
                                    </p:anim>
                                    <p:animEffect transition="in" filter="fade">
                                      <p:cBhvr>
                                        <p:cTn id="9" dur="50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par>
                          <p:cTn id="15" fill="hold">
                            <p:stCondLst>
                              <p:cond delay="5000"/>
                            </p:stCondLst>
                            <p:childTnLst>
                              <p:par>
                                <p:cTn id="16" presetID="53" presetClass="entr" presetSubtype="16"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Effect transition="in" filter="fade">
                                      <p:cBhvr>
                                        <p:cTn id="2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3" name="Group 7">
            <a:extLst>
              <a:ext uri="{FF2B5EF4-FFF2-40B4-BE49-F238E27FC236}">
                <a16:creationId xmlns="" xmlns:a16="http://schemas.microsoft.com/office/drawing/2014/main"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 xmlns:a16="http://schemas.microsoft.com/office/drawing/2014/main" id="{84DCA3E2-300B-4120-807C-499304A10397}"/>
              </a:ext>
            </a:extLst>
          </p:cNvPr>
          <p:cNvSpPr/>
          <p:nvPr/>
        </p:nvSpPr>
        <p:spPr>
          <a:xfrm>
            <a:off x="460181" y="2093131"/>
            <a:ext cx="11719699" cy="4356321"/>
          </a:xfrm>
          <a:prstGeom prst="rect">
            <a:avLst/>
          </a:prstGeom>
        </p:spPr>
        <p:txBody>
          <a:bodyPr wrap="square">
            <a:spAutoFit/>
          </a:bodyPr>
          <a:lstStyle/>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châu Á phân bố không đều:</a:t>
            </a:r>
          </a:p>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tập trung đông đúc tại các đồng bằng, vùng ven biển, ở Đông Á, Đông Nam Á và Nam Á.</a:t>
            </a:r>
          </a:p>
          <a:p>
            <a:pPr indent="179705" algn="just">
              <a:lnSpc>
                <a:spcPct val="107000"/>
              </a:lnSpc>
              <a:spcAft>
                <a:spcPts val="600"/>
              </a:spcAft>
            </a:pPr>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Dân cư thưa thớt ở Bắc Á, Trung Á và Tây Nam Á.</a:t>
            </a:r>
          </a:p>
          <a:p>
            <a:pPr algn="just"/>
            <a:r>
              <a:rPr lang="en-US" sz="3600">
                <a:solidFill>
                  <a:srgbClr val="1B04FA"/>
                </a:solidFill>
                <a:latin typeface="Arial" panose="020B0604020202020204" pitchFamily="34" charset="0"/>
                <a:ea typeface="Times New Roman" panose="02020603050405020304" pitchFamily="18" charset="0"/>
                <a:cs typeface="Arial" panose="020B0604020202020204" pitchFamily="34" charset="0"/>
              </a:rPr>
              <a:t>- Nguyên nhân: Phân bố dân cư phụ thuộc nhiều vào điều kiện tự nhiên (địa hình, khí hậu, tài nguyên) và kinh tế xã hội (cơ sở hạ tầng, trình dộ phát triển kinh tế…)</a:t>
            </a:r>
            <a:endParaRPr lang="en-US" sz="3600">
              <a:solidFill>
                <a:srgbClr val="1B04FA"/>
              </a:solidFill>
              <a:latin typeface="Arial" panose="020B0604020202020204" pitchFamily="34" charset="0"/>
              <a:cs typeface="Arial" panose="020B0604020202020204" pitchFamily="34" charset="0"/>
            </a:endParaRPr>
          </a:p>
        </p:txBody>
      </p:sp>
      <p:pic>
        <p:nvPicPr>
          <p:cNvPr id="14" name="Picture 13" descr="book9">
            <a:extLst>
              <a:ext uri="{FF2B5EF4-FFF2-40B4-BE49-F238E27FC236}">
                <a16:creationId xmlns="" xmlns:a16="http://schemas.microsoft.com/office/drawing/2014/main" id="{044FA28A-1A6B-4F21-93A9-F798C1A945E7}"/>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53708" y="925439"/>
            <a:ext cx="1703156" cy="1054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a:extLst>
              <a:ext uri="{FF2B5EF4-FFF2-40B4-BE49-F238E27FC236}">
                <a16:creationId xmlns="" xmlns:a16="http://schemas.microsoft.com/office/drawing/2014/main" id="{459D1623-D8A7-47A7-9A01-B44519618F91}"/>
              </a:ext>
            </a:extLst>
          </p:cNvPr>
          <p:cNvSpPr txBox="1"/>
          <p:nvPr/>
        </p:nvSpPr>
        <p:spPr>
          <a:xfrm>
            <a:off x="1258688" y="1200917"/>
            <a:ext cx="4409783"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b. Phân bố dân cư châu Á</a:t>
            </a:r>
          </a:p>
        </p:txBody>
      </p:sp>
    </p:spTree>
    <p:extLst>
      <p:ext uri="{BB962C8B-B14F-4D97-AF65-F5344CB8AC3E}">
        <p14:creationId xmlns:p14="http://schemas.microsoft.com/office/powerpoint/2010/main" xmlns="" val="289113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E9A40E5-92DA-445F-ABC6-B4F625B8B631}"/>
              </a:ext>
            </a:extLst>
          </p:cNvPr>
          <p:cNvGrpSpPr/>
          <p:nvPr/>
        </p:nvGrpSpPr>
        <p:grpSpPr>
          <a:xfrm>
            <a:off x="2534190" y="1095052"/>
            <a:ext cx="9468027" cy="1991986"/>
            <a:chOff x="2701004" y="1049663"/>
            <a:chExt cx="9252830" cy="1951022"/>
          </a:xfrm>
        </p:grpSpPr>
        <p:sp>
          <p:nvSpPr>
            <p:cNvPr id="7" name="Rectangle 9">
              <a:extLst>
                <a:ext uri="{FF2B5EF4-FFF2-40B4-BE49-F238E27FC236}">
                  <a16:creationId xmlns="" xmlns:a16="http://schemas.microsoft.com/office/drawing/2014/main" id="{656BADA6-230E-42FE-83C3-4E3810BCB776}"/>
                </a:ext>
              </a:extLst>
            </p:cNvPr>
            <p:cNvSpPr/>
            <p:nvPr/>
          </p:nvSpPr>
          <p:spPr>
            <a:xfrm>
              <a:off x="2701004" y="1049663"/>
              <a:ext cx="9252830" cy="1658417"/>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F1F274DE-866D-4706-B67E-2538048CF9F2}"/>
                </a:ext>
              </a:extLst>
            </p:cNvPr>
            <p:cNvSpPr/>
            <p:nvPr/>
          </p:nvSpPr>
          <p:spPr>
            <a:xfrm>
              <a:off x="3005997" y="1282435"/>
              <a:ext cx="8859168" cy="171825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1B04FA"/>
                  </a:solidFill>
                  <a:latin typeface="Arial" panose="020B0604020202020204" pitchFamily="34" charset="0"/>
                  <a:cs typeface="Arial" panose="020B0604020202020204" pitchFamily="34" charset="0"/>
                </a:rPr>
                <a:t>Xác định 10 đô thị đông dân nhất ở châu Á (không tính Liên bang Nga).</a:t>
              </a:r>
              <a:r>
                <a:rPr lang="en-US" sz="3600">
                  <a:solidFill>
                    <a:srgbClr val="000000"/>
                  </a:solidFill>
                  <a:latin typeface="OpenSans"/>
                </a:rPr>
                <a:t/>
              </a:r>
              <a:br>
                <a:rPr lang="en-US" sz="3600">
                  <a:solidFill>
                    <a:srgbClr val="000000"/>
                  </a:solidFill>
                  <a:latin typeface="OpenSans"/>
                </a:rPr>
              </a:br>
              <a:endParaRPr lang="en-US" sz="3600">
                <a:solidFill>
                  <a:srgbClr val="0070C0"/>
                </a:solidFill>
                <a:latin typeface="Arial" panose="020B0604020202020204" pitchFamily="34" charset="0"/>
                <a:cs typeface="Arial" panose="020B0604020202020204" pitchFamily="34" charset="0"/>
              </a:endParaRPr>
            </a:p>
          </p:txBody>
        </p:sp>
      </p:grpSp>
      <p:grpSp>
        <p:nvGrpSpPr>
          <p:cNvPr id="3" name="Group 8">
            <a:extLst>
              <a:ext uri="{FF2B5EF4-FFF2-40B4-BE49-F238E27FC236}">
                <a16:creationId xmlns="" xmlns:a16="http://schemas.microsoft.com/office/drawing/2014/main" id="{32C70DC7-90FA-4FD7-A249-1BC7113EB84E}"/>
              </a:ext>
            </a:extLst>
          </p:cNvPr>
          <p:cNvGrpSpPr/>
          <p:nvPr/>
        </p:nvGrpSpPr>
        <p:grpSpPr>
          <a:xfrm>
            <a:off x="0" y="2347015"/>
            <a:ext cx="2634665" cy="2634665"/>
            <a:chOff x="163827" y="1365896"/>
            <a:chExt cx="2183374" cy="2183374"/>
          </a:xfrm>
        </p:grpSpPr>
        <p:sp>
          <p:nvSpPr>
            <p:cNvPr id="10" name="Arrow: Circular 9">
              <a:extLst>
                <a:ext uri="{FF2B5EF4-FFF2-40B4-BE49-F238E27FC236}">
                  <a16:creationId xmlns=""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5" name="Group 10">
              <a:extLst>
                <a:ext uri="{FF2B5EF4-FFF2-40B4-BE49-F238E27FC236}">
                  <a16:creationId xmlns="" xmlns:a16="http://schemas.microsoft.com/office/drawing/2014/main" id="{2776E63E-AC69-41F9-A565-A0F952E3498A}"/>
                </a:ext>
              </a:extLst>
            </p:cNvPr>
            <p:cNvGrpSpPr/>
            <p:nvPr/>
          </p:nvGrpSpPr>
          <p:grpSpPr>
            <a:xfrm>
              <a:off x="274846" y="1484305"/>
              <a:ext cx="1942833" cy="1942833"/>
              <a:chOff x="274846" y="1484305"/>
              <a:chExt cx="1942833" cy="1942833"/>
            </a:xfrm>
          </p:grpSpPr>
          <p:grpSp>
            <p:nvGrpSpPr>
              <p:cNvPr id="6" name="Group 11">
                <a:extLst>
                  <a:ext uri="{FF2B5EF4-FFF2-40B4-BE49-F238E27FC236}">
                    <a16:creationId xmlns="" xmlns:a16="http://schemas.microsoft.com/office/drawing/2014/main" id="{96F19271-F7FA-4B1B-9F62-672AFCE7E5FD}"/>
                  </a:ext>
                </a:extLst>
              </p:cNvPr>
              <p:cNvGrpSpPr/>
              <p:nvPr/>
            </p:nvGrpSpPr>
            <p:grpSpPr>
              <a:xfrm>
                <a:off x="274846" y="1484305"/>
                <a:ext cx="1942833" cy="1942833"/>
                <a:chOff x="610892" y="388856"/>
                <a:chExt cx="1942833" cy="1942833"/>
              </a:xfrm>
            </p:grpSpPr>
            <p:sp>
              <p:nvSpPr>
                <p:cNvPr id="14" name="Oval 13">
                  <a:extLst>
                    <a:ext uri="{FF2B5EF4-FFF2-40B4-BE49-F238E27FC236}">
                      <a16:creationId xmlns="" xmlns:a16="http://schemas.microsoft.com/office/drawing/2014/main" id="{9041ED0C-8C46-4DA4-A43C-ADE1802D29FD}"/>
                    </a:ext>
                  </a:extLst>
                </p:cNvPr>
                <p:cNvSpPr/>
                <p:nvPr/>
              </p:nvSpPr>
              <p:spPr>
                <a:xfrm>
                  <a:off x="610892" y="388856"/>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 xmlns:a16="http://schemas.microsoft.com/office/drawing/2014/main" id="{7DB21001-9581-45C2-9031-4B1A79A58503}"/>
                  </a:ext>
                </a:extLst>
              </p:cNvPr>
              <p:cNvSpPr txBox="1"/>
              <p:nvPr/>
            </p:nvSpPr>
            <p:spPr>
              <a:xfrm>
                <a:off x="385864" y="1939959"/>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9" name="Group 2">
            <a:extLst>
              <a:ext uri="{FF2B5EF4-FFF2-40B4-BE49-F238E27FC236}">
                <a16:creationId xmlns="" xmlns:a16="http://schemas.microsoft.com/office/drawing/2014/main" id="{5D8ABEB5-4652-4259-A4DF-3B4C2AB9A542}"/>
              </a:ext>
            </a:extLst>
          </p:cNvPr>
          <p:cNvGrpSpPr/>
          <p:nvPr/>
        </p:nvGrpSpPr>
        <p:grpSpPr>
          <a:xfrm>
            <a:off x="2590011" y="4308765"/>
            <a:ext cx="9490351" cy="1966033"/>
            <a:chOff x="2612336" y="3301497"/>
            <a:chExt cx="9224494" cy="2358792"/>
          </a:xfrm>
        </p:grpSpPr>
        <p:sp>
          <p:nvSpPr>
            <p:cNvPr id="16" name="Rectangle 9">
              <a:extLst>
                <a:ext uri="{FF2B5EF4-FFF2-40B4-BE49-F238E27FC236}">
                  <a16:creationId xmlns="" xmlns:a16="http://schemas.microsoft.com/office/drawing/2014/main" id="{C51199DF-8B6C-4C0B-B9CD-ED1C14F82B6F}"/>
                </a:ext>
              </a:extLst>
            </p:cNvPr>
            <p:cNvSpPr/>
            <p:nvPr/>
          </p:nvSpPr>
          <p:spPr>
            <a:xfrm>
              <a:off x="2612336" y="3301497"/>
              <a:ext cx="9094283" cy="230941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 xmlns:a16="http://schemas.microsoft.com/office/drawing/2014/main" id="{49314180-0E05-41CE-A39A-37013A48CD25}"/>
                </a:ext>
              </a:extLst>
            </p:cNvPr>
            <p:cNvSpPr/>
            <p:nvPr/>
          </p:nvSpPr>
          <p:spPr>
            <a:xfrm>
              <a:off x="2785952" y="3598499"/>
              <a:ext cx="9050878" cy="2061790"/>
            </a:xfrm>
            <a:prstGeom prst="rect">
              <a:avLst/>
            </a:prstGeom>
          </p:spPr>
          <p:txBody>
            <a:bodyPr wrap="square">
              <a:spAutoFit/>
            </a:bodyPr>
            <a:lstStyle/>
            <a:p>
              <a:r>
                <a:rPr lang="fr-FR" sz="3600" b="1">
                  <a:solidFill>
                    <a:srgbClr val="FF0066"/>
                  </a:solidFill>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1B04FA"/>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1B04FA"/>
                  </a:solidFill>
                  <a:latin typeface="Arial" panose="020B0604020202020204" pitchFamily="34" charset="0"/>
                  <a:cs typeface="Arial" panose="020B0604020202020204" pitchFamily="34" charset="0"/>
                </a:rPr>
                <a:t>ác đô thị lớn của châu Á thường tập trung tại khu vực nào? Vì sao</a:t>
              </a:r>
              <a:r>
                <a:rPr lang="en-US" sz="3600">
                  <a:solidFill>
                    <a:srgbClr val="1B04FA"/>
                  </a:solidFill>
                  <a:latin typeface="Arial" panose="020B0604020202020204" pitchFamily="34" charset="0"/>
                  <a:ea typeface="Noto Sans Symbols"/>
                  <a:cs typeface="Arial" panose="020B0604020202020204" pitchFamily="34" charset="0"/>
                </a:rPr>
                <a:t>? </a:t>
              </a:r>
            </a:p>
            <a:p>
              <a:pPr>
                <a:lnSpc>
                  <a:spcPct val="115000"/>
                </a:lnSpc>
                <a:spcAft>
                  <a:spcPts val="0"/>
                </a:spcAft>
              </a:pPr>
              <a:endParaRPr lang="en-US" sz="32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grpSp>
      <p:sp>
        <p:nvSpPr>
          <p:cNvPr id="23" name="TextBox 22">
            <a:extLst>
              <a:ext uri="{FF2B5EF4-FFF2-40B4-BE49-F238E27FC236}">
                <a16:creationId xmlns="" xmlns:a16="http://schemas.microsoft.com/office/drawing/2014/main" id="{79C61BF7-6ECE-45C2-A741-DB74957050C0}"/>
              </a:ext>
            </a:extLst>
          </p:cNvPr>
          <p:cNvSpPr txBox="1"/>
          <p:nvPr/>
        </p:nvSpPr>
        <p:spPr>
          <a:xfrm>
            <a:off x="107677" y="92137"/>
            <a:ext cx="3088025" cy="523220"/>
          </a:xfrm>
          <a:prstGeom prst="rect">
            <a:avLst/>
          </a:prstGeom>
          <a:solidFill>
            <a:srgbClr val="00B050"/>
          </a:solidFill>
        </p:spPr>
        <p:txBody>
          <a:bodyPr wrap="square" rtlCol="0">
            <a:spAutoFit/>
          </a:bodyPr>
          <a:lstStyle/>
          <a:p>
            <a:r>
              <a:rPr lang="en-US" sz="2800" dirty="0">
                <a:solidFill>
                  <a:srgbClr val="FFFF00"/>
                </a:solidFill>
                <a:latin typeface="Arial" panose="020B0604020202020204" pitchFamily="34" charset="0"/>
                <a:cs typeface="Arial" panose="020B0604020202020204" pitchFamily="34" charset="0"/>
              </a:rPr>
              <a:t>c. </a:t>
            </a:r>
            <a:r>
              <a:rPr lang="en-US" sz="2800" dirty="0" err="1">
                <a:solidFill>
                  <a:srgbClr val="FFFF00"/>
                </a:solidFill>
                <a:latin typeface="Arial" panose="020B0604020202020204" pitchFamily="34" charset="0"/>
                <a:cs typeface="Arial" panose="020B0604020202020204" pitchFamily="34" charset="0"/>
              </a:rPr>
              <a:t>Các</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đô</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thị</a:t>
            </a:r>
            <a:r>
              <a:rPr lang="en-US" sz="2800" dirty="0">
                <a:solidFill>
                  <a:srgbClr val="FFFF00"/>
                </a:solidFill>
                <a:latin typeface="Arial" panose="020B0604020202020204" pitchFamily="34" charset="0"/>
                <a:cs typeface="Arial" panose="020B0604020202020204" pitchFamily="34" charset="0"/>
              </a:rPr>
              <a:t> </a:t>
            </a:r>
            <a:r>
              <a:rPr lang="en-US" sz="2800" dirty="0" err="1">
                <a:solidFill>
                  <a:srgbClr val="FFFF00"/>
                </a:solidFill>
                <a:latin typeface="Arial" panose="020B0604020202020204" pitchFamily="34" charset="0"/>
                <a:cs typeface="Arial" panose="020B0604020202020204" pitchFamily="34" charset="0"/>
              </a:rPr>
              <a:t>lớn</a:t>
            </a:r>
            <a:endParaRPr lang="en-US" sz="2800" dirty="0">
              <a:solidFill>
                <a:srgbClr val="FFFF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 xmlns:a16="http://schemas.microsoft.com/office/drawing/2014/main" id="{E5DEF6A4-0FBF-453A-AF65-D0DB7D2FF319}"/>
              </a:ext>
            </a:extLst>
          </p:cNvPr>
          <p:cNvSpPr/>
          <p:nvPr/>
        </p:nvSpPr>
        <p:spPr>
          <a:xfrm>
            <a:off x="3864398" y="20687"/>
            <a:ext cx="6096000" cy="646331"/>
          </a:xfrm>
          <a:prstGeom prst="rect">
            <a:avLst/>
          </a:prstGeom>
        </p:spPr>
        <p:txBody>
          <a:bodyPr>
            <a:spAutoFit/>
          </a:bodyPr>
          <a:lstStyle/>
          <a:p>
            <a:r>
              <a:rPr lang="en-US">
                <a:solidFill>
                  <a:srgbClr val="000000"/>
                </a:solidFill>
                <a:latin typeface="OpenSans"/>
              </a:rPr>
              <a:t/>
            </a:r>
            <a:br>
              <a:rPr lang="en-US">
                <a:solidFill>
                  <a:srgbClr val="000000"/>
                </a:solidFill>
                <a:latin typeface="OpenSans"/>
              </a:rPr>
            </a:br>
            <a:endParaRPr lang="en-US"/>
          </a:p>
        </p:txBody>
      </p:sp>
    </p:spTree>
    <p:extLst>
      <p:ext uri="{BB962C8B-B14F-4D97-AF65-F5344CB8AC3E}">
        <p14:creationId xmlns:p14="http://schemas.microsoft.com/office/powerpoint/2010/main" xmlns="" val="17029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E91F81DA-21C5-4436-80E5-6DA0C01AA9A8}"/>
              </a:ext>
            </a:extLst>
          </p:cNvPr>
          <p:cNvGrpSpPr/>
          <p:nvPr/>
        </p:nvGrpSpPr>
        <p:grpSpPr>
          <a:xfrm>
            <a:off x="5403273" y="1"/>
            <a:ext cx="6762735" cy="6826238"/>
            <a:chOff x="5322581" y="47012"/>
            <a:chExt cx="6626087" cy="7183049"/>
          </a:xfrm>
        </p:grpSpPr>
        <p:pic>
          <p:nvPicPr>
            <p:cNvPr id="3" name="Picture 2">
              <a:extLst>
                <a:ext uri="{FF2B5EF4-FFF2-40B4-BE49-F238E27FC236}">
                  <a16:creationId xmlns="" xmlns:a16="http://schemas.microsoft.com/office/drawing/2014/main" id="{4F89627D-B341-452F-95F9-1126285FC04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 xmlns:a16="http://schemas.microsoft.com/office/drawing/2014/main" id="{DCD55CB0-058D-4330-A6A1-504398DE6C40}"/>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6" name="Flowchart: Connector 5">
            <a:extLst>
              <a:ext uri="{FF2B5EF4-FFF2-40B4-BE49-F238E27FC236}">
                <a16:creationId xmlns="" xmlns:a16="http://schemas.microsoft.com/office/drawing/2014/main" id="{9A6BC457-67E0-49FA-9666-E65513931634}"/>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8">
            <a:extLst>
              <a:ext uri="{FF2B5EF4-FFF2-40B4-BE49-F238E27FC236}">
                <a16:creationId xmlns="" xmlns:a16="http://schemas.microsoft.com/office/drawing/2014/main" id="{40E4F848-1222-4BF9-A864-F848679FDD4F}"/>
              </a:ext>
            </a:extLst>
          </p:cNvPr>
          <p:cNvGrpSpPr/>
          <p:nvPr/>
        </p:nvGrpSpPr>
        <p:grpSpPr>
          <a:xfrm>
            <a:off x="149998" y="1665345"/>
            <a:ext cx="5253275" cy="3384806"/>
            <a:chOff x="149998" y="1665345"/>
            <a:chExt cx="5253275" cy="3384806"/>
          </a:xfrm>
        </p:grpSpPr>
        <p:pic>
          <p:nvPicPr>
            <p:cNvPr id="7" name="Picture 6">
              <a:extLst>
                <a:ext uri="{FF2B5EF4-FFF2-40B4-BE49-F238E27FC236}">
                  <a16:creationId xmlns="" xmlns:a16="http://schemas.microsoft.com/office/drawing/2014/main" id="{F86CADC8-1C58-4F26-A2F5-427FBEE8E14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9998" y="1665345"/>
              <a:ext cx="5253275" cy="338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 xmlns:a16="http://schemas.microsoft.com/office/drawing/2014/main" id="{6A140056-22C3-4971-BB84-6FA6B0A49EFC}"/>
                </a:ext>
              </a:extLst>
            </p:cNvPr>
            <p:cNvSpPr txBox="1">
              <a:spLocks noChangeArrowheads="1"/>
            </p:cNvSpPr>
            <p:nvPr/>
          </p:nvSpPr>
          <p:spPr bwMode="auto">
            <a:xfrm>
              <a:off x="235048" y="1762829"/>
              <a:ext cx="3073915"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FF0066"/>
                  </a:solidFill>
                  <a:latin typeface="Arial" panose="020B0604020202020204" pitchFamily="34" charset="0"/>
                  <a:cs typeface="Arial" panose="020B0604020202020204" pitchFamily="34" charset="0"/>
                </a:rPr>
                <a:t>1. TÔ-KY-Ô (Nhật Bản)</a:t>
              </a:r>
              <a:endParaRPr lang="en-US" sz="2000" b="1" dirty="0">
                <a:solidFill>
                  <a:srgbClr val="FF0066"/>
                </a:solidFill>
                <a:latin typeface="Arial" panose="020B0604020202020204" pitchFamily="34" charset="0"/>
                <a:cs typeface="Arial" panose="020B0604020202020204" pitchFamily="34" charset="0"/>
              </a:endParaRPr>
            </a:p>
          </p:txBody>
        </p:sp>
      </p:grpSp>
      <p:sp>
        <p:nvSpPr>
          <p:cNvPr id="10" name="Flowchart: Connector 9">
            <a:extLst>
              <a:ext uri="{FF2B5EF4-FFF2-40B4-BE49-F238E27FC236}">
                <a16:creationId xmlns="" xmlns:a16="http://schemas.microsoft.com/office/drawing/2014/main" id="{87D73FED-D384-457A-A0DD-024890A504E8}"/>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2">
            <a:extLst>
              <a:ext uri="{FF2B5EF4-FFF2-40B4-BE49-F238E27FC236}">
                <a16:creationId xmlns="" xmlns:a16="http://schemas.microsoft.com/office/drawing/2014/main" id="{172F0117-BF0D-453A-8C8D-35DF4C169F48}"/>
              </a:ext>
            </a:extLst>
          </p:cNvPr>
          <p:cNvGrpSpPr/>
          <p:nvPr/>
        </p:nvGrpSpPr>
        <p:grpSpPr>
          <a:xfrm>
            <a:off x="157475" y="1665346"/>
            <a:ext cx="5253275" cy="3384805"/>
            <a:chOff x="157475" y="1665346"/>
            <a:chExt cx="5253275" cy="3384805"/>
          </a:xfrm>
        </p:grpSpPr>
        <p:pic>
          <p:nvPicPr>
            <p:cNvPr id="11" name="Picture 2" descr="The BEST New Delhi Train Tours 2022 - FREE Cancellation | GetYourGuide">
              <a:extLst>
                <a:ext uri="{FF2B5EF4-FFF2-40B4-BE49-F238E27FC236}">
                  <a16:creationId xmlns="" xmlns:a16="http://schemas.microsoft.com/office/drawing/2014/main" id="{4F6C3BA4-F00A-4778-B41F-F71E1B8BC09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7475" y="1665346"/>
              <a:ext cx="5253275" cy="3384805"/>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1933C714-7AB5-47D5-BE3C-80FA93423B2A}"/>
                </a:ext>
              </a:extLst>
            </p:cNvPr>
            <p:cNvSpPr txBox="1"/>
            <p:nvPr/>
          </p:nvSpPr>
          <p:spPr>
            <a:xfrm>
              <a:off x="325055" y="1750654"/>
              <a:ext cx="3167643" cy="461665"/>
            </a:xfrm>
            <a:prstGeom prst="rect">
              <a:avLst/>
            </a:prstGeom>
            <a:solidFill>
              <a:schemeClr val="bg1"/>
            </a:solid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2.Niu- Đê – li ( Ấn Độ)</a:t>
              </a:r>
            </a:p>
          </p:txBody>
        </p:sp>
      </p:grpSp>
      <p:sp>
        <p:nvSpPr>
          <p:cNvPr id="14" name="Flowchart: Connector 13">
            <a:extLst>
              <a:ext uri="{FF2B5EF4-FFF2-40B4-BE49-F238E27FC236}">
                <a16:creationId xmlns="" xmlns:a16="http://schemas.microsoft.com/office/drawing/2014/main" id="{AD3A6BAD-1ABF-4119-9171-02F935052150}"/>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4">
            <a:extLst>
              <a:ext uri="{FF2B5EF4-FFF2-40B4-BE49-F238E27FC236}">
                <a16:creationId xmlns="" xmlns:a16="http://schemas.microsoft.com/office/drawing/2014/main" id="{BAB7705F-3483-4614-931E-C3755954225F}"/>
              </a:ext>
            </a:extLst>
          </p:cNvPr>
          <p:cNvGrpSpPr/>
          <p:nvPr/>
        </p:nvGrpSpPr>
        <p:grpSpPr>
          <a:xfrm>
            <a:off x="124811" y="1676200"/>
            <a:ext cx="5253275" cy="3373952"/>
            <a:chOff x="6566860" y="872755"/>
            <a:chExt cx="4598159" cy="3164942"/>
          </a:xfrm>
        </p:grpSpPr>
        <p:pic>
          <p:nvPicPr>
            <p:cNvPr id="16" name="Picture 2" descr="Những thành phố thương mại lớn nhất thế giới (Phần 1) (2)">
              <a:extLst>
                <a:ext uri="{FF2B5EF4-FFF2-40B4-BE49-F238E27FC236}">
                  <a16:creationId xmlns="" xmlns:a16="http://schemas.microsoft.com/office/drawing/2014/main" id="{41605D52-5804-4D02-8F61-D203E968A63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566860" y="872755"/>
              <a:ext cx="4598159" cy="3164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a:extLst>
                <a:ext uri="{FF2B5EF4-FFF2-40B4-BE49-F238E27FC236}">
                  <a16:creationId xmlns="" xmlns:a16="http://schemas.microsoft.com/office/drawing/2014/main" id="{BC2D8FD1-9DAF-486B-8712-B9E3851F7525}"/>
                </a:ext>
              </a:extLst>
            </p:cNvPr>
            <p:cNvSpPr txBox="1">
              <a:spLocks noChangeArrowheads="1"/>
            </p:cNvSpPr>
            <p:nvPr/>
          </p:nvSpPr>
          <p:spPr bwMode="auto">
            <a:xfrm>
              <a:off x="6648809" y="907395"/>
              <a:ext cx="3033774" cy="34645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3. THƯỢNG HẢI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19" name="Flowchart: Connector 18">
            <a:extLst>
              <a:ext uri="{FF2B5EF4-FFF2-40B4-BE49-F238E27FC236}">
                <a16:creationId xmlns="" xmlns:a16="http://schemas.microsoft.com/office/drawing/2014/main" id="{B1210684-4FE9-4CCA-BC49-88D7CF5AF2A7}"/>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9">
            <a:extLst>
              <a:ext uri="{FF2B5EF4-FFF2-40B4-BE49-F238E27FC236}">
                <a16:creationId xmlns="" xmlns:a16="http://schemas.microsoft.com/office/drawing/2014/main" id="{6172E45A-DF08-4057-8F24-E022709BA620}"/>
              </a:ext>
            </a:extLst>
          </p:cNvPr>
          <p:cNvGrpSpPr/>
          <p:nvPr/>
        </p:nvGrpSpPr>
        <p:grpSpPr>
          <a:xfrm>
            <a:off x="100931" y="1663790"/>
            <a:ext cx="5309818" cy="3384805"/>
            <a:chOff x="-4345020" y="404710"/>
            <a:chExt cx="4703437" cy="3238268"/>
          </a:xfrm>
        </p:grpSpPr>
        <p:pic>
          <p:nvPicPr>
            <p:cNvPr id="21" name="Picture 20">
              <a:extLst>
                <a:ext uri="{FF2B5EF4-FFF2-40B4-BE49-F238E27FC236}">
                  <a16:creationId xmlns="" xmlns:a16="http://schemas.microsoft.com/office/drawing/2014/main" id="{FA04C61E-22C3-40CD-933E-D4D5C423B2F7}"/>
                </a:ext>
              </a:extLst>
            </p:cNvPr>
            <p:cNvPicPr>
              <a:picLocks noChangeAspect="1"/>
            </p:cNvPicPr>
            <p:nvPr/>
          </p:nvPicPr>
          <p:blipFill>
            <a:blip r:embed="rId7" cstate="print"/>
            <a:stretch>
              <a:fillRect/>
            </a:stretch>
          </p:blipFill>
          <p:spPr>
            <a:xfrm>
              <a:off x="-4338397" y="404710"/>
              <a:ext cx="4696814" cy="3238268"/>
            </a:xfrm>
            <a:prstGeom prst="rect">
              <a:avLst/>
            </a:prstGeom>
          </p:spPr>
        </p:pic>
        <p:sp>
          <p:nvSpPr>
            <p:cNvPr id="22" name="TextBox 21">
              <a:extLst>
                <a:ext uri="{FF2B5EF4-FFF2-40B4-BE49-F238E27FC236}">
                  <a16:creationId xmlns="" xmlns:a16="http://schemas.microsoft.com/office/drawing/2014/main" id="{5152CDC0-A8D1-4729-B921-522478868714}"/>
                </a:ext>
              </a:extLst>
            </p:cNvPr>
            <p:cNvSpPr txBox="1">
              <a:spLocks noChangeArrowheads="1"/>
            </p:cNvSpPr>
            <p:nvPr/>
          </p:nvSpPr>
          <p:spPr bwMode="auto">
            <a:xfrm>
              <a:off x="-4345020" y="438638"/>
              <a:ext cx="2691741" cy="35334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4. ĐĂC-CA ( Băng- la-đét)</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3" name="Flowchart: Connector 22">
            <a:extLst>
              <a:ext uri="{FF2B5EF4-FFF2-40B4-BE49-F238E27FC236}">
                <a16:creationId xmlns="" xmlns:a16="http://schemas.microsoft.com/office/drawing/2014/main" id="{221BDDFA-5931-4E55-91D9-6D4CEF3967A3}"/>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5">
            <a:extLst>
              <a:ext uri="{FF2B5EF4-FFF2-40B4-BE49-F238E27FC236}">
                <a16:creationId xmlns="" xmlns:a16="http://schemas.microsoft.com/office/drawing/2014/main" id="{FFB6C168-4728-4C5B-8DD3-BD6D7DD55354}"/>
              </a:ext>
            </a:extLst>
          </p:cNvPr>
          <p:cNvGrpSpPr/>
          <p:nvPr/>
        </p:nvGrpSpPr>
        <p:grpSpPr>
          <a:xfrm>
            <a:off x="108406" y="1674642"/>
            <a:ext cx="5309819" cy="3373951"/>
            <a:chOff x="108407" y="1674642"/>
            <a:chExt cx="5253274" cy="3373951"/>
          </a:xfrm>
        </p:grpSpPr>
        <p:pic>
          <p:nvPicPr>
            <p:cNvPr id="24" name="Picture 4" descr="Những thành phố thương mại lớn nhất thế giới (Phần 1) (6)">
              <a:extLst>
                <a:ext uri="{FF2B5EF4-FFF2-40B4-BE49-F238E27FC236}">
                  <a16:creationId xmlns="" xmlns:a16="http://schemas.microsoft.com/office/drawing/2014/main" id="{C3F43DC9-47AA-4706-82DC-29F65059B886}"/>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8407" y="1674642"/>
              <a:ext cx="5253274" cy="3373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4">
              <a:extLst>
                <a:ext uri="{FF2B5EF4-FFF2-40B4-BE49-F238E27FC236}">
                  <a16:creationId xmlns="" xmlns:a16="http://schemas.microsoft.com/office/drawing/2014/main" id="{35D086E9-891A-4CC9-BF87-08C9E939937F}"/>
                </a:ext>
              </a:extLst>
            </p:cNvPr>
            <p:cNvSpPr txBox="1">
              <a:spLocks noChangeArrowheads="1"/>
            </p:cNvSpPr>
            <p:nvPr/>
          </p:nvSpPr>
          <p:spPr bwMode="auto">
            <a:xfrm>
              <a:off x="212003" y="4504626"/>
              <a:ext cx="3167643"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5. BẮC KINH (Trung Quốc)</a:t>
              </a:r>
              <a:endParaRPr lang="en-US" sz="1800" b="1" dirty="0">
                <a:solidFill>
                  <a:srgbClr val="1B04FA"/>
                </a:solidFill>
                <a:latin typeface="Arial" panose="020B0604020202020204" pitchFamily="34" charset="0"/>
                <a:cs typeface="Arial" panose="020B0604020202020204" pitchFamily="34" charset="0"/>
              </a:endParaRPr>
            </a:p>
          </p:txBody>
        </p:sp>
      </p:grpSp>
      <p:sp>
        <p:nvSpPr>
          <p:cNvPr id="27" name="Flowchart: Connector 26">
            <a:extLst>
              <a:ext uri="{FF2B5EF4-FFF2-40B4-BE49-F238E27FC236}">
                <a16:creationId xmlns="" xmlns:a16="http://schemas.microsoft.com/office/drawing/2014/main" id="{7D7F3DF2-90F5-438A-BFBA-D1D3262BFD76}"/>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27">
            <a:extLst>
              <a:ext uri="{FF2B5EF4-FFF2-40B4-BE49-F238E27FC236}">
                <a16:creationId xmlns="" xmlns:a16="http://schemas.microsoft.com/office/drawing/2014/main" id="{B58A4524-1E68-4B9F-B79F-C313E58961B1}"/>
              </a:ext>
            </a:extLst>
          </p:cNvPr>
          <p:cNvGrpSpPr/>
          <p:nvPr/>
        </p:nvGrpSpPr>
        <p:grpSpPr>
          <a:xfrm>
            <a:off x="84672" y="1669618"/>
            <a:ext cx="5333553" cy="3373950"/>
            <a:chOff x="6974541" y="3447372"/>
            <a:chExt cx="4694341" cy="3204340"/>
          </a:xfrm>
        </p:grpSpPr>
        <p:pic>
          <p:nvPicPr>
            <p:cNvPr id="29" name="Picture 2" descr="Những thành phố thương mại lớn nhất thế giới (Phần 1) (4)">
              <a:extLst>
                <a:ext uri="{FF2B5EF4-FFF2-40B4-BE49-F238E27FC236}">
                  <a16:creationId xmlns="" xmlns:a16="http://schemas.microsoft.com/office/drawing/2014/main" id="{3D9D0EFD-C051-4105-A6EB-507148C0146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974541" y="3447372"/>
              <a:ext cx="4694341" cy="3204340"/>
            </a:xfrm>
            <a:prstGeom prst="rect">
              <a:avLst/>
            </a:prstGeom>
            <a:solidFill>
              <a:schemeClr val="bg1"/>
            </a:solidFill>
            <a:ln>
              <a:noFill/>
            </a:ln>
          </p:spPr>
        </p:pic>
        <p:sp>
          <p:nvSpPr>
            <p:cNvPr id="30" name="TextBox 29">
              <a:extLst>
                <a:ext uri="{FF2B5EF4-FFF2-40B4-BE49-F238E27FC236}">
                  <a16:creationId xmlns="" xmlns:a16="http://schemas.microsoft.com/office/drawing/2014/main" id="{96E34E84-ED68-4417-95A3-87AC18E437D2}"/>
                </a:ext>
              </a:extLst>
            </p:cNvPr>
            <p:cNvSpPr txBox="1">
              <a:spLocks noChangeArrowheads="1"/>
            </p:cNvSpPr>
            <p:nvPr/>
          </p:nvSpPr>
          <p:spPr bwMode="auto">
            <a:xfrm>
              <a:off x="7032852" y="3497201"/>
              <a:ext cx="2503036" cy="369332"/>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b="1">
                  <a:solidFill>
                    <a:srgbClr val="1B04FA"/>
                  </a:solidFill>
                  <a:latin typeface="Arial" panose="020B0604020202020204" pitchFamily="34" charset="0"/>
                  <a:cs typeface="Arial" panose="020B0604020202020204" pitchFamily="34" charset="0"/>
                </a:rPr>
                <a:t>6. MUN BAI (Ấn Độ)</a:t>
              </a:r>
              <a:endParaRPr lang="en-US" sz="1800" b="1" dirty="0">
                <a:solidFill>
                  <a:srgbClr val="1B04FA"/>
                </a:solidFill>
                <a:latin typeface="Arial" panose="020B0604020202020204" pitchFamily="34" charset="0"/>
                <a:cs typeface="Arial" panose="020B0604020202020204" pitchFamily="34" charset="0"/>
              </a:endParaRPr>
            </a:p>
          </p:txBody>
        </p:sp>
      </p:grpSp>
      <p:sp>
        <p:nvSpPr>
          <p:cNvPr id="31" name="Flowchart: Connector 30">
            <a:extLst>
              <a:ext uri="{FF2B5EF4-FFF2-40B4-BE49-F238E27FC236}">
                <a16:creationId xmlns="" xmlns:a16="http://schemas.microsoft.com/office/drawing/2014/main" id="{9EF535B6-D776-434B-A157-D677845B8209}"/>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33">
            <a:extLst>
              <a:ext uri="{FF2B5EF4-FFF2-40B4-BE49-F238E27FC236}">
                <a16:creationId xmlns="" xmlns:a16="http://schemas.microsoft.com/office/drawing/2014/main" id="{10FBE364-15D4-4398-B387-C34208864170}"/>
              </a:ext>
            </a:extLst>
          </p:cNvPr>
          <p:cNvGrpSpPr/>
          <p:nvPr/>
        </p:nvGrpSpPr>
        <p:grpSpPr>
          <a:xfrm>
            <a:off x="24574" y="1658762"/>
            <a:ext cx="5489110" cy="3522837"/>
            <a:chOff x="24574" y="1658763"/>
            <a:chExt cx="5489110" cy="3373950"/>
          </a:xfrm>
        </p:grpSpPr>
        <p:pic>
          <p:nvPicPr>
            <p:cNvPr id="32" name="Picture 31">
              <a:extLst>
                <a:ext uri="{FF2B5EF4-FFF2-40B4-BE49-F238E27FC236}">
                  <a16:creationId xmlns="" xmlns:a16="http://schemas.microsoft.com/office/drawing/2014/main" id="{520E9422-5BD1-4762-B1A3-A365F3C151EB}"/>
                </a:ext>
              </a:extLst>
            </p:cNvPr>
            <p:cNvPicPr>
              <a:picLocks noChangeAspect="1"/>
            </p:cNvPicPr>
            <p:nvPr/>
          </p:nvPicPr>
          <p:blipFill>
            <a:blip r:embed="rId10" cstate="print"/>
            <a:stretch>
              <a:fillRect/>
            </a:stretch>
          </p:blipFill>
          <p:spPr>
            <a:xfrm>
              <a:off x="24574" y="1658763"/>
              <a:ext cx="5489110" cy="3373950"/>
            </a:xfrm>
            <a:prstGeom prst="rect">
              <a:avLst/>
            </a:prstGeom>
          </p:spPr>
        </p:pic>
        <p:sp>
          <p:nvSpPr>
            <p:cNvPr id="33" name="TextBox 32">
              <a:extLst>
                <a:ext uri="{FF2B5EF4-FFF2-40B4-BE49-F238E27FC236}">
                  <a16:creationId xmlns="" xmlns:a16="http://schemas.microsoft.com/office/drawing/2014/main" id="{E914A0A8-90ED-46C9-AEA0-37AFCF2F0DE9}"/>
                </a:ext>
              </a:extLst>
            </p:cNvPr>
            <p:cNvSpPr txBox="1">
              <a:spLocks noChangeArrowheads="1"/>
            </p:cNvSpPr>
            <p:nvPr/>
          </p:nvSpPr>
          <p:spPr bwMode="auto">
            <a:xfrm>
              <a:off x="196041" y="4399084"/>
              <a:ext cx="3073915"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7.Osaka (Nhật Bản)</a:t>
              </a:r>
              <a:endParaRPr lang="en-US" b="1" dirty="0">
                <a:solidFill>
                  <a:srgbClr val="1B04FA"/>
                </a:solidFill>
                <a:latin typeface="Arial" panose="020B0604020202020204" pitchFamily="34" charset="0"/>
                <a:cs typeface="Arial" panose="020B0604020202020204" pitchFamily="34" charset="0"/>
              </a:endParaRPr>
            </a:p>
          </p:txBody>
        </p:sp>
      </p:grpSp>
      <p:sp>
        <p:nvSpPr>
          <p:cNvPr id="35" name="Flowchart: Connector 34">
            <a:extLst>
              <a:ext uri="{FF2B5EF4-FFF2-40B4-BE49-F238E27FC236}">
                <a16:creationId xmlns="" xmlns:a16="http://schemas.microsoft.com/office/drawing/2014/main" id="{B570BCEB-B5AB-4538-A4BD-EAD7B62457DD}"/>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37">
            <a:extLst>
              <a:ext uri="{FF2B5EF4-FFF2-40B4-BE49-F238E27FC236}">
                <a16:creationId xmlns="" xmlns:a16="http://schemas.microsoft.com/office/drawing/2014/main" id="{E612B836-33DC-4E47-A986-969EE51992C5}"/>
              </a:ext>
            </a:extLst>
          </p:cNvPr>
          <p:cNvGrpSpPr/>
          <p:nvPr/>
        </p:nvGrpSpPr>
        <p:grpSpPr>
          <a:xfrm>
            <a:off x="29513" y="1087559"/>
            <a:ext cx="5414060" cy="4665241"/>
            <a:chOff x="99624" y="1220803"/>
            <a:chExt cx="5414060" cy="4665241"/>
          </a:xfrm>
        </p:grpSpPr>
        <p:pic>
          <p:nvPicPr>
            <p:cNvPr id="36" name="Picture 6">
              <a:extLst>
                <a:ext uri="{FF2B5EF4-FFF2-40B4-BE49-F238E27FC236}">
                  <a16:creationId xmlns="" xmlns:a16="http://schemas.microsoft.com/office/drawing/2014/main" id="{62C940C0-3429-490B-8D5E-3C39F05A7F4B}"/>
                </a:ext>
              </a:extLst>
            </p:cNvPr>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t="31974"/>
            <a:stretch/>
          </p:blipFill>
          <p:spPr bwMode="auto">
            <a:xfrm>
              <a:off x="99624" y="1220803"/>
              <a:ext cx="5414060" cy="4665241"/>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a:extLst>
                <a:ext uri="{FF2B5EF4-FFF2-40B4-BE49-F238E27FC236}">
                  <a16:creationId xmlns="" xmlns:a16="http://schemas.microsoft.com/office/drawing/2014/main" id="{199E453B-E382-4308-8F23-45B66F6D94A1}"/>
                </a:ext>
              </a:extLst>
            </p:cNvPr>
            <p:cNvSpPr txBox="1">
              <a:spLocks noChangeArrowheads="1"/>
            </p:cNvSpPr>
            <p:nvPr/>
          </p:nvSpPr>
          <p:spPr bwMode="auto">
            <a:xfrm>
              <a:off x="108405" y="2289586"/>
              <a:ext cx="2694172"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a:solidFill>
                    <a:srgbClr val="1B04FA"/>
                  </a:solidFill>
                  <a:latin typeface="Arial" panose="020B0604020202020204" pitchFamily="34" charset="0"/>
                  <a:cs typeface="Arial" panose="020B0604020202020204" pitchFamily="34" charset="0"/>
                </a:rPr>
                <a:t>8.Ca-ra-si (Pa-ki-xtan)</a:t>
              </a:r>
              <a:endParaRPr lang="en-US" sz="2000" dirty="0">
                <a:solidFill>
                  <a:srgbClr val="1B04FA"/>
                </a:solidFill>
                <a:latin typeface="Arial" panose="020B0604020202020204" pitchFamily="34" charset="0"/>
                <a:cs typeface="Arial" panose="020B0604020202020204" pitchFamily="34" charset="0"/>
              </a:endParaRPr>
            </a:p>
          </p:txBody>
        </p:sp>
      </p:grpSp>
      <p:sp>
        <p:nvSpPr>
          <p:cNvPr id="39" name="Flowchart: Connector 38">
            <a:extLst>
              <a:ext uri="{FF2B5EF4-FFF2-40B4-BE49-F238E27FC236}">
                <a16:creationId xmlns="" xmlns:a16="http://schemas.microsoft.com/office/drawing/2014/main" id="{D4412795-FB05-40A8-964F-22B3D6C92ED7}"/>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9">
            <a:extLst>
              <a:ext uri="{FF2B5EF4-FFF2-40B4-BE49-F238E27FC236}">
                <a16:creationId xmlns="" xmlns:a16="http://schemas.microsoft.com/office/drawing/2014/main" id="{4120C6F9-BA79-425C-95E7-FD152F81BD5A}"/>
              </a:ext>
            </a:extLst>
          </p:cNvPr>
          <p:cNvGrpSpPr/>
          <p:nvPr/>
        </p:nvGrpSpPr>
        <p:grpSpPr>
          <a:xfrm>
            <a:off x="25057" y="1666177"/>
            <a:ext cx="5400643" cy="3966180"/>
            <a:chOff x="83127" y="0"/>
            <a:chExt cx="4737251" cy="3966180"/>
          </a:xfrm>
        </p:grpSpPr>
        <p:pic>
          <p:nvPicPr>
            <p:cNvPr id="41" name="Picture 8" descr="Có nên chọn du học Trung Quốc tại thành phố Trùng Khánh?">
              <a:extLst>
                <a:ext uri="{FF2B5EF4-FFF2-40B4-BE49-F238E27FC236}">
                  <a16:creationId xmlns="" xmlns:a16="http://schemas.microsoft.com/office/drawing/2014/main" id="{5F16AE10-A6A4-4E85-ACCB-3D007D9C5774}"/>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3127" y="0"/>
              <a:ext cx="4737251" cy="396618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a:extLst>
                <a:ext uri="{FF2B5EF4-FFF2-40B4-BE49-F238E27FC236}">
                  <a16:creationId xmlns="" xmlns:a16="http://schemas.microsoft.com/office/drawing/2014/main" id="{8DA15E70-32B8-48F5-9782-B8B8EBADE720}"/>
                </a:ext>
              </a:extLst>
            </p:cNvPr>
            <p:cNvSpPr txBox="1">
              <a:spLocks noChangeArrowheads="1"/>
            </p:cNvSpPr>
            <p:nvPr/>
          </p:nvSpPr>
          <p:spPr bwMode="auto">
            <a:xfrm>
              <a:off x="183965" y="3539351"/>
              <a:ext cx="3746768" cy="400110"/>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2000" b="1">
                  <a:solidFill>
                    <a:srgbClr val="1B04FA"/>
                  </a:solidFill>
                  <a:latin typeface="Arial" panose="020B0604020202020204" pitchFamily="34" charset="0"/>
                  <a:cs typeface="Arial" panose="020B0604020202020204" pitchFamily="34" charset="0"/>
                </a:rPr>
                <a:t>9.Trùng Khánh (Trung Quốc)</a:t>
              </a:r>
              <a:endParaRPr lang="en-US" sz="2000" b="1" dirty="0">
                <a:solidFill>
                  <a:srgbClr val="1B04FA"/>
                </a:solidFill>
                <a:latin typeface="Arial" panose="020B0604020202020204" pitchFamily="34" charset="0"/>
                <a:cs typeface="Arial" panose="020B0604020202020204" pitchFamily="34" charset="0"/>
              </a:endParaRPr>
            </a:p>
          </p:txBody>
        </p:sp>
      </p:grpSp>
      <p:sp>
        <p:nvSpPr>
          <p:cNvPr id="43" name="Flowchart: Connector 42">
            <a:extLst>
              <a:ext uri="{FF2B5EF4-FFF2-40B4-BE49-F238E27FC236}">
                <a16:creationId xmlns="" xmlns:a16="http://schemas.microsoft.com/office/drawing/2014/main" id="{9F9329C5-F234-4C78-822F-C932A9542942}"/>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45">
            <a:extLst>
              <a:ext uri="{FF2B5EF4-FFF2-40B4-BE49-F238E27FC236}">
                <a16:creationId xmlns="" xmlns:a16="http://schemas.microsoft.com/office/drawing/2014/main" id="{91132BF6-8A7C-4F55-B9DD-95353AF65527}"/>
              </a:ext>
            </a:extLst>
          </p:cNvPr>
          <p:cNvGrpSpPr/>
          <p:nvPr/>
        </p:nvGrpSpPr>
        <p:grpSpPr>
          <a:xfrm>
            <a:off x="-29110" y="1638626"/>
            <a:ext cx="5499057" cy="4114174"/>
            <a:chOff x="-29110" y="1638626"/>
            <a:chExt cx="5499057" cy="4114174"/>
          </a:xfrm>
        </p:grpSpPr>
        <p:pic>
          <p:nvPicPr>
            <p:cNvPr id="44" name="Picture 43">
              <a:extLst>
                <a:ext uri="{FF2B5EF4-FFF2-40B4-BE49-F238E27FC236}">
                  <a16:creationId xmlns="" xmlns:a16="http://schemas.microsoft.com/office/drawing/2014/main" id="{0F97280B-F1E0-4452-A69E-132E5154DD3A}"/>
                </a:ext>
              </a:extLst>
            </p:cNvPr>
            <p:cNvPicPr>
              <a:picLocks noChangeAspect="1"/>
            </p:cNvPicPr>
            <p:nvPr/>
          </p:nvPicPr>
          <p:blipFill>
            <a:blip r:embed="rId13" cstate="print"/>
            <a:stretch>
              <a:fillRect/>
            </a:stretch>
          </p:blipFill>
          <p:spPr>
            <a:xfrm>
              <a:off x="-29110" y="1638626"/>
              <a:ext cx="5499057" cy="4114174"/>
            </a:xfrm>
            <a:prstGeom prst="rect">
              <a:avLst/>
            </a:prstGeom>
          </p:spPr>
        </p:pic>
        <p:sp>
          <p:nvSpPr>
            <p:cNvPr id="45" name="TextBox 44">
              <a:extLst>
                <a:ext uri="{FF2B5EF4-FFF2-40B4-BE49-F238E27FC236}">
                  <a16:creationId xmlns="" xmlns:a16="http://schemas.microsoft.com/office/drawing/2014/main" id="{029F62B8-B226-4DFB-801B-32C8B208B07A}"/>
                </a:ext>
              </a:extLst>
            </p:cNvPr>
            <p:cNvSpPr txBox="1">
              <a:spLocks noChangeArrowheads="1"/>
            </p:cNvSpPr>
            <p:nvPr/>
          </p:nvSpPr>
          <p:spPr bwMode="auto">
            <a:xfrm>
              <a:off x="98755" y="5158747"/>
              <a:ext cx="3995422" cy="461665"/>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a:solidFill>
                    <a:srgbClr val="1B04FA"/>
                  </a:solidFill>
                  <a:latin typeface="Arial" panose="020B0604020202020204" pitchFamily="34" charset="0"/>
                  <a:cs typeface="Arial" panose="020B0604020202020204" pitchFamily="34" charset="0"/>
                </a:rPr>
                <a:t>10. I-xtan-bun (Thỗ Nhĩ Kì)</a:t>
              </a:r>
              <a:endParaRPr lang="en-US" b="1" dirty="0">
                <a:solidFill>
                  <a:srgbClr val="1B04FA"/>
                </a:solidFill>
                <a:latin typeface="Arial" panose="020B0604020202020204" pitchFamily="34" charset="0"/>
                <a:cs typeface="Arial" panose="020B0604020202020204" pitchFamily="34" charset="0"/>
              </a:endParaRPr>
            </a:p>
          </p:txBody>
        </p:sp>
      </p:grpSp>
      <p:sp>
        <p:nvSpPr>
          <p:cNvPr id="47" name="Rectangle 46">
            <a:extLst>
              <a:ext uri="{FF2B5EF4-FFF2-40B4-BE49-F238E27FC236}">
                <a16:creationId xmlns="" xmlns:a16="http://schemas.microsoft.com/office/drawing/2014/main" id="{1D6145EC-989E-4BF9-86CD-A43BC9234D2B}"/>
              </a:ext>
            </a:extLst>
          </p:cNvPr>
          <p:cNvSpPr/>
          <p:nvPr/>
        </p:nvSpPr>
        <p:spPr>
          <a:xfrm>
            <a:off x="64064" y="52680"/>
            <a:ext cx="5541252" cy="954107"/>
          </a:xfrm>
          <a:prstGeom prst="rect">
            <a:avLst/>
          </a:prstGeom>
          <a:ln>
            <a:solidFill>
              <a:srgbClr val="00B0F0"/>
            </a:solidFill>
            <a:prstDash val="sysDash"/>
          </a:ln>
        </p:spPr>
        <p:txBody>
          <a:bodyPr wrap="square">
            <a:spAutoFit/>
          </a:bodyPr>
          <a:lstStyle/>
          <a:p>
            <a:pPr marL="457200" indent="-457200" algn="just">
              <a:buFont typeface="Wingdings" panose="05000000000000000000" pitchFamily="2" charset="2"/>
              <a:buChar char="v"/>
            </a:pPr>
            <a:r>
              <a:rPr lang="en-US" sz="2800">
                <a:solidFill>
                  <a:srgbClr val="1B04FA"/>
                </a:solidFill>
                <a:latin typeface="Arial" panose="020B0604020202020204" pitchFamily="34" charset="0"/>
                <a:cs typeface="Arial" panose="020B0604020202020204" pitchFamily="34" charset="0"/>
              </a:rPr>
              <a:t>10 đô thị đông dân nhất ở Châu Á ( không tính LB Nga)</a:t>
            </a:r>
          </a:p>
        </p:txBody>
      </p:sp>
    </p:spTree>
    <p:extLst>
      <p:ext uri="{BB962C8B-B14F-4D97-AF65-F5344CB8AC3E}">
        <p14:creationId xmlns:p14="http://schemas.microsoft.com/office/powerpoint/2010/main" xmlns="" val="29507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par>
                          <p:cTn id="43" fill="hold">
                            <p:stCondLst>
                              <p:cond delay="500"/>
                            </p:stCondLst>
                            <p:childTnLst>
                              <p:par>
                                <p:cTn id="44" presetID="16" presetClass="entr" presetSubtype="21"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par>
                          <p:cTn id="54" fill="hold">
                            <p:stCondLst>
                              <p:cond delay="500"/>
                            </p:stCondLst>
                            <p:childTnLst>
                              <p:par>
                                <p:cTn id="55" presetID="16" presetClass="entr" presetSubtype="21"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Effect transition="in" filter="fade">
                                      <p:cBhvr>
                                        <p:cTn id="64" dur="500"/>
                                        <p:tgtEl>
                                          <p:spTgt spid="27"/>
                                        </p:tgtEl>
                                      </p:cBhvr>
                                    </p:animEffect>
                                  </p:childTnLst>
                                </p:cTn>
                              </p:par>
                            </p:childTnLst>
                          </p:cTn>
                        </p:par>
                        <p:par>
                          <p:cTn id="65" fill="hold">
                            <p:stCondLst>
                              <p:cond delay="500"/>
                            </p:stCondLst>
                            <p:childTnLst>
                              <p:par>
                                <p:cTn id="66" presetID="16" presetClass="entr" presetSubtype="21"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barn(inVertical)">
                                      <p:cBhvr>
                                        <p:cTn id="68" dur="50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childTnLst>
                          </p:cTn>
                        </p:par>
                        <p:par>
                          <p:cTn id="76" fill="hold">
                            <p:stCondLst>
                              <p:cond delay="500"/>
                            </p:stCondLst>
                            <p:childTnLst>
                              <p:par>
                                <p:cTn id="77" presetID="16" presetClass="entr" presetSubtype="21"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arn(inVertical)">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childTnLst>
                          </p:cTn>
                        </p:par>
                        <p:par>
                          <p:cTn id="87" fill="hold">
                            <p:stCondLst>
                              <p:cond delay="500"/>
                            </p:stCondLst>
                            <p:childTnLst>
                              <p:par>
                                <p:cTn id="88" presetID="16" presetClass="entr" presetSubtype="21"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barn(inVertical)">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childTnLst>
                          </p:cTn>
                        </p:par>
                        <p:par>
                          <p:cTn id="103" fill="hold">
                            <p:stCondLst>
                              <p:cond delay="500"/>
                            </p:stCondLst>
                            <p:childTnLst>
                              <p:par>
                                <p:cTn id="104" presetID="16" presetClass="entr" presetSubtype="21" fill="hold" nodeType="after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barn(inVertical)">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 calcmode="lin" valueType="num">
                                      <p:cBhvr>
                                        <p:cTn id="111" dur="500" fill="hold"/>
                                        <p:tgtEl>
                                          <p:spTgt spid="43"/>
                                        </p:tgtEl>
                                        <p:attrNameLst>
                                          <p:attrName>ppt_w</p:attrName>
                                        </p:attrNameLst>
                                      </p:cBhvr>
                                      <p:tavLst>
                                        <p:tav tm="0">
                                          <p:val>
                                            <p:fltVal val="0"/>
                                          </p:val>
                                        </p:tav>
                                        <p:tav tm="100000">
                                          <p:val>
                                            <p:strVal val="#ppt_w"/>
                                          </p:val>
                                        </p:tav>
                                      </p:tavLst>
                                    </p:anim>
                                    <p:anim calcmode="lin" valueType="num">
                                      <p:cBhvr>
                                        <p:cTn id="112" dur="500" fill="hold"/>
                                        <p:tgtEl>
                                          <p:spTgt spid="43"/>
                                        </p:tgtEl>
                                        <p:attrNameLst>
                                          <p:attrName>ppt_h</p:attrName>
                                        </p:attrNameLst>
                                      </p:cBhvr>
                                      <p:tavLst>
                                        <p:tav tm="0">
                                          <p:val>
                                            <p:fltVal val="0"/>
                                          </p:val>
                                        </p:tav>
                                        <p:tav tm="100000">
                                          <p:val>
                                            <p:strVal val="#ppt_h"/>
                                          </p:val>
                                        </p:tav>
                                      </p:tavLst>
                                    </p:anim>
                                    <p:animEffect transition="in" filter="fade">
                                      <p:cBhvr>
                                        <p:cTn id="113" dur="500"/>
                                        <p:tgtEl>
                                          <p:spTgt spid="43"/>
                                        </p:tgtEl>
                                      </p:cBhvr>
                                    </p:animEffect>
                                  </p:childTnLst>
                                </p:cTn>
                              </p:par>
                            </p:childTnLst>
                          </p:cTn>
                        </p:par>
                        <p:par>
                          <p:cTn id="114" fill="hold">
                            <p:stCondLst>
                              <p:cond delay="500"/>
                            </p:stCondLst>
                            <p:childTnLst>
                              <p:par>
                                <p:cTn id="115" presetID="16" presetClass="entr" presetSubtype="21" fill="hold" nodeType="after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P spid="19" grpId="0" animBg="1"/>
      <p:bldP spid="23" grpId="0" animBg="1"/>
      <p:bldP spid="27" grpId="0" animBg="1"/>
      <p:bldP spid="31" grpId="0" animBg="1"/>
      <p:bldP spid="35" grpId="0" animBg="1"/>
      <p:bldP spid="39"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36EDAF23-996B-4A61-8EC1-6A71BB767386}"/>
              </a:ext>
            </a:extLst>
          </p:cNvPr>
          <p:cNvSpPr/>
          <p:nvPr/>
        </p:nvSpPr>
        <p:spPr>
          <a:xfrm>
            <a:off x="25148" y="923976"/>
            <a:ext cx="5584136" cy="2363980"/>
          </a:xfrm>
          <a:prstGeom prst="rect">
            <a:avLst/>
          </a:prstGeom>
          <a:ln>
            <a:solidFill>
              <a:srgbClr val="00B0F0"/>
            </a:solidFill>
            <a:prstDash val="sysDash"/>
          </a:ln>
        </p:spPr>
        <p:txBody>
          <a:bodyPr wrap="square">
            <a:spAutoFit/>
          </a:bodyPr>
          <a:lstStyle/>
          <a:p>
            <a:pPr indent="179705" algn="just">
              <a:lnSpc>
                <a:spcPct val="107000"/>
              </a:lnSpc>
              <a:spcAft>
                <a:spcPts val="600"/>
              </a:spcAft>
            </a:pP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 Các đô thị lớn của châu Á thường </a:t>
            </a:r>
            <a:r>
              <a:rPr lang="en-US" sz="2800">
                <a:solidFill>
                  <a:srgbClr val="FF0066"/>
                </a:solidFill>
                <a:latin typeface="Arial" panose="020B0604020202020204" pitchFamily="34" charset="0"/>
                <a:ea typeface="Times New Roman" panose="02020603050405020304" pitchFamily="18" charset="0"/>
                <a:cs typeface="Arial" panose="020B0604020202020204" pitchFamily="34" charset="0"/>
              </a:rPr>
              <a:t>tập trung ở ven biển </a:t>
            </a:r>
            <a:r>
              <a:rPr lang="en-US" sz="2800">
                <a:solidFill>
                  <a:srgbClr val="1B04FA"/>
                </a:solidFill>
                <a:latin typeface="Arial" panose="020B0604020202020204" pitchFamily="34" charset="0"/>
                <a:ea typeface="Times New Roman" panose="02020603050405020304" pitchFamily="18" charset="0"/>
                <a:cs typeface="Arial" panose="020B0604020202020204" pitchFamily="34" charset="0"/>
              </a:rPr>
              <a:t>(ven hai đại dương lớn: Thái Bình Dương và Ấn Độ Dương), và ven các con sông lớn.</a:t>
            </a:r>
          </a:p>
        </p:txBody>
      </p:sp>
      <p:sp>
        <p:nvSpPr>
          <p:cNvPr id="46" name="Rectangle 45">
            <a:extLst>
              <a:ext uri="{FF2B5EF4-FFF2-40B4-BE49-F238E27FC236}">
                <a16:creationId xmlns="" xmlns:a16="http://schemas.microsoft.com/office/drawing/2014/main" id="{2FB2CC64-8D3D-496A-9EE5-DA10FA781AFC}"/>
              </a:ext>
            </a:extLst>
          </p:cNvPr>
          <p:cNvSpPr/>
          <p:nvPr/>
        </p:nvSpPr>
        <p:spPr>
          <a:xfrm>
            <a:off x="0" y="3481771"/>
            <a:ext cx="5368773" cy="3212033"/>
          </a:xfrm>
          <a:prstGeom prst="rect">
            <a:avLst/>
          </a:prstGeom>
          <a:ln>
            <a:solidFill>
              <a:srgbClr val="00B0F0"/>
            </a:solidFill>
            <a:prstDash val="sysDash"/>
          </a:ln>
        </p:spPr>
        <p:txBody>
          <a:bodyPr wrap="square">
            <a:spAutoFit/>
          </a:bodyPr>
          <a:lstStyle/>
          <a:p>
            <a:pPr algn="just">
              <a:lnSpc>
                <a:spcPct val="107000"/>
              </a:lnSpc>
              <a:spcAft>
                <a:spcPts val="600"/>
              </a:spcAft>
            </a:pPr>
            <a:r>
              <a:rPr lang="en-US" sz="2400" b="1" i="1">
                <a:solidFill>
                  <a:srgbClr val="1B04FA"/>
                </a:solidFill>
                <a:latin typeface="Arial" panose="020B0604020202020204" pitchFamily="34" charset="0"/>
                <a:ea typeface="Times New Roman" panose="02020603050405020304" pitchFamily="18" charset="0"/>
                <a:cs typeface="Arial" panose="020B0604020202020204" pitchFamily="34" charset="0"/>
              </a:rPr>
              <a:t>- </a:t>
            </a:r>
            <a:r>
              <a:rPr lang="en-US" sz="2600" b="1" i="1">
                <a:solidFill>
                  <a:srgbClr val="1B04FA"/>
                </a:solidFill>
                <a:latin typeface="Arial" panose="020B0604020202020204" pitchFamily="34" charset="0"/>
                <a:ea typeface="Times New Roman" panose="02020603050405020304" pitchFamily="18" charset="0"/>
                <a:cs typeface="Arial" panose="020B0604020202020204" pitchFamily="34" charset="0"/>
              </a:rPr>
              <a:t>Nguyên nhân</a:t>
            </a:r>
            <a:r>
              <a:rPr lang="en-US" sz="2600" i="1">
                <a:solidFill>
                  <a:srgbClr val="1B04FA"/>
                </a:solidFill>
                <a:latin typeface="Arial" panose="020B0604020202020204" pitchFamily="34" charset="0"/>
                <a:ea typeface="Times New Roman" panose="02020603050405020304" pitchFamily="18" charset="0"/>
                <a:cs typeface="Arial" panose="020B0604020202020204" pitchFamily="34" charset="0"/>
              </a:rPr>
              <a:t>:</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Các khu vực này có </a:t>
            </a:r>
            <a:r>
              <a:rPr lang="en-US" sz="2600">
                <a:solidFill>
                  <a:srgbClr val="FF0066"/>
                </a:solidFill>
                <a:latin typeface="Arial" panose="020B0604020202020204" pitchFamily="34" charset="0"/>
                <a:ea typeface="Times New Roman" panose="02020603050405020304" pitchFamily="18" charset="0"/>
                <a:cs typeface="Arial" panose="020B0604020202020204" pitchFamily="34" charset="0"/>
              </a:rPr>
              <a:t>điều kiện tự nhiên thuận lợi </a:t>
            </a: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cho </a:t>
            </a:r>
            <a:r>
              <a:rPr lang="vi-VN" sz="2600">
                <a:solidFill>
                  <a:srgbClr val="1B04FA"/>
                </a:solidFill>
                <a:latin typeface="Arial" panose="020B0604020202020204" pitchFamily="34" charset="0"/>
                <a:cs typeface="Arial" panose="020B0604020202020204" pitchFamily="34" charset="0"/>
              </a:rPr>
              <a:t>cho đời sống và sản xuất, trao đổi, buôn bán với các nước.</a:t>
            </a:r>
            <a:endParaRPr lang="en-US" sz="2600">
              <a:solidFill>
                <a:srgbClr val="1B04FA"/>
              </a:solidFill>
              <a:latin typeface="Arial" panose="020B0604020202020204" pitchFamily="34" charset="0"/>
              <a:cs typeface="Arial" panose="020B0604020202020204" pitchFamily="34" charset="0"/>
            </a:endParaRP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Đồng bằng châu thổ màu mỡ, rộng lớn. </a:t>
            </a:r>
          </a:p>
          <a:p>
            <a:pPr algn="just">
              <a:lnSpc>
                <a:spcPct val="107000"/>
              </a:lnSpc>
              <a:spcAft>
                <a:spcPts val="600"/>
              </a:spcAft>
            </a:pPr>
            <a:r>
              <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rPr>
              <a:t>+ Khí hậu nhiệt đới gió mùa.</a:t>
            </a:r>
          </a:p>
        </p:txBody>
      </p:sp>
      <p:grpSp>
        <p:nvGrpSpPr>
          <p:cNvPr id="2" name="Group 22">
            <a:extLst>
              <a:ext uri="{FF2B5EF4-FFF2-40B4-BE49-F238E27FC236}">
                <a16:creationId xmlns="" xmlns:a16="http://schemas.microsoft.com/office/drawing/2014/main" id="{67FAE7E1-9EF4-4FF4-99C1-A3B152674BD7}"/>
              </a:ext>
            </a:extLst>
          </p:cNvPr>
          <p:cNvGrpSpPr/>
          <p:nvPr/>
        </p:nvGrpSpPr>
        <p:grpSpPr>
          <a:xfrm>
            <a:off x="5403273" y="1"/>
            <a:ext cx="6762735" cy="6826238"/>
            <a:chOff x="5322581" y="47012"/>
            <a:chExt cx="6626087" cy="7183049"/>
          </a:xfrm>
        </p:grpSpPr>
        <p:pic>
          <p:nvPicPr>
            <p:cNvPr id="30" name="Picture 29">
              <a:extLst>
                <a:ext uri="{FF2B5EF4-FFF2-40B4-BE49-F238E27FC236}">
                  <a16:creationId xmlns="" xmlns:a16="http://schemas.microsoft.com/office/drawing/2014/main" id="{0C950421-8441-45A6-A24C-610A165B4DC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5771" y="47012"/>
              <a:ext cx="634682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31">
              <a:extLst>
                <a:ext uri="{FF2B5EF4-FFF2-40B4-BE49-F238E27FC236}">
                  <a16:creationId xmlns="" xmlns:a16="http://schemas.microsoft.com/office/drawing/2014/main" id="{CEFEACDB-1500-4F2C-A9C3-A690887DB821}"/>
                </a:ext>
              </a:extLst>
            </p:cNvPr>
            <p:cNvSpPr txBox="1"/>
            <p:nvPr/>
          </p:nvSpPr>
          <p:spPr>
            <a:xfrm>
              <a:off x="5322581" y="6601940"/>
              <a:ext cx="6626087" cy="628121"/>
            </a:xfrm>
            <a:prstGeom prst="rect">
              <a:avLst/>
            </a:prstGeom>
            <a:solidFill>
              <a:schemeClr val="bg1"/>
            </a:solidFill>
          </p:spPr>
          <p:txBody>
            <a:bodyPr wrap="square" rtlCol="0">
              <a:spAutoFit/>
            </a:bodyPr>
            <a:lstStyle/>
            <a:p>
              <a:pPr algn="ctr"/>
              <a:r>
                <a:rPr lang="en-US" sz="1600">
                  <a:solidFill>
                    <a:srgbClr val="1B04FA"/>
                  </a:solidFill>
                  <a:latin typeface="Arial" panose="020B0604020202020204" pitchFamily="34" charset="0"/>
                  <a:cs typeface="Arial" panose="020B0604020202020204" pitchFamily="34" charset="0"/>
                </a:rPr>
                <a:t>Hình 6.1. Bản đồ phân bố dân c</a:t>
              </a:r>
              <a:r>
                <a:rPr lang="vi-VN" sz="1600">
                  <a:solidFill>
                    <a:srgbClr val="1B04FA"/>
                  </a:solidFill>
                  <a:latin typeface="Arial" panose="020B0604020202020204" pitchFamily="34" charset="0"/>
                  <a:cs typeface="Arial" panose="020B0604020202020204" pitchFamily="34" charset="0"/>
                </a:rPr>
                <a:t>ư</a:t>
              </a:r>
              <a:r>
                <a:rPr lang="en-US" sz="1600">
                  <a:solidFill>
                    <a:srgbClr val="1B04FA"/>
                  </a:solidFill>
                  <a:latin typeface="Arial" panose="020B0604020202020204" pitchFamily="34" charset="0"/>
                  <a:cs typeface="Arial" panose="020B0604020202020204" pitchFamily="34" charset="0"/>
                </a:rPr>
                <a:t> và một số đô thị ở châu Á, năm 2020</a:t>
              </a:r>
            </a:p>
          </p:txBody>
        </p:sp>
      </p:grpSp>
      <p:sp>
        <p:nvSpPr>
          <p:cNvPr id="33" name="Flowchart: Connector 32">
            <a:extLst>
              <a:ext uri="{FF2B5EF4-FFF2-40B4-BE49-F238E27FC236}">
                <a16:creationId xmlns="" xmlns:a16="http://schemas.microsoft.com/office/drawing/2014/main" id="{0B0CFB04-11EB-464C-9C89-AC1F77561FA8}"/>
              </a:ext>
            </a:extLst>
          </p:cNvPr>
          <p:cNvSpPr/>
          <p:nvPr/>
        </p:nvSpPr>
        <p:spPr>
          <a:xfrm>
            <a:off x="11003870" y="252433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 xmlns:a16="http://schemas.microsoft.com/office/drawing/2014/main" id="{259E0BE0-CA84-4244-8A62-B7E0438519D5}"/>
              </a:ext>
            </a:extLst>
          </p:cNvPr>
          <p:cNvSpPr/>
          <p:nvPr/>
        </p:nvSpPr>
        <p:spPr>
          <a:xfrm>
            <a:off x="7899394" y="355342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 xmlns:a16="http://schemas.microsoft.com/office/drawing/2014/main" id="{6F952183-A616-4250-B0F3-041B5C535B49}"/>
              </a:ext>
            </a:extLst>
          </p:cNvPr>
          <p:cNvSpPr/>
          <p:nvPr/>
        </p:nvSpPr>
        <p:spPr>
          <a:xfrm>
            <a:off x="10271651" y="3196504"/>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 xmlns:a16="http://schemas.microsoft.com/office/drawing/2014/main" id="{66D50470-9934-4FE0-8453-65673D5B0D1E}"/>
              </a:ext>
            </a:extLst>
          </p:cNvPr>
          <p:cNvSpPr/>
          <p:nvPr/>
        </p:nvSpPr>
        <p:spPr>
          <a:xfrm>
            <a:off x="8679445" y="3884078"/>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 xmlns:a16="http://schemas.microsoft.com/office/drawing/2014/main" id="{DFB8624F-AB6E-4D70-AE32-1E998635241A}"/>
              </a:ext>
            </a:extLst>
          </p:cNvPr>
          <p:cNvSpPr/>
          <p:nvPr/>
        </p:nvSpPr>
        <p:spPr>
          <a:xfrm>
            <a:off x="9895293" y="276876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 xmlns:a16="http://schemas.microsoft.com/office/drawing/2014/main" id="{A73F5745-5D78-4E03-A804-56988F73D347}"/>
              </a:ext>
            </a:extLst>
          </p:cNvPr>
          <p:cNvSpPr/>
          <p:nvPr/>
        </p:nvSpPr>
        <p:spPr>
          <a:xfrm>
            <a:off x="7608508" y="4090462"/>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 xmlns:a16="http://schemas.microsoft.com/office/drawing/2014/main" id="{6718F588-FB2C-48E8-8A82-64A58C2413F0}"/>
              </a:ext>
            </a:extLst>
          </p:cNvPr>
          <p:cNvSpPr/>
          <p:nvPr/>
        </p:nvSpPr>
        <p:spPr>
          <a:xfrm>
            <a:off x="10820660" y="2775163"/>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 xmlns:a16="http://schemas.microsoft.com/office/drawing/2014/main" id="{503C0D24-9C40-48A0-829A-E5F34FC26E5A}"/>
              </a:ext>
            </a:extLst>
          </p:cNvPr>
          <p:cNvSpPr/>
          <p:nvPr/>
        </p:nvSpPr>
        <p:spPr>
          <a:xfrm>
            <a:off x="7283270" y="371305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 xmlns:a16="http://schemas.microsoft.com/office/drawing/2014/main" id="{B7AA5043-8262-4627-ABF0-31F333C5A833}"/>
              </a:ext>
            </a:extLst>
          </p:cNvPr>
          <p:cNvSpPr/>
          <p:nvPr/>
        </p:nvSpPr>
        <p:spPr>
          <a:xfrm>
            <a:off x="9560670" y="3483036"/>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 xmlns:a16="http://schemas.microsoft.com/office/drawing/2014/main" id="{5CCF68EB-2CF3-48D0-9AA7-67D34947097E}"/>
              </a:ext>
            </a:extLst>
          </p:cNvPr>
          <p:cNvSpPr/>
          <p:nvPr/>
        </p:nvSpPr>
        <p:spPr>
          <a:xfrm>
            <a:off x="5963714" y="1938375"/>
            <a:ext cx="159488" cy="15969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 xmlns:a16="http://schemas.microsoft.com/office/drawing/2014/main" id="{463849D5-9FA4-4651-A302-6293651062E9}"/>
              </a:ext>
            </a:extLst>
          </p:cNvPr>
          <p:cNvSpPr txBox="1"/>
          <p:nvPr/>
        </p:nvSpPr>
        <p:spPr>
          <a:xfrm>
            <a:off x="168002" y="78137"/>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pic>
        <p:nvPicPr>
          <p:cNvPr id="5" name="Picture 4">
            <a:extLst>
              <a:ext uri="{FF2B5EF4-FFF2-40B4-BE49-F238E27FC236}">
                <a16:creationId xmlns="" xmlns:a16="http://schemas.microsoft.com/office/drawing/2014/main" id="{431A6A41-6F4C-4B77-B99C-949DBB757408}"/>
              </a:ext>
            </a:extLst>
          </p:cNvPr>
          <p:cNvPicPr>
            <a:picLocks noChangeAspect="1"/>
          </p:cNvPicPr>
          <p:nvPr/>
        </p:nvPicPr>
        <p:blipFill>
          <a:blip r:embed="rId4" cstate="print"/>
          <a:stretch>
            <a:fillRect/>
          </a:stretch>
        </p:blipFill>
        <p:spPr>
          <a:xfrm>
            <a:off x="5457565" y="31761"/>
            <a:ext cx="6762735" cy="6780441"/>
          </a:xfrm>
          <a:prstGeom prst="rect">
            <a:avLst/>
          </a:prstGeom>
        </p:spPr>
      </p:pic>
    </p:spTree>
    <p:extLst>
      <p:ext uri="{BB962C8B-B14F-4D97-AF65-F5344CB8AC3E}">
        <p14:creationId xmlns:p14="http://schemas.microsoft.com/office/powerpoint/2010/main" xmlns="" val="2787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11300" fill="hold" grpId="0" nodeType="clickEffect">
                                  <p:stCondLst>
                                    <p:cond delay="0"/>
                                  </p:stCondLst>
                                  <p:childTnLst>
                                    <p:animClr clrSpc="hsl" dir="cw">
                                      <p:cBhvr override="childStyle">
                                        <p:cTn id="6" dur="500" fill="hold"/>
                                        <p:tgtEl>
                                          <p:spTgt spid="42"/>
                                        </p:tgtEl>
                                        <p:attrNameLst>
                                          <p:attrName>style.color</p:attrName>
                                        </p:attrNameLst>
                                      </p:cBhvr>
                                      <p:by>
                                        <p:hsl h="7200000" s="0" l="0"/>
                                      </p:by>
                                    </p:animClr>
                                    <p:animClr clrSpc="hsl" dir="cw">
                                      <p:cBhvr>
                                        <p:cTn id="7" dur="500" fill="hold"/>
                                        <p:tgtEl>
                                          <p:spTgt spid="42"/>
                                        </p:tgtEl>
                                        <p:attrNameLst>
                                          <p:attrName>fillcolor</p:attrName>
                                        </p:attrNameLst>
                                      </p:cBhvr>
                                      <p:by>
                                        <p:hsl h="7200000" s="0" l="0"/>
                                      </p:by>
                                    </p:animClr>
                                    <p:animClr clrSpc="hsl" dir="cw">
                                      <p:cBhvr>
                                        <p:cTn id="8" dur="500" fill="hold"/>
                                        <p:tgtEl>
                                          <p:spTgt spid="42"/>
                                        </p:tgtEl>
                                        <p:attrNameLst>
                                          <p:attrName>stroke.color</p:attrName>
                                        </p:attrNameLst>
                                      </p:cBhvr>
                                      <p:by>
                                        <p:hsl h="7200000" s="0" l="0"/>
                                      </p:by>
                                    </p:animClr>
                                    <p:set>
                                      <p:cBhvr>
                                        <p:cTn id="9" dur="500" fill="hold"/>
                                        <p:tgtEl>
                                          <p:spTgt spid="42"/>
                                        </p:tgtEl>
                                        <p:attrNameLst>
                                          <p:attrName>fill.type</p:attrName>
                                        </p:attrNameLst>
                                      </p:cBhvr>
                                      <p:to>
                                        <p:strVal val="solid"/>
                                      </p:to>
                                    </p:se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33"/>
                                        </p:tgtEl>
                                        <p:attrNameLst>
                                          <p:attrName>style.color</p:attrName>
                                        </p:attrNameLst>
                                      </p:cBhvr>
                                      <p:by>
                                        <p:hsl h="7200000" s="0" l="0"/>
                                      </p:by>
                                    </p:animClr>
                                    <p:animClr clrSpc="hsl" dir="cw">
                                      <p:cBhvr>
                                        <p:cTn id="12" dur="500" fill="hold"/>
                                        <p:tgtEl>
                                          <p:spTgt spid="33"/>
                                        </p:tgtEl>
                                        <p:attrNameLst>
                                          <p:attrName>fillcolor</p:attrName>
                                        </p:attrNameLst>
                                      </p:cBhvr>
                                      <p:by>
                                        <p:hsl h="7200000" s="0" l="0"/>
                                      </p:by>
                                    </p:animClr>
                                    <p:animClr clrSpc="hsl" dir="cw">
                                      <p:cBhvr>
                                        <p:cTn id="13" dur="500" fill="hold"/>
                                        <p:tgtEl>
                                          <p:spTgt spid="33"/>
                                        </p:tgtEl>
                                        <p:attrNameLst>
                                          <p:attrName>stroke.color</p:attrName>
                                        </p:attrNameLst>
                                      </p:cBhvr>
                                      <p:by>
                                        <p:hsl h="7200000" s="0" l="0"/>
                                      </p:by>
                                    </p:animClr>
                                    <p:set>
                                      <p:cBhvr>
                                        <p:cTn id="14" dur="500" fill="hold"/>
                                        <p:tgtEl>
                                          <p:spTgt spid="33"/>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39"/>
                                        </p:tgtEl>
                                        <p:attrNameLst>
                                          <p:attrName>style.color</p:attrName>
                                        </p:attrNameLst>
                                      </p:cBhvr>
                                      <p:by>
                                        <p:hsl h="7200000" s="0" l="0"/>
                                      </p:by>
                                    </p:animClr>
                                    <p:animClr clrSpc="hsl" dir="cw">
                                      <p:cBhvr>
                                        <p:cTn id="17" dur="500" fill="hold"/>
                                        <p:tgtEl>
                                          <p:spTgt spid="39"/>
                                        </p:tgtEl>
                                        <p:attrNameLst>
                                          <p:attrName>fillcolor</p:attrName>
                                        </p:attrNameLst>
                                      </p:cBhvr>
                                      <p:by>
                                        <p:hsl h="7200000" s="0" l="0"/>
                                      </p:by>
                                    </p:animClr>
                                    <p:animClr clrSpc="hsl" dir="cw">
                                      <p:cBhvr>
                                        <p:cTn id="18" dur="500" fill="hold"/>
                                        <p:tgtEl>
                                          <p:spTgt spid="39"/>
                                        </p:tgtEl>
                                        <p:attrNameLst>
                                          <p:attrName>stroke.color</p:attrName>
                                        </p:attrNameLst>
                                      </p:cBhvr>
                                      <p:by>
                                        <p:hsl h="7200000" s="0" l="0"/>
                                      </p:by>
                                    </p:animClr>
                                    <p:set>
                                      <p:cBhvr>
                                        <p:cTn id="19" dur="500" fill="hold"/>
                                        <p:tgtEl>
                                          <p:spTgt spid="39"/>
                                        </p:tgtEl>
                                        <p:attrNameLst>
                                          <p:attrName>fill.type</p:attrName>
                                        </p:attrNameLst>
                                      </p:cBhvr>
                                      <p:to>
                                        <p:strVal val="solid"/>
                                      </p:to>
                                    </p:set>
                                  </p:childTnLst>
                                </p:cTn>
                              </p:par>
                              <p:par>
                                <p:cTn id="20" presetID="21" presetClass="emph" presetSubtype="0" repeatCount="indefinite" fill="hold" grpId="0" nodeType="withEffect">
                                  <p:stCondLst>
                                    <p:cond delay="0"/>
                                  </p:stCondLst>
                                  <p:childTnLst>
                                    <p:animClr clrSpc="hsl" dir="cw">
                                      <p:cBhvr override="childStyle">
                                        <p:cTn id="21" dur="500" fill="hold"/>
                                        <p:tgtEl>
                                          <p:spTgt spid="35"/>
                                        </p:tgtEl>
                                        <p:attrNameLst>
                                          <p:attrName>style.color</p:attrName>
                                        </p:attrNameLst>
                                      </p:cBhvr>
                                      <p:by>
                                        <p:hsl h="7200000" s="0" l="0"/>
                                      </p:by>
                                    </p:animClr>
                                    <p:animClr clrSpc="hsl" dir="cw">
                                      <p:cBhvr>
                                        <p:cTn id="22" dur="500" fill="hold"/>
                                        <p:tgtEl>
                                          <p:spTgt spid="35"/>
                                        </p:tgtEl>
                                        <p:attrNameLst>
                                          <p:attrName>fillcolor</p:attrName>
                                        </p:attrNameLst>
                                      </p:cBhvr>
                                      <p:by>
                                        <p:hsl h="7200000" s="0" l="0"/>
                                      </p:by>
                                    </p:animClr>
                                    <p:animClr clrSpc="hsl" dir="cw">
                                      <p:cBhvr>
                                        <p:cTn id="23" dur="500" fill="hold"/>
                                        <p:tgtEl>
                                          <p:spTgt spid="35"/>
                                        </p:tgtEl>
                                        <p:attrNameLst>
                                          <p:attrName>stroke.color</p:attrName>
                                        </p:attrNameLst>
                                      </p:cBhvr>
                                      <p:by>
                                        <p:hsl h="7200000" s="0" l="0"/>
                                      </p:by>
                                    </p:animClr>
                                    <p:set>
                                      <p:cBhvr>
                                        <p:cTn id="24" dur="500" fill="hold"/>
                                        <p:tgtEl>
                                          <p:spTgt spid="35"/>
                                        </p:tgtEl>
                                        <p:attrNameLst>
                                          <p:attrName>fill.type</p:attrName>
                                        </p:attrNameLst>
                                      </p:cBhvr>
                                      <p:to>
                                        <p:strVal val="solid"/>
                                      </p:to>
                                    </p:set>
                                  </p:childTnLst>
                                </p:cTn>
                              </p:par>
                              <p:par>
                                <p:cTn id="25" presetID="21" presetClass="emph" presetSubtype="0" repeatCount="indefinite" fill="hold" grpId="0" nodeType="withEffect">
                                  <p:stCondLst>
                                    <p:cond delay="0"/>
                                  </p:stCondLst>
                                  <p:childTnLst>
                                    <p:animClr clrSpc="hsl" dir="cw">
                                      <p:cBhvr override="childStyle">
                                        <p:cTn id="26" dur="500" fill="hold"/>
                                        <p:tgtEl>
                                          <p:spTgt spid="37"/>
                                        </p:tgtEl>
                                        <p:attrNameLst>
                                          <p:attrName>style.color</p:attrName>
                                        </p:attrNameLst>
                                      </p:cBhvr>
                                      <p:by>
                                        <p:hsl h="7200000" s="0" l="0"/>
                                      </p:by>
                                    </p:animClr>
                                    <p:animClr clrSpc="hsl" dir="cw">
                                      <p:cBhvr>
                                        <p:cTn id="27" dur="500" fill="hold"/>
                                        <p:tgtEl>
                                          <p:spTgt spid="37"/>
                                        </p:tgtEl>
                                        <p:attrNameLst>
                                          <p:attrName>fillcolor</p:attrName>
                                        </p:attrNameLst>
                                      </p:cBhvr>
                                      <p:by>
                                        <p:hsl h="7200000" s="0" l="0"/>
                                      </p:by>
                                    </p:animClr>
                                    <p:animClr clrSpc="hsl" dir="cw">
                                      <p:cBhvr>
                                        <p:cTn id="28" dur="500" fill="hold"/>
                                        <p:tgtEl>
                                          <p:spTgt spid="37"/>
                                        </p:tgtEl>
                                        <p:attrNameLst>
                                          <p:attrName>stroke.color</p:attrName>
                                        </p:attrNameLst>
                                      </p:cBhvr>
                                      <p:by>
                                        <p:hsl h="7200000" s="0" l="0"/>
                                      </p:by>
                                    </p:animClr>
                                    <p:set>
                                      <p:cBhvr>
                                        <p:cTn id="29" dur="500" fill="hold"/>
                                        <p:tgtEl>
                                          <p:spTgt spid="37"/>
                                        </p:tgtEl>
                                        <p:attrNameLst>
                                          <p:attrName>fill.type</p:attrName>
                                        </p:attrNameLst>
                                      </p:cBhvr>
                                      <p:to>
                                        <p:strVal val="solid"/>
                                      </p:to>
                                    </p:set>
                                  </p:childTnLst>
                                </p:cTn>
                              </p:par>
                              <p:par>
                                <p:cTn id="30" presetID="21" presetClass="emph" presetSubtype="0" repeatCount="indefinite" fill="hold" grpId="0" nodeType="withEffect">
                                  <p:stCondLst>
                                    <p:cond delay="0"/>
                                  </p:stCondLst>
                                  <p:childTnLst>
                                    <p:animClr clrSpc="hsl" dir="cw">
                                      <p:cBhvr override="childStyle">
                                        <p:cTn id="31" dur="500" fill="hold"/>
                                        <p:tgtEl>
                                          <p:spTgt spid="41"/>
                                        </p:tgtEl>
                                        <p:attrNameLst>
                                          <p:attrName>style.color</p:attrName>
                                        </p:attrNameLst>
                                      </p:cBhvr>
                                      <p:by>
                                        <p:hsl h="7200000" s="0" l="0"/>
                                      </p:by>
                                    </p:animClr>
                                    <p:animClr clrSpc="hsl" dir="cw">
                                      <p:cBhvr>
                                        <p:cTn id="32" dur="500" fill="hold"/>
                                        <p:tgtEl>
                                          <p:spTgt spid="41"/>
                                        </p:tgtEl>
                                        <p:attrNameLst>
                                          <p:attrName>fillcolor</p:attrName>
                                        </p:attrNameLst>
                                      </p:cBhvr>
                                      <p:by>
                                        <p:hsl h="7200000" s="0" l="0"/>
                                      </p:by>
                                    </p:animClr>
                                    <p:animClr clrSpc="hsl" dir="cw">
                                      <p:cBhvr>
                                        <p:cTn id="33" dur="500" fill="hold"/>
                                        <p:tgtEl>
                                          <p:spTgt spid="41"/>
                                        </p:tgtEl>
                                        <p:attrNameLst>
                                          <p:attrName>stroke.color</p:attrName>
                                        </p:attrNameLst>
                                      </p:cBhvr>
                                      <p:by>
                                        <p:hsl h="7200000" s="0" l="0"/>
                                      </p:by>
                                    </p:animClr>
                                    <p:set>
                                      <p:cBhvr>
                                        <p:cTn id="34" dur="500" fill="hold"/>
                                        <p:tgtEl>
                                          <p:spTgt spid="41"/>
                                        </p:tgtEl>
                                        <p:attrNameLst>
                                          <p:attrName>fill.type</p:attrName>
                                        </p:attrNameLst>
                                      </p:cBhvr>
                                      <p:to>
                                        <p:strVal val="solid"/>
                                      </p:to>
                                    </p:set>
                                  </p:childTnLst>
                                </p:cTn>
                              </p:par>
                              <p:par>
                                <p:cTn id="35" presetID="21" presetClass="emph" presetSubtype="0" repeatCount="indefinite" fill="hold" grpId="0" nodeType="withEffect">
                                  <p:stCondLst>
                                    <p:cond delay="0"/>
                                  </p:stCondLst>
                                  <p:childTnLst>
                                    <p:animClr clrSpc="hsl" dir="cw">
                                      <p:cBhvr override="childStyle">
                                        <p:cTn id="36" dur="500" fill="hold"/>
                                        <p:tgtEl>
                                          <p:spTgt spid="36"/>
                                        </p:tgtEl>
                                        <p:attrNameLst>
                                          <p:attrName>style.color</p:attrName>
                                        </p:attrNameLst>
                                      </p:cBhvr>
                                      <p:by>
                                        <p:hsl h="7200000" s="0" l="0"/>
                                      </p:by>
                                    </p:animClr>
                                    <p:animClr clrSpc="hsl" dir="cw">
                                      <p:cBhvr>
                                        <p:cTn id="37" dur="500" fill="hold"/>
                                        <p:tgtEl>
                                          <p:spTgt spid="36"/>
                                        </p:tgtEl>
                                        <p:attrNameLst>
                                          <p:attrName>fillcolor</p:attrName>
                                        </p:attrNameLst>
                                      </p:cBhvr>
                                      <p:by>
                                        <p:hsl h="7200000" s="0" l="0"/>
                                      </p:by>
                                    </p:animClr>
                                    <p:animClr clrSpc="hsl" dir="cw">
                                      <p:cBhvr>
                                        <p:cTn id="38" dur="500" fill="hold"/>
                                        <p:tgtEl>
                                          <p:spTgt spid="36"/>
                                        </p:tgtEl>
                                        <p:attrNameLst>
                                          <p:attrName>stroke.color</p:attrName>
                                        </p:attrNameLst>
                                      </p:cBhvr>
                                      <p:by>
                                        <p:hsl h="7200000" s="0" l="0"/>
                                      </p:by>
                                    </p:animClr>
                                    <p:set>
                                      <p:cBhvr>
                                        <p:cTn id="39" dur="500" fill="hold"/>
                                        <p:tgtEl>
                                          <p:spTgt spid="36"/>
                                        </p:tgtEl>
                                        <p:attrNameLst>
                                          <p:attrName>fill.type</p:attrName>
                                        </p:attrNameLst>
                                      </p:cBhvr>
                                      <p:to>
                                        <p:strVal val="solid"/>
                                      </p:to>
                                    </p:set>
                                  </p:childTnLst>
                                </p:cTn>
                              </p:par>
                              <p:par>
                                <p:cTn id="40" presetID="21" presetClass="emph" presetSubtype="0" repeatCount="indefinite" fill="hold" grpId="0" nodeType="withEffect">
                                  <p:stCondLst>
                                    <p:cond delay="0"/>
                                  </p:stCondLst>
                                  <p:childTnLst>
                                    <p:animClr clrSpc="hsl" dir="cw">
                                      <p:cBhvr override="childStyle">
                                        <p:cTn id="41" dur="500" fill="hold"/>
                                        <p:tgtEl>
                                          <p:spTgt spid="34"/>
                                        </p:tgtEl>
                                        <p:attrNameLst>
                                          <p:attrName>style.color</p:attrName>
                                        </p:attrNameLst>
                                      </p:cBhvr>
                                      <p:by>
                                        <p:hsl h="7200000" s="0" l="0"/>
                                      </p:by>
                                    </p:animClr>
                                    <p:animClr clrSpc="hsl" dir="cw">
                                      <p:cBhvr>
                                        <p:cTn id="42" dur="500" fill="hold"/>
                                        <p:tgtEl>
                                          <p:spTgt spid="34"/>
                                        </p:tgtEl>
                                        <p:attrNameLst>
                                          <p:attrName>fillcolor</p:attrName>
                                        </p:attrNameLst>
                                      </p:cBhvr>
                                      <p:by>
                                        <p:hsl h="7200000" s="0" l="0"/>
                                      </p:by>
                                    </p:animClr>
                                    <p:animClr clrSpc="hsl" dir="cw">
                                      <p:cBhvr>
                                        <p:cTn id="43" dur="500" fill="hold"/>
                                        <p:tgtEl>
                                          <p:spTgt spid="34"/>
                                        </p:tgtEl>
                                        <p:attrNameLst>
                                          <p:attrName>stroke.color</p:attrName>
                                        </p:attrNameLst>
                                      </p:cBhvr>
                                      <p:by>
                                        <p:hsl h="7200000" s="0" l="0"/>
                                      </p:by>
                                    </p:animClr>
                                    <p:set>
                                      <p:cBhvr>
                                        <p:cTn id="44" dur="500" fill="hold"/>
                                        <p:tgtEl>
                                          <p:spTgt spid="34"/>
                                        </p:tgtEl>
                                        <p:attrNameLst>
                                          <p:attrName>fill.type</p:attrName>
                                        </p:attrNameLst>
                                      </p:cBhvr>
                                      <p:to>
                                        <p:strVal val="solid"/>
                                      </p:to>
                                    </p:set>
                                  </p:childTnLst>
                                </p:cTn>
                              </p:par>
                              <p:par>
                                <p:cTn id="45" presetID="21" presetClass="emph" presetSubtype="0" repeatCount="indefinite" fill="hold" grpId="0" nodeType="withEffect">
                                  <p:stCondLst>
                                    <p:cond delay="0"/>
                                  </p:stCondLst>
                                  <p:childTnLst>
                                    <p:animClr clrSpc="hsl" dir="cw">
                                      <p:cBhvr override="childStyle">
                                        <p:cTn id="46" dur="500" fill="hold"/>
                                        <p:tgtEl>
                                          <p:spTgt spid="38"/>
                                        </p:tgtEl>
                                        <p:attrNameLst>
                                          <p:attrName>style.color</p:attrName>
                                        </p:attrNameLst>
                                      </p:cBhvr>
                                      <p:by>
                                        <p:hsl h="7200000" s="0" l="0"/>
                                      </p:by>
                                    </p:animClr>
                                    <p:animClr clrSpc="hsl" dir="cw">
                                      <p:cBhvr>
                                        <p:cTn id="47" dur="500" fill="hold"/>
                                        <p:tgtEl>
                                          <p:spTgt spid="38"/>
                                        </p:tgtEl>
                                        <p:attrNameLst>
                                          <p:attrName>fillcolor</p:attrName>
                                        </p:attrNameLst>
                                      </p:cBhvr>
                                      <p:by>
                                        <p:hsl h="7200000" s="0" l="0"/>
                                      </p:by>
                                    </p:animClr>
                                    <p:animClr clrSpc="hsl" dir="cw">
                                      <p:cBhvr>
                                        <p:cTn id="48" dur="500" fill="hold"/>
                                        <p:tgtEl>
                                          <p:spTgt spid="38"/>
                                        </p:tgtEl>
                                        <p:attrNameLst>
                                          <p:attrName>stroke.color</p:attrName>
                                        </p:attrNameLst>
                                      </p:cBhvr>
                                      <p:by>
                                        <p:hsl h="7200000" s="0" l="0"/>
                                      </p:by>
                                    </p:animClr>
                                    <p:set>
                                      <p:cBhvr>
                                        <p:cTn id="49" dur="500" fill="hold"/>
                                        <p:tgtEl>
                                          <p:spTgt spid="38"/>
                                        </p:tgtEl>
                                        <p:attrNameLst>
                                          <p:attrName>fill.type</p:attrName>
                                        </p:attrNameLst>
                                      </p:cBhvr>
                                      <p:to>
                                        <p:strVal val="solid"/>
                                      </p:to>
                                    </p:set>
                                  </p:childTnLst>
                                </p:cTn>
                              </p:par>
                              <p:par>
                                <p:cTn id="50" presetID="21" presetClass="emph" presetSubtype="0" repeatCount="indefinite" fill="hold" grpId="0" nodeType="withEffect">
                                  <p:stCondLst>
                                    <p:cond delay="0"/>
                                  </p:stCondLst>
                                  <p:childTnLst>
                                    <p:animClr clrSpc="hsl" dir="cw">
                                      <p:cBhvr override="childStyle">
                                        <p:cTn id="51" dur="500" fill="hold"/>
                                        <p:tgtEl>
                                          <p:spTgt spid="40"/>
                                        </p:tgtEl>
                                        <p:attrNameLst>
                                          <p:attrName>style.color</p:attrName>
                                        </p:attrNameLst>
                                      </p:cBhvr>
                                      <p:by>
                                        <p:hsl h="7200000" s="0" l="0"/>
                                      </p:by>
                                    </p:animClr>
                                    <p:animClr clrSpc="hsl" dir="cw">
                                      <p:cBhvr>
                                        <p:cTn id="52" dur="500" fill="hold"/>
                                        <p:tgtEl>
                                          <p:spTgt spid="40"/>
                                        </p:tgtEl>
                                        <p:attrNameLst>
                                          <p:attrName>fillcolor</p:attrName>
                                        </p:attrNameLst>
                                      </p:cBhvr>
                                      <p:by>
                                        <p:hsl h="7200000" s="0" l="0"/>
                                      </p:by>
                                    </p:animClr>
                                    <p:animClr clrSpc="hsl" dir="cw">
                                      <p:cBhvr>
                                        <p:cTn id="53" dur="500" fill="hold"/>
                                        <p:tgtEl>
                                          <p:spTgt spid="40"/>
                                        </p:tgtEl>
                                        <p:attrNameLst>
                                          <p:attrName>stroke.color</p:attrName>
                                        </p:attrNameLst>
                                      </p:cBhvr>
                                      <p:by>
                                        <p:hsl h="7200000" s="0" l="0"/>
                                      </p:by>
                                    </p:animClr>
                                    <p:set>
                                      <p:cBhvr>
                                        <p:cTn id="54" dur="500" fill="hold"/>
                                        <p:tgtEl>
                                          <p:spTgt spid="40"/>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barn(inVertical)">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 xmlns:a16="http://schemas.microsoft.com/office/drawing/2014/main" id="{6588CED2-3E63-4609-A1F0-4DC5B617440B}"/>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5" name="Arrow: Pentagon 4">
              <a:extLst>
                <a:ext uri="{FF2B5EF4-FFF2-40B4-BE49-F238E27FC236}">
                  <a16:creationId xmlns="" xmlns:a16="http://schemas.microsoft.com/office/drawing/2014/main" id="{14AA459D-CB93-4E1E-B1C8-A6975EF3437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4CC7A9B0-E517-4A87-9C2C-A15AB627ABE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08B65722-CDB3-4705-8AB8-BB9C553E2172}"/>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4" name="Group 7">
            <a:extLst>
              <a:ext uri="{FF2B5EF4-FFF2-40B4-BE49-F238E27FC236}">
                <a16:creationId xmlns="" xmlns:a16="http://schemas.microsoft.com/office/drawing/2014/main" id="{4EA15BBF-06A6-4883-B5F3-EAF7E31BE4F5}"/>
              </a:ext>
            </a:extLst>
          </p:cNvPr>
          <p:cNvGrpSpPr/>
          <p:nvPr/>
        </p:nvGrpSpPr>
        <p:grpSpPr>
          <a:xfrm>
            <a:off x="1181282" y="52490"/>
            <a:ext cx="1301952" cy="872949"/>
            <a:chOff x="344605" y="154323"/>
            <a:chExt cx="1301952" cy="872949"/>
          </a:xfrm>
        </p:grpSpPr>
        <p:sp>
          <p:nvSpPr>
            <p:cNvPr id="9" name="Arrow: Pentagon 8">
              <a:extLst>
                <a:ext uri="{FF2B5EF4-FFF2-40B4-BE49-F238E27FC236}">
                  <a16:creationId xmlns="" xmlns:a16="http://schemas.microsoft.com/office/drawing/2014/main" id="{312AF15E-5761-4E70-B782-4BD16225DC7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 xmlns:a16="http://schemas.microsoft.com/office/drawing/2014/main" id="{1AC46EF3-AE23-4197-ABAB-01CDAF56742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 xmlns:a16="http://schemas.microsoft.com/office/drawing/2014/main" id="{459D1623-D8A7-47A7-9A01-B44519618F91}"/>
              </a:ext>
            </a:extLst>
          </p:cNvPr>
          <p:cNvSpPr txBox="1"/>
          <p:nvPr/>
        </p:nvSpPr>
        <p:spPr>
          <a:xfrm>
            <a:off x="1212850" y="1100656"/>
            <a:ext cx="3088025"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c. Các đô thị lớn</a:t>
            </a:r>
          </a:p>
        </p:txBody>
      </p:sp>
      <p:sp>
        <p:nvSpPr>
          <p:cNvPr id="2" name="Rectangle 1">
            <a:extLst>
              <a:ext uri="{FF2B5EF4-FFF2-40B4-BE49-F238E27FC236}">
                <a16:creationId xmlns="" xmlns:a16="http://schemas.microsoft.com/office/drawing/2014/main" id="{2B056AD0-414B-4212-B68A-01E3C315C833}"/>
              </a:ext>
            </a:extLst>
          </p:cNvPr>
          <p:cNvSpPr/>
          <p:nvPr/>
        </p:nvSpPr>
        <p:spPr>
          <a:xfrm>
            <a:off x="188025" y="1890824"/>
            <a:ext cx="11530941"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a:t>
            </a:r>
            <a:r>
              <a:rPr lang="vi-VN" sz="3600">
                <a:solidFill>
                  <a:srgbClr val="1B04FA"/>
                </a:solidFill>
                <a:latin typeface="Arial" panose="020B0604020202020204" pitchFamily="34" charset="0"/>
                <a:cs typeface="Arial" panose="020B0604020202020204" pitchFamily="34" charset="0"/>
              </a:rPr>
              <a:t>Các đô thị lớn của châu Á thường tập trung ở khu vực </a:t>
            </a:r>
            <a:r>
              <a:rPr lang="vi-VN" sz="3600">
                <a:solidFill>
                  <a:srgbClr val="FF0066"/>
                </a:solidFill>
                <a:latin typeface="Arial" panose="020B0604020202020204" pitchFamily="34" charset="0"/>
                <a:cs typeface="Arial" panose="020B0604020202020204" pitchFamily="34" charset="0"/>
              </a:rPr>
              <a:t>ven biển</a:t>
            </a:r>
            <a:r>
              <a:rPr lang="vi-VN" sz="3600">
                <a:solidFill>
                  <a:srgbClr val="1B04FA"/>
                </a:solidFill>
                <a:latin typeface="Arial" panose="020B0604020202020204" pitchFamily="34" charset="0"/>
                <a:cs typeface="Arial" panose="020B0604020202020204" pitchFamily="34" charset="0"/>
              </a:rPr>
              <a:t> do có </a:t>
            </a:r>
            <a:r>
              <a:rPr lang="vi-VN" sz="3600">
                <a:solidFill>
                  <a:srgbClr val="FF0066"/>
                </a:solidFill>
                <a:latin typeface="Arial" panose="020B0604020202020204" pitchFamily="34" charset="0"/>
                <a:cs typeface="Arial" panose="020B0604020202020204" pitchFamily="34" charset="0"/>
              </a:rPr>
              <a:t>điều kiện </a:t>
            </a:r>
            <a:r>
              <a:rPr lang="vi-VN" sz="3600">
                <a:solidFill>
                  <a:srgbClr val="1B04FA"/>
                </a:solidFill>
                <a:latin typeface="Arial" panose="020B0604020202020204" pitchFamily="34" charset="0"/>
                <a:cs typeface="Arial" panose="020B0604020202020204" pitchFamily="34" charset="0"/>
              </a:rPr>
              <a:t>thuận lợi cho đời sống và sản xuất, trao đổi, buôn bán với các nước.</a:t>
            </a:r>
            <a:endParaRPr lang="en-US"/>
          </a:p>
        </p:txBody>
      </p:sp>
      <p:pic>
        <p:nvPicPr>
          <p:cNvPr id="20" name="Picture 19" descr="book9">
            <a:extLst>
              <a:ext uri="{FF2B5EF4-FFF2-40B4-BE49-F238E27FC236}">
                <a16:creationId xmlns="" xmlns:a16="http://schemas.microsoft.com/office/drawing/2014/main" id="{0CFA75BA-41A8-4142-AEB6-4646CD4F8951}"/>
              </a:ext>
            </a:extLst>
          </p:cNvPr>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9071" y="16381"/>
            <a:ext cx="1703156" cy="1054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6401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 xmlns:a16="http://schemas.microsoft.com/office/drawing/2014/main" id="{E203AF7D-562D-42DE-98D5-3397937A4BB7}"/>
              </a:ext>
            </a:extLst>
          </p:cNvPr>
          <p:cNvGrpSpPr/>
          <p:nvPr/>
        </p:nvGrpSpPr>
        <p:grpSpPr>
          <a:xfrm>
            <a:off x="1641883" y="195550"/>
            <a:ext cx="6337242" cy="872949"/>
            <a:chOff x="1133366" y="2220084"/>
            <a:chExt cx="5681780" cy="914400"/>
          </a:xfrm>
          <a:solidFill>
            <a:srgbClr val="F7FA76"/>
          </a:solidFill>
        </p:grpSpPr>
        <p:sp>
          <p:nvSpPr>
            <p:cNvPr id="5" name="Arrow: Pentagon 4">
              <a:extLst>
                <a:ext uri="{FF2B5EF4-FFF2-40B4-BE49-F238E27FC236}">
                  <a16:creationId xmlns="" xmlns:a16="http://schemas.microsoft.com/office/drawing/2014/main" id="{7C2EE4D8-A098-404C-8942-7475D1BC6BD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 xmlns:a16="http://schemas.microsoft.com/office/drawing/2014/main" id="{31197350-ACE6-46AE-BED9-E086081EA45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 xmlns:a16="http://schemas.microsoft.com/office/drawing/2014/main" id="{FF7F2413-F3DA-41BF-AB9F-6151310C7F03}"/>
              </a:ext>
            </a:extLst>
          </p:cNvPr>
          <p:cNvSpPr txBox="1"/>
          <p:nvPr/>
        </p:nvSpPr>
        <p:spPr>
          <a:xfrm>
            <a:off x="1641883" y="380033"/>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Tôn giáo ở châu Á</a:t>
            </a:r>
          </a:p>
        </p:txBody>
      </p:sp>
      <p:sp>
        <p:nvSpPr>
          <p:cNvPr id="8" name="Arrow: Pentagon 7">
            <a:extLst>
              <a:ext uri="{FF2B5EF4-FFF2-40B4-BE49-F238E27FC236}">
                <a16:creationId xmlns="" xmlns:a16="http://schemas.microsoft.com/office/drawing/2014/main" id="{1A581108-0FB6-4977-BDC1-E7AF5FE241E9}"/>
              </a:ext>
            </a:extLst>
          </p:cNvPr>
          <p:cNvSpPr/>
          <p:nvPr/>
        </p:nvSpPr>
        <p:spPr>
          <a:xfrm>
            <a:off x="1579563" y="192626"/>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 xmlns:a16="http://schemas.microsoft.com/office/drawing/2014/main" id="{8B3B0276-7C72-401E-8CE6-F12846B738B1}"/>
              </a:ext>
            </a:extLst>
          </p:cNvPr>
          <p:cNvSpPr/>
          <p:nvPr/>
        </p:nvSpPr>
        <p:spPr>
          <a:xfrm rot="5400000">
            <a:off x="2522795" y="499999"/>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
            <a:extLst>
              <a:ext uri="{FF2B5EF4-FFF2-40B4-BE49-F238E27FC236}">
                <a16:creationId xmlns="" xmlns:a16="http://schemas.microsoft.com/office/drawing/2014/main" id="{D7CC8F48-D51A-4AC5-9AC5-7D6B6012E5C7}"/>
              </a:ext>
            </a:extLst>
          </p:cNvPr>
          <p:cNvGrpSpPr/>
          <p:nvPr/>
        </p:nvGrpSpPr>
        <p:grpSpPr>
          <a:xfrm>
            <a:off x="4279436" y="1826596"/>
            <a:ext cx="7993390" cy="4561133"/>
            <a:chOff x="3982430" y="1766539"/>
            <a:chExt cx="7993390" cy="4561133"/>
          </a:xfrm>
        </p:grpSpPr>
        <p:pic>
          <p:nvPicPr>
            <p:cNvPr id="12" name="Picture 11">
              <a:extLst>
                <a:ext uri="{FF2B5EF4-FFF2-40B4-BE49-F238E27FC236}">
                  <a16:creationId xmlns="" xmlns:a16="http://schemas.microsoft.com/office/drawing/2014/main" id="{1153E5B7-6CB3-4C46-9F5D-9EF3EEA09C71}"/>
                </a:ext>
              </a:extLst>
            </p:cNvPr>
            <p:cNvPicPr>
              <a:picLocks noChangeAspect="1"/>
            </p:cNvPicPr>
            <p:nvPr/>
          </p:nvPicPr>
          <p:blipFill rotWithShape="1">
            <a:blip r:embed="rId3" cstate="print"/>
            <a:srcRect l="28417" t="23259" r="30250" b="39621"/>
            <a:stretch/>
          </p:blipFill>
          <p:spPr>
            <a:xfrm>
              <a:off x="3982430" y="1766539"/>
              <a:ext cx="7993390" cy="4037913"/>
            </a:xfrm>
            <a:prstGeom prst="rect">
              <a:avLst/>
            </a:prstGeom>
          </p:spPr>
        </p:pic>
        <p:sp>
          <p:nvSpPr>
            <p:cNvPr id="2" name="TextBox 1">
              <a:extLst>
                <a:ext uri="{FF2B5EF4-FFF2-40B4-BE49-F238E27FC236}">
                  <a16:creationId xmlns="" xmlns:a16="http://schemas.microsoft.com/office/drawing/2014/main" id="{3BF0FF2C-2CE8-46BE-A629-C9DB8378640A}"/>
                </a:ext>
              </a:extLst>
            </p:cNvPr>
            <p:cNvSpPr txBox="1"/>
            <p:nvPr/>
          </p:nvSpPr>
          <p:spPr>
            <a:xfrm>
              <a:off x="5719269" y="5804452"/>
              <a:ext cx="5894119" cy="523220"/>
            </a:xfrm>
            <a:prstGeom prst="rect">
              <a:avLst/>
            </a:prstGeom>
            <a:solidFill>
              <a:schemeClr val="bg1"/>
            </a:solidFill>
          </p:spPr>
          <p:txBody>
            <a:bodyPr wrap="square" rtlCol="0">
              <a:spAutoFit/>
            </a:bodyPr>
            <a:lstStyle/>
            <a:p>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ơ</a:t>
              </a:r>
              <a:r>
                <a:rPr lang="en-US" sz="2800">
                  <a:solidFill>
                    <a:srgbClr val="1B04FA"/>
                  </a:solidFill>
                  <a:latin typeface="Arial" panose="020B0604020202020204" pitchFamily="34" charset="0"/>
                  <a:cs typeface="Arial" panose="020B0604020202020204" pitchFamily="34" charset="0"/>
                </a:rPr>
                <a:t>i làm lễ của một số tôn giáo</a:t>
              </a:r>
            </a:p>
          </p:txBody>
        </p:sp>
      </p:grpSp>
      <p:sp>
        <p:nvSpPr>
          <p:cNvPr id="13" name="Rectangle 12">
            <a:extLst>
              <a:ext uri="{FF2B5EF4-FFF2-40B4-BE49-F238E27FC236}">
                <a16:creationId xmlns="" xmlns:a16="http://schemas.microsoft.com/office/drawing/2014/main" id="{6441D141-63F7-46CC-BFEB-7DD3937FEE18}"/>
              </a:ext>
            </a:extLst>
          </p:cNvPr>
          <p:cNvSpPr/>
          <p:nvPr/>
        </p:nvSpPr>
        <p:spPr>
          <a:xfrm>
            <a:off x="74274" y="1896579"/>
            <a:ext cx="4306956" cy="2062103"/>
          </a:xfrm>
          <a:prstGeom prst="rect">
            <a:avLst/>
          </a:prstGeom>
          <a:ln>
            <a:solidFill>
              <a:srgbClr val="0070C0"/>
            </a:solidFill>
            <a:prstDash val="sysDash"/>
          </a:ln>
        </p:spPr>
        <p:txBody>
          <a:bodyPr wrap="square">
            <a:spAutoFit/>
          </a:bodyPr>
          <a:lstStyle/>
          <a:p>
            <a:r>
              <a:rPr lang="vi-VN" sz="3200">
                <a:solidFill>
                  <a:srgbClr val="1B04FA"/>
                </a:solidFill>
                <a:latin typeface="Arial" panose="020B0604020202020204" pitchFamily="34" charset="0"/>
                <a:cs typeface="Arial" panose="020B0604020202020204" pitchFamily="34" charset="0"/>
              </a:rPr>
              <a:t>- Nơi ra đời của 4 tôn giáo lớn: Ấn Độ giáo, Phật giáo, Ki-tô giáo và Hồi giáo.</a:t>
            </a:r>
            <a:endParaRPr lang="en-US" sz="28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 xmlns:a16="http://schemas.microsoft.com/office/drawing/2014/main" id="{95EC3AB7-21C1-4F0D-B6AE-AC1EB017507A}"/>
              </a:ext>
            </a:extLst>
          </p:cNvPr>
          <p:cNvSpPr/>
          <p:nvPr/>
        </p:nvSpPr>
        <p:spPr>
          <a:xfrm>
            <a:off x="74273" y="4107163"/>
            <a:ext cx="4306957" cy="1815882"/>
          </a:xfrm>
          <a:prstGeom prst="rect">
            <a:avLst/>
          </a:prstGeom>
          <a:ln>
            <a:solidFill>
              <a:srgbClr val="00B0F0"/>
            </a:solidFill>
            <a:prstDash val="sysDash"/>
          </a:ln>
        </p:spPr>
        <p:txBody>
          <a:bodyPr wrap="square">
            <a:spAutoFit/>
          </a:bodyPr>
          <a:lstStyle/>
          <a:p>
            <a:r>
              <a:rPr lang="en-US" sz="2800">
                <a:solidFill>
                  <a:srgbClr val="1B04FA"/>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Tôn giáo ảnh hưởng sâu sắc đến văn hóa, kiến trúc, du lịch và lễ hội của các quốc gia châu Á.</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972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andogiao2">
            <a:extLst>
              <a:ext uri="{FF2B5EF4-FFF2-40B4-BE49-F238E27FC236}">
                <a16:creationId xmlns="" xmlns:a16="http://schemas.microsoft.com/office/drawing/2014/main" id="{188281F6-481A-417E-A0DB-62D7F1F48537}"/>
              </a:ext>
            </a:extLst>
          </p:cNvPr>
          <p:cNvPicPr>
            <a:picLocks noChangeAspect="1" noChangeArrowheads="1"/>
          </p:cNvPicPr>
          <p:nvPr/>
        </p:nvPicPr>
        <p:blipFill>
          <a:blip r:embed="rId2" cstate="print">
            <a:lum bright="6000" contrast="6000"/>
            <a:extLst>
              <a:ext uri="{28A0092B-C50C-407E-A947-70E740481C1C}">
                <a14:useLocalDpi xmlns:a14="http://schemas.microsoft.com/office/drawing/2010/main" xmlns="" val="0"/>
              </a:ext>
            </a:extLst>
          </a:blip>
          <a:srcRect t="9616" b="3847"/>
          <a:stretch>
            <a:fillRect/>
          </a:stretch>
        </p:blipFill>
        <p:spPr bwMode="auto">
          <a:xfrm>
            <a:off x="5350632" y="365198"/>
            <a:ext cx="3505200" cy="367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3" descr="andogiao5">
            <a:extLst>
              <a:ext uri="{FF2B5EF4-FFF2-40B4-BE49-F238E27FC236}">
                <a16:creationId xmlns="" xmlns:a16="http://schemas.microsoft.com/office/drawing/2014/main" id="{E2B0E3A9-25BC-4417-85EA-49FB18046349}"/>
              </a:ext>
            </a:extLst>
          </p:cNvPr>
          <p:cNvPicPr>
            <a:picLocks noChangeAspect="1" noChangeArrowheads="1"/>
          </p:cNvPicPr>
          <p:nvPr/>
        </p:nvPicPr>
        <p:blipFill>
          <a:blip r:embed="rId3" cstate="print">
            <a:lum bright="12000" contrast="6000"/>
            <a:extLst>
              <a:ext uri="{28A0092B-C50C-407E-A947-70E740481C1C}">
                <a14:useLocalDpi xmlns:a14="http://schemas.microsoft.com/office/drawing/2010/main" xmlns="" val="0"/>
              </a:ext>
            </a:extLst>
          </a:blip>
          <a:srcRect b="2702"/>
          <a:stretch>
            <a:fillRect/>
          </a:stretch>
        </p:blipFill>
        <p:spPr bwMode="auto">
          <a:xfrm>
            <a:off x="495298" y="3615669"/>
            <a:ext cx="4000501"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4" descr="andogiao1">
            <a:extLst>
              <a:ext uri="{FF2B5EF4-FFF2-40B4-BE49-F238E27FC236}">
                <a16:creationId xmlns="" xmlns:a16="http://schemas.microsoft.com/office/drawing/2014/main" id="{D7ED07D8-492C-4706-A3EB-48006F7C1338}"/>
              </a:ext>
            </a:extLst>
          </p:cNvPr>
          <p:cNvPicPr>
            <a:picLocks noChangeAspect="1" noChangeArrowheads="1"/>
          </p:cNvPicPr>
          <p:nvPr/>
        </p:nvPicPr>
        <p:blipFill>
          <a:blip r:embed="rId4" cstate="print">
            <a:lum bright="6000" contrast="6000"/>
            <a:extLst>
              <a:ext uri="{28A0092B-C50C-407E-A947-70E740481C1C}">
                <a14:useLocalDpi xmlns:a14="http://schemas.microsoft.com/office/drawing/2010/main" xmlns="" val="0"/>
              </a:ext>
            </a:extLst>
          </a:blip>
          <a:srcRect/>
          <a:stretch>
            <a:fillRect/>
          </a:stretch>
        </p:blipFill>
        <p:spPr bwMode="auto">
          <a:xfrm>
            <a:off x="8874884" y="3065329"/>
            <a:ext cx="3317116" cy="3792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5" descr="angco-vat">
            <a:extLst>
              <a:ext uri="{FF2B5EF4-FFF2-40B4-BE49-F238E27FC236}">
                <a16:creationId xmlns="" xmlns:a16="http://schemas.microsoft.com/office/drawing/2014/main" id="{D8B3014E-A811-414A-891E-12A6C55B7968}"/>
              </a:ext>
            </a:extLst>
          </p:cNvPr>
          <p:cNvPicPr>
            <a:picLocks noChangeAspect="1" noChangeArrowheads="1"/>
          </p:cNvPicPr>
          <p:nvPr/>
        </p:nvPicPr>
        <p:blipFill>
          <a:blip r:embed="rId5" cstate="print">
            <a:lum bright="12000" contrast="6000"/>
            <a:extLst>
              <a:ext uri="{28A0092B-C50C-407E-A947-70E740481C1C}">
                <a14:useLocalDpi xmlns:a14="http://schemas.microsoft.com/office/drawing/2010/main" xmlns="" val="0"/>
              </a:ext>
            </a:extLst>
          </a:blip>
          <a:srcRect b="3320"/>
          <a:stretch>
            <a:fillRect/>
          </a:stretch>
        </p:blipFill>
        <p:spPr bwMode="auto">
          <a:xfrm>
            <a:off x="457200" y="321365"/>
            <a:ext cx="4038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a:extLst>
              <a:ext uri="{FF2B5EF4-FFF2-40B4-BE49-F238E27FC236}">
                <a16:creationId xmlns="" xmlns:a16="http://schemas.microsoft.com/office/drawing/2014/main" id="{4720CAB5-B08E-44FB-B625-3D4A674E3958}"/>
              </a:ext>
            </a:extLst>
          </p:cNvPr>
          <p:cNvSpPr txBox="1">
            <a:spLocks noChangeArrowheads="1"/>
          </p:cNvSpPr>
          <p:nvPr/>
        </p:nvSpPr>
        <p:spPr bwMode="auto">
          <a:xfrm>
            <a:off x="514347" y="3178003"/>
            <a:ext cx="3962401" cy="400110"/>
          </a:xfrm>
          <a:prstGeom prst="rect">
            <a:avLst/>
          </a:prstGeom>
          <a:solidFill>
            <a:srgbClr val="FCFEB0"/>
          </a:solidFill>
          <a:ln w="9525">
            <a:noFill/>
            <a:miter lim="800000"/>
            <a:headEnd/>
            <a:tailEnd/>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thánh địa của Ấn Độ giáo</a:t>
            </a:r>
          </a:p>
        </p:txBody>
      </p:sp>
      <p:sp>
        <p:nvSpPr>
          <p:cNvPr id="23559" name="Text Box 7">
            <a:extLst>
              <a:ext uri="{FF2B5EF4-FFF2-40B4-BE49-F238E27FC236}">
                <a16:creationId xmlns="" xmlns:a16="http://schemas.microsoft.com/office/drawing/2014/main" id="{FC613B58-EA1D-4C2D-8A90-C3B3414FBB7F}"/>
              </a:ext>
            </a:extLst>
          </p:cNvPr>
          <p:cNvSpPr txBox="1">
            <a:spLocks noChangeArrowheads="1"/>
          </p:cNvSpPr>
          <p:nvPr/>
        </p:nvSpPr>
        <p:spPr bwMode="auto">
          <a:xfrm>
            <a:off x="676275" y="6457950"/>
            <a:ext cx="3657600" cy="400050"/>
          </a:xfrm>
          <a:prstGeom prst="rect">
            <a:avLst/>
          </a:prstGeom>
          <a:solidFill>
            <a:srgbClr val="FCFEB0"/>
          </a:solid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1B04FA"/>
                </a:solidFill>
                <a:latin typeface="Arial" panose="020B0604020202020204" pitchFamily="34" charset="0"/>
                <a:cs typeface="Arial" panose="020B0604020202020204" pitchFamily="34" charset="0"/>
              </a:rPr>
              <a:t>Một nghi lễ của Ấn Độ giáo</a:t>
            </a:r>
          </a:p>
        </p:txBody>
      </p:sp>
      <p:sp>
        <p:nvSpPr>
          <p:cNvPr id="23560" name="Text Box 8">
            <a:extLst>
              <a:ext uri="{FF2B5EF4-FFF2-40B4-BE49-F238E27FC236}">
                <a16:creationId xmlns="" xmlns:a16="http://schemas.microsoft.com/office/drawing/2014/main" id="{12D38837-76BE-4ADD-8809-D41C8F35FCB8}"/>
              </a:ext>
            </a:extLst>
          </p:cNvPr>
          <p:cNvSpPr txBox="1">
            <a:spLocks noChangeArrowheads="1"/>
          </p:cNvSpPr>
          <p:nvPr/>
        </p:nvSpPr>
        <p:spPr bwMode="auto">
          <a:xfrm>
            <a:off x="9313032" y="1862621"/>
            <a:ext cx="2421768" cy="907941"/>
          </a:xfrm>
          <a:prstGeom prst="rect">
            <a:avLst/>
          </a:prstGeom>
          <a:solidFill>
            <a:srgbClr val="FCFEB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Các vị thần </a:t>
            </a:r>
          </a:p>
          <a:p>
            <a:pPr algn="ctr" eaLnBrk="1" hangingPunct="1">
              <a:spcBef>
                <a:spcPts val="600"/>
              </a:spcBef>
              <a:buFontTx/>
              <a:buNone/>
            </a:pPr>
            <a:r>
              <a:rPr lang="en-US" altLang="en-US" sz="2400" b="1">
                <a:solidFill>
                  <a:srgbClr val="1B04FA"/>
                </a:solidFill>
                <a:latin typeface="Arial" panose="020B0604020202020204" pitchFamily="34" charset="0"/>
                <a:cs typeface="Arial" panose="020B0604020202020204" pitchFamily="34" charset="0"/>
              </a:rPr>
              <a:t>của Ấn Độ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diamond(in)">
                                      <p:cBhvr>
                                        <p:cTn id="7" dur="2000"/>
                                        <p:tgtEl>
                                          <p:spTgt spid="2355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diamond(in)">
                                      <p:cBhvr>
                                        <p:cTn id="10" dur="2000"/>
                                        <p:tgtEl>
                                          <p:spTgt spid="23558"/>
                                        </p:tgtEl>
                                      </p:cBhvr>
                                    </p:animEffect>
                                  </p:childTnLst>
                                </p:cTn>
                              </p:par>
                              <p:par>
                                <p:cTn id="11" presetID="8" presetClass="entr" presetSubtype="16"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diamond(in)">
                                      <p:cBhvr>
                                        <p:cTn id="13" dur="2000"/>
                                        <p:tgtEl>
                                          <p:spTgt spid="2355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3559"/>
                                        </p:tgtEl>
                                        <p:attrNameLst>
                                          <p:attrName>style.visibility</p:attrName>
                                        </p:attrNameLst>
                                      </p:cBhvr>
                                      <p:to>
                                        <p:strVal val="visible"/>
                                      </p:to>
                                    </p:set>
                                    <p:animEffect transition="in" filter="diamond(in)">
                                      <p:cBhvr>
                                        <p:cTn id="16" dur="2000"/>
                                        <p:tgtEl>
                                          <p:spTgt spid="235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6" fill="hold" nodeType="clickEffect">
                                  <p:stCondLst>
                                    <p:cond delay="0"/>
                                  </p:stCondLst>
                                  <p:childTnLst>
                                    <p:set>
                                      <p:cBhvr>
                                        <p:cTn id="20" dur="1" fill="hold">
                                          <p:stCondLst>
                                            <p:cond delay="0"/>
                                          </p:stCondLst>
                                        </p:cTn>
                                        <p:tgtEl>
                                          <p:spTgt spid="23556"/>
                                        </p:tgtEl>
                                        <p:attrNameLst>
                                          <p:attrName>style.visibility</p:attrName>
                                        </p:attrNameLst>
                                      </p:cBhvr>
                                      <p:to>
                                        <p:strVal val="visible"/>
                                      </p:to>
                                    </p:set>
                                    <p:animEffect transition="in" filter="barn(inHorizontal)">
                                      <p:cBhvr>
                                        <p:cTn id="21" dur="500"/>
                                        <p:tgtEl>
                                          <p:spTgt spid="23556"/>
                                        </p:tgtEl>
                                      </p:cBhvr>
                                    </p:animEffect>
                                  </p:childTnLst>
                                </p:cTn>
                              </p:par>
                              <p:par>
                                <p:cTn id="22" presetID="16" presetClass="entr" presetSubtype="26" fill="hold" nodeType="withEffect">
                                  <p:stCondLst>
                                    <p:cond delay="0"/>
                                  </p:stCondLst>
                                  <p:childTnLst>
                                    <p:set>
                                      <p:cBhvr>
                                        <p:cTn id="23" dur="1" fill="hold">
                                          <p:stCondLst>
                                            <p:cond delay="0"/>
                                          </p:stCondLst>
                                        </p:cTn>
                                        <p:tgtEl>
                                          <p:spTgt spid="23554"/>
                                        </p:tgtEl>
                                        <p:attrNameLst>
                                          <p:attrName>style.visibility</p:attrName>
                                        </p:attrNameLst>
                                      </p:cBhvr>
                                      <p:to>
                                        <p:strVal val="visible"/>
                                      </p:to>
                                    </p:set>
                                    <p:animEffect transition="in" filter="barn(inHorizontal)">
                                      <p:cBhvr>
                                        <p:cTn id="24" dur="500"/>
                                        <p:tgtEl>
                                          <p:spTgt spid="23554"/>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3560"/>
                                        </p:tgtEl>
                                        <p:attrNameLst>
                                          <p:attrName>style.visibility</p:attrName>
                                        </p:attrNameLst>
                                      </p:cBhvr>
                                      <p:to>
                                        <p:strVal val="visible"/>
                                      </p:to>
                                    </p:set>
                                    <p:animEffect transition="in" filter="barn(inHorizontal)">
                                      <p:cBhvr>
                                        <p:cTn id="27"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23559" grpId="0" animBg="1"/>
      <p:bldP spid="235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oigiao7">
            <a:extLst>
              <a:ext uri="{FF2B5EF4-FFF2-40B4-BE49-F238E27FC236}">
                <a16:creationId xmlns="" xmlns:a16="http://schemas.microsoft.com/office/drawing/2014/main" id="{2053D57A-7DA7-4656-890E-C98ABFC22DA7}"/>
              </a:ext>
            </a:extLst>
          </p:cNvPr>
          <p:cNvPicPr>
            <a:picLocks noChangeAspect="1" noChangeArrowheads="1"/>
          </p:cNvPicPr>
          <p:nvPr/>
        </p:nvPicPr>
        <p:blipFill>
          <a:blip r:embed="rId2" cstate="print">
            <a:lum bright="12000" contrast="6000"/>
            <a:extLst>
              <a:ext uri="{28A0092B-C50C-407E-A947-70E740481C1C}">
                <a14:useLocalDpi xmlns:a14="http://schemas.microsoft.com/office/drawing/2010/main" xmlns="" val="0"/>
              </a:ext>
            </a:extLst>
          </a:blip>
          <a:srcRect r="8571"/>
          <a:stretch>
            <a:fillRect/>
          </a:stretch>
        </p:blipFill>
        <p:spPr bwMode="auto">
          <a:xfrm>
            <a:off x="5941887" y="3559863"/>
            <a:ext cx="5236395" cy="27928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hoi giao mec ca">
            <a:extLst>
              <a:ext uri="{FF2B5EF4-FFF2-40B4-BE49-F238E27FC236}">
                <a16:creationId xmlns="" xmlns:a16="http://schemas.microsoft.com/office/drawing/2014/main" id="{BCC58DC2-BF06-4840-927E-271D65A1FB64}"/>
              </a:ext>
            </a:extLst>
          </p:cNvPr>
          <p:cNvPicPr>
            <a:picLocks noChangeAspect="1" noChangeArrowheads="1"/>
          </p:cNvPicPr>
          <p:nvPr/>
        </p:nvPicPr>
        <p:blipFill>
          <a:blip r:embed="rId3" cstate="print">
            <a:lum bright="24000" contrast="6000"/>
            <a:extLst>
              <a:ext uri="{28A0092B-C50C-407E-A947-70E740481C1C}">
                <a14:useLocalDpi xmlns:a14="http://schemas.microsoft.com/office/drawing/2010/main" xmlns="" val="0"/>
              </a:ext>
            </a:extLst>
          </a:blip>
          <a:srcRect/>
          <a:stretch>
            <a:fillRect/>
          </a:stretch>
        </p:blipFill>
        <p:spPr bwMode="auto">
          <a:xfrm>
            <a:off x="5941887" y="-40481"/>
            <a:ext cx="523639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hoi giao">
            <a:extLst>
              <a:ext uri="{FF2B5EF4-FFF2-40B4-BE49-F238E27FC236}">
                <a16:creationId xmlns="" xmlns:a16="http://schemas.microsoft.com/office/drawing/2014/main" id="{46CC6879-48BF-435A-BD2F-3EAD6BC4F417}"/>
              </a:ext>
            </a:extLst>
          </p:cNvPr>
          <p:cNvPicPr>
            <a:picLocks noChangeAspect="1" noChangeArrowheads="1"/>
          </p:cNvPicPr>
          <p:nvPr/>
        </p:nvPicPr>
        <p:blipFill>
          <a:blip r:embed="rId4" cstate="print">
            <a:lum bright="18000" contrast="6000"/>
            <a:extLst>
              <a:ext uri="{28A0092B-C50C-407E-A947-70E740481C1C}">
                <a14:useLocalDpi xmlns:a14="http://schemas.microsoft.com/office/drawing/2010/main" xmlns="" val="0"/>
              </a:ext>
            </a:extLst>
          </a:blip>
          <a:srcRect t="4546" b="2272"/>
          <a:stretch>
            <a:fillRect/>
          </a:stretch>
        </p:blipFill>
        <p:spPr bwMode="auto">
          <a:xfrm>
            <a:off x="565079" y="3536052"/>
            <a:ext cx="5106255" cy="2816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hoi giao 4">
            <a:extLst>
              <a:ext uri="{FF2B5EF4-FFF2-40B4-BE49-F238E27FC236}">
                <a16:creationId xmlns="" xmlns:a16="http://schemas.microsoft.com/office/drawing/2014/main" id="{85D5288F-62EE-41B7-9E4B-0556E89763F4}"/>
              </a:ext>
            </a:extLst>
          </p:cNvPr>
          <p:cNvPicPr>
            <a:picLocks noChangeAspect="1" noChangeArrowheads="1"/>
          </p:cNvPicPr>
          <p:nvPr/>
        </p:nvPicPr>
        <p:blipFill>
          <a:blip r:embed="rId5" cstate="print">
            <a:lum bright="18000" contrast="6000"/>
            <a:extLst>
              <a:ext uri="{28A0092B-C50C-407E-A947-70E740481C1C}">
                <a14:useLocalDpi xmlns:a14="http://schemas.microsoft.com/office/drawing/2010/main" xmlns="" val="0"/>
              </a:ext>
            </a:extLst>
          </a:blip>
          <a:srcRect r="34000" b="20088"/>
          <a:stretch>
            <a:fillRect/>
          </a:stretch>
        </p:blipFill>
        <p:spPr bwMode="auto">
          <a:xfrm>
            <a:off x="565079" y="114650"/>
            <a:ext cx="4981253" cy="2816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a:extLst>
              <a:ext uri="{FF2B5EF4-FFF2-40B4-BE49-F238E27FC236}">
                <a16:creationId xmlns="" xmlns:a16="http://schemas.microsoft.com/office/drawing/2014/main" id="{5062F382-8439-4502-BA55-F28F039A55EC}"/>
              </a:ext>
            </a:extLst>
          </p:cNvPr>
          <p:cNvSpPr txBox="1">
            <a:spLocks noChangeArrowheads="1"/>
          </p:cNvSpPr>
          <p:nvPr/>
        </p:nvSpPr>
        <p:spPr bwMode="auto">
          <a:xfrm>
            <a:off x="1917201" y="2988228"/>
            <a:ext cx="25908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Nhà thờ Hồi giáo</a:t>
            </a:r>
          </a:p>
        </p:txBody>
      </p:sp>
      <p:sp>
        <p:nvSpPr>
          <p:cNvPr id="11" name="Text Box 8">
            <a:extLst>
              <a:ext uri="{FF2B5EF4-FFF2-40B4-BE49-F238E27FC236}">
                <a16:creationId xmlns="" xmlns:a16="http://schemas.microsoft.com/office/drawing/2014/main" id="{DA6984D1-01E0-4E11-91BD-D8ACC389C9AB}"/>
              </a:ext>
            </a:extLst>
          </p:cNvPr>
          <p:cNvSpPr txBox="1">
            <a:spLocks noChangeArrowheads="1"/>
          </p:cNvSpPr>
          <p:nvPr/>
        </p:nvSpPr>
        <p:spPr bwMode="auto">
          <a:xfrm>
            <a:off x="7200900" y="2993231"/>
            <a:ext cx="2362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Thánh địa Mec-ca </a:t>
            </a:r>
          </a:p>
        </p:txBody>
      </p:sp>
      <p:sp>
        <p:nvSpPr>
          <p:cNvPr id="12" name="Text Box 9">
            <a:extLst>
              <a:ext uri="{FF2B5EF4-FFF2-40B4-BE49-F238E27FC236}">
                <a16:creationId xmlns="" xmlns:a16="http://schemas.microsoft.com/office/drawing/2014/main" id="{1F039B15-79C8-4392-97EE-35419042CA3A}"/>
              </a:ext>
            </a:extLst>
          </p:cNvPr>
          <p:cNvSpPr txBox="1">
            <a:spLocks noChangeArrowheads="1"/>
          </p:cNvSpPr>
          <p:nvPr/>
        </p:nvSpPr>
        <p:spPr bwMode="auto">
          <a:xfrm>
            <a:off x="4022334" y="6447676"/>
            <a:ext cx="4267200" cy="400050"/>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solidFill>
                  <a:srgbClr val="00B050"/>
                </a:solidFill>
                <a:latin typeface="Times New Roman" panose="02020603050405020304" pitchFamily="18" charset="0"/>
              </a:rPr>
              <a:t>Tín đồ đạo Hồi đang cầu nguyện</a:t>
            </a:r>
          </a:p>
        </p:txBody>
      </p:sp>
    </p:spTree>
    <p:extLst>
      <p:ext uri="{BB962C8B-B14F-4D97-AF65-F5344CB8AC3E}">
        <p14:creationId xmlns:p14="http://schemas.microsoft.com/office/powerpoint/2010/main" xmlns="" val="87163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edge">
                                      <p:cBhvr>
                                        <p:cTn id="10" dur="2000"/>
                                        <p:tgtEl>
                                          <p:spTgt spid="10"/>
                                        </p:tgtEl>
                                      </p:cBhvr>
                                    </p:animEffect>
                                  </p:childTnLst>
                                </p:cTn>
                              </p:par>
                              <p:par>
                                <p:cTn id="11" presetID="2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2000"/>
                                        <p:tgtEl>
                                          <p:spTgt spid="7"/>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edge">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2000"/>
                                        <p:tgtEl>
                                          <p:spTgt spid="8"/>
                                        </p:tgtEl>
                                      </p:cBhvr>
                                    </p:animEffect>
                                  </p:childTnLst>
                                </p:cTn>
                              </p:par>
                              <p:par>
                                <p:cTn id="22" presetID="21"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4)">
                                      <p:cBhvr>
                                        <p:cTn id="24" dur="2000"/>
                                        <p:tgtEl>
                                          <p:spTgt spid="6"/>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4)">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quanam">
            <a:extLst>
              <a:ext uri="{FF2B5EF4-FFF2-40B4-BE49-F238E27FC236}">
                <a16:creationId xmlns="" xmlns:a16="http://schemas.microsoft.com/office/drawing/2014/main" id="{D7D7F9FD-9892-4016-A863-D568E26DB775}"/>
              </a:ext>
            </a:extLst>
          </p:cNvPr>
          <p:cNvPicPr>
            <a:picLocks noChangeAspect="1" noChangeArrowheads="1"/>
          </p:cNvPicPr>
          <p:nvPr/>
        </p:nvPicPr>
        <p:blipFill>
          <a:blip r:embed="rId2" cstate="print">
            <a:lum bright="6000" contrast="6000"/>
            <a:extLst>
              <a:ext uri="{28A0092B-C50C-407E-A947-70E740481C1C}">
                <a14:useLocalDpi xmlns:a14="http://schemas.microsoft.com/office/drawing/2010/main" xmlns="" val="0"/>
              </a:ext>
            </a:extLst>
          </a:blip>
          <a:srcRect/>
          <a:stretch>
            <a:fillRect/>
          </a:stretch>
        </p:blipFill>
        <p:spPr bwMode="auto">
          <a:xfrm>
            <a:off x="6096000" y="3429000"/>
            <a:ext cx="4572000" cy="3078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3" descr="A4P1N9ACAMXIG9UCAWVP3SCCACU3XPLCAE3UZSZCAJG21CHCANPQTGVCAY80846CA20CTFGCAAVZLPRCAT8ZXSSCAXT5FCICA24K261CAWS0X0MCA9GXP54CAEUX106CA6DV1XCCAVYMS7ZCAD23DCFCA4M4LX9">
            <a:extLst>
              <a:ext uri="{FF2B5EF4-FFF2-40B4-BE49-F238E27FC236}">
                <a16:creationId xmlns="" xmlns:a16="http://schemas.microsoft.com/office/drawing/2014/main" id="{473C80B6-A884-446E-BCE2-88DF8BB97581}"/>
              </a:ext>
            </a:extLst>
          </p:cNvPr>
          <p:cNvPicPr>
            <a:picLocks noChangeAspect="1" noChangeArrowheads="1"/>
          </p:cNvPicPr>
          <p:nvPr/>
        </p:nvPicPr>
        <p:blipFill>
          <a:blip r:embed="rId3" cstate="print">
            <a:lum bright="12000" contrast="6000"/>
            <a:extLst>
              <a:ext uri="{28A0092B-C50C-407E-A947-70E740481C1C}">
                <a14:useLocalDpi xmlns:a14="http://schemas.microsoft.com/office/drawing/2010/main" xmlns="" val="0"/>
              </a:ext>
            </a:extLst>
          </a:blip>
          <a:srcRect/>
          <a:stretch>
            <a:fillRect/>
          </a:stretch>
        </p:blipFill>
        <p:spPr bwMode="auto">
          <a:xfrm>
            <a:off x="821934" y="3489327"/>
            <a:ext cx="4253499"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4" descr="Kathmandu_1024_768">
            <a:extLst>
              <a:ext uri="{FF2B5EF4-FFF2-40B4-BE49-F238E27FC236}">
                <a16:creationId xmlns="" xmlns:a16="http://schemas.microsoft.com/office/drawing/2014/main" id="{FDFB6497-7107-4FFD-B182-9C34D054F56C}"/>
              </a:ext>
            </a:extLst>
          </p:cNvPr>
          <p:cNvPicPr>
            <a:picLocks noChangeAspect="1" noChangeArrowheads="1"/>
          </p:cNvPicPr>
          <p:nvPr/>
        </p:nvPicPr>
        <p:blipFill>
          <a:blip r:embed="rId4" cstate="print">
            <a:lum bright="12000" contrast="6000"/>
            <a:extLst>
              <a:ext uri="{28A0092B-C50C-407E-A947-70E740481C1C}">
                <a14:useLocalDpi xmlns:a14="http://schemas.microsoft.com/office/drawing/2010/main" xmlns="" val="0"/>
              </a:ext>
            </a:extLst>
          </a:blip>
          <a:srcRect/>
          <a:stretch>
            <a:fillRect/>
          </a:stretch>
        </p:blipFill>
        <p:spPr bwMode="auto">
          <a:xfrm>
            <a:off x="6095999" y="350043"/>
            <a:ext cx="4404190" cy="3006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5" descr="Lumbini3">
            <a:extLst>
              <a:ext uri="{FF2B5EF4-FFF2-40B4-BE49-F238E27FC236}">
                <a16:creationId xmlns="" xmlns:a16="http://schemas.microsoft.com/office/drawing/2014/main" id="{DDCBD74D-C298-4BBF-AFFE-6CD36E941B15}"/>
              </a:ext>
            </a:extLst>
          </p:cNvPr>
          <p:cNvPicPr>
            <a:picLocks noChangeAspect="1" noChangeArrowheads="1"/>
          </p:cNvPicPr>
          <p:nvPr/>
        </p:nvPicPr>
        <p:blipFill>
          <a:blip r:embed="rId5" cstate="print">
            <a:lum bright="12000" contrast="6000"/>
            <a:extLst>
              <a:ext uri="{28A0092B-C50C-407E-A947-70E740481C1C}">
                <a14:useLocalDpi xmlns:a14="http://schemas.microsoft.com/office/drawing/2010/main" xmlns="" val="0"/>
              </a:ext>
            </a:extLst>
          </a:blip>
          <a:srcRect/>
          <a:stretch>
            <a:fillRect/>
          </a:stretch>
        </p:blipFill>
        <p:spPr bwMode="auto">
          <a:xfrm>
            <a:off x="821934" y="404020"/>
            <a:ext cx="4253500" cy="304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8" name="Text Box 6">
            <a:extLst>
              <a:ext uri="{FF2B5EF4-FFF2-40B4-BE49-F238E27FC236}">
                <a16:creationId xmlns="" xmlns:a16="http://schemas.microsoft.com/office/drawing/2014/main" id="{85FB05B8-7656-4E10-A5E8-30819E5B4DA5}"/>
              </a:ext>
            </a:extLst>
          </p:cNvPr>
          <p:cNvSpPr txBox="1">
            <a:spLocks noChangeArrowheads="1"/>
          </p:cNvSpPr>
          <p:nvPr/>
        </p:nvSpPr>
        <p:spPr bwMode="auto">
          <a:xfrm>
            <a:off x="4838699" y="0"/>
            <a:ext cx="2514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sp>
        <p:nvSpPr>
          <p:cNvPr id="28679" name="Text Box 7">
            <a:extLst>
              <a:ext uri="{FF2B5EF4-FFF2-40B4-BE49-F238E27FC236}">
                <a16:creationId xmlns="" xmlns:a16="http://schemas.microsoft.com/office/drawing/2014/main" id="{BB0E8F91-1288-445C-9F36-2DA060D01F7A}"/>
              </a:ext>
            </a:extLst>
          </p:cNvPr>
          <p:cNvSpPr txBox="1">
            <a:spLocks noChangeArrowheads="1"/>
          </p:cNvSpPr>
          <p:nvPr/>
        </p:nvSpPr>
        <p:spPr bwMode="auto">
          <a:xfrm>
            <a:off x="2095500" y="6504255"/>
            <a:ext cx="20574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Phật Thích ca</a:t>
            </a:r>
          </a:p>
        </p:txBody>
      </p:sp>
      <p:sp>
        <p:nvSpPr>
          <p:cNvPr id="28680" name="Text Box 8">
            <a:extLst>
              <a:ext uri="{FF2B5EF4-FFF2-40B4-BE49-F238E27FC236}">
                <a16:creationId xmlns="" xmlns:a16="http://schemas.microsoft.com/office/drawing/2014/main" id="{417A3C7D-721E-4523-A214-3C6636FBE1C7}"/>
              </a:ext>
            </a:extLst>
          </p:cNvPr>
          <p:cNvSpPr txBox="1">
            <a:spLocks noChangeArrowheads="1"/>
          </p:cNvSpPr>
          <p:nvPr/>
        </p:nvSpPr>
        <p:spPr bwMode="auto">
          <a:xfrm>
            <a:off x="7630275" y="6475413"/>
            <a:ext cx="23622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Quan âm bồ tát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ssolve">
                                      <p:cBhvr>
                                        <p:cTn id="7" dur="500"/>
                                        <p:tgtEl>
                                          <p:spTgt spid="28677"/>
                                        </p:tgtEl>
                                      </p:cBhvr>
                                    </p:animEffect>
                                  </p:childTnLst>
                                </p:cTn>
                              </p:par>
                              <p:par>
                                <p:cTn id="8" presetID="9"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dissolve">
                                      <p:cBhvr>
                                        <p:cTn id="10" dur="500"/>
                                        <p:tgtEl>
                                          <p:spTgt spid="2867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678"/>
                                        </p:tgtEl>
                                        <p:attrNameLst>
                                          <p:attrName>style.visibility</p:attrName>
                                        </p:attrNameLst>
                                      </p:cBhvr>
                                      <p:to>
                                        <p:strVal val="visible"/>
                                      </p:to>
                                    </p:set>
                                    <p:animEffect transition="in" filter="dissolve">
                                      <p:cBhvr>
                                        <p:cTn id="13" dur="500"/>
                                        <p:tgtEl>
                                          <p:spTgt spid="2867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6" fill="hold" nodeType="clickEffect">
                                  <p:stCondLst>
                                    <p:cond delay="0"/>
                                  </p:stCondLst>
                                  <p:childTnLst>
                                    <p:set>
                                      <p:cBhvr>
                                        <p:cTn id="17" dur="1" fill="hold">
                                          <p:stCondLst>
                                            <p:cond delay="0"/>
                                          </p:stCondLst>
                                        </p:cTn>
                                        <p:tgtEl>
                                          <p:spTgt spid="28675"/>
                                        </p:tgtEl>
                                        <p:attrNameLst>
                                          <p:attrName>style.visibility</p:attrName>
                                        </p:attrNameLst>
                                      </p:cBhvr>
                                      <p:to>
                                        <p:strVal val="visible"/>
                                      </p:to>
                                    </p:set>
                                    <p:animEffect transition="in" filter="barn(inHorizontal)">
                                      <p:cBhvr>
                                        <p:cTn id="18" dur="500"/>
                                        <p:tgtEl>
                                          <p:spTgt spid="28675"/>
                                        </p:tgtEl>
                                      </p:cBhvr>
                                    </p:animEffect>
                                  </p:childTnLst>
                                </p:cTn>
                              </p:par>
                              <p:par>
                                <p:cTn id="19" presetID="16" presetClass="entr" presetSubtype="26" fill="hold" nodeType="withEffect">
                                  <p:stCondLst>
                                    <p:cond delay="0"/>
                                  </p:stCondLst>
                                  <p:childTnLst>
                                    <p:set>
                                      <p:cBhvr>
                                        <p:cTn id="20" dur="1" fill="hold">
                                          <p:stCondLst>
                                            <p:cond delay="0"/>
                                          </p:stCondLst>
                                        </p:cTn>
                                        <p:tgtEl>
                                          <p:spTgt spid="28674"/>
                                        </p:tgtEl>
                                        <p:attrNameLst>
                                          <p:attrName>style.visibility</p:attrName>
                                        </p:attrNameLst>
                                      </p:cBhvr>
                                      <p:to>
                                        <p:strVal val="visible"/>
                                      </p:to>
                                    </p:set>
                                    <p:animEffect transition="in" filter="barn(inHorizontal)">
                                      <p:cBhvr>
                                        <p:cTn id="21" dur="500"/>
                                        <p:tgtEl>
                                          <p:spTgt spid="28674"/>
                                        </p:tgtEl>
                                      </p:cBhvr>
                                    </p:animEffect>
                                  </p:childTnLst>
                                </p:cTn>
                              </p:par>
                              <p:par>
                                <p:cTn id="22" presetID="16" presetClass="entr" presetSubtype="26" fill="hold" grpId="0" nodeType="withEffect">
                                  <p:stCondLst>
                                    <p:cond delay="0"/>
                                  </p:stCondLst>
                                  <p:childTnLst>
                                    <p:set>
                                      <p:cBhvr>
                                        <p:cTn id="23" dur="1" fill="hold">
                                          <p:stCondLst>
                                            <p:cond delay="0"/>
                                          </p:stCondLst>
                                        </p:cTn>
                                        <p:tgtEl>
                                          <p:spTgt spid="28680"/>
                                        </p:tgtEl>
                                        <p:attrNameLst>
                                          <p:attrName>style.visibility</p:attrName>
                                        </p:attrNameLst>
                                      </p:cBhvr>
                                      <p:to>
                                        <p:strVal val="visible"/>
                                      </p:to>
                                    </p:set>
                                    <p:animEffect transition="in" filter="barn(inHorizontal)">
                                      <p:cBhvr>
                                        <p:cTn id="24" dur="500"/>
                                        <p:tgtEl>
                                          <p:spTgt spid="28680"/>
                                        </p:tgtEl>
                                      </p:cBhvr>
                                    </p:animEffect>
                                  </p:childTnLst>
                                </p:cTn>
                              </p:par>
                              <p:par>
                                <p:cTn id="25" presetID="16" presetClass="entr" presetSubtype="26" fill="hold" grpId="0" nodeType="withEffect">
                                  <p:stCondLst>
                                    <p:cond delay="0"/>
                                  </p:stCondLst>
                                  <p:childTnLst>
                                    <p:set>
                                      <p:cBhvr>
                                        <p:cTn id="26" dur="1" fill="hold">
                                          <p:stCondLst>
                                            <p:cond delay="0"/>
                                          </p:stCondLst>
                                        </p:cTn>
                                        <p:tgtEl>
                                          <p:spTgt spid="28679"/>
                                        </p:tgtEl>
                                        <p:attrNameLst>
                                          <p:attrName>style.visibility</p:attrName>
                                        </p:attrNameLst>
                                      </p:cBhvr>
                                      <p:to>
                                        <p:strVal val="visible"/>
                                      </p:to>
                                    </p:set>
                                    <p:animEffect transition="in" filter="barn(inHorizontal)">
                                      <p:cBhvr>
                                        <p:cTn id="27" dur="5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457199" y="199869"/>
            <a:ext cx="11483163" cy="160459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Câu</a:t>
            </a:r>
            <a:r>
              <a:rPr kumimoji="0" lang="en-US" sz="3600" b="1"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r>
              <a:rPr lang="en-US" sz="3600" b="1">
                <a:solidFill>
                  <a:prstClr val="black"/>
                </a:solidFill>
                <a:latin typeface="Arial" panose="020B0604020202020204" pitchFamily="34" charset="0"/>
                <a:cs typeface="Arial" panose="020B0604020202020204" pitchFamily="34" charset="0"/>
              </a:rPr>
              <a:t>. </a:t>
            </a:r>
            <a:r>
              <a:rPr lang="en-US" sz="3600" b="1">
                <a:solidFill>
                  <a:srgbClr val="7030A0"/>
                </a:solidFill>
                <a:latin typeface="Arial" panose="020B0604020202020204" pitchFamily="34" charset="0"/>
                <a:cs typeface="Arial" panose="020B0604020202020204" pitchFamily="34" charset="0"/>
              </a:rPr>
              <a:t>Đới thiên nhiên chiếm diện tích lớn nhất Châu Á?</a:t>
            </a:r>
            <a:endParaRPr kumimoji="0" lang="vi-VN" sz="36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26" name="Rectangle 25"/>
          <p:cNvSpPr/>
          <p:nvPr/>
        </p:nvSpPr>
        <p:spPr>
          <a:xfrm>
            <a:off x="1041624" y="3667006"/>
            <a:ext cx="4906798" cy="118292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a:solidFill>
                  <a:srgbClr val="0E73B7"/>
                </a:solidFill>
                <a:latin typeface="Arial" panose="020B0604020202020204" pitchFamily="34" charset="0"/>
              </a:rPr>
              <a:t>C. </a:t>
            </a:r>
            <a:r>
              <a:rPr lang="en-US" sz="3600">
                <a:solidFill>
                  <a:srgbClr val="0E73B7"/>
                </a:solidFill>
                <a:latin typeface="Arial" panose="020B0604020202020204" pitchFamily="34" charset="0"/>
              </a:rPr>
              <a:t>Đới ôn hòa</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310114"/>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B</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lang="en-US" sz="3600">
                <a:solidFill>
                  <a:srgbClr val="0E73B7"/>
                </a:solidFill>
                <a:latin typeface="Arial" panose="020B0604020202020204" pitchFamily="34" charset="0"/>
              </a:rPr>
              <a:t>Đới nóng</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4" name="Rectangle 43"/>
          <p:cNvSpPr/>
          <p:nvPr/>
        </p:nvSpPr>
        <p:spPr>
          <a:xfrm>
            <a:off x="1062208" y="1992518"/>
            <a:ext cx="4906798" cy="127113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lang="en-US" sz="3600">
                <a:solidFill>
                  <a:srgbClr val="0E73B7"/>
                </a:solidFill>
                <a:latin typeface="Arial" panose="020B0604020202020204" pitchFamily="34" charset="0"/>
              </a:rPr>
              <a:t>Đới lạnh</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xmlns="" val="0"/>
              </a:ext>
            </a:extLst>
          </a:blip>
          <a:srcRect r="-5485"/>
          <a:stretch/>
        </p:blipFill>
        <p:spPr>
          <a:xfrm>
            <a:off x="4949301" y="3788762"/>
            <a:ext cx="885137" cy="708059"/>
          </a:xfrm>
          <a:prstGeom prst="rect">
            <a:avLst/>
          </a:prstGeom>
        </p:spPr>
      </p:pic>
      <p:pic>
        <p:nvPicPr>
          <p:cNvPr id="49" name="Picture 48"/>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842698" y="2433200"/>
            <a:ext cx="804742" cy="707197"/>
          </a:xfrm>
          <a:prstGeom prst="rect">
            <a:avLst/>
          </a:prstGeom>
        </p:spPr>
      </p:pic>
      <p:pic>
        <p:nvPicPr>
          <p:cNvPr id="53" name="Picture 52"/>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0394280" y="2581927"/>
            <a:ext cx="804742" cy="707197"/>
          </a:xfrm>
          <a:prstGeom prst="rect">
            <a:avLst/>
          </a:prstGeom>
        </p:spPr>
      </p:pic>
      <p:sp>
        <p:nvSpPr>
          <p:cNvPr id="18" name="TextBox 17"/>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19" name="Picture 18" descr="A picture containing text, building, window&#10;&#10;Description automatically generated">
            <a:hlinkClick r:id="rId13" action="ppaction://hlinksldjump"/>
            <a:extLst>
              <a:ext uri="{FF2B5EF4-FFF2-40B4-BE49-F238E27FC236}">
                <a16:creationId xmlns="" xmlns:a16="http://schemas.microsoft.com/office/drawing/2014/main" id="{17BCCED6-93BB-4E73-B38A-2D9CD2D5A971}"/>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70987" y="6035983"/>
            <a:ext cx="875058" cy="751840"/>
          </a:xfrm>
          <a:prstGeom prst="rect">
            <a:avLst/>
          </a:prstGeom>
        </p:spPr>
      </p:pic>
    </p:spTree>
    <p:extLst>
      <p:ext uri="{BB962C8B-B14F-4D97-AF65-F5344CB8AC3E}">
        <p14:creationId xmlns:p14="http://schemas.microsoft.com/office/powerpoint/2010/main" xmlns=""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4"/>
                                        </p:tgtEl>
                                        <p:attrNameLst>
                                          <p:attrName>fillcolor</p:attrName>
                                        </p:attrNameLst>
                                      </p:cBhvr>
                                      <p:to>
                                        <a:srgbClr val="FFF2CC"/>
                                      </p:to>
                                    </p:animClr>
                                    <p:set>
                                      <p:cBhvr>
                                        <p:cTn id="74" dur="250" fill="hold"/>
                                        <p:tgtEl>
                                          <p:spTgt spid="44"/>
                                        </p:tgtEl>
                                        <p:attrNameLst>
                                          <p:attrName>fill.type</p:attrName>
                                        </p:attrNameLst>
                                      </p:cBhvr>
                                      <p:to>
                                        <p:strVal val="solid"/>
                                      </p:to>
                                    </p:set>
                                    <p:set>
                                      <p:cBhvr>
                                        <p:cTn id="75" dur="250" fill="hold"/>
                                        <p:tgtEl>
                                          <p:spTgt spid="44"/>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49"/>
                                        </p:tgtEl>
                                        <p:attrNameLst>
                                          <p:attrName>style.visibility</p:attrName>
                                        </p:attrNameLst>
                                      </p:cBhvr>
                                      <p:to>
                                        <p:strVal val="visible"/>
                                      </p:to>
                                    </p:set>
                                    <p:anim calcmode="lin" valueType="num">
                                      <p:cBhvr>
                                        <p:cTn id="78" dur="250" fill="hold"/>
                                        <p:tgtEl>
                                          <p:spTgt spid="49"/>
                                        </p:tgtEl>
                                        <p:attrNameLst>
                                          <p:attrName>ppt_w</p:attrName>
                                        </p:attrNameLst>
                                      </p:cBhvr>
                                      <p:tavLst>
                                        <p:tav tm="0">
                                          <p:val>
                                            <p:strVal val="4*#ppt_w"/>
                                          </p:val>
                                        </p:tav>
                                        <p:tav tm="100000">
                                          <p:val>
                                            <p:strVal val="#ppt_w"/>
                                          </p:val>
                                        </p:tav>
                                      </p:tavLst>
                                    </p:anim>
                                    <p:anim calcmode="lin" valueType="num">
                                      <p:cBhvr>
                                        <p:cTn id="7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par>
                                <p:cTn id="80" presetID="1" presetClass="emph" presetSubtype="2" fill="hold" nodeType="withEffect">
                                  <p:stCondLst>
                                    <p:cond delay="1000"/>
                                  </p:stCondLst>
                                  <p:childTnLst>
                                    <p:animClr clrSpc="rgb" dir="cw">
                                      <p:cBhvr>
                                        <p:cTn id="81" dur="250" fill="hold"/>
                                        <p:tgtEl>
                                          <p:spTgt spid="44"/>
                                        </p:tgtEl>
                                        <p:attrNameLst>
                                          <p:attrName>fillcolor</p:attrName>
                                        </p:attrNameLst>
                                      </p:cBhvr>
                                      <p:to>
                                        <a:srgbClr val="FFFF00"/>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ndogiao5">
            <a:extLst>
              <a:ext uri="{FF2B5EF4-FFF2-40B4-BE49-F238E27FC236}">
                <a16:creationId xmlns="" xmlns:a16="http://schemas.microsoft.com/office/drawing/2014/main" id="{F04C5EA2-6BE4-41A4-BA39-7B178CBE49EA}"/>
              </a:ext>
            </a:extLst>
          </p:cNvPr>
          <p:cNvPicPr>
            <a:picLocks noChangeAspect="1" noChangeArrowheads="1"/>
          </p:cNvPicPr>
          <p:nvPr/>
        </p:nvPicPr>
        <p:blipFill>
          <a:blip r:embed="rId2" cstate="print">
            <a:lum bright="12000" contrast="6000"/>
            <a:extLst>
              <a:ext uri="{28A0092B-C50C-407E-A947-70E740481C1C}">
                <a14:useLocalDpi xmlns:a14="http://schemas.microsoft.com/office/drawing/2010/main" xmlns="" val="0"/>
              </a:ext>
            </a:extLst>
          </a:blip>
          <a:srcRect b="2702"/>
          <a:stretch>
            <a:fillRect/>
          </a:stretch>
        </p:blipFill>
        <p:spPr bwMode="auto">
          <a:xfrm>
            <a:off x="1752600" y="173218"/>
            <a:ext cx="4419600" cy="274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3" descr="hoi giao 4">
            <a:extLst>
              <a:ext uri="{FF2B5EF4-FFF2-40B4-BE49-F238E27FC236}">
                <a16:creationId xmlns="" xmlns:a16="http://schemas.microsoft.com/office/drawing/2014/main" id="{F10C01FB-9DB2-4824-BE60-530C32B6D754}"/>
              </a:ext>
            </a:extLst>
          </p:cNvPr>
          <p:cNvPicPr>
            <a:picLocks noChangeAspect="1" noChangeArrowheads="1"/>
          </p:cNvPicPr>
          <p:nvPr/>
        </p:nvPicPr>
        <p:blipFill>
          <a:blip r:embed="rId3" cstate="print">
            <a:lum bright="12000" contrast="6000"/>
            <a:extLst>
              <a:ext uri="{28A0092B-C50C-407E-A947-70E740481C1C}">
                <a14:useLocalDpi xmlns:a14="http://schemas.microsoft.com/office/drawing/2010/main" xmlns="" val="0"/>
              </a:ext>
            </a:extLst>
          </a:blip>
          <a:srcRect r="34000" b="20088"/>
          <a:stretch>
            <a:fillRect/>
          </a:stretch>
        </p:blipFill>
        <p:spPr bwMode="auto">
          <a:xfrm>
            <a:off x="6248400" y="173218"/>
            <a:ext cx="4191000" cy="2741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4" descr="Lumbini3">
            <a:extLst>
              <a:ext uri="{FF2B5EF4-FFF2-40B4-BE49-F238E27FC236}">
                <a16:creationId xmlns="" xmlns:a16="http://schemas.microsoft.com/office/drawing/2014/main" id="{872537DA-BD31-4C5B-8E75-9DCDB1D78FEC}"/>
              </a:ext>
            </a:extLst>
          </p:cNvPr>
          <p:cNvPicPr>
            <a:picLocks noChangeAspect="1" noChangeArrowheads="1"/>
          </p:cNvPicPr>
          <p:nvPr/>
        </p:nvPicPr>
        <p:blipFill>
          <a:blip r:embed="rId4" cstate="print">
            <a:lum bright="6000" contrast="6000"/>
            <a:extLst>
              <a:ext uri="{28A0092B-C50C-407E-A947-70E740481C1C}">
                <a14:useLocalDpi xmlns:a14="http://schemas.microsoft.com/office/drawing/2010/main" xmlns="" val="0"/>
              </a:ext>
            </a:extLst>
          </a:blip>
          <a:srcRect/>
          <a:stretch>
            <a:fillRect/>
          </a:stretch>
        </p:blipFill>
        <p:spPr bwMode="auto">
          <a:xfrm>
            <a:off x="6248400" y="3352800"/>
            <a:ext cx="4191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5" name="Text Box 5">
            <a:extLst>
              <a:ext uri="{FF2B5EF4-FFF2-40B4-BE49-F238E27FC236}">
                <a16:creationId xmlns="" xmlns:a16="http://schemas.microsoft.com/office/drawing/2014/main" id="{56F5219B-C3F7-445D-850A-134F00DBFCD8}"/>
              </a:ext>
            </a:extLst>
          </p:cNvPr>
          <p:cNvSpPr txBox="1">
            <a:spLocks noChangeArrowheads="1"/>
          </p:cNvSpPr>
          <p:nvPr/>
        </p:nvSpPr>
        <p:spPr bwMode="auto">
          <a:xfrm>
            <a:off x="2743200" y="2957245"/>
            <a:ext cx="2895600"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 Một nghi lễ củaẤn Độ giáo</a:t>
            </a:r>
          </a:p>
        </p:txBody>
      </p:sp>
      <p:sp>
        <p:nvSpPr>
          <p:cNvPr id="30726" name="Text Box 6">
            <a:extLst>
              <a:ext uri="{FF2B5EF4-FFF2-40B4-BE49-F238E27FC236}">
                <a16:creationId xmlns="" xmlns:a16="http://schemas.microsoft.com/office/drawing/2014/main" id="{A8F4F114-C4EE-46F8-91C8-A09EDF64AEC9}"/>
              </a:ext>
            </a:extLst>
          </p:cNvPr>
          <p:cNvSpPr txBox="1">
            <a:spLocks noChangeArrowheads="1"/>
          </p:cNvSpPr>
          <p:nvPr/>
        </p:nvSpPr>
        <p:spPr bwMode="auto">
          <a:xfrm>
            <a:off x="7467600" y="2971801"/>
            <a:ext cx="2389188"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Hồi giáo</a:t>
            </a:r>
          </a:p>
        </p:txBody>
      </p:sp>
      <p:sp>
        <p:nvSpPr>
          <p:cNvPr id="30727" name="Text Box 7">
            <a:extLst>
              <a:ext uri="{FF2B5EF4-FFF2-40B4-BE49-F238E27FC236}">
                <a16:creationId xmlns="" xmlns:a16="http://schemas.microsoft.com/office/drawing/2014/main" id="{E9879AE3-42DD-478F-9AAE-B5FCE3C14897}"/>
              </a:ext>
            </a:extLst>
          </p:cNvPr>
          <p:cNvSpPr txBox="1">
            <a:spLocks noChangeArrowheads="1"/>
          </p:cNvSpPr>
          <p:nvPr/>
        </p:nvSpPr>
        <p:spPr bwMode="auto">
          <a:xfrm>
            <a:off x="73152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Nơi ra đời đạo Phật</a:t>
            </a:r>
          </a:p>
        </p:txBody>
      </p:sp>
      <p:pic>
        <p:nvPicPr>
          <p:cNvPr id="30728" name="Picture 8" descr="Lebanon4">
            <a:extLst>
              <a:ext uri="{FF2B5EF4-FFF2-40B4-BE49-F238E27FC236}">
                <a16:creationId xmlns="" xmlns:a16="http://schemas.microsoft.com/office/drawing/2014/main" id="{2AC25674-5510-446C-A284-08FBE65216DA}"/>
              </a:ext>
            </a:extLst>
          </p:cNvPr>
          <p:cNvPicPr>
            <a:picLocks noChangeAspect="1" noChangeArrowheads="1"/>
          </p:cNvPicPr>
          <p:nvPr/>
        </p:nvPicPr>
        <p:blipFill>
          <a:blip r:embed="rId5" cstate="print">
            <a:lum bright="12000" contrast="6000"/>
            <a:extLst>
              <a:ext uri="{28A0092B-C50C-407E-A947-70E740481C1C}">
                <a14:useLocalDpi xmlns:a14="http://schemas.microsoft.com/office/drawing/2010/main" xmlns="" val="0"/>
              </a:ext>
            </a:extLst>
          </a:blip>
          <a:srcRect/>
          <a:stretch>
            <a:fillRect/>
          </a:stretch>
        </p:blipFill>
        <p:spPr bwMode="auto">
          <a:xfrm>
            <a:off x="1752600" y="3352800"/>
            <a:ext cx="44196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9" name="Text Box 9">
            <a:extLst>
              <a:ext uri="{FF2B5EF4-FFF2-40B4-BE49-F238E27FC236}">
                <a16:creationId xmlns="" xmlns:a16="http://schemas.microsoft.com/office/drawing/2014/main" id="{5B181BF2-E284-48F5-9116-13C3F22F8C2C}"/>
              </a:ext>
            </a:extLst>
          </p:cNvPr>
          <p:cNvSpPr txBox="1">
            <a:spLocks noChangeArrowheads="1"/>
          </p:cNvSpPr>
          <p:nvPr/>
        </p:nvSpPr>
        <p:spPr bwMode="auto">
          <a:xfrm>
            <a:off x="2971801" y="6447889"/>
            <a:ext cx="2816225" cy="366713"/>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Times New Roman" panose="02020603050405020304" pitchFamily="18" charset="0"/>
              </a:rPr>
              <a:t>Nhà thờ Ki-tô giáo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0725"/>
                                        </p:tgtEl>
                                        <p:attrNameLst>
                                          <p:attrName>style.visibility</p:attrName>
                                        </p:attrNameLst>
                                      </p:cBhvr>
                                      <p:to>
                                        <p:strVal val="visible"/>
                                      </p:to>
                                    </p:set>
                                    <p:animEffect transition="in" filter="circle(in)">
                                      <p:cBhvr>
                                        <p:cTn id="10" dur="2000"/>
                                        <p:tgtEl>
                                          <p:spTgt spid="30725"/>
                                        </p:tgtEl>
                                      </p:cBhvr>
                                    </p:animEffect>
                                  </p:childTnLst>
                                </p:cTn>
                              </p:par>
                              <p:par>
                                <p:cTn id="11" presetID="6" presetClass="entr" presetSubtype="16" fill="hold" nodeType="withEffect">
                                  <p:stCondLst>
                                    <p:cond delay="0"/>
                                  </p:stCondLst>
                                  <p:childTnLst>
                                    <p:set>
                                      <p:cBhvr>
                                        <p:cTn id="12" dur="1" fill="hold">
                                          <p:stCondLst>
                                            <p:cond delay="0"/>
                                          </p:stCondLst>
                                        </p:cTn>
                                        <p:tgtEl>
                                          <p:spTgt spid="30724"/>
                                        </p:tgtEl>
                                        <p:attrNameLst>
                                          <p:attrName>style.visibility</p:attrName>
                                        </p:attrNameLst>
                                      </p:cBhvr>
                                      <p:to>
                                        <p:strVal val="visible"/>
                                      </p:to>
                                    </p:set>
                                    <p:animEffect transition="in" filter="circle(in)">
                                      <p:cBhvr>
                                        <p:cTn id="13" dur="2000"/>
                                        <p:tgtEl>
                                          <p:spTgt spid="307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0727"/>
                                        </p:tgtEl>
                                        <p:attrNameLst>
                                          <p:attrName>style.visibility</p:attrName>
                                        </p:attrNameLst>
                                      </p:cBhvr>
                                      <p:to>
                                        <p:strVal val="visible"/>
                                      </p:to>
                                    </p:set>
                                    <p:animEffect transition="in" filter="circle(in)">
                                      <p:cBhvr>
                                        <p:cTn id="16" dur="2000"/>
                                        <p:tgtEl>
                                          <p:spTgt spid="307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3" presetClass="entr" presetSubtype="16" fill="hold" nodeType="clickEffect">
                                  <p:stCondLst>
                                    <p:cond delay="0"/>
                                  </p:stCondLst>
                                  <p:childTnLst>
                                    <p:set>
                                      <p:cBhvr>
                                        <p:cTn id="20" dur="1" fill="hold">
                                          <p:stCondLst>
                                            <p:cond delay="0"/>
                                          </p:stCondLst>
                                        </p:cTn>
                                        <p:tgtEl>
                                          <p:spTgt spid="30728"/>
                                        </p:tgtEl>
                                        <p:attrNameLst>
                                          <p:attrName>style.visibility</p:attrName>
                                        </p:attrNameLst>
                                      </p:cBhvr>
                                      <p:to>
                                        <p:strVal val="visible"/>
                                      </p:to>
                                    </p:set>
                                    <p:animEffect transition="in" filter="plus(in)">
                                      <p:cBhvr>
                                        <p:cTn id="21" dur="2000"/>
                                        <p:tgtEl>
                                          <p:spTgt spid="30728"/>
                                        </p:tgtEl>
                                      </p:cBhvr>
                                    </p:animEffect>
                                  </p:childTnLst>
                                </p:cTn>
                              </p:par>
                              <p:par>
                                <p:cTn id="22" presetID="13" presetClass="entr" presetSubtype="16" fill="hold" grpId="0" nodeType="withEffect">
                                  <p:stCondLst>
                                    <p:cond delay="0"/>
                                  </p:stCondLst>
                                  <p:childTnLst>
                                    <p:set>
                                      <p:cBhvr>
                                        <p:cTn id="23" dur="1" fill="hold">
                                          <p:stCondLst>
                                            <p:cond delay="0"/>
                                          </p:stCondLst>
                                        </p:cTn>
                                        <p:tgtEl>
                                          <p:spTgt spid="30729"/>
                                        </p:tgtEl>
                                        <p:attrNameLst>
                                          <p:attrName>style.visibility</p:attrName>
                                        </p:attrNameLst>
                                      </p:cBhvr>
                                      <p:to>
                                        <p:strVal val="visible"/>
                                      </p:to>
                                    </p:set>
                                    <p:animEffect transition="in" filter="plus(in)">
                                      <p:cBhvr>
                                        <p:cTn id="24" dur="2000"/>
                                        <p:tgtEl>
                                          <p:spTgt spid="30729"/>
                                        </p:tgtEl>
                                      </p:cBhvr>
                                    </p:animEffect>
                                  </p:childTnLst>
                                </p:cTn>
                              </p:par>
                              <p:par>
                                <p:cTn id="25" presetID="13" presetClass="entr" presetSubtype="16" fill="hold" nodeType="with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plus(in)">
                                      <p:cBhvr>
                                        <p:cTn id="27" dur="2000"/>
                                        <p:tgtEl>
                                          <p:spTgt spid="30723"/>
                                        </p:tgtEl>
                                      </p:cBhvr>
                                    </p:animEffect>
                                  </p:childTnLst>
                                </p:cTn>
                              </p:par>
                              <p:par>
                                <p:cTn id="28" presetID="13" presetClass="entr" presetSubtype="16" fill="hold" grpId="0" nodeType="withEffect">
                                  <p:stCondLst>
                                    <p:cond delay="0"/>
                                  </p:stCondLst>
                                  <p:childTnLst>
                                    <p:set>
                                      <p:cBhvr>
                                        <p:cTn id="29" dur="1" fill="hold">
                                          <p:stCondLst>
                                            <p:cond delay="0"/>
                                          </p:stCondLst>
                                        </p:cTn>
                                        <p:tgtEl>
                                          <p:spTgt spid="30726"/>
                                        </p:tgtEl>
                                        <p:attrNameLst>
                                          <p:attrName>style.visibility</p:attrName>
                                        </p:attrNameLst>
                                      </p:cBhvr>
                                      <p:to>
                                        <p:strVal val="visible"/>
                                      </p:to>
                                    </p:set>
                                    <p:animEffect transition="in" filter="plus(in)">
                                      <p:cBhvr>
                                        <p:cTn id="30" dur="20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p:bldP spid="30727" grpId="0"/>
      <p:bldP spid="307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 descr="Kết quả hình ảnh cho hinh anh chua hoang phap o Viet nam">
            <a:extLst>
              <a:ext uri="{FF2B5EF4-FFF2-40B4-BE49-F238E27FC236}">
                <a16:creationId xmlns="" xmlns:a16="http://schemas.microsoft.com/office/drawing/2014/main" id="{143A3297-4DA3-4226-8CB7-06DBF424AC7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p>
        </p:txBody>
      </p:sp>
      <p:pic>
        <p:nvPicPr>
          <p:cNvPr id="24579" name="Picture 5" descr="Kết quả hình ảnh cho hinh anh chua hoang phap o Viet nam">
            <a:extLst>
              <a:ext uri="{FF2B5EF4-FFF2-40B4-BE49-F238E27FC236}">
                <a16:creationId xmlns="" xmlns:a16="http://schemas.microsoft.com/office/drawing/2014/main" id="{CB6D6659-6FDD-4135-8330-77B447935AF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4991" y="829923"/>
            <a:ext cx="4123362" cy="2675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7" descr="thumbnail">
            <a:extLst>
              <a:ext uri="{FF2B5EF4-FFF2-40B4-BE49-F238E27FC236}">
                <a16:creationId xmlns="" xmlns:a16="http://schemas.microsoft.com/office/drawing/2014/main" id="{318C1BCF-D378-413F-8D9F-C1EC9C8DB9D5}"/>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0" y="3795620"/>
            <a:ext cx="4331416" cy="2881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9" descr="Kết quả hình ảnh cho hinh anh chua hoang phap o Viet nam">
            <a:extLst>
              <a:ext uri="{FF2B5EF4-FFF2-40B4-BE49-F238E27FC236}">
                <a16:creationId xmlns="" xmlns:a16="http://schemas.microsoft.com/office/drawing/2014/main" id="{C5C961B7-3DEE-4F97-80F7-C18DCDCAA4B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04991" y="3791164"/>
            <a:ext cx="4123362" cy="28863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2" name="Text Box 6">
            <a:extLst>
              <a:ext uri="{FF2B5EF4-FFF2-40B4-BE49-F238E27FC236}">
                <a16:creationId xmlns="" xmlns:a16="http://schemas.microsoft.com/office/drawing/2014/main" id="{C60D7705-27D7-4AAC-876A-DC4AB7CCCD55}"/>
              </a:ext>
            </a:extLst>
          </p:cNvPr>
          <p:cNvSpPr txBox="1">
            <a:spLocks noChangeArrowheads="1"/>
          </p:cNvSpPr>
          <p:nvPr/>
        </p:nvSpPr>
        <p:spPr bwMode="auto">
          <a:xfrm>
            <a:off x="1482902" y="130715"/>
            <a:ext cx="5318589"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Phật giáo</a:t>
            </a:r>
          </a:p>
        </p:txBody>
      </p:sp>
      <p:pic>
        <p:nvPicPr>
          <p:cNvPr id="24583" name="Picture 34" descr="dao phat">
            <a:extLst>
              <a:ext uri="{FF2B5EF4-FFF2-40B4-BE49-F238E27FC236}">
                <a16:creationId xmlns="" xmlns:a16="http://schemas.microsoft.com/office/drawing/2014/main" id="{4297DE8F-9284-4BFB-A5A6-9762A6C1FB0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829923"/>
            <a:ext cx="4331416" cy="2675277"/>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circl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8" descr="Lebanon4">
            <a:extLst>
              <a:ext uri="{FF2B5EF4-FFF2-40B4-BE49-F238E27FC236}">
                <a16:creationId xmlns="" xmlns:a16="http://schemas.microsoft.com/office/drawing/2014/main" id="{A98DB30E-9972-4C5F-92CE-FCB0F3B5C994}"/>
              </a:ext>
            </a:extLst>
          </p:cNvPr>
          <p:cNvPicPr>
            <a:picLocks noChangeAspect="1" noChangeArrowheads="1"/>
          </p:cNvPicPr>
          <p:nvPr/>
        </p:nvPicPr>
        <p:blipFill>
          <a:blip r:embed="rId2" cstate="print">
            <a:lum bright="12000" contrast="6000"/>
            <a:extLst>
              <a:ext uri="{28A0092B-C50C-407E-A947-70E740481C1C}">
                <a14:useLocalDpi xmlns:a14="http://schemas.microsoft.com/office/drawing/2010/main" xmlns="" val="0"/>
              </a:ext>
            </a:extLst>
          </a:blip>
          <a:srcRect/>
          <a:stretch>
            <a:fillRect/>
          </a:stretch>
        </p:blipFill>
        <p:spPr bwMode="auto">
          <a:xfrm>
            <a:off x="966202" y="441789"/>
            <a:ext cx="4965843" cy="293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6" descr="ThanhTam_0">
            <a:extLst>
              <a:ext uri="{FF2B5EF4-FFF2-40B4-BE49-F238E27FC236}">
                <a16:creationId xmlns="" xmlns:a16="http://schemas.microsoft.com/office/drawing/2014/main" id="{C75449D0-C77F-4D09-AD47-0EB6B2F0F65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3267" y="441789"/>
            <a:ext cx="4965842" cy="2934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8" descr="Kết quả hình ảnh cho hinh anh hanh lễ thien chua giao">
            <a:extLst>
              <a:ext uri="{FF2B5EF4-FFF2-40B4-BE49-F238E27FC236}">
                <a16:creationId xmlns="" xmlns:a16="http://schemas.microsoft.com/office/drawing/2014/main" id="{4CE709B1-ED4C-4208-97C8-44A21475982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8395" y="3585682"/>
            <a:ext cx="4965843" cy="3078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10" descr="IMG_6773-600x422">
            <a:extLst>
              <a:ext uri="{FF2B5EF4-FFF2-40B4-BE49-F238E27FC236}">
                <a16:creationId xmlns="" xmlns:a16="http://schemas.microsoft.com/office/drawing/2014/main" id="{01474D7D-BE80-4B6A-BB71-66268CBD5BC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43267" y="3505200"/>
            <a:ext cx="4965842" cy="3159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Text Box 6">
            <a:extLst>
              <a:ext uri="{FF2B5EF4-FFF2-40B4-BE49-F238E27FC236}">
                <a16:creationId xmlns="" xmlns:a16="http://schemas.microsoft.com/office/drawing/2014/main" id="{7F6B3328-0E24-46AF-B44D-70BCF733CCF3}"/>
              </a:ext>
            </a:extLst>
          </p:cNvPr>
          <p:cNvSpPr txBox="1">
            <a:spLocks noChangeArrowheads="1"/>
          </p:cNvSpPr>
          <p:nvPr/>
        </p:nvSpPr>
        <p:spPr bwMode="auto">
          <a:xfrm>
            <a:off x="1212778" y="8830"/>
            <a:ext cx="4503505" cy="369332"/>
          </a:xfrm>
          <a:prstGeom prst="rect">
            <a:avLst/>
          </a:prstGeom>
          <a:noFill/>
          <a:ln w="9525">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 nét đặc trưng của đạo Ki - tô</a:t>
            </a:r>
          </a:p>
        </p:txBody>
      </p:sp>
    </p:spTree>
  </p:cSld>
  <p:clrMapOvr>
    <a:masterClrMapping/>
  </p:clrMapOvr>
  <p:transition spd="med">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hoi giao 4">
            <a:extLst>
              <a:ext uri="{FF2B5EF4-FFF2-40B4-BE49-F238E27FC236}">
                <a16:creationId xmlns="" xmlns:a16="http://schemas.microsoft.com/office/drawing/2014/main" id="{4756CD77-148E-4EE4-B0FB-492E6CBEC8B4}"/>
              </a:ext>
            </a:extLst>
          </p:cNvPr>
          <p:cNvPicPr>
            <a:picLocks noChangeAspect="1" noChangeArrowheads="1"/>
          </p:cNvPicPr>
          <p:nvPr/>
        </p:nvPicPr>
        <p:blipFill>
          <a:blip r:embed="rId2" cstate="print">
            <a:lum bright="18000" contrast="6000"/>
            <a:extLst>
              <a:ext uri="{28A0092B-C50C-407E-A947-70E740481C1C}">
                <a14:useLocalDpi xmlns:a14="http://schemas.microsoft.com/office/drawing/2010/main" xmlns="" val="0"/>
              </a:ext>
            </a:extLst>
          </a:blip>
          <a:srcRect r="34000" b="20088"/>
          <a:stretch>
            <a:fillRect/>
          </a:stretch>
        </p:blipFill>
        <p:spPr bwMode="auto">
          <a:xfrm>
            <a:off x="930367" y="633951"/>
            <a:ext cx="4911047" cy="2940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6" descr="1412220445-3-1443084262621">
            <a:extLst>
              <a:ext uri="{FF2B5EF4-FFF2-40B4-BE49-F238E27FC236}">
                <a16:creationId xmlns="" xmlns:a16="http://schemas.microsoft.com/office/drawing/2014/main" id="{AE54BF69-512D-45C1-8254-F373A0D3889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15864" y="592855"/>
            <a:ext cx="4911047" cy="3052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descr="Mohammad-va-dai-thien-su-jibril">
            <a:extLst>
              <a:ext uri="{FF2B5EF4-FFF2-40B4-BE49-F238E27FC236}">
                <a16:creationId xmlns="" xmlns:a16="http://schemas.microsoft.com/office/drawing/2014/main" id="{82C774B1-3194-4C21-A944-26FB47CE8FE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2510" y="3782698"/>
            <a:ext cx="5613886" cy="2940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10" descr="UUUUUUUUUUUU4">
            <a:extLst>
              <a:ext uri="{FF2B5EF4-FFF2-40B4-BE49-F238E27FC236}">
                <a16:creationId xmlns="" xmlns:a16="http://schemas.microsoft.com/office/drawing/2014/main" id="{7E2D6ADE-DB60-428D-944E-7C0E007F722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15864" y="3792268"/>
            <a:ext cx="4911047" cy="2890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0" name="Text Box 6">
            <a:extLst>
              <a:ext uri="{FF2B5EF4-FFF2-40B4-BE49-F238E27FC236}">
                <a16:creationId xmlns="" xmlns:a16="http://schemas.microsoft.com/office/drawing/2014/main" id="{E95DF1D3-ACA7-4D09-A7D6-42386527514F}"/>
              </a:ext>
            </a:extLst>
          </p:cNvPr>
          <p:cNvSpPr txBox="1">
            <a:spLocks noChangeArrowheads="1"/>
          </p:cNvSpPr>
          <p:nvPr/>
        </p:nvSpPr>
        <p:spPr bwMode="auto">
          <a:xfrm>
            <a:off x="722616" y="134382"/>
            <a:ext cx="4343400" cy="369888"/>
          </a:xfrm>
          <a:prstGeom prst="rect">
            <a:avLst/>
          </a:prstGeom>
          <a:noFill/>
          <a:ln w="9525">
            <a:no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00B050"/>
                </a:solidFill>
                <a:latin typeface="Comic Sans MS" panose="030F0702030302020204" pitchFamily="66" charset="0"/>
              </a:rPr>
              <a:t>Những</a:t>
            </a:r>
            <a:r>
              <a:rPr lang="en-US" altLang="en-US" sz="1800" b="1">
                <a:latin typeface="Comic Sans MS" panose="030F0702030302020204" pitchFamily="66" charset="0"/>
              </a:rPr>
              <a:t> </a:t>
            </a:r>
            <a:r>
              <a:rPr lang="en-US" altLang="en-US" sz="1800" b="1">
                <a:solidFill>
                  <a:srgbClr val="00B050"/>
                </a:solidFill>
                <a:latin typeface="Comic Sans MS" panose="030F0702030302020204" pitchFamily="66" charset="0"/>
              </a:rPr>
              <a:t>nét đặc trưng của Hồi giáo</a:t>
            </a:r>
          </a:p>
        </p:txBody>
      </p:sp>
    </p:spTree>
  </p:cSld>
  <p:clrMapOvr>
    <a:masterClrMapping/>
  </p:clrMapOvr>
  <p:transition spd="med">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CEF7B649-DC3B-448D-AF14-9540ED83D5F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568" y="251791"/>
            <a:ext cx="4281149" cy="3767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a:extLst>
              <a:ext uri="{FF2B5EF4-FFF2-40B4-BE49-F238E27FC236}">
                <a16:creationId xmlns="" xmlns:a16="http://schemas.microsoft.com/office/drawing/2014/main" id="{5ED80FED-AB07-4BAD-8D23-69B0C24A8E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45287" y="3067974"/>
            <a:ext cx="4185145" cy="3790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a:extLst>
              <a:ext uri="{FF2B5EF4-FFF2-40B4-BE49-F238E27FC236}">
                <a16:creationId xmlns="" xmlns:a16="http://schemas.microsoft.com/office/drawing/2014/main" id="{2AAD9738-515C-4C6A-90DE-E5D0E568BD7D}"/>
              </a:ext>
            </a:extLst>
          </p:cNvPr>
          <p:cNvSpPr>
            <a:spLocks noChangeArrowheads="1"/>
          </p:cNvSpPr>
          <p:nvPr/>
        </p:nvSpPr>
        <p:spPr bwMode="auto">
          <a:xfrm>
            <a:off x="4783701" y="877689"/>
            <a:ext cx="7115710" cy="1938992"/>
          </a:xfrm>
          <a:prstGeom prst="rect">
            <a:avLst/>
          </a:prstGeom>
          <a:solidFill>
            <a:srgbClr val="FCFEB0"/>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a:solidFill>
                  <a:srgbClr val="1B04FA"/>
                </a:solidFill>
                <a:latin typeface="+mn-lt"/>
              </a:rPr>
              <a:t>l-Masjid Al-Haram</a:t>
            </a:r>
            <a:r>
              <a:rPr lang="vi-VN" altLang="en-US" sz="2400">
                <a:solidFill>
                  <a:srgbClr val="1B04FA"/>
                </a:solidFill>
                <a:latin typeface="+mn-lt"/>
              </a:rPr>
              <a:t> (</a:t>
            </a:r>
            <a:r>
              <a:rPr lang="vi-VN" altLang="en-US" sz="2400">
                <a:solidFill>
                  <a:srgbClr val="1B04FA"/>
                </a:solidFill>
                <a:latin typeface="+mn-lt"/>
                <a:hlinkClick r:id="rId4" tooltip="Tiếng Ả Rập">
                  <a:extLst>
                    <a:ext uri="{A12FA001-AC4F-418D-AE19-62706E023703}">
                      <ahyp:hlinkClr xmlns="" xmlns:ahyp="http://schemas.microsoft.com/office/drawing/2018/hyperlinkcolor" val="tx"/>
                    </a:ext>
                  </a:extLst>
                </a:hlinkClick>
              </a:rPr>
              <a:t>tiếng Ả Rập</a:t>
            </a:r>
            <a:r>
              <a:rPr lang="vi-VN" altLang="en-US" sz="2400">
                <a:solidFill>
                  <a:srgbClr val="1B04FA"/>
                </a:solidFill>
                <a:latin typeface="+mn-lt"/>
              </a:rPr>
              <a:t>: </a:t>
            </a:r>
            <a:r>
              <a:rPr lang="ar-AE" altLang="en-US" sz="2400">
                <a:solidFill>
                  <a:srgbClr val="1B04FA"/>
                </a:solidFill>
                <a:latin typeface="+mn-lt"/>
              </a:rPr>
              <a:t>المسجد الحرام, </a:t>
            </a:r>
            <a:r>
              <a:rPr lang="vi-VN" altLang="en-US" sz="2400">
                <a:solidFill>
                  <a:srgbClr val="1B04FA"/>
                </a:solidFill>
                <a:latin typeface="+mn-lt"/>
              </a:rPr>
              <a:t>Nhà thờ Hồi giáo linh thiêng hay The Grand Mosque)</a:t>
            </a:r>
            <a:r>
              <a:rPr lang="vi-VN" altLang="en-US" sz="2400" baseline="30000">
                <a:solidFill>
                  <a:srgbClr val="1B04FA"/>
                </a:solidFill>
                <a:latin typeface="+mn-lt"/>
                <a:hlinkClick r:id="rId5">
                  <a:extLst>
                    <a:ext uri="{A12FA001-AC4F-418D-AE19-62706E023703}">
                      <ahyp:hlinkClr xmlns="" xmlns:ahyp="http://schemas.microsoft.com/office/drawing/2018/hyperlinkcolor" val="tx"/>
                    </a:ext>
                  </a:extLst>
                </a:hlinkClick>
              </a:rPr>
              <a:t>[1]</a:t>
            </a:r>
            <a:r>
              <a:rPr lang="vi-VN" altLang="en-US" sz="2400">
                <a:solidFill>
                  <a:srgbClr val="1B04FA"/>
                </a:solidFill>
                <a:latin typeface="+mn-lt"/>
              </a:rPr>
              <a:t> là nhà thờ </a:t>
            </a:r>
            <a:r>
              <a:rPr lang="vi-VN" altLang="en-US" sz="2400">
                <a:solidFill>
                  <a:srgbClr val="1B04FA"/>
                </a:solidFill>
                <a:latin typeface="+mn-lt"/>
                <a:hlinkClick r:id="rId6" tooltip="Hồi giáo">
                  <a:extLst>
                    <a:ext uri="{A12FA001-AC4F-418D-AE19-62706E023703}">
                      <ahyp:hlinkClr xmlns="" xmlns:ahyp="http://schemas.microsoft.com/office/drawing/2018/hyperlinkcolor" val="tx"/>
                    </a:ext>
                  </a:extLst>
                </a:hlinkClick>
              </a:rPr>
              <a:t>Hồi giáo</a:t>
            </a:r>
            <a:r>
              <a:rPr lang="vi-VN" altLang="en-US" sz="2400">
                <a:solidFill>
                  <a:srgbClr val="1B04FA"/>
                </a:solidFill>
                <a:latin typeface="+mn-lt"/>
              </a:rPr>
              <a:t> tại thành phố </a:t>
            </a:r>
            <a:r>
              <a:rPr lang="vi-VN" altLang="en-US" sz="2400">
                <a:solidFill>
                  <a:srgbClr val="1B04FA"/>
                </a:solidFill>
                <a:latin typeface="+mn-lt"/>
                <a:hlinkClick r:id="rId7" tooltip="Mecca">
                  <a:extLst>
                    <a:ext uri="{A12FA001-AC4F-418D-AE19-62706E023703}">
                      <ahyp:hlinkClr xmlns="" xmlns:ahyp="http://schemas.microsoft.com/office/drawing/2018/hyperlinkcolor" val="tx"/>
                    </a:ext>
                  </a:extLst>
                </a:hlinkClick>
              </a:rPr>
              <a:t>Mecca</a:t>
            </a:r>
            <a:r>
              <a:rPr lang="vi-VN" altLang="en-US" sz="2400">
                <a:solidFill>
                  <a:srgbClr val="1B04FA"/>
                </a:solidFill>
                <a:latin typeface="+mn-lt"/>
              </a:rPr>
              <a:t>, </a:t>
            </a:r>
            <a:r>
              <a:rPr lang="vi-VN" altLang="en-US" sz="2400">
                <a:solidFill>
                  <a:srgbClr val="1B04FA"/>
                </a:solidFill>
                <a:latin typeface="+mn-lt"/>
                <a:hlinkClick r:id="rId8" tooltip="Ả Rập Xê Út">
                  <a:extLst>
                    <a:ext uri="{A12FA001-AC4F-418D-AE19-62706E023703}">
                      <ahyp:hlinkClr xmlns="" xmlns:ahyp="http://schemas.microsoft.com/office/drawing/2018/hyperlinkcolor" val="tx"/>
                    </a:ext>
                  </a:extLst>
                </a:hlinkClick>
              </a:rPr>
              <a:t>Ả Rập Xê Út</a:t>
            </a:r>
            <a:r>
              <a:rPr lang="vi-VN" altLang="en-US" sz="2400">
                <a:solidFill>
                  <a:srgbClr val="1B04FA"/>
                </a:solidFill>
                <a:latin typeface="+mn-lt"/>
              </a:rPr>
              <a:t>. Đây là </a:t>
            </a:r>
            <a:r>
              <a:rPr lang="vi-VN" altLang="en-US" sz="2400">
                <a:solidFill>
                  <a:srgbClr val="1B04FA"/>
                </a:solidFill>
                <a:latin typeface="+mn-lt"/>
                <a:hlinkClick r:id="rId9" tooltip="Thánh đường Hồi giáo">
                  <a:extLst>
                    <a:ext uri="{A12FA001-AC4F-418D-AE19-62706E023703}">
                      <ahyp:hlinkClr xmlns="" xmlns:ahyp="http://schemas.microsoft.com/office/drawing/2018/hyperlinkcolor" val="tx"/>
                    </a:ext>
                  </a:extLst>
                </a:hlinkClick>
              </a:rPr>
              <a:t>thánh đường Hồi giáo</a:t>
            </a:r>
            <a:r>
              <a:rPr lang="vi-VN" altLang="en-US" sz="2400">
                <a:solidFill>
                  <a:srgbClr val="1B04FA"/>
                </a:solidFill>
                <a:latin typeface="+mn-lt"/>
              </a:rPr>
              <a:t> lớn nhất thế giới</a:t>
            </a:r>
          </a:p>
        </p:txBody>
      </p:sp>
      <p:sp>
        <p:nvSpPr>
          <p:cNvPr id="9" name="Rectangle 4">
            <a:extLst>
              <a:ext uri="{FF2B5EF4-FFF2-40B4-BE49-F238E27FC236}">
                <a16:creationId xmlns="" xmlns:a16="http://schemas.microsoft.com/office/drawing/2014/main" id="{A57BC262-45ED-480F-8CA2-A36B0F405194}"/>
              </a:ext>
            </a:extLst>
          </p:cNvPr>
          <p:cNvSpPr>
            <a:spLocks noChangeArrowheads="1"/>
          </p:cNvSpPr>
          <p:nvPr/>
        </p:nvSpPr>
        <p:spPr bwMode="auto">
          <a:xfrm>
            <a:off x="331305" y="4779982"/>
            <a:ext cx="7314218" cy="830997"/>
          </a:xfrm>
          <a:prstGeom prst="rect">
            <a:avLst/>
          </a:prstGeom>
          <a:solidFill>
            <a:srgbClr val="FCFEB0"/>
          </a:solidFill>
          <a:ln>
            <a:solidFill>
              <a:schemeClr val="accent2">
                <a:lumMod val="60000"/>
                <a:lumOff val="40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a:solidFill>
                  <a:srgbClr val="1B04FA"/>
                </a:solidFill>
                <a:latin typeface="+mn-lt"/>
              </a:rPr>
              <a:t>Chùa Shwedagon (hay Chùa Vàng) ở Yangon, là ngôi đền Phật giáo linh thiêng nhất ở Miến Điện</a:t>
            </a:r>
          </a:p>
        </p:txBody>
      </p:sp>
    </p:spTree>
    <p:extLst>
      <p:ext uri="{BB962C8B-B14F-4D97-AF65-F5344CB8AC3E}">
        <p14:creationId xmlns:p14="http://schemas.microsoft.com/office/powerpoint/2010/main" xmlns="" val="512142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righ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 xmlns:a16="http://schemas.microsoft.com/office/drawing/2014/main" id="{0CEB9080-D9D4-4E82-86F3-C3C77DAE7C9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 xmlns:a16="http://schemas.microsoft.com/office/drawing/2014/main" id="{0B86723D-91B9-4A68-B791-A6EF4531D8A7}"/>
              </a:ext>
            </a:extLst>
          </p:cNvPr>
          <p:cNvSpPr txBox="1">
            <a:spLocks noChangeArrowheads="1"/>
          </p:cNvSpPr>
          <p:nvPr/>
        </p:nvSpPr>
        <p:spPr bwMode="auto">
          <a:xfrm>
            <a:off x="297951" y="54434"/>
            <a:ext cx="1097450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rgbClr val="FF0066"/>
                </a:solidFill>
                <a:latin typeface="Arial" panose="020B0604020202020204" pitchFamily="34" charset="0"/>
                <a:cs typeface="Arial" panose="020B0604020202020204" pitchFamily="34" charset="0"/>
              </a:rPr>
              <a:t>Sắp xếp các khu vực cho phù hợp với sự phân bố của từng chủng tộc :</a:t>
            </a:r>
          </a:p>
        </p:txBody>
      </p:sp>
      <p:sp>
        <p:nvSpPr>
          <p:cNvPr id="38915" name="Rectangle 3">
            <a:extLst>
              <a:ext uri="{FF2B5EF4-FFF2-40B4-BE49-F238E27FC236}">
                <a16:creationId xmlns="" xmlns:a16="http://schemas.microsoft.com/office/drawing/2014/main" id="{47B652E7-D03E-4314-A96E-684A6F5DE5EF}"/>
              </a:ext>
            </a:extLst>
          </p:cNvPr>
          <p:cNvSpPr>
            <a:spLocks noChangeArrowheads="1"/>
          </p:cNvSpPr>
          <p:nvPr/>
        </p:nvSpPr>
        <p:spPr bwMode="auto">
          <a:xfrm>
            <a:off x="297951" y="1524000"/>
            <a:ext cx="3585687" cy="21336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mic Sans MS" panose="030F0702030302020204" pitchFamily="66" charset="0"/>
            </a:endParaRPr>
          </a:p>
        </p:txBody>
      </p:sp>
      <p:sp>
        <p:nvSpPr>
          <p:cNvPr id="38916" name="Rectangle 4">
            <a:extLst>
              <a:ext uri="{FF2B5EF4-FFF2-40B4-BE49-F238E27FC236}">
                <a16:creationId xmlns="" xmlns:a16="http://schemas.microsoft.com/office/drawing/2014/main" id="{3A425FFE-CC16-4A46-9251-5EB1F2DDCCD7}"/>
              </a:ext>
            </a:extLst>
          </p:cNvPr>
          <p:cNvSpPr>
            <a:spLocks noChangeArrowheads="1"/>
          </p:cNvSpPr>
          <p:nvPr/>
        </p:nvSpPr>
        <p:spPr bwMode="auto">
          <a:xfrm>
            <a:off x="4038600" y="1524000"/>
            <a:ext cx="3476088" cy="21336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mic Sans MS" panose="030F0702030302020204" pitchFamily="66" charset="0"/>
            </a:endParaRPr>
          </a:p>
        </p:txBody>
      </p:sp>
      <p:sp>
        <p:nvSpPr>
          <p:cNvPr id="38917" name="Rectangle 5">
            <a:extLst>
              <a:ext uri="{FF2B5EF4-FFF2-40B4-BE49-F238E27FC236}">
                <a16:creationId xmlns="" xmlns:a16="http://schemas.microsoft.com/office/drawing/2014/main" id="{172BB582-D74A-4192-B5E5-897D34F75CF5}"/>
              </a:ext>
            </a:extLst>
          </p:cNvPr>
          <p:cNvSpPr>
            <a:spLocks noChangeArrowheads="1"/>
          </p:cNvSpPr>
          <p:nvPr/>
        </p:nvSpPr>
        <p:spPr bwMode="auto">
          <a:xfrm>
            <a:off x="7819487" y="1524000"/>
            <a:ext cx="3769761" cy="21336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Comic Sans MS" panose="030F0702030302020204" pitchFamily="66" charset="0"/>
            </a:endParaRPr>
          </a:p>
        </p:txBody>
      </p:sp>
      <p:sp>
        <p:nvSpPr>
          <p:cNvPr id="38918" name="Oval 6">
            <a:extLst>
              <a:ext uri="{FF2B5EF4-FFF2-40B4-BE49-F238E27FC236}">
                <a16:creationId xmlns="" xmlns:a16="http://schemas.microsoft.com/office/drawing/2014/main" id="{A383DC42-4DBF-4479-9351-4AE9EBF35835}"/>
              </a:ext>
            </a:extLst>
          </p:cNvPr>
          <p:cNvSpPr>
            <a:spLocks noChangeArrowheads="1"/>
          </p:cNvSpPr>
          <p:nvPr/>
        </p:nvSpPr>
        <p:spPr bwMode="auto">
          <a:xfrm>
            <a:off x="768626" y="556855"/>
            <a:ext cx="2306782" cy="967145"/>
          </a:xfrm>
          <a:prstGeom prst="ellipse">
            <a:avLst/>
          </a:prstGeom>
          <a:solidFill>
            <a:srgbClr val="FCFEB0"/>
          </a:solidFill>
          <a:ln w="28575">
            <a:solidFill>
              <a:srgbClr val="00B050"/>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1B04FA"/>
                </a:solidFill>
                <a:latin typeface="Arial" panose="020B0604020202020204" pitchFamily="34" charset="0"/>
                <a:cs typeface="Arial" panose="020B0604020202020204" pitchFamily="34" charset="0"/>
              </a:rPr>
              <a:t>Môn-gô-lô-it</a:t>
            </a:r>
          </a:p>
        </p:txBody>
      </p:sp>
      <p:sp>
        <p:nvSpPr>
          <p:cNvPr id="38919" name="Oval 7">
            <a:extLst>
              <a:ext uri="{FF2B5EF4-FFF2-40B4-BE49-F238E27FC236}">
                <a16:creationId xmlns="" xmlns:a16="http://schemas.microsoft.com/office/drawing/2014/main" id="{774E8793-606F-4F0D-B92A-19349EE03659}"/>
              </a:ext>
            </a:extLst>
          </p:cNvPr>
          <p:cNvSpPr>
            <a:spLocks noChangeArrowheads="1"/>
          </p:cNvSpPr>
          <p:nvPr/>
        </p:nvSpPr>
        <p:spPr bwMode="auto">
          <a:xfrm>
            <a:off x="4372514" y="556855"/>
            <a:ext cx="2317680" cy="967145"/>
          </a:xfrm>
          <a:prstGeom prst="ellipse">
            <a:avLst/>
          </a:prstGeom>
          <a:solidFill>
            <a:srgbClr val="FCFEB0"/>
          </a:solidFill>
          <a:ln w="28575">
            <a:solidFill>
              <a:srgbClr val="00B050"/>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1B04FA"/>
                </a:solidFill>
                <a:latin typeface="Arial" panose="020B0604020202020204" pitchFamily="34" charset="0"/>
                <a:cs typeface="Arial" panose="020B0604020202020204" pitchFamily="34" charset="0"/>
              </a:rPr>
              <a:t>Ơ-rô-pê-ô-it</a:t>
            </a:r>
          </a:p>
        </p:txBody>
      </p:sp>
      <p:sp>
        <p:nvSpPr>
          <p:cNvPr id="38920" name="Oval 8">
            <a:extLst>
              <a:ext uri="{FF2B5EF4-FFF2-40B4-BE49-F238E27FC236}">
                <a16:creationId xmlns="" xmlns:a16="http://schemas.microsoft.com/office/drawing/2014/main" id="{3769F2EF-1408-4ADA-B784-1EE44FC25899}"/>
              </a:ext>
            </a:extLst>
          </p:cNvPr>
          <p:cNvSpPr>
            <a:spLocks noChangeArrowheads="1"/>
          </p:cNvSpPr>
          <p:nvPr/>
        </p:nvSpPr>
        <p:spPr bwMode="auto">
          <a:xfrm>
            <a:off x="8521148" y="556855"/>
            <a:ext cx="2157979" cy="967145"/>
          </a:xfrm>
          <a:prstGeom prst="ellipse">
            <a:avLst/>
          </a:prstGeom>
          <a:solidFill>
            <a:srgbClr val="FCFEB0"/>
          </a:solidFill>
          <a:ln w="28575">
            <a:solidFill>
              <a:srgbClr val="00B050"/>
            </a:solidFill>
            <a:round/>
            <a:headEnd/>
            <a:tailEnd/>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1B04FA"/>
                </a:solidFill>
                <a:latin typeface="Arial" panose="020B0604020202020204" pitchFamily="34" charset="0"/>
                <a:cs typeface="Arial" panose="020B0604020202020204" pitchFamily="34" charset="0"/>
              </a:rPr>
              <a:t>Ô-xtra-lô-it</a:t>
            </a:r>
          </a:p>
        </p:txBody>
      </p:sp>
      <p:sp>
        <p:nvSpPr>
          <p:cNvPr id="38921" name="Text Box 9">
            <a:extLst>
              <a:ext uri="{FF2B5EF4-FFF2-40B4-BE49-F238E27FC236}">
                <a16:creationId xmlns="" xmlns:a16="http://schemas.microsoft.com/office/drawing/2014/main" id="{7FB24DD7-214F-422C-AC96-C05B552ADB8B}"/>
              </a:ext>
            </a:extLst>
          </p:cNvPr>
          <p:cNvSpPr txBox="1">
            <a:spLocks noChangeArrowheads="1"/>
          </p:cNvSpPr>
          <p:nvPr/>
        </p:nvSpPr>
        <p:spPr bwMode="auto">
          <a:xfrm>
            <a:off x="861995" y="4191000"/>
            <a:ext cx="1435753"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Bắc </a:t>
            </a:r>
            <a:r>
              <a:rPr lang="en-US" altLang="en-US" sz="2000" b="1">
                <a:solidFill>
                  <a:schemeClr val="bg1"/>
                </a:solidFill>
                <a:latin typeface="Arial" panose="020B0604020202020204" pitchFamily="34" charset="0"/>
                <a:cs typeface="Arial" panose="020B0604020202020204" pitchFamily="34" charset="0"/>
              </a:rPr>
              <a:t>Á</a:t>
            </a:r>
          </a:p>
        </p:txBody>
      </p:sp>
      <p:sp>
        <p:nvSpPr>
          <p:cNvPr id="38922" name="Text Box 10">
            <a:extLst>
              <a:ext uri="{FF2B5EF4-FFF2-40B4-BE49-F238E27FC236}">
                <a16:creationId xmlns="" xmlns:a16="http://schemas.microsoft.com/office/drawing/2014/main" id="{57EB9195-62A8-49DE-A43A-2BDEC910961A}"/>
              </a:ext>
            </a:extLst>
          </p:cNvPr>
          <p:cNvSpPr txBox="1">
            <a:spLocks noChangeArrowheads="1"/>
          </p:cNvSpPr>
          <p:nvPr/>
        </p:nvSpPr>
        <p:spPr bwMode="auto">
          <a:xfrm>
            <a:off x="5752552" y="4148677"/>
            <a:ext cx="1574149" cy="461665"/>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Trung Á</a:t>
            </a:r>
          </a:p>
        </p:txBody>
      </p:sp>
      <p:sp>
        <p:nvSpPr>
          <p:cNvPr id="38923" name="Text Box 11">
            <a:extLst>
              <a:ext uri="{FF2B5EF4-FFF2-40B4-BE49-F238E27FC236}">
                <a16:creationId xmlns="" xmlns:a16="http://schemas.microsoft.com/office/drawing/2014/main" id="{E68F3C86-8343-49FC-A3B2-709842B9EBA6}"/>
              </a:ext>
            </a:extLst>
          </p:cNvPr>
          <p:cNvSpPr txBox="1">
            <a:spLocks noChangeArrowheads="1"/>
          </p:cNvSpPr>
          <p:nvPr/>
        </p:nvSpPr>
        <p:spPr bwMode="auto">
          <a:xfrm>
            <a:off x="7514688" y="4163081"/>
            <a:ext cx="1491019"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Đông Á</a:t>
            </a:r>
          </a:p>
        </p:txBody>
      </p:sp>
      <p:sp>
        <p:nvSpPr>
          <p:cNvPr id="38924" name="Text Box 12">
            <a:extLst>
              <a:ext uri="{FF2B5EF4-FFF2-40B4-BE49-F238E27FC236}">
                <a16:creationId xmlns="" xmlns:a16="http://schemas.microsoft.com/office/drawing/2014/main" id="{F4E5FB0D-60E7-4F27-8D02-50A45BC09747}"/>
              </a:ext>
            </a:extLst>
          </p:cNvPr>
          <p:cNvSpPr txBox="1">
            <a:spLocks noChangeArrowheads="1"/>
          </p:cNvSpPr>
          <p:nvPr/>
        </p:nvSpPr>
        <p:spPr bwMode="auto">
          <a:xfrm>
            <a:off x="3075408" y="4953001"/>
            <a:ext cx="2291722"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Đông nam Á</a:t>
            </a:r>
          </a:p>
        </p:txBody>
      </p:sp>
      <p:sp>
        <p:nvSpPr>
          <p:cNvPr id="38925" name="Text Box 13">
            <a:extLst>
              <a:ext uri="{FF2B5EF4-FFF2-40B4-BE49-F238E27FC236}">
                <a16:creationId xmlns="" xmlns:a16="http://schemas.microsoft.com/office/drawing/2014/main" id="{B63099B5-2CA5-4126-ABFB-930E2CAFA4A7}"/>
              </a:ext>
            </a:extLst>
          </p:cNvPr>
          <p:cNvSpPr txBox="1">
            <a:spLocks noChangeArrowheads="1"/>
          </p:cNvSpPr>
          <p:nvPr/>
        </p:nvSpPr>
        <p:spPr bwMode="auto">
          <a:xfrm>
            <a:off x="2406222" y="4148677"/>
            <a:ext cx="1538307"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Nam </a:t>
            </a:r>
            <a:r>
              <a:rPr lang="en-US" altLang="en-US" sz="2000" b="1">
                <a:solidFill>
                  <a:schemeClr val="bg1"/>
                </a:solidFill>
                <a:latin typeface="Arial" panose="020B0604020202020204" pitchFamily="34" charset="0"/>
                <a:cs typeface="Arial" panose="020B0604020202020204" pitchFamily="34" charset="0"/>
              </a:rPr>
              <a:t>Á</a:t>
            </a:r>
          </a:p>
        </p:txBody>
      </p:sp>
      <p:sp>
        <p:nvSpPr>
          <p:cNvPr id="38926" name="Text Box 14">
            <a:extLst>
              <a:ext uri="{FF2B5EF4-FFF2-40B4-BE49-F238E27FC236}">
                <a16:creationId xmlns="" xmlns:a16="http://schemas.microsoft.com/office/drawing/2014/main" id="{ADBD6688-57C7-40D2-92EA-388EE7A2B07C}"/>
              </a:ext>
            </a:extLst>
          </p:cNvPr>
          <p:cNvSpPr txBox="1">
            <a:spLocks noChangeArrowheads="1"/>
          </p:cNvSpPr>
          <p:nvPr/>
        </p:nvSpPr>
        <p:spPr bwMode="auto">
          <a:xfrm>
            <a:off x="9193694" y="4163081"/>
            <a:ext cx="1845969"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Tây nam Á</a:t>
            </a:r>
          </a:p>
        </p:txBody>
      </p:sp>
      <p:sp>
        <p:nvSpPr>
          <p:cNvPr id="38927" name="Text Box 15">
            <a:extLst>
              <a:ext uri="{FF2B5EF4-FFF2-40B4-BE49-F238E27FC236}">
                <a16:creationId xmlns="" xmlns:a16="http://schemas.microsoft.com/office/drawing/2014/main" id="{08C6F5BC-0EBD-4D8C-AFBA-A97B71DCBC5B}"/>
              </a:ext>
            </a:extLst>
          </p:cNvPr>
          <p:cNvSpPr txBox="1">
            <a:spLocks noChangeArrowheads="1"/>
          </p:cNvSpPr>
          <p:nvPr/>
        </p:nvSpPr>
        <p:spPr bwMode="auto">
          <a:xfrm>
            <a:off x="5715000" y="4953001"/>
            <a:ext cx="2291722" cy="461665"/>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Đông nam Á</a:t>
            </a:r>
          </a:p>
        </p:txBody>
      </p:sp>
      <p:sp>
        <p:nvSpPr>
          <p:cNvPr id="38928" name="Text Box 16">
            <a:extLst>
              <a:ext uri="{FF2B5EF4-FFF2-40B4-BE49-F238E27FC236}">
                <a16:creationId xmlns="" xmlns:a16="http://schemas.microsoft.com/office/drawing/2014/main" id="{BDBEE1DB-D21D-463F-AB21-C91A0980234B}"/>
              </a:ext>
            </a:extLst>
          </p:cNvPr>
          <p:cNvSpPr txBox="1">
            <a:spLocks noChangeArrowheads="1"/>
          </p:cNvSpPr>
          <p:nvPr/>
        </p:nvSpPr>
        <p:spPr bwMode="auto">
          <a:xfrm>
            <a:off x="4029687" y="4148677"/>
            <a:ext cx="1640860" cy="457200"/>
          </a:xfrm>
          <a:prstGeom prst="rect">
            <a:avLst/>
          </a:prstGeom>
          <a:solidFill>
            <a:srgbClr val="00B050"/>
          </a:solidFill>
          <a:ln>
            <a:noFill/>
          </a:ln>
          <a:effec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a:solidFill>
                  <a:schemeClr val="bg1"/>
                </a:solidFill>
                <a:latin typeface="Arial" panose="020B0604020202020204" pitchFamily="34" charset="0"/>
                <a:cs typeface="Arial" panose="020B0604020202020204" pitchFamily="34" charset="0"/>
              </a:rPr>
              <a:t>Nam Á</a:t>
            </a:r>
          </a:p>
        </p:txBody>
      </p:sp>
      <p:pic>
        <p:nvPicPr>
          <p:cNvPr id="17" name="Picture 16">
            <a:extLst>
              <a:ext uri="{FF2B5EF4-FFF2-40B4-BE49-F238E27FC236}">
                <a16:creationId xmlns="" xmlns:a16="http://schemas.microsoft.com/office/drawing/2014/main" id="{DC5F8BC9-96E4-46AE-A7CA-982CBE70FF57}"/>
              </a:ext>
            </a:extLst>
          </p:cNvPr>
          <p:cNvPicPr>
            <a:picLocks noChangeAspect="1"/>
          </p:cNvPicPr>
          <p:nvPr/>
        </p:nvPicPr>
        <p:blipFill rotWithShape="1">
          <a:blip r:embed="rId2" cstate="print"/>
          <a:srcRect l="49250" t="16517" r="40417" b="67812"/>
          <a:stretch/>
        </p:blipFill>
        <p:spPr>
          <a:xfrm>
            <a:off x="10994885" y="35595"/>
            <a:ext cx="1133761" cy="967145"/>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wipe(up)">
                                      <p:cBhvr>
                                        <p:cTn id="7" dur="500"/>
                                        <p:tgtEl>
                                          <p:spTgt spid="3891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8918"/>
                                        </p:tgtEl>
                                        <p:attrNameLst>
                                          <p:attrName>style.visibility</p:attrName>
                                        </p:attrNameLst>
                                      </p:cBhvr>
                                      <p:to>
                                        <p:strVal val="visible"/>
                                      </p:to>
                                    </p:set>
                                    <p:animEffect transition="in" filter="wipe(up)">
                                      <p:cBhvr>
                                        <p:cTn id="11" dur="500"/>
                                        <p:tgtEl>
                                          <p:spTgt spid="38918"/>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8919"/>
                                        </p:tgtEl>
                                        <p:attrNameLst>
                                          <p:attrName>style.visibility</p:attrName>
                                        </p:attrNameLst>
                                      </p:cBhvr>
                                      <p:to>
                                        <p:strVal val="visible"/>
                                      </p:to>
                                    </p:set>
                                    <p:animEffect transition="in" filter="wipe(up)">
                                      <p:cBhvr>
                                        <p:cTn id="15" dur="500"/>
                                        <p:tgtEl>
                                          <p:spTgt spid="38919"/>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Effect transition="in" filter="wipe(up)">
                                      <p:cBhvr>
                                        <p:cTn id="19" dur="500"/>
                                        <p:tgtEl>
                                          <p:spTgt spid="38920"/>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8915"/>
                                        </p:tgtEl>
                                        <p:attrNameLst>
                                          <p:attrName>style.visibility</p:attrName>
                                        </p:attrNameLst>
                                      </p:cBhvr>
                                      <p:to>
                                        <p:strVal val="visible"/>
                                      </p:to>
                                    </p:set>
                                    <p:animEffect transition="in" filter="wipe(up)">
                                      <p:cBhvr>
                                        <p:cTn id="23" dur="500"/>
                                        <p:tgtEl>
                                          <p:spTgt spid="38915"/>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8916"/>
                                        </p:tgtEl>
                                        <p:attrNameLst>
                                          <p:attrName>style.visibility</p:attrName>
                                        </p:attrNameLst>
                                      </p:cBhvr>
                                      <p:to>
                                        <p:strVal val="visible"/>
                                      </p:to>
                                    </p:set>
                                    <p:animEffect transition="in" filter="wipe(up)">
                                      <p:cBhvr>
                                        <p:cTn id="27" dur="500"/>
                                        <p:tgtEl>
                                          <p:spTgt spid="38916"/>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38917"/>
                                        </p:tgtEl>
                                        <p:attrNameLst>
                                          <p:attrName>style.visibility</p:attrName>
                                        </p:attrNameLst>
                                      </p:cBhvr>
                                      <p:to>
                                        <p:strVal val="visible"/>
                                      </p:to>
                                    </p:set>
                                    <p:animEffect transition="in" filter="wipe(up)">
                                      <p:cBhvr>
                                        <p:cTn id="31" dur="500"/>
                                        <p:tgtEl>
                                          <p:spTgt spid="38917"/>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38921"/>
                                        </p:tgtEl>
                                        <p:attrNameLst>
                                          <p:attrName>style.visibility</p:attrName>
                                        </p:attrNameLst>
                                      </p:cBhvr>
                                      <p:to>
                                        <p:strVal val="visible"/>
                                      </p:to>
                                    </p:set>
                                    <p:animEffect transition="in" filter="wipe(up)">
                                      <p:cBhvr>
                                        <p:cTn id="35" dur="500"/>
                                        <p:tgtEl>
                                          <p:spTgt spid="38921"/>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38925"/>
                                        </p:tgtEl>
                                        <p:attrNameLst>
                                          <p:attrName>style.visibility</p:attrName>
                                        </p:attrNameLst>
                                      </p:cBhvr>
                                      <p:to>
                                        <p:strVal val="visible"/>
                                      </p:to>
                                    </p:set>
                                    <p:animEffect transition="in" filter="wipe(up)">
                                      <p:cBhvr>
                                        <p:cTn id="39" dur="500"/>
                                        <p:tgtEl>
                                          <p:spTgt spid="38925"/>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38928"/>
                                        </p:tgtEl>
                                        <p:attrNameLst>
                                          <p:attrName>style.visibility</p:attrName>
                                        </p:attrNameLst>
                                      </p:cBhvr>
                                      <p:to>
                                        <p:strVal val="visible"/>
                                      </p:to>
                                    </p:set>
                                    <p:animEffect transition="in" filter="wipe(up)">
                                      <p:cBhvr>
                                        <p:cTn id="43" dur="500"/>
                                        <p:tgtEl>
                                          <p:spTgt spid="38928"/>
                                        </p:tgtEl>
                                      </p:cBhvr>
                                    </p:animEffect>
                                  </p:childTnLst>
                                </p:cTn>
                              </p:par>
                            </p:childTnLst>
                          </p:cTn>
                        </p:par>
                        <p:par>
                          <p:cTn id="44" fill="hold" nodeType="afterGroup">
                            <p:stCondLst>
                              <p:cond delay="5000"/>
                            </p:stCondLst>
                            <p:childTnLst>
                              <p:par>
                                <p:cTn id="45" presetID="22" presetClass="entr" presetSubtype="1" fill="hold" nodeType="afterEffect">
                                  <p:stCondLst>
                                    <p:cond delay="0"/>
                                  </p:stCondLst>
                                  <p:childTnLst>
                                    <p:set>
                                      <p:cBhvr>
                                        <p:cTn id="46" dur="1" fill="hold">
                                          <p:stCondLst>
                                            <p:cond delay="0"/>
                                          </p:stCondLst>
                                        </p:cTn>
                                        <p:tgtEl>
                                          <p:spTgt spid="38922"/>
                                        </p:tgtEl>
                                        <p:attrNameLst>
                                          <p:attrName>style.visibility</p:attrName>
                                        </p:attrNameLst>
                                      </p:cBhvr>
                                      <p:to>
                                        <p:strVal val="visible"/>
                                      </p:to>
                                    </p:set>
                                    <p:animEffect transition="in" filter="wipe(up)">
                                      <p:cBhvr>
                                        <p:cTn id="47" dur="500"/>
                                        <p:tgtEl>
                                          <p:spTgt spid="38922"/>
                                        </p:tgtEl>
                                      </p:cBhvr>
                                    </p:animEffect>
                                  </p:childTnLst>
                                </p:cTn>
                              </p:par>
                            </p:childTnLst>
                          </p:cTn>
                        </p:par>
                        <p:par>
                          <p:cTn id="48" fill="hold" nodeType="afterGroup">
                            <p:stCondLst>
                              <p:cond delay="5500"/>
                            </p:stCondLst>
                            <p:childTnLst>
                              <p:par>
                                <p:cTn id="49" presetID="22" presetClass="entr" presetSubtype="1" fill="hold" nodeType="afterEffect">
                                  <p:stCondLst>
                                    <p:cond delay="0"/>
                                  </p:stCondLst>
                                  <p:childTnLst>
                                    <p:set>
                                      <p:cBhvr>
                                        <p:cTn id="50" dur="1" fill="hold">
                                          <p:stCondLst>
                                            <p:cond delay="0"/>
                                          </p:stCondLst>
                                        </p:cTn>
                                        <p:tgtEl>
                                          <p:spTgt spid="38923"/>
                                        </p:tgtEl>
                                        <p:attrNameLst>
                                          <p:attrName>style.visibility</p:attrName>
                                        </p:attrNameLst>
                                      </p:cBhvr>
                                      <p:to>
                                        <p:strVal val="visible"/>
                                      </p:to>
                                    </p:set>
                                    <p:animEffect transition="in" filter="wipe(up)">
                                      <p:cBhvr>
                                        <p:cTn id="51" dur="500"/>
                                        <p:tgtEl>
                                          <p:spTgt spid="38923"/>
                                        </p:tgtEl>
                                      </p:cBhvr>
                                    </p:animEffect>
                                  </p:childTnLst>
                                </p:cTn>
                              </p:par>
                            </p:childTnLst>
                          </p:cTn>
                        </p:par>
                        <p:par>
                          <p:cTn id="52" fill="hold" nodeType="afterGroup">
                            <p:stCondLst>
                              <p:cond delay="6000"/>
                            </p:stCondLst>
                            <p:childTnLst>
                              <p:par>
                                <p:cTn id="53" presetID="22" presetClass="entr" presetSubtype="1" fill="hold" nodeType="afterEffect">
                                  <p:stCondLst>
                                    <p:cond delay="0"/>
                                  </p:stCondLst>
                                  <p:childTnLst>
                                    <p:set>
                                      <p:cBhvr>
                                        <p:cTn id="54" dur="1" fill="hold">
                                          <p:stCondLst>
                                            <p:cond delay="0"/>
                                          </p:stCondLst>
                                        </p:cTn>
                                        <p:tgtEl>
                                          <p:spTgt spid="38926"/>
                                        </p:tgtEl>
                                        <p:attrNameLst>
                                          <p:attrName>style.visibility</p:attrName>
                                        </p:attrNameLst>
                                      </p:cBhvr>
                                      <p:to>
                                        <p:strVal val="visible"/>
                                      </p:to>
                                    </p:set>
                                    <p:animEffect transition="in" filter="wipe(up)">
                                      <p:cBhvr>
                                        <p:cTn id="55" dur="500"/>
                                        <p:tgtEl>
                                          <p:spTgt spid="38926"/>
                                        </p:tgtEl>
                                      </p:cBhvr>
                                    </p:animEffect>
                                  </p:childTnLst>
                                </p:cTn>
                              </p:par>
                            </p:childTnLst>
                          </p:cTn>
                        </p:par>
                        <p:par>
                          <p:cTn id="56" fill="hold" nodeType="afterGroup">
                            <p:stCondLst>
                              <p:cond delay="6500"/>
                            </p:stCondLst>
                            <p:childTnLst>
                              <p:par>
                                <p:cTn id="57" presetID="22" presetClass="entr" presetSubtype="1" fill="hold" nodeType="afterEffect">
                                  <p:stCondLst>
                                    <p:cond delay="0"/>
                                  </p:stCondLst>
                                  <p:childTnLst>
                                    <p:set>
                                      <p:cBhvr>
                                        <p:cTn id="58" dur="1" fill="hold">
                                          <p:stCondLst>
                                            <p:cond delay="0"/>
                                          </p:stCondLst>
                                        </p:cTn>
                                        <p:tgtEl>
                                          <p:spTgt spid="38924"/>
                                        </p:tgtEl>
                                        <p:attrNameLst>
                                          <p:attrName>style.visibility</p:attrName>
                                        </p:attrNameLst>
                                      </p:cBhvr>
                                      <p:to>
                                        <p:strVal val="visible"/>
                                      </p:to>
                                    </p:set>
                                    <p:animEffect transition="in" filter="wipe(up)">
                                      <p:cBhvr>
                                        <p:cTn id="59" dur="500"/>
                                        <p:tgtEl>
                                          <p:spTgt spid="38924"/>
                                        </p:tgtEl>
                                      </p:cBhvr>
                                    </p:animEffect>
                                  </p:childTnLst>
                                </p:cTn>
                              </p:par>
                            </p:childTnLst>
                          </p:cTn>
                        </p:par>
                        <p:par>
                          <p:cTn id="60" fill="hold" nodeType="afterGroup">
                            <p:stCondLst>
                              <p:cond delay="7000"/>
                            </p:stCondLst>
                            <p:childTnLst>
                              <p:par>
                                <p:cTn id="61" presetID="22" presetClass="entr" presetSubtype="1" fill="hold" nodeType="afterEffect">
                                  <p:stCondLst>
                                    <p:cond delay="0"/>
                                  </p:stCondLst>
                                  <p:childTnLst>
                                    <p:set>
                                      <p:cBhvr>
                                        <p:cTn id="62" dur="1" fill="hold">
                                          <p:stCondLst>
                                            <p:cond delay="0"/>
                                          </p:stCondLst>
                                        </p:cTn>
                                        <p:tgtEl>
                                          <p:spTgt spid="38927"/>
                                        </p:tgtEl>
                                        <p:attrNameLst>
                                          <p:attrName>style.visibility</p:attrName>
                                        </p:attrNameLst>
                                      </p:cBhvr>
                                      <p:to>
                                        <p:strVal val="visible"/>
                                      </p:to>
                                    </p:set>
                                    <p:animEffect transition="in" filter="wipe(up)">
                                      <p:cBhvr>
                                        <p:cTn id="63" dur="500"/>
                                        <p:tgtEl>
                                          <p:spTgt spid="389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38921"/>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0" presetClass="path" presetSubtype="0" accel="50000" decel="50000" fill="hold" grpId="0" nodeType="clickEffect">
                                  <p:stCondLst>
                                    <p:cond delay="0"/>
                                  </p:stCondLst>
                                  <p:childTnLst>
                                    <p:animMotion origin="layout" path="M 2.70833E-6 -0.04444 L 0.08333 -0.36666 " pathEditMode="relative" rAng="0" ptsTypes="AA">
                                      <p:cBhvr>
                                        <p:cTn id="68" dur="2000" fill="hold"/>
                                        <p:tgtEl>
                                          <p:spTgt spid="38921"/>
                                        </p:tgtEl>
                                        <p:attrNameLst>
                                          <p:attrName>ppt_x</p:attrName>
                                          <p:attrName>ppt_y</p:attrName>
                                        </p:attrNameLst>
                                      </p:cBhvr>
                                      <p:rCtr x="4167" y="-16111"/>
                                    </p:animMotion>
                                  </p:childTnLst>
                                </p:cTn>
                              </p:par>
                            </p:childTnLst>
                          </p:cTn>
                        </p:par>
                      </p:childTnLst>
                    </p:cTn>
                  </p:par>
                </p:childTnLst>
              </p:cTn>
              <p:nextCondLst>
                <p:cond evt="onClick" delay="0">
                  <p:tgtEl>
                    <p:spTgt spid="38921"/>
                  </p:tgtEl>
                </p:cond>
              </p:nextCondLst>
            </p:seq>
            <p:seq concurrent="1" nextAc="seek">
              <p:cTn id="69" restart="whenNotActive" fill="hold" evtFilter="cancelBubble" nodeType="interactiveSeq">
                <p:stCondLst>
                  <p:cond evt="onClick" delay="0">
                    <p:tgtEl>
                      <p:spTgt spid="38925"/>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0" presetClass="path" presetSubtype="0" accel="50000" decel="50000" fill="hold" grpId="0" nodeType="clickEffect">
                                  <p:stCondLst>
                                    <p:cond delay="0"/>
                                  </p:stCondLst>
                                  <p:childTnLst>
                                    <p:animMotion origin="layout" path="M 3.33333E-6 -0.04444 L 0.29166 -0.36666 " pathEditMode="relative" rAng="0" ptsTypes="AA">
                                      <p:cBhvr>
                                        <p:cTn id="73" dur="2000" fill="hold"/>
                                        <p:tgtEl>
                                          <p:spTgt spid="38925"/>
                                        </p:tgtEl>
                                        <p:attrNameLst>
                                          <p:attrName>ppt_x</p:attrName>
                                          <p:attrName>ppt_y</p:attrName>
                                        </p:attrNameLst>
                                      </p:cBhvr>
                                      <p:rCtr x="14583" y="-16111"/>
                                    </p:animMotion>
                                  </p:childTnLst>
                                </p:cTn>
                              </p:par>
                            </p:childTnLst>
                          </p:cTn>
                        </p:par>
                      </p:childTnLst>
                    </p:cTn>
                  </p:par>
                </p:childTnLst>
              </p:cTn>
              <p:nextCondLst>
                <p:cond evt="onClick" delay="0">
                  <p:tgtEl>
                    <p:spTgt spid="38925"/>
                  </p:tgtEl>
                </p:cond>
              </p:nextCondLst>
            </p:seq>
            <p:seq concurrent="1" nextAc="seek">
              <p:cTn id="74" restart="whenNotActive" fill="hold" evtFilter="cancelBubble" nodeType="interactiveSeq">
                <p:stCondLst>
                  <p:cond evt="onClick" delay="0">
                    <p:tgtEl>
                      <p:spTgt spid="38928"/>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0" presetClass="path" presetSubtype="0" accel="50000" decel="50000" fill="hold" grpId="0" nodeType="clickEffect">
                                  <p:stCondLst>
                                    <p:cond delay="0"/>
                                  </p:stCondLst>
                                  <p:childTnLst>
                                    <p:animMotion origin="layout" path="M 3.54167E-6 -0.04444 L 0.49166 -0.36666 " pathEditMode="relative" rAng="0" ptsTypes="AA">
                                      <p:cBhvr>
                                        <p:cTn id="78" dur="2000" fill="hold"/>
                                        <p:tgtEl>
                                          <p:spTgt spid="38928"/>
                                        </p:tgtEl>
                                        <p:attrNameLst>
                                          <p:attrName>ppt_x</p:attrName>
                                          <p:attrName>ppt_y</p:attrName>
                                        </p:attrNameLst>
                                      </p:cBhvr>
                                      <p:rCtr x="24583" y="-16111"/>
                                    </p:animMotion>
                                  </p:childTnLst>
                                </p:cTn>
                              </p:par>
                            </p:childTnLst>
                          </p:cTn>
                        </p:par>
                      </p:childTnLst>
                    </p:cTn>
                  </p:par>
                </p:childTnLst>
              </p:cTn>
              <p:nextCondLst>
                <p:cond evt="onClick" delay="0">
                  <p:tgtEl>
                    <p:spTgt spid="38928"/>
                  </p:tgtEl>
                </p:cond>
              </p:nextCondLst>
            </p:seq>
            <p:seq concurrent="1" nextAc="seek">
              <p:cTn id="79" restart="whenNotActive" fill="hold" evtFilter="cancelBubble" nodeType="interactiveSeq">
                <p:stCondLst>
                  <p:cond evt="onClick" delay="0">
                    <p:tgtEl>
                      <p:spTgt spid="38922"/>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0" presetClass="path" presetSubtype="0" accel="50000" decel="50000" fill="hold" grpId="0" nodeType="clickEffect">
                                  <p:stCondLst>
                                    <p:cond delay="0"/>
                                  </p:stCondLst>
                                  <p:childTnLst>
                                    <p:animMotion origin="layout" path="M 1.875E-6 -0.04445 L 0.00833 -0.27778 " pathEditMode="relative" rAng="0" ptsTypes="AA">
                                      <p:cBhvr>
                                        <p:cTn id="83" dur="2000" fill="hold"/>
                                        <p:tgtEl>
                                          <p:spTgt spid="38922"/>
                                        </p:tgtEl>
                                        <p:attrNameLst>
                                          <p:attrName>ppt_x</p:attrName>
                                          <p:attrName>ppt_y</p:attrName>
                                        </p:attrNameLst>
                                      </p:cBhvr>
                                      <p:rCtr x="417" y="-11667"/>
                                    </p:animMotion>
                                  </p:childTnLst>
                                </p:cTn>
                              </p:par>
                            </p:childTnLst>
                          </p:cTn>
                        </p:par>
                      </p:childTnLst>
                    </p:cTn>
                  </p:par>
                </p:childTnLst>
              </p:cTn>
              <p:nextCondLst>
                <p:cond evt="onClick" delay="0">
                  <p:tgtEl>
                    <p:spTgt spid="38922"/>
                  </p:tgtEl>
                </p:cond>
              </p:nextCondLst>
            </p:seq>
            <p:seq concurrent="1" nextAc="seek">
              <p:cTn id="84" restart="whenNotActive" fill="hold" evtFilter="cancelBubble" nodeType="interactiveSeq">
                <p:stCondLst>
                  <p:cond evt="onClick" delay="0">
                    <p:tgtEl>
                      <p:spTgt spid="38923"/>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grpId="0" nodeType="clickEffect">
                                  <p:stCondLst>
                                    <p:cond delay="0"/>
                                  </p:stCondLst>
                                  <p:childTnLst>
                                    <p:animMotion origin="layout" path="M -3.95833E-6 -0.04445 L -0.49166 -0.25556 " pathEditMode="relative" rAng="0" ptsTypes="AA">
                                      <p:cBhvr>
                                        <p:cTn id="88" dur="2000" fill="hold"/>
                                        <p:tgtEl>
                                          <p:spTgt spid="38923"/>
                                        </p:tgtEl>
                                        <p:attrNameLst>
                                          <p:attrName>ppt_x</p:attrName>
                                          <p:attrName>ppt_y</p:attrName>
                                        </p:attrNameLst>
                                      </p:cBhvr>
                                      <p:rCtr x="-24583" y="-10556"/>
                                    </p:animMotion>
                                  </p:childTnLst>
                                </p:cTn>
                              </p:par>
                            </p:childTnLst>
                          </p:cTn>
                        </p:par>
                      </p:childTnLst>
                    </p:cTn>
                  </p:par>
                </p:childTnLst>
              </p:cTn>
              <p:nextCondLst>
                <p:cond evt="onClick" delay="0">
                  <p:tgtEl>
                    <p:spTgt spid="38923"/>
                  </p:tgtEl>
                </p:cond>
              </p:nextCondLst>
            </p:seq>
            <p:seq concurrent="1" nextAc="seek">
              <p:cTn id="89" restart="whenNotActive" fill="hold" evtFilter="cancelBubble" nodeType="interactiveSeq">
                <p:stCondLst>
                  <p:cond evt="onClick" delay="0">
                    <p:tgtEl>
                      <p:spTgt spid="3892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0" presetClass="path" presetSubtype="0" accel="50000" decel="50000" fill="hold" grpId="0" nodeType="clickEffect">
                                  <p:stCondLst>
                                    <p:cond delay="0"/>
                                  </p:stCondLst>
                                  <p:childTnLst>
                                    <p:animMotion origin="layout" path="M 2.5E-6 -0.04445 L -0.34167 -0.16667 " pathEditMode="relative" rAng="0" ptsTypes="AA">
                                      <p:cBhvr>
                                        <p:cTn id="93" dur="2000" fill="hold"/>
                                        <p:tgtEl>
                                          <p:spTgt spid="38926"/>
                                        </p:tgtEl>
                                        <p:attrNameLst>
                                          <p:attrName>ppt_x</p:attrName>
                                          <p:attrName>ppt_y</p:attrName>
                                        </p:attrNameLst>
                                      </p:cBhvr>
                                      <p:rCtr x="-17083" y="-6111"/>
                                    </p:animMotion>
                                  </p:childTnLst>
                                </p:cTn>
                              </p:par>
                            </p:childTnLst>
                          </p:cTn>
                        </p:par>
                      </p:childTnLst>
                    </p:cTn>
                  </p:par>
                </p:childTnLst>
              </p:cTn>
              <p:nextCondLst>
                <p:cond evt="onClick" delay="0">
                  <p:tgtEl>
                    <p:spTgt spid="38926"/>
                  </p:tgtEl>
                </p:cond>
              </p:nextCondLst>
            </p:seq>
            <p:seq concurrent="1" nextAc="seek">
              <p:cTn id="94" restart="whenNotActive" fill="hold" evtFilter="cancelBubble" nodeType="interactiveSeq">
                <p:stCondLst>
                  <p:cond evt="onClick" delay="0">
                    <p:tgtEl>
                      <p:spTgt spid="38924"/>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0" presetClass="path" presetSubtype="0" accel="50000" decel="50000" fill="hold" grpId="0" nodeType="clickEffect">
                                  <p:stCondLst>
                                    <p:cond delay="0"/>
                                  </p:stCondLst>
                                  <p:childTnLst>
                                    <p:animMotion origin="layout" path="M 0.00417 -0.04445 L -0.17083 -0.27778 " pathEditMode="relative" rAng="0" ptsTypes="AA">
                                      <p:cBhvr>
                                        <p:cTn id="98" dur="2000" fill="hold"/>
                                        <p:tgtEl>
                                          <p:spTgt spid="38924"/>
                                        </p:tgtEl>
                                        <p:attrNameLst>
                                          <p:attrName>ppt_x</p:attrName>
                                          <p:attrName>ppt_y</p:attrName>
                                        </p:attrNameLst>
                                      </p:cBhvr>
                                      <p:rCtr x="-8750" y="-11667"/>
                                    </p:animMotion>
                                  </p:childTnLst>
                                </p:cTn>
                              </p:par>
                            </p:childTnLst>
                          </p:cTn>
                        </p:par>
                      </p:childTnLst>
                    </p:cTn>
                  </p:par>
                </p:childTnLst>
              </p:cTn>
              <p:nextCondLst>
                <p:cond evt="onClick" delay="0">
                  <p:tgtEl>
                    <p:spTgt spid="38924"/>
                  </p:tgtEl>
                </p:cond>
              </p:nextCondLst>
            </p:seq>
            <p:seq concurrent="1" nextAc="seek">
              <p:cTn id="99" restart="whenNotActive" fill="hold" evtFilter="cancelBubble" nodeType="interactiveSeq">
                <p:stCondLst>
                  <p:cond evt="onClick" delay="0">
                    <p:tgtEl>
                      <p:spTgt spid="38927"/>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0" presetClass="path" presetSubtype="0" accel="50000" decel="50000" fill="hold" grpId="0" nodeType="clickEffect">
                                  <p:stCondLst>
                                    <p:cond delay="0"/>
                                  </p:stCondLst>
                                  <p:childTnLst>
                                    <p:animMotion origin="layout" path="M -0.00417 -0.04445 L 0.2625 -0.32223 " pathEditMode="relative" rAng="0" ptsTypes="AA">
                                      <p:cBhvr>
                                        <p:cTn id="103" dur="2000" fill="hold"/>
                                        <p:tgtEl>
                                          <p:spTgt spid="38927"/>
                                        </p:tgtEl>
                                        <p:attrNameLst>
                                          <p:attrName>ppt_x</p:attrName>
                                          <p:attrName>ppt_y</p:attrName>
                                        </p:attrNameLst>
                                      </p:cBhvr>
                                      <p:rCtr x="13333" y="-13889"/>
                                    </p:animMotion>
                                  </p:childTnLst>
                                </p:cTn>
                              </p:par>
                            </p:childTnLst>
                          </p:cTn>
                        </p:par>
                      </p:childTnLst>
                    </p:cTn>
                  </p:par>
                </p:childTnLst>
              </p:cTn>
              <p:nextCondLst>
                <p:cond evt="onClick" delay="0">
                  <p:tgtEl>
                    <p:spTgt spid="38927"/>
                  </p:tgtEl>
                </p:cond>
              </p:nextCondLst>
            </p:seq>
          </p:childTnLst>
        </p:cTn>
      </p:par>
    </p:tnLst>
    <p:bldLst>
      <p:bldP spid="38914" grpId="0"/>
      <p:bldP spid="38915" grpId="0" animBg="1"/>
      <p:bldP spid="38916" grpId="0" animBg="1"/>
      <p:bldP spid="38917" grpId="0" animBg="1"/>
      <p:bldP spid="38921" grpId="0" animBg="1"/>
      <p:bldP spid="38922" grpId="0" animBg="1"/>
      <p:bldP spid="38923" grpId="0" animBg="1"/>
      <p:bldP spid="38924" grpId="0" animBg="1"/>
      <p:bldP spid="38925" grpId="0" animBg="1"/>
      <p:bldP spid="38926" grpId="0" animBg="1"/>
      <p:bldP spid="38927" grpId="0" animBg="1"/>
      <p:bldP spid="389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D215964-5E16-4ABA-A5A4-835A98C4A55D}"/>
              </a:ext>
            </a:extLst>
          </p:cNvPr>
          <p:cNvSpPr/>
          <p:nvPr/>
        </p:nvSpPr>
        <p:spPr>
          <a:xfrm>
            <a:off x="435301" y="1284189"/>
            <a:ext cx="11321397" cy="2062103"/>
          </a:xfrm>
          <a:prstGeom prst="rect">
            <a:avLst/>
          </a:prstGeom>
          <a:solidFill>
            <a:srgbClr val="F9FECE"/>
          </a:solidFill>
          <a:ln>
            <a:solidFill>
              <a:srgbClr val="00B050"/>
            </a:solidFill>
          </a:ln>
        </p:spPr>
        <p:txBody>
          <a:bodyPr wrap="square">
            <a:spAutoFit/>
          </a:bodyPr>
          <a:lstStyle/>
          <a:p>
            <a:pPr algn="just"/>
            <a:r>
              <a:rPr lang="en-US" sz="3200">
                <a:latin typeface="Arial" panose="020B0604020202020204" pitchFamily="34" charset="0"/>
                <a:cs typeface="Arial" panose="020B0604020202020204" pitchFamily="34" charset="0"/>
              </a:rPr>
              <a:t> </a:t>
            </a:r>
            <a:r>
              <a:rPr lang="vi-VN" sz="3200">
                <a:solidFill>
                  <a:srgbClr val="1B04FA"/>
                </a:solidFill>
                <a:latin typeface="Arial" panose="020B0604020202020204" pitchFamily="34" charset="0"/>
                <a:cs typeface="Arial" panose="020B0604020202020204" pitchFamily="34" charset="0"/>
              </a:rPr>
              <a:t>Em hãy thu thập thông tin về dân cư của tỉnh (thành phố) nơi em sinh sống dựa trên một số thông tin gợi ý sau: số dân, mật độ dân số, tỉ suất gia tăng dân số tự nhiên, cơ cấu dân số theo tuổi,...</a:t>
            </a:r>
            <a:endParaRPr lang="en-US" sz="3600">
              <a:solidFill>
                <a:srgbClr val="1B04FA"/>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 xmlns:a16="http://schemas.microsoft.com/office/drawing/2014/main" id="{ACC4F601-09DE-4AA9-8A27-A2FF23A32E61}"/>
              </a:ext>
            </a:extLst>
          </p:cNvPr>
          <p:cNvSpPr/>
          <p:nvPr/>
        </p:nvSpPr>
        <p:spPr>
          <a:xfrm>
            <a:off x="2757485" y="27120"/>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 xmlns:a16="http://schemas.microsoft.com/office/drawing/2014/main" id="{D8060906-23FE-416D-A556-094FB4D9795B}"/>
              </a:ext>
            </a:extLst>
          </p:cNvPr>
          <p:cNvSpPr txBox="1"/>
          <p:nvPr/>
        </p:nvSpPr>
        <p:spPr>
          <a:xfrm>
            <a:off x="2452685" y="18774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
        <p:nvSpPr>
          <p:cNvPr id="3" name="Rectangle 2">
            <a:extLst>
              <a:ext uri="{FF2B5EF4-FFF2-40B4-BE49-F238E27FC236}">
                <a16:creationId xmlns="" xmlns:a16="http://schemas.microsoft.com/office/drawing/2014/main" id="{20C45032-7B9C-427D-B138-09D8C79C377D}"/>
              </a:ext>
            </a:extLst>
          </p:cNvPr>
          <p:cNvSpPr/>
          <p:nvPr/>
        </p:nvSpPr>
        <p:spPr>
          <a:xfrm>
            <a:off x="2083644" y="3700743"/>
            <a:ext cx="9209228" cy="1569660"/>
          </a:xfrm>
          <a:prstGeom prst="rect">
            <a:avLst/>
          </a:prstGeom>
        </p:spPr>
        <p:txBody>
          <a:bodyPr wrap="square">
            <a:spAutoFit/>
          </a:bodyPr>
          <a:lstStyle/>
          <a:p>
            <a:pPr algn="just"/>
            <a:r>
              <a:rPr lang="en-US" sz="3200">
                <a:solidFill>
                  <a:srgbClr val="00B050"/>
                </a:solidFill>
                <a:latin typeface="Arial" panose="020B0604020202020204" pitchFamily="34" charset="0"/>
                <a:cs typeface="Arial" panose="020B0604020202020204" pitchFamily="34" charset="0"/>
              </a:rPr>
              <a:t>- Tìm kiếm thông tin trên Internet.</a:t>
            </a:r>
          </a:p>
          <a:p>
            <a:pPr algn="just"/>
            <a:r>
              <a:rPr lang="en-US" sz="3200">
                <a:solidFill>
                  <a:srgbClr val="00B050"/>
                </a:solidFill>
                <a:latin typeface="Arial" panose="020B0604020202020204" pitchFamily="34" charset="0"/>
                <a:cs typeface="Arial" panose="020B0604020202020204" pitchFamily="34" charset="0"/>
              </a:rPr>
              <a:t>- Em có thể truy cập trang web của Tổng cục Thống kê:</a:t>
            </a:r>
            <a:r>
              <a:rPr lang="en-US" sz="3200">
                <a:solidFill>
                  <a:srgbClr val="FF0066"/>
                </a:solidFill>
                <a:latin typeface="Arial" panose="020B0604020202020204" pitchFamily="34" charset="0"/>
                <a:cs typeface="Arial" panose="020B0604020202020204" pitchFamily="34" charset="0"/>
              </a:rPr>
              <a:t> </a:t>
            </a:r>
            <a:r>
              <a:rPr lang="en-US" sz="3200">
                <a:solidFill>
                  <a:srgbClr val="FF0066"/>
                </a:solidFill>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https://www.gso.gov.vn/dan-so/</a:t>
            </a:r>
            <a:endParaRPr lang="en-US" sz="3200">
              <a:solidFill>
                <a:srgbClr val="FF0066"/>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 xmlns:a16="http://schemas.microsoft.com/office/drawing/2014/main" id="{018438A3-89B1-42E2-B664-82B6B6B024B1}"/>
              </a:ext>
            </a:extLst>
          </p:cNvPr>
          <p:cNvPicPr>
            <a:picLocks noChangeAspect="1"/>
          </p:cNvPicPr>
          <p:nvPr/>
        </p:nvPicPr>
        <p:blipFill rotWithShape="1">
          <a:blip r:embed="rId4" cstate="print"/>
          <a:srcRect l="12833" t="48222" r="77167" b="28445"/>
          <a:stretch/>
        </p:blipFill>
        <p:spPr>
          <a:xfrm>
            <a:off x="435301" y="3611739"/>
            <a:ext cx="1219200" cy="1600200"/>
          </a:xfrm>
          <a:prstGeom prst="rect">
            <a:avLst/>
          </a:prstGeom>
        </p:spPr>
      </p:pic>
      <p:sp>
        <p:nvSpPr>
          <p:cNvPr id="10" name="TextBox 9">
            <a:extLst>
              <a:ext uri="{FF2B5EF4-FFF2-40B4-BE49-F238E27FC236}">
                <a16:creationId xmlns="" xmlns:a16="http://schemas.microsoft.com/office/drawing/2014/main" id="{DED8767C-6C26-4EF1-A415-BE943800C467}"/>
              </a:ext>
            </a:extLst>
          </p:cNvPr>
          <p:cNvSpPr txBox="1"/>
          <p:nvPr/>
        </p:nvSpPr>
        <p:spPr>
          <a:xfrm>
            <a:off x="1679900" y="5949896"/>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11" name="Picture 4" descr="Chương trình đào tạo học sinh thi tuyển vào các đại học hàng đầu tại Mỹ">
            <a:extLst>
              <a:ext uri="{FF2B5EF4-FFF2-40B4-BE49-F238E27FC236}">
                <a16:creationId xmlns="" xmlns:a16="http://schemas.microsoft.com/office/drawing/2014/main" id="{AEFD589D-AB16-4F76-93E4-A43F669D54C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467" t="13295" r="14207" b="13729"/>
          <a:stretch/>
        </p:blipFill>
        <p:spPr bwMode="auto">
          <a:xfrm>
            <a:off x="696369" y="5545118"/>
            <a:ext cx="830729" cy="92799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Cartoon boy with a good idea Royalty Free Vector Image">
            <a:extLst>
              <a:ext uri="{FF2B5EF4-FFF2-40B4-BE49-F238E27FC236}">
                <a16:creationId xmlns="" xmlns:a16="http://schemas.microsoft.com/office/drawing/2014/main" id="{4ACFACB6-69D5-46D3-8713-4E51D79EC65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16907" t="21635" r="16486" b="7633"/>
          <a:stretch/>
        </p:blipFill>
        <p:spPr bwMode="auto">
          <a:xfrm>
            <a:off x="11000462" y="4586055"/>
            <a:ext cx="1272084" cy="2084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688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Text&#10;&#10;Description automatically generated">
            <a:extLst>
              <a:ext uri="{FF2B5EF4-FFF2-40B4-BE49-F238E27FC236}">
                <a16:creationId xmlns="" xmlns:a16="http://schemas.microsoft.com/office/drawing/2014/main" id="{5E5A9AE3-FDB7-4677-A529-686D7A3508E5}"/>
              </a:ext>
            </a:extLst>
          </p:cNvPr>
          <p:cNvPicPr>
            <a:picLocks noChangeAspect="1"/>
          </p:cNvPicPr>
          <p:nvPr/>
        </p:nvPicPr>
        <p:blipFill rotWithShape="1">
          <a:blip r:embed="rId2" cstate="print"/>
          <a:srcRect b="1334"/>
          <a:stretch/>
        </p:blipFill>
        <p:spPr>
          <a:xfrm>
            <a:off x="20" y="1282"/>
            <a:ext cx="12191980" cy="6856718"/>
          </a:xfrm>
          <a:prstGeom prst="rect">
            <a:avLst/>
          </a:prstGeom>
        </p:spPr>
      </p:pic>
    </p:spTree>
    <p:extLst>
      <p:ext uri="{BB962C8B-B14F-4D97-AF65-F5344CB8AC3E}">
        <p14:creationId xmlns:p14="http://schemas.microsoft.com/office/powerpoint/2010/main" xmlns="" val="23669339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 xmlns:a16="http://schemas.microsoft.com/office/drawing/2014/main" id="{3C98EE2A-9ACE-4614-83A5-D7B71BAF653E}"/>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34985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Câu 4. </a:t>
            </a:r>
            <a:r>
              <a:rPr kumimoji="0" lang="en-US" sz="44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Châu</a:t>
            </a:r>
            <a:r>
              <a:rPr kumimoji="0" lang="en-US" sz="4400" b="0" i="0" u="none" strike="noStrike" kern="1200" cap="none" spc="0" normalizeH="0" noProof="0">
                <a:ln>
                  <a:noFill/>
                </a:ln>
                <a:solidFill>
                  <a:srgbClr val="7030A0"/>
                </a:solidFill>
                <a:effectLst/>
                <a:uLnTx/>
                <a:uFillTx/>
                <a:latin typeface="Arial" panose="020B0604020202020204" pitchFamily="34" charset="0"/>
                <a:cs typeface="Arial" panose="020B0604020202020204" pitchFamily="34" charset="0"/>
              </a:rPr>
              <a:t> Á có sơn nguyên đồ sộ nhất thế giới</a:t>
            </a:r>
            <a:r>
              <a:rPr kumimoji="0" lang="en-US" sz="4400" b="0" i="0" u="none" strike="noStrike" kern="1200" cap="none" spc="0" normalizeH="0" baseline="0" noProof="0">
                <a:ln>
                  <a:noFill/>
                </a:ln>
                <a:solidFill>
                  <a:srgbClr val="7030A0"/>
                </a:solidFill>
                <a:effectLst/>
                <a:uLnTx/>
                <a:uFillTx/>
                <a:latin typeface="Arial" panose="020B0604020202020204" pitchFamily="34" charset="0"/>
                <a:cs typeface="Arial" panose="020B0604020202020204" pitchFamily="34" charset="0"/>
              </a:rPr>
              <a:t>?</a:t>
            </a:r>
            <a:endParaRPr kumimoji="0" lang="vi-VN" sz="44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26" name="Rectangle 25"/>
          <p:cNvSpPr/>
          <p:nvPr/>
        </p:nvSpPr>
        <p:spPr>
          <a:xfrm>
            <a:off x="733484" y="2189708"/>
            <a:ext cx="5226546" cy="1025080"/>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A</a:t>
            </a: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Sn</a:t>
            </a:r>
            <a:r>
              <a:rPr kumimoji="0" lang="en-US" sz="3600" b="0" i="0" u="none" strike="noStrike" kern="1200" cap="none" spc="0" normalizeH="0" noProof="0">
                <a:ln>
                  <a:noFill/>
                </a:ln>
                <a:solidFill>
                  <a:srgbClr val="0E73B7"/>
                </a:solidFill>
                <a:effectLst/>
                <a:uLnTx/>
                <a:uFillTx/>
                <a:latin typeface="Arial" panose="020B0604020202020204" pitchFamily="34" charset="0"/>
                <a:ea typeface="+mn-ea"/>
                <a:cs typeface="+mn-cs"/>
              </a:rPr>
              <a:t> Đê-can</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52566" y="2196844"/>
            <a:ext cx="4906798" cy="99073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E73B7"/>
                </a:solidFill>
                <a:effectLst/>
                <a:uLnTx/>
                <a:uFillTx/>
                <a:latin typeface="Arial" panose="020B0604020202020204" pitchFamily="34" charset="0"/>
                <a:ea typeface="+mn-ea"/>
                <a:cs typeface="+mn-cs"/>
              </a:rPr>
              <a:t>B.</a:t>
            </a:r>
            <a:r>
              <a:rPr lang="en-US" sz="3600">
                <a:solidFill>
                  <a:srgbClr val="0E73B7"/>
                </a:solidFill>
                <a:latin typeface="Arial" panose="020B0604020202020204" pitchFamily="34" charset="0"/>
              </a:rPr>
              <a:t>SN Tây Tạng</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3" name="Rectangle 42"/>
          <p:cNvSpPr/>
          <p:nvPr/>
        </p:nvSpPr>
        <p:spPr>
          <a:xfrm>
            <a:off x="733484" y="3645530"/>
            <a:ext cx="5226547" cy="1025081"/>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C</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lang="en-US" sz="3600">
                <a:solidFill>
                  <a:srgbClr val="0E73B7"/>
                </a:solidFill>
                <a:latin typeface="Arial" panose="020B0604020202020204" pitchFamily="34" charset="0"/>
              </a:rPr>
              <a:t>Sn I -ran</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920759" y="2356248"/>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xmlns="" val="0"/>
              </a:ext>
            </a:extLst>
          </a:blip>
          <a:srcRect r="3472"/>
          <a:stretch/>
        </p:blipFill>
        <p:spPr>
          <a:xfrm>
            <a:off x="5194881" y="3782412"/>
            <a:ext cx="804536" cy="704088"/>
          </a:xfrm>
          <a:prstGeom prst="rect">
            <a:avLst/>
          </a:prstGeom>
        </p:spPr>
      </p:pic>
      <p:pic>
        <p:nvPicPr>
          <p:cNvPr id="53" name="Picture 5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9967602" y="2377563"/>
            <a:ext cx="804742" cy="643793"/>
          </a:xfrm>
          <a:prstGeom prst="rect">
            <a:avLst/>
          </a:prstGeom>
          <a:solidFill>
            <a:schemeClr val="accent5">
              <a:lumMod val="20000"/>
              <a:lumOff val="80000"/>
            </a:schemeClr>
          </a:solidFill>
          <a:ln>
            <a:solidFill>
              <a:srgbClr val="00B050"/>
            </a:solidFill>
          </a:ln>
        </p:spPr>
      </p:pic>
      <p:sp>
        <p:nvSpPr>
          <p:cNvPr id="2" name="TextBox 1"/>
          <p:cNvSpPr txBox="1"/>
          <p:nvPr/>
        </p:nvSpPr>
        <p:spPr>
          <a:xfrm>
            <a:off x="10361978"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19" name="Picture 18" descr="A picture containing text, building, window&#10;&#10;Description automatically generated">
            <a:hlinkClick r:id="rId14" action="ppaction://hlinksldjump"/>
            <a:extLst>
              <a:ext uri="{FF2B5EF4-FFF2-40B4-BE49-F238E27FC236}">
                <a16:creationId xmlns="" xmlns:a16="http://schemas.microsoft.com/office/drawing/2014/main" id="{22112DD1-730E-4185-9E0F-B96E7EA2D81E}"/>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170987" y="6035983"/>
            <a:ext cx="875058" cy="751840"/>
          </a:xfrm>
          <a:prstGeom prst="rect">
            <a:avLst/>
          </a:prstGeom>
        </p:spPr>
      </p:pic>
    </p:spTree>
    <p:extLst>
      <p:ext uri="{BB962C8B-B14F-4D97-AF65-F5344CB8AC3E}">
        <p14:creationId xmlns:p14="http://schemas.microsoft.com/office/powerpoint/2010/main" xmlns=""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Check mark.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00B05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606807" y="443086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20000"/>
                    </a14:imgEffect>
                  </a14:imgLayer>
                </a14:imgProps>
              </a:ext>
              <a:ext uri="{28A0092B-C50C-407E-A947-70E740481C1C}">
                <a14:useLocalDpi xmlns:a14="http://schemas.microsoft.com/office/drawing/2010/main" xmlns=""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accent4">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Câu </a:t>
            </a:r>
            <a:r>
              <a:rPr lang="en-US" sz="4800" b="1">
                <a:solidFill>
                  <a:prstClr val="black"/>
                </a:solidFill>
                <a:latin typeface="Arial" panose="020B0604020202020204" pitchFamily="34" charset="0"/>
                <a:cs typeface="Arial" panose="020B0604020202020204" pitchFamily="34" charset="0"/>
              </a:rPr>
              <a:t>5</a:t>
            </a:r>
            <a:r>
              <a:rPr kumimoji="0" lang="en-US" sz="4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r>
              <a:rPr lang="en-US"/>
              <a:t> </a:t>
            </a:r>
            <a:r>
              <a:rPr lang="en-US" sz="4000" b="1">
                <a:solidFill>
                  <a:srgbClr val="7030A0"/>
                </a:solidFill>
                <a:latin typeface="Arial" panose="020B0604020202020204" pitchFamily="34" charset="0"/>
                <a:cs typeface="Arial" panose="020B0604020202020204" pitchFamily="34" charset="0"/>
              </a:rPr>
              <a:t>Thực vật điển hình đới nóng châu Á là?</a:t>
            </a:r>
            <a:endParaRPr kumimoji="0" lang="vi-VN" sz="40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
        <p:nvSpPr>
          <p:cNvPr id="26" name="Rectangle 25"/>
          <p:cNvSpPr/>
          <p:nvPr/>
        </p:nvSpPr>
        <p:spPr>
          <a:xfrm>
            <a:off x="892228" y="1979499"/>
            <a:ext cx="5169157" cy="1604597"/>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A</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Rừng</a:t>
            </a:r>
            <a:r>
              <a:rPr kumimoji="0" lang="en-US" sz="3600" b="0" i="0" u="none" strike="noStrike" kern="1200" cap="none" spc="0" normalizeH="0" noProof="0">
                <a:ln>
                  <a:noFill/>
                </a:ln>
                <a:solidFill>
                  <a:srgbClr val="0E73B7"/>
                </a:solidFill>
                <a:effectLst/>
                <a:uLnTx/>
                <a:uFillTx/>
                <a:latin typeface="Arial" panose="020B0604020202020204" pitchFamily="34" charset="0"/>
                <a:ea typeface="+mn-ea"/>
                <a:cs typeface="+mn-cs"/>
              </a:rPr>
              <a:t> là kim</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4" y="1986790"/>
            <a:ext cx="5176481" cy="1607263"/>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B</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lang="en-US" sz="3600">
                <a:solidFill>
                  <a:srgbClr val="0E73B7"/>
                </a:solidFill>
                <a:latin typeface="Arial" panose="020B0604020202020204" pitchFamily="34" charset="0"/>
              </a:rPr>
              <a:t>R</a:t>
            </a:r>
            <a:r>
              <a:rPr lang="en-US" sz="3600" noProof="0">
                <a:solidFill>
                  <a:srgbClr val="0E73B7"/>
                </a:solidFill>
                <a:latin typeface="Arial" panose="020B0604020202020204" pitchFamily="34" charset="0"/>
              </a:rPr>
              <a:t>ừng lá rộng</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sp>
        <p:nvSpPr>
          <p:cNvPr id="43" name="Rectangle 42"/>
          <p:cNvSpPr/>
          <p:nvPr/>
        </p:nvSpPr>
        <p:spPr>
          <a:xfrm>
            <a:off x="852900" y="3733911"/>
            <a:ext cx="5169157" cy="1226226"/>
          </a:xfrm>
          <a:prstGeom prst="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rPr>
              <a:t>C</a:t>
            </a:r>
            <a:r>
              <a:rPr kumimoji="0" lang="vi-VN"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0E73B7"/>
                </a:solidFill>
                <a:effectLst/>
                <a:uLnTx/>
                <a:uFillTx/>
                <a:latin typeface="Arial" panose="020B0604020202020204" pitchFamily="34" charset="0"/>
                <a:ea typeface="+mn-ea"/>
                <a:cs typeface="+mn-cs"/>
              </a:rPr>
              <a:t>Rừng</a:t>
            </a:r>
            <a:r>
              <a:rPr kumimoji="0" lang="en-US" sz="3600" b="0" i="0" u="none" strike="noStrike" kern="1200" cap="none" spc="0" normalizeH="0" noProof="0">
                <a:ln>
                  <a:noFill/>
                </a:ln>
                <a:solidFill>
                  <a:srgbClr val="0E73B7"/>
                </a:solidFill>
                <a:effectLst/>
                <a:uLnTx/>
                <a:uFillTx/>
                <a:latin typeface="Arial" panose="020B0604020202020204" pitchFamily="34" charset="0"/>
                <a:ea typeface="+mn-ea"/>
                <a:cs typeface="+mn-cs"/>
              </a:rPr>
              <a:t> nhiệt đới</a:t>
            </a:r>
            <a:endParaRPr kumimoji="0" lang="vi-VN" sz="3600" b="0" i="0" u="none" strike="noStrike" kern="1200" cap="none" spc="0" normalizeH="0" baseline="0" noProof="0" dirty="0">
              <a:ln>
                <a:noFill/>
              </a:ln>
              <a:solidFill>
                <a:srgbClr val="0E73B7"/>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864382" y="2570170"/>
            <a:ext cx="805722" cy="708059"/>
          </a:xfrm>
          <a:prstGeom prst="rect">
            <a:avLst/>
          </a:prstGeom>
        </p:spPr>
      </p:pic>
      <p:pic>
        <p:nvPicPr>
          <p:cNvPr id="51" name="Picture 50"/>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5206398" y="3945336"/>
            <a:ext cx="804536" cy="643628"/>
          </a:xfrm>
          <a:prstGeom prst="rect">
            <a:avLst/>
          </a:prstGeom>
        </p:spPr>
      </p:pic>
      <p:pic>
        <p:nvPicPr>
          <p:cNvPr id="53" name="Picture 52"/>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113993" y="2617747"/>
            <a:ext cx="732592" cy="643793"/>
          </a:xfrm>
          <a:prstGeom prst="rect">
            <a:avLst/>
          </a:prstGeom>
        </p:spPr>
      </p:pic>
      <p:sp>
        <p:nvSpPr>
          <p:cNvPr id="17" name="TextBox 16"/>
          <p:cNvSpPr txBox="1"/>
          <p:nvPr/>
        </p:nvSpPr>
        <p:spPr>
          <a:xfrm>
            <a:off x="10390258" y="645474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dirty="0"/>
          </a:p>
        </p:txBody>
      </p:sp>
      <p:pic>
        <p:nvPicPr>
          <p:cNvPr id="19" name="Picture 18" descr="A picture containing text, building, window&#10;&#10;Description automatically generated">
            <a:hlinkClick r:id="rId13" action="ppaction://hlinksldjump"/>
            <a:extLst>
              <a:ext uri="{FF2B5EF4-FFF2-40B4-BE49-F238E27FC236}">
                <a16:creationId xmlns="" xmlns:a16="http://schemas.microsoft.com/office/drawing/2014/main" id="{93901FFD-80D8-416F-AD9B-702B900E4BEC}"/>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170987" y="6035983"/>
            <a:ext cx="875058" cy="751840"/>
          </a:xfrm>
          <a:prstGeom prst="rect">
            <a:avLst/>
          </a:prstGeom>
        </p:spPr>
      </p:pic>
    </p:spTree>
    <p:extLst>
      <p:ext uri="{BB962C8B-B14F-4D97-AF65-F5344CB8AC3E}">
        <p14:creationId xmlns:p14="http://schemas.microsoft.com/office/powerpoint/2010/main" xmlns=""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3" name="Wrong Buzzer.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FFFF0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Check mark.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00B05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EB90A6E7-C6B7-4F6B-835A-B9B30911D38B}"/>
              </a:ext>
            </a:extLst>
          </p:cNvPr>
          <p:cNvSpPr/>
          <p:nvPr/>
        </p:nvSpPr>
        <p:spPr>
          <a:xfrm>
            <a:off x="782274" y="174897"/>
            <a:ext cx="10627451" cy="2259875"/>
          </a:xfrm>
          <a:prstGeom prst="rect">
            <a:avLst/>
          </a:prstGeom>
          <a:solidFill>
            <a:schemeClr val="accent4">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latin typeface="Arial" panose="020B0604020202020204" pitchFamily="34" charset="0"/>
                <a:cs typeface="Arial" panose="020B0604020202020204" pitchFamily="34" charset="0"/>
              </a:rPr>
              <a:t>  </a:t>
            </a:r>
            <a:r>
              <a:rPr lang="vi-VN" sz="4000" b="1">
                <a:solidFill>
                  <a:srgbClr val="7030A0"/>
                </a:solidFill>
                <a:latin typeface="Arial" panose="020B0604020202020204" pitchFamily="34" charset="0"/>
                <a:cs typeface="Arial" panose="020B0604020202020204" pitchFamily="34" charset="0"/>
              </a:rPr>
              <a:t>CHÚC MỪNG BẠN ĐÃ NHẬN ĐƯỢC </a:t>
            </a:r>
          </a:p>
          <a:p>
            <a:pPr lvl="0" algn="ctr"/>
            <a:r>
              <a:rPr lang="vi-VN" sz="4000" b="1">
                <a:solidFill>
                  <a:srgbClr val="7030A0"/>
                </a:solidFill>
                <a:latin typeface="Arial" panose="020B0604020202020204" pitchFamily="34" charset="0"/>
                <a:cs typeface="Arial" panose="020B0604020202020204" pitchFamily="34" charset="0"/>
              </a:rPr>
              <a:t>MỘT </a:t>
            </a:r>
            <a:r>
              <a:rPr lang="en-US" sz="4000" b="1">
                <a:solidFill>
                  <a:srgbClr val="7030A0"/>
                </a:solidFill>
                <a:latin typeface="Arial" panose="020B0604020202020204" pitchFamily="34" charset="0"/>
                <a:cs typeface="Arial" panose="020B0604020202020204" pitchFamily="34" charset="0"/>
              </a:rPr>
              <a:t>PHẦN QUÀ </a:t>
            </a:r>
          </a:p>
        </p:txBody>
      </p:sp>
      <p:pic>
        <p:nvPicPr>
          <p:cNvPr id="13" name="Picture 12">
            <a:extLst>
              <a:ext uri="{FF2B5EF4-FFF2-40B4-BE49-F238E27FC236}">
                <a16:creationId xmlns="" xmlns:a16="http://schemas.microsoft.com/office/drawing/2014/main" id="{AD9257F9-8703-4FEF-8753-584440C4465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772827" y="4860841"/>
            <a:ext cx="1969179" cy="1743607"/>
          </a:xfrm>
          <a:prstGeom prst="rect">
            <a:avLst/>
          </a:prstGeom>
        </p:spPr>
      </p:pic>
      <p:pic>
        <p:nvPicPr>
          <p:cNvPr id="14" name="Picture 13">
            <a:extLst>
              <a:ext uri="{FF2B5EF4-FFF2-40B4-BE49-F238E27FC236}">
                <a16:creationId xmlns="" xmlns:a16="http://schemas.microsoft.com/office/drawing/2014/main" id="{9E546515-0D9D-41E0-A624-7881FB618C2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27102" y="4348732"/>
            <a:ext cx="2060627" cy="1383912"/>
          </a:xfrm>
          <a:prstGeom prst="rect">
            <a:avLst/>
          </a:prstGeom>
        </p:spPr>
      </p:pic>
      <p:sp>
        <p:nvSpPr>
          <p:cNvPr id="15" name="Rectangle: Folded Corner 14">
            <a:extLst>
              <a:ext uri="{FF2B5EF4-FFF2-40B4-BE49-F238E27FC236}">
                <a16:creationId xmlns="" xmlns:a16="http://schemas.microsoft.com/office/drawing/2014/main" id="{EB1891D7-62BF-4890-A921-EF1AFD5AB269}"/>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pic>
        <p:nvPicPr>
          <p:cNvPr id="16" name="Picture 15">
            <a:extLst>
              <a:ext uri="{FF2B5EF4-FFF2-40B4-BE49-F238E27FC236}">
                <a16:creationId xmlns="" xmlns:a16="http://schemas.microsoft.com/office/drawing/2014/main" id="{5F0ED22D-813E-4BAA-A8A3-4090C5AAC59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883321" y="3919037"/>
            <a:ext cx="495300" cy="438150"/>
          </a:xfrm>
          <a:prstGeom prst="rect">
            <a:avLst/>
          </a:prstGeom>
        </p:spPr>
      </p:pic>
      <p:pic>
        <p:nvPicPr>
          <p:cNvPr id="17" name="Picture 16">
            <a:extLst>
              <a:ext uri="{FF2B5EF4-FFF2-40B4-BE49-F238E27FC236}">
                <a16:creationId xmlns="" xmlns:a16="http://schemas.microsoft.com/office/drawing/2014/main" id="{533D6522-593F-4DDB-B518-BE62ADB23E9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1050492" y="3822034"/>
            <a:ext cx="714375" cy="1190625"/>
          </a:xfrm>
          <a:prstGeom prst="rect">
            <a:avLst/>
          </a:prstGeom>
        </p:spPr>
      </p:pic>
      <p:pic>
        <p:nvPicPr>
          <p:cNvPr id="11" name="Picture 10" descr="A picture containing text, building, window&#10;&#10;Description automatically generated">
            <a:hlinkClick r:id="rId8" action="ppaction://hlinksldjump"/>
            <a:extLst>
              <a:ext uri="{FF2B5EF4-FFF2-40B4-BE49-F238E27FC236}">
                <a16:creationId xmlns="" xmlns:a16="http://schemas.microsoft.com/office/drawing/2014/main" id="{7E35CC33-E2D1-4C1B-8E99-73CCA4D92CA1}"/>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70987" y="6035983"/>
            <a:ext cx="875058" cy="751840"/>
          </a:xfrm>
          <a:prstGeom prst="rect">
            <a:avLst/>
          </a:prstGeom>
        </p:spPr>
      </p:pic>
    </p:spTree>
    <p:extLst>
      <p:ext uri="{BB962C8B-B14F-4D97-AF65-F5344CB8AC3E}">
        <p14:creationId xmlns:p14="http://schemas.microsoft.com/office/powerpoint/2010/main" xmlns="" val="27617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1.66667E-6 -3.7037E-6 L -1.66667E-6 -0.22476 " pathEditMode="relative" rAng="0" ptsTypes="AA">
                                      <p:cBhvr>
                                        <p:cTn id="13" dur="2000" fill="hold"/>
                                        <p:tgtEl>
                                          <p:spTgt spid="14"/>
                                        </p:tgtEl>
                                        <p:attrNameLst>
                                          <p:attrName>ppt_x</p:attrName>
                                          <p:attrName>ppt_y</p:attrName>
                                        </p:attrNameLst>
                                      </p:cBhvr>
                                      <p:rCtr x="0" y="-11250"/>
                                    </p:animMotion>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32" presetClass="emph" presetSubtype="0" repeatCount="indefinite" fill="hold" grpId="1" nodeType="after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4"/>
                  </p:tgtEl>
                </p:cond>
              </p:nextCondLst>
            </p:seq>
          </p:childTnLst>
        </p:cTn>
      </p:par>
    </p:tnLst>
    <p:bldLst>
      <p:bldP spid="6"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6</a:t>
            </a:r>
          </a:p>
        </p:txBody>
      </p:sp>
      <p:pic>
        <p:nvPicPr>
          <p:cNvPr id="2" name="Picture 1">
            <a:extLst>
              <a:ext uri="{FF2B5EF4-FFF2-40B4-BE49-F238E27FC236}">
                <a16:creationId xmlns="" xmlns:a16="http://schemas.microsoft.com/office/drawing/2014/main" id="{3066D927-42CF-41D3-89A4-8517E82840E1}"/>
              </a:ext>
            </a:extLst>
          </p:cNvPr>
          <p:cNvPicPr>
            <a:picLocks noChangeAspect="1"/>
          </p:cNvPicPr>
          <p:nvPr/>
        </p:nvPicPr>
        <p:blipFill>
          <a:blip r:embed="rId3" cstate="print"/>
          <a:stretch>
            <a:fillRect/>
          </a:stretch>
        </p:blipFill>
        <p:spPr>
          <a:xfrm>
            <a:off x="294770" y="1542748"/>
            <a:ext cx="11529936" cy="5319964"/>
          </a:xfrm>
          <a:prstGeom prst="rect">
            <a:avLst/>
          </a:prstGeom>
        </p:spPr>
      </p:pic>
      <p:pic>
        <p:nvPicPr>
          <p:cNvPr id="10" name="Picture 9">
            <a:extLst>
              <a:ext uri="{FF2B5EF4-FFF2-40B4-BE49-F238E27FC236}">
                <a16:creationId xmlns="" xmlns:a16="http://schemas.microsoft.com/office/drawing/2014/main" id="{6796E35D-01C0-4CAC-A81F-8F3DC655C68E}"/>
              </a:ext>
            </a:extLst>
          </p:cNvPr>
          <p:cNvPicPr>
            <a:picLocks noChangeAspect="1"/>
          </p:cNvPicPr>
          <p:nvPr/>
        </p:nvPicPr>
        <p:blipFill rotWithShape="1">
          <a:blip r:embed="rId4" cstate="print"/>
          <a:srcRect l="33000" t="24000" r="34346" b="10835"/>
          <a:stretch/>
        </p:blipFill>
        <p:spPr>
          <a:xfrm>
            <a:off x="294770" y="1416844"/>
            <a:ext cx="4735085" cy="5441156"/>
          </a:xfrm>
          <a:prstGeom prst="rect">
            <a:avLst/>
          </a:prstGeom>
        </p:spPr>
      </p:pic>
      <p:sp>
        <p:nvSpPr>
          <p:cNvPr id="11" name="Rectangle 10">
            <a:extLst>
              <a:ext uri="{FF2B5EF4-FFF2-40B4-BE49-F238E27FC236}">
                <a16:creationId xmlns="" xmlns:a16="http://schemas.microsoft.com/office/drawing/2014/main" id="{DA54CDF7-3C4C-4D6B-8A49-B9521E0CB108}"/>
              </a:ext>
            </a:extLst>
          </p:cNvPr>
          <p:cNvSpPr/>
          <p:nvPr/>
        </p:nvSpPr>
        <p:spPr>
          <a:xfrm>
            <a:off x="29688" y="1"/>
            <a:ext cx="12132623" cy="1377862"/>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sp>
        <p:nvSpPr>
          <p:cNvPr id="12" name="TextBox 11">
            <a:extLst>
              <a:ext uri="{FF2B5EF4-FFF2-40B4-BE49-F238E27FC236}">
                <a16:creationId xmlns="" xmlns:a16="http://schemas.microsoft.com/office/drawing/2014/main" id="{BACEFF0F-0F6B-4401-BCEB-316475FAB7C3}"/>
              </a:ext>
            </a:extLst>
          </p:cNvPr>
          <p:cNvSpPr txBox="1"/>
          <p:nvPr/>
        </p:nvSpPr>
        <p:spPr>
          <a:xfrm>
            <a:off x="1" y="314504"/>
            <a:ext cx="2548890" cy="584775"/>
          </a:xfrm>
          <a:prstGeom prst="rect">
            <a:avLst/>
          </a:prstGeom>
          <a:noFill/>
        </p:spPr>
        <p:txBody>
          <a:bodyPr wrap="square" rtlCol="0">
            <a:spAutoFit/>
          </a:bodyPr>
          <a:lstStyle/>
          <a:p>
            <a:r>
              <a:rPr lang="en-US" sz="3200" b="1" dirty="0" err="1" smtClean="0">
                <a:solidFill>
                  <a:srgbClr val="3333FF"/>
                </a:solidFill>
                <a:latin typeface="Times New Roman" pitchFamily="18" charset="0"/>
                <a:cs typeface="Times New Roman" pitchFamily="18" charset="0"/>
              </a:rPr>
              <a:t>Tiết</a:t>
            </a:r>
            <a:r>
              <a:rPr lang="en-US" sz="3200" b="1" dirty="0" smtClean="0">
                <a:solidFill>
                  <a:srgbClr val="3333FF"/>
                </a:solidFill>
                <a:latin typeface="Times New Roman" pitchFamily="18" charset="0"/>
                <a:cs typeface="Times New Roman" pitchFamily="18" charset="0"/>
              </a:rPr>
              <a:t> 12 </a:t>
            </a:r>
            <a:r>
              <a:rPr lang="vi-VN" sz="3200" b="1" dirty="0" err="1" smtClean="0">
                <a:solidFill>
                  <a:srgbClr val="3333FF"/>
                </a:solidFill>
                <a:latin typeface="Times New Roman" pitchFamily="18" charset="0"/>
                <a:cs typeface="Times New Roman" pitchFamily="18" charset="0"/>
              </a:rPr>
              <a:t>Bài</a:t>
            </a:r>
            <a:r>
              <a:rPr lang="vi-VN" sz="3200" b="1" dirty="0" smtClean="0">
                <a:solidFill>
                  <a:srgbClr val="3333FF"/>
                </a:solidFill>
                <a:latin typeface="Times New Roman" pitchFamily="18" charset="0"/>
                <a:cs typeface="Times New Roman" pitchFamily="18" charset="0"/>
              </a:rPr>
              <a:t> </a:t>
            </a:r>
            <a:r>
              <a:rPr lang="en-US" sz="3200" b="1" dirty="0">
                <a:solidFill>
                  <a:srgbClr val="3333FF"/>
                </a:solidFill>
                <a:latin typeface="Times New Roman" pitchFamily="18" charset="0"/>
                <a:cs typeface="Times New Roman" pitchFamily="18" charset="0"/>
              </a:rPr>
              <a:t>6</a:t>
            </a:r>
            <a:endParaRPr lang="en-US" sz="3200" b="1" dirty="0">
              <a:solidFill>
                <a:schemeClr val="bg1"/>
              </a:solidFill>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10793846-7A96-40E4-8A03-89765C8DB853}"/>
              </a:ext>
            </a:extLst>
          </p:cNvPr>
          <p:cNvSpPr txBox="1"/>
          <p:nvPr/>
        </p:nvSpPr>
        <p:spPr>
          <a:xfrm>
            <a:off x="1976967" y="225136"/>
            <a:ext cx="10506075" cy="707886"/>
          </a:xfrm>
          <a:prstGeom prst="rect">
            <a:avLst/>
          </a:prstGeom>
          <a:noFill/>
        </p:spPr>
        <p:txBody>
          <a:bodyPr wrap="square" rtlCol="0">
            <a:spAutoFit/>
          </a:bodyPr>
          <a:lstStyle/>
          <a:p>
            <a:pPr algn="ctr"/>
            <a:r>
              <a:rPr lang="en-US" sz="4000" b="1" dirty="0">
                <a:solidFill>
                  <a:srgbClr val="FF0066"/>
                </a:solidFill>
                <a:latin typeface="Times New Roman" pitchFamily="18" charset="0"/>
                <a:cs typeface="Times New Roman" pitchFamily="18" charset="0"/>
              </a:rPr>
              <a:t>ĐẶC ĐIỂM DÂN C</a:t>
            </a:r>
            <a:r>
              <a:rPr lang="vi-VN" sz="4000" b="1" dirty="0">
                <a:solidFill>
                  <a:srgbClr val="FF0066"/>
                </a:solidFill>
                <a:latin typeface="Times New Roman" pitchFamily="18" charset="0"/>
                <a:cs typeface="Times New Roman" pitchFamily="18" charset="0"/>
              </a:rPr>
              <a:t>Ư</a:t>
            </a:r>
            <a:r>
              <a:rPr lang="en-US" sz="4000" b="1" dirty="0">
                <a:solidFill>
                  <a:srgbClr val="FF0066"/>
                </a:solidFill>
                <a:latin typeface="Times New Roman" pitchFamily="18" charset="0"/>
                <a:cs typeface="Times New Roman" pitchFamily="18" charset="0"/>
              </a:rPr>
              <a:t>, XÃ HỘI </a:t>
            </a:r>
            <a:r>
              <a:rPr lang="vi-VN" sz="4000" b="1" dirty="0">
                <a:solidFill>
                  <a:srgbClr val="FF0066"/>
                </a:solidFill>
                <a:latin typeface="Times New Roman" pitchFamily="18" charset="0"/>
                <a:cs typeface="Times New Roman" pitchFamily="18" charset="0"/>
              </a:rPr>
              <a:t>CHÂU Á</a:t>
            </a:r>
            <a:endParaRPr lang="en-US" sz="4000" b="1" dirty="0">
              <a:solidFill>
                <a:srgbClr val="FF0066"/>
              </a:solidFill>
              <a:latin typeface="Times New Roman" pitchFamily="18" charset="0"/>
              <a:cs typeface="Times New Roman" pitchFamily="18" charset="0"/>
            </a:endParaRPr>
          </a:p>
        </p:txBody>
      </p:sp>
      <p:cxnSp>
        <p:nvCxnSpPr>
          <p:cNvPr id="14" name="Straight Connector 13">
            <a:extLst>
              <a:ext uri="{FF2B5EF4-FFF2-40B4-BE49-F238E27FC236}">
                <a16:creationId xmlns="" xmlns:a16="http://schemas.microsoft.com/office/drawing/2014/main" id="{01DFDE59-CA7A-4F82-A871-07DCF7511913}"/>
              </a:ext>
            </a:extLst>
          </p:cNvPr>
          <p:cNvCxnSpPr/>
          <p:nvPr/>
        </p:nvCxnSpPr>
        <p:spPr>
          <a:xfrm>
            <a:off x="0" y="1145501"/>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8F4329B-1A6C-4BDD-895D-760DFD2F328D}"/>
              </a:ext>
            </a:extLst>
          </p:cNvPr>
          <p:cNvGrpSpPr/>
          <p:nvPr/>
        </p:nvGrpSpPr>
        <p:grpSpPr>
          <a:xfrm>
            <a:off x="1943510" y="52490"/>
            <a:ext cx="5620702" cy="872949"/>
            <a:chOff x="1133366" y="2220084"/>
            <a:chExt cx="5681780" cy="914400"/>
          </a:xfrm>
          <a:solidFill>
            <a:schemeClr val="accent4">
              <a:lumMod val="40000"/>
              <a:lumOff val="60000"/>
            </a:schemeClr>
          </a:solidFill>
        </p:grpSpPr>
        <p:sp>
          <p:nvSpPr>
            <p:cNvPr id="3" name="Arrow: Pentagon 2">
              <a:extLst>
                <a:ext uri="{FF2B5EF4-FFF2-40B4-BE49-F238E27FC236}">
                  <a16:creationId xmlns="" xmlns:a16="http://schemas.microsoft.com/office/drawing/2014/main" id="{AC8BC0F8-E51C-4D78-8D44-37A852B628A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 xmlns:a16="http://schemas.microsoft.com/office/drawing/2014/main" id="{80E22E5B-B4FC-41AB-91CC-639DEF4FE29C}"/>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 xmlns:a16="http://schemas.microsoft.com/office/drawing/2014/main" id="{9BDE6D59-5121-4058-A571-5BD936FEEA45}"/>
              </a:ext>
            </a:extLst>
          </p:cNvPr>
          <p:cNvSpPr txBox="1"/>
          <p:nvPr/>
        </p:nvSpPr>
        <p:spPr>
          <a:xfrm>
            <a:off x="3115577" y="227707"/>
            <a:ext cx="7381510" cy="584775"/>
          </a:xfrm>
          <a:prstGeom prst="rect">
            <a:avLst/>
          </a:prstGeom>
          <a:noFill/>
        </p:spPr>
        <p:txBody>
          <a:bodyPr wrap="square" rtlCol="0">
            <a:spAutoFit/>
          </a:bodyPr>
          <a:lstStyle/>
          <a:p>
            <a:r>
              <a:rPr lang="en-US" sz="3200">
                <a:solidFill>
                  <a:srgbClr val="0070C0"/>
                </a:solidFill>
                <a:latin typeface="Arial" pitchFamily="34" charset="0"/>
                <a:cs typeface="Arial" pitchFamily="34" charset="0"/>
              </a:rPr>
              <a:t>Đặc điểm dân cư</a:t>
            </a:r>
          </a:p>
        </p:txBody>
      </p:sp>
      <p:grpSp>
        <p:nvGrpSpPr>
          <p:cNvPr id="6" name="Group 5">
            <a:extLst>
              <a:ext uri="{FF2B5EF4-FFF2-40B4-BE49-F238E27FC236}">
                <a16:creationId xmlns="" xmlns:a16="http://schemas.microsoft.com/office/drawing/2014/main" id="{9E863124-69E9-4068-884A-E4FE224F973E}"/>
              </a:ext>
            </a:extLst>
          </p:cNvPr>
          <p:cNvGrpSpPr/>
          <p:nvPr/>
        </p:nvGrpSpPr>
        <p:grpSpPr>
          <a:xfrm>
            <a:off x="1181282" y="52490"/>
            <a:ext cx="1301952" cy="872949"/>
            <a:chOff x="344605" y="154323"/>
            <a:chExt cx="1301952" cy="872949"/>
          </a:xfrm>
        </p:grpSpPr>
        <p:sp>
          <p:nvSpPr>
            <p:cNvPr id="7" name="Arrow: Pentagon 6">
              <a:extLst>
                <a:ext uri="{FF2B5EF4-FFF2-40B4-BE49-F238E27FC236}">
                  <a16:creationId xmlns="" xmlns:a16="http://schemas.microsoft.com/office/drawing/2014/main" id="{B632E541-BCC6-4E3D-BEF2-A96F45E4664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 xmlns:a16="http://schemas.microsoft.com/office/drawing/2014/main" id="{FC843804-F267-4CED-B7E1-07D91855E62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 xmlns:a16="http://schemas.microsoft.com/office/drawing/2014/main" id="{B0F317D2-39F2-4E28-9FC6-BBDB55F37F64}"/>
              </a:ext>
            </a:extLst>
          </p:cNvPr>
          <p:cNvSpPr txBox="1"/>
          <p:nvPr/>
        </p:nvSpPr>
        <p:spPr>
          <a:xfrm>
            <a:off x="1181282" y="1116419"/>
            <a:ext cx="4914718" cy="523220"/>
          </a:xfrm>
          <a:prstGeom prst="rect">
            <a:avLst/>
          </a:prstGeom>
          <a:solidFill>
            <a:srgbClr val="00B050"/>
          </a:solidFill>
        </p:spPr>
        <p:txBody>
          <a:bodyPr wrap="square" rtlCol="0">
            <a:spAutoFit/>
          </a:bodyPr>
          <a:lstStyle/>
          <a:p>
            <a:r>
              <a:rPr lang="en-US" sz="2800">
                <a:solidFill>
                  <a:srgbClr val="FFFF00"/>
                </a:solidFill>
                <a:latin typeface="Arial" panose="020B0604020202020204" pitchFamily="34" charset="0"/>
                <a:cs typeface="Arial" panose="020B0604020202020204" pitchFamily="34" charset="0"/>
              </a:rPr>
              <a:t>a. Quy mô và c</a:t>
            </a:r>
            <a:r>
              <a:rPr lang="vi-VN" sz="2800">
                <a:solidFill>
                  <a:srgbClr val="FFFF00"/>
                </a:solidFill>
                <a:latin typeface="Arial" panose="020B0604020202020204" pitchFamily="34" charset="0"/>
                <a:cs typeface="Arial" panose="020B0604020202020204" pitchFamily="34" charset="0"/>
              </a:rPr>
              <a:t>ơ</a:t>
            </a:r>
            <a:r>
              <a:rPr lang="en-US" sz="2800">
                <a:solidFill>
                  <a:srgbClr val="FFFF00"/>
                </a:solidFill>
                <a:latin typeface="Arial" panose="020B0604020202020204" pitchFamily="34" charset="0"/>
                <a:cs typeface="Arial" panose="020B0604020202020204" pitchFamily="34" charset="0"/>
              </a:rPr>
              <a:t> cấu dân số</a:t>
            </a:r>
          </a:p>
        </p:txBody>
      </p:sp>
      <p:graphicFrame>
        <p:nvGraphicFramePr>
          <p:cNvPr id="11" name="Table 12">
            <a:extLst>
              <a:ext uri="{FF2B5EF4-FFF2-40B4-BE49-F238E27FC236}">
                <a16:creationId xmlns="" xmlns:a16="http://schemas.microsoft.com/office/drawing/2014/main" id="{FF8A0DDE-E618-44E1-983A-5FB3DA200297}"/>
              </a:ext>
            </a:extLst>
          </p:cNvPr>
          <p:cNvGraphicFramePr>
            <a:graphicFrameLocks noGrp="1"/>
          </p:cNvGraphicFramePr>
          <p:nvPr>
            <p:extLst>
              <p:ext uri="{D42A27DB-BD31-4B8C-83A1-F6EECF244321}">
                <p14:modId xmlns:p14="http://schemas.microsoft.com/office/powerpoint/2010/main" xmlns="" val="3632531957"/>
              </p:ext>
            </p:extLst>
          </p:nvPr>
        </p:nvGraphicFramePr>
        <p:xfrm>
          <a:off x="448912" y="2282462"/>
          <a:ext cx="11239047" cy="3108564"/>
        </p:xfrm>
        <a:graphic>
          <a:graphicData uri="http://schemas.openxmlformats.org/drawingml/2006/table">
            <a:tbl>
              <a:tblPr firstRow="1" bandRow="1">
                <a:tableStyleId>{5C22544A-7EE6-4342-B048-85BDC9FD1C3A}</a:tableStyleId>
              </a:tblPr>
              <a:tblGrid>
                <a:gridCol w="3746349">
                  <a:extLst>
                    <a:ext uri="{9D8B030D-6E8A-4147-A177-3AD203B41FA5}">
                      <a16:colId xmlns="" xmlns:a16="http://schemas.microsoft.com/office/drawing/2014/main" val="874533787"/>
                    </a:ext>
                  </a:extLst>
                </a:gridCol>
                <a:gridCol w="3746349">
                  <a:extLst>
                    <a:ext uri="{9D8B030D-6E8A-4147-A177-3AD203B41FA5}">
                      <a16:colId xmlns="" xmlns:a16="http://schemas.microsoft.com/office/drawing/2014/main" val="3431142191"/>
                    </a:ext>
                  </a:extLst>
                </a:gridCol>
                <a:gridCol w="3746349">
                  <a:extLst>
                    <a:ext uri="{9D8B030D-6E8A-4147-A177-3AD203B41FA5}">
                      <a16:colId xmlns="" xmlns:a16="http://schemas.microsoft.com/office/drawing/2014/main" val="4236368379"/>
                    </a:ext>
                  </a:extLst>
                </a:gridCol>
              </a:tblGrid>
              <a:tr h="1005444">
                <a:tc>
                  <a:txBody>
                    <a:bodyPr/>
                    <a:lstStyle/>
                    <a:p>
                      <a:endParaRPr lang="en-US">
                        <a:solidFill>
                          <a:srgbClr val="FFFF00"/>
                        </a:solidFill>
                      </a:endParaRPr>
                    </a:p>
                    <a:p>
                      <a:endParaRPr lang="en-US">
                        <a:solidFill>
                          <a:srgbClr val="FFFF00"/>
                        </a:solidFill>
                      </a:endParaRPr>
                    </a:p>
                  </a:txBody>
                  <a:tcPr>
                    <a:solidFill>
                      <a:srgbClr val="0070C0"/>
                    </a:solidFill>
                  </a:tcPr>
                </a:tc>
                <a:tc>
                  <a:txBody>
                    <a:bodyPr/>
                    <a:lstStyle/>
                    <a:p>
                      <a:endParaRPr lang="en-US">
                        <a:solidFill>
                          <a:srgbClr val="FFFF00"/>
                        </a:solidFill>
                      </a:endParaRPr>
                    </a:p>
                  </a:txBody>
                  <a:tcPr>
                    <a:solidFill>
                      <a:srgbClr val="0070C0"/>
                    </a:solidFill>
                  </a:tcPr>
                </a:tc>
                <a:tc>
                  <a:txBody>
                    <a:bodyPr/>
                    <a:lstStyle/>
                    <a:p>
                      <a:endParaRPr lang="en-US">
                        <a:solidFill>
                          <a:srgbClr val="FFFF00"/>
                        </a:solidFill>
                      </a:endParaRPr>
                    </a:p>
                  </a:txBody>
                  <a:tcPr>
                    <a:solidFill>
                      <a:srgbClr val="0070C0"/>
                    </a:solidFill>
                  </a:tcPr>
                </a:tc>
                <a:extLst>
                  <a:ext uri="{0D108BD9-81ED-4DB2-BD59-A6C34878D82A}">
                    <a16:rowId xmlns="" xmlns:a16="http://schemas.microsoft.com/office/drawing/2014/main" val="1012425225"/>
                  </a:ext>
                </a:extLst>
              </a:tr>
              <a:tr h="736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 xmlns:a16="http://schemas.microsoft.com/office/drawing/2014/main" val="2897023790"/>
                  </a:ext>
                </a:extLst>
              </a:tr>
              <a:tr h="736226">
                <a:tc>
                  <a:txBody>
                    <a:bodyPr/>
                    <a:lstStyle/>
                    <a:p>
                      <a:endParaRPr lang="en-US"/>
                    </a:p>
                  </a:txBody>
                  <a:tcPr>
                    <a:solidFill>
                      <a:schemeClr val="accent6">
                        <a:lumMod val="60000"/>
                        <a:lumOff val="40000"/>
                      </a:schemeClr>
                    </a:solidFill>
                  </a:tcPr>
                </a:tc>
                <a:tc>
                  <a:txBody>
                    <a:bodyPr/>
                    <a:lstStyle/>
                    <a:p>
                      <a:endParaRPr lang="en-US"/>
                    </a:p>
                    <a:p>
                      <a:endParaRPr lang="en-US"/>
                    </a:p>
                    <a:p>
                      <a:endParaRPr lang="en-US"/>
                    </a:p>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4178175063"/>
                  </a:ext>
                </a:extLst>
              </a:tr>
            </a:tbl>
          </a:graphicData>
        </a:graphic>
      </p:graphicFrame>
      <p:sp>
        <p:nvSpPr>
          <p:cNvPr id="12" name="TextBox 11">
            <a:extLst>
              <a:ext uri="{FF2B5EF4-FFF2-40B4-BE49-F238E27FC236}">
                <a16:creationId xmlns="" xmlns:a16="http://schemas.microsoft.com/office/drawing/2014/main" id="{413F241A-97E5-467F-BEB7-2799422678A8}"/>
              </a:ext>
            </a:extLst>
          </p:cNvPr>
          <p:cNvSpPr txBox="1"/>
          <p:nvPr/>
        </p:nvSpPr>
        <p:spPr>
          <a:xfrm>
            <a:off x="1433348" y="2512351"/>
            <a:ext cx="2127966"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Châu lục</a:t>
            </a:r>
          </a:p>
        </p:txBody>
      </p:sp>
      <p:sp>
        <p:nvSpPr>
          <p:cNvPr id="13" name="TextBox 12">
            <a:extLst>
              <a:ext uri="{FF2B5EF4-FFF2-40B4-BE49-F238E27FC236}">
                <a16:creationId xmlns="" xmlns:a16="http://schemas.microsoft.com/office/drawing/2014/main" id="{AB852A06-6C66-433C-8876-BE35C68A2DF5}"/>
              </a:ext>
            </a:extLst>
          </p:cNvPr>
          <p:cNvSpPr txBox="1"/>
          <p:nvPr/>
        </p:nvSpPr>
        <p:spPr>
          <a:xfrm>
            <a:off x="4545750" y="2358691"/>
            <a:ext cx="3045370" cy="954107"/>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Số dân</a:t>
            </a:r>
          </a:p>
          <a:p>
            <a:pPr algn="ctr"/>
            <a:r>
              <a:rPr lang="en-US" sz="2800" b="1">
                <a:solidFill>
                  <a:schemeClr val="bg1"/>
                </a:solidFill>
                <a:latin typeface="Arial" panose="020B0604020202020204" pitchFamily="34" charset="0"/>
                <a:cs typeface="Arial" panose="020B0604020202020204" pitchFamily="34" charset="0"/>
              </a:rPr>
              <a:t>(triệu ng</a:t>
            </a:r>
            <a:r>
              <a:rPr lang="vi-VN" sz="2800" b="1">
                <a:solidFill>
                  <a:schemeClr val="bg1"/>
                </a:solidFill>
                <a:latin typeface="Arial" panose="020B0604020202020204" pitchFamily="34" charset="0"/>
                <a:cs typeface="Arial" panose="020B0604020202020204" pitchFamily="34" charset="0"/>
              </a:rPr>
              <a:t>ư</a:t>
            </a:r>
            <a:r>
              <a:rPr lang="en-US" sz="2800" b="1">
                <a:solidFill>
                  <a:schemeClr val="bg1"/>
                </a:solidFill>
                <a:latin typeface="Arial" panose="020B0604020202020204" pitchFamily="34" charset="0"/>
                <a:cs typeface="Arial" panose="020B0604020202020204" pitchFamily="34" charset="0"/>
              </a:rPr>
              <a:t>ời)</a:t>
            </a:r>
          </a:p>
        </p:txBody>
      </p:sp>
      <p:sp>
        <p:nvSpPr>
          <p:cNvPr id="14" name="TextBox 13">
            <a:extLst>
              <a:ext uri="{FF2B5EF4-FFF2-40B4-BE49-F238E27FC236}">
                <a16:creationId xmlns="" xmlns:a16="http://schemas.microsoft.com/office/drawing/2014/main" id="{0891C331-B8A6-4D1F-89F3-8E7BFE32A277}"/>
              </a:ext>
            </a:extLst>
          </p:cNvPr>
          <p:cNvSpPr txBox="1"/>
          <p:nvPr/>
        </p:nvSpPr>
        <p:spPr>
          <a:xfrm>
            <a:off x="8341999" y="2306871"/>
            <a:ext cx="3135131" cy="954107"/>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Mật độ dân số</a:t>
            </a:r>
          </a:p>
          <a:p>
            <a:pPr algn="ctr"/>
            <a:r>
              <a:rPr lang="en-US" sz="2800" b="1">
                <a:solidFill>
                  <a:schemeClr val="bg1"/>
                </a:solidFill>
                <a:latin typeface="Arial" panose="020B0604020202020204" pitchFamily="34" charset="0"/>
                <a:cs typeface="Arial" panose="020B0604020202020204" pitchFamily="34" charset="0"/>
              </a:rPr>
              <a:t>(ng</a:t>
            </a:r>
            <a:r>
              <a:rPr lang="vi-VN" sz="2800" b="1">
                <a:solidFill>
                  <a:schemeClr val="bg1"/>
                </a:solidFill>
                <a:latin typeface="Arial" panose="020B0604020202020204" pitchFamily="34" charset="0"/>
                <a:cs typeface="Arial" panose="020B0604020202020204" pitchFamily="34" charset="0"/>
              </a:rPr>
              <a:t>ư</a:t>
            </a:r>
            <a:r>
              <a:rPr lang="en-US" sz="2800" b="1">
                <a:solidFill>
                  <a:schemeClr val="bg1"/>
                </a:solidFill>
                <a:latin typeface="Arial" panose="020B0604020202020204" pitchFamily="34" charset="0"/>
                <a:cs typeface="Arial" panose="020B0604020202020204" pitchFamily="34" charset="0"/>
              </a:rPr>
              <a:t>ời/km)</a:t>
            </a:r>
          </a:p>
        </p:txBody>
      </p:sp>
      <p:sp>
        <p:nvSpPr>
          <p:cNvPr id="15" name="TextBox 14">
            <a:extLst>
              <a:ext uri="{FF2B5EF4-FFF2-40B4-BE49-F238E27FC236}">
                <a16:creationId xmlns="" xmlns:a16="http://schemas.microsoft.com/office/drawing/2014/main" id="{F7E285ED-7010-417D-810B-E090EBC7E003}"/>
              </a:ext>
            </a:extLst>
          </p:cNvPr>
          <p:cNvSpPr txBox="1"/>
          <p:nvPr/>
        </p:nvSpPr>
        <p:spPr>
          <a:xfrm>
            <a:off x="969404" y="3575134"/>
            <a:ext cx="2127966"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Thế giới</a:t>
            </a:r>
          </a:p>
        </p:txBody>
      </p:sp>
      <p:sp>
        <p:nvSpPr>
          <p:cNvPr id="16" name="TextBox 15">
            <a:extLst>
              <a:ext uri="{FF2B5EF4-FFF2-40B4-BE49-F238E27FC236}">
                <a16:creationId xmlns="" xmlns:a16="http://schemas.microsoft.com/office/drawing/2014/main" id="{9BB8F8ED-C4B0-4A1C-9AE9-2CC26B949B06}"/>
              </a:ext>
            </a:extLst>
          </p:cNvPr>
          <p:cNvSpPr txBox="1"/>
          <p:nvPr/>
        </p:nvSpPr>
        <p:spPr>
          <a:xfrm>
            <a:off x="966223" y="4577979"/>
            <a:ext cx="2127966"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Châu Á</a:t>
            </a:r>
          </a:p>
        </p:txBody>
      </p:sp>
      <p:sp>
        <p:nvSpPr>
          <p:cNvPr id="18" name="TextBox 17">
            <a:extLst>
              <a:ext uri="{FF2B5EF4-FFF2-40B4-BE49-F238E27FC236}">
                <a16:creationId xmlns="" xmlns:a16="http://schemas.microsoft.com/office/drawing/2014/main" id="{44475892-FAAE-4C01-B1F8-E11F23609376}"/>
              </a:ext>
            </a:extLst>
          </p:cNvPr>
          <p:cNvSpPr txBox="1"/>
          <p:nvPr/>
        </p:nvSpPr>
        <p:spPr>
          <a:xfrm>
            <a:off x="9398876" y="3451551"/>
            <a:ext cx="2127966"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150</a:t>
            </a:r>
          </a:p>
        </p:txBody>
      </p:sp>
      <p:sp>
        <p:nvSpPr>
          <p:cNvPr id="20" name="TextBox 19">
            <a:extLst>
              <a:ext uri="{FF2B5EF4-FFF2-40B4-BE49-F238E27FC236}">
                <a16:creationId xmlns="" xmlns:a16="http://schemas.microsoft.com/office/drawing/2014/main" id="{AD92811C-1346-452C-BB32-F138896B189C}"/>
              </a:ext>
            </a:extLst>
          </p:cNvPr>
          <p:cNvSpPr txBox="1"/>
          <p:nvPr/>
        </p:nvSpPr>
        <p:spPr>
          <a:xfrm>
            <a:off x="9398876" y="4564847"/>
            <a:ext cx="2127966"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60</a:t>
            </a:r>
          </a:p>
        </p:txBody>
      </p:sp>
      <p:sp>
        <p:nvSpPr>
          <p:cNvPr id="21" name="TextBox 20">
            <a:extLst>
              <a:ext uri="{FF2B5EF4-FFF2-40B4-BE49-F238E27FC236}">
                <a16:creationId xmlns="" xmlns:a16="http://schemas.microsoft.com/office/drawing/2014/main" id="{925AC634-EA10-446C-A946-FA924B665859}"/>
              </a:ext>
            </a:extLst>
          </p:cNvPr>
          <p:cNvSpPr txBox="1"/>
          <p:nvPr/>
        </p:nvSpPr>
        <p:spPr>
          <a:xfrm>
            <a:off x="619325" y="1708607"/>
            <a:ext cx="11415532" cy="523220"/>
          </a:xfrm>
          <a:prstGeom prst="rect">
            <a:avLst/>
          </a:prstGeom>
          <a:noFill/>
        </p:spPr>
        <p:txBody>
          <a:bodyPr wrap="square" rtlCol="0">
            <a:spAutoFit/>
          </a:bodyPr>
          <a:lstStyle/>
          <a:p>
            <a:r>
              <a:rPr lang="en-US" sz="2800" b="1">
                <a:solidFill>
                  <a:srgbClr val="FF0066"/>
                </a:solidFill>
                <a:latin typeface="Arial" panose="020B0604020202020204" pitchFamily="34" charset="0"/>
                <a:cs typeface="Arial" panose="020B0604020202020204" pitchFamily="34" charset="0"/>
              </a:rPr>
              <a:t>Bảng 1. Số dân, mật độ dân số của Châu Á và thế giới năm 2020</a:t>
            </a:r>
          </a:p>
        </p:txBody>
      </p:sp>
      <p:sp>
        <p:nvSpPr>
          <p:cNvPr id="22" name="Rectangle 21">
            <a:extLst>
              <a:ext uri="{FF2B5EF4-FFF2-40B4-BE49-F238E27FC236}">
                <a16:creationId xmlns="" xmlns:a16="http://schemas.microsoft.com/office/drawing/2014/main" id="{9D8FC21D-D30C-49FC-ACE4-C9044411FECA}"/>
              </a:ext>
            </a:extLst>
          </p:cNvPr>
          <p:cNvSpPr/>
          <p:nvPr/>
        </p:nvSpPr>
        <p:spPr>
          <a:xfrm>
            <a:off x="323856" y="5442493"/>
            <a:ext cx="12351025" cy="1077218"/>
          </a:xfrm>
          <a:prstGeom prst="rect">
            <a:avLst/>
          </a:prstGeom>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  Quan sát bảng 1, cho biết </a:t>
            </a:r>
            <a:r>
              <a:rPr lang="en-US" sz="3200" b="1">
                <a:solidFill>
                  <a:srgbClr val="FF0000"/>
                </a:solidFill>
                <a:latin typeface="Arial" panose="020B0604020202020204" pitchFamily="34" charset="0"/>
                <a:cs typeface="Arial" panose="020B0604020202020204" pitchFamily="34" charset="0"/>
              </a:rPr>
              <a:t>số dân </a:t>
            </a:r>
            <a:r>
              <a:rPr lang="en-US" sz="3200">
                <a:solidFill>
                  <a:srgbClr val="FF0000"/>
                </a:solidFill>
                <a:latin typeface="Arial" panose="020B0604020202020204" pitchFamily="34" charset="0"/>
                <a:cs typeface="Arial" panose="020B0604020202020204" pitchFamily="34" charset="0"/>
              </a:rPr>
              <a:t>và </a:t>
            </a:r>
            <a:r>
              <a:rPr lang="en-US" sz="3200" b="1">
                <a:solidFill>
                  <a:srgbClr val="FF0000"/>
                </a:solidFill>
                <a:latin typeface="Arial" panose="020B0604020202020204" pitchFamily="34" charset="0"/>
                <a:cs typeface="Arial" panose="020B0604020202020204" pitchFamily="34" charset="0"/>
              </a:rPr>
              <a:t>tỉ lệ số dân</a:t>
            </a:r>
            <a:r>
              <a:rPr lang="en-US" sz="3200">
                <a:solidFill>
                  <a:srgbClr val="FF0000"/>
                </a:solidFill>
                <a:latin typeface="Arial" panose="020B0604020202020204" pitchFamily="34" charset="0"/>
                <a:cs typeface="Arial" panose="020B0604020202020204" pitchFamily="34" charset="0"/>
              </a:rPr>
              <a:t> của châu Á </a:t>
            </a:r>
          </a:p>
          <a:p>
            <a:pPr algn="ctr"/>
            <a:r>
              <a:rPr lang="en-US" sz="3200">
                <a:solidFill>
                  <a:srgbClr val="FF0000"/>
                </a:solidFill>
                <a:latin typeface="Arial" panose="020B0604020202020204" pitchFamily="34" charset="0"/>
                <a:cs typeface="Arial" panose="020B0604020202020204" pitchFamily="34" charset="0"/>
              </a:rPr>
              <a:t>so với thế giới năm 2020?</a:t>
            </a:r>
            <a:endParaRPr lang="vi-VN" sz="3200">
              <a:solidFill>
                <a:srgbClr val="FF0000"/>
              </a:solidFill>
              <a:cs typeface="Arial" panose="020B0604020202020204" pitchFamily="34" charset="0"/>
            </a:endParaRPr>
          </a:p>
        </p:txBody>
      </p:sp>
      <p:sp>
        <p:nvSpPr>
          <p:cNvPr id="24" name="Rectangle: Rounded Corners 23">
            <a:extLst>
              <a:ext uri="{FF2B5EF4-FFF2-40B4-BE49-F238E27FC236}">
                <a16:creationId xmlns="" xmlns:a16="http://schemas.microsoft.com/office/drawing/2014/main" id="{B1C06350-11E6-42A9-85B0-59A1427036B8}"/>
              </a:ext>
            </a:extLst>
          </p:cNvPr>
          <p:cNvSpPr/>
          <p:nvPr/>
        </p:nvSpPr>
        <p:spPr>
          <a:xfrm>
            <a:off x="5092151" y="3572185"/>
            <a:ext cx="1665987" cy="523220"/>
          </a:xfrm>
          <a:prstGeom prst="roundRect">
            <a:avLst/>
          </a:prstGeom>
          <a:solidFill>
            <a:srgbClr val="F7FA76">
              <a:alpha val="9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1C11AF"/>
                </a:solidFill>
                <a:latin typeface="Arial" panose="020B0604020202020204" pitchFamily="34" charset="0"/>
                <a:cs typeface="Arial" panose="020B0604020202020204" pitchFamily="34" charset="0"/>
              </a:rPr>
              <a:t>7 794,8</a:t>
            </a:r>
          </a:p>
        </p:txBody>
      </p:sp>
      <p:sp>
        <p:nvSpPr>
          <p:cNvPr id="27" name="Rectangle: Rounded Corners 26">
            <a:extLst>
              <a:ext uri="{FF2B5EF4-FFF2-40B4-BE49-F238E27FC236}">
                <a16:creationId xmlns="" xmlns:a16="http://schemas.microsoft.com/office/drawing/2014/main" id="{408675B8-9E3D-4A30-85EF-013D3E57A119}"/>
              </a:ext>
            </a:extLst>
          </p:cNvPr>
          <p:cNvSpPr/>
          <p:nvPr/>
        </p:nvSpPr>
        <p:spPr>
          <a:xfrm>
            <a:off x="5124561" y="4551651"/>
            <a:ext cx="1665987" cy="523220"/>
          </a:xfrm>
          <a:prstGeom prst="roundRect">
            <a:avLst/>
          </a:prstGeom>
          <a:solidFill>
            <a:srgbClr val="F7FA76">
              <a:alpha val="9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srgbClr val="1C11AF"/>
              </a:solidFill>
              <a:latin typeface="Arial" panose="020B0604020202020204" pitchFamily="34" charset="0"/>
              <a:cs typeface="Arial" panose="020B0604020202020204" pitchFamily="34" charset="0"/>
            </a:endParaRPr>
          </a:p>
          <a:p>
            <a:pPr algn="ctr"/>
            <a:r>
              <a:rPr lang="en-US" sz="3200" b="1" dirty="0" smtClean="0">
                <a:solidFill>
                  <a:srgbClr val="1C11AF"/>
                </a:solidFill>
                <a:latin typeface="Arial" panose="020B0604020202020204" pitchFamily="34" charset="0"/>
                <a:cs typeface="Arial" panose="020B0604020202020204" pitchFamily="34" charset="0"/>
              </a:rPr>
              <a:t>4 641,1 </a:t>
            </a:r>
          </a:p>
          <a:p>
            <a:pPr algn="ctr"/>
            <a:endParaRPr lang="en-US" sz="3200" b="1" dirty="0">
              <a:solidFill>
                <a:srgbClr val="1C11AF"/>
              </a:solidFill>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 xmlns:a16="http://schemas.microsoft.com/office/drawing/2014/main" id="{8933E30C-3F89-485E-8786-0936BF37A818}"/>
              </a:ext>
            </a:extLst>
          </p:cNvPr>
          <p:cNvSpPr/>
          <p:nvPr/>
        </p:nvSpPr>
        <p:spPr>
          <a:xfrm>
            <a:off x="5113421" y="4552836"/>
            <a:ext cx="1734277" cy="533465"/>
          </a:xfrm>
          <a:prstGeom prst="roundRect">
            <a:avLst/>
          </a:prstGeom>
          <a:solidFill>
            <a:srgbClr val="F7FA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1C11AF"/>
                </a:solidFill>
                <a:latin typeface="Arial" panose="020B0604020202020204" pitchFamily="34" charset="0"/>
                <a:cs typeface="Arial" panose="020B0604020202020204" pitchFamily="34" charset="0"/>
              </a:rPr>
              <a:t>59,5 %</a:t>
            </a:r>
            <a:endParaRPr lang="en-US" sz="2800" b="1" dirty="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3038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barn(inVertical)">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13" grpId="0"/>
      <p:bldP spid="14" grpId="0"/>
      <p:bldP spid="15" grpId="0"/>
      <p:bldP spid="16" grpId="0"/>
      <p:bldP spid="18" grpId="0"/>
      <p:bldP spid="20" grpId="0"/>
      <p:bldP spid="21" grpId="0"/>
      <p:bldP spid="22" grpId="0"/>
      <p:bldP spid="24"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1904</TotalTime>
  <Words>2031</Words>
  <Application>Microsoft Office PowerPoint</Application>
  <PresentationFormat>Tùy chỉnh</PresentationFormat>
  <Paragraphs>320</Paragraphs>
  <Slides>49</Slides>
  <Notes>15</Notes>
  <HiddenSlides>0</HiddenSlides>
  <MMClips>3</MMClips>
  <ScaleCrop>false</ScaleCrop>
  <HeadingPairs>
    <vt:vector size="4" baseType="variant">
      <vt:variant>
        <vt:lpstr>Chủ đề</vt:lpstr>
      </vt:variant>
      <vt:variant>
        <vt:i4>1</vt:i4>
      </vt:variant>
      <vt:variant>
        <vt:lpstr>Tiêu đề Bản chiếu</vt:lpstr>
      </vt:variant>
      <vt:variant>
        <vt:i4>49</vt:i4>
      </vt:variant>
    </vt:vector>
  </HeadingPairs>
  <TitlesOfParts>
    <vt:vector size="50"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Bản chiếu 12</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Bản chiếu 37</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lpstr>Bản chiếu 47</vt:lpstr>
      <vt:lpstr>Bản chiếu 48</vt:lpstr>
      <vt:lpstr>Bản chiếu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121</cp:revision>
  <dcterms:created xsi:type="dcterms:W3CDTF">2022-03-23T08:47:13Z</dcterms:created>
  <dcterms:modified xsi:type="dcterms:W3CDTF">2023-10-09T12:15:04Z</dcterms:modified>
</cp:coreProperties>
</file>