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Default Extension="wav" ContentType="audio/wav"/>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Default Extension="mp3" ContentType="audio/unknown"/>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1358" r:id="rId2"/>
    <p:sldId id="1375" r:id="rId3"/>
    <p:sldId id="1374" r:id="rId4"/>
    <p:sldId id="1371" r:id="rId5"/>
    <p:sldId id="1372" r:id="rId6"/>
    <p:sldId id="1370" r:id="rId7"/>
    <p:sldId id="1373" r:id="rId8"/>
    <p:sldId id="1410" r:id="rId9"/>
    <p:sldId id="260" r:id="rId10"/>
    <p:sldId id="1382" r:id="rId11"/>
    <p:sldId id="272" r:id="rId12"/>
    <p:sldId id="1391" r:id="rId13"/>
    <p:sldId id="1381" r:id="rId14"/>
    <p:sldId id="1380" r:id="rId15"/>
    <p:sldId id="1384" r:id="rId16"/>
    <p:sldId id="1385" r:id="rId17"/>
    <p:sldId id="1389" r:id="rId18"/>
    <p:sldId id="1390" r:id="rId19"/>
    <p:sldId id="1392" r:id="rId20"/>
    <p:sldId id="1393" r:id="rId21"/>
    <p:sldId id="1397" r:id="rId22"/>
    <p:sldId id="398" r:id="rId23"/>
    <p:sldId id="812" r:id="rId24"/>
    <p:sldId id="1411" r:id="rId25"/>
    <p:sldId id="1413" r:id="rId26"/>
    <p:sldId id="1414" r:id="rId27"/>
    <p:sldId id="1415" r:id="rId28"/>
    <p:sldId id="1400" r:id="rId29"/>
    <p:sldId id="1405" r:id="rId30"/>
    <p:sldId id="1408" r:id="rId31"/>
    <p:sldId id="1416" r:id="rId32"/>
    <p:sldId id="1406" r:id="rId33"/>
    <p:sldId id="1409" r:id="rId34"/>
    <p:sldId id="283" r:id="rId35"/>
    <p:sldId id="1399" r:id="rId36"/>
    <p:sldId id="264" r:id="rId37"/>
    <p:sldId id="258" r:id="rId38"/>
    <p:sldId id="291" r:id="rId39"/>
    <p:sldId id="295" r:id="rId40"/>
    <p:sldId id="296" r:id="rId41"/>
    <p:sldId id="297" r:id="rId42"/>
    <p:sldId id="299" r:id="rId43"/>
    <p:sldId id="1322" r:id="rId44"/>
    <p:sldId id="440" r:id="rId45"/>
    <p:sldId id="317" r:id="rId46"/>
    <p:sldId id="625"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C11AF"/>
    <a:srgbClr val="FF0066"/>
    <a:srgbClr val="F9FECE"/>
    <a:srgbClr val="FFFBD5"/>
    <a:srgbClr val="3333CC"/>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67" d="100"/>
          <a:sy n="67" d="100"/>
        </p:scale>
        <p:origin x="960"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p14="http://schemas.microsoft.com/office/powerpoint/2010/main" xmlns=""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pPr/>
              <a:t>1</a:t>
            </a:fld>
            <a:endParaRPr lang="en-US"/>
          </a:p>
        </p:txBody>
      </p:sp>
    </p:spTree>
    <p:extLst>
      <p:ext uri="{BB962C8B-B14F-4D97-AF65-F5344CB8AC3E}">
        <p14:creationId xmlns:p14="http://schemas.microsoft.com/office/powerpoint/2010/main" xmlns="" val="241781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p14="http://schemas.microsoft.com/office/powerpoint/2010/main" xmlns="" val="778806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pPr/>
              <a:t>14</a:t>
            </a:fld>
            <a:endParaRPr lang="en-US"/>
          </a:p>
        </p:txBody>
      </p:sp>
    </p:spTree>
    <p:extLst>
      <p:ext uri="{BB962C8B-B14F-4D97-AF65-F5344CB8AC3E}">
        <p14:creationId xmlns:p14="http://schemas.microsoft.com/office/powerpoint/2010/main" xmlns="" val="2691577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15</a:t>
            </a:fld>
            <a:endParaRPr lang="en-US"/>
          </a:p>
        </p:txBody>
      </p:sp>
    </p:spTree>
    <p:extLst>
      <p:ext uri="{BB962C8B-B14F-4D97-AF65-F5344CB8AC3E}">
        <p14:creationId xmlns:p14="http://schemas.microsoft.com/office/powerpoint/2010/main" xmlns="" val="418774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16</a:t>
            </a:fld>
            <a:endParaRPr lang="en-US"/>
          </a:p>
        </p:txBody>
      </p:sp>
    </p:spTree>
    <p:extLst>
      <p:ext uri="{BB962C8B-B14F-4D97-AF65-F5344CB8AC3E}">
        <p14:creationId xmlns:p14="http://schemas.microsoft.com/office/powerpoint/2010/main" xmlns="" val="187990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17</a:t>
            </a:fld>
            <a:endParaRPr lang="en-US"/>
          </a:p>
        </p:txBody>
      </p:sp>
    </p:spTree>
    <p:extLst>
      <p:ext uri="{BB962C8B-B14F-4D97-AF65-F5344CB8AC3E}">
        <p14:creationId xmlns:p14="http://schemas.microsoft.com/office/powerpoint/2010/main" xmlns="" val="330827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pPr/>
              <a:t>18</a:t>
            </a:fld>
            <a:endParaRPr lang="en-US"/>
          </a:p>
        </p:txBody>
      </p:sp>
    </p:spTree>
    <p:extLst>
      <p:ext uri="{BB962C8B-B14F-4D97-AF65-F5344CB8AC3E}">
        <p14:creationId xmlns:p14="http://schemas.microsoft.com/office/powerpoint/2010/main" xmlns="" val="199471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pPr/>
              <a:t>19</a:t>
            </a:fld>
            <a:endParaRPr lang="en-US"/>
          </a:p>
        </p:txBody>
      </p:sp>
    </p:spTree>
    <p:extLst>
      <p:ext uri="{BB962C8B-B14F-4D97-AF65-F5344CB8AC3E}">
        <p14:creationId xmlns:p14="http://schemas.microsoft.com/office/powerpoint/2010/main" xmlns="" val="16009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pPr/>
              <a:t>20</a:t>
            </a:fld>
            <a:endParaRPr lang="en-US"/>
          </a:p>
        </p:txBody>
      </p:sp>
    </p:spTree>
    <p:extLst>
      <p:ext uri="{BB962C8B-B14F-4D97-AF65-F5344CB8AC3E}">
        <p14:creationId xmlns:p14="http://schemas.microsoft.com/office/powerpoint/2010/main" xmlns="" val="110549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21</a:t>
            </a:fld>
            <a:endParaRPr lang="en-US"/>
          </a:p>
        </p:txBody>
      </p:sp>
    </p:spTree>
    <p:extLst>
      <p:ext uri="{BB962C8B-B14F-4D97-AF65-F5344CB8AC3E}">
        <p14:creationId xmlns:p14="http://schemas.microsoft.com/office/powerpoint/2010/main" xmlns="" val="1481335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pPr/>
              <a:t>22</a:t>
            </a:fld>
            <a:endParaRPr lang="en-US"/>
          </a:p>
        </p:txBody>
      </p:sp>
    </p:spTree>
    <p:extLst>
      <p:ext uri="{BB962C8B-B14F-4D97-AF65-F5344CB8AC3E}">
        <p14:creationId xmlns:p14="http://schemas.microsoft.com/office/powerpoint/2010/main" xmlns="" val="279713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a:t>
            </a:fld>
            <a:endParaRPr lang="en-US"/>
          </a:p>
        </p:txBody>
      </p:sp>
    </p:spTree>
    <p:extLst>
      <p:ext uri="{BB962C8B-B14F-4D97-AF65-F5344CB8AC3E}">
        <p14:creationId xmlns:p14="http://schemas.microsoft.com/office/powerpoint/2010/main" xmlns="" val="6944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23</a:t>
            </a:fld>
            <a:endParaRPr lang="en-US"/>
          </a:p>
        </p:txBody>
      </p:sp>
    </p:spTree>
    <p:extLst>
      <p:ext uri="{BB962C8B-B14F-4D97-AF65-F5344CB8AC3E}">
        <p14:creationId xmlns:p14="http://schemas.microsoft.com/office/powerpoint/2010/main" xmlns="" val="203528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28</a:t>
            </a:fld>
            <a:endParaRPr lang="en-US"/>
          </a:p>
        </p:txBody>
      </p:sp>
    </p:spTree>
    <p:extLst>
      <p:ext uri="{BB962C8B-B14F-4D97-AF65-F5344CB8AC3E}">
        <p14:creationId xmlns:p14="http://schemas.microsoft.com/office/powerpoint/2010/main" xmlns="" val="306883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pPr/>
              <a:t>30</a:t>
            </a:fld>
            <a:endParaRPr lang="en-US"/>
          </a:p>
        </p:txBody>
      </p:sp>
    </p:spTree>
    <p:extLst>
      <p:ext uri="{BB962C8B-B14F-4D97-AF65-F5344CB8AC3E}">
        <p14:creationId xmlns:p14="http://schemas.microsoft.com/office/powerpoint/2010/main" xmlns="" val="58583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34</a:t>
            </a:fld>
            <a:endParaRPr lang="en-US"/>
          </a:p>
        </p:txBody>
      </p:sp>
    </p:spTree>
    <p:extLst>
      <p:ext uri="{BB962C8B-B14F-4D97-AF65-F5344CB8AC3E}">
        <p14:creationId xmlns:p14="http://schemas.microsoft.com/office/powerpoint/2010/main" xmlns="" val="161706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pPr/>
              <a:t>35</a:t>
            </a:fld>
            <a:endParaRPr lang="en-US"/>
          </a:p>
        </p:txBody>
      </p:sp>
    </p:spTree>
    <p:extLst>
      <p:ext uri="{BB962C8B-B14F-4D97-AF65-F5344CB8AC3E}">
        <p14:creationId xmlns:p14="http://schemas.microsoft.com/office/powerpoint/2010/main" xmlns="" val="245600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37</a:t>
            </a:fld>
            <a:endParaRPr lang="en-US"/>
          </a:p>
        </p:txBody>
      </p:sp>
    </p:spTree>
    <p:extLst>
      <p:ext uri="{BB962C8B-B14F-4D97-AF65-F5344CB8AC3E}">
        <p14:creationId xmlns:p14="http://schemas.microsoft.com/office/powerpoint/2010/main" xmlns="" val="222511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38</a:t>
            </a:fld>
            <a:endParaRPr lang="en-US"/>
          </a:p>
        </p:txBody>
      </p:sp>
    </p:spTree>
    <p:extLst>
      <p:ext uri="{BB962C8B-B14F-4D97-AF65-F5344CB8AC3E}">
        <p14:creationId xmlns:p14="http://schemas.microsoft.com/office/powerpoint/2010/main" xmlns="" val="741427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39</a:t>
            </a:fld>
            <a:endParaRPr lang="en-US"/>
          </a:p>
        </p:txBody>
      </p:sp>
    </p:spTree>
    <p:extLst>
      <p:ext uri="{BB962C8B-B14F-4D97-AF65-F5344CB8AC3E}">
        <p14:creationId xmlns:p14="http://schemas.microsoft.com/office/powerpoint/2010/main" xmlns="" val="499017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40</a:t>
            </a:fld>
            <a:endParaRPr lang="en-US"/>
          </a:p>
        </p:txBody>
      </p:sp>
    </p:spTree>
    <p:extLst>
      <p:ext uri="{BB962C8B-B14F-4D97-AF65-F5344CB8AC3E}">
        <p14:creationId xmlns:p14="http://schemas.microsoft.com/office/powerpoint/2010/main" xmlns="" val="319966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41</a:t>
            </a:fld>
            <a:endParaRPr lang="en-US"/>
          </a:p>
        </p:txBody>
      </p:sp>
    </p:spTree>
    <p:extLst>
      <p:ext uri="{BB962C8B-B14F-4D97-AF65-F5344CB8AC3E}">
        <p14:creationId xmlns:p14="http://schemas.microsoft.com/office/powerpoint/2010/main" xmlns="" val="11701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a:t>
            </a:fld>
            <a:endParaRPr lang="en-US"/>
          </a:p>
        </p:txBody>
      </p:sp>
    </p:spTree>
    <p:extLst>
      <p:ext uri="{BB962C8B-B14F-4D97-AF65-F5344CB8AC3E}">
        <p14:creationId xmlns:p14="http://schemas.microsoft.com/office/powerpoint/2010/main" xmlns="" val="293623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42</a:t>
            </a:fld>
            <a:endParaRPr lang="en-US"/>
          </a:p>
        </p:txBody>
      </p:sp>
    </p:spTree>
    <p:extLst>
      <p:ext uri="{BB962C8B-B14F-4D97-AF65-F5344CB8AC3E}">
        <p14:creationId xmlns:p14="http://schemas.microsoft.com/office/powerpoint/2010/main" xmlns="" val="3612468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pPr/>
              <a:t>43</a:t>
            </a:fld>
            <a:endParaRPr lang="en-US"/>
          </a:p>
        </p:txBody>
      </p:sp>
    </p:spTree>
    <p:extLst>
      <p:ext uri="{BB962C8B-B14F-4D97-AF65-F5344CB8AC3E}">
        <p14:creationId xmlns:p14="http://schemas.microsoft.com/office/powerpoint/2010/main" xmlns="" val="323881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45</a:t>
            </a:fld>
            <a:endParaRPr lang="en-US"/>
          </a:p>
        </p:txBody>
      </p:sp>
    </p:spTree>
    <p:extLst>
      <p:ext uri="{BB962C8B-B14F-4D97-AF65-F5344CB8AC3E}">
        <p14:creationId xmlns:p14="http://schemas.microsoft.com/office/powerpoint/2010/main" xmlns=""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http://nem-vn.net/vi/286</a:t>
            </a:r>
          </a:p>
        </p:txBody>
      </p:sp>
      <p:sp>
        <p:nvSpPr>
          <p:cNvPr id="4" name="Slide Number Placeholder 3"/>
          <p:cNvSpPr>
            <a:spLocks noGrp="1"/>
          </p:cNvSpPr>
          <p:nvPr>
            <p:ph type="sldNum" sz="quarter" idx="5"/>
          </p:nvPr>
        </p:nvSpPr>
        <p:spPr/>
        <p:txBody>
          <a:bodyPr/>
          <a:lstStyle/>
          <a:p>
            <a:fld id="{6661CF8A-28E2-4785-8151-098E1A36ED42}" type="slidenum">
              <a:rPr lang="en-US" smtClean="0"/>
              <a:pPr/>
              <a:t>6</a:t>
            </a:fld>
            <a:endParaRPr lang="en-US"/>
          </a:p>
        </p:txBody>
      </p:sp>
    </p:spTree>
    <p:extLst>
      <p:ext uri="{BB962C8B-B14F-4D97-AF65-F5344CB8AC3E}">
        <p14:creationId xmlns:p14="http://schemas.microsoft.com/office/powerpoint/2010/main" xmlns="" val="298581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1">
                <a:solidFill>
                  <a:srgbClr val="00B050"/>
                </a:solidFill>
                <a:latin typeface="arial" panose="020B0604020202020204" pitchFamily="34" charset="0"/>
              </a:rPr>
              <a:t>Hồ nước Hoàng Long, Trung Quốc</a:t>
            </a:r>
            <a:r>
              <a:rPr lang="en-US" sz="1600" b="1">
                <a:solidFill>
                  <a:srgbClr val="00B050"/>
                </a:solidFill>
                <a:latin typeface="arial" panose="020B0604020202020204" pitchFamily="34" charset="0"/>
              </a:rPr>
              <a:t>: </a:t>
            </a:r>
            <a:r>
              <a:rPr lang="vi-VN"/>
              <a:t> được UNESCO công nhận là Di sản thiên nhiên thế giới năm 1992.</a:t>
            </a:r>
            <a:endParaRPr lang="en-US" sz="1600">
              <a:solidFill>
                <a:srgbClr val="00B050"/>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7</a:t>
            </a:fld>
            <a:endParaRPr lang="en-US"/>
          </a:p>
        </p:txBody>
      </p:sp>
    </p:spTree>
    <p:extLst>
      <p:ext uri="{BB962C8B-B14F-4D97-AF65-F5344CB8AC3E}">
        <p14:creationId xmlns:p14="http://schemas.microsoft.com/office/powerpoint/2010/main" xmlns="" val="118539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9</a:t>
            </a:fld>
            <a:endParaRPr lang="en-US"/>
          </a:p>
        </p:txBody>
      </p:sp>
    </p:spTree>
    <p:extLst>
      <p:ext uri="{BB962C8B-B14F-4D97-AF65-F5344CB8AC3E}">
        <p14:creationId xmlns:p14="http://schemas.microsoft.com/office/powerpoint/2010/main" xmlns="" val="20787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Châu á là châu lục có diện tích lớn nhất,mời 1 hs lên xác định vị trí Châu Á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pPr/>
              <a:t>10</a:t>
            </a:fld>
            <a:endParaRPr lang="en-US"/>
          </a:p>
        </p:txBody>
      </p:sp>
    </p:spTree>
    <p:extLst>
      <p:ext uri="{BB962C8B-B14F-4D97-AF65-F5344CB8AC3E}">
        <p14:creationId xmlns:p14="http://schemas.microsoft.com/office/powerpoint/2010/main" xmlns="" val="2016047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pPr/>
              <a:t>11</a:t>
            </a:fld>
            <a:endParaRPr lang="en-US"/>
          </a:p>
        </p:txBody>
      </p:sp>
    </p:spTree>
    <p:extLst>
      <p:ext uri="{BB962C8B-B14F-4D97-AF65-F5344CB8AC3E}">
        <p14:creationId xmlns:p14="http://schemas.microsoft.com/office/powerpoint/2010/main" xmlns="" val="194259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a:solidFill>
                  <a:schemeClr val="tx1"/>
                </a:solidFill>
                <a:effectLst/>
                <a:latin typeface="+mn-lt"/>
                <a:ea typeface="+mn-ea"/>
                <a:cs typeface="+mn-cs"/>
              </a:rPr>
              <a:t>- Vị trí châu Á:</a:t>
            </a:r>
          </a:p>
          <a:p>
            <a:pPr rtl="0"/>
            <a:r>
              <a:rPr lang="vi-VN" sz="1200" b="0" i="0" kern="1200" dirty="0">
                <a:solidFill>
                  <a:schemeClr val="tx1"/>
                </a:solidFill>
                <a:effectLst/>
                <a:latin typeface="+mn-lt"/>
                <a:ea typeface="+mn-ea"/>
                <a:cs typeface="+mn-cs"/>
              </a:rPr>
              <a:t>+ Nằm ở bán cầu Bắc, trải dài từ vùng Xích đạo đến vùng cực Bắc.</a:t>
            </a:r>
          </a:p>
          <a:p>
            <a:pPr rtl="0"/>
            <a:r>
              <a:rPr lang="vi-VN" sz="1200" b="0" i="0" kern="1200" dirty="0">
                <a:solidFill>
                  <a:schemeClr val="tx1"/>
                </a:solidFill>
                <a:effectLst/>
                <a:latin typeface="+mn-lt"/>
                <a:ea typeface="+mn-ea"/>
                <a:cs typeface="+mn-cs"/>
              </a:rPr>
              <a:t>+ Thuộc bán cầu Đông: Từ gần 30º Đ đến gần 170º T.</a:t>
            </a:r>
          </a:p>
          <a:p>
            <a:pPr rtl="0"/>
            <a:r>
              <a:rPr lang="vi-VN" sz="1200" b="0" i="0" kern="1200" dirty="0">
                <a:solidFill>
                  <a:schemeClr val="tx1"/>
                </a:solidFill>
                <a:effectLst/>
                <a:latin typeface="+mn-lt"/>
                <a:ea typeface="+mn-ea"/>
                <a:cs typeface="+mn-cs"/>
              </a:rPr>
              <a:t>+ Tiếp giáp với 2 châu lục (châu Âu, châu Phi) và ba đại dương lớn (Bắc Băng Dương, Thái Bình Dương, Địa Trung Hải).</a:t>
            </a:r>
          </a:p>
          <a:p>
            <a:pPr rtl="0"/>
            <a:r>
              <a:rPr lang="vi-VN" sz="1200" b="0" i="0" kern="1200" dirty="0">
                <a:solidFill>
                  <a:schemeClr val="tx1"/>
                </a:solidFill>
                <a:effectLst/>
                <a:latin typeface="+mn-lt"/>
                <a:ea typeface="+mn-ea"/>
                <a:cs typeface="+mn-cs"/>
              </a:rPr>
              <a:t>- Hình dạng: Châu Á có dạng hình khối rõ rệt.</a:t>
            </a:r>
          </a:p>
          <a:p>
            <a:pPr rtl="0"/>
            <a:r>
              <a:rPr lang="vi-VN" sz="1200" b="0" i="0" kern="1200" dirty="0">
                <a:solidFill>
                  <a:schemeClr val="tx1"/>
                </a:solidFill>
                <a:effectLst/>
                <a:latin typeface="+mn-lt"/>
                <a:ea typeface="+mn-ea"/>
                <a:cs typeface="+mn-cs"/>
              </a:rPr>
              <a:t>- Kích thước: Châu lục có diện tích lớn nhất thế giới (44 triệu km2 - kể cả các đảo).</a:t>
            </a:r>
          </a:p>
          <a:p>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Xem thêm tại: </a:t>
            </a:r>
            <a:r>
              <a:rPr lang="vi-VN" sz="1200" b="0" i="0" u="none" strike="noStrike" kern="1200" dirty="0">
                <a:solidFill>
                  <a:schemeClr val="tx1"/>
                </a:solidFill>
                <a:effectLst/>
                <a:latin typeface="+mn-lt"/>
                <a:ea typeface="+mn-ea"/>
                <a:cs typeface="+mn-cs"/>
                <a:hlinkClick r:id="rId3"/>
              </a:rPr>
              <a:t>https://loigiaihay.com/bai-5-vi-tri-dia-li-dac-diem-tu-nhien-chau-a-sgk-dia-li-7-ket-noi-tri-thuc-voi-cuoc-song-a106489.html#ixzz7OSbTQeZl</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12</a:t>
            </a:fld>
            <a:endParaRPr lang="en-US"/>
          </a:p>
        </p:txBody>
      </p:sp>
    </p:spTree>
    <p:extLst>
      <p:ext uri="{BB962C8B-B14F-4D97-AF65-F5344CB8AC3E}">
        <p14:creationId xmlns:p14="http://schemas.microsoft.com/office/powerpoint/2010/main" xmlns="" val="389600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3262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9/30/2023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video" Target="NULL" TargetMode="External"/><Relationship Id="rId6" Type="http://schemas.microsoft.com/office/2007/relationships/media" Target="../media/media1.mp4"/><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8.xml"/><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video" Target="NULL" TargetMode="External"/><Relationship Id="rId11" Type="http://schemas.microsoft.com/office/2007/relationships/media" Target="../media/media2.mp4"/><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4.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0.xml"/><Relationship Id="rId7" Type="http://schemas.microsoft.com/office/2007/relationships/hdphoto" Target="../media/hdphoto7.wdp"/><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media" Target="../media/media2.mp4"/></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microsoft.com/office/2007/relationships/media" Target="../media/media3.mp3"/><Relationship Id="rId3" Type="http://schemas.openxmlformats.org/officeDocument/2006/relationships/notesSlide" Target="../notesSlides/notesSlide2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1.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slide" Target="slide1.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slide" Target="slide1.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slide" Target="slide1.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slide" Target="slide1.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slide" Target="slide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xplosion: 8 Points 1">
            <a:extLst>
              <a:ext uri="{FF2B5EF4-FFF2-40B4-BE49-F238E27FC236}">
                <a16:creationId xmlns="" xmlns:a16="http://schemas.microsoft.com/office/drawing/2014/main"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spTree>
    <p:extLst>
      <p:ext uri="{BB962C8B-B14F-4D97-AF65-F5344CB8AC3E}">
        <p14:creationId xmlns:p14="http://schemas.microsoft.com/office/powerpoint/2010/main" xmlns=""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 xmlns:a16="http://schemas.microsoft.com/office/drawing/2014/main" id="{DFF76921-47BF-4309-B069-F7C5A5328042}"/>
              </a:ext>
            </a:extLst>
          </p:cNvPr>
          <p:cNvGraphicFramePr>
            <a:graphicFrameLocks noGrp="1"/>
          </p:cNvGraphicFramePr>
          <p:nvPr>
            <p:extLst>
              <p:ext uri="{D42A27DB-BD31-4B8C-83A1-F6EECF244321}">
                <p14:modId xmlns:p14="http://schemas.microsoft.com/office/powerpoint/2010/main" xmlns="" val="846111370"/>
              </p:ext>
            </p:extLst>
          </p:nvPr>
        </p:nvGraphicFramePr>
        <p:xfrm>
          <a:off x="278781" y="1630720"/>
          <a:ext cx="6101409" cy="5385352"/>
        </p:xfrm>
        <a:graphic>
          <a:graphicData uri="http://schemas.openxmlformats.org/drawingml/2006/table">
            <a:tbl>
              <a:tblPr bandRow="1">
                <a:tableStyleId>{5C22544A-7EE6-4342-B048-85BDC9FD1C3A}</a:tableStyleId>
              </a:tblPr>
              <a:tblGrid>
                <a:gridCol w="895105">
                  <a:extLst>
                    <a:ext uri="{9D8B030D-6E8A-4147-A177-3AD203B41FA5}">
                      <a16:colId xmlns="" xmlns:a16="http://schemas.microsoft.com/office/drawing/2014/main" val="726557659"/>
                    </a:ext>
                  </a:extLst>
                </a:gridCol>
                <a:gridCol w="2635382">
                  <a:extLst>
                    <a:ext uri="{9D8B030D-6E8A-4147-A177-3AD203B41FA5}">
                      <a16:colId xmlns="" xmlns:a16="http://schemas.microsoft.com/office/drawing/2014/main" val="2844772181"/>
                    </a:ext>
                  </a:extLst>
                </a:gridCol>
                <a:gridCol w="2570922">
                  <a:extLst>
                    <a:ext uri="{9D8B030D-6E8A-4147-A177-3AD203B41FA5}">
                      <a16:colId xmlns="" xmlns:a16="http://schemas.microsoft.com/office/drawing/2014/main" val="2262547820"/>
                    </a:ext>
                  </a:extLst>
                </a:gridCol>
              </a:tblGrid>
              <a:tr h="539032">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 xmlns:a16="http://schemas.microsoft.com/office/drawing/2014/main" val="1961645845"/>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 xmlns:a16="http://schemas.microsoft.com/office/drawing/2014/main" val="308359737"/>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155629703"/>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4233845309"/>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614433472"/>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718470601"/>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9417648"/>
                  </a:ext>
                </a:extLst>
              </a:tr>
            </a:tbl>
          </a:graphicData>
        </a:graphic>
      </p:graphicFrame>
      <p:sp>
        <p:nvSpPr>
          <p:cNvPr id="11" name="TextBox 10">
            <a:extLst>
              <a:ext uri="{FF2B5EF4-FFF2-40B4-BE49-F238E27FC236}">
                <a16:creationId xmlns="" xmlns:a16="http://schemas.microsoft.com/office/drawing/2014/main" id="{C68597FC-FE56-4CC2-B354-11CDEB844938}"/>
              </a:ext>
            </a:extLst>
          </p:cNvPr>
          <p:cNvSpPr txBox="1"/>
          <p:nvPr/>
        </p:nvSpPr>
        <p:spPr>
          <a:xfrm>
            <a:off x="1437217" y="228035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 xmlns:a16="http://schemas.microsoft.com/office/drawing/2014/main" id="{FFD52856-203E-4476-8D71-16ED65DBC335}"/>
              </a:ext>
            </a:extLst>
          </p:cNvPr>
          <p:cNvSpPr txBox="1"/>
          <p:nvPr/>
        </p:nvSpPr>
        <p:spPr>
          <a:xfrm>
            <a:off x="1394347" y="307145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 xmlns:a16="http://schemas.microsoft.com/office/drawing/2014/main" id="{64A6F5C6-565B-421A-8741-89B8A00F9A74}"/>
              </a:ext>
            </a:extLst>
          </p:cNvPr>
          <p:cNvSpPr txBox="1"/>
          <p:nvPr/>
        </p:nvSpPr>
        <p:spPr>
          <a:xfrm>
            <a:off x="1408637" y="390853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 xmlns:a16="http://schemas.microsoft.com/office/drawing/2014/main" id="{955CBCA5-1ABD-42F0-A688-FC1E1CC604FC}"/>
              </a:ext>
            </a:extLst>
          </p:cNvPr>
          <p:cNvSpPr txBox="1"/>
          <p:nvPr/>
        </p:nvSpPr>
        <p:spPr>
          <a:xfrm>
            <a:off x="1477267" y="53438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 xmlns:a16="http://schemas.microsoft.com/office/drawing/2014/main" id="{5C4FAFE7-A4E2-4C86-8071-3AACBFE5372F}"/>
              </a:ext>
            </a:extLst>
          </p:cNvPr>
          <p:cNvSpPr txBox="1"/>
          <p:nvPr/>
        </p:nvSpPr>
        <p:spPr>
          <a:xfrm>
            <a:off x="1271365" y="4583077"/>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 xmlns:a16="http://schemas.microsoft.com/office/drawing/2014/main" id="{8A368C61-B68F-488F-850F-082CBF829ADE}"/>
              </a:ext>
            </a:extLst>
          </p:cNvPr>
          <p:cNvSpPr txBox="1"/>
          <p:nvPr/>
        </p:nvSpPr>
        <p:spPr>
          <a:xfrm>
            <a:off x="1246785" y="6194226"/>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 xmlns:a16="http://schemas.microsoft.com/office/drawing/2014/main" id="{998CDF07-5404-48A4-8302-58D2B36D9EC3}"/>
              </a:ext>
            </a:extLst>
          </p:cNvPr>
          <p:cNvSpPr txBox="1"/>
          <p:nvPr/>
        </p:nvSpPr>
        <p:spPr>
          <a:xfrm>
            <a:off x="4167905" y="2316238"/>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 xmlns:a16="http://schemas.microsoft.com/office/drawing/2014/main" id="{42057FD9-61B7-4F41-83BB-D320328370D7}"/>
              </a:ext>
            </a:extLst>
          </p:cNvPr>
          <p:cNvSpPr txBox="1"/>
          <p:nvPr/>
        </p:nvSpPr>
        <p:spPr>
          <a:xfrm>
            <a:off x="4167905" y="3134444"/>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 xmlns:a16="http://schemas.microsoft.com/office/drawing/2014/main" id="{A2FC6757-4FDF-41F6-8B95-AF0430AE819F}"/>
              </a:ext>
            </a:extLst>
          </p:cNvPr>
          <p:cNvSpPr txBox="1"/>
          <p:nvPr/>
        </p:nvSpPr>
        <p:spPr>
          <a:xfrm>
            <a:off x="4172016" y="40151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30 triệu</a:t>
            </a:r>
          </a:p>
        </p:txBody>
      </p:sp>
      <p:sp>
        <p:nvSpPr>
          <p:cNvPr id="20" name="TextBox 19">
            <a:extLst>
              <a:ext uri="{FF2B5EF4-FFF2-40B4-BE49-F238E27FC236}">
                <a16:creationId xmlns="" xmlns:a16="http://schemas.microsoft.com/office/drawing/2014/main" id="{17E2B28B-2CE5-4103-A17E-F01F7C40E3AD}"/>
              </a:ext>
            </a:extLst>
          </p:cNvPr>
          <p:cNvSpPr txBox="1"/>
          <p:nvPr/>
        </p:nvSpPr>
        <p:spPr>
          <a:xfrm>
            <a:off x="4171602" y="478299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14 triệu</a:t>
            </a:r>
          </a:p>
        </p:txBody>
      </p:sp>
      <p:sp>
        <p:nvSpPr>
          <p:cNvPr id="21" name="TextBox 20">
            <a:extLst>
              <a:ext uri="{FF2B5EF4-FFF2-40B4-BE49-F238E27FC236}">
                <a16:creationId xmlns="" xmlns:a16="http://schemas.microsoft.com/office/drawing/2014/main" id="{00529EB8-4CD1-430D-9854-A11A61D6EF48}"/>
              </a:ext>
            </a:extLst>
          </p:cNvPr>
          <p:cNvSpPr txBox="1"/>
          <p:nvPr/>
        </p:nvSpPr>
        <p:spPr>
          <a:xfrm>
            <a:off x="4133084" y="553383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10 triệu</a:t>
            </a:r>
          </a:p>
        </p:txBody>
      </p:sp>
      <p:sp>
        <p:nvSpPr>
          <p:cNvPr id="22" name="TextBox 21">
            <a:extLst>
              <a:ext uri="{FF2B5EF4-FFF2-40B4-BE49-F238E27FC236}">
                <a16:creationId xmlns="" xmlns:a16="http://schemas.microsoft.com/office/drawing/2014/main" id="{A24D90DC-4987-4E18-BD9F-B0EA342F0646}"/>
              </a:ext>
            </a:extLst>
          </p:cNvPr>
          <p:cNvSpPr txBox="1"/>
          <p:nvPr/>
        </p:nvSpPr>
        <p:spPr>
          <a:xfrm>
            <a:off x="4260256" y="6279400"/>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pic>
        <p:nvPicPr>
          <p:cNvPr id="23" name="Picture 22">
            <a:extLst>
              <a:ext uri="{FF2B5EF4-FFF2-40B4-BE49-F238E27FC236}">
                <a16:creationId xmlns="" xmlns:a16="http://schemas.microsoft.com/office/drawing/2014/main" id="{EDA52058-D8B5-4B79-83D3-0E1D1D4014F3}"/>
              </a:ext>
            </a:extLst>
          </p:cNvPr>
          <p:cNvPicPr>
            <a:picLocks noChangeAspect="1"/>
          </p:cNvPicPr>
          <p:nvPr/>
        </p:nvPicPr>
        <p:blipFill rotWithShape="1">
          <a:blip r:embed="rId3" cstate="print"/>
          <a:srcRect l="39062" t="29028" r="40313" b="29583"/>
          <a:stretch/>
        </p:blipFill>
        <p:spPr>
          <a:xfrm>
            <a:off x="6774950" y="1159595"/>
            <a:ext cx="5048249" cy="5698405"/>
          </a:xfrm>
          <a:prstGeom prst="rect">
            <a:avLst/>
          </a:prstGeom>
        </p:spPr>
      </p:pic>
      <p:sp>
        <p:nvSpPr>
          <p:cNvPr id="9" name="TextBox 8">
            <a:extLst>
              <a:ext uri="{FF2B5EF4-FFF2-40B4-BE49-F238E27FC236}">
                <a16:creationId xmlns="" xmlns:a16="http://schemas.microsoft.com/office/drawing/2014/main" id="{DEFC537C-FCF1-4AA0-9B62-3A8D2CFE482E}"/>
              </a:ext>
            </a:extLst>
          </p:cNvPr>
          <p:cNvSpPr txBox="1"/>
          <p:nvPr/>
        </p:nvSpPr>
        <p:spPr>
          <a:xfrm>
            <a:off x="1246785" y="952170"/>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 xmlns:a16="http://schemas.microsoft.com/office/drawing/2014/main" id="{30583E96-A615-477B-BC74-F69C3AFA9DD0}"/>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26" name="Arrow: Pentagon 25">
              <a:extLst>
                <a:ext uri="{FF2B5EF4-FFF2-40B4-BE49-F238E27FC236}">
                  <a16:creationId xmlns="" xmlns:a16="http://schemas.microsoft.com/office/drawing/2014/main"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 xmlns:a16="http://schemas.microsoft.com/office/drawing/2014/main"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 xmlns:a16="http://schemas.microsoft.com/office/drawing/2014/main" id="{4FC9B4C8-FAE2-4040-8C99-BBECE1A54A57}"/>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9" name="Group 28">
            <a:extLst>
              <a:ext uri="{FF2B5EF4-FFF2-40B4-BE49-F238E27FC236}">
                <a16:creationId xmlns="" xmlns:a16="http://schemas.microsoft.com/office/drawing/2014/main" id="{C2A8E994-A3AB-432B-A7C0-7944B8B8433A}"/>
              </a:ext>
            </a:extLst>
          </p:cNvPr>
          <p:cNvGrpSpPr/>
          <p:nvPr/>
        </p:nvGrpSpPr>
        <p:grpSpPr>
          <a:xfrm>
            <a:off x="0" y="-12478"/>
            <a:ext cx="1301952" cy="872949"/>
            <a:chOff x="344605" y="154323"/>
            <a:chExt cx="1301952" cy="872949"/>
          </a:xfrm>
        </p:grpSpPr>
        <p:sp>
          <p:nvSpPr>
            <p:cNvPr id="30" name="Arrow: Pentagon 29">
              <a:extLst>
                <a:ext uri="{FF2B5EF4-FFF2-40B4-BE49-F238E27FC236}">
                  <a16:creationId xmlns="" xmlns:a16="http://schemas.microsoft.com/office/drawing/2014/main"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 xmlns:a16="http://schemas.microsoft.com/office/drawing/2014/main"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17"/>
                                        </p:tgtEl>
                                        <p:attrNameLst>
                                          <p:attrName>fillcolor</p:attrName>
                                        </p:attrNameLst>
                                      </p:cBhvr>
                                      <p:to>
                                        <a:schemeClr val="accent2"/>
                                      </p:to>
                                    </p:animClr>
                                    <p:set>
                                      <p:cBhvr>
                                        <p:cTn id="37" dur="2000" fill="hold"/>
                                        <p:tgtEl>
                                          <p:spTgt spid="17"/>
                                        </p:tgtEl>
                                        <p:attrNameLst>
                                          <p:attrName>fill.type</p:attrName>
                                        </p:attrNameLst>
                                      </p:cBhvr>
                                      <p:to>
                                        <p:strVal val="solid"/>
                                      </p:to>
                                    </p:set>
                                    <p:set>
                                      <p:cBhvr>
                                        <p:cTn id="3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 xmlns:a16="http://schemas.microsoft.com/office/drawing/2014/main" id="{C00A6213-F0EE-449A-AE62-A1B5000C7C08}"/>
              </a:ext>
            </a:extLst>
          </p:cNvPr>
          <p:cNvGraphicFramePr>
            <a:graphicFrameLocks noGrp="1"/>
          </p:cNvGraphicFramePr>
          <p:nvPr>
            <p:extLst>
              <p:ext uri="{D42A27DB-BD31-4B8C-83A1-F6EECF244321}">
                <p14:modId xmlns:p14="http://schemas.microsoft.com/office/powerpoint/2010/main" xmlns="" val="1353794814"/>
              </p:ext>
            </p:extLst>
          </p:nvPr>
        </p:nvGraphicFramePr>
        <p:xfrm>
          <a:off x="24361" y="2240621"/>
          <a:ext cx="7321384" cy="4344988"/>
        </p:xfrm>
        <a:graphic>
          <a:graphicData uri="http://schemas.openxmlformats.org/drawingml/2006/table">
            <a:tbl>
              <a:tblPr bandRow="1">
                <a:tableStyleId>{5C22544A-7EE6-4342-B048-85BDC9FD1C3A}</a:tableStyleId>
              </a:tblPr>
              <a:tblGrid>
                <a:gridCol w="1361750">
                  <a:extLst>
                    <a:ext uri="{9D8B030D-6E8A-4147-A177-3AD203B41FA5}">
                      <a16:colId xmlns="" xmlns:a16="http://schemas.microsoft.com/office/drawing/2014/main" val="686004634"/>
                    </a:ext>
                  </a:extLst>
                </a:gridCol>
                <a:gridCol w="1500103">
                  <a:extLst>
                    <a:ext uri="{9D8B030D-6E8A-4147-A177-3AD203B41FA5}">
                      <a16:colId xmlns="" xmlns:a16="http://schemas.microsoft.com/office/drawing/2014/main" val="1103431312"/>
                    </a:ext>
                  </a:extLst>
                </a:gridCol>
                <a:gridCol w="1473752">
                  <a:extLst>
                    <a:ext uri="{9D8B030D-6E8A-4147-A177-3AD203B41FA5}">
                      <a16:colId xmlns="" xmlns:a16="http://schemas.microsoft.com/office/drawing/2014/main" val="625069556"/>
                    </a:ext>
                  </a:extLst>
                </a:gridCol>
                <a:gridCol w="1484243">
                  <a:extLst>
                    <a:ext uri="{9D8B030D-6E8A-4147-A177-3AD203B41FA5}">
                      <a16:colId xmlns="" xmlns:a16="http://schemas.microsoft.com/office/drawing/2014/main" val="2030415624"/>
                    </a:ext>
                  </a:extLst>
                </a:gridCol>
                <a:gridCol w="1501536">
                  <a:extLst>
                    <a:ext uri="{9D8B030D-6E8A-4147-A177-3AD203B41FA5}">
                      <a16:colId xmlns="" xmlns:a16="http://schemas.microsoft.com/office/drawing/2014/main" val="243204507"/>
                    </a:ext>
                  </a:extLst>
                </a:gridCol>
              </a:tblGrid>
              <a:tr h="736106">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 xmlns:a16="http://schemas.microsoft.com/office/drawing/2014/main"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169</a:t>
                      </a:r>
                      <a:r>
                        <a:rPr lang="en-US" sz="2400" baseline="30000">
                          <a:solidFill>
                            <a:srgbClr val="0070C0"/>
                          </a:solidFill>
                          <a:effectLst/>
                          <a:latin typeface="Arial" panose="020B0604020202020204" pitchFamily="34" charset="0"/>
                          <a:cs typeface="Arial" panose="020B0604020202020204" pitchFamily="34" charset="0"/>
                        </a:rPr>
                        <a:t>0</a:t>
                      </a:r>
                      <a:r>
                        <a:rPr lang="en-US" sz="240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80" marR="68580" marT="0" marB="0">
                    <a:solidFill>
                      <a:schemeClr val="accent6">
                        <a:lumMod val="20000"/>
                        <a:lumOff val="80000"/>
                      </a:schemeClr>
                    </a:solidFill>
                  </a:tcPr>
                </a:tc>
                <a:extLst>
                  <a:ext uri="{0D108BD9-81ED-4DB2-BD59-A6C34878D82A}">
                    <a16:rowId xmlns="" xmlns:a16="http://schemas.microsoft.com/office/drawing/2014/main" val="3409638596"/>
                  </a:ext>
                </a:extLst>
              </a:tr>
              <a:tr h="736106">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Bắc đến Nam :</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 …………………</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 xmlns:a16="http://schemas.microsoft.com/office/drawing/2014/main" val="1413471470"/>
                  </a:ext>
                </a:extLst>
              </a:tr>
            </a:tbl>
          </a:graphicData>
        </a:graphic>
      </p:graphicFrame>
      <p:sp>
        <p:nvSpPr>
          <p:cNvPr id="14" name="TextBox 13">
            <a:extLst>
              <a:ext uri="{FF2B5EF4-FFF2-40B4-BE49-F238E27FC236}">
                <a16:creationId xmlns="" xmlns:a16="http://schemas.microsoft.com/office/drawing/2014/main" id="{B0890983-A3C1-45F1-AB38-AC42A99AF6D2}"/>
              </a:ext>
            </a:extLst>
          </p:cNvPr>
          <p:cNvSpPr txBox="1"/>
          <p:nvPr/>
        </p:nvSpPr>
        <p:spPr>
          <a:xfrm>
            <a:off x="24362" y="4970586"/>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 xmlns:a16="http://schemas.microsoft.com/office/drawing/2014/main" id="{FA900F2C-D5A7-4468-905E-476C6C73E9A4}"/>
              </a:ext>
            </a:extLst>
          </p:cNvPr>
          <p:cNvSpPr txBox="1"/>
          <p:nvPr/>
        </p:nvSpPr>
        <p:spPr>
          <a:xfrm>
            <a:off x="4239226" y="3850253"/>
            <a:ext cx="1592493" cy="923330"/>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endParaRPr lang="en-US">
              <a:solidFill>
                <a:srgbClr val="0070C0"/>
              </a:solidFill>
              <a:latin typeface="Arial" panose="020B0604020202020204" pitchFamily="34" charset="0"/>
              <a:cs typeface="Arial" panose="020B0604020202020204" pitchFamily="34" charset="0"/>
            </a:endParaRPr>
          </a:p>
          <a:p>
            <a:pPr algn="ctr"/>
            <a:r>
              <a:rPr lang="en-US">
                <a:solidFill>
                  <a:srgbClr val="0070C0"/>
                </a:solidFill>
                <a:latin typeface="Arial" panose="020B0604020202020204" pitchFamily="34" charset="0"/>
                <a:cs typeface="Arial" panose="020B0604020202020204" pitchFamily="34" charset="0"/>
              </a:rPr>
              <a:t>Đê-giơ-nép</a:t>
            </a:r>
            <a:endParaRPr lang="en-US"/>
          </a:p>
        </p:txBody>
      </p:sp>
      <p:sp>
        <p:nvSpPr>
          <p:cNvPr id="18" name="TextBox 17">
            <a:extLst>
              <a:ext uri="{FF2B5EF4-FFF2-40B4-BE49-F238E27FC236}">
                <a16:creationId xmlns="" xmlns:a16="http://schemas.microsoft.com/office/drawing/2014/main"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 xmlns:a16="http://schemas.microsoft.com/office/drawing/2014/main" id="{C85A1118-A8E7-4CE6-BF05-82DBEC1DFAD5}"/>
              </a:ext>
            </a:extLst>
          </p:cNvPr>
          <p:cNvSpPr txBox="1"/>
          <p:nvPr/>
        </p:nvSpPr>
        <p:spPr>
          <a:xfrm>
            <a:off x="2883403" y="3906871"/>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Pi-ai</a:t>
            </a:r>
            <a:endParaRPr lang="en-US"/>
          </a:p>
        </p:txBody>
      </p:sp>
      <p:sp>
        <p:nvSpPr>
          <p:cNvPr id="20" name="TextBox 19">
            <a:extLst>
              <a:ext uri="{FF2B5EF4-FFF2-40B4-BE49-F238E27FC236}">
                <a16:creationId xmlns="" xmlns:a16="http://schemas.microsoft.com/office/drawing/2014/main" id="{EBE2EBD5-B52D-48F6-A6E9-E18AE4CBD259}"/>
              </a:ext>
            </a:extLst>
          </p:cNvPr>
          <p:cNvSpPr txBox="1"/>
          <p:nvPr/>
        </p:nvSpPr>
        <p:spPr>
          <a:xfrm>
            <a:off x="1010188" y="385640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Che-liu-skin</a:t>
            </a:r>
          </a:p>
          <a:p>
            <a:endParaRPr lang="en-US"/>
          </a:p>
        </p:txBody>
      </p:sp>
      <p:sp>
        <p:nvSpPr>
          <p:cNvPr id="3" name="TextBox 2">
            <a:extLst>
              <a:ext uri="{FF2B5EF4-FFF2-40B4-BE49-F238E27FC236}">
                <a16:creationId xmlns="" xmlns:a16="http://schemas.microsoft.com/office/drawing/2014/main" id="{BFC4119E-68CE-4EC2-A8AE-2BCA039A00B8}"/>
              </a:ext>
            </a:extLst>
          </p:cNvPr>
          <p:cNvSpPr txBox="1"/>
          <p:nvPr/>
        </p:nvSpPr>
        <p:spPr>
          <a:xfrm>
            <a:off x="1480517" y="3199020"/>
            <a:ext cx="1490721"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77</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44’ B</a:t>
            </a:r>
          </a:p>
          <a:p>
            <a:endParaRPr lang="en-US" sz="2400"/>
          </a:p>
        </p:txBody>
      </p:sp>
      <p:sp>
        <p:nvSpPr>
          <p:cNvPr id="21" name="TextBox 20">
            <a:extLst>
              <a:ext uri="{FF2B5EF4-FFF2-40B4-BE49-F238E27FC236}">
                <a16:creationId xmlns="" xmlns:a16="http://schemas.microsoft.com/office/drawing/2014/main" id="{023E600B-D663-403E-99C8-B365D4605082}"/>
              </a:ext>
            </a:extLst>
          </p:cNvPr>
          <p:cNvSpPr txBox="1"/>
          <p:nvPr/>
        </p:nvSpPr>
        <p:spPr>
          <a:xfrm>
            <a:off x="2883403" y="3199020"/>
            <a:ext cx="1463412"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1</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16’ B</a:t>
            </a:r>
          </a:p>
          <a:p>
            <a:endParaRPr lang="en-US" sz="2400"/>
          </a:p>
        </p:txBody>
      </p:sp>
      <p:sp>
        <p:nvSpPr>
          <p:cNvPr id="22" name="TextBox 21">
            <a:extLst>
              <a:ext uri="{FF2B5EF4-FFF2-40B4-BE49-F238E27FC236}">
                <a16:creationId xmlns="" xmlns:a16="http://schemas.microsoft.com/office/drawing/2014/main" id="{C5404995-B48B-47F0-8098-8AC14F3B9544}"/>
              </a:ext>
            </a:extLst>
          </p:cNvPr>
          <p:cNvSpPr txBox="1"/>
          <p:nvPr/>
        </p:nvSpPr>
        <p:spPr>
          <a:xfrm>
            <a:off x="1735710" y="5680422"/>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8 500 km</a:t>
            </a:r>
            <a:endParaRPr lang="en-US" sz="2800"/>
          </a:p>
        </p:txBody>
      </p:sp>
      <p:sp>
        <p:nvSpPr>
          <p:cNvPr id="23" name="TextBox 22">
            <a:extLst>
              <a:ext uri="{FF2B5EF4-FFF2-40B4-BE49-F238E27FC236}">
                <a16:creationId xmlns="" xmlns:a16="http://schemas.microsoft.com/office/drawing/2014/main" id="{B9452719-D40A-4845-BC46-176D75427BC1}"/>
              </a:ext>
            </a:extLst>
          </p:cNvPr>
          <p:cNvSpPr txBox="1"/>
          <p:nvPr/>
        </p:nvSpPr>
        <p:spPr>
          <a:xfrm>
            <a:off x="4705125" y="5655847"/>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sp>
        <p:nvSpPr>
          <p:cNvPr id="34" name="TextBox 33">
            <a:extLst>
              <a:ext uri="{FF2B5EF4-FFF2-40B4-BE49-F238E27FC236}">
                <a16:creationId xmlns="" xmlns:a16="http://schemas.microsoft.com/office/drawing/2014/main"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 xmlns:a16="http://schemas.microsoft.com/office/drawing/2014/main" id="{4AABD0F3-8191-4ABD-8B94-2644FD3E29EC}"/>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36" name="Arrow: Pentagon 35">
              <a:extLst>
                <a:ext uri="{FF2B5EF4-FFF2-40B4-BE49-F238E27FC236}">
                  <a16:creationId xmlns="" xmlns:a16="http://schemas.microsoft.com/office/drawing/2014/main"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 xmlns:a16="http://schemas.microsoft.com/office/drawing/2014/main"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 xmlns:a16="http://schemas.microsoft.com/office/drawing/2014/main" id="{48E1BDD3-62F2-41E8-B6D9-F0E21C0833DC}"/>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39" name="Group 38">
            <a:extLst>
              <a:ext uri="{FF2B5EF4-FFF2-40B4-BE49-F238E27FC236}">
                <a16:creationId xmlns="" xmlns:a16="http://schemas.microsoft.com/office/drawing/2014/main" id="{92EBC940-7954-45C0-9BEC-40F28A685957}"/>
              </a:ext>
            </a:extLst>
          </p:cNvPr>
          <p:cNvGrpSpPr/>
          <p:nvPr/>
        </p:nvGrpSpPr>
        <p:grpSpPr>
          <a:xfrm>
            <a:off x="0" y="-12478"/>
            <a:ext cx="1301952" cy="872949"/>
            <a:chOff x="344605" y="154323"/>
            <a:chExt cx="1301952" cy="872949"/>
          </a:xfrm>
        </p:grpSpPr>
        <p:sp>
          <p:nvSpPr>
            <p:cNvPr id="40" name="Arrow: Pentagon 39">
              <a:extLst>
                <a:ext uri="{FF2B5EF4-FFF2-40B4-BE49-F238E27FC236}">
                  <a16:creationId xmlns="" xmlns:a16="http://schemas.microsoft.com/office/drawing/2014/main"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 xmlns:a16="http://schemas.microsoft.com/office/drawing/2014/main"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26F47A1D-FB44-499E-90F9-8430D8553774}"/>
              </a:ext>
            </a:extLst>
          </p:cNvPr>
          <p:cNvGrpSpPr/>
          <p:nvPr/>
        </p:nvGrpSpPr>
        <p:grpSpPr>
          <a:xfrm>
            <a:off x="7455483" y="1363494"/>
            <a:ext cx="4714770" cy="5517470"/>
            <a:chOff x="7455483" y="1363494"/>
            <a:chExt cx="4714770" cy="5517470"/>
          </a:xfrm>
        </p:grpSpPr>
        <p:pic>
          <p:nvPicPr>
            <p:cNvPr id="1026" name="Picture 2">
              <a:extLst>
                <a:ext uri="{FF2B5EF4-FFF2-40B4-BE49-F238E27FC236}">
                  <a16:creationId xmlns="" xmlns:a16="http://schemas.microsoft.com/office/drawing/2014/main" id="{E645933D-EECC-43BB-8357-AB9E714E88F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 xmlns:a16="http://schemas.microsoft.com/office/drawing/2014/main" id="{BDBFB3CB-2EEE-4400-BC67-10312EC8D4F2}"/>
                </a:ext>
              </a:extLst>
            </p:cNvPr>
            <p:cNvSpPr txBox="1"/>
            <p:nvPr/>
          </p:nvSpPr>
          <p:spPr>
            <a:xfrm>
              <a:off x="7977809" y="6511632"/>
              <a:ext cx="3869634"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42" name="AutoShape 5">
            <a:extLst>
              <a:ext uri="{FF2B5EF4-FFF2-40B4-BE49-F238E27FC236}">
                <a16:creationId xmlns="" xmlns:a16="http://schemas.microsoft.com/office/drawing/2014/main" id="{D94B7AB2-6928-4747-B8EE-B92554BD3056}"/>
              </a:ext>
            </a:extLst>
          </p:cNvPr>
          <p:cNvSpPr>
            <a:spLocks noChangeArrowheads="1"/>
          </p:cNvSpPr>
          <p:nvPr/>
        </p:nvSpPr>
        <p:spPr bwMode="auto">
          <a:xfrm>
            <a:off x="9754557" y="1853123"/>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AutoShape 6">
            <a:extLst>
              <a:ext uri="{FF2B5EF4-FFF2-40B4-BE49-F238E27FC236}">
                <a16:creationId xmlns="" xmlns:a16="http://schemas.microsoft.com/office/drawing/2014/main" id="{8B761E05-E80F-49EF-8231-F1410418B216}"/>
              </a:ext>
            </a:extLst>
          </p:cNvPr>
          <p:cNvSpPr>
            <a:spLocks noChangeArrowheads="1"/>
          </p:cNvSpPr>
          <p:nvPr/>
        </p:nvSpPr>
        <p:spPr bwMode="auto">
          <a:xfrm>
            <a:off x="10238620" y="5301828"/>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AutoShape 7">
            <a:extLst>
              <a:ext uri="{FF2B5EF4-FFF2-40B4-BE49-F238E27FC236}">
                <a16:creationId xmlns="" xmlns:a16="http://schemas.microsoft.com/office/drawing/2014/main" id="{4EEF619D-0749-41BA-B484-2ED87C7216B0}"/>
              </a:ext>
            </a:extLst>
          </p:cNvPr>
          <p:cNvSpPr>
            <a:spLocks noChangeArrowheads="1"/>
          </p:cNvSpPr>
          <p:nvPr/>
        </p:nvSpPr>
        <p:spPr bwMode="auto">
          <a:xfrm>
            <a:off x="9550731" y="23930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a:solidFill>
                  <a:srgbClr val="0070C0"/>
                </a:solidFill>
                <a:latin typeface="Arial" panose="020B0604020202020204" pitchFamily="34" charset="0"/>
                <a:cs typeface="Arial" panose="020B0604020202020204" pitchFamily="34" charset="0"/>
              </a:rPr>
              <a:t>Mũi Sê-li-u-xkin</a:t>
            </a:r>
          </a:p>
          <a:p>
            <a:pPr algn="ctr"/>
            <a:r>
              <a:rPr lang="en-US" altLang="en-US" sz="2000" b="1">
                <a:solidFill>
                  <a:srgbClr val="0070C0"/>
                </a:solidFill>
                <a:latin typeface="Arial" panose="020B0604020202020204" pitchFamily="34" charset="0"/>
                <a:cs typeface="Arial" panose="020B0604020202020204" pitchFamily="34" charset="0"/>
              </a:rPr>
              <a:t>77</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44</a:t>
            </a:r>
            <a:r>
              <a:rPr lang="en-US" altLang="en-US" sz="2000" b="1" baseline="30000">
                <a:solidFill>
                  <a:srgbClr val="0070C0"/>
                </a:solidFill>
                <a:latin typeface="Arial" panose="020B0604020202020204" pitchFamily="34" charset="0"/>
                <a:cs typeface="Arial" panose="020B0604020202020204" pitchFamily="34" charset="0"/>
              </a:rPr>
              <a:t>’</a:t>
            </a:r>
            <a:r>
              <a:rPr lang="en-US" altLang="en-US" sz="2000" b="1">
                <a:solidFill>
                  <a:srgbClr val="0070C0"/>
                </a:solidFill>
                <a:latin typeface="Arial" panose="020B0604020202020204" pitchFamily="34" charset="0"/>
                <a:cs typeface="Arial" panose="020B0604020202020204" pitchFamily="34" charset="0"/>
              </a:rPr>
              <a:t>B</a:t>
            </a:r>
          </a:p>
        </p:txBody>
      </p:sp>
      <p:sp>
        <p:nvSpPr>
          <p:cNvPr id="45" name="AutoShape 8">
            <a:extLst>
              <a:ext uri="{FF2B5EF4-FFF2-40B4-BE49-F238E27FC236}">
                <a16:creationId xmlns="" xmlns:a16="http://schemas.microsoft.com/office/drawing/2014/main" id="{BAA73783-76E0-469E-8DE7-850531E27CF9}"/>
              </a:ext>
            </a:extLst>
          </p:cNvPr>
          <p:cNvSpPr>
            <a:spLocks noChangeArrowheads="1"/>
          </p:cNvSpPr>
          <p:nvPr/>
        </p:nvSpPr>
        <p:spPr bwMode="auto">
          <a:xfrm rot="10800000">
            <a:off x="9918238" y="6012001"/>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Arial" panose="020B0604020202020204" pitchFamily="34" charset="0"/>
                <a:cs typeface="Arial" panose="020B0604020202020204" pitchFamily="34" charset="0"/>
              </a:rPr>
              <a:t>Mũi Pi-ai</a:t>
            </a:r>
          </a:p>
          <a:p>
            <a:pPr algn="ctr"/>
            <a:r>
              <a:rPr lang="en-US" altLang="en-US" sz="2000" b="1">
                <a:solidFill>
                  <a:srgbClr val="0070C0"/>
                </a:solidFill>
                <a:latin typeface="Arial" panose="020B0604020202020204" pitchFamily="34" charset="0"/>
                <a:cs typeface="Arial" panose="020B0604020202020204" pitchFamily="34" charset="0"/>
              </a:rPr>
              <a:t>1</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16’B</a:t>
            </a:r>
          </a:p>
        </p:txBody>
      </p:sp>
      <p:pic>
        <p:nvPicPr>
          <p:cNvPr id="46" name="Picture 45">
            <a:extLst>
              <a:ext uri="{FF2B5EF4-FFF2-40B4-BE49-F238E27FC236}">
                <a16:creationId xmlns="" xmlns:a16="http://schemas.microsoft.com/office/drawing/2014/main" id="{FCC5DCB0-4F7E-446F-B281-0EE6FBADF30C}"/>
              </a:ext>
            </a:extLst>
          </p:cNvPr>
          <p:cNvPicPr>
            <a:picLocks noChangeAspect="1"/>
          </p:cNvPicPr>
          <p:nvPr/>
        </p:nvPicPr>
        <p:blipFill rotWithShape="1">
          <a:blip r:embed="rId4" cstate="print"/>
          <a:srcRect l="39937" t="29028" r="40313" b="29583"/>
          <a:stretch/>
        </p:blipFill>
        <p:spPr>
          <a:xfrm>
            <a:off x="7342900" y="1011676"/>
            <a:ext cx="4969648" cy="5858199"/>
          </a:xfrm>
          <a:prstGeom prst="rect">
            <a:avLst/>
          </a:prstGeom>
        </p:spPr>
      </p:pic>
      <p:sp>
        <p:nvSpPr>
          <p:cNvPr id="47" name="AutoShape 5">
            <a:extLst>
              <a:ext uri="{FF2B5EF4-FFF2-40B4-BE49-F238E27FC236}">
                <a16:creationId xmlns="" xmlns:a16="http://schemas.microsoft.com/office/drawing/2014/main" id="{80090347-7EFF-462C-989E-31A4237CA4A6}"/>
              </a:ext>
            </a:extLst>
          </p:cNvPr>
          <p:cNvSpPr>
            <a:spLocks noChangeArrowheads="1"/>
          </p:cNvSpPr>
          <p:nvPr/>
        </p:nvSpPr>
        <p:spPr bwMode="auto">
          <a:xfrm>
            <a:off x="10327823" y="2920410"/>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8" name="AutoShape 6">
            <a:extLst>
              <a:ext uri="{FF2B5EF4-FFF2-40B4-BE49-F238E27FC236}">
                <a16:creationId xmlns="" xmlns:a16="http://schemas.microsoft.com/office/drawing/2014/main" id="{B3234B4A-0F09-4756-A48E-569404FD6EA1}"/>
              </a:ext>
            </a:extLst>
          </p:cNvPr>
          <p:cNvSpPr>
            <a:spLocks noChangeArrowheads="1"/>
          </p:cNvSpPr>
          <p:nvPr/>
        </p:nvSpPr>
        <p:spPr bwMode="auto">
          <a:xfrm>
            <a:off x="10198441" y="4934070"/>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9" name="AutoShape 5">
            <a:extLst>
              <a:ext uri="{FF2B5EF4-FFF2-40B4-BE49-F238E27FC236}">
                <a16:creationId xmlns="" xmlns:a16="http://schemas.microsoft.com/office/drawing/2014/main" id="{1FFB53CE-EDBE-4D11-BD85-CA1075200CB1}"/>
              </a:ext>
            </a:extLst>
          </p:cNvPr>
          <p:cNvSpPr>
            <a:spLocks noChangeArrowheads="1"/>
          </p:cNvSpPr>
          <p:nvPr/>
        </p:nvSpPr>
        <p:spPr bwMode="auto">
          <a:xfrm>
            <a:off x="8990367" y="3570005"/>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50" name="AutoShape 5">
            <a:extLst>
              <a:ext uri="{FF2B5EF4-FFF2-40B4-BE49-F238E27FC236}">
                <a16:creationId xmlns="" xmlns:a16="http://schemas.microsoft.com/office/drawing/2014/main" id="{E8C64DB2-6582-4B47-AFAD-40CED8E8F91D}"/>
              </a:ext>
            </a:extLst>
          </p:cNvPr>
          <p:cNvSpPr>
            <a:spLocks noChangeArrowheads="1"/>
          </p:cNvSpPr>
          <p:nvPr/>
        </p:nvSpPr>
        <p:spPr bwMode="auto">
          <a:xfrm>
            <a:off x="11156969" y="3889722"/>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xmlns=""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35" presetClass="emph" presetSubtype="0" fill="hold" nodeType="withEffect">
                                  <p:stCondLst>
                                    <p:cond delay="0"/>
                                  </p:stCondLst>
                                  <p:childTnLst>
                                    <p:anim calcmode="discrete" valueType="str">
                                      <p:cBhvr>
                                        <p:cTn id="9"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35" presetClass="emph" presetSubtype="0" fill="hold" nodeType="withEffect">
                                  <p:stCondLst>
                                    <p:cond delay="0"/>
                                  </p:stCondLst>
                                  <p:childTnLst>
                                    <p:anim calcmode="discrete" valueType="str">
                                      <p:cBhvr>
                                        <p:cTn id="26"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linds(horizontal)">
                                      <p:cBhvr>
                                        <p:cTn id="31" dur="500"/>
                                        <p:tgtEl>
                                          <p:spTgt spid="4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indefinite"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35" presetClass="emph" presetSubtype="0" fill="hold" nodeType="withEffect">
                                  <p:stCondLst>
                                    <p:cond delay="0"/>
                                  </p:stCondLst>
                                  <p:childTnLst>
                                    <p:anim calcmode="discrete" valueType="str">
                                      <p:cBhvr>
                                        <p:cTn id="60"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repeatCount="indefinite"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35" presetClass="emph" presetSubtype="0" fill="hold" nodeType="withEffect">
                                  <p:stCondLst>
                                    <p:cond delay="0"/>
                                  </p:stCondLst>
                                  <p:childTnLst>
                                    <p:anim calcmode="discrete" valueType="str">
                                      <p:cBhvr>
                                        <p:cTn id="67"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16" presetClass="entr" presetSubtype="2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indefinite" fill="hold"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35" presetClass="emph" presetSubtype="0" fill="hold" nodeType="withEffect">
                                  <p:stCondLst>
                                    <p:cond delay="0"/>
                                  </p:stCondLst>
                                  <p:childTnLst>
                                    <p:anim calcmode="discrete" valueType="str">
                                      <p:cBhvr>
                                        <p:cTn id="78" dur="10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repeatCount="indefinite"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35" presetClass="emph" presetSubtype="0" fill="hold" nodeType="withEffect">
                                  <p:stCondLst>
                                    <p:cond delay="0"/>
                                  </p:stCondLst>
                                  <p:childTnLst>
                                    <p:anim calcmode="discrete" valueType="str">
                                      <p:cBhvr>
                                        <p:cTn id="85" dur="1000" fill="hold"/>
                                        <p:tgtEl>
                                          <p:spTgt spid="50"/>
                                        </p:tgtEl>
                                        <p:attrNameLst>
                                          <p:attrName>style.visibility</p:attrName>
                                        </p:attrNameLst>
                                      </p:cBhvr>
                                      <p:tavLst>
                                        <p:tav tm="0">
                                          <p:val>
                                            <p:strVal val="hidden"/>
                                          </p:val>
                                        </p:tav>
                                        <p:tav tm="50000">
                                          <p:val>
                                            <p:strVal val="visible"/>
                                          </p:val>
                                        </p:tav>
                                      </p:tavLst>
                                    </p:anim>
                                  </p:childTnLst>
                                </p:cTn>
                              </p:par>
                              <p:par>
                                <p:cTn id="86" presetID="16" presetClass="entr" presetSubtype="21"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2" grpId="0" animBg="1"/>
      <p:bldP spid="43" grpId="0" animBg="1"/>
      <p:bldP spid="44" grpId="0" animBg="1"/>
      <p:bldP spid="44" grpId="1" animBg="1"/>
      <p:bldP spid="45" grpId="0" animBg="1"/>
      <p:bldP spid="4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D654B6F-B2C8-4AB3-8526-78170608AE9B}"/>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B418F4C7-6A90-4B3F-BB3E-B31466DA82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CFAB4D76-B91D-4B25-AF78-88945604FFD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5B6FAFE4-A877-4F81-A72E-282742819A19}"/>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B996B536-2004-49E4-AB7E-F9A57EF2BE18}"/>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 xmlns:a16="http://schemas.microsoft.com/office/drawing/2014/main" id="{D33D4216-C019-4955-BFDF-F2662C9B252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BA39338D-EF72-4F86-AEDD-68FA8E6118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 xmlns:a16="http://schemas.microsoft.com/office/drawing/2014/main" id="{1BFB3D40-5689-415C-9C24-356A35253BAF}"/>
              </a:ext>
            </a:extLst>
          </p:cNvPr>
          <p:cNvSpPr/>
          <p:nvPr/>
        </p:nvSpPr>
        <p:spPr>
          <a:xfrm>
            <a:off x="311403" y="2031848"/>
            <a:ext cx="10953739" cy="1200329"/>
          </a:xfrm>
          <a:prstGeom prst="rect">
            <a:avLst/>
          </a:prstGeom>
        </p:spPr>
        <p:txBody>
          <a:bodyPr wrap="square">
            <a:spAutoFit/>
          </a:bodyPr>
          <a:lstStyle/>
          <a:p>
            <a:pPr algn="just"/>
            <a:r>
              <a:rPr lang="en-US" sz="36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a:solidFill>
                  <a:srgbClr val="1C11AF"/>
                </a:solidFill>
              </a:rPr>
              <a:t>Nằm ở bán cầu Bắc</a:t>
            </a:r>
            <a:r>
              <a:rPr lang="vi-VN" sz="3600" b="1">
                <a:solidFill>
                  <a:srgbClr val="1C11AF"/>
                </a:solidFill>
                <a:latin typeface="Arial" panose="020B0604020202020204" pitchFamily="34" charset="0"/>
                <a:cs typeface="Arial" panose="020B0604020202020204" pitchFamily="34" charset="0"/>
              </a:rPr>
              <a:t>, </a:t>
            </a:r>
            <a:r>
              <a:rPr lang="en-US" sz="3600" b="1">
                <a:solidFill>
                  <a:srgbClr val="1C11AF"/>
                </a:solidFill>
                <a:latin typeface="Arial" panose="020B0604020202020204" pitchFamily="34" charset="0"/>
                <a:cs typeface="Arial" panose="020B0604020202020204" pitchFamily="34" charset="0"/>
              </a:rPr>
              <a:t>kéo dài từ vùng cận cực Bắc tới Xích đạo</a:t>
            </a:r>
          </a:p>
        </p:txBody>
      </p:sp>
      <p:pic>
        <p:nvPicPr>
          <p:cNvPr id="28" name="Picture 27" descr="book9">
            <a:extLst>
              <a:ext uri="{FF2B5EF4-FFF2-40B4-BE49-F238E27FC236}">
                <a16:creationId xmlns="" xmlns:a16="http://schemas.microsoft.com/office/drawing/2014/main" id="{D9DFA9C0-D2B5-4B1B-B826-4CB48A2C7A5C}"/>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3860" y="1034643"/>
            <a:ext cx="1301952" cy="89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 xmlns:a16="http://schemas.microsoft.com/office/drawing/2014/main" id="{B222B947-B144-43E2-B599-5605FD809E4E}"/>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Tree>
    <p:extLst>
      <p:ext uri="{BB962C8B-B14F-4D97-AF65-F5344CB8AC3E}">
        <p14:creationId xmlns:p14="http://schemas.microsoft.com/office/powerpoint/2010/main" xmlns="" val="2475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E800B5E5-6863-4506-8F0B-80E004FD4C5B}"/>
              </a:ext>
            </a:extLst>
          </p:cNvPr>
          <p:cNvGrpSpPr/>
          <p:nvPr/>
        </p:nvGrpSpPr>
        <p:grpSpPr>
          <a:xfrm>
            <a:off x="137140" y="2286297"/>
            <a:ext cx="6833834" cy="4062935"/>
            <a:chOff x="6817360" y="1238250"/>
            <a:chExt cx="5181600" cy="2479765"/>
          </a:xfrm>
        </p:grpSpPr>
        <p:pic>
          <p:nvPicPr>
            <p:cNvPr id="11" name="Picture 10">
              <a:extLst>
                <a:ext uri="{FF2B5EF4-FFF2-40B4-BE49-F238E27FC236}">
                  <a16:creationId xmlns="" xmlns:a16="http://schemas.microsoft.com/office/drawing/2014/main" id="{CCE0C50A-4B45-4D1D-AA56-25733CD28BCE}"/>
                </a:ext>
              </a:extLst>
            </p:cNvPr>
            <p:cNvPicPr>
              <a:picLocks noChangeAspect="1"/>
            </p:cNvPicPr>
            <p:nvPr/>
          </p:nvPicPr>
          <p:blipFill rotWithShape="1">
            <a:blip r:embed="rId3" cstate="print"/>
            <a:srcRect l="33583" t="39703" r="27643" b="31982"/>
            <a:stretch/>
          </p:blipFill>
          <p:spPr>
            <a:xfrm>
              <a:off x="6817360" y="1238250"/>
              <a:ext cx="4727259" cy="1941830"/>
            </a:xfrm>
            <a:prstGeom prst="rect">
              <a:avLst/>
            </a:prstGeom>
          </p:spPr>
        </p:pic>
        <p:sp>
          <p:nvSpPr>
            <p:cNvPr id="12" name="TextBox 11">
              <a:extLst>
                <a:ext uri="{FF2B5EF4-FFF2-40B4-BE49-F238E27FC236}">
                  <a16:creationId xmlns="" xmlns:a16="http://schemas.microsoft.com/office/drawing/2014/main" id="{6CB67EB1-7AE5-46B9-9E27-307278A62080}"/>
                </a:ext>
              </a:extLst>
            </p:cNvPr>
            <p:cNvSpPr txBox="1"/>
            <p:nvPr/>
          </p:nvSpPr>
          <p:spPr>
            <a:xfrm>
              <a:off x="7142478" y="3180080"/>
              <a:ext cx="4856482" cy="537935"/>
            </a:xfrm>
            <a:prstGeom prst="rect">
              <a:avLst/>
            </a:prstGeom>
            <a:noFill/>
          </p:spPr>
          <p:txBody>
            <a:bodyPr wrap="square" rtlCol="0">
              <a:spAutoFit/>
            </a:bodyPr>
            <a:lstStyle/>
            <a:p>
              <a:pPr algn="ctr"/>
              <a:endParaRPr lang="en-US" b="1">
                <a:solidFill>
                  <a:srgbClr val="FF000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 xmlns:a16="http://schemas.microsoft.com/office/drawing/2014/main" id="{F27546F7-EB74-4840-8A26-C52DBC19E600}"/>
              </a:ext>
            </a:extLst>
          </p:cNvPr>
          <p:cNvPicPr>
            <a:picLocks noChangeAspect="1"/>
          </p:cNvPicPr>
          <p:nvPr/>
        </p:nvPicPr>
        <p:blipFill rotWithShape="1">
          <a:blip r:embed="rId4" cstate="print"/>
          <a:srcRect l="5879" t="34327" r="74734" b="24531"/>
          <a:stretch/>
        </p:blipFill>
        <p:spPr>
          <a:xfrm>
            <a:off x="8360491" y="2466282"/>
            <a:ext cx="2363605" cy="2821592"/>
          </a:xfrm>
          <a:prstGeom prst="rect">
            <a:avLst/>
          </a:prstGeom>
        </p:spPr>
      </p:pic>
      <p:sp>
        <p:nvSpPr>
          <p:cNvPr id="14" name="TextBox 13">
            <a:extLst>
              <a:ext uri="{FF2B5EF4-FFF2-40B4-BE49-F238E27FC236}">
                <a16:creationId xmlns="" xmlns:a16="http://schemas.microsoft.com/office/drawing/2014/main" id="{6AB39A98-414B-42AE-B6BF-79E22C70EB09}"/>
              </a:ext>
            </a:extLst>
          </p:cNvPr>
          <p:cNvSpPr txBox="1"/>
          <p:nvPr/>
        </p:nvSpPr>
        <p:spPr>
          <a:xfrm>
            <a:off x="1439092" y="5631785"/>
            <a:ext cx="3261496"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GV chia lớp làm 6 -&gt; 8  nhóm</a:t>
            </a:r>
          </a:p>
        </p:txBody>
      </p:sp>
      <p:sp>
        <p:nvSpPr>
          <p:cNvPr id="15" name="TextBox 14">
            <a:extLst>
              <a:ext uri="{FF2B5EF4-FFF2-40B4-BE49-F238E27FC236}">
                <a16:creationId xmlns="" xmlns:a16="http://schemas.microsoft.com/office/drawing/2014/main" id="{6FD6CE82-9AF8-4D8E-9DE4-ECC823307348}"/>
              </a:ext>
            </a:extLst>
          </p:cNvPr>
          <p:cNvSpPr txBox="1"/>
          <p:nvPr/>
        </p:nvSpPr>
        <p:spPr>
          <a:xfrm>
            <a:off x="7365368" y="5676317"/>
            <a:ext cx="4000198"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Đánh số thứ tự HS trong nhóm 1-&gt;6</a:t>
            </a:r>
          </a:p>
        </p:txBody>
      </p:sp>
      <p:pic>
        <p:nvPicPr>
          <p:cNvPr id="16" name="Picture 15">
            <a:extLst>
              <a:ext uri="{FF2B5EF4-FFF2-40B4-BE49-F238E27FC236}">
                <a16:creationId xmlns="" xmlns:a16="http://schemas.microsoft.com/office/drawing/2014/main" id="{9B05100C-45B4-4400-AB31-D88D04BFF8F2}"/>
              </a:ext>
            </a:extLst>
          </p:cNvPr>
          <p:cNvPicPr>
            <a:picLocks noChangeAspect="1"/>
          </p:cNvPicPr>
          <p:nvPr/>
        </p:nvPicPr>
        <p:blipFill>
          <a:blip r:embed="rId5" cstate="print"/>
          <a:stretch>
            <a:fillRect/>
          </a:stretch>
        </p:blipFill>
        <p:spPr>
          <a:xfrm>
            <a:off x="2092619" y="1105643"/>
            <a:ext cx="7579589" cy="1032114"/>
          </a:xfrm>
          <a:prstGeom prst="rect">
            <a:avLst/>
          </a:prstGeom>
          <a:ln>
            <a:solidFill>
              <a:srgbClr val="00B050"/>
            </a:solidFill>
            <a:prstDash val="sysDash"/>
          </a:ln>
        </p:spPr>
      </p:pic>
    </p:spTree>
    <p:extLst>
      <p:ext uri="{BB962C8B-B14F-4D97-AF65-F5344CB8AC3E}">
        <p14:creationId xmlns:p14="http://schemas.microsoft.com/office/powerpoint/2010/main" xmlns="" val="30240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 xmlns:a16="http://schemas.microsoft.com/office/drawing/2014/main" id="{578FE921-EF35-4C89-9A0E-EA0ED9D62A28}"/>
              </a:ext>
            </a:extLst>
          </p:cNvPr>
          <p:cNvSpPr/>
          <p:nvPr/>
        </p:nvSpPr>
        <p:spPr>
          <a:xfrm>
            <a:off x="219024" y="2256665"/>
            <a:ext cx="11753952" cy="36670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 xmlns:a16="http://schemas.microsoft.com/office/drawing/2014/main" id="{289BCC30-FC3B-4EE6-8CED-BA96CBEB839C}"/>
              </a:ext>
            </a:extLst>
          </p:cNvPr>
          <p:cNvPicPr>
            <a:picLocks noChangeAspect="1"/>
          </p:cNvPicPr>
          <p:nvPr/>
        </p:nvPicPr>
        <p:blipFill>
          <a:blip r:embed="rId4" cstate="print"/>
          <a:stretch>
            <a:fillRect/>
          </a:stretch>
        </p:blipFill>
        <p:spPr>
          <a:xfrm>
            <a:off x="2306205" y="1603010"/>
            <a:ext cx="7579589" cy="1032114"/>
          </a:xfrm>
          <a:prstGeom prst="rect">
            <a:avLst/>
          </a:prstGeom>
          <a:ln>
            <a:solidFill>
              <a:srgbClr val="00B050"/>
            </a:solidFill>
            <a:prstDash val="sysDash"/>
          </a:ln>
        </p:spPr>
      </p:pic>
      <p:sp>
        <p:nvSpPr>
          <p:cNvPr id="35" name="TextBox 34">
            <a:extLst>
              <a:ext uri="{FF2B5EF4-FFF2-40B4-BE49-F238E27FC236}">
                <a16:creationId xmlns="" xmlns:a16="http://schemas.microsoft.com/office/drawing/2014/main" id="{E2E99722-73E0-4B33-95A7-B0724FDC6F10}"/>
              </a:ext>
            </a:extLst>
          </p:cNvPr>
          <p:cNvSpPr txBox="1"/>
          <p:nvPr/>
        </p:nvSpPr>
        <p:spPr>
          <a:xfrm>
            <a:off x="501156" y="2817365"/>
            <a:ext cx="12535077" cy="1138773"/>
          </a:xfrm>
          <a:prstGeom prst="rect">
            <a:avLst/>
          </a:prstGeom>
          <a:noFill/>
        </p:spPr>
        <p:txBody>
          <a:bodyPr wrap="square" rtlCol="0">
            <a:spAutoFit/>
          </a:bodyPr>
          <a:lstStyle/>
          <a:p>
            <a:pPr marL="285750" indent="-285750">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Quan sát l</a:t>
            </a:r>
            <a:r>
              <a:rPr lang="vi-VN" sz="3400">
                <a:solidFill>
                  <a:srgbClr val="7030A0"/>
                </a:solidFill>
                <a:latin typeface="Arial" panose="020B0604020202020204" pitchFamily="34" charset="0"/>
                <a:cs typeface="Arial" panose="020B0604020202020204" pitchFamily="34" charset="0"/>
              </a:rPr>
              <a:t>ư</a:t>
            </a:r>
            <a:r>
              <a:rPr lang="en-US" sz="3400">
                <a:solidFill>
                  <a:srgbClr val="7030A0"/>
                </a:solidFill>
                <a:latin typeface="Arial" panose="020B0604020202020204" pitchFamily="34" charset="0"/>
                <a:cs typeface="Arial" panose="020B0604020202020204" pitchFamily="34" charset="0"/>
              </a:rPr>
              <a:t>ợc đồ hình 5.11 các đảo, bán đảo, quần đảo,</a:t>
            </a:r>
          </a:p>
          <a:p>
            <a:r>
              <a:rPr lang="en-US" sz="3400">
                <a:solidFill>
                  <a:srgbClr val="7030A0"/>
                </a:solidFill>
                <a:latin typeface="Arial" panose="020B0604020202020204" pitchFamily="34" charset="0"/>
                <a:cs typeface="Arial" panose="020B0604020202020204" pitchFamily="34" charset="0"/>
              </a:rPr>
              <a:t>vịnh, biển, đại d</a:t>
            </a:r>
            <a:r>
              <a:rPr lang="vi-VN" sz="3400">
                <a:solidFill>
                  <a:srgbClr val="7030A0"/>
                </a:solidFill>
                <a:latin typeface="Arial" panose="020B0604020202020204" pitchFamily="34" charset="0"/>
                <a:cs typeface="Arial" panose="020B0604020202020204" pitchFamily="34" charset="0"/>
              </a:rPr>
              <a:t>ư</a:t>
            </a:r>
            <a:r>
              <a:rPr lang="en-US" sz="3400">
                <a:solidFill>
                  <a:srgbClr val="7030A0"/>
                </a:solidFill>
                <a:latin typeface="Arial" panose="020B0604020202020204" pitchFamily="34" charset="0"/>
                <a:cs typeface="Arial" panose="020B0604020202020204" pitchFamily="34" charset="0"/>
              </a:rPr>
              <a:t>ơng,châu lục Châu Á tiếp giáp</a:t>
            </a:r>
          </a:p>
        </p:txBody>
      </p:sp>
      <p:sp>
        <p:nvSpPr>
          <p:cNvPr id="36" name="TextBox 35">
            <a:extLst>
              <a:ext uri="{FF2B5EF4-FFF2-40B4-BE49-F238E27FC236}">
                <a16:creationId xmlns="" xmlns:a16="http://schemas.microsoft.com/office/drawing/2014/main" id="{FA71B59A-9554-408B-8B30-F1016B87B100}"/>
              </a:ext>
            </a:extLst>
          </p:cNvPr>
          <p:cNvSpPr txBox="1"/>
          <p:nvPr/>
        </p:nvSpPr>
        <p:spPr>
          <a:xfrm>
            <a:off x="501156" y="4041778"/>
            <a:ext cx="11225603" cy="1138773"/>
          </a:xfrm>
          <a:prstGeom prst="rect">
            <a:avLst/>
          </a:prstGeom>
          <a:noFill/>
        </p:spPr>
        <p:txBody>
          <a:bodyPr wrap="square" rtlCol="0">
            <a:spAutoFit/>
          </a:bodyPr>
          <a:lstStyle/>
          <a:p>
            <a:pPr marL="285750" indent="-285750">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Sau 3 phút, GV gọi ngẫu nhiên các STT của nhóm xác định tên địa danh bất kì trên hình 1.</a:t>
            </a:r>
          </a:p>
        </p:txBody>
      </p:sp>
      <p:pic>
        <p:nvPicPr>
          <p:cNvPr id="41"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352AC9A4-B9B1-455D-A8BC-8DED2862972B}"/>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317" t="33855" r="19901" b="41111"/>
          <a:stretch/>
        </p:blipFill>
        <p:spPr bwMode="auto">
          <a:xfrm>
            <a:off x="219023" y="1323689"/>
            <a:ext cx="2017718" cy="874231"/>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3 Minute Timer (Nho)">
            <a:hlinkClick r:id="" action="ppaction://media"/>
            <a:extLst>
              <a:ext uri="{FF2B5EF4-FFF2-40B4-BE49-F238E27FC236}">
                <a16:creationId xmlns="" xmlns:a16="http://schemas.microsoft.com/office/drawing/2014/main" id="{9F8131D7-9050-42EC-A79A-054A4CE04502}"/>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0043752" y="1276189"/>
            <a:ext cx="1522816" cy="874231"/>
          </a:xfrm>
          <a:prstGeom prst="rect">
            <a:avLst/>
          </a:prstGeom>
        </p:spPr>
      </p:pic>
      <p:sp>
        <p:nvSpPr>
          <p:cNvPr id="43" name="TextBox 42">
            <a:extLst>
              <a:ext uri="{FF2B5EF4-FFF2-40B4-BE49-F238E27FC236}">
                <a16:creationId xmlns="" xmlns:a16="http://schemas.microsoft.com/office/drawing/2014/main" id="{08CC1F82-D3C9-48C0-8FAF-52E65B2B47D1}"/>
              </a:ext>
            </a:extLst>
          </p:cNvPr>
          <p:cNvSpPr txBox="1"/>
          <p:nvPr/>
        </p:nvSpPr>
        <p:spPr>
          <a:xfrm>
            <a:off x="-246989" y="5226534"/>
            <a:ext cx="11225603" cy="615553"/>
          </a:xfrm>
          <a:prstGeom prst="rect">
            <a:avLst/>
          </a:prstGeom>
          <a:noFill/>
        </p:spPr>
        <p:txBody>
          <a:bodyPr wrap="square" rtlCol="0">
            <a:spAutoFit/>
          </a:bodyPr>
          <a:lstStyle/>
          <a:p>
            <a:pPr marL="285750" indent="-285750" algn="ctr">
              <a:buFont typeface="Wingdings" panose="05000000000000000000" pitchFamily="2" charset="2"/>
              <a:buChar char="ü"/>
            </a:pPr>
            <a:r>
              <a:rPr lang="en-US" sz="3400">
                <a:solidFill>
                  <a:srgbClr val="7030A0"/>
                </a:solidFill>
                <a:latin typeface="Arial" panose="020B0604020202020204" pitchFamily="34" charset="0"/>
                <a:cs typeface="Arial" panose="020B0604020202020204" pitchFamily="34" charset="0"/>
              </a:rPr>
              <a:t> Nhóm nào có bạn trả lời nhanh hơn sẽ ghi điểm</a:t>
            </a:r>
          </a:p>
        </p:txBody>
      </p:sp>
      <p:pic>
        <p:nvPicPr>
          <p:cNvPr id="45" name="Picture 44">
            <a:extLst>
              <a:ext uri="{FF2B5EF4-FFF2-40B4-BE49-F238E27FC236}">
                <a16:creationId xmlns="" xmlns:a16="http://schemas.microsoft.com/office/drawing/2014/main" id="{80DDE719-3636-4400-A6BF-FB8DA09F5A0B}"/>
              </a:ext>
            </a:extLst>
          </p:cNvPr>
          <p:cNvPicPr>
            <a:picLocks noChangeAspect="1"/>
          </p:cNvPicPr>
          <p:nvPr/>
        </p:nvPicPr>
        <p:blipFill rotWithShape="1">
          <a:blip r:embed="rId8" cstate="print"/>
          <a:srcRect l="15207" t="35673" r="77408" b="53633"/>
          <a:stretch/>
        </p:blipFill>
        <p:spPr>
          <a:xfrm>
            <a:off x="6304942" y="5986885"/>
            <a:ext cx="968877" cy="789213"/>
          </a:xfrm>
          <a:prstGeom prst="rect">
            <a:avLst/>
          </a:prstGeom>
        </p:spPr>
      </p:pic>
      <p:pic>
        <p:nvPicPr>
          <p:cNvPr id="46" name="Picture 45">
            <a:extLst>
              <a:ext uri="{FF2B5EF4-FFF2-40B4-BE49-F238E27FC236}">
                <a16:creationId xmlns="" xmlns:a16="http://schemas.microsoft.com/office/drawing/2014/main" id="{8FE51644-00E5-42E4-88C0-0DFD4DF1AC65}"/>
              </a:ext>
            </a:extLst>
          </p:cNvPr>
          <p:cNvPicPr>
            <a:picLocks noChangeAspect="1"/>
          </p:cNvPicPr>
          <p:nvPr/>
        </p:nvPicPr>
        <p:blipFill rotWithShape="1">
          <a:blip r:embed="rId8" cstate="print"/>
          <a:srcRect l="5879" t="34327" r="85585" b="53313"/>
          <a:stretch/>
        </p:blipFill>
        <p:spPr>
          <a:xfrm>
            <a:off x="1529634" y="5950705"/>
            <a:ext cx="998626" cy="813446"/>
          </a:xfrm>
          <a:prstGeom prst="rect">
            <a:avLst/>
          </a:prstGeom>
        </p:spPr>
      </p:pic>
      <p:pic>
        <p:nvPicPr>
          <p:cNvPr id="47" name="Picture 46">
            <a:extLst>
              <a:ext uri="{FF2B5EF4-FFF2-40B4-BE49-F238E27FC236}">
                <a16:creationId xmlns="" xmlns:a16="http://schemas.microsoft.com/office/drawing/2014/main" id="{5AB362E9-C53F-4B55-A92D-39B224108FAC}"/>
              </a:ext>
            </a:extLst>
          </p:cNvPr>
          <p:cNvPicPr>
            <a:picLocks noChangeAspect="1"/>
          </p:cNvPicPr>
          <p:nvPr/>
        </p:nvPicPr>
        <p:blipFill rotWithShape="1">
          <a:blip r:embed="rId8" cstate="print"/>
          <a:srcRect l="5879" t="63030" r="86102" b="24531"/>
          <a:stretch/>
        </p:blipFill>
        <p:spPr>
          <a:xfrm>
            <a:off x="4703790" y="5962244"/>
            <a:ext cx="977634" cy="853057"/>
          </a:xfrm>
          <a:prstGeom prst="rect">
            <a:avLst/>
          </a:prstGeom>
        </p:spPr>
      </p:pic>
      <p:pic>
        <p:nvPicPr>
          <p:cNvPr id="48" name="Picture 47">
            <a:extLst>
              <a:ext uri="{FF2B5EF4-FFF2-40B4-BE49-F238E27FC236}">
                <a16:creationId xmlns="" xmlns:a16="http://schemas.microsoft.com/office/drawing/2014/main" id="{CACBC687-6663-4415-8C20-12A64645FE6B}"/>
              </a:ext>
            </a:extLst>
          </p:cNvPr>
          <p:cNvPicPr>
            <a:picLocks noChangeAspect="1"/>
          </p:cNvPicPr>
          <p:nvPr/>
        </p:nvPicPr>
        <p:blipFill rotWithShape="1">
          <a:blip r:embed="rId8" cstate="print"/>
          <a:srcRect l="5879" t="49255" r="85930" b="38306"/>
          <a:stretch/>
        </p:blipFill>
        <p:spPr>
          <a:xfrm>
            <a:off x="3016925" y="5986056"/>
            <a:ext cx="998627" cy="853056"/>
          </a:xfrm>
          <a:prstGeom prst="rect">
            <a:avLst/>
          </a:prstGeom>
        </p:spPr>
      </p:pic>
      <p:pic>
        <p:nvPicPr>
          <p:cNvPr id="49" name="Picture 48">
            <a:extLst>
              <a:ext uri="{FF2B5EF4-FFF2-40B4-BE49-F238E27FC236}">
                <a16:creationId xmlns="" xmlns:a16="http://schemas.microsoft.com/office/drawing/2014/main" id="{4E297F63-7403-472E-A4E8-6B71669B7F46}"/>
              </a:ext>
            </a:extLst>
          </p:cNvPr>
          <p:cNvPicPr>
            <a:picLocks noChangeAspect="1"/>
          </p:cNvPicPr>
          <p:nvPr/>
        </p:nvPicPr>
        <p:blipFill rotWithShape="1">
          <a:blip r:embed="rId8" cstate="print"/>
          <a:srcRect l="14639" t="63031" r="77170" b="24531"/>
          <a:stretch/>
        </p:blipFill>
        <p:spPr>
          <a:xfrm>
            <a:off x="9648922" y="5941815"/>
            <a:ext cx="998626" cy="853056"/>
          </a:xfrm>
          <a:prstGeom prst="rect">
            <a:avLst/>
          </a:prstGeom>
        </p:spPr>
      </p:pic>
      <p:pic>
        <p:nvPicPr>
          <p:cNvPr id="50" name="Picture 49">
            <a:extLst>
              <a:ext uri="{FF2B5EF4-FFF2-40B4-BE49-F238E27FC236}">
                <a16:creationId xmlns="" xmlns:a16="http://schemas.microsoft.com/office/drawing/2014/main" id="{C192F0D5-0FFE-4FEF-A4E8-8B194552A027}"/>
              </a:ext>
            </a:extLst>
          </p:cNvPr>
          <p:cNvPicPr>
            <a:picLocks noChangeAspect="1"/>
          </p:cNvPicPr>
          <p:nvPr/>
        </p:nvPicPr>
        <p:blipFill rotWithShape="1">
          <a:blip r:embed="rId8" cstate="print"/>
          <a:srcRect l="15544" t="50137" r="77320" b="38410"/>
          <a:stretch/>
        </p:blipFill>
        <p:spPr>
          <a:xfrm>
            <a:off x="8056527" y="5976515"/>
            <a:ext cx="944811" cy="853057"/>
          </a:xfrm>
          <a:prstGeom prst="rect">
            <a:avLst/>
          </a:prstGeom>
        </p:spPr>
      </p:pic>
    </p:spTree>
    <p:extLst>
      <p:ext uri="{BB962C8B-B14F-4D97-AF65-F5344CB8AC3E}">
        <p14:creationId xmlns:p14="http://schemas.microsoft.com/office/powerpoint/2010/main" xmlns=""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2"/>
                </p:tgtEl>
              </p:cMediaNode>
            </p:video>
          </p:childTnLst>
        </p:cTn>
      </p:par>
    </p:tnLst>
    <p:bldLst>
      <p:bldP spid="32" grpId="0" animBg="1"/>
      <p:bldP spid="35" grpId="0"/>
      <p:bldP spid="36"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BF0CA32A-49AA-47DD-877D-2F42A3D8EAF5}"/>
              </a:ext>
            </a:extLst>
          </p:cNvPr>
          <p:cNvSpPr txBox="1"/>
          <p:nvPr/>
        </p:nvSpPr>
        <p:spPr>
          <a:xfrm>
            <a:off x="0" y="1328650"/>
            <a:ext cx="5786051" cy="1754326"/>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grpSp>
        <p:nvGrpSpPr>
          <p:cNvPr id="14" name="Group 13">
            <a:extLst>
              <a:ext uri="{FF2B5EF4-FFF2-40B4-BE49-F238E27FC236}">
                <a16:creationId xmlns="" xmlns:a16="http://schemas.microsoft.com/office/drawing/2014/main" id="{F2444295-23CB-468B-8339-FF41C94D39D9}"/>
              </a:ext>
            </a:extLst>
          </p:cNvPr>
          <p:cNvGrpSpPr/>
          <p:nvPr/>
        </p:nvGrpSpPr>
        <p:grpSpPr>
          <a:xfrm>
            <a:off x="6757060" y="1006386"/>
            <a:ext cx="5413193" cy="5867408"/>
            <a:chOff x="7455483" y="1363494"/>
            <a:chExt cx="4714770" cy="5521898"/>
          </a:xfrm>
        </p:grpSpPr>
        <p:pic>
          <p:nvPicPr>
            <p:cNvPr id="15" name="Picture 2">
              <a:extLst>
                <a:ext uri="{FF2B5EF4-FFF2-40B4-BE49-F238E27FC236}">
                  <a16:creationId xmlns="" xmlns:a16="http://schemas.microsoft.com/office/drawing/2014/main" id="{DE6E171B-85CE-4044-8A87-F5AE91DDDB9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 xmlns:a16="http://schemas.microsoft.com/office/drawing/2014/main" id="{4D030A78-F3B2-4ECD-B848-33E45616F77B}"/>
                </a:ext>
              </a:extLst>
            </p:cNvPr>
            <p:cNvSpPr txBox="1"/>
            <p:nvPr/>
          </p:nvSpPr>
          <p:spPr>
            <a:xfrm>
              <a:off x="8261895" y="6537809"/>
              <a:ext cx="3341188" cy="347583"/>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10" name="Rectangle 9">
            <a:extLst>
              <a:ext uri="{FF2B5EF4-FFF2-40B4-BE49-F238E27FC236}">
                <a16:creationId xmlns="" xmlns:a16="http://schemas.microsoft.com/office/drawing/2014/main" id="{8DBEE3AD-03B7-42B3-B810-032105F53612}"/>
              </a:ext>
            </a:extLst>
          </p:cNvPr>
          <p:cNvSpPr/>
          <p:nvPr/>
        </p:nvSpPr>
        <p:spPr>
          <a:xfrm>
            <a:off x="7167404" y="2053886"/>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7" name="Rectangle 16">
            <a:extLst>
              <a:ext uri="{FF2B5EF4-FFF2-40B4-BE49-F238E27FC236}">
                <a16:creationId xmlns="" xmlns:a16="http://schemas.microsoft.com/office/drawing/2014/main" id="{50B4D701-85A0-4F08-BB97-1B099667618A}"/>
              </a:ext>
            </a:extLst>
          </p:cNvPr>
          <p:cNvSpPr/>
          <p:nvPr/>
        </p:nvSpPr>
        <p:spPr>
          <a:xfrm>
            <a:off x="6757060" y="4366872"/>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8" name="Rectangle 17">
            <a:extLst>
              <a:ext uri="{FF2B5EF4-FFF2-40B4-BE49-F238E27FC236}">
                <a16:creationId xmlns="" xmlns:a16="http://schemas.microsoft.com/office/drawing/2014/main" id="{D3478910-D1FE-44FD-80FD-233593ED7605}"/>
              </a:ext>
            </a:extLst>
          </p:cNvPr>
          <p:cNvSpPr/>
          <p:nvPr/>
        </p:nvSpPr>
        <p:spPr>
          <a:xfrm>
            <a:off x="8371163" y="1143984"/>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9" name="Rectangle 18">
            <a:extLst>
              <a:ext uri="{FF2B5EF4-FFF2-40B4-BE49-F238E27FC236}">
                <a16:creationId xmlns="" xmlns:a16="http://schemas.microsoft.com/office/drawing/2014/main" id="{92A1060F-97C4-45BA-B891-5B6E227288B2}"/>
              </a:ext>
            </a:extLst>
          </p:cNvPr>
          <p:cNvSpPr/>
          <p:nvPr/>
        </p:nvSpPr>
        <p:spPr>
          <a:xfrm rot="17284645">
            <a:off x="10708580" y="3379475"/>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20" name="Rectangle 19">
            <a:extLst>
              <a:ext uri="{FF2B5EF4-FFF2-40B4-BE49-F238E27FC236}">
                <a16:creationId xmlns="" xmlns:a16="http://schemas.microsoft.com/office/drawing/2014/main" id="{1EDD7BCA-7F09-4850-8BF2-0A2FF4163F53}"/>
              </a:ext>
            </a:extLst>
          </p:cNvPr>
          <p:cNvSpPr/>
          <p:nvPr/>
        </p:nvSpPr>
        <p:spPr>
          <a:xfrm>
            <a:off x="7682929" y="5363936"/>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sp>
        <p:nvSpPr>
          <p:cNvPr id="9" name="Rectangle 8"/>
          <p:cNvSpPr/>
          <p:nvPr/>
        </p:nvSpPr>
        <p:spPr>
          <a:xfrm>
            <a:off x="367817" y="3397376"/>
            <a:ext cx="6096000" cy="2677656"/>
          </a:xfrm>
          <a:prstGeom prst="rect">
            <a:avLst/>
          </a:prstGeom>
        </p:spPr>
        <p:txBody>
          <a:bodyPr>
            <a:spAutoFit/>
          </a:bodyPr>
          <a:lstStyle/>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Tiếp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Âu</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Phi qua </a:t>
            </a:r>
            <a:r>
              <a:rPr lang="en-US" sz="2800" b="1" dirty="0" err="1">
                <a:solidFill>
                  <a:srgbClr val="000000"/>
                </a:solidFill>
                <a:latin typeface="Arial" pitchFamily="34" charset="0"/>
                <a:ea typeface="Times New Roman" panose="02020603050405020304" pitchFamily="18" charset="0"/>
                <a:cs typeface="Arial" pitchFamily="34" charset="0"/>
              </a:rPr>
              <a:t>eo</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đất</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Xuy</a:t>
            </a:r>
            <a:r>
              <a:rPr lang="en-US" sz="2800" b="1" dirty="0">
                <a:solidFill>
                  <a:srgbClr val="000000"/>
                </a:solidFill>
                <a:latin typeface="Arial" pitchFamily="34" charset="0"/>
                <a:ea typeface="Times New Roman" panose="02020603050405020304" pitchFamily="18" charset="0"/>
                <a:cs typeface="Arial" pitchFamily="34" charset="0"/>
              </a:rPr>
              <a:t>-ê;</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Băng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đông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Thái</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Bình</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Ấn</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Độ</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xmlns=""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7" grpId="0" animBg="1"/>
      <p:bldP spid="18" grpId="0" animBg="1"/>
      <p:bldP spid="19" grpId="0" animBg="1"/>
      <p:bldP spid="20"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BF0CA32A-49AA-47DD-877D-2F42A3D8EAF5}"/>
              </a:ext>
            </a:extLst>
          </p:cNvPr>
          <p:cNvSpPr txBox="1"/>
          <p:nvPr/>
        </p:nvSpPr>
        <p:spPr>
          <a:xfrm>
            <a:off x="788116" y="2459504"/>
            <a:ext cx="4937912" cy="1938992"/>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4" name="Picture 2">
            <a:extLst>
              <a:ext uri="{FF2B5EF4-FFF2-40B4-BE49-F238E27FC236}">
                <a16:creationId xmlns="" xmlns:a16="http://schemas.microsoft.com/office/drawing/2014/main" id="{E6C389AD-80A2-4725-92C6-46B623E3B59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 xmlns:a16="http://schemas.microsoft.com/office/drawing/2014/main" id="{0B35A653-52FA-4486-B481-D09323EC0C3A}"/>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xmlns=""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4" name="Picture 2">
            <a:extLst>
              <a:ext uri="{FF2B5EF4-FFF2-40B4-BE49-F238E27FC236}">
                <a16:creationId xmlns="" xmlns:a16="http://schemas.microsoft.com/office/drawing/2014/main" id="{2334AEED-869E-4557-8578-005175DEC54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 xmlns:a16="http://schemas.microsoft.com/office/drawing/2014/main" id="{D8542174-AACE-4833-8269-FFBAD4C667CC}"/>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16" name="Group 15">
            <a:extLst>
              <a:ext uri="{FF2B5EF4-FFF2-40B4-BE49-F238E27FC236}">
                <a16:creationId xmlns="" xmlns:a16="http://schemas.microsoft.com/office/drawing/2014/main" id="{3BFB7DF7-6943-4747-9591-A07730D09F85}"/>
              </a:ext>
            </a:extLst>
          </p:cNvPr>
          <p:cNvGrpSpPr/>
          <p:nvPr/>
        </p:nvGrpSpPr>
        <p:grpSpPr>
          <a:xfrm>
            <a:off x="12420" y="1560403"/>
            <a:ext cx="6691632" cy="4191041"/>
            <a:chOff x="758155" y="1414630"/>
            <a:chExt cx="6785616" cy="4191041"/>
          </a:xfrm>
        </p:grpSpPr>
        <p:sp>
          <p:nvSpPr>
            <p:cNvPr id="17" name="Rectangle: Rounded Corners 16">
              <a:extLst>
                <a:ext uri="{FF2B5EF4-FFF2-40B4-BE49-F238E27FC236}">
                  <a16:creationId xmlns="" xmlns:a16="http://schemas.microsoft.com/office/drawing/2014/main" id="{C77B79DB-40F5-47D3-87A2-E876E9BE4660}"/>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8" name="TextBox 17">
              <a:extLst>
                <a:ext uri="{FF2B5EF4-FFF2-40B4-BE49-F238E27FC236}">
                  <a16:creationId xmlns="" xmlns:a16="http://schemas.microsoft.com/office/drawing/2014/main" id="{27CF20E6-EFF8-4AA4-B148-99717D4397ED}"/>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9" name="TextBox 18">
              <a:extLst>
                <a:ext uri="{FF2B5EF4-FFF2-40B4-BE49-F238E27FC236}">
                  <a16:creationId xmlns="" xmlns:a16="http://schemas.microsoft.com/office/drawing/2014/main" id="{C2434C34-6FCF-440B-A220-D04E41A40A5F}"/>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20" name="Picture 19">
              <a:extLst>
                <a:ext uri="{FF2B5EF4-FFF2-40B4-BE49-F238E27FC236}">
                  <a16:creationId xmlns="" xmlns:a16="http://schemas.microsoft.com/office/drawing/2014/main" id="{602C8059-DD7D-41DB-8833-9D2283F25573}"/>
                </a:ext>
              </a:extLst>
            </p:cNvPr>
            <p:cNvPicPr>
              <a:picLocks noChangeAspect="1"/>
            </p:cNvPicPr>
            <p:nvPr/>
          </p:nvPicPr>
          <p:blipFill>
            <a:blip r:embed="rId4" cstate="print"/>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xmlns=""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 xmlns:a16="http://schemas.microsoft.com/office/drawing/2014/main" id="{3DEC672D-0C8A-48C6-B6F3-D0ADB35D4224}"/>
              </a:ext>
            </a:extLst>
          </p:cNvPr>
          <p:cNvSpPr txBox="1"/>
          <p:nvPr/>
        </p:nvSpPr>
        <p:spPr>
          <a:xfrm>
            <a:off x="788116" y="2745800"/>
            <a:ext cx="5083688" cy="1366400"/>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5" name="Picture 2">
            <a:extLst>
              <a:ext uri="{FF2B5EF4-FFF2-40B4-BE49-F238E27FC236}">
                <a16:creationId xmlns="" xmlns:a16="http://schemas.microsoft.com/office/drawing/2014/main" id="{F1A8A885-F16E-44BB-8408-C8FC94D44CB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 xmlns:a16="http://schemas.microsoft.com/office/drawing/2014/main" id="{97A0A0C0-2E56-4EEA-9750-19E39940CF50}"/>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xmlns=""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BF0CA32A-49AA-47DD-877D-2F42A3D8EAF5}"/>
              </a:ext>
            </a:extLst>
          </p:cNvPr>
          <p:cNvSpPr txBox="1"/>
          <p:nvPr/>
        </p:nvSpPr>
        <p:spPr>
          <a:xfrm>
            <a:off x="131784" y="3794181"/>
            <a:ext cx="11851583" cy="1200329"/>
          </a:xfrm>
          <a:prstGeom prst="rect">
            <a:avLst/>
          </a:prstGeom>
          <a:noFill/>
          <a:ln>
            <a:noFill/>
            <a:prstDash val="sysDash"/>
          </a:ln>
        </p:spPr>
        <p:txBody>
          <a:bodyPr wrap="square" rtlCol="0">
            <a:spAutoFit/>
          </a:bodyPr>
          <a:lstStyle/>
          <a:p>
            <a:pPr algn="just"/>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Á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dạng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hình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khối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rộng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lớn,bờ</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r>
              <a:rPr lang="en-US" sz="3600" b="1" dirty="0">
                <a:solidFill>
                  <a:srgbClr val="1C11AF"/>
                </a:solidFill>
                <a:latin typeface="Arial" panose="020B0604020202020204" pitchFamily="34" charset="0"/>
                <a:cs typeface="Arial" panose="020B0604020202020204" pitchFamily="34" charset="0"/>
              </a:rPr>
              <a:t> chia </a:t>
            </a:r>
            <a:r>
              <a:rPr lang="en-US" sz="3600" b="1" dirty="0" err="1">
                <a:solidFill>
                  <a:srgbClr val="1C11AF"/>
                </a:solidFill>
                <a:latin typeface="Arial" panose="020B0604020202020204" pitchFamily="34" charset="0"/>
                <a:cs typeface="Arial" panose="020B0604020202020204" pitchFamily="34" charset="0"/>
              </a:rPr>
              <a:t>cắt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mạnh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nhiều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bán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đảo,vịnh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endParaRPr lang="en-US" sz="3600" b="1" dirty="0">
              <a:solidFill>
                <a:srgbClr val="1C11AF"/>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 xmlns:a16="http://schemas.microsoft.com/office/drawing/2014/main" id="{3DB94DB2-7706-4464-B872-D5ECD19AAE28}"/>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15963" y="547428"/>
            <a:ext cx="1343794" cy="923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a:extLst>
              <a:ext uri="{FF2B5EF4-FFF2-40B4-BE49-F238E27FC236}">
                <a16:creationId xmlns="" xmlns:a16="http://schemas.microsoft.com/office/drawing/2014/main" id="{AD3E3247-EF34-4013-A9DF-BDFA65CF52C8}"/>
              </a:ext>
            </a:extLst>
          </p:cNvPr>
          <p:cNvSpPr/>
          <p:nvPr/>
        </p:nvSpPr>
        <p:spPr>
          <a:xfrm>
            <a:off x="137140" y="4805555"/>
            <a:ext cx="11489598" cy="2751522"/>
          </a:xfrm>
          <a:prstGeom prst="rect">
            <a:avLst/>
          </a:prstGeom>
        </p:spPr>
        <p:txBody>
          <a:bodyPr wrap="square">
            <a:spAutoFit/>
          </a:bodyPr>
          <a:lstStyle/>
          <a:p>
            <a:pPr algn="just">
              <a:lnSpc>
                <a:spcPct val="120000"/>
              </a:lnSpc>
              <a:tabLst>
                <a:tab pos="180340" algn="l"/>
                <a:tab pos="450215" algn="l"/>
              </a:tabLst>
            </a:pPr>
            <a:r>
              <a:rPr lang="en-US" sz="3600" b="1" dirty="0">
                <a:solidFill>
                  <a:srgbClr val="1C11AF"/>
                </a:solidFill>
                <a:latin typeface="Arial" pitchFamily="34" charset="0"/>
                <a:ea typeface="Times New Roman" panose="02020603050405020304" pitchFamily="18" charset="0"/>
                <a:cs typeface="Arial" panose="020B0604020202020204" pitchFamily="34" charset="0"/>
              </a:rPr>
              <a:t>- </a:t>
            </a:r>
            <a:r>
              <a:rPr lang="en-US" sz="3600" b="1" dirty="0" smtClean="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thước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rộng</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lớn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nhất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thế</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giới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liền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là</a:t>
            </a:r>
            <a:r>
              <a:rPr lang="en-US" sz="3600" b="1" dirty="0">
                <a:solidFill>
                  <a:srgbClr val="1C11AF"/>
                </a:solidFill>
                <a:latin typeface="Arial" pitchFamily="34" charset="0"/>
                <a:ea typeface="Times New Roman" panose="02020603050405020304" pitchFamily="18" charset="0"/>
                <a:cs typeface="Arial" pitchFamily="34" charset="0"/>
              </a:rPr>
              <a:t> 41,5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khoảng</a:t>
            </a:r>
            <a:r>
              <a:rPr lang="en-US" sz="3600" b="1" dirty="0">
                <a:solidFill>
                  <a:srgbClr val="1C11AF"/>
                </a:solidFill>
                <a:latin typeface="Arial" pitchFamily="34" charset="0"/>
                <a:ea typeface="Times New Roman" panose="02020603050405020304" pitchFamily="18" charset="0"/>
                <a:cs typeface="Arial" pitchFamily="34" charset="0"/>
              </a:rPr>
              <a:t> 44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bao</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gồm</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các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và</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quần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a:t>
            </a:r>
            <a:endParaRPr lang="en-US" sz="3600" b="1" dirty="0">
              <a:solidFill>
                <a:srgbClr val="1C11AF"/>
              </a:solidFill>
              <a:latin typeface="Arial" pitchFamily="34" charset="0"/>
              <a:cs typeface="Arial" pitchFamily="34" charset="0"/>
            </a:endParaRPr>
          </a:p>
          <a:p>
            <a:pPr lvl="0" algn="just">
              <a:lnSpc>
                <a:spcPct val="120000"/>
              </a:lnSpc>
              <a:tabLst>
                <a:tab pos="180340" algn="l"/>
                <a:tab pos="450215" algn="l"/>
              </a:tabLst>
            </a:pPr>
            <a:r>
              <a:rPr lang="en-US" sz="3600" b="1" dirty="0" smtClean="0">
                <a:solidFill>
                  <a:srgbClr val="1C11AF"/>
                </a:solidFill>
                <a:latin typeface="Arial" panose="020B0604020202020204" pitchFamily="34" charset="0"/>
                <a:ea typeface="Times New Roman" panose="02020603050405020304" pitchFamily="18" charset="0"/>
                <a:cs typeface="Arial" panose="020B0604020202020204" pitchFamily="34" charset="0"/>
              </a:rPr>
              <a:t>  </a:t>
            </a:r>
            <a:endParaRPr lang="en-US" sz="36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 xmlns:a16="http://schemas.microsoft.com/office/drawing/2014/main" id="{4B42E80B-1A7E-4D34-B0E0-989D12B9812C}"/>
              </a:ext>
            </a:extLst>
          </p:cNvPr>
          <p:cNvSpPr/>
          <p:nvPr/>
        </p:nvSpPr>
        <p:spPr>
          <a:xfrm>
            <a:off x="137140" y="2810243"/>
            <a:ext cx="10953739" cy="646331"/>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Tiếp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giáp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với</a:t>
            </a:r>
            <a:r>
              <a:rPr lang="en-US" sz="3600" b="1" dirty="0">
                <a:solidFill>
                  <a:srgbClr val="1C11AF"/>
                </a:solidFill>
                <a:latin typeface="Arial" panose="020B0604020202020204" pitchFamily="34" charset="0"/>
                <a:cs typeface="Arial" panose="020B0604020202020204" pitchFamily="34" charset="0"/>
              </a:rPr>
              <a:t> 2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lục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và</a:t>
            </a:r>
            <a:r>
              <a:rPr lang="en-US" sz="3600" b="1" dirty="0">
                <a:solidFill>
                  <a:srgbClr val="1C11AF"/>
                </a:solidFill>
                <a:latin typeface="Arial" panose="020B0604020202020204" pitchFamily="34" charset="0"/>
                <a:cs typeface="Arial" panose="020B0604020202020204" pitchFamily="34" charset="0"/>
              </a:rPr>
              <a:t>  3 </a:t>
            </a:r>
            <a:r>
              <a:rPr lang="en-US" sz="3600" b="1" dirty="0" err="1">
                <a:solidFill>
                  <a:srgbClr val="1C11AF"/>
                </a:solidFill>
                <a:latin typeface="Arial" panose="020B0604020202020204" pitchFamily="34" charset="0"/>
                <a:cs typeface="Arial" panose="020B0604020202020204" pitchFamily="34" charset="0"/>
              </a:rPr>
              <a:t>đại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dương</a:t>
            </a:r>
            <a:endParaRPr lang="en-US" sz="3600" b="1" dirty="0">
              <a:solidFill>
                <a:srgbClr val="1C11AF"/>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CAE13F3C-6120-4864-B548-20B328C5981F}"/>
              </a:ext>
            </a:extLst>
          </p:cNvPr>
          <p:cNvSpPr/>
          <p:nvPr/>
        </p:nvSpPr>
        <p:spPr>
          <a:xfrm>
            <a:off x="-1" y="1609914"/>
            <a:ext cx="10953739" cy="1200329"/>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dirty="0">
                <a:solidFill>
                  <a:srgbClr val="1C11AF"/>
                </a:solidFill>
                <a:latin typeface="Arial" panose="020B0604020202020204" pitchFamily="34" charset="0"/>
                <a:cs typeface="Arial" panose="020B0604020202020204" pitchFamily="34" charset="0"/>
              </a:rPr>
              <a:t>Nằm ở bán cầu Bắc, </a:t>
            </a:r>
            <a:r>
              <a:rPr lang="en-US" sz="3600" b="1" dirty="0" err="1">
                <a:solidFill>
                  <a:srgbClr val="1C11AF"/>
                </a:solidFill>
                <a:latin typeface="Arial" panose="020B0604020202020204" pitchFamily="34" charset="0"/>
                <a:cs typeface="Arial" panose="020B0604020202020204" pitchFamily="34" charset="0"/>
              </a:rPr>
              <a:t>kéo</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dài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từ</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vùng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cận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cực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Bắc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tới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Xích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đạo</a:t>
            </a:r>
            <a:endParaRPr lang="en-US" sz="3600" b="1" dirty="0">
              <a:solidFill>
                <a:srgbClr val="1C11A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A1243A07-0186-4E84-BF9E-F892496F70C8}"/>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
        <p:nvSpPr>
          <p:cNvPr id="19" name="TextBox 18">
            <a:extLst>
              <a:ext uri="{FF2B5EF4-FFF2-40B4-BE49-F238E27FC236}">
                <a16:creationId xmlns="" xmlns:a16="http://schemas.microsoft.com/office/drawing/2014/main" id="{2FE9F053-07E5-40DD-889C-470DAEC6F746}"/>
              </a:ext>
            </a:extLst>
          </p:cNvPr>
          <p:cNvSpPr txBox="1"/>
          <p:nvPr/>
        </p:nvSpPr>
        <p:spPr>
          <a:xfrm>
            <a:off x="539586" y="3456574"/>
            <a:ext cx="4255456"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*Hình dạng, kích th</a:t>
            </a:r>
            <a:r>
              <a:rPr lang="vi-VN" sz="2800" b="1">
                <a:solidFill>
                  <a:srgbClr val="FFFF00"/>
                </a:solidFill>
                <a:latin typeface="Arial" panose="020B0604020202020204" pitchFamily="34" charset="0"/>
                <a:cs typeface="Arial" panose="020B0604020202020204" pitchFamily="34" charset="0"/>
              </a:rPr>
              <a:t>ư</a:t>
            </a:r>
            <a:r>
              <a:rPr lang="en-US" sz="2800" b="1">
                <a:solidFill>
                  <a:srgbClr val="FFFF00"/>
                </a:solidFill>
                <a:latin typeface="Arial" panose="020B0604020202020204" pitchFamily="34" charset="0"/>
                <a:cs typeface="Arial" panose="020B0604020202020204" pitchFamily="34" charset="0"/>
              </a:rPr>
              <a:t>ớc</a:t>
            </a:r>
          </a:p>
        </p:txBody>
      </p:sp>
    </p:spTree>
    <p:extLst>
      <p:ext uri="{BB962C8B-B14F-4D97-AF65-F5344CB8AC3E}">
        <p14:creationId xmlns:p14="http://schemas.microsoft.com/office/powerpoint/2010/main" xmlns="" val="12290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 xmlns:a16="http://schemas.microsoft.com/office/drawing/2014/main" id="{9CF0C405-8F3E-4E05-A4B9-DCCF6737379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A picture containing mountain, sky, outdoor, snow&#10;&#10;Description automatically generated">
            <a:extLst>
              <a:ext uri="{FF2B5EF4-FFF2-40B4-BE49-F238E27FC236}">
                <a16:creationId xmlns="" xmlns:a16="http://schemas.microsoft.com/office/drawing/2014/main" id="{10ECD321-A47F-46E4-AB00-6A324062D767}"/>
              </a:ext>
            </a:extLst>
          </p:cNvPr>
          <p:cNvPicPr>
            <a:picLocks noChangeAspect="1"/>
          </p:cNvPicPr>
          <p:nvPr/>
        </p:nvPicPr>
        <p:blipFill>
          <a:blip r:embed="rId3" cstate="print"/>
          <a:stretch>
            <a:fillRect/>
          </a:stretch>
        </p:blipFill>
        <p:spPr>
          <a:xfrm>
            <a:off x="5864979" y="525491"/>
            <a:ext cx="5935135" cy="3857128"/>
          </a:xfrm>
          <a:prstGeom prst="rect">
            <a:avLst/>
          </a:prstGeom>
        </p:spPr>
      </p:pic>
      <p:sp>
        <p:nvSpPr>
          <p:cNvPr id="6" name="Rectangle 5">
            <a:extLst>
              <a:ext uri="{FF2B5EF4-FFF2-40B4-BE49-F238E27FC236}">
                <a16:creationId xmlns="" xmlns:a16="http://schemas.microsoft.com/office/drawing/2014/main"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xmlns=""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87A50FA9-9E50-4A19-9898-798E618D51F9}"/>
              </a:ext>
            </a:extLst>
          </p:cNvPr>
          <p:cNvGrpSpPr/>
          <p:nvPr/>
        </p:nvGrpSpPr>
        <p:grpSpPr>
          <a:xfrm>
            <a:off x="193511" y="122925"/>
            <a:ext cx="7055427" cy="872949"/>
            <a:chOff x="1133366" y="2220084"/>
            <a:chExt cx="5681780" cy="914400"/>
          </a:xfrm>
          <a:solidFill>
            <a:schemeClr val="accent2">
              <a:lumMod val="20000"/>
              <a:lumOff val="80000"/>
            </a:schemeClr>
          </a:solidFill>
        </p:grpSpPr>
        <p:sp>
          <p:nvSpPr>
            <p:cNvPr id="13" name="Arrow: Pentagon 12">
              <a:extLst>
                <a:ext uri="{FF2B5EF4-FFF2-40B4-BE49-F238E27FC236}">
                  <a16:creationId xmlns=""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 xmlns:a16="http://schemas.microsoft.com/office/drawing/2014/main" id="{29B188F4-737B-47A4-AF52-0E28A73503B0}"/>
              </a:ext>
            </a:extLst>
          </p:cNvPr>
          <p:cNvSpPr txBox="1"/>
          <p:nvPr/>
        </p:nvSpPr>
        <p:spPr>
          <a:xfrm>
            <a:off x="1289880" y="264897"/>
            <a:ext cx="5533440"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 châu Á</a:t>
            </a:r>
          </a:p>
        </p:txBody>
      </p:sp>
      <p:sp>
        <p:nvSpPr>
          <p:cNvPr id="17" name="Arrow: Pentagon 16">
            <a:extLst>
              <a:ext uri="{FF2B5EF4-FFF2-40B4-BE49-F238E27FC236}">
                <a16:creationId xmlns=""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F61A5618-F145-495E-834B-9855202B6856}"/>
              </a:ext>
            </a:extLst>
          </p:cNvPr>
          <p:cNvSpPr txBox="1"/>
          <p:nvPr/>
        </p:nvSpPr>
        <p:spPr>
          <a:xfrm>
            <a:off x="578369" y="1152376"/>
            <a:ext cx="5808143" cy="1754326"/>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Quan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sát</a:t>
            </a:r>
            <a:r>
              <a:rPr lang="en-US" sz="3600" b="1" dirty="0">
                <a:solidFill>
                  <a:srgbClr val="FF0000"/>
                </a:solidFill>
                <a:latin typeface="Arial" panose="020B0604020202020204" pitchFamily="34" charset="0"/>
                <a:cs typeface="Arial" panose="020B0604020202020204" pitchFamily="34" charset="0"/>
              </a:rPr>
              <a:t> l</a:t>
            </a:r>
            <a:r>
              <a:rPr lang="vi-VN" sz="3600" b="1" dirty="0">
                <a:solidFill>
                  <a:srgbClr val="FF0000"/>
                </a:solidFill>
                <a:latin typeface="Arial" panose="020B0604020202020204" pitchFamily="34" charset="0"/>
                <a:cs typeface="Arial" panose="020B0604020202020204" pitchFamily="34" charset="0"/>
              </a:rPr>
              <a:t>ư</a:t>
            </a:r>
            <a:r>
              <a:rPr lang="en-US" sz="3600" b="1" dirty="0" err="1">
                <a:solidFill>
                  <a:srgbClr val="FF0000"/>
                </a:solidFill>
                <a:latin typeface="Arial" panose="020B0604020202020204" pitchFamily="34" charset="0"/>
                <a:cs typeface="Arial" panose="020B0604020202020204" pitchFamily="34" charset="0"/>
              </a:rPr>
              <a:t>ợc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đồ</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1, </a:t>
            </a:r>
            <a:r>
              <a:rPr lang="en-US" sz="3600" b="1" dirty="0" err="1">
                <a:solidFill>
                  <a:srgbClr val="FF0000"/>
                </a:solidFill>
                <a:latin typeface="Arial" panose="020B0604020202020204" pitchFamily="34" charset="0"/>
                <a:cs typeface="Arial" panose="020B0604020202020204" pitchFamily="34" charset="0"/>
              </a:rPr>
              <a:t>hãy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dạng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ở </a:t>
            </a:r>
            <a:r>
              <a:rPr lang="en-US" sz="3600" b="1" dirty="0" err="1">
                <a:solidFill>
                  <a:srgbClr val="FF0000"/>
                </a:solidFill>
                <a:latin typeface="Arial" panose="020B0604020202020204" pitchFamily="34" charset="0"/>
                <a:cs typeface="Arial" panose="020B0604020202020204" pitchFamily="34" charset="0"/>
              </a:rPr>
              <a:t>Châu</a:t>
            </a:r>
            <a:r>
              <a:rPr lang="en-US" sz="3600" b="1" dirty="0">
                <a:solidFill>
                  <a:srgbClr val="FF0000"/>
                </a:solidFill>
                <a:latin typeface="Arial" panose="020B0604020202020204" pitchFamily="34" charset="0"/>
                <a:cs typeface="Arial" panose="020B0604020202020204" pitchFamily="34" charset="0"/>
              </a:rPr>
              <a:t> Á?</a:t>
            </a:r>
          </a:p>
        </p:txBody>
      </p:sp>
      <p:pic>
        <p:nvPicPr>
          <p:cNvPr id="20" name="Picture 2">
            <a:extLst>
              <a:ext uri="{FF2B5EF4-FFF2-40B4-BE49-F238E27FC236}">
                <a16:creationId xmlns="" xmlns:a16="http://schemas.microsoft.com/office/drawing/2014/main" id="{E69B6A23-966C-41DC-96B9-770FA71817B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 xmlns:a16="http://schemas.microsoft.com/office/drawing/2014/main" id="{5FBC365B-1A0F-4A3E-B1A0-E17274CBC294}"/>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
        <p:nvSpPr>
          <p:cNvPr id="15" name="Rectangle 14"/>
          <p:cNvSpPr/>
          <p:nvPr/>
        </p:nvSpPr>
        <p:spPr>
          <a:xfrm>
            <a:off x="284516" y="3345086"/>
            <a:ext cx="5565487" cy="2554545"/>
          </a:xfrm>
          <a:prstGeom prst="rect">
            <a:avLst/>
          </a:prstGeom>
        </p:spPr>
        <p:txBody>
          <a:bodyPr wrap="square">
            <a:spAutoFit/>
          </a:bodyPr>
          <a:lstStyle/>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 xmlns:a16="http://schemas.microsoft.com/office/drawing/2014/main" id="{D47CC17A-039A-4351-AB2E-7669855B7CB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 xmlns:a16="http://schemas.microsoft.com/office/drawing/2014/main" id="{08BFADC4-22A8-4B9A-9154-362AC14E369E}"/>
              </a:ext>
            </a:extLst>
          </p:cNvPr>
          <p:cNvPicPr>
            <a:picLocks noChangeAspect="1"/>
          </p:cNvPicPr>
          <p:nvPr/>
        </p:nvPicPr>
        <p:blipFill>
          <a:blip r:embed="rId5" cstate="print">
            <a:extLst>
              <a:ext uri="{BEBA8EAE-BF5A-486C-A8C5-ECC9F3942E4B}">
                <a14:imgProps xmlns:a14="http://schemas.microsoft.com/office/drawing/2010/main" xmlns="">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xmlns="" val="0"/>
              </a:ext>
            </a:extLst>
          </a:blip>
          <a:stretch>
            <a:fillRect/>
          </a:stretch>
        </p:blipFill>
        <p:spPr>
          <a:xfrm>
            <a:off x="404259" y="1367333"/>
            <a:ext cx="1729253" cy="1103779"/>
          </a:xfrm>
          <a:prstGeom prst="rect">
            <a:avLst/>
          </a:prstGeom>
        </p:spPr>
      </p:pic>
      <p:sp>
        <p:nvSpPr>
          <p:cNvPr id="8" name="Rectangle 7">
            <a:extLst>
              <a:ext uri="{FF2B5EF4-FFF2-40B4-BE49-F238E27FC236}">
                <a16:creationId xmlns="" xmlns:a16="http://schemas.microsoft.com/office/drawing/2014/main"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 xmlns:a16="http://schemas.microsoft.com/office/drawing/2014/main" id="{65446CF1-3C84-47DF-8334-4223013DC9B1}"/>
              </a:ext>
            </a:extLst>
          </p:cNvPr>
          <p:cNvPicPr>
            <a:picLocks noChangeAspect="1"/>
          </p:cNvPicPr>
          <p:nvPr/>
        </p:nvPicPr>
        <p:blipFill rotWithShape="1">
          <a:blip r:embed="rId8" cstate="print"/>
          <a:srcRect b="50000"/>
          <a:stretch/>
        </p:blipFill>
        <p:spPr>
          <a:xfrm>
            <a:off x="8722430" y="659767"/>
            <a:ext cx="1835506" cy="563792"/>
          </a:xfrm>
          <a:prstGeom prst="rect">
            <a:avLst/>
          </a:prstGeom>
        </p:spPr>
      </p:pic>
      <p:sp>
        <p:nvSpPr>
          <p:cNvPr id="11" name="Flowchart: Terminator 10">
            <a:extLst>
              <a:ext uri="{FF2B5EF4-FFF2-40B4-BE49-F238E27FC236}">
                <a16:creationId xmlns="" xmlns:a16="http://schemas.microsoft.com/office/drawing/2014/main"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 xmlns:a16="http://schemas.microsoft.com/office/drawing/2014/main" id="{264E5449-9D97-404C-82FA-E6FD1F895304}"/>
              </a:ext>
            </a:extLst>
          </p:cNvPr>
          <p:cNvPicPr>
            <a:picLocks noChangeAspect="1"/>
          </p:cNvPicPr>
          <p:nvPr/>
        </p:nvPicPr>
        <p:blipFill>
          <a:blip r:embed="rId9" cstate="print">
            <a:extLst>
              <a:ext uri="{BEBA8EAE-BF5A-486C-A8C5-ECC9F3942E4B}">
                <a14:imgProps xmlns:a14="http://schemas.microsoft.com/office/drawing/2010/main" xmlns="">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xmlns="" r:embed="rId11">
                  <p14:trim st="180868"/>
                </p14:media>
              </p:ext>
            </p:extLst>
          </p:nvPr>
        </p:nvPicPr>
        <p:blipFill>
          <a:blip r:embed="rId12" cstate="print"/>
          <a:stretch>
            <a:fillRect/>
          </a:stretch>
        </p:blipFill>
        <p:spPr>
          <a:xfrm>
            <a:off x="9696661" y="1320009"/>
            <a:ext cx="1813714" cy="1040335"/>
          </a:xfrm>
          <a:prstGeom prst="rect">
            <a:avLst/>
          </a:prstGeom>
        </p:spPr>
      </p:pic>
      <p:sp>
        <p:nvSpPr>
          <p:cNvPr id="13" name="TextBox 12">
            <a:extLst>
              <a:ext uri="{FF2B5EF4-FFF2-40B4-BE49-F238E27FC236}">
                <a16:creationId xmlns="" xmlns:a16="http://schemas.microsoft.com/office/drawing/2014/main"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1989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 xmlns:a16="http://schemas.microsoft.com/office/drawing/2014/main"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4" name="TextBox 113">
            <a:extLst>
              <a:ext uri="{FF2B5EF4-FFF2-40B4-BE49-F238E27FC236}">
                <a16:creationId xmlns="" xmlns:a16="http://schemas.microsoft.com/office/drawing/2014/main"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thành</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viên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có</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cùng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tự</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hình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thành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nhóm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mới</a:t>
            </a:r>
            <a:r>
              <a:rPr lang="en-US" sz="2800" b="1" dirty="0">
                <a:latin typeface="Times New Roman" pitchFamily="18" charset="0"/>
                <a:ea typeface="Tahoma" panose="020B0604030504040204" pitchFamily="34" charset="0"/>
                <a:cs typeface="Times New Roman" pitchFamily="18" charset="0"/>
              </a:rPr>
              <a:t>.</a:t>
            </a:r>
          </a:p>
        </p:txBody>
      </p:sp>
      <p:sp>
        <p:nvSpPr>
          <p:cNvPr id="117" name="TextBox 116">
            <a:extLst>
              <a:ext uri="{FF2B5EF4-FFF2-40B4-BE49-F238E27FC236}">
                <a16:creationId xmlns="" xmlns:a16="http://schemas.microsoft.com/office/drawing/2014/main"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Times New Roman" pitchFamily="18" charset="0"/>
                <a:ea typeface="Tahoma" panose="020B0604030504040204" pitchFamily="34" charset="0"/>
                <a:cs typeface="Times New Roman" pitchFamily="18" charset="0"/>
              </a:rPr>
              <a:t>Thời</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gian</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3</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phút</a:t>
            </a:r>
            <a:endParaRPr lang="en-US" sz="2800" b="1" dirty="0">
              <a:solidFill>
                <a:srgbClr val="00B050"/>
              </a:solidFill>
              <a:latin typeface="Times New Roman" pitchFamily="18" charset="0"/>
              <a:ea typeface="Tahoma" panose="020B0604030504040204" pitchFamily="34" charset="0"/>
              <a:cs typeface="Times New Roman" pitchFamily="18" charset="0"/>
            </a:endParaRPr>
          </a:p>
        </p:txBody>
      </p:sp>
      <p:pic>
        <p:nvPicPr>
          <p:cNvPr id="118" name="Picture 117"/>
          <p:cNvPicPr>
            <a:picLocks noChangeAspect="1"/>
          </p:cNvPicPr>
          <p:nvPr/>
        </p:nvPicPr>
        <p:blipFill>
          <a:blip r:embed="rId5" cstate="print"/>
          <a:stretch>
            <a:fillRect/>
          </a:stretch>
        </p:blipFill>
        <p:spPr>
          <a:xfrm>
            <a:off x="5952846" y="1011599"/>
            <a:ext cx="6096000" cy="1571625"/>
          </a:xfrm>
          <a:prstGeom prst="rect">
            <a:avLst/>
          </a:prstGeom>
        </p:spPr>
      </p:pic>
      <p:sp>
        <p:nvSpPr>
          <p:cNvPr id="218" name="TextBox 217">
            <a:extLst>
              <a:ext uri="{FF2B5EF4-FFF2-40B4-BE49-F238E27FC236}">
                <a16:creationId xmlns="" xmlns:a16="http://schemas.microsoft.com/office/drawing/2014/main"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chuyên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gia</a:t>
            </a:r>
            <a:r>
              <a:rPr lang="en-US" sz="2800" b="1" dirty="0">
                <a:solidFill>
                  <a:srgbClr val="1C11AF"/>
                </a:solidFill>
                <a:latin typeface="Times New Roman" pitchFamily="18" charset="0"/>
                <a:ea typeface="Tahoma" panose="020B0604030504040204" pitchFamily="34" charset="0"/>
                <a:cs typeface="Times New Roman" pitchFamily="18" charset="0"/>
              </a:rPr>
              <a:t> ở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cùng</a:t>
            </a:r>
            <a:r>
              <a:rPr lang="en-US" sz="2800" b="1" dirty="0">
                <a:solidFill>
                  <a:srgbClr val="1C11AF"/>
                </a:solidFill>
                <a:latin typeface="Times New Roman" pitchFamily="18" charset="0"/>
                <a:ea typeface="Tahoma" panose="020B0604030504040204" pitchFamily="34" charset="0"/>
                <a:cs typeface="Times New Roman" pitchFamily="18" charset="0"/>
              </a:rPr>
              <a:t> chia </a:t>
            </a:r>
            <a:r>
              <a:rPr lang="en-US" sz="2800" b="1" dirty="0" err="1">
                <a:solidFill>
                  <a:srgbClr val="1C11AF"/>
                </a:solidFill>
                <a:latin typeface="Times New Roman" pitchFamily="18" charset="0"/>
                <a:ea typeface="Tahoma" panose="020B0604030504040204" pitchFamily="34" charset="0"/>
                <a:cs typeface="Times New Roman" pitchFamily="18" charset="0"/>
              </a:rPr>
              <a:t>sẻ</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để</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hoàn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thiện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bảng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trong</a:t>
            </a:r>
            <a:r>
              <a:rPr lang="en-US" sz="2800" b="1" dirty="0">
                <a:solidFill>
                  <a:srgbClr val="FF0000"/>
                </a:solidFill>
                <a:latin typeface="Times New Roman" pitchFamily="18" charset="0"/>
                <a:ea typeface="Tahoma" panose="020B0604030504040204" pitchFamily="34" charset="0"/>
                <a:cs typeface="Times New Roman" pitchFamily="18" charset="0"/>
              </a:rPr>
              <a:t> PHT.</a:t>
            </a:r>
          </a:p>
        </p:txBody>
      </p:sp>
      <p:sp>
        <p:nvSpPr>
          <p:cNvPr id="219" name="TextBox 218">
            <a:extLst>
              <a:ext uri="{FF2B5EF4-FFF2-40B4-BE49-F238E27FC236}">
                <a16:creationId xmlns="" xmlns:a16="http://schemas.microsoft.com/office/drawing/2014/main"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Hết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giờ</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1C11AF"/>
                </a:solidFill>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a:solidFill>
                  <a:srgbClr val="1C11AF"/>
                </a:solidFill>
                <a:latin typeface="Times New Roman" pitchFamily="18" charset="0"/>
                <a:ea typeface="Tahoma" panose="020B0604030504040204" pitchFamily="34" charset="0"/>
                <a:cs typeface="Times New Roman" pitchFamily="18" charset="0"/>
              </a:rPr>
              <a:t>GV </a:t>
            </a:r>
            <a:r>
              <a:rPr lang="en-US" sz="2800" b="1" dirty="0" err="1">
                <a:solidFill>
                  <a:srgbClr val="1C11AF"/>
                </a:solidFill>
                <a:latin typeface="Times New Roman" pitchFamily="18" charset="0"/>
                <a:ea typeface="Tahoma" panose="020B0604030504040204" pitchFamily="34" charset="0"/>
                <a:cs typeface="Times New Roman" pitchFamily="18" charset="0"/>
              </a:rPr>
              <a:t>bốc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thăm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báo</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cáo</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khác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check </a:t>
            </a:r>
            <a:r>
              <a:rPr lang="en-US" sz="2800" b="1" dirty="0" err="1">
                <a:solidFill>
                  <a:srgbClr val="FF0000"/>
                </a:solidFill>
                <a:latin typeface="Times New Roman" pitchFamily="18" charset="0"/>
                <a:ea typeface="Tahoma" panose="020B0604030504040204" pitchFamily="34" charset="0"/>
                <a:cs typeface="Times New Roman" pitchFamily="18" charset="0"/>
              </a:rPr>
              <a:t>đáp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án</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nhận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xét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bổ</a:t>
            </a:r>
            <a:r>
              <a:rPr lang="en-US" sz="2800" b="1" dirty="0">
                <a:solidFill>
                  <a:srgbClr val="1C11AF"/>
                </a:solidFill>
                <a:latin typeface="Times New Roman" pitchFamily="18" charset="0"/>
                <a:ea typeface="Tahoma" panose="020B0604030504040204" pitchFamily="34" charset="0"/>
                <a:cs typeface="Times New Roman" pitchFamily="18"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xmlns=""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10000" b="90000" l="10000" r="90000"/>
                    </a14:imgEffect>
                  </a14:imgLayer>
                </a14:imgProps>
              </a:ext>
              <a:ext uri="{28A0092B-C50C-407E-A947-70E740481C1C}">
                <a14:useLocalDpi xmlns:a14="http://schemas.microsoft.com/office/drawing/2010/main" xmlns=""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2229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Nhóm</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chuyên</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gia</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6" name="Picture 4" descr="Chương trình đào tạo học sinh thi tuyển vào các đại học hàng đầu tại Mỹ">
            <a:extLst>
              <a:ext uri="{FF2B5EF4-FFF2-40B4-BE49-F238E27FC236}">
                <a16:creationId xmlns="" xmlns:a16="http://schemas.microsoft.com/office/drawing/2014/main" id="{D47CC17A-039A-4351-AB2E-7669855B7CB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 xmlns:a16="http://schemas.microsoft.com/office/drawing/2014/main" id="{08BFADC4-22A8-4B9A-9154-362AC14E369E}"/>
              </a:ext>
            </a:extLst>
          </p:cNvPr>
          <p:cNvPicPr>
            <a:picLocks noChangeAspect="1"/>
          </p:cNvPicPr>
          <p:nvPr/>
        </p:nvPicPr>
        <p:blipFill>
          <a:blip r:embed="rId5" cstate="print">
            <a:extLst>
              <a:ext uri="{BEBA8EAE-BF5A-486C-A8C5-ECC9F3942E4B}">
                <a14:imgProps xmlns:a14="http://schemas.microsoft.com/office/drawing/2010/main" xmlns="">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xmlns=""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 xmlns:a16="http://schemas.microsoft.com/office/drawing/2014/main" id="{6F0B2620-5BFB-43E3-A836-9EF6D76076BB}"/>
              </a:ext>
            </a:extLst>
          </p:cNvPr>
          <p:cNvSpPr/>
          <p:nvPr/>
        </p:nvSpPr>
        <p:spPr>
          <a:xfrm>
            <a:off x="257999" y="758141"/>
            <a:ext cx="4120231" cy="707886"/>
          </a:xfrm>
          <a:prstGeom prst="rect">
            <a:avLst/>
          </a:prstGeom>
        </p:spPr>
        <p:txBody>
          <a:bodyPr wrap="square">
            <a:spAutoFit/>
          </a:bodyPr>
          <a:lstStyle/>
          <a:p>
            <a:pPr algn="just"/>
            <a:r>
              <a:rPr lang="en-US" sz="2800" b="1" dirty="0">
                <a:latin typeface="Times New Roman" pitchFamily="18" charset="0"/>
                <a:cs typeface="Times New Roman" pitchFamily="18" charset="0"/>
              </a:rPr>
              <a:t>HĐ: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4</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Times New Roman" pitchFamily="18" charset="0"/>
                <a:ea typeface="Tahoma" panose="020B0604030504040204" pitchFamily="34" charset="0"/>
                <a:cs typeface="Times New Roman" pitchFamily="18" charset="0"/>
              </a:rPr>
              <a:t>Thành</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viên</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mỗi</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nhóm</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đếm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stt</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từ</a:t>
            </a:r>
            <a:r>
              <a:rPr lang="en-US" sz="2800" b="1" dirty="0">
                <a:latin typeface="Times New Roman" pitchFamily="18" charset="0"/>
                <a:ea typeface="Tahoma" panose="020B0604030504040204" pitchFamily="34" charset="0"/>
                <a:cs typeface="Times New Roman" pitchFamily="18" charset="0"/>
              </a:rPr>
              <a:t> 1 </a:t>
            </a:r>
            <a:r>
              <a:rPr lang="en-US" sz="2800" b="1" dirty="0">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err="1">
                <a:latin typeface="Times New Roman" pitchFamily="18" charset="0"/>
                <a:ea typeface="Tahoma" panose="020B0604030504040204" pitchFamily="34" charset="0"/>
                <a:cs typeface="Times New Roman" pitchFamily="18" charset="0"/>
                <a:sym typeface="Wingdings" panose="05000000000000000000" pitchFamily="2" charset="2"/>
              </a:rPr>
              <a:t>hết</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 xmlns:a16="http://schemas.microsoft.com/office/drawing/2014/main" id="{65446CF1-3C84-47DF-8334-4223013DC9B1}"/>
              </a:ext>
            </a:extLst>
          </p:cNvPr>
          <p:cNvPicPr>
            <a:picLocks noChangeAspect="1"/>
          </p:cNvPicPr>
          <p:nvPr/>
        </p:nvPicPr>
        <p:blipFill rotWithShape="1">
          <a:blip r:embed="rId8" cstate="print"/>
          <a:srcRect b="50000"/>
          <a:stretch/>
        </p:blipFill>
        <p:spPr>
          <a:xfrm>
            <a:off x="8722430" y="659767"/>
            <a:ext cx="1835506" cy="563792"/>
          </a:xfrm>
          <a:prstGeom prst="rect">
            <a:avLst/>
          </a:prstGeom>
        </p:spPr>
      </p:pic>
      <p:sp>
        <p:nvSpPr>
          <p:cNvPr id="11" name="Flowchart: Terminator 10">
            <a:extLst>
              <a:ext uri="{FF2B5EF4-FFF2-40B4-BE49-F238E27FC236}">
                <a16:creationId xmlns="" xmlns:a16="http://schemas.microsoft.com/office/drawing/2014/main" id="{D9F1AD37-D313-43F2-A5BB-05FE64F62651}"/>
              </a:ext>
            </a:extLst>
          </p:cNvPr>
          <p:cNvSpPr/>
          <p:nvPr/>
        </p:nvSpPr>
        <p:spPr>
          <a:xfrm>
            <a:off x="4423344" y="1466028"/>
            <a:ext cx="3695055" cy="1187496"/>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PHIẾU HỌC TẬP</a:t>
            </a:r>
          </a:p>
        </p:txBody>
      </p:sp>
      <p:pic>
        <p:nvPicPr>
          <p:cNvPr id="14" name="Đồng hồ đếm ngược 5 phút - 5 Minutes">
            <a:hlinkClick r:id="" action="ppaction://media"/>
            <a:extLst>
              <a:ext uri="{FF2B5EF4-FFF2-40B4-BE49-F238E27FC236}">
                <a16:creationId xmlns=""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xmlns="" r:embed="rId9">
                  <p14:trim st="180868"/>
                </p14:media>
              </p:ext>
            </p:extLst>
          </p:nvPr>
        </p:nvPicPr>
        <p:blipFill>
          <a:blip r:embed="rId10" cstate="print"/>
          <a:stretch>
            <a:fillRect/>
          </a:stretch>
        </p:blipFill>
        <p:spPr>
          <a:xfrm>
            <a:off x="10101256" y="1367333"/>
            <a:ext cx="1813714" cy="1040335"/>
          </a:xfrm>
          <a:prstGeom prst="rect">
            <a:avLst/>
          </a:prstGeom>
        </p:spPr>
      </p:pic>
      <p:graphicFrame>
        <p:nvGraphicFramePr>
          <p:cNvPr id="2" name="Table 1">
            <a:extLst>
              <a:ext uri="{FF2B5EF4-FFF2-40B4-BE49-F238E27FC236}">
                <a16:creationId xmlns="" xmlns:a16="http://schemas.microsoft.com/office/drawing/2014/main" id="{2FFC2E5E-9990-4227-9C25-DBDBB910C5B4}"/>
              </a:ext>
            </a:extLst>
          </p:cNvPr>
          <p:cNvGraphicFramePr>
            <a:graphicFrameLocks noGrp="1"/>
          </p:cNvGraphicFramePr>
          <p:nvPr>
            <p:extLst>
              <p:ext uri="{D42A27DB-BD31-4B8C-83A1-F6EECF244321}">
                <p14:modId xmlns:p14="http://schemas.microsoft.com/office/powerpoint/2010/main" xmlns="" val="2738960496"/>
              </p:ext>
            </p:extLst>
          </p:nvPr>
        </p:nvGraphicFramePr>
        <p:xfrm>
          <a:off x="326795" y="2899378"/>
          <a:ext cx="11370399" cy="3940498"/>
        </p:xfrm>
        <a:graphic>
          <a:graphicData uri="http://schemas.openxmlformats.org/drawingml/2006/table">
            <a:tbl>
              <a:tblPr>
                <a:tableStyleId>{5C22544A-7EE6-4342-B048-85BDC9FD1C3A}</a:tableStyleId>
              </a:tblPr>
              <a:tblGrid>
                <a:gridCol w="3595848">
                  <a:extLst>
                    <a:ext uri="{9D8B030D-6E8A-4147-A177-3AD203B41FA5}">
                      <a16:colId xmlns="" xmlns:a16="http://schemas.microsoft.com/office/drawing/2014/main" val="3874158889"/>
                    </a:ext>
                  </a:extLst>
                </a:gridCol>
                <a:gridCol w="3453348">
                  <a:extLst>
                    <a:ext uri="{9D8B030D-6E8A-4147-A177-3AD203B41FA5}">
                      <a16:colId xmlns="" xmlns:a16="http://schemas.microsoft.com/office/drawing/2014/main" val="459848252"/>
                    </a:ext>
                  </a:extLst>
                </a:gridCol>
                <a:gridCol w="4321203">
                  <a:extLst>
                    <a:ext uri="{9D8B030D-6E8A-4147-A177-3AD203B41FA5}">
                      <a16:colId xmlns="" xmlns:a16="http://schemas.microsoft.com/office/drawing/2014/main" val="142613816"/>
                    </a:ext>
                  </a:extLst>
                </a:gridCol>
              </a:tblGrid>
              <a:tr h="815452">
                <a:tc>
                  <a:txBody>
                    <a:bodyPr/>
                    <a:lstStyle/>
                    <a:p>
                      <a:pPr algn="ctr">
                        <a:lnSpc>
                          <a:spcPct val="107000"/>
                        </a:lnSpc>
                        <a:spcAft>
                          <a:spcPts val="0"/>
                        </a:spcAft>
                      </a:pPr>
                      <a:r>
                        <a:rPr lang="en-US" sz="2800" b="1" dirty="0" err="1">
                          <a:solidFill>
                            <a:srgbClr val="FFFF00"/>
                          </a:solidFill>
                          <a:effectLst/>
                          <a:latin typeface="Arial" panose="020B0604020202020204" pitchFamily="34" charset="0"/>
                          <a:cs typeface="Arial" panose="020B0604020202020204" pitchFamily="34" charset="0"/>
                        </a:rPr>
                        <a:t>Thành</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phần</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tự</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nhiên</a:t>
                      </a:r>
                      <a:endPar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Địa hình</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Khoáng sản</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extLst>
                  <a:ext uri="{0D108BD9-81ED-4DB2-BD59-A6C34878D82A}">
                    <a16:rowId xmlns="" xmlns:a16="http://schemas.microsoft.com/office/drawing/2014/main" val="2216386668"/>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Trung tầm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 xmlns:a16="http://schemas.microsoft.com/office/drawing/2014/main" val="797259790"/>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a:t>
                      </a:r>
                      <a:r>
                        <a:rPr lang="en-US" sz="2800">
                          <a:solidFill>
                            <a:srgbClr val="1C11AF"/>
                          </a:solidFill>
                          <a:effectLst/>
                          <a:latin typeface="Arial" panose="020B0604020202020204" pitchFamily="34" charset="0"/>
                          <a:cs typeface="Arial" panose="020B0604020202020204" pitchFamily="34" charset="0"/>
                        </a:rPr>
                        <a:t>ía bắc</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4265018908"/>
                  </a:ext>
                </a:extLst>
              </a:tr>
              <a:tr h="574001">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đông</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extLst>
                  <a:ext uri="{0D108BD9-81ED-4DB2-BD59-A6C34878D82A}">
                    <a16:rowId xmlns="" xmlns:a16="http://schemas.microsoft.com/office/drawing/2014/main" val="1038907497"/>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nam và tây nam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extLst>
                  <a:ext uri="{0D108BD9-81ED-4DB2-BD59-A6C34878D82A}">
                    <a16:rowId xmlns="" xmlns:a16="http://schemas.microsoft.com/office/drawing/2014/main" val="477947024"/>
                  </a:ext>
                </a:extLst>
              </a:tr>
              <a:tr h="695651">
                <a:tc>
                  <a:txBody>
                    <a:bodyPr/>
                    <a:lstStyle/>
                    <a:p>
                      <a:pPr>
                        <a:lnSpc>
                          <a:spcPct val="120000"/>
                        </a:lnSpc>
                        <a:spcAft>
                          <a:spcPts val="0"/>
                        </a:spcAft>
                      </a:pPr>
                      <a:r>
                        <a:rPr lang="vi-VN" sz="2800">
                          <a:solidFill>
                            <a:srgbClr val="1C11AF"/>
                          </a:solidFill>
                          <a:effectLst/>
                          <a:latin typeface="Arial" panose="020B0604020202020204" pitchFamily="34" charset="0"/>
                          <a:cs typeface="Arial" panose="020B0604020202020204" pitchFamily="34" charset="0"/>
                        </a:rPr>
                        <a:t>   Ý nghĩa</a:t>
                      </a:r>
                      <a:endParaRPr lang="en-US" sz="2800">
                        <a:solidFill>
                          <a:srgbClr val="1C11AF"/>
                        </a:solidFill>
                        <a:effectLst/>
                        <a:latin typeface="Arial" panose="020B0604020202020204" pitchFamily="34" charset="0"/>
                        <a:cs typeface="Arial" panose="020B0604020202020204" pitchFamily="34" charset="0"/>
                      </a:endParaRPr>
                    </a:p>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dirty="0">
                          <a:solidFill>
                            <a:srgbClr val="1C11AF"/>
                          </a:solidFill>
                          <a:effectLst/>
                          <a:latin typeface="Arial" panose="020B0604020202020204" pitchFamily="34" charset="0"/>
                          <a:cs typeface="Arial" panose="020B0604020202020204" pitchFamily="34" charset="0"/>
                        </a:rPr>
                        <a:t> </a:t>
                      </a:r>
                      <a:endParaRPr lang="en-US" sz="2800" dirty="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extLst>
                  <a:ext uri="{0D108BD9-81ED-4DB2-BD59-A6C34878D82A}">
                    <a16:rowId xmlns="" xmlns:a16="http://schemas.microsoft.com/office/drawing/2014/main" val="3212136357"/>
                  </a:ext>
                </a:extLst>
              </a:tr>
            </a:tbl>
          </a:graphicData>
        </a:graphic>
      </p:graphicFrame>
      <p:sp>
        <p:nvSpPr>
          <p:cNvPr id="3" name="TextBox 2">
            <a:extLst>
              <a:ext uri="{FF2B5EF4-FFF2-40B4-BE49-F238E27FC236}">
                <a16:creationId xmlns="" xmlns:a16="http://schemas.microsoft.com/office/drawing/2014/main" id="{A9126B8B-4086-4B1F-9785-15EDB5E508C3}"/>
              </a:ext>
            </a:extLst>
          </p:cNvPr>
          <p:cNvSpPr txBox="1"/>
          <p:nvPr/>
        </p:nvSpPr>
        <p:spPr>
          <a:xfrm>
            <a:off x="4744277" y="4849843"/>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1,3</a:t>
            </a:r>
          </a:p>
        </p:txBody>
      </p:sp>
      <p:sp>
        <p:nvSpPr>
          <p:cNvPr id="15" name="TextBox 14">
            <a:extLst>
              <a:ext uri="{FF2B5EF4-FFF2-40B4-BE49-F238E27FC236}">
                <a16:creationId xmlns="" xmlns:a16="http://schemas.microsoft.com/office/drawing/2014/main" id="{A5B5BF32-B8B3-464E-B962-172C939301A3}"/>
              </a:ext>
            </a:extLst>
          </p:cNvPr>
          <p:cNvSpPr txBox="1"/>
          <p:nvPr/>
        </p:nvSpPr>
        <p:spPr>
          <a:xfrm>
            <a:off x="8384579" y="4905892"/>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2,4</a:t>
            </a:r>
          </a:p>
        </p:txBody>
      </p:sp>
    </p:spTree>
    <p:extLst>
      <p:ext uri="{BB962C8B-B14F-4D97-AF65-F5344CB8AC3E}">
        <p14:creationId xmlns:p14="http://schemas.microsoft.com/office/powerpoint/2010/main" xmlns="" val="422702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 xmlns:a16="http://schemas.microsoft.com/office/drawing/2014/main" id="{AC9675BC-D67B-4C3F-914E-52A0EA0BF2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 xmlns:a16="http://schemas.microsoft.com/office/drawing/2014/main" id="{D8BB8D49-D855-44F1-86A8-A50748FD043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Trung tâm</a:t>
            </a:r>
          </a:p>
        </p:txBody>
      </p:sp>
      <p:sp>
        <p:nvSpPr>
          <p:cNvPr id="9" name="TextBox 8">
            <a:extLst>
              <a:ext uri="{FF2B5EF4-FFF2-40B4-BE49-F238E27FC236}">
                <a16:creationId xmlns="" xmlns:a16="http://schemas.microsoft.com/office/drawing/2014/main" id="{087DCB40-C06B-4454-9AA2-DD4FFDD55720}"/>
              </a:ext>
            </a:extLst>
          </p:cNvPr>
          <p:cNvSpPr txBox="1"/>
          <p:nvPr/>
        </p:nvSpPr>
        <p:spPr>
          <a:xfrm>
            <a:off x="159025" y="1249557"/>
            <a:ext cx="5541688"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sộ,hiểm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endParaRPr lang="en-US" sz="3200" b="1" dirty="0">
              <a:solidFill>
                <a:srgbClr val="1C11AF"/>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 xmlns:a16="http://schemas.microsoft.com/office/drawing/2014/main" id="{26E6EFE2-2A2F-4A1E-9634-03D9813D6193}"/>
              </a:ext>
            </a:extLst>
          </p:cNvPr>
          <p:cNvSpPr/>
          <p:nvPr/>
        </p:nvSpPr>
        <p:spPr>
          <a:xfrm>
            <a:off x="7445829" y="1966360"/>
            <a:ext cx="2624446" cy="17320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 xmlns:a16="http://schemas.microsoft.com/office/drawing/2014/main" id="{8C27641E-C4E1-498D-81A5-4643DF97CFC9}"/>
              </a:ext>
            </a:extLst>
          </p:cNvPr>
          <p:cNvSpPr txBox="1"/>
          <p:nvPr/>
        </p:nvSpPr>
        <p:spPr>
          <a:xfrm>
            <a:off x="216380" y="2184361"/>
            <a:ext cx="3766220"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Dãy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chính</a:t>
            </a:r>
            <a:endParaRPr lang="en-US" sz="3200" b="1" dirty="0">
              <a:solidFill>
                <a:srgbClr val="1C11A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21292497-EA50-43CC-A387-8F9E25085AB7}"/>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Hi-ma-lay-a</a:t>
            </a:r>
          </a:p>
        </p:txBody>
      </p:sp>
      <p:sp>
        <p:nvSpPr>
          <p:cNvPr id="13" name="TextBox 12">
            <a:extLst>
              <a:ext uri="{FF2B5EF4-FFF2-40B4-BE49-F238E27FC236}">
                <a16:creationId xmlns="" xmlns:a16="http://schemas.microsoft.com/office/drawing/2014/main" id="{2C4C0E1B-829A-40C5-946B-6B27B708D060}"/>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solidFill>
                  <a:srgbClr val="00B050"/>
                </a:solidFill>
                <a:latin typeface="Arial" panose="020B0604020202020204" pitchFamily="34" charset="0"/>
                <a:cs typeface="Arial" panose="020B0604020202020204" pitchFamily="34" charset="0"/>
              </a:rPr>
              <a:t>Côn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Luân</a:t>
            </a:r>
            <a:endParaRPr lang="en-US" sz="3200" b="1"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5E4AD03-EB39-4198-9C5C-76463FCDADFA}"/>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Thiên S</a:t>
            </a:r>
            <a:r>
              <a:rPr lang="vi-VN" sz="3200" b="1">
                <a:solidFill>
                  <a:srgbClr val="00B050"/>
                </a:solidFill>
                <a:latin typeface="Arial" panose="020B0604020202020204" pitchFamily="34" charset="0"/>
                <a:cs typeface="Arial" panose="020B0604020202020204" pitchFamily="34" charset="0"/>
              </a:rPr>
              <a:t>ơ</a:t>
            </a:r>
            <a:r>
              <a:rPr lang="en-US" sz="3200" b="1">
                <a:solidFill>
                  <a:srgbClr val="00B050"/>
                </a:solidFill>
                <a:latin typeface="Arial" panose="020B0604020202020204" pitchFamily="34" charset="0"/>
                <a:cs typeface="Arial" panose="020B0604020202020204" pitchFamily="34" charset="0"/>
              </a:rPr>
              <a:t>n</a:t>
            </a:r>
          </a:p>
        </p:txBody>
      </p:sp>
      <p:sp>
        <p:nvSpPr>
          <p:cNvPr id="15" name="TextBox 14">
            <a:extLst>
              <a:ext uri="{FF2B5EF4-FFF2-40B4-BE49-F238E27FC236}">
                <a16:creationId xmlns="" xmlns:a16="http://schemas.microsoft.com/office/drawing/2014/main" id="{7C14DC69-679B-441F-AA8B-76C58997E3A1}"/>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An Tai</a:t>
            </a:r>
          </a:p>
        </p:txBody>
      </p:sp>
      <p:sp>
        <p:nvSpPr>
          <p:cNvPr id="16" name="Freeform 7">
            <a:extLst>
              <a:ext uri="{FF2B5EF4-FFF2-40B4-BE49-F238E27FC236}">
                <a16:creationId xmlns="" xmlns:a16="http://schemas.microsoft.com/office/drawing/2014/main" id="{0A1E6495-BDBF-4B97-BA3F-E31DD912A19C}"/>
              </a:ext>
            </a:extLst>
          </p:cNvPr>
          <p:cNvSpPr>
            <a:spLocks/>
          </p:cNvSpPr>
          <p:nvPr/>
        </p:nvSpPr>
        <p:spPr bwMode="auto">
          <a:xfrm rot="732323">
            <a:off x="7859642" y="3455877"/>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7" name="Freeform 9">
            <a:extLst>
              <a:ext uri="{FF2B5EF4-FFF2-40B4-BE49-F238E27FC236}">
                <a16:creationId xmlns="" xmlns:a16="http://schemas.microsoft.com/office/drawing/2014/main" id="{7EBD87BE-7099-414A-96CF-441E46C528AB}"/>
              </a:ext>
            </a:extLst>
          </p:cNvPr>
          <p:cNvSpPr>
            <a:spLocks/>
          </p:cNvSpPr>
          <p:nvPr/>
        </p:nvSpPr>
        <p:spPr bwMode="auto">
          <a:xfrm>
            <a:off x="8206862" y="3084617"/>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8" name="Freeform 10">
            <a:extLst>
              <a:ext uri="{FF2B5EF4-FFF2-40B4-BE49-F238E27FC236}">
                <a16:creationId xmlns="" xmlns:a16="http://schemas.microsoft.com/office/drawing/2014/main" id="{1CB20DC4-CE41-49A4-B5B8-A3F45598D492}"/>
              </a:ext>
            </a:extLst>
          </p:cNvPr>
          <p:cNvSpPr>
            <a:spLocks/>
          </p:cNvSpPr>
          <p:nvPr/>
        </p:nvSpPr>
        <p:spPr bwMode="auto">
          <a:xfrm rot="20793993">
            <a:off x="7563805" y="289707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9" name="Freeform 11">
            <a:extLst>
              <a:ext uri="{FF2B5EF4-FFF2-40B4-BE49-F238E27FC236}">
                <a16:creationId xmlns="" xmlns:a16="http://schemas.microsoft.com/office/drawing/2014/main" id="{F2AE9719-960B-4E7E-A8BC-8741045DDAEC}"/>
              </a:ext>
            </a:extLst>
          </p:cNvPr>
          <p:cNvSpPr>
            <a:spLocks/>
          </p:cNvSpPr>
          <p:nvPr/>
        </p:nvSpPr>
        <p:spPr bwMode="auto">
          <a:xfrm>
            <a:off x="8470821" y="2446873"/>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Tree>
    <p:extLst>
      <p:ext uri="{BB962C8B-B14F-4D97-AF65-F5344CB8AC3E}">
        <p14:creationId xmlns:p14="http://schemas.microsoft.com/office/powerpoint/2010/main" xmlns="" val="2197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 xmlns:a16="http://schemas.microsoft.com/office/drawing/2014/main" id="{AC9675BC-D67B-4C3F-914E-52A0EA0BF2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 xmlns:a16="http://schemas.microsoft.com/office/drawing/2014/main" id="{C051B300-DB91-4F5B-9525-EECC31130FDA}"/>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9" name="TextBox 8">
            <a:extLst>
              <a:ext uri="{FF2B5EF4-FFF2-40B4-BE49-F238E27FC236}">
                <a16:creationId xmlns="" xmlns:a16="http://schemas.microsoft.com/office/drawing/2014/main" id="{81CF54EF-13E8-484A-9448-CDA68A3A3F38}"/>
              </a:ext>
            </a:extLst>
          </p:cNvPr>
          <p:cNvSpPr txBox="1"/>
          <p:nvPr/>
        </p:nvSpPr>
        <p:spPr>
          <a:xfrm>
            <a:off x="159025" y="1381585"/>
            <a:ext cx="548453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phẳng</a:t>
            </a:r>
            <a:endParaRPr lang="en-US" sz="3200" b="1" dirty="0">
              <a:solidFill>
                <a:srgbClr val="1C11A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252CFD3E-6E73-47FE-8994-F089E7163710}"/>
              </a:ext>
            </a:extLst>
          </p:cNvPr>
          <p:cNvSpPr txBox="1"/>
          <p:nvPr/>
        </p:nvSpPr>
        <p:spPr>
          <a:xfrm>
            <a:off x="208763"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Đồng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Tây</a:t>
            </a:r>
            <a:r>
              <a:rPr lang="en-US" sz="3200" b="1" dirty="0">
                <a:solidFill>
                  <a:srgbClr val="00B050"/>
                </a:solidFill>
                <a:latin typeface="Arial" panose="020B0604020202020204" pitchFamily="34" charset="0"/>
                <a:cs typeface="Arial" panose="020B0604020202020204" pitchFamily="34" charset="0"/>
              </a:rPr>
              <a:t> Xi-bi-a</a:t>
            </a:r>
          </a:p>
        </p:txBody>
      </p:sp>
      <p:sp>
        <p:nvSpPr>
          <p:cNvPr id="11" name="TextBox 10">
            <a:extLst>
              <a:ext uri="{FF2B5EF4-FFF2-40B4-BE49-F238E27FC236}">
                <a16:creationId xmlns="" xmlns:a16="http://schemas.microsoft.com/office/drawing/2014/main" id="{D2A02458-4385-4225-96DA-09D760AD63B8}"/>
              </a:ext>
            </a:extLst>
          </p:cNvPr>
          <p:cNvSpPr txBox="1"/>
          <p:nvPr/>
        </p:nvSpPr>
        <p:spPr>
          <a:xfrm>
            <a:off x="142502"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Cao </a:t>
            </a:r>
            <a:r>
              <a:rPr lang="en-US" sz="3200" b="1" dirty="0" err="1">
                <a:solidFill>
                  <a:srgbClr val="00B050"/>
                </a:solidFill>
                <a:latin typeface="Arial" panose="020B0604020202020204" pitchFamily="34" charset="0"/>
                <a:cs typeface="Arial" panose="020B0604020202020204" pitchFamily="34" charset="0"/>
              </a:rPr>
              <a:t>nguyên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Trung</a:t>
            </a:r>
            <a:r>
              <a:rPr lang="en-US" sz="3200" b="1" dirty="0">
                <a:solidFill>
                  <a:srgbClr val="00B050"/>
                </a:solidFill>
                <a:latin typeface="Arial" panose="020B0604020202020204" pitchFamily="34" charset="0"/>
                <a:cs typeface="Arial" panose="020B0604020202020204" pitchFamily="34" charset="0"/>
              </a:rPr>
              <a:t> Xi-bi-a</a:t>
            </a:r>
          </a:p>
        </p:txBody>
      </p:sp>
      <p:sp>
        <p:nvSpPr>
          <p:cNvPr id="13" name="Oval 12">
            <a:extLst>
              <a:ext uri="{FF2B5EF4-FFF2-40B4-BE49-F238E27FC236}">
                <a16:creationId xmlns="" xmlns:a16="http://schemas.microsoft.com/office/drawing/2014/main" id="{D505E255-2ADF-4F23-971B-A845538A5535}"/>
              </a:ext>
            </a:extLst>
          </p:cNvPr>
          <p:cNvSpPr/>
          <p:nvPr/>
        </p:nvSpPr>
        <p:spPr>
          <a:xfrm>
            <a:off x="7934779" y="1524499"/>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91AD4E7D-FEDA-47DF-9AB0-FCA479DAD682}"/>
              </a:ext>
            </a:extLst>
          </p:cNvPr>
          <p:cNvSpPr/>
          <p:nvPr/>
        </p:nvSpPr>
        <p:spPr>
          <a:xfrm>
            <a:off x="8799699" y="1237510"/>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534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 xmlns:a16="http://schemas.microsoft.com/office/drawing/2014/main" id="{AC9675BC-D67B-4C3F-914E-52A0EA0BF2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 xmlns:a16="http://schemas.microsoft.com/office/drawing/2014/main" id="{98F24FE8-6313-4847-826C-577F5BB8A39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 xmlns:a16="http://schemas.microsoft.com/office/drawing/2014/main" id="{73527233-8134-4536-9F35-DC0F18D263AE}"/>
              </a:ext>
            </a:extLst>
          </p:cNvPr>
          <p:cNvSpPr txBox="1"/>
          <p:nvPr/>
        </p:nvSpPr>
        <p:spPr>
          <a:xfrm>
            <a:off x="4819"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10" name="TextBox 9">
            <a:extLst>
              <a:ext uri="{FF2B5EF4-FFF2-40B4-BE49-F238E27FC236}">
                <a16:creationId xmlns="" xmlns:a16="http://schemas.microsoft.com/office/drawing/2014/main" id="{AB7A0449-44FA-43C1-A872-09DB0291D0D3}"/>
              </a:ext>
            </a:extLst>
          </p:cNvPr>
          <p:cNvSpPr txBox="1"/>
          <p:nvPr/>
        </p:nvSpPr>
        <p:spPr>
          <a:xfrm>
            <a:off x="4098" y="216307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Mông Cổ</a:t>
            </a:r>
          </a:p>
        </p:txBody>
      </p:sp>
      <p:sp>
        <p:nvSpPr>
          <p:cNvPr id="11" name="TextBox 10">
            <a:extLst>
              <a:ext uri="{FF2B5EF4-FFF2-40B4-BE49-F238E27FC236}">
                <a16:creationId xmlns="" xmlns:a16="http://schemas.microsoft.com/office/drawing/2014/main" id="{6E7DB772-54D8-47F1-8658-6E1379C692BC}"/>
              </a:ext>
            </a:extLst>
          </p:cNvPr>
          <p:cNvSpPr txBox="1"/>
          <p:nvPr/>
        </p:nvSpPr>
        <p:spPr>
          <a:xfrm>
            <a:off x="0" y="2885469"/>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12" name="Oval 11">
            <a:extLst>
              <a:ext uri="{FF2B5EF4-FFF2-40B4-BE49-F238E27FC236}">
                <a16:creationId xmlns="" xmlns:a16="http://schemas.microsoft.com/office/drawing/2014/main" id="{F00E6DD9-6846-4B0C-BBC3-58CDD702FAAC}"/>
              </a:ext>
            </a:extLst>
          </p:cNvPr>
          <p:cNvSpPr/>
          <p:nvPr/>
        </p:nvSpPr>
        <p:spPr>
          <a:xfrm>
            <a:off x="9030701" y="2127446"/>
            <a:ext cx="1051452" cy="6838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DBB4CFDC-093F-4D7F-A0E2-7EF80E8D1243}"/>
              </a:ext>
            </a:extLst>
          </p:cNvPr>
          <p:cNvSpPr/>
          <p:nvPr/>
        </p:nvSpPr>
        <p:spPr>
          <a:xfrm>
            <a:off x="9862284" y="2753347"/>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808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 xmlns:a16="http://schemas.microsoft.com/office/drawing/2014/main" id="{AC9675BC-D67B-4C3F-914E-52A0EA0BF2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 xmlns:a16="http://schemas.microsoft.com/office/drawing/2014/main" id="{39D7A26C-E29E-437C-866E-ADA320D2FD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Phía nam và tây nam</a:t>
            </a:r>
          </a:p>
        </p:txBody>
      </p:sp>
      <p:sp>
        <p:nvSpPr>
          <p:cNvPr id="9" name="TextBox 8">
            <a:extLst>
              <a:ext uri="{FF2B5EF4-FFF2-40B4-BE49-F238E27FC236}">
                <a16:creationId xmlns="" xmlns:a16="http://schemas.microsoft.com/office/drawing/2014/main" id="{CB21AA62-17C4-4C9F-AFD1-132DA5043B3F}"/>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b="1">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10" name="TextBox 9">
            <a:extLst>
              <a:ext uri="{FF2B5EF4-FFF2-40B4-BE49-F238E27FC236}">
                <a16:creationId xmlns="" xmlns:a16="http://schemas.microsoft.com/office/drawing/2014/main" id="{F8BB4EC5-C16E-4964-A8CE-B3564A8122D2}"/>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SN – I Ran</a:t>
            </a:r>
          </a:p>
        </p:txBody>
      </p:sp>
      <p:sp>
        <p:nvSpPr>
          <p:cNvPr id="11" name="TextBox 10">
            <a:extLst>
              <a:ext uri="{FF2B5EF4-FFF2-40B4-BE49-F238E27FC236}">
                <a16:creationId xmlns="" xmlns:a16="http://schemas.microsoft.com/office/drawing/2014/main" id="{0253FAE2-6A65-499D-963F-33E99C04DF54}"/>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 SN Đê Can</a:t>
            </a:r>
          </a:p>
        </p:txBody>
      </p:sp>
      <p:sp>
        <p:nvSpPr>
          <p:cNvPr id="12" name="TextBox 11">
            <a:extLst>
              <a:ext uri="{FF2B5EF4-FFF2-40B4-BE49-F238E27FC236}">
                <a16:creationId xmlns="" xmlns:a16="http://schemas.microsoft.com/office/drawing/2014/main" id="{C96B79CE-7489-4697-80CE-E9AEB844CA11}"/>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ĐB </a:t>
            </a:r>
            <a:r>
              <a:rPr lang="en-US" sz="3200" b="1" dirty="0" err="1">
                <a:solidFill>
                  <a:srgbClr val="00B050"/>
                </a:solidFill>
                <a:latin typeface="Arial" panose="020B0604020202020204" pitchFamily="34" charset="0"/>
                <a:cs typeface="Arial" panose="020B0604020202020204" pitchFamily="34" charset="0"/>
              </a:rPr>
              <a:t>Ấn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Hằng</a:t>
            </a:r>
            <a:endParaRPr lang="en-US" sz="3200" b="1" dirty="0">
              <a:solidFill>
                <a:srgbClr val="00B05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C2267511-DE4C-4B31-9C2F-167203F03FE4}"/>
              </a:ext>
            </a:extLst>
          </p:cNvPr>
          <p:cNvSpPr/>
          <p:nvPr/>
        </p:nvSpPr>
        <p:spPr>
          <a:xfrm rot="14983506">
            <a:off x="6487180" y="2933367"/>
            <a:ext cx="1010598" cy="32362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 xmlns:a16="http://schemas.microsoft.com/office/drawing/2014/main" id="{4C246DDD-96A3-444B-9D95-946658825DB0}"/>
              </a:ext>
            </a:extLst>
          </p:cNvPr>
          <p:cNvSpPr/>
          <p:nvPr/>
        </p:nvSpPr>
        <p:spPr>
          <a:xfrm>
            <a:off x="7759149" y="4053486"/>
            <a:ext cx="708990" cy="36933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Freeform: Shape 14">
            <a:extLst>
              <a:ext uri="{FF2B5EF4-FFF2-40B4-BE49-F238E27FC236}">
                <a16:creationId xmlns="" xmlns:a16="http://schemas.microsoft.com/office/drawing/2014/main" id="{ABFAE08C-5486-48E3-A7F5-8FF9B1A508F4}"/>
              </a:ext>
            </a:extLst>
          </p:cNvPr>
          <p:cNvSpPr/>
          <p:nvPr/>
        </p:nvSpPr>
        <p:spPr>
          <a:xfrm>
            <a:off x="7677520" y="3623639"/>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xmlns="" val="33729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2917C98-FBE5-491B-BA35-63960590A3BF}"/>
              </a:ext>
            </a:extLst>
          </p:cNvPr>
          <p:cNvSpPr txBox="1"/>
          <p:nvPr/>
        </p:nvSpPr>
        <p:spPr>
          <a:xfrm>
            <a:off x="66261" y="467364"/>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sp>
        <p:nvSpPr>
          <p:cNvPr id="5" name="TextBox 4">
            <a:extLst>
              <a:ext uri="{FF2B5EF4-FFF2-40B4-BE49-F238E27FC236}">
                <a16:creationId xmlns="" xmlns:a16="http://schemas.microsoft.com/office/drawing/2014/main" id="{013FDAFE-03B1-4FD3-9EB3-C6714D446E3D}"/>
              </a:ext>
            </a:extLst>
          </p:cNvPr>
          <p:cNvSpPr txBox="1"/>
          <p:nvPr/>
        </p:nvSpPr>
        <p:spPr>
          <a:xfrm>
            <a:off x="66261" y="1052139"/>
            <a:ext cx="8434802"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dirty="0" err="1">
                <a:solidFill>
                  <a:srgbClr val="FF0066"/>
                </a:solidFill>
                <a:latin typeface="Arial" panose="020B0604020202020204" pitchFamily="34" charset="0"/>
                <a:cs typeface="Arial" panose="020B0604020202020204" pitchFamily="34" charset="0"/>
              </a:rPr>
              <a:t>Thuận</a:t>
            </a:r>
            <a:r>
              <a:rPr lang="en-US" sz="3600" b="1" dirty="0">
                <a:solidFill>
                  <a:srgbClr val="FF0066"/>
                </a:solidFill>
                <a:latin typeface="Arial" panose="020B0604020202020204" pitchFamily="34" charset="0"/>
                <a:cs typeface="Arial" panose="020B0604020202020204" pitchFamily="34" charset="0"/>
              </a:rPr>
              <a:t> </a:t>
            </a:r>
            <a:r>
              <a:rPr lang="en-US" sz="3600" b="1" dirty="0" err="1">
                <a:solidFill>
                  <a:srgbClr val="FF0066"/>
                </a:solidFill>
                <a:latin typeface="Arial" panose="020B0604020202020204" pitchFamily="34" charset="0"/>
                <a:cs typeface="Arial" panose="020B0604020202020204" pitchFamily="34" charset="0"/>
              </a:rPr>
              <a:t>lợi</a:t>
            </a:r>
            <a:endParaRPr lang="en-US" sz="3600" b="1" dirty="0">
              <a:solidFill>
                <a:srgbClr val="FF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FA74AD2-68E6-41DA-8A21-C32ADBC6CF25}"/>
              </a:ext>
            </a:extLst>
          </p:cNvPr>
          <p:cNvSpPr txBox="1"/>
          <p:nvPr/>
        </p:nvSpPr>
        <p:spPr>
          <a:xfrm>
            <a:off x="516611" y="1760026"/>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Phát triển nhiều ngành kinh tế: </a:t>
            </a:r>
          </a:p>
        </p:txBody>
      </p:sp>
      <p:sp>
        <p:nvSpPr>
          <p:cNvPr id="7" name="TextBox 6">
            <a:extLst>
              <a:ext uri="{FF2B5EF4-FFF2-40B4-BE49-F238E27FC236}">
                <a16:creationId xmlns="" xmlns:a16="http://schemas.microsoft.com/office/drawing/2014/main" id="{0DCB2384-3D1E-4B80-94AE-0EFA36B7DFA9}"/>
              </a:ext>
            </a:extLst>
          </p:cNvPr>
          <p:cNvSpPr txBox="1"/>
          <p:nvPr/>
        </p:nvSpPr>
        <p:spPr>
          <a:xfrm>
            <a:off x="516611" y="2344801"/>
            <a:ext cx="10658070"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Trồng cây l</a:t>
            </a:r>
            <a:r>
              <a:rPr lang="vi-VN" sz="3200" b="1">
                <a:solidFill>
                  <a:srgbClr val="1C11AF"/>
                </a:solidFill>
                <a:latin typeface="Arial" panose="020B0604020202020204" pitchFamily="34" charset="0"/>
                <a:cs typeface="Arial" panose="020B0604020202020204" pitchFamily="34" charset="0"/>
              </a:rPr>
              <a:t>ư</a:t>
            </a:r>
            <a:r>
              <a:rPr lang="en-US" sz="3200" b="1">
                <a:solidFill>
                  <a:srgbClr val="1C11AF"/>
                </a:solidFill>
                <a:latin typeface="Arial" panose="020B0604020202020204" pitchFamily="34" charset="0"/>
                <a:cs typeface="Arial" panose="020B0604020202020204" pitchFamily="34" charset="0"/>
              </a:rPr>
              <a:t>ơng thực,thực phẩm, cây công nghiệp</a:t>
            </a:r>
          </a:p>
        </p:txBody>
      </p:sp>
      <p:sp>
        <p:nvSpPr>
          <p:cNvPr id="8" name="TextBox 7">
            <a:extLst>
              <a:ext uri="{FF2B5EF4-FFF2-40B4-BE49-F238E27FC236}">
                <a16:creationId xmlns="" xmlns:a16="http://schemas.microsoft.com/office/drawing/2014/main" id="{BADF5706-538C-4F1F-9AD3-C13FA61C9F7E}"/>
              </a:ext>
            </a:extLst>
          </p:cNvPr>
          <p:cNvSpPr txBox="1"/>
          <p:nvPr/>
        </p:nvSpPr>
        <p:spPr>
          <a:xfrm>
            <a:off x="516611" y="2996521"/>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Chăn nuôi gia súc</a:t>
            </a:r>
          </a:p>
        </p:txBody>
      </p:sp>
      <p:sp>
        <p:nvSpPr>
          <p:cNvPr id="9" name="TextBox 8">
            <a:extLst>
              <a:ext uri="{FF2B5EF4-FFF2-40B4-BE49-F238E27FC236}">
                <a16:creationId xmlns="" xmlns:a16="http://schemas.microsoft.com/office/drawing/2014/main" id="{037DD00B-9E87-4206-A737-E689F9A042F5}"/>
              </a:ext>
            </a:extLst>
          </p:cNvPr>
          <p:cNvSpPr txBox="1"/>
          <p:nvPr/>
        </p:nvSpPr>
        <p:spPr>
          <a:xfrm>
            <a:off x="516611" y="3648241"/>
            <a:ext cx="6829586"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thủy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điện</a:t>
            </a:r>
            <a:r>
              <a:rPr lang="en-US" sz="3200" b="1" dirty="0">
                <a:solidFill>
                  <a:srgbClr val="1C11AF"/>
                </a:solidFill>
                <a:latin typeface="Arial" panose="020B0604020202020204" pitchFamily="34" charset="0"/>
                <a:cs typeface="Arial" panose="020B0604020202020204" pitchFamily="34" charset="0"/>
              </a:rPr>
              <a:t>, du </a:t>
            </a:r>
            <a:r>
              <a:rPr lang="en-US" sz="3200" b="1" dirty="0" err="1">
                <a:solidFill>
                  <a:srgbClr val="1C11AF"/>
                </a:solidFill>
                <a:latin typeface="Arial" panose="020B0604020202020204" pitchFamily="34" charset="0"/>
                <a:cs typeface="Arial" panose="020B0604020202020204" pitchFamily="34" charset="0"/>
              </a:rPr>
              <a:t>lịch</a:t>
            </a:r>
            <a:endParaRPr lang="en-US" sz="3200" b="1"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89120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Địa hình</a:t>
            </a:r>
          </a:p>
        </p:txBody>
      </p:sp>
      <p:sp>
        <p:nvSpPr>
          <p:cNvPr id="5" name="TextBox 4">
            <a:extLst>
              <a:ext uri="{FF2B5EF4-FFF2-40B4-BE49-F238E27FC236}">
                <a16:creationId xmlns="" xmlns:a16="http://schemas.microsoft.com/office/drawing/2014/main"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a:solidFill>
                  <a:srgbClr val="FF0066"/>
                </a:solidFill>
                <a:latin typeface="Arial" panose="020B0604020202020204" pitchFamily="34" charset="0"/>
                <a:cs typeface="Arial" panose="020B0604020202020204" pitchFamily="34" charset="0"/>
              </a:rPr>
              <a:t> Khó khăn</a:t>
            </a:r>
          </a:p>
        </p:txBody>
      </p:sp>
      <p:sp>
        <p:nvSpPr>
          <p:cNvPr id="2" name="Rectangle 1">
            <a:extLst>
              <a:ext uri="{FF2B5EF4-FFF2-40B4-BE49-F238E27FC236}">
                <a16:creationId xmlns="" xmlns:a16="http://schemas.microsoft.com/office/drawing/2014/main" id="{944D17E9-DB7C-4DA2-A789-D9A64DEF60D5}"/>
              </a:ext>
            </a:extLst>
          </p:cNvPr>
          <p:cNvSpPr/>
          <p:nvPr/>
        </p:nvSpPr>
        <p:spPr>
          <a:xfrm>
            <a:off x="266712" y="1541026"/>
            <a:ext cx="12534888" cy="1077218"/>
          </a:xfrm>
          <a:prstGeom prst="rect">
            <a:avLst/>
          </a:prstGeom>
        </p:spPr>
        <p:txBody>
          <a:bodyPr wrap="square">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Địa</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hình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r>
              <a:rPr lang="en-US" sz="3200" b="1" dirty="0">
                <a:solidFill>
                  <a:srgbClr val="1C11AF"/>
                </a:solidFill>
                <a:latin typeface="Arial" panose="020B0604020202020204" pitchFamily="34" charset="0"/>
                <a:cs typeface="Arial" panose="020B0604020202020204" pitchFamily="34" charset="0"/>
              </a:rPr>
              <a:t> =&gt; </a:t>
            </a:r>
            <a:r>
              <a:rPr lang="en-US" sz="3200" b="1" dirty="0" err="1">
                <a:solidFill>
                  <a:srgbClr val="1C11AF"/>
                </a:solidFill>
                <a:latin typeface="Arial" panose="020B0604020202020204" pitchFamily="34" charset="0"/>
                <a:cs typeface="Arial" panose="020B0604020202020204" pitchFamily="34" charset="0"/>
              </a:rPr>
              <a:t>khó</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thông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smtClean="0">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smtClean="0">
                <a:solidFill>
                  <a:srgbClr val="1C11AF"/>
                </a:solidFill>
                <a:latin typeface="Arial" panose="020B0604020202020204" pitchFamily="34" charset="0"/>
                <a:cs typeface="Arial" panose="020B0604020202020204" pitchFamily="34" charset="0"/>
              </a:rPr>
              <a:t>và</a:t>
            </a:r>
            <a:r>
              <a:rPr lang="en-US" sz="3200" b="1" dirty="0" smtClean="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đời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sống</a:t>
            </a:r>
            <a:r>
              <a:rPr lang="en-US" sz="3200" b="1" dirty="0">
                <a:solidFill>
                  <a:srgbClr val="1C11AF"/>
                </a:solidFill>
                <a:latin typeface="Arial" panose="020B0604020202020204" pitchFamily="34" charset="0"/>
                <a:cs typeface="Arial" panose="020B0604020202020204" pitchFamily="34" charset="0"/>
              </a:rPr>
              <a:t>.</a:t>
            </a:r>
            <a:endParaRPr lang="en-US" b="1" dirty="0"/>
          </a:p>
        </p:txBody>
      </p:sp>
      <p:sp>
        <p:nvSpPr>
          <p:cNvPr id="3" name="Rectangle 2">
            <a:extLst>
              <a:ext uri="{FF2B5EF4-FFF2-40B4-BE49-F238E27FC236}">
                <a16:creationId xmlns="" xmlns:a16="http://schemas.microsoft.com/office/drawing/2014/main" id="{94BA3590-0FC1-4AF5-8AF5-CD35CC3F926C}"/>
              </a:ext>
            </a:extLst>
          </p:cNvPr>
          <p:cNvSpPr/>
          <p:nvPr/>
        </p:nvSpPr>
        <p:spPr>
          <a:xfrm>
            <a:off x="266712" y="2828658"/>
            <a:ext cx="11370050" cy="1077218"/>
          </a:xfrm>
          <a:prstGeom prst="rect">
            <a:avLst/>
          </a:prstGeom>
        </p:spPr>
        <p:txBody>
          <a:bodyPr wrap="square">
            <a:spAutoFit/>
          </a:bodyPr>
          <a:lstStyle/>
          <a:p>
            <a:pPr algn="just"/>
            <a:r>
              <a:rPr lang="en-US" sz="3200" b="1">
                <a:solidFill>
                  <a:srgbClr val="1C11AF"/>
                </a:solidFill>
                <a:latin typeface="Arial" panose="020B0604020202020204" pitchFamily="34" charset="0"/>
                <a:cs typeface="Arial" panose="020B0604020202020204" pitchFamily="34" charset="0"/>
              </a:rPr>
              <a:t>+ Địa hình bị chia cắt mạnh =&gt; khi khai thác cần chú ý vấn đề chống xói mòn, sạt lở đất.</a:t>
            </a:r>
          </a:p>
        </p:txBody>
      </p:sp>
    </p:spTree>
    <p:extLst>
      <p:ext uri="{BB962C8B-B14F-4D97-AF65-F5344CB8AC3E}">
        <p14:creationId xmlns:p14="http://schemas.microsoft.com/office/powerpoint/2010/main" xmlns="" val="1491198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35E25AD-0724-42C6-AE8F-0A36DB374EFB}"/>
              </a:ext>
            </a:extLst>
          </p:cNvPr>
          <p:cNvPicPr>
            <a:picLocks noChangeAspect="1"/>
          </p:cNvPicPr>
          <p:nvPr/>
        </p:nvPicPr>
        <p:blipFill rotWithShape="1">
          <a:blip r:embed="rId3" cstate="print"/>
          <a:srcRect l="954" r="4541" b="3"/>
          <a:stretch/>
        </p:blipFill>
        <p:spPr>
          <a:xfrm>
            <a:off x="5162052" y="3272588"/>
            <a:ext cx="6105382" cy="3585411"/>
          </a:xfrm>
          <a:prstGeom prst="rect">
            <a:avLst/>
          </a:prstGeom>
        </p:spPr>
      </p:pic>
      <p:pic>
        <p:nvPicPr>
          <p:cNvPr id="6" name="Picture 5">
            <a:extLst>
              <a:ext uri="{FF2B5EF4-FFF2-40B4-BE49-F238E27FC236}">
                <a16:creationId xmlns="" xmlns:a16="http://schemas.microsoft.com/office/drawing/2014/main" id="{AF4E795B-C41D-4F65-9C69-CA10959D67E9}"/>
              </a:ext>
            </a:extLst>
          </p:cNvPr>
          <p:cNvPicPr>
            <a:picLocks noChangeAspect="1"/>
          </p:cNvPicPr>
          <p:nvPr/>
        </p:nvPicPr>
        <p:blipFill rotWithShape="1">
          <a:blip r:embed="rId4" cstate="print"/>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 xmlns:a16="http://schemas.microsoft.com/office/drawing/2014/main" id="{73EDB3DA-AEF0-428A-A317-C42827E6C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A06AD8B-0227-4FF6-AEB4-C66C5A539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5DFACEB2-7564-4FB9-B739-C2CE339BA3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a:t>. </a:t>
            </a:r>
            <a:r>
              <a:rPr lang="en-US" sz="2800" b="1">
                <a:solidFill>
                  <a:srgbClr val="1C11AF"/>
                </a:solidFill>
                <a:latin typeface="Arial" panose="020B0604020202020204" pitchFamily="34" charset="0"/>
                <a:cs typeface="Arial" panose="020B0604020202020204" pitchFamily="34" charset="0"/>
              </a:rPr>
              <a:t>H</a:t>
            </a:r>
            <a:r>
              <a:rPr lang="vi-VN" sz="2800" b="1">
                <a:solidFill>
                  <a:srgbClr val="1C11AF"/>
                </a:solidFill>
                <a:latin typeface="Arial" panose="020B0604020202020204" pitchFamily="34" charset="0"/>
                <a:cs typeface="Arial" panose="020B0604020202020204" pitchFamily="34" charset="0"/>
              </a:rPr>
              <a:t>ệ thống núi Himalaya</a:t>
            </a:r>
            <a:endParaRPr lang="en-US" sz="2800" b="1">
              <a:solidFill>
                <a:srgbClr val="1C11AF"/>
              </a:solidFill>
              <a:latin typeface="Arial" panose="020B0604020202020204" pitchFamily="34" charset="0"/>
              <a:cs typeface="Arial" panose="020B0604020202020204" pitchFamily="34" charset="0"/>
            </a:endParaRPr>
          </a:p>
          <a:p>
            <a:r>
              <a:rPr lang="vi-VN" sz="2800" b="1">
                <a:solidFill>
                  <a:srgbClr val="1C11AF"/>
                </a:solidFill>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Everest.</a:t>
            </a:r>
            <a:endParaRPr lang="en-US"/>
          </a:p>
        </p:txBody>
      </p:sp>
      <p:sp>
        <p:nvSpPr>
          <p:cNvPr id="9" name="TextBox 8">
            <a:extLst>
              <a:ext uri="{FF2B5EF4-FFF2-40B4-BE49-F238E27FC236}">
                <a16:creationId xmlns="" xmlns:a16="http://schemas.microsoft.com/office/drawing/2014/main"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a:solidFill>
                  <a:srgbClr val="1C11AF"/>
                </a:solidFill>
                <a:latin typeface="Arial" panose="020B0604020202020204" pitchFamily="34" charset="0"/>
                <a:cs typeface="Arial" panose="020B0604020202020204" pitchFamily="34" charset="0"/>
              </a:rPr>
              <a:t>Đỉnh núi Everest </a:t>
            </a:r>
            <a:r>
              <a:rPr lang="en-US" sz="2800">
                <a:solidFill>
                  <a:srgbClr val="1C11AF"/>
                </a:solidFill>
                <a:latin typeface="Arial" panose="020B0604020202020204" pitchFamily="34" charset="0"/>
                <a:cs typeface="Arial" panose="020B0604020202020204" pitchFamily="34" charset="0"/>
              </a:rPr>
              <a:t>cao </a:t>
            </a:r>
            <a:r>
              <a:rPr lang="en-US" altLang="en-US" sz="2800" b="1">
                <a:solidFill>
                  <a:srgbClr val="1C11AF"/>
                </a:solidFill>
                <a:latin typeface="Arial" panose="020B0604020202020204" pitchFamily="34" charset="0"/>
                <a:cs typeface="Arial" panose="020B0604020202020204" pitchFamily="34" charset="0"/>
              </a:rPr>
              <a:t>8848m</a:t>
            </a:r>
            <a:r>
              <a:rPr lang="en-US" altLang="en-US" sz="2800" b="1">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nơi cao nhất thế giớ</a:t>
            </a:r>
            <a:r>
              <a:rPr lang="en-US" sz="2800">
                <a:solidFill>
                  <a:srgbClr val="1C11AF"/>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xmlns="" val="1289961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3256E6A-B0E3-4DB9-AC7B-C14967C3DD54}"/>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10" name="TextBox 9">
            <a:extLst>
              <a:ext uri="{FF2B5EF4-FFF2-40B4-BE49-F238E27FC236}">
                <a16:creationId xmlns="" xmlns:a16="http://schemas.microsoft.com/office/drawing/2014/main" id="{977CA5C9-20BF-4A0F-A3D9-4B6DD32297B3}"/>
              </a:ext>
            </a:extLst>
          </p:cNvPr>
          <p:cNvSpPr txBox="1"/>
          <p:nvPr/>
        </p:nvSpPr>
        <p:spPr>
          <a:xfrm>
            <a:off x="470314" y="2551906"/>
            <a:ext cx="1125137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Địa hình phân hóa đa dạng:</a:t>
            </a:r>
          </a:p>
        </p:txBody>
      </p:sp>
      <p:sp>
        <p:nvSpPr>
          <p:cNvPr id="11" name="TextBox 10">
            <a:extLst>
              <a:ext uri="{FF2B5EF4-FFF2-40B4-BE49-F238E27FC236}">
                <a16:creationId xmlns="" xmlns:a16="http://schemas.microsoft.com/office/drawing/2014/main" id="{6A720219-BBD5-4239-91FC-718F6A198191}"/>
              </a:ext>
            </a:extLst>
          </p:cNvPr>
          <p:cNvSpPr txBox="1"/>
          <p:nvPr/>
        </p:nvSpPr>
        <p:spPr>
          <a:xfrm>
            <a:off x="470313" y="4404171"/>
            <a:ext cx="11251371"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chiếm ¼  diện tích, tập trung chủ yếu phía đông và đông nam.</a:t>
            </a:r>
          </a:p>
        </p:txBody>
      </p:sp>
      <p:sp>
        <p:nvSpPr>
          <p:cNvPr id="2" name="Rectangle 1">
            <a:extLst>
              <a:ext uri="{FF2B5EF4-FFF2-40B4-BE49-F238E27FC236}">
                <a16:creationId xmlns="" xmlns:a16="http://schemas.microsoft.com/office/drawing/2014/main" id="{FC49D6DE-F0B5-4105-B9EE-692467117FA1}"/>
              </a:ext>
            </a:extLst>
          </p:cNvPr>
          <p:cNvSpPr/>
          <p:nvPr/>
        </p:nvSpPr>
        <p:spPr>
          <a:xfrm>
            <a:off x="470314" y="3231817"/>
            <a:ext cx="11417625"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Núi, cao nguyên, s</a:t>
            </a:r>
            <a:r>
              <a:rPr lang="vi-VN" sz="3200">
                <a:solidFill>
                  <a:srgbClr val="1C11AF"/>
                </a:solidFill>
                <a:cs typeface="Arial" panose="020B0604020202020204" pitchFamily="34" charset="0"/>
              </a:rPr>
              <a:t>ơ</a:t>
            </a:r>
            <a:r>
              <a:rPr lang="en-US" sz="3200">
                <a:solidFill>
                  <a:srgbClr val="1C11AF"/>
                </a:solidFill>
                <a:latin typeface="Arial" panose="020B0604020202020204" pitchFamily="34" charset="0"/>
                <a:cs typeface="Arial" panose="020B0604020202020204" pitchFamily="34" charset="0"/>
              </a:rPr>
              <a:t>n nguyên chiếm ¾ diện tích, tập trung chủ yếu vùng trung tâm</a:t>
            </a:r>
            <a:endParaRPr lang="en-US" sz="3200"/>
          </a:p>
        </p:txBody>
      </p:sp>
      <p:pic>
        <p:nvPicPr>
          <p:cNvPr id="15" name="Picture 14" descr="book9">
            <a:extLst>
              <a:ext uri="{FF2B5EF4-FFF2-40B4-BE49-F238E27FC236}">
                <a16:creationId xmlns="" xmlns:a16="http://schemas.microsoft.com/office/drawing/2014/main" id="{F30A4FA4-BB02-44CE-8879-A88AF4D6BE18}"/>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19380" y="1247826"/>
            <a:ext cx="1104477" cy="759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DB96B10B-FA2F-4152-BF50-37A511929F94}"/>
              </a:ext>
            </a:extLst>
          </p:cNvPr>
          <p:cNvSpPr txBox="1"/>
          <p:nvPr/>
        </p:nvSpPr>
        <p:spPr>
          <a:xfrm>
            <a:off x="675861" y="1855007"/>
            <a:ext cx="2279374"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Địa hình</a:t>
            </a:r>
          </a:p>
        </p:txBody>
      </p:sp>
    </p:spTree>
    <p:extLst>
      <p:ext uri="{BB962C8B-B14F-4D97-AF65-F5344CB8AC3E}">
        <p14:creationId xmlns:p14="http://schemas.microsoft.com/office/powerpoint/2010/main" xmlns="" val="40480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9" grpId="0" animBg="1"/>
      <p:bldP spid="10" grpId="0"/>
      <p:bldP spid="1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390C65E-0303-4E51-8BE9-75546016D574}"/>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3" name="TextBox 2">
            <a:extLst>
              <a:ext uri="{FF2B5EF4-FFF2-40B4-BE49-F238E27FC236}">
                <a16:creationId xmlns="" xmlns:a16="http://schemas.microsoft.com/office/drawing/2014/main" id="{FEAD0EB2-A818-4120-B596-38E257C983D9}"/>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4" name="Group 3">
            <a:extLst>
              <a:ext uri="{FF2B5EF4-FFF2-40B4-BE49-F238E27FC236}">
                <a16:creationId xmlns="" xmlns:a16="http://schemas.microsoft.com/office/drawing/2014/main" id="{DC22526E-3142-44AF-8DF5-90D445298EBF}"/>
              </a:ext>
            </a:extLst>
          </p:cNvPr>
          <p:cNvGrpSpPr/>
          <p:nvPr/>
        </p:nvGrpSpPr>
        <p:grpSpPr>
          <a:xfrm>
            <a:off x="5805312" y="0"/>
            <a:ext cx="6364942" cy="6858000"/>
            <a:chOff x="5805312" y="0"/>
            <a:chExt cx="6364942" cy="6858000"/>
          </a:xfrm>
        </p:grpSpPr>
        <p:pic>
          <p:nvPicPr>
            <p:cNvPr id="5" name="Picture 2">
              <a:extLst>
                <a:ext uri="{FF2B5EF4-FFF2-40B4-BE49-F238E27FC236}">
                  <a16:creationId xmlns="" xmlns:a16="http://schemas.microsoft.com/office/drawing/2014/main" id="{40812EF6-5D28-435B-A7A3-9599AD9062A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 xmlns:a16="http://schemas.microsoft.com/office/drawing/2014/main" id="{111701D9-4D47-4007-8F2C-ADD211C803D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7" name="TextBox 6">
            <a:extLst>
              <a:ext uri="{FF2B5EF4-FFF2-40B4-BE49-F238E27FC236}">
                <a16:creationId xmlns="" xmlns:a16="http://schemas.microsoft.com/office/drawing/2014/main" id="{F29D29F7-FE0D-4269-B989-3D87239FBB67}"/>
              </a:ext>
            </a:extLst>
          </p:cNvPr>
          <p:cNvSpPr txBox="1"/>
          <p:nvPr/>
        </p:nvSpPr>
        <p:spPr>
          <a:xfrm>
            <a:off x="176590" y="805310"/>
            <a:ext cx="543839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Nguồn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phong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phú</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trữ</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lượng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lớn</a:t>
            </a:r>
            <a:endParaRPr lang="en-US" sz="3200" b="1" dirty="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6E41462B-727D-43D0-BCEC-BC97AF9A4977}"/>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Dầu mỏ:</a:t>
            </a:r>
          </a:p>
        </p:txBody>
      </p:sp>
      <p:sp>
        <p:nvSpPr>
          <p:cNvPr id="9" name="TextBox 8">
            <a:extLst>
              <a:ext uri="{FF2B5EF4-FFF2-40B4-BE49-F238E27FC236}">
                <a16:creationId xmlns="" xmlns:a16="http://schemas.microsoft.com/office/drawing/2014/main" id="{1A473D7A-7AB7-41AA-874A-53A7E63433AD}"/>
              </a:ext>
            </a:extLst>
          </p:cNvPr>
          <p:cNvSpPr txBox="1"/>
          <p:nvPr/>
        </p:nvSpPr>
        <p:spPr>
          <a:xfrm>
            <a:off x="66262" y="2634826"/>
            <a:ext cx="5683744"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Á: </a:t>
            </a:r>
            <a:r>
              <a:rPr lang="en-US" sz="3200" b="1" dirty="0" err="1">
                <a:solidFill>
                  <a:srgbClr val="1C11AF"/>
                </a:solidFill>
                <a:latin typeface="Arial" panose="020B0604020202020204" pitchFamily="34" charset="0"/>
                <a:cs typeface="Arial" panose="020B0604020202020204" pitchFamily="34" charset="0"/>
              </a:rPr>
              <a:t>vịnh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Pec-xich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Cax</a:t>
            </a:r>
            <a:r>
              <a:rPr lang="en-US" sz="3200" b="1" dirty="0">
                <a:solidFill>
                  <a:srgbClr val="1C11AF"/>
                </a:solidFill>
                <a:latin typeface="Arial" panose="020B0604020202020204" pitchFamily="34" charset="0"/>
                <a:cs typeface="Arial" panose="020B0604020202020204" pitchFamily="34" charset="0"/>
              </a:rPr>
              <a:t>-pi</a:t>
            </a:r>
          </a:p>
        </p:txBody>
      </p:sp>
      <p:sp>
        <p:nvSpPr>
          <p:cNvPr id="10" name="Oval 9">
            <a:extLst>
              <a:ext uri="{FF2B5EF4-FFF2-40B4-BE49-F238E27FC236}">
                <a16:creationId xmlns="" xmlns:a16="http://schemas.microsoft.com/office/drawing/2014/main" id="{361AFC0A-224C-42DE-914F-82A1EFACD13F}"/>
              </a:ext>
            </a:extLst>
          </p:cNvPr>
          <p:cNvSpPr/>
          <p:nvPr/>
        </p:nvSpPr>
        <p:spPr>
          <a:xfrm rot="709809">
            <a:off x="6302950" y="1873412"/>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 xmlns:a16="http://schemas.microsoft.com/office/drawing/2014/main" id="{651CB0DA-56DB-4C5B-99B5-6A47D7696F7B}"/>
              </a:ext>
            </a:extLst>
          </p:cNvPr>
          <p:cNvSpPr/>
          <p:nvPr/>
        </p:nvSpPr>
        <p:spPr>
          <a:xfrm rot="3879106">
            <a:off x="6225787" y="3226768"/>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2" name="Rectangle 11">
            <a:extLst>
              <a:ext uri="{FF2B5EF4-FFF2-40B4-BE49-F238E27FC236}">
                <a16:creationId xmlns="" xmlns:a16="http://schemas.microsoft.com/office/drawing/2014/main" id="{0DD9D873-B287-4170-A8B4-E949C2F04924}"/>
              </a:ext>
            </a:extLst>
          </p:cNvPr>
          <p:cNvSpPr/>
          <p:nvPr/>
        </p:nvSpPr>
        <p:spPr>
          <a:xfrm rot="17699679">
            <a:off x="6612263" y="1959204"/>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3" name="Oval 12">
            <a:extLst>
              <a:ext uri="{FF2B5EF4-FFF2-40B4-BE49-F238E27FC236}">
                <a16:creationId xmlns="" xmlns:a16="http://schemas.microsoft.com/office/drawing/2014/main" id="{3663515D-DA1D-4FB6-BD05-5D818B751A77}"/>
              </a:ext>
            </a:extLst>
          </p:cNvPr>
          <p:cNvSpPr/>
          <p:nvPr/>
        </p:nvSpPr>
        <p:spPr>
          <a:xfrm rot="4436458">
            <a:off x="9152101" y="3271880"/>
            <a:ext cx="1699029" cy="240730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 xmlns:a16="http://schemas.microsoft.com/office/drawing/2014/main" id="{0BAD5C7B-3F0C-4E69-B278-8000DFA5F9B3}"/>
              </a:ext>
            </a:extLst>
          </p:cNvPr>
          <p:cNvSpPr txBox="1"/>
          <p:nvPr/>
        </p:nvSpPr>
        <p:spPr>
          <a:xfrm>
            <a:off x="124519" y="3684566"/>
            <a:ext cx="4420221"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 Đông Nam Á</a:t>
            </a:r>
          </a:p>
        </p:txBody>
      </p:sp>
      <p:sp>
        <p:nvSpPr>
          <p:cNvPr id="15" name="TextBox 14">
            <a:extLst>
              <a:ext uri="{FF2B5EF4-FFF2-40B4-BE49-F238E27FC236}">
                <a16:creationId xmlns="" xmlns:a16="http://schemas.microsoft.com/office/drawing/2014/main" id="{BC72B8EF-4156-44D7-9CBF-B05E4A55D368}"/>
              </a:ext>
            </a:extLst>
          </p:cNvPr>
          <p:cNvSpPr txBox="1"/>
          <p:nvPr/>
        </p:nvSpPr>
        <p:spPr>
          <a:xfrm>
            <a:off x="66262"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rgbClr val="1C11AF"/>
                </a:solidFill>
                <a:latin typeface="Arial" panose="020B0604020202020204" pitchFamily="34" charset="0"/>
                <a:cs typeface="Arial" panose="020B0604020202020204" pitchFamily="34" charset="0"/>
              </a:rPr>
              <a:t>Than: CN </a:t>
            </a:r>
            <a:r>
              <a:rPr lang="en-US" sz="3200" b="1" dirty="0" err="1">
                <a:solidFill>
                  <a:srgbClr val="1C11AF"/>
                </a:solidFill>
                <a:latin typeface="Arial" panose="020B0604020202020204" pitchFamily="34" charset="0"/>
                <a:cs typeface="Arial" panose="020B0604020202020204" pitchFamily="34" charset="0"/>
              </a:rPr>
              <a:t>Trung</a:t>
            </a:r>
            <a:r>
              <a:rPr lang="en-US" sz="3200" b="1" dirty="0">
                <a:solidFill>
                  <a:srgbClr val="1C11AF"/>
                </a:solidFill>
                <a:latin typeface="Arial" panose="020B0604020202020204" pitchFamily="34" charset="0"/>
                <a:cs typeface="Arial" panose="020B0604020202020204" pitchFamily="34" charset="0"/>
              </a:rPr>
              <a:t> Xi xi-bi-a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vực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a:t>
            </a:r>
          </a:p>
        </p:txBody>
      </p:sp>
      <p:sp>
        <p:nvSpPr>
          <p:cNvPr id="16" name="TextBox 15">
            <a:extLst>
              <a:ext uri="{FF2B5EF4-FFF2-40B4-BE49-F238E27FC236}">
                <a16:creationId xmlns="" xmlns:a16="http://schemas.microsoft.com/office/drawing/2014/main" id="{42DB6514-6072-4797-8D66-7286161E447A}"/>
              </a:ext>
            </a:extLst>
          </p:cNvPr>
          <p:cNvSpPr txBox="1"/>
          <p:nvPr/>
        </p:nvSpPr>
        <p:spPr>
          <a:xfrm>
            <a:off x="177813" y="5448357"/>
            <a:ext cx="5437175"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err="1">
                <a:solidFill>
                  <a:srgbClr val="1C11AF"/>
                </a:solidFill>
                <a:latin typeface="Arial" panose="020B0604020202020204" pitchFamily="34" charset="0"/>
                <a:cs typeface="Arial" panose="020B0604020202020204" pitchFamily="34" charset="0"/>
              </a:rPr>
              <a:t>Sắt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 Nam Á</a:t>
            </a:r>
          </a:p>
        </p:txBody>
      </p:sp>
    </p:spTree>
    <p:extLst>
      <p:ext uri="{BB962C8B-B14F-4D97-AF65-F5344CB8AC3E}">
        <p14:creationId xmlns:p14="http://schemas.microsoft.com/office/powerpoint/2010/main" xmlns="" val="12054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5" name="TextBox 4">
            <a:extLst>
              <a:ext uri="{FF2B5EF4-FFF2-40B4-BE49-F238E27FC236}">
                <a16:creationId xmlns="" xmlns:a16="http://schemas.microsoft.com/office/drawing/2014/main" id="{86026943-4C7C-41DB-B7E6-CD869F8792E2}"/>
              </a:ext>
            </a:extLst>
          </p:cNvPr>
          <p:cNvSpPr txBox="1"/>
          <p:nvPr/>
        </p:nvSpPr>
        <p:spPr>
          <a:xfrm>
            <a:off x="259715" y="1131566"/>
            <a:ext cx="5355273"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Cơ</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sớ</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khai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chế</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biến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khẩu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endParaRPr lang="en-US" sz="3200" b="1"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40B474-19E4-4531-9C17-4388C0C8C56F}"/>
              </a:ext>
            </a:extLst>
          </p:cNvPr>
          <p:cNvSpPr txBox="1"/>
          <p:nvPr/>
        </p:nvSpPr>
        <p:spPr>
          <a:xfrm>
            <a:off x="259715" y="2868749"/>
            <a:ext cx="4797287"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Cung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liệu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CN: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ô </a:t>
            </a:r>
            <a:r>
              <a:rPr lang="en-US" sz="3200" b="1" dirty="0" err="1">
                <a:solidFill>
                  <a:srgbClr val="1C11AF"/>
                </a:solidFill>
                <a:latin typeface="Arial" panose="020B0604020202020204" pitchFamily="34" charset="0"/>
                <a:cs typeface="Arial" panose="020B0604020202020204" pitchFamily="34" charset="0"/>
              </a:rPr>
              <a:t>tô,luyện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kim</a:t>
            </a:r>
            <a:r>
              <a:rPr lang="en-US" sz="3200" b="1" dirty="0">
                <a:solidFill>
                  <a:srgbClr val="1C11AF"/>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 xmlns:a16="http://schemas.microsoft.com/office/drawing/2014/main"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=&gt; </a:t>
            </a:r>
            <a:r>
              <a:rPr lang="en-US" sz="3200" b="1" dirty="0" err="1">
                <a:solidFill>
                  <a:srgbClr val="1C11AF"/>
                </a:solidFill>
                <a:latin typeface="Arial" panose="020B0604020202020204" pitchFamily="34" charset="0"/>
                <a:cs typeface="Arial" panose="020B0604020202020204" pitchFamily="34" charset="0"/>
              </a:rPr>
              <a:t>Thúc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đẩy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sự</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KT </a:t>
            </a:r>
            <a:r>
              <a:rPr lang="en-US" sz="3200" b="1" dirty="0" err="1">
                <a:solidFill>
                  <a:srgbClr val="1C11AF"/>
                </a:solidFill>
                <a:latin typeface="Arial" panose="020B0604020202020204" pitchFamily="34" charset="0"/>
                <a:cs typeface="Arial" panose="020B0604020202020204" pitchFamily="34" charset="0"/>
              </a:rPr>
              <a:t>nhiều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quốc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a:t>
            </a:r>
            <a:endParaRPr lang="en-US" sz="3200" b="1" dirty="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DC1A09DB-B0D4-4AEB-B470-96A01597902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8" name="Group 7">
            <a:extLst>
              <a:ext uri="{FF2B5EF4-FFF2-40B4-BE49-F238E27FC236}">
                <a16:creationId xmlns="" xmlns:a16="http://schemas.microsoft.com/office/drawing/2014/main" id="{58F71839-3C26-41CA-AB5D-02EA30148051}"/>
              </a:ext>
            </a:extLst>
          </p:cNvPr>
          <p:cNvGrpSpPr/>
          <p:nvPr/>
        </p:nvGrpSpPr>
        <p:grpSpPr>
          <a:xfrm>
            <a:off x="5805312" y="0"/>
            <a:ext cx="6364942" cy="6858000"/>
            <a:chOff x="5805312" y="0"/>
            <a:chExt cx="6364942" cy="6858000"/>
          </a:xfrm>
        </p:grpSpPr>
        <p:pic>
          <p:nvPicPr>
            <p:cNvPr id="9" name="Picture 2">
              <a:extLst>
                <a:ext uri="{FF2B5EF4-FFF2-40B4-BE49-F238E27FC236}">
                  <a16:creationId xmlns="" xmlns:a16="http://schemas.microsoft.com/office/drawing/2014/main" id="{88988D4E-3D02-48E0-897D-314CB342091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 xmlns:a16="http://schemas.microsoft.com/office/drawing/2014/main" id="{84550750-CDEA-4160-93F9-F0167E9C67C1}"/>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Tree>
    <p:extLst>
      <p:ext uri="{BB962C8B-B14F-4D97-AF65-F5344CB8AC3E}">
        <p14:creationId xmlns:p14="http://schemas.microsoft.com/office/powerpoint/2010/main" xmlns=""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 xmlns:a16="http://schemas.microsoft.com/office/drawing/2014/main"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 xmlns:a16="http://schemas.microsoft.com/office/drawing/2014/main" id="{43EBDC39-1951-4798-B0A0-99C946C694CA}"/>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 xmlns:a16="http://schemas.microsoft.com/office/drawing/2014/main" id="{A9512F2F-F94C-43C7-B659-139037FB220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clip_image001%25255B4%25255D">
            <a:extLst>
              <a:ext uri="{FF2B5EF4-FFF2-40B4-BE49-F238E27FC236}">
                <a16:creationId xmlns="" xmlns:a16="http://schemas.microsoft.com/office/drawing/2014/main" id="{D4157619-C1B0-426E-9896-252E65D7250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7" descr="images366037_mo_da_suoi_vien">
            <a:extLst>
              <a:ext uri="{FF2B5EF4-FFF2-40B4-BE49-F238E27FC236}">
                <a16:creationId xmlns="" xmlns:a16="http://schemas.microsoft.com/office/drawing/2014/main" id="{AEF92F75-CB6A-43E6-99F4-70046013E08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images899841_images858461_vang_danh_1">
            <a:extLst>
              <a:ext uri="{FF2B5EF4-FFF2-40B4-BE49-F238E27FC236}">
                <a16:creationId xmlns="" xmlns:a16="http://schemas.microsoft.com/office/drawing/2014/main" id="{C624A304-4C4F-433C-A9B6-F5B89A21233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 xmlns:a16="http://schemas.microsoft.com/office/drawing/2014/main"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312F3273-A47C-43F7-A8B6-56604D47510F}"/>
              </a:ext>
            </a:extLst>
          </p:cNvPr>
          <p:cNvSpPr txBox="1"/>
          <p:nvPr/>
        </p:nvSpPr>
        <p:spPr>
          <a:xfrm>
            <a:off x="496843" y="2667042"/>
            <a:ext cx="10265744" cy="1200329"/>
          </a:xfrm>
          <a:prstGeom prst="rect">
            <a:avLst/>
          </a:prstGeom>
          <a:noFill/>
        </p:spPr>
        <p:txBody>
          <a:bodyPr wrap="square" rtlCol="0">
            <a:spAutoFit/>
          </a:bodyPr>
          <a:lstStyle/>
          <a:p>
            <a:pPr algn="just"/>
            <a:r>
              <a:rPr lang="en-US" sz="3600">
                <a:solidFill>
                  <a:srgbClr val="1C11AF"/>
                </a:solidFill>
                <a:latin typeface="Arial" panose="020B0604020202020204" pitchFamily="34" charset="0"/>
                <a:cs typeface="Arial" panose="020B0604020202020204" pitchFamily="34" charset="0"/>
              </a:rPr>
              <a:t>- Nguồn khoáng sản phong phú,đa dạng và có trữ lượng lớn</a:t>
            </a:r>
          </a:p>
        </p:txBody>
      </p:sp>
      <p:sp>
        <p:nvSpPr>
          <p:cNvPr id="15" name="Rectangle 14">
            <a:extLst>
              <a:ext uri="{FF2B5EF4-FFF2-40B4-BE49-F238E27FC236}">
                <a16:creationId xmlns="" xmlns:a16="http://schemas.microsoft.com/office/drawing/2014/main" id="{B5A991F6-D4DC-4F03-BEF1-67B79ACD65A4}"/>
              </a:ext>
            </a:extLst>
          </p:cNvPr>
          <p:cNvSpPr/>
          <p:nvPr/>
        </p:nvSpPr>
        <p:spPr>
          <a:xfrm>
            <a:off x="496843" y="4070522"/>
            <a:ext cx="11043880"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Một số khoáng sản quan trọng nhất là: Dầu mỏ, khí đốt, than, sắt, crom…</a:t>
            </a:r>
            <a:endParaRPr lang="en-US" sz="3600">
              <a:solidFill>
                <a:srgbClr val="1C11AF"/>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 xmlns:a16="http://schemas.microsoft.com/office/drawing/2014/main" id="{1D0C6D5C-E2A7-435D-9886-393BB99B23EF}"/>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9972" y="1650298"/>
            <a:ext cx="1269743" cy="872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a:extLst>
              <a:ext uri="{FF2B5EF4-FFF2-40B4-BE49-F238E27FC236}">
                <a16:creationId xmlns="" xmlns:a16="http://schemas.microsoft.com/office/drawing/2014/main" id="{F27039D7-73F3-4043-956D-F5E3B1699442}"/>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22" name="TextBox 21">
            <a:extLst>
              <a:ext uri="{FF2B5EF4-FFF2-40B4-BE49-F238E27FC236}">
                <a16:creationId xmlns="" xmlns:a16="http://schemas.microsoft.com/office/drawing/2014/main" id="{3FFD7C6D-AFB0-4A17-9D0E-05F8D7C587DC}"/>
              </a:ext>
            </a:extLst>
          </p:cNvPr>
          <p:cNvSpPr txBox="1"/>
          <p:nvPr/>
        </p:nvSpPr>
        <p:spPr>
          <a:xfrm>
            <a:off x="675860" y="1855007"/>
            <a:ext cx="2994991"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Khoáng sản</a:t>
            </a:r>
          </a:p>
        </p:txBody>
      </p:sp>
    </p:spTree>
    <p:extLst>
      <p:ext uri="{BB962C8B-B14F-4D97-AF65-F5344CB8AC3E}">
        <p14:creationId xmlns:p14="http://schemas.microsoft.com/office/powerpoint/2010/main" xmlns="" val="15444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1" grpId="0"/>
      <p:bldP spid="15"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cstate="print"/>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xmlns=""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7"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9162342" y="6589442"/>
            <a:ext cx="406400" cy="406400"/>
          </a:xfrm>
          <a:prstGeom prst="rect">
            <a:avLst/>
          </a:prstGeom>
        </p:spPr>
      </p:pic>
      <p:grpSp>
        <p:nvGrpSpPr>
          <p:cNvPr id="26" name="Group 33">
            <a:extLst>
              <a:ext uri="{FF2B5EF4-FFF2-40B4-BE49-F238E27FC236}">
                <a16:creationId xmlns="" xmlns:a16="http://schemas.microsoft.com/office/drawing/2014/main"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 xmlns:a16="http://schemas.microsoft.com/office/drawing/2014/main"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 xmlns:a16="http://schemas.microsoft.com/office/drawing/2014/main"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 xmlns:a16="http://schemas.microsoft.com/office/drawing/2014/main"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 xmlns:a16="http://schemas.microsoft.com/office/drawing/2014/main"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 xmlns:a16="http://schemas.microsoft.com/office/drawing/2014/main"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 xmlns:a16="http://schemas.microsoft.com/office/drawing/2014/main"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 xmlns:a16="http://schemas.microsoft.com/office/drawing/2014/main"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 xmlns:a16="http://schemas.microsoft.com/office/drawing/2014/main"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 xmlns:a16="http://schemas.microsoft.com/office/drawing/2014/main"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 xmlns:a16="http://schemas.microsoft.com/office/drawing/2014/main"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 xmlns:a16="http://schemas.microsoft.com/office/drawing/2014/main"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xmlns=""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4"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4"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4"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4"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4"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4"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4"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5"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6"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9E891226-E122-46A1-8181-B5EB4188FDEF}"/>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9553943" y="6561015"/>
            <a:ext cx="406400" cy="406400"/>
          </a:xfrm>
          <a:prstGeom prst="rect">
            <a:avLst/>
          </a:prstGeom>
        </p:spPr>
      </p:pic>
    </p:spTree>
    <p:extLst>
      <p:ext uri="{BB962C8B-B14F-4D97-AF65-F5344CB8AC3E}">
        <p14:creationId xmlns:p14="http://schemas.microsoft.com/office/powerpoint/2010/main" xmlns=""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xmlns=""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62ABC4B-37D8-4218-BDD8-6DF6A00C0C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C0CB88E0-24BE-4460-92EE-F799E1DB0220}"/>
              </a:ext>
            </a:extLst>
          </p:cNvPr>
          <p:cNvPicPr>
            <a:picLocks noChangeAspect="1"/>
          </p:cNvPicPr>
          <p:nvPr/>
        </p:nvPicPr>
        <p:blipFill rotWithShape="1">
          <a:blip r:embed="rId3" cstate="print"/>
          <a:srcRect t="14585" r="-2" b="-2"/>
          <a:stretch/>
        </p:blipFill>
        <p:spPr>
          <a:xfrm>
            <a:off x="321730" y="321732"/>
            <a:ext cx="5674897" cy="3017405"/>
          </a:xfrm>
          <a:prstGeom prst="rect">
            <a:avLst/>
          </a:prstGeom>
        </p:spPr>
      </p:pic>
      <p:pic>
        <p:nvPicPr>
          <p:cNvPr id="5" name="Picture 4">
            <a:extLst>
              <a:ext uri="{FF2B5EF4-FFF2-40B4-BE49-F238E27FC236}">
                <a16:creationId xmlns="" xmlns:a16="http://schemas.microsoft.com/office/drawing/2014/main" id="{1CD6ABF7-6A93-4638-AE08-80589208A32D}"/>
              </a:ext>
            </a:extLst>
          </p:cNvPr>
          <p:cNvPicPr>
            <a:picLocks noChangeAspect="1"/>
          </p:cNvPicPr>
          <p:nvPr/>
        </p:nvPicPr>
        <p:blipFill rotWithShape="1">
          <a:blip r:embed="rId4" cstate="print"/>
          <a:srcRect t="34050" r="-2" b="398"/>
          <a:stretch/>
        </p:blipFill>
        <p:spPr>
          <a:xfrm>
            <a:off x="321730" y="3510853"/>
            <a:ext cx="5674897" cy="2789954"/>
          </a:xfrm>
          <a:prstGeom prst="rect">
            <a:avLst/>
          </a:prstGeom>
        </p:spPr>
      </p:pic>
      <p:pic>
        <p:nvPicPr>
          <p:cNvPr id="2" name="Picture 1">
            <a:extLst>
              <a:ext uri="{FF2B5EF4-FFF2-40B4-BE49-F238E27FC236}">
                <a16:creationId xmlns="" xmlns:a16="http://schemas.microsoft.com/office/drawing/2014/main" id="{844C5446-6F36-40A9-982E-D21CE2952172}"/>
              </a:ext>
            </a:extLst>
          </p:cNvPr>
          <p:cNvPicPr>
            <a:picLocks noChangeAspect="1"/>
          </p:cNvPicPr>
          <p:nvPr/>
        </p:nvPicPr>
        <p:blipFill rotWithShape="1">
          <a:blip r:embed="rId5" cstate="print"/>
          <a:srcRect l="23542" r="22832"/>
          <a:stretch/>
        </p:blipFill>
        <p:spPr>
          <a:xfrm>
            <a:off x="6195373" y="321733"/>
            <a:ext cx="5674897" cy="5979074"/>
          </a:xfrm>
          <a:prstGeom prst="rect">
            <a:avLst/>
          </a:prstGeom>
        </p:spPr>
      </p:pic>
      <p:sp>
        <p:nvSpPr>
          <p:cNvPr id="6" name="TextBox 5">
            <a:extLst>
              <a:ext uri="{FF2B5EF4-FFF2-40B4-BE49-F238E27FC236}">
                <a16:creationId xmlns="" xmlns:a16="http://schemas.microsoft.com/office/drawing/2014/main"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Thung lũng các loài hoa, Uttarakhand, Ấn Độ</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xmlns=""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xmlns=""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xmlns=""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2" name="Picture 1">
            <a:extLst>
              <a:ext uri="{FF2B5EF4-FFF2-40B4-BE49-F238E27FC236}">
                <a16:creationId xmlns="" xmlns:a16="http://schemas.microsoft.com/office/drawing/2014/main" id="{1977284E-38D3-4EC2-B042-5D805E6C0C9E}"/>
              </a:ext>
            </a:extLst>
          </p:cNvPr>
          <p:cNvPicPr>
            <a:picLocks noChangeAspect="1"/>
          </p:cNvPicPr>
          <p:nvPr/>
        </p:nvPicPr>
        <p:blipFill>
          <a:blip r:embed="rId3" cstate="print"/>
          <a:stretch>
            <a:fillRect/>
          </a:stretch>
        </p:blipFill>
        <p:spPr>
          <a:xfrm>
            <a:off x="424068" y="3429000"/>
            <a:ext cx="5671932" cy="3339065"/>
          </a:xfrm>
          <a:prstGeom prst="rect">
            <a:avLst/>
          </a:prstGeom>
        </p:spPr>
      </p:pic>
      <p:pic>
        <p:nvPicPr>
          <p:cNvPr id="3" name="Picture 2">
            <a:extLst>
              <a:ext uri="{FF2B5EF4-FFF2-40B4-BE49-F238E27FC236}">
                <a16:creationId xmlns="" xmlns:a16="http://schemas.microsoft.com/office/drawing/2014/main" id="{DE08C488-54BE-40F5-8ED7-F8BA12A5DAD4}"/>
              </a:ext>
            </a:extLst>
          </p:cNvPr>
          <p:cNvPicPr>
            <a:picLocks noChangeAspect="1"/>
          </p:cNvPicPr>
          <p:nvPr/>
        </p:nvPicPr>
        <p:blipFill>
          <a:blip r:embed="rId4" cstate="print"/>
          <a:stretch>
            <a:fillRect/>
          </a:stretch>
        </p:blipFill>
        <p:spPr>
          <a:xfrm>
            <a:off x="6268277" y="3411952"/>
            <a:ext cx="5446643" cy="3339065"/>
          </a:xfrm>
          <a:prstGeom prst="rect">
            <a:avLst/>
          </a:prstGeom>
        </p:spPr>
      </p:pic>
    </p:spTree>
    <p:extLst>
      <p:ext uri="{BB962C8B-B14F-4D97-AF65-F5344CB8AC3E}">
        <p14:creationId xmlns:p14="http://schemas.microsoft.com/office/powerpoint/2010/main" xmlns="" val="1974902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 xmlns:a16="http://schemas.microsoft.com/office/drawing/2014/main"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 xmlns:a16="http://schemas.microsoft.com/office/drawing/2014/main" id="{C9CD41A8-C190-46FC-A81B-141102F5B26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 xmlns:a16="http://schemas.microsoft.com/office/drawing/2014/main" id="{DBBC2472-FEAE-489C-934D-70912E33E5F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Rounded Corners 6">
            <a:extLst>
              <a:ext uri="{FF2B5EF4-FFF2-40B4-BE49-F238E27FC236}">
                <a16:creationId xmlns="" xmlns:a16="http://schemas.microsoft.com/office/drawing/2014/main"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 xmlns:a16="http://schemas.microsoft.com/office/drawing/2014/main"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xmlns=""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xmlns=""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6BDF23F-8275-4033-AF9E-F12DCFF42CD2}"/>
              </a:ext>
            </a:extLst>
          </p:cNvPr>
          <p:cNvSpPr txBox="1"/>
          <p:nvPr/>
        </p:nvSpPr>
        <p:spPr>
          <a:xfrm>
            <a:off x="6538031" y="673565"/>
            <a:ext cx="4494146" cy="1526741"/>
          </a:xfrm>
          <a:prstGeom prst="rect">
            <a:avLst/>
          </a:prstGeom>
          <a:ln>
            <a:solidFill>
              <a:srgbClr val="0070C0"/>
            </a:solidFill>
            <a:prstDash val="sysDash"/>
          </a:ln>
        </p:spPr>
        <p:txBody>
          <a:bodyPr vert="horz" lIns="91440" tIns="45720" rIns="91440" bIns="45720" rtlCol="0" anchor="ctr">
            <a:normAutofit/>
          </a:bodyPr>
          <a:lstStyle/>
          <a:p>
            <a:pPr algn="r">
              <a:lnSpc>
                <a:spcPct val="90000"/>
              </a:lnSpc>
              <a:spcBef>
                <a:spcPct val="0"/>
              </a:spcBef>
              <a:spcAft>
                <a:spcPts val="600"/>
              </a:spcAft>
            </a:pPr>
            <a:r>
              <a:rPr lang="en-US" sz="3000" b="1" kern="1200">
                <a:solidFill>
                  <a:srgbClr val="00B050"/>
                </a:solidFill>
                <a:latin typeface="Arial" panose="020B0604020202020204" pitchFamily="34" charset="0"/>
                <a:ea typeface="+mj-ea"/>
                <a:cs typeface="Arial" panose="020B0604020202020204" pitchFamily="34" charset="0"/>
              </a:rPr>
              <a:t>Hồ Gokyo Cho, Nepal</a:t>
            </a:r>
            <a:endParaRPr lang="en-US" sz="3000" kern="1200">
              <a:solidFill>
                <a:srgbClr val="00B050"/>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 xmlns:a16="http://schemas.microsoft.com/office/drawing/2014/main" id="{89745132-6E4E-4EA9-86B5-677352171B5C}"/>
              </a:ext>
            </a:extLst>
          </p:cNvPr>
          <p:cNvPicPr>
            <a:picLocks noChangeAspect="1"/>
          </p:cNvPicPr>
          <p:nvPr/>
        </p:nvPicPr>
        <p:blipFill rotWithShape="1">
          <a:blip r:embed="rId2" cstate="print"/>
          <a:srcRect l="7318" r="-1" b="-1"/>
          <a:stretch/>
        </p:blipFill>
        <p:spPr>
          <a:xfrm>
            <a:off x="222405" y="86127"/>
            <a:ext cx="5871524" cy="3959467"/>
          </a:xfrm>
          <a:prstGeom prst="rect">
            <a:avLst/>
          </a:prstGeom>
        </p:spPr>
      </p:pic>
      <p:pic>
        <p:nvPicPr>
          <p:cNvPr id="6" name="Picture 5">
            <a:extLst>
              <a:ext uri="{FF2B5EF4-FFF2-40B4-BE49-F238E27FC236}">
                <a16:creationId xmlns="" xmlns:a16="http://schemas.microsoft.com/office/drawing/2014/main" id="{DF4284B2-D2F5-4639-BC0E-2507EE2B847D}"/>
              </a:ext>
            </a:extLst>
          </p:cNvPr>
          <p:cNvPicPr>
            <a:picLocks noChangeAspect="1"/>
          </p:cNvPicPr>
          <p:nvPr/>
        </p:nvPicPr>
        <p:blipFill rotWithShape="1">
          <a:blip r:embed="rId3" cstate="print"/>
          <a:srcRect r="499"/>
          <a:stretch/>
        </p:blipFill>
        <p:spPr>
          <a:xfrm>
            <a:off x="6188764" y="3040805"/>
            <a:ext cx="6003235" cy="3693245"/>
          </a:xfrm>
          <a:prstGeom prst="rect">
            <a:avLst/>
          </a:prstGeom>
        </p:spPr>
      </p:pic>
      <p:sp>
        <p:nvSpPr>
          <p:cNvPr id="7" name="Rectangle 6">
            <a:extLst>
              <a:ext uri="{FF2B5EF4-FFF2-40B4-BE49-F238E27FC236}">
                <a16:creationId xmlns="" xmlns:a16="http://schemas.microsoft.com/office/drawing/2014/main" id="{3BACB10B-2489-42FB-9814-A1C432022248}"/>
              </a:ext>
            </a:extLst>
          </p:cNvPr>
          <p:cNvSpPr/>
          <p:nvPr/>
        </p:nvSpPr>
        <p:spPr>
          <a:xfrm>
            <a:off x="1" y="4830299"/>
            <a:ext cx="6093928" cy="1526741"/>
          </a:xfrm>
          <a:prstGeom prst="rect">
            <a:avLst/>
          </a:prstGeom>
          <a:ln>
            <a:solidFill>
              <a:schemeClr val="accent5">
                <a:lumMod val="75000"/>
              </a:schemeClr>
            </a:solidFill>
            <a:prstDash val="sysDash"/>
          </a:ln>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a:solidFill>
                  <a:srgbClr val="00B050"/>
                </a:solidFill>
                <a:latin typeface="Arial" panose="020B0604020202020204" pitchFamily="34" charset="0"/>
                <a:cs typeface="Arial" panose="020B0604020202020204" pitchFamily="34" charset="0"/>
              </a:rPr>
              <a:t>Kelimutu, Moni, Đảo Flores, Indonesia</a:t>
            </a:r>
            <a:r>
              <a:rPr lang="en-US" sz="2400" b="1">
                <a:solidFill>
                  <a:srgbClr val="0070C0"/>
                </a:solidFill>
                <a:latin typeface="Arial" panose="020B0604020202020204" pitchFamily="34" charset="0"/>
                <a:cs typeface="Arial" panose="020B0604020202020204" pitchFamily="34" charset="0"/>
              </a:rPr>
              <a:t>:</a:t>
            </a: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Một ngọn núi lửa ở đây đã tạo thành 3</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 hồ nước với 3 sắc màu khác nhau: đỏ, </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xanh lá và xanh dương.</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455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31BF440-39FA-4087-84CC-2EEC0BBDAF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E94836D-A6E0-400D-89F0-7ACA0BAAB42C}"/>
              </a:ext>
            </a:extLst>
          </p:cNvPr>
          <p:cNvPicPr>
            <a:picLocks noChangeAspect="1"/>
          </p:cNvPicPr>
          <p:nvPr/>
        </p:nvPicPr>
        <p:blipFill rotWithShape="1">
          <a:blip r:embed="rId3" cstate="print"/>
          <a:srcRect t="25695" r="-2" b="45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1">
            <a:extLst>
              <a:ext uri="{FF2B5EF4-FFF2-40B4-BE49-F238E27FC236}">
                <a16:creationId xmlns="" xmlns:a16="http://schemas.microsoft.com/office/drawing/2014/main" id="{2BEE431E-6418-4310-9A16-44F5BD175E0F}"/>
              </a:ext>
            </a:extLst>
          </p:cNvPr>
          <p:cNvPicPr>
            <a:picLocks noChangeAspect="1"/>
          </p:cNvPicPr>
          <p:nvPr/>
        </p:nvPicPr>
        <p:blipFill rotWithShape="1">
          <a:blip r:embed="rId4" cstate="print"/>
          <a:srcRect t="3154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 xmlns:a16="http://schemas.microsoft.com/office/drawing/2014/main" id="{F04E4CBA-303B-48BD-8451-C2701CB0E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 xmlns:a16="http://schemas.microsoft.com/office/drawing/2014/main" id="{F6CA58B3-AFCC-4A40-9882-50D50808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CA00AE6B-AA30-4CF8-BA6F-339B780AD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 xmlns:a16="http://schemas.microsoft.com/office/drawing/2014/main" id="{044B1F08-C4B5-4727-9A4D-BC153F569688}"/>
              </a:ext>
            </a:extLst>
          </p:cNvPr>
          <p:cNvSpPr/>
          <p:nvPr/>
        </p:nvSpPr>
        <p:spPr>
          <a:xfrm>
            <a:off x="-166216" y="1596824"/>
            <a:ext cx="6419765" cy="3664351"/>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r>
              <a:rPr lang="en-US" sz="3600" b="1">
                <a:solidFill>
                  <a:srgbClr val="00B050"/>
                </a:solidFill>
                <a:latin typeface="Arial" panose="020B0604020202020204" pitchFamily="34" charset="0"/>
                <a:cs typeface="Arial" panose="020B0604020202020204" pitchFamily="34" charset="0"/>
              </a:rPr>
              <a:t>Thác Bản Giốc</a:t>
            </a:r>
            <a:endParaRPr lang="en-US" sz="3600">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8F5EB28C-6F2A-4A57-99A6-92E848E31810}"/>
              </a:ext>
            </a:extLst>
          </p:cNvPr>
          <p:cNvSpPr/>
          <p:nvPr/>
        </p:nvSpPr>
        <p:spPr>
          <a:xfrm>
            <a:off x="157550" y="2397949"/>
            <a:ext cx="5184034" cy="2062103"/>
          </a:xfrm>
          <a:prstGeom prst="rect">
            <a:avLst/>
          </a:prstGeom>
        </p:spPr>
        <p:txBody>
          <a:bodyPr wrap="square">
            <a:spAutoFit/>
          </a:bodyPr>
          <a:lstStyle/>
          <a:p>
            <a:pPr algn="ctr"/>
            <a:r>
              <a:rPr lang="vi-VN" sz="3200">
                <a:solidFill>
                  <a:srgbClr val="1C11AF"/>
                </a:solidFill>
                <a:latin typeface="Arial" panose="020B0604020202020204" pitchFamily="34" charset="0"/>
                <a:cs typeface="Arial" panose="020B0604020202020204" pitchFamily="34" charset="0"/>
              </a:rPr>
              <a:t>Tọa lạc tại Cao Bằng</a:t>
            </a:r>
            <a:r>
              <a:rPr lang="en-US" sz="3200">
                <a:solidFill>
                  <a:srgbClr val="1C11AF"/>
                </a:solidFill>
                <a:latin typeface="Arial" panose="020B0604020202020204" pitchFamily="34" charset="0"/>
                <a:cs typeface="Arial" panose="020B0604020202020204" pitchFamily="34" charset="0"/>
              </a:rPr>
              <a:t>, </a:t>
            </a:r>
            <a:r>
              <a:rPr lang="vi-VN" sz="3200">
                <a:solidFill>
                  <a:srgbClr val="1C11AF"/>
                </a:solidFill>
                <a:latin typeface="Arial" panose="020B0604020202020204" pitchFamily="34" charset="0"/>
                <a:cs typeface="Arial" panose="020B0604020202020204" pitchFamily="34" charset="0"/>
              </a:rPr>
              <a:t> là con thác được mệnh danh đẹp nhất Việt Nam và rộng nhất Đông Nam Á.</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52023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water, nature&#10;&#10;Description automatically generated">
            <a:extLst>
              <a:ext uri="{FF2B5EF4-FFF2-40B4-BE49-F238E27FC236}">
                <a16:creationId xmlns="" xmlns:a16="http://schemas.microsoft.com/office/drawing/2014/main" id="{A1A876EA-08BC-4098-8274-8EECC09C5C42}"/>
              </a:ext>
            </a:extLst>
          </p:cNvPr>
          <p:cNvPicPr>
            <a:picLocks noChangeAspect="1"/>
          </p:cNvPicPr>
          <p:nvPr/>
        </p:nvPicPr>
        <p:blipFill rotWithShape="1">
          <a:blip r:embed="rId3" cstate="print"/>
          <a:srcRect l="13849" r="14778" b="-2"/>
          <a:stretch/>
        </p:blipFill>
        <p:spPr>
          <a:xfrm>
            <a:off x="191086" y="171715"/>
            <a:ext cx="5813197" cy="6129087"/>
          </a:xfrm>
          <a:prstGeom prst="rect">
            <a:avLst/>
          </a:prstGeom>
        </p:spPr>
      </p:pic>
      <p:pic>
        <p:nvPicPr>
          <p:cNvPr id="6" name="Picture 5" descr="A picture containing water, outdoor, river, nature&#10;&#10;Description automatically generated">
            <a:extLst>
              <a:ext uri="{FF2B5EF4-FFF2-40B4-BE49-F238E27FC236}">
                <a16:creationId xmlns="" xmlns:a16="http://schemas.microsoft.com/office/drawing/2014/main" id="{8A5C2B48-9A24-46E6-9898-818469C5CCA4}"/>
              </a:ext>
            </a:extLst>
          </p:cNvPr>
          <p:cNvPicPr>
            <a:picLocks noChangeAspect="1"/>
          </p:cNvPicPr>
          <p:nvPr/>
        </p:nvPicPr>
        <p:blipFill rotWithShape="1">
          <a:blip r:embed="rId4" cstate="print"/>
          <a:srcRect t="5733" b="13911"/>
          <a:stretch/>
        </p:blipFill>
        <p:spPr>
          <a:xfrm>
            <a:off x="6196929" y="171716"/>
            <a:ext cx="5803986" cy="3171422"/>
          </a:xfrm>
          <a:prstGeom prst="rect">
            <a:avLst/>
          </a:prstGeom>
        </p:spPr>
      </p:pic>
      <p:pic>
        <p:nvPicPr>
          <p:cNvPr id="4" name="Picture 3" descr="A picture containing text, tree, grass, outdoor&#10;&#10;Description automatically generated">
            <a:extLst>
              <a:ext uri="{FF2B5EF4-FFF2-40B4-BE49-F238E27FC236}">
                <a16:creationId xmlns="" xmlns:a16="http://schemas.microsoft.com/office/drawing/2014/main" id="{BB4EC987-2D50-42B0-84D6-34498ACB8BB0}"/>
              </a:ext>
            </a:extLst>
          </p:cNvPr>
          <p:cNvPicPr>
            <a:picLocks noChangeAspect="1"/>
          </p:cNvPicPr>
          <p:nvPr/>
        </p:nvPicPr>
        <p:blipFill rotWithShape="1">
          <a:blip r:embed="rId5" cstate="print"/>
          <a:srcRect t="16870" b="13098"/>
          <a:stretch/>
        </p:blipFill>
        <p:spPr>
          <a:xfrm>
            <a:off x="6196929" y="3514856"/>
            <a:ext cx="5786386" cy="2785950"/>
          </a:xfrm>
          <a:prstGeom prst="rect">
            <a:avLst/>
          </a:prstGeom>
        </p:spPr>
      </p:pic>
      <p:sp>
        <p:nvSpPr>
          <p:cNvPr id="7" name="Rectangle 6">
            <a:extLst>
              <a:ext uri="{FF2B5EF4-FFF2-40B4-BE49-F238E27FC236}">
                <a16:creationId xmlns="" xmlns:a16="http://schemas.microsoft.com/office/drawing/2014/main" id="{6C229D15-798B-4A0E-888E-85C9494679DD}"/>
              </a:ext>
            </a:extLst>
          </p:cNvPr>
          <p:cNvSpPr/>
          <p:nvPr/>
        </p:nvSpPr>
        <p:spPr>
          <a:xfrm>
            <a:off x="3378083" y="6427491"/>
            <a:ext cx="5252400" cy="461665"/>
          </a:xfrm>
          <a:prstGeom prst="rect">
            <a:avLst/>
          </a:prstGeom>
        </p:spPr>
        <p:txBody>
          <a:bodyPr wrap="none">
            <a:spAutoFit/>
          </a:bodyPr>
          <a:lstStyle/>
          <a:p>
            <a:pPr algn="ctr"/>
            <a:r>
              <a:rPr lang="vi-VN" sz="2400" b="1">
                <a:solidFill>
                  <a:srgbClr val="00B050"/>
                </a:solidFill>
                <a:latin typeface="arial" panose="020B0604020202020204" pitchFamily="34" charset="0"/>
              </a:rPr>
              <a:t>Hồ nước Hoàng Long, Trung Quốc</a:t>
            </a:r>
            <a:endParaRPr lang="en-US" sz="2400">
              <a:solidFill>
                <a:srgbClr val="00B050"/>
              </a:solidFill>
            </a:endParaRPr>
          </a:p>
        </p:txBody>
      </p:sp>
    </p:spTree>
    <p:extLst>
      <p:ext uri="{BB962C8B-B14F-4D97-AF65-F5344CB8AC3E}">
        <p14:creationId xmlns:p14="http://schemas.microsoft.com/office/powerpoint/2010/main" xmlns="" val="1150438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623A7BC-F3D9-402A-8A42-9BFD484411BC}"/>
              </a:ext>
            </a:extLst>
          </p:cNvPr>
          <p:cNvPicPr>
            <a:picLocks noChangeAspect="1"/>
          </p:cNvPicPr>
          <p:nvPr/>
        </p:nvPicPr>
        <p:blipFill rotWithShape="1">
          <a:blip r:embed="rId2" cstate="print"/>
          <a:srcRect l="1054"/>
          <a:stretch/>
        </p:blipFill>
        <p:spPr>
          <a:xfrm>
            <a:off x="251791" y="0"/>
            <a:ext cx="11688418" cy="3238952"/>
          </a:xfrm>
          <a:prstGeom prst="rect">
            <a:avLst/>
          </a:prstGeom>
        </p:spPr>
      </p:pic>
      <p:grpSp>
        <p:nvGrpSpPr>
          <p:cNvPr id="9" name="Group 8">
            <a:extLst>
              <a:ext uri="{FF2B5EF4-FFF2-40B4-BE49-F238E27FC236}">
                <a16:creationId xmlns="" xmlns:a16="http://schemas.microsoft.com/office/drawing/2014/main" id="{84B8E6A2-6CDB-46C8-BFAD-858937653499}"/>
              </a:ext>
            </a:extLst>
          </p:cNvPr>
          <p:cNvGrpSpPr/>
          <p:nvPr/>
        </p:nvGrpSpPr>
        <p:grpSpPr>
          <a:xfrm>
            <a:off x="137904" y="3619049"/>
            <a:ext cx="11942695" cy="2649100"/>
            <a:chOff x="137904" y="3619049"/>
            <a:chExt cx="11942695" cy="2649100"/>
          </a:xfrm>
        </p:grpSpPr>
        <p:pic>
          <p:nvPicPr>
            <p:cNvPr id="6" name="Picture 5" descr="A picture containing mountain, sky, outdoor, snow&#10;&#10;Description automatically generated">
              <a:extLst>
                <a:ext uri="{FF2B5EF4-FFF2-40B4-BE49-F238E27FC236}">
                  <a16:creationId xmlns="" xmlns:a16="http://schemas.microsoft.com/office/drawing/2014/main" id="{62BD70F6-9893-474C-A82E-7A7F847FA181}"/>
                </a:ext>
              </a:extLst>
            </p:cNvPr>
            <p:cNvPicPr>
              <a:picLocks noChangeAspect="1"/>
            </p:cNvPicPr>
            <p:nvPr/>
          </p:nvPicPr>
          <p:blipFill>
            <a:blip r:embed="rId3" cstate="print"/>
            <a:stretch>
              <a:fillRect/>
            </a:stretch>
          </p:blipFill>
          <p:spPr>
            <a:xfrm>
              <a:off x="137904" y="3619049"/>
              <a:ext cx="4076288" cy="2649100"/>
            </a:xfrm>
            <a:prstGeom prst="rect">
              <a:avLst/>
            </a:prstGeom>
          </p:spPr>
        </p:pic>
        <p:pic>
          <p:nvPicPr>
            <p:cNvPr id="7" name="Picture 6">
              <a:extLst>
                <a:ext uri="{FF2B5EF4-FFF2-40B4-BE49-F238E27FC236}">
                  <a16:creationId xmlns="" xmlns:a16="http://schemas.microsoft.com/office/drawing/2014/main" id="{ED6D2930-3DB0-4C0E-9D78-F9F83F2228F0}"/>
                </a:ext>
              </a:extLst>
            </p:cNvPr>
            <p:cNvPicPr>
              <a:picLocks noChangeAspect="1"/>
            </p:cNvPicPr>
            <p:nvPr/>
          </p:nvPicPr>
          <p:blipFill rotWithShape="1">
            <a:blip r:embed="rId4" cstate="print"/>
            <a:srcRect l="7318" r="-1" b="-1"/>
            <a:stretch/>
          </p:blipFill>
          <p:spPr>
            <a:xfrm>
              <a:off x="4338917" y="3619049"/>
              <a:ext cx="3928370" cy="2649100"/>
            </a:xfrm>
            <a:prstGeom prst="rect">
              <a:avLst/>
            </a:prstGeom>
          </p:spPr>
        </p:pic>
        <p:pic>
          <p:nvPicPr>
            <p:cNvPr id="8" name="Picture 7">
              <a:extLst>
                <a:ext uri="{FF2B5EF4-FFF2-40B4-BE49-F238E27FC236}">
                  <a16:creationId xmlns="" xmlns:a16="http://schemas.microsoft.com/office/drawing/2014/main" id="{541C1B14-8718-42DB-B22A-4371FEF0AB9B}"/>
                </a:ext>
              </a:extLst>
            </p:cNvPr>
            <p:cNvPicPr>
              <a:picLocks noChangeAspect="1"/>
            </p:cNvPicPr>
            <p:nvPr/>
          </p:nvPicPr>
          <p:blipFill rotWithShape="1">
            <a:blip r:embed="rId5" cstate="print"/>
            <a:srcRect t="14585" r="-2" b="-2"/>
            <a:stretch/>
          </p:blipFill>
          <p:spPr>
            <a:xfrm>
              <a:off x="8391908" y="3619049"/>
              <a:ext cx="3688691" cy="2649100"/>
            </a:xfrm>
            <a:prstGeom prst="rect">
              <a:avLst/>
            </a:prstGeom>
          </p:spPr>
        </p:pic>
      </p:grpSp>
    </p:spTree>
    <p:extLst>
      <p:ext uri="{BB962C8B-B14F-4D97-AF65-F5344CB8AC3E}">
        <p14:creationId xmlns:p14="http://schemas.microsoft.com/office/powerpoint/2010/main" xmlns="" val="3507316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F5C7C55-5420-427B-A63D-3AE79BBCF9CF}"/>
              </a:ext>
            </a:extLst>
          </p:cNvPr>
          <p:cNvSpPr/>
          <p:nvPr/>
        </p:nvSpPr>
        <p:spPr>
          <a:xfrm>
            <a:off x="339048" y="1028612"/>
            <a:ext cx="11486507" cy="1078950"/>
          </a:xfrm>
          <a:prstGeom prst="rect">
            <a:avLst/>
          </a:prstGeom>
          <a:no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Dựa vào tập bản đồ và kiến thức sách giáo khoa hoàn thành phiếu học tập làm cá nhân trong vòng 2 phút.</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 xmlns:a16="http://schemas.microsoft.com/office/drawing/2014/main" id="{2BB204DC-E18E-40E9-90DA-35745868B50E}"/>
              </a:ext>
            </a:extLst>
          </p:cNvPr>
          <p:cNvGraphicFramePr>
            <a:graphicFrameLocks noGrp="1"/>
          </p:cNvGraphicFramePr>
          <p:nvPr>
            <p:extLst>
              <p:ext uri="{D42A27DB-BD31-4B8C-83A1-F6EECF244321}">
                <p14:modId xmlns:p14="http://schemas.microsoft.com/office/powerpoint/2010/main" xmlns="" val="2777219659"/>
              </p:ext>
            </p:extLst>
          </p:nvPr>
        </p:nvGraphicFramePr>
        <p:xfrm>
          <a:off x="5147464" y="2839610"/>
          <a:ext cx="6993990" cy="3921472"/>
        </p:xfrm>
        <a:graphic>
          <a:graphicData uri="http://schemas.openxmlformats.org/drawingml/2006/table">
            <a:tbl>
              <a:tblPr bandRow="1">
                <a:tableStyleId>{5C22544A-7EE6-4342-B048-85BDC9FD1C3A}</a:tableStyleId>
              </a:tblPr>
              <a:tblGrid>
                <a:gridCol w="1266588">
                  <a:extLst>
                    <a:ext uri="{9D8B030D-6E8A-4147-A177-3AD203B41FA5}">
                      <a16:colId xmlns="" xmlns:a16="http://schemas.microsoft.com/office/drawing/2014/main" val="686004634"/>
                    </a:ext>
                  </a:extLst>
                </a:gridCol>
                <a:gridCol w="1467290">
                  <a:extLst>
                    <a:ext uri="{9D8B030D-6E8A-4147-A177-3AD203B41FA5}">
                      <a16:colId xmlns="" xmlns:a16="http://schemas.microsoft.com/office/drawing/2014/main" val="1103431312"/>
                    </a:ext>
                  </a:extLst>
                </a:gridCol>
                <a:gridCol w="1552354">
                  <a:extLst>
                    <a:ext uri="{9D8B030D-6E8A-4147-A177-3AD203B41FA5}">
                      <a16:colId xmlns="" xmlns:a16="http://schemas.microsoft.com/office/drawing/2014/main" val="625069556"/>
                    </a:ext>
                  </a:extLst>
                </a:gridCol>
                <a:gridCol w="1435395">
                  <a:extLst>
                    <a:ext uri="{9D8B030D-6E8A-4147-A177-3AD203B41FA5}">
                      <a16:colId xmlns="" xmlns:a16="http://schemas.microsoft.com/office/drawing/2014/main" val="2030415624"/>
                    </a:ext>
                  </a:extLst>
                </a:gridCol>
                <a:gridCol w="1272363">
                  <a:extLst>
                    <a:ext uri="{9D8B030D-6E8A-4147-A177-3AD203B41FA5}">
                      <a16:colId xmlns="" xmlns:a16="http://schemas.microsoft.com/office/drawing/2014/main" val="243204507"/>
                    </a:ext>
                  </a:extLst>
                </a:gridCol>
              </a:tblGrid>
              <a:tr h="776518">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 xmlns:a16="http://schemas.microsoft.com/office/drawing/2014/main" val="2049821346"/>
                  </a:ext>
                </a:extLst>
              </a:tr>
              <a:tr h="1872999">
                <a:tc>
                  <a:txBody>
                    <a:bodyPr/>
                    <a:lstStyle/>
                    <a:p>
                      <a:pPr marL="114300" indent="180340" algn="ctr">
                        <a:lnSpc>
                          <a:spcPct val="120000"/>
                        </a:lnSpc>
                        <a:spcAft>
                          <a:spcPts val="600"/>
                        </a:spcAft>
                        <a:tabLst>
                          <a:tab pos="180340" algn="l"/>
                          <a:tab pos="450215" algn="l"/>
                        </a:tabLst>
                      </a:pPr>
                      <a:r>
                        <a:rPr lang="en-US" sz="1800" b="1">
                          <a:solidFill>
                            <a:srgbClr val="1C11AF"/>
                          </a:solidFill>
                          <a:effectLst/>
                          <a:latin typeface="Arial" panose="020B0604020202020204" pitchFamily="34" charset="0"/>
                          <a:cs typeface="Arial" panose="020B0604020202020204" pitchFamily="34" charset="0"/>
                        </a:rPr>
                        <a:t>Tọa độ địa lí</a:t>
                      </a:r>
                      <a:endParaRPr lang="en-US" sz="18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80" marR="68580" marT="0" marB="0"/>
                </a:tc>
                <a:extLst>
                  <a:ext uri="{0D108BD9-81ED-4DB2-BD59-A6C34878D82A}">
                    <a16:rowId xmlns="" xmlns:a16="http://schemas.microsoft.com/office/drawing/2014/main" val="3409638596"/>
                  </a:ext>
                </a:extLst>
              </a:tr>
              <a:tr h="1170649">
                <a:tc>
                  <a:txBody>
                    <a:bodyPr/>
                    <a:lstStyle/>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 xmlns:a16="http://schemas.microsoft.com/office/drawing/2014/main" val="1413471470"/>
                  </a:ext>
                </a:extLst>
              </a:tr>
            </a:tbl>
          </a:graphicData>
        </a:graphic>
      </p:graphicFrame>
      <p:sp>
        <p:nvSpPr>
          <p:cNvPr id="6" name="TextBox 5">
            <a:extLst>
              <a:ext uri="{FF2B5EF4-FFF2-40B4-BE49-F238E27FC236}">
                <a16:creationId xmlns="" xmlns:a16="http://schemas.microsoft.com/office/drawing/2014/main" id="{E2CE52B9-C23C-4EFE-8655-AADB02C84540}"/>
              </a:ext>
            </a:extLst>
          </p:cNvPr>
          <p:cNvSpPr txBox="1"/>
          <p:nvPr/>
        </p:nvSpPr>
        <p:spPr>
          <a:xfrm>
            <a:off x="9434526" y="4538278"/>
            <a:ext cx="1592493" cy="923330"/>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z</a:t>
            </a:r>
          </a:p>
          <a:p>
            <a:pPr algn="ctr"/>
            <a:r>
              <a:rPr lang="en-US">
                <a:solidFill>
                  <a:srgbClr val="1C11AF"/>
                </a:solidFill>
                <a:latin typeface="Arial" panose="020B0604020202020204" pitchFamily="34" charset="0"/>
                <a:cs typeface="Arial" panose="020B0604020202020204" pitchFamily="34" charset="0"/>
              </a:rPr>
              <a:t>Đê-giơ-nép</a:t>
            </a:r>
            <a:endParaRPr lang="en-US">
              <a:solidFill>
                <a:srgbClr val="1C11AF"/>
              </a:solidFill>
            </a:endParaRPr>
          </a:p>
        </p:txBody>
      </p:sp>
      <p:sp>
        <p:nvSpPr>
          <p:cNvPr id="7" name="TextBox 6">
            <a:extLst>
              <a:ext uri="{FF2B5EF4-FFF2-40B4-BE49-F238E27FC236}">
                <a16:creationId xmlns="" xmlns:a16="http://schemas.microsoft.com/office/drawing/2014/main" id="{9C21EAF9-FDDC-4FAE-9DF0-B71EFB76E24A}"/>
              </a:ext>
            </a:extLst>
          </p:cNvPr>
          <p:cNvSpPr txBox="1"/>
          <p:nvPr/>
        </p:nvSpPr>
        <p:spPr>
          <a:xfrm>
            <a:off x="5134212" y="5767682"/>
            <a:ext cx="1275907" cy="923330"/>
          </a:xfrm>
          <a:prstGeom prst="rect">
            <a:avLst/>
          </a:prstGeom>
          <a:noFill/>
        </p:spPr>
        <p:txBody>
          <a:bodyPr wrap="square" rtlCol="0">
            <a:spAutoFit/>
          </a:bodyPr>
          <a:lstStyle/>
          <a:p>
            <a:r>
              <a:rPr lang="en-US" b="1">
                <a:solidFill>
                  <a:srgbClr val="1C11AF"/>
                </a:solidFill>
                <a:latin typeface="Arial" panose="020B0604020202020204" pitchFamily="34" charset="0"/>
                <a:cs typeface="Arial" panose="020B0604020202020204" pitchFamily="34" charset="0"/>
              </a:rPr>
              <a:t>Khoảng cách (km</a:t>
            </a:r>
            <a:r>
              <a:rPr lang="en-US">
                <a:solidFill>
                  <a:srgbClr val="1C11AF"/>
                </a:solidFill>
                <a:latin typeface="Arial" panose="020B0604020202020204" pitchFamily="34" charset="0"/>
                <a:cs typeface="Arial" panose="020B0604020202020204" pitchFamily="34" charset="0"/>
              </a:rPr>
              <a:t>)</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2" name="TextBox 11">
            <a:extLst>
              <a:ext uri="{FF2B5EF4-FFF2-40B4-BE49-F238E27FC236}">
                <a16:creationId xmlns="" xmlns:a16="http://schemas.microsoft.com/office/drawing/2014/main" id="{0FBAA482-DFAF-4D80-AA93-7A406E5A7588}"/>
              </a:ext>
            </a:extLst>
          </p:cNvPr>
          <p:cNvSpPr txBox="1"/>
          <p:nvPr/>
        </p:nvSpPr>
        <p:spPr>
          <a:xfrm>
            <a:off x="10840308" y="4505331"/>
            <a:ext cx="1351692" cy="1200329"/>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 </a:t>
            </a:r>
          </a:p>
          <a:p>
            <a:pPr algn="ctr"/>
            <a:r>
              <a:rPr lang="en-US">
                <a:solidFill>
                  <a:srgbClr val="1C11AF"/>
                </a:solidFill>
                <a:latin typeface="Arial" panose="020B0604020202020204" pitchFamily="34" charset="0"/>
                <a:cs typeface="Arial" panose="020B0604020202020204" pitchFamily="34" charset="0"/>
              </a:rPr>
              <a:t>Ba-ba</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3" name="TextBox 12">
            <a:extLst>
              <a:ext uri="{FF2B5EF4-FFF2-40B4-BE49-F238E27FC236}">
                <a16:creationId xmlns="" xmlns:a16="http://schemas.microsoft.com/office/drawing/2014/main" id="{59736DF7-2B8F-4D05-82EB-77F9F8DE4EF5}"/>
              </a:ext>
            </a:extLst>
          </p:cNvPr>
          <p:cNvSpPr txBox="1"/>
          <p:nvPr/>
        </p:nvSpPr>
        <p:spPr>
          <a:xfrm>
            <a:off x="8123127" y="4518168"/>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Pi-ai</a:t>
            </a:r>
            <a:endParaRPr lang="en-US">
              <a:solidFill>
                <a:srgbClr val="1C11AF"/>
              </a:solidFill>
            </a:endParaRPr>
          </a:p>
        </p:txBody>
      </p:sp>
      <p:sp>
        <p:nvSpPr>
          <p:cNvPr id="14" name="TextBox 13">
            <a:extLst>
              <a:ext uri="{FF2B5EF4-FFF2-40B4-BE49-F238E27FC236}">
                <a16:creationId xmlns="" xmlns:a16="http://schemas.microsoft.com/office/drawing/2014/main" id="{7E28E3E9-AAB6-45DF-B003-1AD4CF322254}"/>
              </a:ext>
            </a:extLst>
          </p:cNvPr>
          <p:cNvSpPr txBox="1"/>
          <p:nvPr/>
        </p:nvSpPr>
        <p:spPr>
          <a:xfrm>
            <a:off x="6096000" y="445627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Che-liu-skin</a:t>
            </a:r>
          </a:p>
          <a:p>
            <a:endParaRPr lang="en-US">
              <a:solidFill>
                <a:srgbClr val="1C11AF"/>
              </a:solidFill>
            </a:endParaRPr>
          </a:p>
        </p:txBody>
      </p:sp>
      <p:sp>
        <p:nvSpPr>
          <p:cNvPr id="15" name="TextBox 14">
            <a:extLst>
              <a:ext uri="{FF2B5EF4-FFF2-40B4-BE49-F238E27FC236}">
                <a16:creationId xmlns="" xmlns:a16="http://schemas.microsoft.com/office/drawing/2014/main" id="{80F7970C-149E-407C-AE41-DE28B93D5EE3}"/>
              </a:ext>
            </a:extLst>
          </p:cNvPr>
          <p:cNvSpPr txBox="1"/>
          <p:nvPr/>
        </p:nvSpPr>
        <p:spPr>
          <a:xfrm>
            <a:off x="1175631"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 xmlns:a16="http://schemas.microsoft.com/office/drawing/2014/main" id="{DB37C348-D6B5-432F-ABE5-65023A616B59}"/>
              </a:ext>
            </a:extLst>
          </p:cNvPr>
          <p:cNvSpPr txBox="1"/>
          <p:nvPr/>
        </p:nvSpPr>
        <p:spPr>
          <a:xfrm>
            <a:off x="7839625"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 xmlns:a16="http://schemas.microsoft.com/office/drawing/2014/main" id="{232FDAE1-F7B3-4A13-87C4-75174A16992B}"/>
              </a:ext>
            </a:extLst>
          </p:cNvPr>
          <p:cNvGrpSpPr/>
          <p:nvPr/>
        </p:nvGrpSpPr>
        <p:grpSpPr>
          <a:xfrm>
            <a:off x="846704" y="21856"/>
            <a:ext cx="7791351" cy="872949"/>
            <a:chOff x="1133366" y="2220084"/>
            <a:chExt cx="5681780" cy="914400"/>
          </a:xfrm>
          <a:solidFill>
            <a:schemeClr val="accent4">
              <a:lumMod val="40000"/>
              <a:lumOff val="60000"/>
            </a:schemeClr>
          </a:solidFill>
        </p:grpSpPr>
        <p:sp>
          <p:nvSpPr>
            <p:cNvPr id="18" name="Arrow: Pentagon 17">
              <a:extLst>
                <a:ext uri="{FF2B5EF4-FFF2-40B4-BE49-F238E27FC236}">
                  <a16:creationId xmlns="" xmlns:a16="http://schemas.microsoft.com/office/drawing/2014/main"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6B0FE8FE-C0E5-425F-8EAD-8CFA845B5DF4}"/>
              </a:ext>
            </a:extLst>
          </p:cNvPr>
          <p:cNvSpPr txBox="1"/>
          <p:nvPr/>
        </p:nvSpPr>
        <p:spPr>
          <a:xfrm>
            <a:off x="1519680" y="17243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1" name="Group 20">
            <a:extLst>
              <a:ext uri="{FF2B5EF4-FFF2-40B4-BE49-F238E27FC236}">
                <a16:creationId xmlns="" xmlns:a16="http://schemas.microsoft.com/office/drawing/2014/main" id="{E7CCD45D-12C3-42F5-83CF-9A5B856C5B41}"/>
              </a:ext>
            </a:extLst>
          </p:cNvPr>
          <p:cNvGrpSpPr/>
          <p:nvPr/>
        </p:nvGrpSpPr>
        <p:grpSpPr>
          <a:xfrm>
            <a:off x="84477" y="21856"/>
            <a:ext cx="1301952" cy="872949"/>
            <a:chOff x="344605" y="154323"/>
            <a:chExt cx="1301952" cy="872949"/>
          </a:xfrm>
        </p:grpSpPr>
        <p:sp>
          <p:nvSpPr>
            <p:cNvPr id="22" name="Arrow: Pentagon 21">
              <a:extLst>
                <a:ext uri="{FF2B5EF4-FFF2-40B4-BE49-F238E27FC236}">
                  <a16:creationId xmlns="" xmlns:a16="http://schemas.microsoft.com/office/drawing/2014/main"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 xmlns:a16="http://schemas.microsoft.com/office/drawing/2014/main"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 xmlns:a16="http://schemas.microsoft.com/office/drawing/2014/main" id="{95405EF1-29D5-4300-8D0D-C1E717DF1BB0}"/>
              </a:ext>
            </a:extLst>
          </p:cNvPr>
          <p:cNvSpPr txBox="1"/>
          <p:nvPr/>
        </p:nvSpPr>
        <p:spPr>
          <a:xfrm>
            <a:off x="9239258" y="5463573"/>
            <a:ext cx="3074504"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Tây sang  Đông:.…</a:t>
            </a:r>
            <a:endParaRPr lang="en-US">
              <a:solidFill>
                <a:srgbClr val="1C11AF"/>
              </a:solidFill>
            </a:endParaRPr>
          </a:p>
        </p:txBody>
      </p:sp>
      <p:sp>
        <p:nvSpPr>
          <p:cNvPr id="24" name="TextBox 23">
            <a:extLst>
              <a:ext uri="{FF2B5EF4-FFF2-40B4-BE49-F238E27FC236}">
                <a16:creationId xmlns="" xmlns:a16="http://schemas.microsoft.com/office/drawing/2014/main" id="{D58EB643-C741-4D57-B69C-DDCA1CB614F3}"/>
              </a:ext>
            </a:extLst>
          </p:cNvPr>
          <p:cNvSpPr txBox="1"/>
          <p:nvPr/>
        </p:nvSpPr>
        <p:spPr>
          <a:xfrm>
            <a:off x="6489447" y="5837544"/>
            <a:ext cx="4595556" cy="400751"/>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Bắc đến Nam………</a:t>
            </a:r>
            <a:endParaRPr lang="en-US">
              <a:solidFill>
                <a:srgbClr val="1C11AF"/>
              </a:solidFill>
            </a:endParaRPr>
          </a:p>
        </p:txBody>
      </p:sp>
      <p:graphicFrame>
        <p:nvGraphicFramePr>
          <p:cNvPr id="25" name="Table 24">
            <a:extLst>
              <a:ext uri="{FF2B5EF4-FFF2-40B4-BE49-F238E27FC236}">
                <a16:creationId xmlns="" xmlns:a16="http://schemas.microsoft.com/office/drawing/2014/main" id="{3ADFA0C9-38D1-4E44-A8F3-946327B1A935}"/>
              </a:ext>
            </a:extLst>
          </p:cNvPr>
          <p:cNvGraphicFramePr>
            <a:graphicFrameLocks noGrp="1"/>
          </p:cNvGraphicFramePr>
          <p:nvPr>
            <p:extLst>
              <p:ext uri="{D42A27DB-BD31-4B8C-83A1-F6EECF244321}">
                <p14:modId xmlns:p14="http://schemas.microsoft.com/office/powerpoint/2010/main" xmlns="" val="3291348570"/>
              </p:ext>
            </p:extLst>
          </p:nvPr>
        </p:nvGraphicFramePr>
        <p:xfrm>
          <a:off x="0" y="2826358"/>
          <a:ext cx="5162347" cy="3881753"/>
        </p:xfrm>
        <a:graphic>
          <a:graphicData uri="http://schemas.openxmlformats.org/drawingml/2006/table">
            <a:tbl>
              <a:tblPr bandRow="1">
                <a:tableStyleId>{5C22544A-7EE6-4342-B048-85BDC9FD1C3A}</a:tableStyleId>
              </a:tblPr>
              <a:tblGrid>
                <a:gridCol w="934903">
                  <a:extLst>
                    <a:ext uri="{9D8B030D-6E8A-4147-A177-3AD203B41FA5}">
                      <a16:colId xmlns="" xmlns:a16="http://schemas.microsoft.com/office/drawing/2014/main" val="726557659"/>
                    </a:ext>
                  </a:extLst>
                </a:gridCol>
                <a:gridCol w="1696278">
                  <a:extLst>
                    <a:ext uri="{9D8B030D-6E8A-4147-A177-3AD203B41FA5}">
                      <a16:colId xmlns="" xmlns:a16="http://schemas.microsoft.com/office/drawing/2014/main" val="2844772181"/>
                    </a:ext>
                  </a:extLst>
                </a:gridCol>
                <a:gridCol w="2531166">
                  <a:extLst>
                    <a:ext uri="{9D8B030D-6E8A-4147-A177-3AD203B41FA5}">
                      <a16:colId xmlns="" xmlns:a16="http://schemas.microsoft.com/office/drawing/2014/main" val="2262547820"/>
                    </a:ext>
                  </a:extLst>
                </a:gridCol>
              </a:tblGrid>
              <a:tr h="306137">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 xmlns:a16="http://schemas.microsoft.com/office/drawing/2014/main"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 xmlns:a16="http://schemas.microsoft.com/office/drawing/2014/main"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718470601"/>
                  </a:ext>
                </a:extLst>
              </a:tr>
              <a:tr h="65074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9417648"/>
                  </a:ext>
                </a:extLst>
              </a:tr>
            </a:tbl>
          </a:graphicData>
        </a:graphic>
      </p:graphicFrame>
      <p:sp>
        <p:nvSpPr>
          <p:cNvPr id="26" name="TextBox 25">
            <a:extLst>
              <a:ext uri="{FF2B5EF4-FFF2-40B4-BE49-F238E27FC236}">
                <a16:creationId xmlns="" xmlns:a16="http://schemas.microsoft.com/office/drawing/2014/main" id="{060C5326-2619-4708-8579-AF00DC339755}"/>
              </a:ext>
            </a:extLst>
          </p:cNvPr>
          <p:cNvSpPr txBox="1"/>
          <p:nvPr/>
        </p:nvSpPr>
        <p:spPr>
          <a:xfrm>
            <a:off x="3134448" y="3257897"/>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44,4 triệu</a:t>
            </a:r>
          </a:p>
        </p:txBody>
      </p:sp>
      <p:sp>
        <p:nvSpPr>
          <p:cNvPr id="27" name="TextBox 26">
            <a:extLst>
              <a:ext uri="{FF2B5EF4-FFF2-40B4-BE49-F238E27FC236}">
                <a16:creationId xmlns="" xmlns:a16="http://schemas.microsoft.com/office/drawing/2014/main" id="{C8418A8E-1FD8-44CD-891A-E7BF54B6D728}"/>
              </a:ext>
            </a:extLst>
          </p:cNvPr>
          <p:cNvSpPr txBox="1"/>
          <p:nvPr/>
        </p:nvSpPr>
        <p:spPr>
          <a:xfrm>
            <a:off x="3134448" y="3859435"/>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42 triệu</a:t>
            </a:r>
          </a:p>
        </p:txBody>
      </p:sp>
      <p:sp>
        <p:nvSpPr>
          <p:cNvPr id="28" name="TextBox 27">
            <a:extLst>
              <a:ext uri="{FF2B5EF4-FFF2-40B4-BE49-F238E27FC236}">
                <a16:creationId xmlns="" xmlns:a16="http://schemas.microsoft.com/office/drawing/2014/main" id="{D16D4414-39FE-43A0-9CFB-6D60A6A664C4}"/>
              </a:ext>
            </a:extLst>
          </p:cNvPr>
          <p:cNvSpPr txBox="1"/>
          <p:nvPr/>
        </p:nvSpPr>
        <p:spPr>
          <a:xfrm>
            <a:off x="3121694" y="4375514"/>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30 triệu</a:t>
            </a:r>
          </a:p>
        </p:txBody>
      </p:sp>
      <p:sp>
        <p:nvSpPr>
          <p:cNvPr id="29" name="TextBox 28">
            <a:extLst>
              <a:ext uri="{FF2B5EF4-FFF2-40B4-BE49-F238E27FC236}">
                <a16:creationId xmlns="" xmlns:a16="http://schemas.microsoft.com/office/drawing/2014/main" id="{7D0F922F-9FA1-46DF-B83A-293536AC9D2D}"/>
              </a:ext>
            </a:extLst>
          </p:cNvPr>
          <p:cNvSpPr txBox="1"/>
          <p:nvPr/>
        </p:nvSpPr>
        <p:spPr>
          <a:xfrm>
            <a:off x="3138912" y="495368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14 triệu</a:t>
            </a:r>
          </a:p>
        </p:txBody>
      </p:sp>
      <p:sp>
        <p:nvSpPr>
          <p:cNvPr id="30" name="TextBox 29">
            <a:extLst>
              <a:ext uri="{FF2B5EF4-FFF2-40B4-BE49-F238E27FC236}">
                <a16:creationId xmlns="" xmlns:a16="http://schemas.microsoft.com/office/drawing/2014/main" id="{AFA0D739-106C-4552-A53A-D2E7FC0E7903}"/>
              </a:ext>
            </a:extLst>
          </p:cNvPr>
          <p:cNvSpPr txBox="1"/>
          <p:nvPr/>
        </p:nvSpPr>
        <p:spPr>
          <a:xfrm>
            <a:off x="3121694" y="5538490"/>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10 triệu</a:t>
            </a:r>
          </a:p>
        </p:txBody>
      </p:sp>
      <p:sp>
        <p:nvSpPr>
          <p:cNvPr id="31" name="TextBox 30">
            <a:extLst>
              <a:ext uri="{FF2B5EF4-FFF2-40B4-BE49-F238E27FC236}">
                <a16:creationId xmlns="" xmlns:a16="http://schemas.microsoft.com/office/drawing/2014/main" id="{166979D0-F77B-4C32-89EC-78D54CD0F7A1}"/>
              </a:ext>
            </a:extLst>
          </p:cNvPr>
          <p:cNvSpPr txBox="1"/>
          <p:nvPr/>
        </p:nvSpPr>
        <p:spPr>
          <a:xfrm>
            <a:off x="3163172" y="609909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9 triệu</a:t>
            </a:r>
          </a:p>
        </p:txBody>
      </p:sp>
    </p:spTree>
    <p:extLst>
      <p:ext uri="{BB962C8B-B14F-4D97-AF65-F5344CB8AC3E}">
        <p14:creationId xmlns:p14="http://schemas.microsoft.com/office/powerpoint/2010/main" xmlns="" val="3709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2577</Words>
  <Application>Microsoft Office PowerPoint</Application>
  <PresentationFormat>Tùy chỉnh</PresentationFormat>
  <Paragraphs>474</Paragraphs>
  <Slides>46</Slides>
  <Notes>32</Notes>
  <HiddenSlides>0</HiddenSlides>
  <MMClips>9</MMClips>
  <ScaleCrop>false</ScaleCrop>
  <HeadingPairs>
    <vt:vector size="4" baseType="variant">
      <vt:variant>
        <vt:lpstr>Chủ đề</vt:lpstr>
      </vt:variant>
      <vt:variant>
        <vt:i4>1</vt:i4>
      </vt:variant>
      <vt:variant>
        <vt:lpstr>Tiêu đề Bản chiếu</vt:lpstr>
      </vt:variant>
      <vt:variant>
        <vt:i4>46</vt:i4>
      </vt:variant>
    </vt:vector>
  </HeadingPairs>
  <TitlesOfParts>
    <vt:vector size="47"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Bản chiếu 37</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92</cp:revision>
  <dcterms:created xsi:type="dcterms:W3CDTF">2022-03-23T08:47:13Z</dcterms:created>
  <dcterms:modified xsi:type="dcterms:W3CDTF">2023-09-30T13:52:55Z</dcterms:modified>
</cp:coreProperties>
</file>