
<file path=[Content_Types].xml><?xml version="1.0" encoding="utf-8"?>
<Types xmlns="http://schemas.openxmlformats.org/package/2006/content-types">
  <Override PartName="/ppt/slides/slide47.xml" ContentType="application/vnd.openxmlformats-officedocument.presentationml.slid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slideLayouts/slideLayout87.xml" ContentType="application/vnd.openxmlformats-officedocument.presentationml.slideLayout+xml"/>
  <Override PartName="/ppt/slideLayouts/slideLayout98.xml" ContentType="application/vnd.openxmlformats-officedocument.presentationml.slideLayout+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slideLayouts/slideLayout99.xml" ContentType="application/vnd.openxmlformats-officedocument.presentationml.slideLayout+xml"/>
  <Override PartName="/ppt/slides/slide49.xml" ContentType="application/vnd.openxmlformats-officedocument.presentationml.slide+xml"/>
  <Override PartName="/ppt/slideLayouts/slideLayout59.xml" ContentType="application/vnd.openxmlformats-officedocument.presentationml.slideLayout+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95.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notesSlides/notesSlide1.xml" ContentType="application/vnd.openxmlformats-officedocument.presentationml.notesSlide+xml"/>
  <Override PartName="/ppt/tags/tag7.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Override PartName="/ppt/tags/tag3.xml" ContentType="application/vnd.openxmlformats-officedocument.presentationml.tags+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Default Extension="wav" ContentType="audio/wav"/>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97.xml" ContentType="application/vnd.openxmlformats-officedocument.presentationml.slideLayout+xml"/>
  <Override PartName="/ppt/tags/tag11.xml" ContentType="application/vnd.openxmlformats-officedocument.presentationml.tags+xml"/>
  <Default Extension="mp4" ContentType="video/unknown"/>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tags/tag4.xml" ContentType="application/vnd.openxmlformats-officedocument.presentationml.tags+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1324" r:id="rId2"/>
    <p:sldId id="1016" r:id="rId3"/>
    <p:sldId id="1206" r:id="rId4"/>
    <p:sldId id="1261" r:id="rId5"/>
    <p:sldId id="1262" r:id="rId6"/>
    <p:sldId id="1263" r:id="rId7"/>
    <p:sldId id="1264" r:id="rId8"/>
    <p:sldId id="1271" r:id="rId9"/>
    <p:sldId id="1276" r:id="rId10"/>
    <p:sldId id="1300" r:id="rId11"/>
    <p:sldId id="1380" r:id="rId12"/>
    <p:sldId id="1379" r:id="rId13"/>
    <p:sldId id="1359" r:id="rId14"/>
    <p:sldId id="1329" r:id="rId15"/>
    <p:sldId id="1361" r:id="rId16"/>
    <p:sldId id="1332" r:id="rId17"/>
    <p:sldId id="1363" r:id="rId18"/>
    <p:sldId id="1364" r:id="rId19"/>
    <p:sldId id="1365" r:id="rId20"/>
    <p:sldId id="1333" r:id="rId21"/>
    <p:sldId id="1334" r:id="rId22"/>
    <p:sldId id="1336" r:id="rId23"/>
    <p:sldId id="1366" r:id="rId24"/>
    <p:sldId id="1381" r:id="rId25"/>
    <p:sldId id="1382" r:id="rId26"/>
    <p:sldId id="1368" r:id="rId27"/>
    <p:sldId id="1352" r:id="rId28"/>
    <p:sldId id="1369" r:id="rId29"/>
    <p:sldId id="1383" r:id="rId30"/>
    <p:sldId id="1370" r:id="rId31"/>
    <p:sldId id="1371" r:id="rId32"/>
    <p:sldId id="1346" r:id="rId33"/>
    <p:sldId id="1345" r:id="rId34"/>
    <p:sldId id="1372" r:id="rId35"/>
    <p:sldId id="1373" r:id="rId36"/>
    <p:sldId id="1374" r:id="rId37"/>
    <p:sldId id="1384" r:id="rId38"/>
    <p:sldId id="1385" r:id="rId39"/>
    <p:sldId id="264" r:id="rId40"/>
    <p:sldId id="1354" r:id="rId41"/>
    <p:sldId id="1355" r:id="rId42"/>
    <p:sldId id="1356" r:id="rId43"/>
    <p:sldId id="1357" r:id="rId44"/>
    <p:sldId id="1386" r:id="rId45"/>
    <p:sldId id="1387" r:id="rId46"/>
    <p:sldId id="1388" r:id="rId47"/>
    <p:sldId id="1389" r:id="rId48"/>
    <p:sldId id="1390" r:id="rId49"/>
    <p:sldId id="1391" r:id="rId50"/>
    <p:sldId id="1392" r:id="rId51"/>
    <p:sldId id="1377" r:id="rId52"/>
    <p:sldId id="1322" r:id="rId53"/>
    <p:sldId id="1378" r:id="rId54"/>
    <p:sldId id="1393" r:id="rId55"/>
    <p:sldId id="317" r:id="rId56"/>
    <p:sldId id="625" r:id="rId57"/>
  </p:sldIdLst>
  <p:sldSz cx="12192000" cy="6858000"/>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clrMru>
    <a:srgbClr val="3333FF"/>
    <a:srgbClr val="FF0066"/>
    <a:srgbClr val="1C11AF"/>
    <a:srgbClr val="3A8652"/>
    <a:srgbClr val="F9FECE"/>
  </p:clrMru>
  <p:extLst>
    <p:ext uri="{E76CE94A-603C-4142-B9EB-6D1370010A27}">
      <p14:discardImageEditData xmlns="" xmlns:p14="http://schemas.microsoft.com/office/powerpoint/2010/main" val="0"/>
    </p:ext>
    <p:ext uri="{D31A062A-798A-4329-ABDD-BBA856620510}">
      <p14:defaultImageDpi xmlns=""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603" autoAdjust="0"/>
    <p:restoredTop sz="86455" autoAdjust="0"/>
  </p:normalViewPr>
  <p:slideViewPr>
    <p:cSldViewPr snapToGrid="0">
      <p:cViewPr>
        <p:scale>
          <a:sx n="67" d="100"/>
          <a:sy n="67" d="100"/>
        </p:scale>
        <p:origin x="-643" y="221"/>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pPr/>
              <a:t>9/21/2023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pPr/>
              <a:t>‹#›</a:t>
            </a:fld>
            <a:endParaRPr lang="en-US"/>
          </a:p>
        </p:txBody>
      </p:sp>
    </p:spTree>
    <p:extLst>
      <p:ext uri="{BB962C8B-B14F-4D97-AF65-F5344CB8AC3E}">
        <p14:creationId xmlns=""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xmlns="" id="{8DC8ECE4-3D6C-42B1-AB47-E26A899AFC91}"/>
              </a:ext>
            </a:extLst>
          </p:cNvPr>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17FBE4E-973B-4D06-8D55-580D33E84CFF}" type="slidenum">
              <a:rPr lang="en-US" altLang="en-US"/>
              <a:pPr eaLnBrk="1" hangingPunct="1"/>
              <a:t>1</a:t>
            </a:fld>
            <a:endParaRPr lang="en-US" altLang="en-US"/>
          </a:p>
        </p:txBody>
      </p:sp>
      <p:sp>
        <p:nvSpPr>
          <p:cNvPr id="31747" name="Slide Image Placeholder 1">
            <a:extLst>
              <a:ext uri="{FF2B5EF4-FFF2-40B4-BE49-F238E27FC236}">
                <a16:creationId xmlns:a16="http://schemas.microsoft.com/office/drawing/2014/main" xmlns="" id="{A27D2CCC-9007-4C53-957F-E81D53B95468}"/>
              </a:ext>
            </a:extLst>
          </p:cNvPr>
          <p:cNvSpPr>
            <a:spLocks noGrp="1" noRot="1" noChangeAspect="1" noTextEdit="1"/>
          </p:cNvSpPr>
          <p:nvPr>
            <p:ph type="sldImg"/>
          </p:nvPr>
        </p:nvSpPr>
        <p:spPr>
          <a:ln/>
        </p:spPr>
      </p:sp>
      <p:sp>
        <p:nvSpPr>
          <p:cNvPr id="31748" name="Notes Placeholder 2">
            <a:extLst>
              <a:ext uri="{FF2B5EF4-FFF2-40B4-BE49-F238E27FC236}">
                <a16:creationId xmlns:a16="http://schemas.microsoft.com/office/drawing/2014/main" xmlns="" id="{CF4467DF-09BB-40A5-9E43-B77FC5D7E0C5}"/>
              </a:ext>
            </a:extLst>
          </p:cNvPr>
          <p:cNvSpPr>
            <a:spLocks noGrp="1"/>
          </p:cNvSpPr>
          <p:nvPr>
            <p:ph type="body" idx="1"/>
          </p:nvPr>
        </p:nvSpPr>
        <p:spPr>
          <a:noFill/>
        </p:spPr>
        <p:txBody>
          <a:bodyPr/>
          <a:lstStyle/>
          <a:p>
            <a:pPr eaLnBrk="1" hangingPunct="1"/>
            <a:endParaRPr lang="en-US" altLang="en-US">
              <a:latin typeface="Arial" panose="020B0604020202020204" pitchFamily="34" charset="0"/>
            </a:endParaRPr>
          </a:p>
        </p:txBody>
      </p:sp>
      <p:sp>
        <p:nvSpPr>
          <p:cNvPr id="31749" name="Slide Number Placeholder 3">
            <a:extLst>
              <a:ext uri="{FF2B5EF4-FFF2-40B4-BE49-F238E27FC236}">
                <a16:creationId xmlns:a16="http://schemas.microsoft.com/office/drawing/2014/main" xmlns="" id="{578C2DF6-F7E4-4638-AF2F-EA8F136284F7}"/>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fld id="{3F0A04E0-94DD-40C2-869B-8DE045C3C2D6}" type="slidenum">
              <a:rPr lang="en-US" altLang="en-US" sz="1200"/>
              <a:pPr algn="r" eaLnBrk="1" hangingPunct="1"/>
              <a:t>1</a:t>
            </a:fld>
            <a:endParaRPr lang="en-US" alt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13</a:t>
            </a:fld>
            <a:endParaRPr lang="en-US"/>
          </a:p>
        </p:txBody>
      </p:sp>
    </p:spTree>
    <p:extLst>
      <p:ext uri="{BB962C8B-B14F-4D97-AF65-F5344CB8AC3E}">
        <p14:creationId xmlns="" xmlns:p14="http://schemas.microsoft.com/office/powerpoint/2010/main" val="30826928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14</a:t>
            </a:fld>
            <a:endParaRPr lang="en-US"/>
          </a:p>
        </p:txBody>
      </p:sp>
    </p:spTree>
    <p:extLst>
      <p:ext uri="{BB962C8B-B14F-4D97-AF65-F5344CB8AC3E}">
        <p14:creationId xmlns="" xmlns:p14="http://schemas.microsoft.com/office/powerpoint/2010/main" val="446559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16</a:t>
            </a:fld>
            <a:endParaRPr lang="en-US"/>
          </a:p>
        </p:txBody>
      </p:sp>
    </p:spTree>
    <p:extLst>
      <p:ext uri="{BB962C8B-B14F-4D97-AF65-F5344CB8AC3E}">
        <p14:creationId xmlns="" xmlns:p14="http://schemas.microsoft.com/office/powerpoint/2010/main" val="26602620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pPr lvl="0"/>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18</a:t>
            </a:fld>
            <a:endParaRPr lang="zh-CN" sz="1200" dirty="0"/>
          </a:p>
        </p:txBody>
      </p:sp>
    </p:spTree>
    <p:extLst>
      <p:ext uri="{BB962C8B-B14F-4D97-AF65-F5344CB8AC3E}">
        <p14:creationId xmlns="" xmlns:p14="http://schemas.microsoft.com/office/powerpoint/2010/main" val="2816278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a:solidFill>
                  <a:schemeClr val="tx1"/>
                </a:solidFill>
                <a:effectLst/>
                <a:latin typeface="+mn-lt"/>
                <a:ea typeface="+mn-ea"/>
                <a:cs typeface="+mn-cs"/>
              </a:rPr>
              <a:t>X</a:t>
            </a:r>
            <a:r>
              <a:rPr lang="vi-VN" sz="1200" b="0" i="0" u="none" strike="noStrike" kern="1200">
                <a:solidFill>
                  <a:schemeClr val="tx1"/>
                </a:solidFill>
                <a:effectLst/>
                <a:latin typeface="+mn-lt"/>
                <a:ea typeface="+mn-ea"/>
                <a:cs typeface="+mn-cs"/>
              </a:rPr>
              <a:t>ét trên phạm phi toàn cầu, Châu Âu và Bắc Mỹ là những khu vực có dân số già nhất. Như tại châu Âu 26% dân số trên 60 tuổi, cao gấp đôi tỷ lệ trung bình của toàn cầu là 13%. Bắc Mỹ cũng vậy, 23% dân số trên 60 tuổi.</a:t>
            </a:r>
          </a:p>
          <a:p>
            <a:r>
              <a:rPr lang="vi-VN" sz="1200" b="0" i="0" u="none" strike="noStrike" kern="1200">
                <a:solidFill>
                  <a:schemeClr val="tx1"/>
                </a:solidFill>
                <a:effectLst/>
                <a:latin typeface="+mn-lt"/>
                <a:ea typeface="+mn-ea"/>
                <a:cs typeface="+mn-cs"/>
              </a:rPr>
              <a:t/>
            </a:r>
            <a:br>
              <a:rPr lang="vi-VN" sz="1200" b="0" i="0" u="none" strike="noStrike"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20</a:t>
            </a:fld>
            <a:endParaRPr lang="en-US"/>
          </a:p>
        </p:txBody>
      </p:sp>
    </p:spTree>
    <p:extLst>
      <p:ext uri="{BB962C8B-B14F-4D97-AF65-F5344CB8AC3E}">
        <p14:creationId xmlns="" xmlns:p14="http://schemas.microsoft.com/office/powerpoint/2010/main" val="40542895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Xu hướng kéo dài tuổi thọ trở thành một thách thức đối với mô hình phúc lợi xã hội của Thụy Điển. Khi tỷ lệ người cao tuổi tăng, nhu cầu về các dịch vụ phúc lợi xã hội cũng gia tăng theo. Sẽ là một nhiệm vụ khó khăn trong việc tìm kiếm các nguồn lực để chăm sóc sức khỏe cho người cao tuổi.</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21</a:t>
            </a:fld>
            <a:endParaRPr lang="en-US"/>
          </a:p>
        </p:txBody>
      </p:sp>
    </p:spTree>
    <p:extLst>
      <p:ext uri="{BB962C8B-B14F-4D97-AF65-F5344CB8AC3E}">
        <p14:creationId xmlns="" xmlns:p14="http://schemas.microsoft.com/office/powerpoint/2010/main" val="4136040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22</a:t>
            </a:fld>
            <a:endParaRPr lang="en-US"/>
          </a:p>
        </p:txBody>
      </p:sp>
    </p:spTree>
    <p:extLst>
      <p:ext uri="{BB962C8B-B14F-4D97-AF65-F5344CB8AC3E}">
        <p14:creationId xmlns="" xmlns:p14="http://schemas.microsoft.com/office/powerpoint/2010/main" val="2198190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1" kern="1200">
                <a:solidFill>
                  <a:schemeClr val="tx1"/>
                </a:solidFill>
                <a:effectLst/>
                <a:latin typeface="+mn-lt"/>
                <a:ea typeface="+mn-ea"/>
                <a:cs typeface="+mn-cs"/>
              </a:rPr>
              <a:t>Bước 3</a:t>
            </a:r>
            <a:r>
              <a:rPr lang="vi-VN" sz="1200" kern="1200">
                <a:solidFill>
                  <a:schemeClr val="tx1"/>
                </a:solidFill>
                <a:effectLst/>
                <a:latin typeface="+mn-lt"/>
                <a:ea typeface="+mn-ea"/>
                <a:cs typeface="+mn-cs"/>
              </a:rPr>
              <a:t>: Hết thời gian, các nhóm dán sản phẩm lên bảng. GV gọi đại diện từng nhóm lên đọc kết quả. </a:t>
            </a:r>
            <a:endParaRPr lang="en-US" sz="1200" kern="1200">
              <a:solidFill>
                <a:schemeClr val="tx1"/>
              </a:solidFill>
              <a:effectLst/>
              <a:latin typeface="+mn-lt"/>
              <a:ea typeface="+mn-ea"/>
              <a:cs typeface="+mn-cs"/>
            </a:endParaRPr>
          </a:p>
          <a:p>
            <a:r>
              <a:rPr lang="vi-VN" sz="1200" b="1" kern="1200">
                <a:solidFill>
                  <a:schemeClr val="tx1"/>
                </a:solidFill>
                <a:effectLst/>
                <a:latin typeface="+mn-lt"/>
                <a:ea typeface="+mn-ea"/>
                <a:cs typeface="+mn-cs"/>
              </a:rPr>
              <a:t>- Bước 4:</a:t>
            </a:r>
            <a:r>
              <a:rPr lang="vi-VN" sz="1200" kern="1200">
                <a:solidFill>
                  <a:schemeClr val="tx1"/>
                </a:solidFill>
                <a:effectLst/>
                <a:latin typeface="+mn-lt"/>
                <a:ea typeface="+mn-ea"/>
                <a:cs typeface="+mn-cs"/>
              </a:rPr>
              <a:t> GV nhận xét và chốt lại kiến thức: Những từ khóa mà các em vừa diễn tả cũng chính là </a:t>
            </a:r>
            <a:r>
              <a:rPr lang="en-US" sz="1200" kern="1200">
                <a:solidFill>
                  <a:schemeClr val="tx1"/>
                </a:solidFill>
                <a:effectLst/>
                <a:latin typeface="+mn-lt"/>
                <a:ea typeface="+mn-ea"/>
                <a:cs typeface="+mn-cs"/>
              </a:rPr>
              <a:t>đặc điểm di </a:t>
            </a:r>
            <a:r>
              <a:rPr lang="vi-VN" sz="1200" kern="1200">
                <a:solidFill>
                  <a:schemeClr val="tx1"/>
                </a:solidFill>
                <a:effectLst/>
                <a:latin typeface="+mn-lt"/>
                <a:ea typeface="+mn-ea"/>
                <a:cs typeface="+mn-cs"/>
              </a:rPr>
              <a:t>cư </a:t>
            </a:r>
            <a:r>
              <a:rPr lang="en-US" sz="1200" kern="1200">
                <a:solidFill>
                  <a:schemeClr val="tx1"/>
                </a:solidFill>
                <a:effectLst/>
                <a:latin typeface="+mn-lt"/>
                <a:ea typeface="+mn-ea"/>
                <a:cs typeface="+mn-cs"/>
              </a:rPr>
              <a:t>ở </a:t>
            </a:r>
            <a:r>
              <a:rPr lang="vi-VN" sz="1200" kern="1200">
                <a:solidFill>
                  <a:schemeClr val="tx1"/>
                </a:solidFill>
                <a:effectLst/>
                <a:latin typeface="+mn-lt"/>
                <a:ea typeface="+mn-ea"/>
                <a:cs typeface="+mn-cs"/>
              </a:rPr>
              <a:t>châu Âu, là nội dung chính của phần </a:t>
            </a:r>
            <a:r>
              <a:rPr lang="en-US" sz="1200" kern="1200">
                <a:solidFill>
                  <a:schemeClr val="tx1"/>
                </a:solidFill>
                <a:effectLst/>
                <a:latin typeface="+mn-lt"/>
                <a:ea typeface="+mn-ea"/>
                <a:cs typeface="+mn-cs"/>
              </a:rPr>
              <a:t>3</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26</a:t>
            </a:fld>
            <a:endParaRPr lang="en-US"/>
          </a:p>
        </p:txBody>
      </p:sp>
    </p:spTree>
    <p:extLst>
      <p:ext uri="{BB962C8B-B14F-4D97-AF65-F5344CB8AC3E}">
        <p14:creationId xmlns="" xmlns:p14="http://schemas.microsoft.com/office/powerpoint/2010/main" val="3010795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幻灯片图像占位符 57345"/>
          <p:cNvSpPr>
            <a:spLocks noGrp="1" noRot="1" noChangeAspect="1" noTextEdit="1"/>
          </p:cNvSpPr>
          <p:nvPr>
            <p:ph type="sldImg"/>
          </p:nvPr>
        </p:nvSpPr>
        <p:spPr>
          <a:ln/>
        </p:spPr>
      </p:sp>
      <p:sp>
        <p:nvSpPr>
          <p:cNvPr id="57347" name="文本占位符 57346"/>
          <p:cNvSpPr>
            <a:spLocks noGrp="1"/>
          </p:cNvSpPr>
          <p:nvPr>
            <p:ph type="body" idx="1"/>
          </p:nvPr>
        </p:nvSpPr>
        <p:spPr>
          <a:ln/>
        </p:spPr>
        <p:txBody>
          <a:bodyPr/>
          <a:lstStyle/>
          <a:p>
            <a:pPr indent="180340" algn="ctr">
              <a:lnSpc>
                <a:spcPct val="120000"/>
              </a:lnSpc>
              <a:spcAft>
                <a:spcPts val="0"/>
              </a:spcAft>
            </a:pPr>
            <a:r>
              <a:rPr lang="vi-VN" sz="1200">
                <a:solidFill>
                  <a:srgbClr val="FF0066"/>
                </a:solidFill>
                <a:latin typeface="+mn-lt"/>
                <a:cs typeface="Arial" panose="020B0604020202020204" pitchFamily="34" charset="0"/>
              </a:rPr>
              <a:t>Họ mang đến những thuận lợi và khó khăn gì cho sự phát triển kinh tế - xã hội ở châu Âu.</a:t>
            </a:r>
          </a:p>
          <a:p>
            <a:pPr indent="180340" algn="ctr">
              <a:lnSpc>
                <a:spcPct val="120000"/>
              </a:lnSpc>
              <a:spcAft>
                <a:spcPts val="0"/>
              </a:spcAft>
            </a:pPr>
            <a:r>
              <a:rPr lang="en-US" sz="12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là cơ hội hay gánh nặng cho Châu Âu?</a:t>
            </a:r>
            <a:endParaRPr dirty="0"/>
          </a:p>
        </p:txBody>
      </p:sp>
      <p:sp>
        <p:nvSpPr>
          <p:cNvPr id="2" name="灯片编号占位符 1"/>
          <p:cNvSpPr>
            <a:spLocks noGrp="1"/>
          </p:cNvSpPr>
          <p:nvPr>
            <p:ph type="sldNum" sz="quarter" idx="2"/>
          </p:nvPr>
        </p:nvSpPr>
        <p:spPr/>
        <p:txBody>
          <a:bodyPr/>
          <a:lstStyle/>
          <a:p>
            <a:pPr lvl="0" algn="r"/>
            <a:fld id="{9A0DB2DC-4C9A-4742-B13C-FB6460FD3503}" type="slidenum">
              <a:rPr lang="en-US" altLang="zh-CN" sz="1200" dirty="0"/>
              <a:pPr lvl="0" algn="r"/>
              <a:t>27</a:t>
            </a:fld>
            <a:endParaRPr lang="zh-CN" sz="1200" dirty="0"/>
          </a:p>
        </p:txBody>
      </p:sp>
    </p:spTree>
    <p:extLst>
      <p:ext uri="{BB962C8B-B14F-4D97-AF65-F5344CB8AC3E}">
        <p14:creationId xmlns="" xmlns:p14="http://schemas.microsoft.com/office/powerpoint/2010/main" val="321022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a:solidFill>
                  <a:schemeClr val="tx1"/>
                </a:solidFill>
                <a:effectLst/>
                <a:latin typeface="+mn-lt"/>
                <a:ea typeface="+mn-ea"/>
                <a:cs typeface="+mn-cs"/>
              </a:rPr>
              <a:t>Bắt đầu vào khoảng năm 1784. Điểm nổi bật của cuộc cách mạng công nghiệp lần thứ nhất là việc sử dụng năng lượng nước, hơi nước và cơ giới hóa sản xuất. Cuộc cách mạng công nghiệp này mở màn từ việc James Watt phát minh ra động cơ hơi nước vào năm 1784. Phát minh vĩ đại này đã châm ngòi cho sự bùng nổ của công nghiệp thế kỷ 19 lan rộng từ Anh đến khắp châu Âu và Hoa Kỳ.</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32</a:t>
            </a:fld>
            <a:endParaRPr lang="en-US"/>
          </a:p>
        </p:txBody>
      </p:sp>
    </p:spTree>
    <p:extLst>
      <p:ext uri="{BB962C8B-B14F-4D97-AF65-F5344CB8AC3E}">
        <p14:creationId xmlns="" xmlns:p14="http://schemas.microsoft.com/office/powerpoint/2010/main" val="21586289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2</a:t>
            </a:fld>
            <a:endParaRPr lang="en-US"/>
          </a:p>
        </p:txBody>
      </p:sp>
    </p:spTree>
    <p:extLst>
      <p:ext uri="{BB962C8B-B14F-4D97-AF65-F5344CB8AC3E}">
        <p14:creationId xmlns="" xmlns:p14="http://schemas.microsoft.com/office/powerpoint/2010/main" val="1153692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35</a:t>
            </a:fld>
            <a:endParaRPr lang="en-US"/>
          </a:p>
        </p:txBody>
      </p:sp>
    </p:spTree>
    <p:extLst>
      <p:ext uri="{BB962C8B-B14F-4D97-AF65-F5344CB8AC3E}">
        <p14:creationId xmlns="" xmlns:p14="http://schemas.microsoft.com/office/powerpoint/2010/main" val="729327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36</a:t>
            </a:fld>
            <a:endParaRPr lang="en-US"/>
          </a:p>
        </p:txBody>
      </p:sp>
    </p:spTree>
    <p:extLst>
      <p:ext uri="{BB962C8B-B14F-4D97-AF65-F5344CB8AC3E}">
        <p14:creationId xmlns="" xmlns:p14="http://schemas.microsoft.com/office/powerpoint/2010/main" val="3284801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kern="1200">
                <a:solidFill>
                  <a:schemeClr val="tx1"/>
                </a:solidFill>
                <a:effectLst/>
                <a:latin typeface="+mn-lt"/>
                <a:ea typeface="+mn-ea"/>
                <a:cs typeface="+mn-cs"/>
              </a:rPr>
              <a:t>. </a:t>
            </a:r>
            <a:r>
              <a:rPr lang="vi-VN" sz="1200" i="1" kern="1200">
                <a:solidFill>
                  <a:schemeClr val="tx1"/>
                </a:solidFill>
                <a:effectLst/>
                <a:latin typeface="+mn-lt"/>
                <a:ea typeface="+mn-ea"/>
                <a:cs typeface="+mn-cs"/>
              </a:rPr>
              <a:t>“</a:t>
            </a:r>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43</a:t>
            </a:fld>
            <a:endParaRPr lang="en-US"/>
          </a:p>
        </p:txBody>
      </p:sp>
    </p:spTree>
    <p:extLst>
      <p:ext uri="{BB962C8B-B14F-4D97-AF65-F5344CB8AC3E}">
        <p14:creationId xmlns="" xmlns:p14="http://schemas.microsoft.com/office/powerpoint/2010/main" val="13154099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a:solidFill>
                  <a:srgbClr val="00B050"/>
                </a:solidFill>
                <a:latin typeface="+mn-lt"/>
                <a:cs typeface="Arial" panose="020B0604020202020204" pitchFamily="34" charset="0"/>
              </a:rPr>
              <a:t>Dân số già gây ra nhiều hậu quả kinh tế xã hội ở châu Âu như:</a:t>
            </a:r>
          </a:p>
          <a:p>
            <a:pPr algn="just"/>
            <a:r>
              <a:rPr lang="vi-VN" sz="1200">
                <a:solidFill>
                  <a:srgbClr val="00B050"/>
                </a:solidFill>
                <a:latin typeface="+mn-lt"/>
                <a:cs typeface="Arial" panose="020B0604020202020204" pitchFamily="34" charset="0"/>
              </a:rPr>
              <a:t>- Thiếu lao động.</a:t>
            </a:r>
          </a:p>
          <a:p>
            <a:pPr algn="just"/>
            <a:r>
              <a:rPr lang="vi-VN" sz="1200">
                <a:solidFill>
                  <a:srgbClr val="00B050"/>
                </a:solidFill>
                <a:latin typeface="+mn-lt"/>
                <a:cs typeface="Arial" panose="020B0604020202020204" pitchFamily="34" charset="0"/>
              </a:rPr>
              <a:t>- Chi phí phúc lợi cho người già rất lớn (quỹ nuôi dưỡng chăm sóc người cao tuổi, trả lương hưu đảm bảo đời sống, các phúc lợi xã hội, bảo hiểm y tế,...).</a:t>
            </a:r>
            <a:br>
              <a:rPr lang="vi-VN" sz="1200">
                <a:solidFill>
                  <a:srgbClr val="00B050"/>
                </a:solidFill>
                <a:latin typeface="+mn-lt"/>
                <a:cs typeface="Arial" panose="020B0604020202020204" pitchFamily="34" charset="0"/>
              </a:rPr>
            </a:br>
            <a:endParaRPr lang="en-US" sz="1200">
              <a:solidFill>
                <a:srgbClr val="00B050"/>
              </a:solidFill>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53</a:t>
            </a:fld>
            <a:endParaRPr lang="en-US"/>
          </a:p>
        </p:txBody>
      </p:sp>
    </p:spTree>
    <p:extLst>
      <p:ext uri="{BB962C8B-B14F-4D97-AF65-F5344CB8AC3E}">
        <p14:creationId xmlns="" xmlns:p14="http://schemas.microsoft.com/office/powerpoint/2010/main" val="24569124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55</a:t>
            </a:fld>
            <a:endParaRPr lang="en-US"/>
          </a:p>
        </p:txBody>
      </p:sp>
    </p:spTree>
    <p:extLst>
      <p:ext uri="{BB962C8B-B14F-4D97-AF65-F5344CB8AC3E}">
        <p14:creationId xmlns=""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3</a:t>
            </a:fld>
            <a:endParaRPr lang="en-US"/>
          </a:p>
        </p:txBody>
      </p:sp>
    </p:spTree>
    <p:extLst>
      <p:ext uri="{BB962C8B-B14F-4D97-AF65-F5344CB8AC3E}">
        <p14:creationId xmlns="" xmlns:p14="http://schemas.microsoft.com/office/powerpoint/2010/main" val="2883035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4</a:t>
            </a:fld>
            <a:endParaRPr lang="en-US"/>
          </a:p>
        </p:txBody>
      </p:sp>
    </p:spTree>
    <p:extLst>
      <p:ext uri="{BB962C8B-B14F-4D97-AF65-F5344CB8AC3E}">
        <p14:creationId xmlns="" xmlns:p14="http://schemas.microsoft.com/office/powerpoint/2010/main" val="20587102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6</a:t>
            </a:fld>
            <a:endParaRPr lang="en-US"/>
          </a:p>
        </p:txBody>
      </p:sp>
    </p:spTree>
    <p:extLst>
      <p:ext uri="{BB962C8B-B14F-4D97-AF65-F5344CB8AC3E}">
        <p14:creationId xmlns="" xmlns:p14="http://schemas.microsoft.com/office/powerpoint/2010/main" val="1312256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kern="1200">
                <a:solidFill>
                  <a:schemeClr val="tx1"/>
                </a:solidFill>
                <a:effectLst/>
                <a:latin typeface="+mn-lt"/>
                <a:ea typeface="+mn-ea"/>
                <a:cs typeface="+mn-cs"/>
              </a:rPr>
              <a:t>. </a:t>
            </a: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7</a:t>
            </a:fld>
            <a:endParaRPr lang="en-US"/>
          </a:p>
        </p:txBody>
      </p:sp>
    </p:spTree>
    <p:extLst>
      <p:ext uri="{BB962C8B-B14F-4D97-AF65-F5344CB8AC3E}">
        <p14:creationId xmlns="" xmlns:p14="http://schemas.microsoft.com/office/powerpoint/2010/main" val="1315409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8</a:t>
            </a:fld>
            <a:endParaRPr lang="en-US"/>
          </a:p>
        </p:txBody>
      </p:sp>
    </p:spTree>
    <p:extLst>
      <p:ext uri="{BB962C8B-B14F-4D97-AF65-F5344CB8AC3E}">
        <p14:creationId xmlns="" xmlns:p14="http://schemas.microsoft.com/office/powerpoint/2010/main" val="40566744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70C0"/>
                </a:solidFill>
                <a:latin typeface="+mn-lt"/>
                <a:ea typeface="Times New Roman" panose="02020603050405020304" pitchFamily="18" charset="0"/>
                <a:cs typeface="Arial" panose="020B0604020202020204" pitchFamily="34" charset="0"/>
              </a:rPr>
              <a:t>Đặt tên cho bức tranh sau đó giải thích </a:t>
            </a:r>
            <a:r>
              <a:rPr lang="en-US" sz="1200">
                <a:solidFill>
                  <a:srgbClr val="0070C0"/>
                </a:solidFill>
                <a:latin typeface="+mn-lt"/>
                <a:ea typeface="Times New Roman" panose="02020603050405020304" pitchFamily="18" charset="0"/>
                <a:cs typeface="Arial" panose="020B0604020202020204" pitchFamily="34" charset="0"/>
              </a:rPr>
              <a:t>/.</a:t>
            </a:r>
            <a:r>
              <a:rPr lang="vi-VN" sz="1200" i="1" kern="1200">
                <a:solidFill>
                  <a:schemeClr val="tx1"/>
                </a:solidFill>
                <a:effectLst/>
                <a:latin typeface="+mn-lt"/>
                <a:ea typeface="+mn-ea"/>
                <a:cs typeface="+mn-cs"/>
              </a:rPr>
              <a:t> Như vậy, trong bức tranh trên, các em có thể thấy người già nhiều hơn người trẻ và chỉ có ít người trẻ nhưng phải gồng gánh khá nhiều người già. Đây là một bức tranh biếm họa về già hóa dân số. tình trạng này thường xảy ra chủ yếu ở các nước phát triển, đặc biệt là châu Âu. Để biết rõ hơn về dân cư-xã hội châu Âu thì các em sẽ tìm hiểu trong bài học hôm nay.</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849C52CD-A8C5-484B-B00E-2101948BB170}" type="slidenum">
              <a:rPr lang="en-US" smtClean="0"/>
              <a:pPr/>
              <a:t>9</a:t>
            </a:fld>
            <a:endParaRPr lang="en-US"/>
          </a:p>
        </p:txBody>
      </p:sp>
    </p:spTree>
    <p:extLst>
      <p:ext uri="{BB962C8B-B14F-4D97-AF65-F5344CB8AC3E}">
        <p14:creationId xmlns="" xmlns:p14="http://schemas.microsoft.com/office/powerpoint/2010/main" val="21989269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pPr/>
              <a:t>10</a:t>
            </a:fld>
            <a:endParaRPr lang="en-US"/>
          </a:p>
        </p:txBody>
      </p:sp>
    </p:spTree>
    <p:extLst>
      <p:ext uri="{BB962C8B-B14F-4D97-AF65-F5344CB8AC3E}">
        <p14:creationId xmlns="" xmlns:p14="http://schemas.microsoft.com/office/powerpoint/2010/main" val="3171491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4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281937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25783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4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64421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4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9468450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4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605734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4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64026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4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827961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4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077294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9983392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3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64844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3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6925218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3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98191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3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904894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3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9246596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3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599442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3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209203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2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78140776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3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6198550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3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995346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2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82364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18175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2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8849550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2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7720072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2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59561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2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7065830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2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4659776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2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075253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2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0907569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2984761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893521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242464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5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481540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1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575441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646702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7608580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1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4571812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246236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1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7579033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1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93235237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5083250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82177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85220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5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1798170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9450954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6600034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394719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1449491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5076920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031428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8759831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5541028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56658324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153813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5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0235251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807903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75266599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288214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04838512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3015383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618520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1951690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10072273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42809236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614335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0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15371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8456547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83170518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3285959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760702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342977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3826478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4594149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8339136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62878930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55643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9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9132940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59180836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25436476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4346652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1957971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4042926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9522788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05403572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9263166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3684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401244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48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634603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2530845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7948488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60776493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4470296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7349476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05719849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54768044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3637069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130034989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85254020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87" Type="http://schemas.openxmlformats.org/officeDocument/2006/relationships/slideLayout" Target="../slideLayouts/slideLayout87.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100"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pPr/>
              <a:t>9/21/2023</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pPr/>
              <a:t>‹#›</a:t>
            </a:fld>
            <a:endParaRPr lang="en-US"/>
          </a:p>
        </p:txBody>
      </p:sp>
    </p:spTree>
    <p:extLst>
      <p:ext uri="{BB962C8B-B14F-4D97-AF65-F5344CB8AC3E}">
        <p14:creationId xmlns=""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725" r:id="rId3"/>
    <p:sldLayoutId id="2147483724" r:id="rId4"/>
    <p:sldLayoutId id="2147483723" r:id="rId5"/>
    <p:sldLayoutId id="2147483722" r:id="rId6"/>
    <p:sldLayoutId id="2147483721" r:id="rId7"/>
    <p:sldLayoutId id="2147483720" r:id="rId8"/>
    <p:sldLayoutId id="2147483719" r:id="rId9"/>
    <p:sldLayoutId id="2147483718" r:id="rId10"/>
    <p:sldLayoutId id="2147483717" r:id="rId11"/>
    <p:sldLayoutId id="2147483716" r:id="rId12"/>
    <p:sldLayoutId id="2147483715" r:id="rId13"/>
    <p:sldLayoutId id="2147483714" r:id="rId14"/>
    <p:sldLayoutId id="2147483713" r:id="rId15"/>
    <p:sldLayoutId id="2147483712" r:id="rId16"/>
    <p:sldLayoutId id="2147483711" r:id="rId17"/>
    <p:sldLayoutId id="2147483710" r:id="rId18"/>
    <p:sldLayoutId id="2147483709" r:id="rId19"/>
    <p:sldLayoutId id="2147483708" r:id="rId20"/>
    <p:sldLayoutId id="2147483707" r:id="rId21"/>
    <p:sldLayoutId id="2147483702" r:id="rId22"/>
    <p:sldLayoutId id="2147483701" r:id="rId23"/>
    <p:sldLayoutId id="2147483697" r:id="rId24"/>
    <p:sldLayoutId id="2147483695" r:id="rId25"/>
    <p:sldLayoutId id="2147483689" r:id="rId26"/>
    <p:sldLayoutId id="2147483694" r:id="rId27"/>
    <p:sldLayoutId id="2147483693" r:id="rId28"/>
    <p:sldLayoutId id="2147483692" r:id="rId29"/>
    <p:sldLayoutId id="2147483691" r:id="rId30"/>
    <p:sldLayoutId id="2147483690" r:id="rId31"/>
    <p:sldLayoutId id="2147483688" r:id="rId32"/>
    <p:sldLayoutId id="2147483687" r:id="rId33"/>
    <p:sldLayoutId id="2147483686" r:id="rId34"/>
    <p:sldLayoutId id="2147483681" r:id="rId35"/>
    <p:sldLayoutId id="2147483680" r:id="rId36"/>
    <p:sldLayoutId id="2147483679" r:id="rId37"/>
    <p:sldLayoutId id="2147483678" r:id="rId38"/>
    <p:sldLayoutId id="2147483677" r:id="rId39"/>
    <p:sldLayoutId id="2147483676" r:id="rId40"/>
    <p:sldLayoutId id="2147483675" r:id="rId41"/>
    <p:sldLayoutId id="2147483674" r:id="rId42"/>
    <p:sldLayoutId id="2147483673" r:id="rId43"/>
    <p:sldLayoutId id="2147483672" r:id="rId44"/>
    <p:sldLayoutId id="2147483671" r:id="rId45"/>
    <p:sldLayoutId id="2147483670" r:id="rId46"/>
    <p:sldLayoutId id="2147483669" r:id="rId47"/>
    <p:sldLayoutId id="2147483668" r:id="rId48"/>
    <p:sldLayoutId id="2147483667" r:id="rId49"/>
    <p:sldLayoutId id="2147483666" r:id="rId50"/>
    <p:sldLayoutId id="2147483665" r:id="rId51"/>
    <p:sldLayoutId id="2147483664" r:id="rId52"/>
    <p:sldLayoutId id="2147483663" r:id="rId53"/>
    <p:sldLayoutId id="2147483662" r:id="rId54"/>
    <p:sldLayoutId id="2147483661" r:id="rId55"/>
    <p:sldLayoutId id="2147483660" r:id="rId56"/>
    <p:sldLayoutId id="2147483650" r:id="rId57"/>
    <p:sldLayoutId id="2147483748" r:id="rId58"/>
    <p:sldLayoutId id="2147483747" r:id="rId59"/>
    <p:sldLayoutId id="2147483746" r:id="rId60"/>
    <p:sldLayoutId id="2147483745" r:id="rId61"/>
    <p:sldLayoutId id="2147483744" r:id="rId62"/>
    <p:sldLayoutId id="2147483743" r:id="rId63"/>
    <p:sldLayoutId id="2147483742" r:id="rId64"/>
    <p:sldLayoutId id="2147483741" r:id="rId65"/>
    <p:sldLayoutId id="2147483740" r:id="rId66"/>
    <p:sldLayoutId id="2147483739" r:id="rId67"/>
    <p:sldLayoutId id="2147483738" r:id="rId68"/>
    <p:sldLayoutId id="2147483737" r:id="rId69"/>
    <p:sldLayoutId id="2147483736" r:id="rId70"/>
    <p:sldLayoutId id="2147483735" r:id="rId71"/>
    <p:sldLayoutId id="2147483734" r:id="rId72"/>
    <p:sldLayoutId id="2147483733" r:id="rId73"/>
    <p:sldLayoutId id="2147483732" r:id="rId74"/>
    <p:sldLayoutId id="2147483731" r:id="rId75"/>
    <p:sldLayoutId id="2147483727" r:id="rId76"/>
    <p:sldLayoutId id="2147483696" r:id="rId77"/>
    <p:sldLayoutId id="2147483651" r:id="rId78"/>
    <p:sldLayoutId id="2147483652" r:id="rId79"/>
    <p:sldLayoutId id="2147483653" r:id="rId80"/>
    <p:sldLayoutId id="2147483654" r:id="rId81"/>
    <p:sldLayoutId id="2147483655" r:id="rId82"/>
    <p:sldLayoutId id="2147483730" r:id="rId83"/>
    <p:sldLayoutId id="2147483729" r:id="rId84"/>
    <p:sldLayoutId id="2147483728" r:id="rId85"/>
    <p:sldLayoutId id="2147483706" r:id="rId86"/>
    <p:sldLayoutId id="2147483705" r:id="rId87"/>
    <p:sldLayoutId id="2147483704" r:id="rId88"/>
    <p:sldLayoutId id="2147483703" r:id="rId89"/>
    <p:sldLayoutId id="2147483700" r:id="rId90"/>
    <p:sldLayoutId id="2147483699" r:id="rId91"/>
    <p:sldLayoutId id="2147483685" r:id="rId92"/>
    <p:sldLayoutId id="2147483684" r:id="rId93"/>
    <p:sldLayoutId id="2147483683" r:id="rId94"/>
    <p:sldLayoutId id="2147483682" r:id="rId95"/>
    <p:sldLayoutId id="2147483656" r:id="rId96"/>
    <p:sldLayoutId id="2147483657" r:id="rId97"/>
    <p:sldLayoutId id="2147483658" r:id="rId98"/>
    <p:sldLayoutId id="2147483659" r:id="rId9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xml"/><Relationship Id="rId1" Type="http://schemas.openxmlformats.org/officeDocument/2006/relationships/slideLayout" Target="../slideLayouts/slideLayout82.xml"/></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8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7.xml"/></Relationships>
</file>

<file path=ppt/slides/_rels/slide13.xml.rels><?xml version="1.0" encoding="UTF-8" standalone="yes"?>
<Relationships xmlns="http://schemas.openxmlformats.org/package/2006/relationships"><Relationship Id="rId8" Type="http://schemas.microsoft.com/office/2007/relationships/media" Target="../media/media1.mp4"/><Relationship Id="rId3" Type="http://schemas.openxmlformats.org/officeDocument/2006/relationships/notesSlide" Target="../notesSlides/notesSlide10.xml"/><Relationship Id="rId7" Type="http://schemas.openxmlformats.org/officeDocument/2006/relationships/image" Target="../media/image17.png"/><Relationship Id="rId2" Type="http://schemas.openxmlformats.org/officeDocument/2006/relationships/slideLayout" Target="../slideLayouts/slideLayout82.xml"/><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4.png"/><Relationship Id="rId10" Type="http://schemas.openxmlformats.org/officeDocument/2006/relationships/image" Target="../media/image19.png"/><Relationship Id="rId4" Type="http://schemas.openxmlformats.org/officeDocument/2006/relationships/image" Target="../media/image15.png"/><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7.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3.png"/><Relationship Id="rId2" Type="http://schemas.openxmlformats.org/officeDocument/2006/relationships/slideLayout" Target="../slideLayouts/slideLayout57.xml"/><Relationship Id="rId1" Type="http://schemas.openxmlformats.org/officeDocument/2006/relationships/video" Target="NULL" TargetMode="External"/><Relationship Id="rId6" Type="http://schemas.openxmlformats.org/officeDocument/2006/relationships/image" Target="../media/image22.png"/><Relationship Id="rId5" Type="http://schemas.microsoft.com/office/2007/relationships/media" Target="../media/media1.mp4"/><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57.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57.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2.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57.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57.xml"/><Relationship Id="rId5" Type="http://schemas.openxmlformats.org/officeDocument/2006/relationships/image" Target="../media/image4.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8.xml"/><Relationship Id="rId1" Type="http://schemas.openxmlformats.org/officeDocument/2006/relationships/slideLayout" Target="../slideLayouts/slideLayout57.xml"/><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8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3.xml"/><Relationship Id="rId7" Type="http://schemas.openxmlformats.org/officeDocument/2006/relationships/audio" Target="../media/audio5.wav"/><Relationship Id="rId2" Type="http://schemas.openxmlformats.org/officeDocument/2006/relationships/slideLayout" Target="../slideLayouts/slideLayout82.xml"/><Relationship Id="rId1" Type="http://schemas.openxmlformats.org/officeDocument/2006/relationships/tags" Target="../tags/tag3.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82.xml"/><Relationship Id="rId5" Type="http://schemas.openxmlformats.org/officeDocument/2006/relationships/image" Target="../media/image31.png"/><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5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Layout" Target="../slideLayouts/slideLayout82.xml"/><Relationship Id="rId4" Type="http://schemas.openxmlformats.org/officeDocument/2006/relationships/image" Target="../media/image20.gif"/></Relationships>
</file>

<file path=ppt/slides/_rels/slide35.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12.png"/><Relationship Id="rId7"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82.xml"/><Relationship Id="rId6" Type="http://schemas.openxmlformats.org/officeDocument/2006/relationships/image" Target="../media/image32.jpeg"/><Relationship Id="rId5" Type="http://schemas.openxmlformats.org/officeDocument/2006/relationships/image" Target="../media/image30.jpeg"/><Relationship Id="rId4" Type="http://schemas.openxmlformats.org/officeDocument/2006/relationships/image" Target="../media/image4.png"/><Relationship Id="rId9" Type="http://schemas.openxmlformats.org/officeDocument/2006/relationships/image" Target="../media/image35.jpeg"/></Relationships>
</file>

<file path=ppt/slides/_rels/slide36.xml.rels><?xml version="1.0" encoding="UTF-8" standalone="yes"?>
<Relationships xmlns="http://schemas.openxmlformats.org/package/2006/relationships"><Relationship Id="rId8" Type="http://schemas.openxmlformats.org/officeDocument/2006/relationships/hyperlink" Target="https://vi.wikipedia.org/wiki/Th%C3%A0nh_ph%E1%BB%91_New_York" TargetMode="External"/><Relationship Id="rId13" Type="http://schemas.openxmlformats.org/officeDocument/2006/relationships/image" Target="../media/image42.png"/><Relationship Id="rId3" Type="http://schemas.openxmlformats.org/officeDocument/2006/relationships/image" Target="../media/image12.png"/><Relationship Id="rId7" Type="http://schemas.openxmlformats.org/officeDocument/2006/relationships/image" Target="../media/image37.png"/><Relationship Id="rId12"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82.xml"/><Relationship Id="rId6" Type="http://schemas.openxmlformats.org/officeDocument/2006/relationships/image" Target="../media/image36.png"/><Relationship Id="rId11" Type="http://schemas.openxmlformats.org/officeDocument/2006/relationships/image" Target="../media/image40.jpeg"/><Relationship Id="rId5" Type="http://schemas.openxmlformats.org/officeDocument/2006/relationships/image" Target="../media/image30.jpeg"/><Relationship Id="rId10" Type="http://schemas.openxmlformats.org/officeDocument/2006/relationships/image" Target="../media/image39.jpeg"/><Relationship Id="rId4" Type="http://schemas.openxmlformats.org/officeDocument/2006/relationships/image" Target="../media/image4.png"/><Relationship Id="rId9" Type="http://schemas.openxmlformats.org/officeDocument/2006/relationships/image" Target="../media/image38.jpeg"/><Relationship Id="rId14" Type="http://schemas.openxmlformats.org/officeDocument/2006/relationships/image" Target="../media/image43.png"/></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57.xml"/><Relationship Id="rId5" Type="http://schemas.openxmlformats.org/officeDocument/2006/relationships/image" Target="../media/image47.jpeg"/><Relationship Id="rId4" Type="http://schemas.openxmlformats.org/officeDocument/2006/relationships/image" Target="../media/image46.jpeg"/></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82.xml"/><Relationship Id="rId6" Type="http://schemas.openxmlformats.org/officeDocument/2006/relationships/image" Target="http://media.thethaovanhoa.vn/2010/12/29/09/44/Tallinn.jpg" TargetMode="External"/><Relationship Id="rId5" Type="http://schemas.openxmlformats.org/officeDocument/2006/relationships/image" Target="../media/image51.jpeg"/><Relationship Id="rId4" Type="http://schemas.openxmlformats.org/officeDocument/2006/relationships/image" Target="../media/image50.png"/></Relationships>
</file>

<file path=ppt/slides/_rels/slide3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4.xml"/><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4.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40.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8.xml"/><Relationship Id="rId6" Type="http://schemas.openxmlformats.org/officeDocument/2006/relationships/audio" Target="../media/audio5.wav"/><Relationship Id="rId11"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image" Target="../media/image3.gif"/><Relationship Id="rId4" Type="http://schemas.openxmlformats.org/officeDocument/2006/relationships/audio" Target="../media/audio3.wav"/><Relationship Id="rId9" Type="http://schemas.openxmlformats.org/officeDocument/2006/relationships/audio" Target="../media/audio6.wav"/></Relationships>
</file>

<file path=ppt/slides/_rels/slide4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9.xml"/><Relationship Id="rId6" Type="http://schemas.openxmlformats.org/officeDocument/2006/relationships/audio" Target="../media/audio5.wav"/><Relationship Id="rId11"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image" Target="../media/image3.gif"/><Relationship Id="rId4" Type="http://schemas.openxmlformats.org/officeDocument/2006/relationships/audio" Target="../media/audio3.wav"/><Relationship Id="rId9" Type="http://schemas.openxmlformats.org/officeDocument/2006/relationships/audio" Target="../media/audio6.wav"/></Relationships>
</file>

<file path=ppt/slides/_rels/slide42.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10.xml"/><Relationship Id="rId6" Type="http://schemas.openxmlformats.org/officeDocument/2006/relationships/audio" Target="../media/audio5.wav"/><Relationship Id="rId11"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image" Target="../media/image3.gif"/><Relationship Id="rId4" Type="http://schemas.openxmlformats.org/officeDocument/2006/relationships/audio" Target="../media/audio3.wav"/><Relationship Id="rId9" Type="http://schemas.openxmlformats.org/officeDocument/2006/relationships/audio" Target="../media/audio6.wav"/></Relationships>
</file>

<file path=ppt/slides/_rels/slide4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22.xml"/><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11.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audio" Target="../media/audio2.wav"/><Relationship Id="rId7" Type="http://schemas.openxmlformats.org/officeDocument/2006/relationships/image" Target="../media/image1.png"/><Relationship Id="rId2" Type="http://schemas.openxmlformats.org/officeDocument/2006/relationships/slideLayout" Target="../slideLayouts/slideLayout82.xml"/><Relationship Id="rId1" Type="http://schemas.openxmlformats.org/officeDocument/2006/relationships/tags" Target="../tags/tag5.xml"/><Relationship Id="rId6" Type="http://schemas.openxmlformats.org/officeDocument/2006/relationships/audio" Target="../media/audio5.wav"/><Relationship Id="rId11" Type="http://schemas.openxmlformats.org/officeDocument/2006/relationships/image" Target="../media/image4.png"/><Relationship Id="rId5" Type="http://schemas.openxmlformats.org/officeDocument/2006/relationships/audio" Target="../media/audio4.wav"/><Relationship Id="rId10" Type="http://schemas.openxmlformats.org/officeDocument/2006/relationships/image" Target="../media/image3.gif"/><Relationship Id="rId4" Type="http://schemas.openxmlformats.org/officeDocument/2006/relationships/audio" Target="../media/audio3.wav"/><Relationship Id="rId9" Type="http://schemas.openxmlformats.org/officeDocument/2006/relationships/audio" Target="../media/audio6.wav"/></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slide" Target="slide12.xml"/><Relationship Id="rId4" Type="http://schemas.openxmlformats.org/officeDocument/2006/relationships/image" Target="../media/image55.png"/></Relationships>
</file>

<file path=ppt/slides/_rels/slide5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57.png"/><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82.xml"/></Relationships>
</file>

<file path=ppt/slides/_rels/slide55.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5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82.xml"/></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5.xml"/><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6.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notesSlide" Target="../notesSlides/notesSlide6.xml"/><Relationship Id="rId7" Type="http://schemas.openxmlformats.org/officeDocument/2006/relationships/audio" Target="../media/audio5.wav"/><Relationship Id="rId12" Type="http://schemas.openxmlformats.org/officeDocument/2006/relationships/image" Target="../media/image4.png"/><Relationship Id="rId2" Type="http://schemas.openxmlformats.org/officeDocument/2006/relationships/slideLayout" Target="../slideLayouts/slideLayout82.xml"/><Relationship Id="rId1" Type="http://schemas.openxmlformats.org/officeDocument/2006/relationships/tags" Target="../tags/tag7.xml"/><Relationship Id="rId6" Type="http://schemas.openxmlformats.org/officeDocument/2006/relationships/audio" Target="../media/audio4.wav"/><Relationship Id="rId11" Type="http://schemas.openxmlformats.org/officeDocument/2006/relationships/image" Target="../media/image3.gif"/><Relationship Id="rId5" Type="http://schemas.openxmlformats.org/officeDocument/2006/relationships/audio" Target="../media/audio3.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image" Target="../media/image2.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57.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5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WordArt 4">
            <a:extLst>
              <a:ext uri="{FF2B5EF4-FFF2-40B4-BE49-F238E27FC236}">
                <a16:creationId xmlns:a16="http://schemas.microsoft.com/office/drawing/2014/main" xmlns="" id="{4917E2B6-6DE9-44E2-A600-FAAA05EA1F5C}"/>
              </a:ext>
            </a:extLst>
          </p:cNvPr>
          <p:cNvSpPr>
            <a:spLocks noChangeArrowheads="1" noChangeShapeType="1" noTextEdit="1"/>
          </p:cNvSpPr>
          <p:nvPr/>
        </p:nvSpPr>
        <p:spPr bwMode="auto">
          <a:xfrm>
            <a:off x="2841393" y="723044"/>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Times New Roman" panose="02020603050405020304" pitchFamily="18" charset="0"/>
                <a:cs typeface="Times New Roman" panose="02020603050405020304" pitchFamily="18" charset="0"/>
              </a:rPr>
              <a:t>AI NHANH HƠN</a:t>
            </a:r>
          </a:p>
        </p:txBody>
      </p:sp>
      <p:sp>
        <p:nvSpPr>
          <p:cNvPr id="6" name="Rectangle 3">
            <a:extLst>
              <a:ext uri="{FF2B5EF4-FFF2-40B4-BE49-F238E27FC236}">
                <a16:creationId xmlns:a16="http://schemas.microsoft.com/office/drawing/2014/main" xmlns="" id="{DF017965-660F-4CC5-9185-62DBBC79400C}"/>
              </a:ext>
            </a:extLst>
          </p:cNvPr>
          <p:cNvSpPr txBox="1">
            <a:spLocks noChangeArrowheads="1"/>
          </p:cNvSpPr>
          <p:nvPr/>
        </p:nvSpPr>
        <p:spPr>
          <a:xfrm>
            <a:off x="-104682" y="4839556"/>
            <a:ext cx="11460480" cy="25908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80000"/>
              </a:lnSpc>
              <a:spcBef>
                <a:spcPts val="2400"/>
              </a:spcBef>
              <a:buFontTx/>
              <a:buNone/>
            </a:pPr>
            <a:r>
              <a:rPr lang="en-US" altLang="en-US" sz="3600" b="1">
                <a:solidFill>
                  <a:srgbClr val="0070C0"/>
                </a:solidFill>
                <a:latin typeface="Arial" panose="020B0604020202020204" pitchFamily="34" charset="0"/>
                <a:cs typeface="Arial" panose="020B0604020202020204" pitchFamily="34" charset="0"/>
              </a:rPr>
              <a:t>             </a:t>
            </a:r>
          </a:p>
        </p:txBody>
      </p:sp>
      <p:sp>
        <p:nvSpPr>
          <p:cNvPr id="2" name="TextBox 1">
            <a:extLst>
              <a:ext uri="{FF2B5EF4-FFF2-40B4-BE49-F238E27FC236}">
                <a16:creationId xmlns:a16="http://schemas.microsoft.com/office/drawing/2014/main" xmlns="" id="{15A3A451-8674-423A-A93C-A19DBD2679CE}"/>
              </a:ext>
            </a:extLst>
          </p:cNvPr>
          <p:cNvSpPr txBox="1"/>
          <p:nvPr/>
        </p:nvSpPr>
        <p:spPr>
          <a:xfrm>
            <a:off x="384679" y="2400925"/>
            <a:ext cx="11807321" cy="1446550"/>
          </a:xfrm>
          <a:prstGeom prst="rect">
            <a:avLst/>
          </a:prstGeom>
          <a:noFill/>
        </p:spPr>
        <p:txBody>
          <a:bodyPr wrap="square" rtlCol="0">
            <a:spAutoFit/>
          </a:bodyPr>
          <a:lstStyle/>
          <a:p>
            <a:r>
              <a:rPr lang="vi-VN" sz="4400">
                <a:solidFill>
                  <a:srgbClr val="0070C0"/>
                </a:solidFill>
              </a:rPr>
              <a:t>+ HS trả lời trên bảng nhóm trong 10s/câu</a:t>
            </a:r>
            <a:endParaRPr lang="en-US" sz="4400">
              <a:solidFill>
                <a:srgbClr val="0070C0"/>
              </a:solidFill>
            </a:endParaRPr>
          </a:p>
          <a:p>
            <a:r>
              <a:rPr lang="vi-VN" sz="4400">
                <a:solidFill>
                  <a:srgbClr val="0070C0"/>
                </a:solidFill>
              </a:rPr>
              <a:t>+ Số điểm cho nhóm tăng dần theo thứ tự câu.</a:t>
            </a:r>
            <a:endParaRPr lang="en-US" sz="4400">
              <a:solidFill>
                <a:srgbClr val="0070C0"/>
              </a:solidFill>
            </a:endParaRPr>
          </a:p>
        </p:txBody>
      </p:sp>
    </p:spTree>
  </p:cSld>
  <p:clrMapOvr>
    <a:masterClrMapping/>
  </p:clrMapOvr>
  <p:transition spd="slow">
    <p:newsflash/>
    <p:sndAc>
      <p:stSnd>
        <p:snd r:embed="rId3" name="explode.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9" presetClass="entr" presetSubtype="0" fill="hold"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ppt_x</p:attrName>
                                        </p:attrNameLst>
                                      </p:cBhvr>
                                      <p:tavLst>
                                        <p:tav tm="0">
                                          <p:val>
                                            <p:strVal val="#ppt_x-.2"/>
                                          </p:val>
                                        </p:tav>
                                        <p:tav tm="100000">
                                          <p:val>
                                            <p:strVal val="#ppt_x"/>
                                          </p:val>
                                        </p:tav>
                                      </p:tavLst>
                                    </p:anim>
                                    <p:anim calcmode="lin" valueType="num">
                                      <p:cBhvr>
                                        <p:cTn id="8" dur="1000" fill="hold"/>
                                        <p:tgtEl>
                                          <p:spTgt spid="3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14068"/>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195536" y="172016"/>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46" name="Group 45">
            <a:extLst>
              <a:ext uri="{FF2B5EF4-FFF2-40B4-BE49-F238E27FC236}">
                <a16:creationId xmlns:a16="http://schemas.microsoft.com/office/drawing/2014/main" xmlns="" id="{FDF2D4B7-0080-4A0D-A6E6-9166BC57CCEC}"/>
              </a:ext>
            </a:extLst>
          </p:cNvPr>
          <p:cNvGrpSpPr/>
          <p:nvPr/>
        </p:nvGrpSpPr>
        <p:grpSpPr>
          <a:xfrm>
            <a:off x="4324254" y="1910211"/>
            <a:ext cx="6607899" cy="872949"/>
            <a:chOff x="1133366" y="2220084"/>
            <a:chExt cx="5681780" cy="914400"/>
          </a:xfrm>
          <a:solidFill>
            <a:schemeClr val="accent4">
              <a:lumMod val="40000"/>
              <a:lumOff val="60000"/>
            </a:schemeClr>
          </a:solidFill>
        </p:grpSpPr>
        <p:sp>
          <p:nvSpPr>
            <p:cNvPr id="47" name="Arrow: Pentagon 46">
              <a:extLst>
                <a:ext uri="{FF2B5EF4-FFF2-40B4-BE49-F238E27FC236}">
                  <a16:creationId xmlns:a16="http://schemas.microsoft.com/office/drawing/2014/main" xmlns="" id="{AF75DEE3-4E5C-41C8-8C0C-A2EF910189F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9" name="TextBox 48">
              <a:extLst>
                <a:ext uri="{FF2B5EF4-FFF2-40B4-BE49-F238E27FC236}">
                  <a16:creationId xmlns:a16="http://schemas.microsoft.com/office/drawing/2014/main" xmlns="" id="{4B335821-375C-439C-ABB0-F5DC39680588}"/>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0" name="TextBox 49">
            <a:extLst>
              <a:ext uri="{FF2B5EF4-FFF2-40B4-BE49-F238E27FC236}">
                <a16:creationId xmlns:a16="http://schemas.microsoft.com/office/drawing/2014/main" xmlns="" id="{D4437F6C-9815-4D1A-98B7-96367F046F1D}"/>
              </a:ext>
            </a:extLst>
          </p:cNvPr>
          <p:cNvSpPr txBox="1"/>
          <p:nvPr/>
        </p:nvSpPr>
        <p:spPr>
          <a:xfrm>
            <a:off x="5157366" y="2015389"/>
            <a:ext cx="5044669" cy="584775"/>
          </a:xfrm>
          <a:prstGeom prst="rect">
            <a:avLst/>
          </a:prstGeom>
          <a:noFill/>
        </p:spPr>
        <p:txBody>
          <a:bodyPr wrap="square" rtlCol="0">
            <a:spAutoFit/>
          </a:bodyPr>
          <a:lstStyle/>
          <a:p>
            <a:r>
              <a:rPr lang="vi-VN" sz="3200">
                <a:solidFill>
                  <a:srgbClr val="0070C0"/>
                </a:solidFill>
                <a:latin typeface="Arial" panose="020B0604020202020204" pitchFamily="34" charset="0"/>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latin typeface="Arial" panose="020B0604020202020204" pitchFamily="34" charset="0"/>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51" name="Group 50">
            <a:extLst>
              <a:ext uri="{FF2B5EF4-FFF2-40B4-BE49-F238E27FC236}">
                <a16:creationId xmlns:a16="http://schemas.microsoft.com/office/drawing/2014/main" xmlns="" id="{0C4C580D-E76E-409A-AEEF-669C37B68227}"/>
              </a:ext>
            </a:extLst>
          </p:cNvPr>
          <p:cNvGrpSpPr/>
          <p:nvPr/>
        </p:nvGrpSpPr>
        <p:grpSpPr>
          <a:xfrm>
            <a:off x="3562027" y="1910211"/>
            <a:ext cx="1301952" cy="872949"/>
            <a:chOff x="344605" y="154323"/>
            <a:chExt cx="1301952" cy="872949"/>
          </a:xfrm>
        </p:grpSpPr>
        <p:sp>
          <p:nvSpPr>
            <p:cNvPr id="52" name="Arrow: Pentagon 51">
              <a:extLst>
                <a:ext uri="{FF2B5EF4-FFF2-40B4-BE49-F238E27FC236}">
                  <a16:creationId xmlns:a16="http://schemas.microsoft.com/office/drawing/2014/main" xmlns="" id="{BB5E7B8A-6D85-44AD-8DA5-4A7494E02B41}"/>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53" name="Isosceles Triangle 52">
              <a:extLst>
                <a:ext uri="{FF2B5EF4-FFF2-40B4-BE49-F238E27FC236}">
                  <a16:creationId xmlns:a16="http://schemas.microsoft.com/office/drawing/2014/main" xmlns="" id="{2BBE2B7F-4B29-43C1-859C-DA2FB5BCD775}"/>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4" name="Group 53">
            <a:extLst>
              <a:ext uri="{FF2B5EF4-FFF2-40B4-BE49-F238E27FC236}">
                <a16:creationId xmlns:a16="http://schemas.microsoft.com/office/drawing/2014/main" xmlns="" id="{CEB211CC-817A-4145-AD01-08FE9A9A598F}"/>
              </a:ext>
            </a:extLst>
          </p:cNvPr>
          <p:cNvGrpSpPr/>
          <p:nvPr/>
        </p:nvGrpSpPr>
        <p:grpSpPr>
          <a:xfrm>
            <a:off x="3671846" y="3163816"/>
            <a:ext cx="7260299" cy="872949"/>
            <a:chOff x="1133366" y="2220084"/>
            <a:chExt cx="5681780" cy="914400"/>
          </a:xfrm>
          <a:solidFill>
            <a:schemeClr val="accent2">
              <a:lumMod val="20000"/>
              <a:lumOff val="80000"/>
            </a:schemeClr>
          </a:solidFill>
        </p:grpSpPr>
        <p:sp>
          <p:nvSpPr>
            <p:cNvPr id="55" name="Arrow: Pentagon 54">
              <a:extLst>
                <a:ext uri="{FF2B5EF4-FFF2-40B4-BE49-F238E27FC236}">
                  <a16:creationId xmlns:a16="http://schemas.microsoft.com/office/drawing/2014/main" xmlns="" id="{699F685B-9201-4E95-95A6-AF1D3C8AFA58}"/>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6" name="TextBox 55">
              <a:extLst>
                <a:ext uri="{FF2B5EF4-FFF2-40B4-BE49-F238E27FC236}">
                  <a16:creationId xmlns:a16="http://schemas.microsoft.com/office/drawing/2014/main" xmlns="" id="{9CD1FABF-2D86-4C35-935C-EFEC6C257588}"/>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7" name="TextBox 56">
            <a:extLst>
              <a:ext uri="{FF2B5EF4-FFF2-40B4-BE49-F238E27FC236}">
                <a16:creationId xmlns:a16="http://schemas.microsoft.com/office/drawing/2014/main" xmlns="" id="{026FBB4F-A1B2-4B44-BD2F-59D1774703E5}"/>
              </a:ext>
            </a:extLst>
          </p:cNvPr>
          <p:cNvSpPr txBox="1"/>
          <p:nvPr/>
        </p:nvSpPr>
        <p:spPr>
          <a:xfrm>
            <a:off x="5089755" y="3315318"/>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58" name="Arrow: Pentagon 57">
            <a:extLst>
              <a:ext uri="{FF2B5EF4-FFF2-40B4-BE49-F238E27FC236}">
                <a16:creationId xmlns:a16="http://schemas.microsoft.com/office/drawing/2014/main" xmlns="" id="{B227D5F1-AB8A-4158-8922-B2A51DFBD068}"/>
              </a:ext>
            </a:extLst>
          </p:cNvPr>
          <p:cNvSpPr/>
          <p:nvPr/>
        </p:nvSpPr>
        <p:spPr>
          <a:xfrm>
            <a:off x="3562027" y="3160892"/>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59" name="Isosceles Triangle 58">
            <a:extLst>
              <a:ext uri="{FF2B5EF4-FFF2-40B4-BE49-F238E27FC236}">
                <a16:creationId xmlns:a16="http://schemas.microsoft.com/office/drawing/2014/main" xmlns="" id="{781E2B55-08F1-41E7-956E-9EB35344E4A9}"/>
              </a:ext>
            </a:extLst>
          </p:cNvPr>
          <p:cNvSpPr/>
          <p:nvPr/>
        </p:nvSpPr>
        <p:spPr>
          <a:xfrm rot="5400000">
            <a:off x="4552759" y="3468265"/>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0" name="Group 59">
            <a:extLst>
              <a:ext uri="{FF2B5EF4-FFF2-40B4-BE49-F238E27FC236}">
                <a16:creationId xmlns:a16="http://schemas.microsoft.com/office/drawing/2014/main" xmlns="" id="{1B03DE80-C2ED-44AC-AB7C-9C72AEC540EA}"/>
              </a:ext>
            </a:extLst>
          </p:cNvPr>
          <p:cNvGrpSpPr/>
          <p:nvPr/>
        </p:nvGrpSpPr>
        <p:grpSpPr>
          <a:xfrm>
            <a:off x="3626207" y="4683495"/>
            <a:ext cx="7076829" cy="872949"/>
            <a:chOff x="1133366" y="2220084"/>
            <a:chExt cx="5681780" cy="914400"/>
          </a:xfrm>
          <a:solidFill>
            <a:schemeClr val="accent6">
              <a:lumMod val="20000"/>
              <a:lumOff val="80000"/>
            </a:schemeClr>
          </a:solidFill>
        </p:grpSpPr>
        <p:sp>
          <p:nvSpPr>
            <p:cNvPr id="61" name="Arrow: Pentagon 60">
              <a:extLst>
                <a:ext uri="{FF2B5EF4-FFF2-40B4-BE49-F238E27FC236}">
                  <a16:creationId xmlns:a16="http://schemas.microsoft.com/office/drawing/2014/main" xmlns="" id="{9EB68D8F-56D3-4864-93E7-AEF2B7523C00}"/>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2" name="TextBox 61">
              <a:extLst>
                <a:ext uri="{FF2B5EF4-FFF2-40B4-BE49-F238E27FC236}">
                  <a16:creationId xmlns:a16="http://schemas.microsoft.com/office/drawing/2014/main" xmlns="" id="{1135C85C-434A-4AF8-86C1-469CCF9744CE}"/>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3" name="TextBox 62">
            <a:extLst>
              <a:ext uri="{FF2B5EF4-FFF2-40B4-BE49-F238E27FC236}">
                <a16:creationId xmlns:a16="http://schemas.microsoft.com/office/drawing/2014/main" xmlns="" id="{B3EB7F8F-6AAD-4224-864D-663DF6F03964}"/>
              </a:ext>
            </a:extLst>
          </p:cNvPr>
          <p:cNvSpPr txBox="1"/>
          <p:nvPr/>
        </p:nvSpPr>
        <p:spPr>
          <a:xfrm>
            <a:off x="4638317" y="4837387"/>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5" name="Arrow: Pentagon 64">
            <a:extLst>
              <a:ext uri="{FF2B5EF4-FFF2-40B4-BE49-F238E27FC236}">
                <a16:creationId xmlns:a16="http://schemas.microsoft.com/office/drawing/2014/main" xmlns="" id="{733D660B-1805-49FB-A17F-B7D5619858B7}"/>
              </a:ext>
            </a:extLst>
          </p:cNvPr>
          <p:cNvSpPr/>
          <p:nvPr/>
        </p:nvSpPr>
        <p:spPr>
          <a:xfrm>
            <a:off x="3516388" y="4680571"/>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6" name="Isosceles Triangle 65">
            <a:extLst>
              <a:ext uri="{FF2B5EF4-FFF2-40B4-BE49-F238E27FC236}">
                <a16:creationId xmlns:a16="http://schemas.microsoft.com/office/drawing/2014/main" xmlns="" id="{F2409D1B-74C3-4E19-9136-9E842D4E21CF}"/>
              </a:ext>
            </a:extLst>
          </p:cNvPr>
          <p:cNvSpPr/>
          <p:nvPr/>
        </p:nvSpPr>
        <p:spPr>
          <a:xfrm rot="5400000">
            <a:off x="4507120" y="4987944"/>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66" descr="Icon&#10;&#10;Description automatically generated">
            <a:extLst>
              <a:ext uri="{FF2B5EF4-FFF2-40B4-BE49-F238E27FC236}">
                <a16:creationId xmlns:a16="http://schemas.microsoft.com/office/drawing/2014/main" xmlns="" id="{B0A4A5D0-BB94-4A4D-873F-71BB093998C6}"/>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015883" y="1637500"/>
            <a:ext cx="1301953" cy="1240851"/>
          </a:xfrm>
          <a:prstGeom prst="rect">
            <a:avLst/>
          </a:prstGeom>
        </p:spPr>
      </p:pic>
      <p:pic>
        <p:nvPicPr>
          <p:cNvPr id="68" name="Picture 67" descr="Icon&#10;&#10;Description automatically generated">
            <a:extLst>
              <a:ext uri="{FF2B5EF4-FFF2-40B4-BE49-F238E27FC236}">
                <a16:creationId xmlns:a16="http://schemas.microsoft.com/office/drawing/2014/main" xmlns="" id="{51D56DCE-F41D-4386-BAC8-6E0CC483C22C}"/>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823757" y="3160892"/>
            <a:ext cx="1590447" cy="893629"/>
          </a:xfrm>
          <a:prstGeom prst="rect">
            <a:avLst/>
          </a:prstGeom>
        </p:spPr>
      </p:pic>
      <p:pic>
        <p:nvPicPr>
          <p:cNvPr id="70" name="Picture 69" descr="Logo&#10;&#10;Description automatically generated">
            <a:extLst>
              <a:ext uri="{FF2B5EF4-FFF2-40B4-BE49-F238E27FC236}">
                <a16:creationId xmlns:a16="http://schemas.microsoft.com/office/drawing/2014/main" xmlns="" id="{797DB268-C10B-4765-ACF7-D6C095C9B360}"/>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1811372" y="4482483"/>
            <a:ext cx="1546144" cy="1108556"/>
          </a:xfrm>
          <a:prstGeom prst="rect">
            <a:avLst/>
          </a:prstGeom>
        </p:spPr>
      </p:pic>
      <p:pic>
        <p:nvPicPr>
          <p:cNvPr id="71" name="Hình ảnh 9">
            <a:extLst>
              <a:ext uri="{FF2B5EF4-FFF2-40B4-BE49-F238E27FC236}">
                <a16:creationId xmlns:a16="http://schemas.microsoft.com/office/drawing/2014/main" xmlns="" id="{AB4B89C3-FAA2-4411-B0AB-9CEF54CF34DF}"/>
              </a:ext>
            </a:extLst>
          </p:cNvPr>
          <p:cNvPicPr>
            <a:picLocks noChangeAspect="1"/>
          </p:cNvPicPr>
          <p:nvPr/>
        </p:nvPicPr>
        <p:blipFill>
          <a:blip r:embed="rId6" cstate="print">
            <a:extLst>
              <a:ext uri="{BEBA8EAE-BF5A-486C-A8C5-ECC9F3942E4B}">
                <a14:imgProps xmlns="" xmlns:a14="http://schemas.microsoft.com/office/drawing/2010/main">
                  <a14:imgLayer r:embed="rId7">
                    <a14:imgEffect>
                      <a14:backgroundRemoval t="10000" b="90000" l="10000" r="90000">
                        <a14:backgroundMark x1="45341" y1="35326" x2="45341" y2="35326"/>
                      </a14:backgroundRemoval>
                    </a14:imgEffect>
                  </a14:imgLayer>
                </a14:imgProps>
              </a:ext>
            </a:extLst>
          </a:blip>
          <a:stretch>
            <a:fillRect/>
          </a:stretch>
        </p:blipFill>
        <p:spPr>
          <a:xfrm>
            <a:off x="1555747" y="-126303"/>
            <a:ext cx="1639789" cy="1714325"/>
          </a:xfrm>
          <a:prstGeom prst="rect">
            <a:avLst/>
          </a:prstGeom>
        </p:spPr>
      </p:pic>
      <p:pic>
        <p:nvPicPr>
          <p:cNvPr id="33" name="Picture 32">
            <a:extLst>
              <a:ext uri="{FF2B5EF4-FFF2-40B4-BE49-F238E27FC236}">
                <a16:creationId xmlns:a16="http://schemas.microsoft.com/office/drawing/2014/main" xmlns="" id="{EE769C31-9969-44BF-9518-6056A2119E2A}"/>
              </a:ext>
            </a:extLst>
          </p:cNvPr>
          <p:cNvPicPr>
            <a:picLocks noChangeAspect="1"/>
          </p:cNvPicPr>
          <p:nvPr/>
        </p:nvPicPr>
        <p:blipFill>
          <a:blip r:embed="rId8"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399488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67"/>
                                        </p:tgtEl>
                                        <p:attrNameLst>
                                          <p:attrName>style.visibility</p:attrName>
                                        </p:attrNameLst>
                                      </p:cBhvr>
                                      <p:to>
                                        <p:strVal val="visible"/>
                                      </p:to>
                                    </p:set>
                                    <p:animEffect transition="in" filter="wipe(left)">
                                      <p:cBhvr>
                                        <p:cTn id="14" dur="500"/>
                                        <p:tgtEl>
                                          <p:spTgt spid="67"/>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wipe(left)">
                                      <p:cBhvr>
                                        <p:cTn id="18" dur="500"/>
                                        <p:tgtEl>
                                          <p:spTgt spid="46"/>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wipe(left)">
                                      <p:cBhvr>
                                        <p:cTn id="21" dur="500"/>
                                        <p:tgtEl>
                                          <p:spTgt spid="50"/>
                                        </p:tgtEl>
                                      </p:cBhvr>
                                    </p:animEffect>
                                  </p:childTnLst>
                                </p:cTn>
                              </p:par>
                              <p:par>
                                <p:cTn id="22" presetID="22" presetClass="entr" presetSubtype="8"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wipe(left)">
                                      <p:cBhvr>
                                        <p:cTn id="24" dur="500"/>
                                        <p:tgtEl>
                                          <p:spTgt spid="51"/>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68"/>
                                        </p:tgtEl>
                                        <p:attrNameLst>
                                          <p:attrName>style.visibility</p:attrName>
                                        </p:attrNameLst>
                                      </p:cBhvr>
                                      <p:to>
                                        <p:strVal val="visible"/>
                                      </p:to>
                                    </p:set>
                                    <p:animEffect transition="in" filter="wipe(left)">
                                      <p:cBhvr>
                                        <p:cTn id="29" dur="500"/>
                                        <p:tgtEl>
                                          <p:spTgt spid="68"/>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wipe(left)">
                                      <p:cBhvr>
                                        <p:cTn id="33" dur="500"/>
                                        <p:tgtEl>
                                          <p:spTgt spid="54"/>
                                        </p:tgtEl>
                                      </p:cBhvr>
                                    </p:animEffect>
                                  </p:childTnLst>
                                </p:cTn>
                              </p:par>
                              <p:par>
                                <p:cTn id="34" presetID="22" presetClass="entr" presetSubtype="8" fill="hold" grpId="0" nodeType="withEffect">
                                  <p:stCondLst>
                                    <p:cond delay="0"/>
                                  </p:stCondLst>
                                  <p:childTnLst>
                                    <p:set>
                                      <p:cBhvr>
                                        <p:cTn id="35" dur="1" fill="hold">
                                          <p:stCondLst>
                                            <p:cond delay="0"/>
                                          </p:stCondLst>
                                        </p:cTn>
                                        <p:tgtEl>
                                          <p:spTgt spid="57"/>
                                        </p:tgtEl>
                                        <p:attrNameLst>
                                          <p:attrName>style.visibility</p:attrName>
                                        </p:attrNameLst>
                                      </p:cBhvr>
                                      <p:to>
                                        <p:strVal val="visible"/>
                                      </p:to>
                                    </p:set>
                                    <p:animEffect transition="in" filter="wipe(left)">
                                      <p:cBhvr>
                                        <p:cTn id="36" dur="500"/>
                                        <p:tgtEl>
                                          <p:spTgt spid="57"/>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58"/>
                                        </p:tgtEl>
                                        <p:attrNameLst>
                                          <p:attrName>style.visibility</p:attrName>
                                        </p:attrNameLst>
                                      </p:cBhvr>
                                      <p:to>
                                        <p:strVal val="visible"/>
                                      </p:to>
                                    </p:set>
                                    <p:animEffect transition="in" filter="wipe(left)">
                                      <p:cBhvr>
                                        <p:cTn id="39" dur="500"/>
                                        <p:tgtEl>
                                          <p:spTgt spid="58"/>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wipe(left)">
                                      <p:cBhvr>
                                        <p:cTn id="42" dur="5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animEffect transition="in" filter="wipe(left)">
                                      <p:cBhvr>
                                        <p:cTn id="47" dur="500"/>
                                        <p:tgtEl>
                                          <p:spTgt spid="7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60"/>
                                        </p:tgtEl>
                                        <p:attrNameLst>
                                          <p:attrName>style.visibility</p:attrName>
                                        </p:attrNameLst>
                                      </p:cBhvr>
                                      <p:to>
                                        <p:strVal val="visible"/>
                                      </p:to>
                                    </p:set>
                                    <p:animEffect transition="in" filter="wipe(left)">
                                      <p:cBhvr>
                                        <p:cTn id="51" dur="500"/>
                                        <p:tgtEl>
                                          <p:spTgt spid="60"/>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63"/>
                                        </p:tgtEl>
                                        <p:attrNameLst>
                                          <p:attrName>style.visibility</p:attrName>
                                        </p:attrNameLst>
                                      </p:cBhvr>
                                      <p:to>
                                        <p:strVal val="visible"/>
                                      </p:to>
                                    </p:set>
                                    <p:animEffect transition="in" filter="wipe(left)">
                                      <p:cBhvr>
                                        <p:cTn id="54" dur="500"/>
                                        <p:tgtEl>
                                          <p:spTgt spid="63"/>
                                        </p:tgtEl>
                                      </p:cBhvr>
                                    </p:animEffect>
                                  </p:childTnLst>
                                </p:cTn>
                              </p:par>
                              <p:par>
                                <p:cTn id="55" presetID="22" presetClass="entr" presetSubtype="8" fill="hold" grpId="0" nodeType="withEffect">
                                  <p:stCondLst>
                                    <p:cond delay="0"/>
                                  </p:stCondLst>
                                  <p:childTnLst>
                                    <p:set>
                                      <p:cBhvr>
                                        <p:cTn id="56" dur="1" fill="hold">
                                          <p:stCondLst>
                                            <p:cond delay="0"/>
                                          </p:stCondLst>
                                        </p:cTn>
                                        <p:tgtEl>
                                          <p:spTgt spid="65"/>
                                        </p:tgtEl>
                                        <p:attrNameLst>
                                          <p:attrName>style.visibility</p:attrName>
                                        </p:attrNameLst>
                                      </p:cBhvr>
                                      <p:to>
                                        <p:strVal val="visible"/>
                                      </p:to>
                                    </p:set>
                                    <p:animEffect transition="in" filter="wipe(left)">
                                      <p:cBhvr>
                                        <p:cTn id="57" dur="500"/>
                                        <p:tgtEl>
                                          <p:spTgt spid="65"/>
                                        </p:tgtEl>
                                      </p:cBhvr>
                                    </p:animEffect>
                                  </p:childTnLst>
                                </p:cTn>
                              </p:par>
                              <p:par>
                                <p:cTn id="58" presetID="22" presetClass="entr" presetSubtype="8" fill="hold" grpId="0" nodeType="withEffect">
                                  <p:stCondLst>
                                    <p:cond delay="0"/>
                                  </p:stCondLst>
                                  <p:childTnLst>
                                    <p:set>
                                      <p:cBhvr>
                                        <p:cTn id="59" dur="1" fill="hold">
                                          <p:stCondLst>
                                            <p:cond delay="0"/>
                                          </p:stCondLst>
                                        </p:cTn>
                                        <p:tgtEl>
                                          <p:spTgt spid="66"/>
                                        </p:tgtEl>
                                        <p:attrNameLst>
                                          <p:attrName>style.visibility</p:attrName>
                                        </p:attrNameLst>
                                      </p:cBhvr>
                                      <p:to>
                                        <p:strVal val="visible"/>
                                      </p:to>
                                    </p:set>
                                    <p:animEffect transition="in" filter="wipe(left)">
                                      <p:cBhvr>
                                        <p:cTn id="60" dur="500"/>
                                        <p:tgtEl>
                                          <p:spTgt spid="66"/>
                                        </p:tgtEl>
                                      </p:cBhvr>
                                    </p:animEffect>
                                  </p:childTnLst>
                                </p:cTn>
                              </p:par>
                              <p:par>
                                <p:cTn id="61" presetID="21" presetClass="emph" presetSubtype="0" fill="hold" nodeType="withEffect">
                                  <p:stCondLst>
                                    <p:cond delay="0"/>
                                  </p:stCondLst>
                                  <p:childTnLst>
                                    <p:animClr clrSpc="hsl" dir="cw">
                                      <p:cBhvr override="childStyle">
                                        <p:cTn id="62" dur="500" fill="hold"/>
                                        <p:tgtEl>
                                          <p:spTgt spid="71"/>
                                        </p:tgtEl>
                                        <p:attrNameLst>
                                          <p:attrName>style.color</p:attrName>
                                        </p:attrNameLst>
                                      </p:cBhvr>
                                      <p:by>
                                        <p:hsl h="7200000" s="0" l="0"/>
                                      </p:by>
                                    </p:animClr>
                                    <p:animClr clrSpc="hsl" dir="cw">
                                      <p:cBhvr>
                                        <p:cTn id="63" dur="500" fill="hold"/>
                                        <p:tgtEl>
                                          <p:spTgt spid="71"/>
                                        </p:tgtEl>
                                        <p:attrNameLst>
                                          <p:attrName>fillcolor</p:attrName>
                                        </p:attrNameLst>
                                      </p:cBhvr>
                                      <p:by>
                                        <p:hsl h="7200000" s="0" l="0"/>
                                      </p:by>
                                    </p:animClr>
                                    <p:animClr clrSpc="hsl" dir="cw">
                                      <p:cBhvr>
                                        <p:cTn id="64" dur="500" fill="hold"/>
                                        <p:tgtEl>
                                          <p:spTgt spid="71"/>
                                        </p:tgtEl>
                                        <p:attrNameLst>
                                          <p:attrName>stroke.color</p:attrName>
                                        </p:attrNameLst>
                                      </p:cBhvr>
                                      <p:by>
                                        <p:hsl h="7200000" s="0" l="0"/>
                                      </p:by>
                                    </p:animClr>
                                    <p:set>
                                      <p:cBhvr>
                                        <p:cTn id="65" dur="500" fill="hold"/>
                                        <p:tgtEl>
                                          <p:spTgt spid="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0" grpId="0"/>
      <p:bldP spid="57" grpId="0"/>
      <p:bldP spid="58" grpId="0" animBg="1"/>
      <p:bldP spid="59" grpId="0" animBg="1"/>
      <p:bldP spid="63" grpId="0"/>
      <p:bldP spid="65" grpId="0" animBg="1"/>
      <p:bldP spid="6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rPr>
              <a:t>BÀI 2: ĐẶC ĐIỂM DÂN CƯ XÃ HỘI CHÂU ÂU</a:t>
            </a:r>
            <a:endParaRPr lang="en-US" sz="3600" b="1" kern="10">
              <a:ln w="19050">
                <a:solidFill>
                  <a:srgbClr val="99CCFF"/>
                </a:solidFill>
                <a:round/>
                <a:headEnd/>
                <a:tailEnd/>
              </a:ln>
              <a:solidFill>
                <a:srgbClr val="00206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dirty="0">
                <a:solidFill>
                  <a:srgbClr val="0000FF"/>
                </a:solidFill>
                <a:latin typeface="Times New Roman" pitchFamily="18" charset="0"/>
                <a:cs typeface="Times New Roman" pitchFamily="18" charset="0"/>
              </a:rPr>
              <a:t>1. </a:t>
            </a:r>
            <a:r>
              <a:rPr lang="en-US" altLang="en-US" sz="3200" b="1" u="sng" dirty="0" err="1" smtClean="0">
                <a:solidFill>
                  <a:srgbClr val="0000FF"/>
                </a:solidFill>
                <a:latin typeface="Times New Roman" pitchFamily="18" charset="0"/>
                <a:cs typeface="Times New Roman" pitchFamily="18" charset="0"/>
              </a:rPr>
              <a:t>Đặc</a:t>
            </a:r>
            <a:r>
              <a:rPr lang="en-US" altLang="en-US" sz="3200" b="1" u="sng" dirty="0" smtClean="0">
                <a:solidFill>
                  <a:srgbClr val="0000FF"/>
                </a:solidFill>
                <a:latin typeface="Times New Roman" pitchFamily="18" charset="0"/>
                <a:cs typeface="Times New Roman" pitchFamily="18" charset="0"/>
              </a:rPr>
              <a:t> </a:t>
            </a:r>
            <a:r>
              <a:rPr lang="en-US" altLang="en-US" sz="3200" b="1" u="sng" dirty="0" err="1" smtClean="0">
                <a:solidFill>
                  <a:srgbClr val="0000FF"/>
                </a:solidFill>
                <a:latin typeface="Times New Roman" pitchFamily="18" charset="0"/>
                <a:cs typeface="Times New Roman" pitchFamily="18" charset="0"/>
              </a:rPr>
              <a:t>điểm</a:t>
            </a:r>
            <a:r>
              <a:rPr lang="en-US" altLang="en-US" sz="3200" b="1" u="sng" dirty="0" smtClean="0">
                <a:solidFill>
                  <a:srgbClr val="0000FF"/>
                </a:solidFill>
                <a:latin typeface="Times New Roman" pitchFamily="18" charset="0"/>
                <a:cs typeface="Times New Roman" pitchFamily="18" charset="0"/>
              </a:rPr>
              <a:t> </a:t>
            </a:r>
            <a:r>
              <a:rPr lang="en-US" altLang="en-US" sz="3200" b="1" u="sng" dirty="0" err="1">
                <a:solidFill>
                  <a:srgbClr val="0000FF"/>
                </a:solidFill>
                <a:latin typeface="Times New Roman" pitchFamily="18" charset="0"/>
                <a:cs typeface="Times New Roman" pitchFamily="18" charset="0"/>
              </a:rPr>
              <a:t>dân</a:t>
            </a:r>
            <a:r>
              <a:rPr lang="en-US" altLang="en-US" sz="3200" b="1" u="sng" dirty="0">
                <a:solidFill>
                  <a:srgbClr val="0000FF"/>
                </a:solidFill>
                <a:latin typeface="Times New Roman" pitchFamily="18" charset="0"/>
                <a:cs typeface="Times New Roman" pitchFamily="18" charset="0"/>
              </a:rPr>
              <a:t> </a:t>
            </a:r>
            <a:r>
              <a:rPr lang="en-US" altLang="en-US" sz="3200" b="1" u="sng" dirty="0" err="1" smtClean="0">
                <a:solidFill>
                  <a:srgbClr val="0000FF"/>
                </a:solidFill>
                <a:latin typeface="Times New Roman" pitchFamily="18" charset="0"/>
                <a:cs typeface="Times New Roman" pitchFamily="18" charset="0"/>
              </a:rPr>
              <a:t>cư</a:t>
            </a:r>
            <a:r>
              <a:rPr lang="en-US" altLang="en-US" sz="3200" b="1" u="sng" dirty="0" smtClean="0">
                <a:solidFill>
                  <a:srgbClr val="0000FF"/>
                </a:solidFill>
                <a:latin typeface="Times New Roman" pitchFamily="18" charset="0"/>
                <a:cs typeface="Times New Roman" pitchFamily="18" charset="0"/>
              </a:rPr>
              <a:t> </a:t>
            </a:r>
            <a:r>
              <a:rPr lang="en-US" altLang="en-US" sz="3200" b="1" u="sng" dirty="0" err="1" smtClean="0">
                <a:solidFill>
                  <a:srgbClr val="0000FF"/>
                </a:solidFill>
                <a:latin typeface="Times New Roman" pitchFamily="18" charset="0"/>
                <a:cs typeface="Times New Roman" pitchFamily="18" charset="0"/>
              </a:rPr>
              <a:t>châu</a:t>
            </a:r>
            <a:r>
              <a:rPr lang="en-US" altLang="en-US" sz="3200" b="1" u="sng" dirty="0" smtClean="0">
                <a:solidFill>
                  <a:srgbClr val="0000FF"/>
                </a:solidFill>
                <a:latin typeface="Times New Roman" pitchFamily="18" charset="0"/>
                <a:cs typeface="Times New Roman" pitchFamily="18" charset="0"/>
              </a:rPr>
              <a:t> </a:t>
            </a:r>
            <a:r>
              <a:rPr lang="en-US" altLang="en-US" sz="3200" b="1" u="sng" dirty="0" err="1" smtClean="0">
                <a:solidFill>
                  <a:srgbClr val="0000FF"/>
                </a:solidFill>
                <a:latin typeface="Times New Roman" pitchFamily="18" charset="0"/>
                <a:cs typeface="Times New Roman" pitchFamily="18" charset="0"/>
              </a:rPr>
              <a:t>Âu</a:t>
            </a:r>
            <a:r>
              <a:rPr lang="en-US" altLang="en-US" sz="3200" b="1" u="sng" dirty="0" smtClean="0">
                <a:solidFill>
                  <a:srgbClr val="0000FF"/>
                </a:solidFill>
                <a:latin typeface="Times New Roman" pitchFamily="18" charset="0"/>
                <a:cs typeface="Times New Roman" pitchFamily="18" charset="0"/>
              </a:rPr>
              <a:t>  </a:t>
            </a:r>
            <a:endParaRPr lang="en-US" altLang="en-US" sz="3200" b="1" u="sng" dirty="0">
              <a:solidFill>
                <a:srgbClr val="0000FF"/>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7961331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p:cNvPicPr>
          <p:nvPr/>
        </p:nvPicPr>
        <p:blipFill>
          <a:blip r:embed="rId2" cstate="print">
            <a:extLst>
              <a:ext uri="{28A0092B-C50C-407E-A947-70E740481C1C}">
                <a14:useLocalDpi xmlns="" xmlns:a14="http://schemas.microsoft.com/office/drawing/2010/main" val="0"/>
              </a:ext>
            </a:extLst>
          </a:blip>
          <a:srcRect l="37701" t="23959" r="13690" b="11458"/>
          <a:stretch>
            <a:fillRect/>
          </a:stretch>
        </p:blipFill>
        <p:spPr bwMode="auto">
          <a:xfrm>
            <a:off x="5651500" y="152400"/>
            <a:ext cx="6324600" cy="472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67" name="Rectangle 5"/>
          <p:cNvSpPr>
            <a:spLocks noChangeArrowheads="1"/>
          </p:cNvSpPr>
          <p:nvPr/>
        </p:nvSpPr>
        <p:spPr bwMode="auto">
          <a:xfrm>
            <a:off x="0" y="1828800"/>
            <a:ext cx="56515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800" b="1" u="sng">
                <a:solidFill>
                  <a:srgbClr val="FF0000"/>
                </a:solidFill>
                <a:latin typeface="Times New Roman" pitchFamily="18" charset="0"/>
                <a:ea typeface="Calibri" pitchFamily="34" charset="0"/>
                <a:cs typeface="Calibri" pitchFamily="34" charset="0"/>
              </a:rPr>
              <a:t>Cho biết:</a:t>
            </a:r>
          </a:p>
          <a:p>
            <a:pPr>
              <a:buFontTx/>
              <a:buChar char="-"/>
            </a:pPr>
            <a:r>
              <a:rPr lang="en-US" altLang="en-US" sz="2800" b="1">
                <a:solidFill>
                  <a:srgbClr val="0000FF"/>
                </a:solidFill>
                <a:latin typeface="Times New Roman" pitchFamily="18" charset="0"/>
                <a:ea typeface="Calibri" pitchFamily="34" charset="0"/>
                <a:cs typeface="Calibri" pitchFamily="34" charset="0"/>
              </a:rPr>
              <a:t> Số dân của châu Âu năm 2020 </a:t>
            </a:r>
          </a:p>
          <a:p>
            <a:pPr>
              <a:buFontTx/>
              <a:buChar char="-"/>
            </a:pPr>
            <a:r>
              <a:rPr lang="en-US" altLang="en-US" sz="2800" b="1">
                <a:solidFill>
                  <a:srgbClr val="0000FF"/>
                </a:solidFill>
                <a:latin typeface="Times New Roman" pitchFamily="18" charset="0"/>
                <a:ea typeface="Calibri" pitchFamily="34" charset="0"/>
                <a:cs typeface="Calibri" pitchFamily="34" charset="0"/>
              </a:rPr>
              <a:t> Nhận xét quy mô dân số châu Âu, giai đoạn 1950-2020</a:t>
            </a:r>
            <a:endParaRPr lang="en-US" altLang="en-US" sz="2800" b="1">
              <a:solidFill>
                <a:srgbClr val="0000FF"/>
              </a:solidFill>
            </a:endParaRPr>
          </a:p>
        </p:txBody>
      </p:sp>
      <p:sp>
        <p:nvSpPr>
          <p:cNvPr id="6" name="Rectangle 5"/>
          <p:cNvSpPr>
            <a:spLocks noChangeArrowheads="1"/>
          </p:cNvSpPr>
          <p:nvPr/>
        </p:nvSpPr>
        <p:spPr bwMode="auto">
          <a:xfrm>
            <a:off x="0" y="4876800"/>
            <a:ext cx="11734800" cy="2035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457200" indent="-457200" algn="just">
              <a:lnSpc>
                <a:spcPct val="115000"/>
              </a:lnSpc>
              <a:buFontTx/>
              <a:buChar char="-"/>
            </a:pPr>
            <a:r>
              <a:rPr lang="en-US" altLang="en-US" sz="2800">
                <a:solidFill>
                  <a:srgbClr val="000000"/>
                </a:solidFill>
                <a:latin typeface="Times New Roman" pitchFamily="18" charset="0"/>
                <a:ea typeface="Calibri" pitchFamily="34" charset="0"/>
                <a:cs typeface="Calibri" pitchFamily="34" charset="0"/>
              </a:rPr>
              <a:t>Năm 2020 số dân của châu Âu khoảng 747,6 triệu người (bao gồm cả số dân Liên bang Nga) và đứng thứ tư thế giới (sau châu Á châu Phi châu Mỹ)</a:t>
            </a:r>
            <a:endParaRPr lang="en-US" altLang="en-US" sz="2800">
              <a:solidFill>
                <a:srgbClr val="000000"/>
              </a:solidFill>
              <a:latin typeface="Times New Roman" pitchFamily="18" charset="0"/>
              <a:cs typeface="Times New Roman" pitchFamily="18" charset="0"/>
            </a:endParaRPr>
          </a:p>
          <a:p>
            <a:pPr marL="457200" indent="-457200" algn="just">
              <a:lnSpc>
                <a:spcPct val="115000"/>
              </a:lnSpc>
              <a:buFontTx/>
              <a:buChar char="-"/>
            </a:pPr>
            <a:r>
              <a:rPr lang="en-US" altLang="en-US" sz="2800">
                <a:solidFill>
                  <a:srgbClr val="000000"/>
                </a:solidFill>
                <a:latin typeface="Times New Roman" pitchFamily="18" charset="0"/>
                <a:cs typeface="Times New Roman" pitchFamily="18" charset="0"/>
              </a:rPr>
              <a:t>Quy mô dân số tăng liên tục trong giai đoạn 1950-2020. </a:t>
            </a:r>
            <a:r>
              <a:rPr lang="en-US" sz="2800">
                <a:latin typeface="Times New Roman" pitchFamily="18" charset="0"/>
                <a:cs typeface="Times New Roman" pitchFamily="18" charset="0"/>
              </a:rPr>
              <a:t>Hiện nay quy mô dân số châu Âu tăng chậm.</a:t>
            </a:r>
          </a:p>
        </p:txBody>
      </p:sp>
      <p:sp>
        <p:nvSpPr>
          <p:cNvPr id="11269" name="Title 1"/>
          <p:cNvSpPr>
            <a:spLocks noGrp="1"/>
          </p:cNvSpPr>
          <p:nvPr>
            <p:ph type="title"/>
          </p:nvPr>
        </p:nvSpPr>
        <p:spPr>
          <a:xfrm>
            <a:off x="619125" y="438150"/>
            <a:ext cx="4413250" cy="1143000"/>
          </a:xfrm>
        </p:spPr>
        <p:txBody>
          <a:bodyPr/>
          <a:lstStyle/>
          <a:p>
            <a:pPr algn="ctr"/>
            <a:r>
              <a:rPr lang="en-US" altLang="en-US" sz="2800" b="1" smtClean="0">
                <a:solidFill>
                  <a:srgbClr val="FF0000"/>
                </a:solidFill>
                <a:latin typeface="Times New Roman" pitchFamily="18" charset="0"/>
                <a:cs typeface="Times New Roman" pitchFamily="18" charset="0"/>
              </a:rPr>
              <a:t>HS đọc thông tin, khai thác biểu đồ 2.1</a:t>
            </a:r>
          </a:p>
        </p:txBody>
      </p:sp>
    </p:spTree>
    <p:extLst>
      <p:ext uri="{BB962C8B-B14F-4D97-AF65-F5344CB8AC3E}">
        <p14:creationId xmlns="" xmlns:p14="http://schemas.microsoft.com/office/powerpoint/2010/main" val="1950906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276769" y="34606"/>
            <a:ext cx="839791" cy="800379"/>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075880" y="36036"/>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786127" y="200546"/>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313653" y="36036"/>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5" cstate="print"/>
          <a:stretch>
            <a:fillRect/>
          </a:stretch>
        </p:blipFill>
        <p:spPr>
          <a:xfrm>
            <a:off x="10813819" y="34606"/>
            <a:ext cx="1222629" cy="1075678"/>
          </a:xfrm>
          <a:prstGeom prst="rect">
            <a:avLst/>
          </a:prstGeom>
        </p:spPr>
      </p:pic>
      <p:sp>
        <p:nvSpPr>
          <p:cNvPr id="11" name="Rectangle 10">
            <a:extLst>
              <a:ext uri="{FF2B5EF4-FFF2-40B4-BE49-F238E27FC236}">
                <a16:creationId xmlns:a16="http://schemas.microsoft.com/office/drawing/2014/main" xmlns="" id="{AA745826-ECD3-4C8B-95F6-0CC954076377}"/>
              </a:ext>
            </a:extLst>
          </p:cNvPr>
          <p:cNvSpPr/>
          <p:nvPr/>
        </p:nvSpPr>
        <p:spPr>
          <a:xfrm>
            <a:off x="440509" y="1771185"/>
            <a:ext cx="11310981" cy="707886"/>
          </a:xfrm>
          <a:prstGeom prst="rect">
            <a:avLst/>
          </a:prstGeom>
          <a:ln>
            <a:solidFill>
              <a:srgbClr val="00B0F0"/>
            </a:solidFill>
            <a:prstDash val="sysDash"/>
          </a:ln>
        </p:spPr>
        <p:txBody>
          <a:bodyPr wrap="square">
            <a:spAutoFit/>
          </a:bodyPr>
          <a:lstStyle/>
          <a:p>
            <a:pPr algn="ctr"/>
            <a:r>
              <a:rPr lang="en-US" sz="2000" dirty="0" err="1">
                <a:solidFill>
                  <a:srgbClr val="FF0066"/>
                </a:solidFill>
                <a:latin typeface="Arial" panose="020B0604020202020204" pitchFamily="34" charset="0"/>
                <a:cs typeface="Arial" panose="020B0604020202020204" pitchFamily="34" charset="0"/>
              </a:rPr>
              <a:t>Dựa</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vào</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hình</a:t>
            </a:r>
            <a:r>
              <a:rPr lang="en-US" sz="2000" dirty="0">
                <a:solidFill>
                  <a:srgbClr val="FF0066"/>
                </a:solidFill>
                <a:latin typeface="Arial" panose="020B0604020202020204" pitchFamily="34" charset="0"/>
                <a:cs typeface="Arial" panose="020B0604020202020204" pitchFamily="34" charset="0"/>
              </a:rPr>
              <a:t> 2.1</a:t>
            </a:r>
            <a:r>
              <a:rPr lang="vi-VN" sz="2000" dirty="0">
                <a:solidFill>
                  <a:srgbClr val="FF0066"/>
                </a:solidFill>
                <a:latin typeface="Arial" panose="020B0604020202020204" pitchFamily="34" charset="0"/>
                <a:cs typeface="Arial" panose="020B0604020202020204" pitchFamily="34" charset="0"/>
              </a:rPr>
              <a:t>, bảng số liệu </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và</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thông</a:t>
            </a:r>
            <a:r>
              <a:rPr lang="en-US" sz="2000" dirty="0">
                <a:solidFill>
                  <a:srgbClr val="FF0066"/>
                </a:solidFill>
                <a:latin typeface="Arial" panose="020B0604020202020204" pitchFamily="34" charset="0"/>
                <a:cs typeface="Arial" panose="020B0604020202020204" pitchFamily="34" charset="0"/>
              </a:rPr>
              <a:t> tin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bài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em</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hãy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nhận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xét</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sự</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thay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đổi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quy</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mô</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dân</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số</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châu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Âu</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trong</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giai</a:t>
            </a:r>
            <a:r>
              <a:rPr lang="en-US" sz="2000" dirty="0">
                <a:solidFill>
                  <a:srgbClr val="FF0066"/>
                </a:solidFill>
                <a:latin typeface="Arial" panose="020B0604020202020204" pitchFamily="34" charset="0"/>
                <a:cs typeface="Arial" panose="020B0604020202020204" pitchFamily="34" charset="0"/>
              </a:rPr>
              <a:t> </a:t>
            </a:r>
            <a:r>
              <a:rPr lang="en-US" sz="2000" dirty="0" err="1">
                <a:solidFill>
                  <a:srgbClr val="FF0066"/>
                </a:solidFill>
                <a:latin typeface="Arial" panose="020B0604020202020204" pitchFamily="34" charset="0"/>
                <a:cs typeface="Arial" panose="020B0604020202020204" pitchFamily="34" charset="0"/>
              </a:rPr>
              <a:t>đoạn</a:t>
            </a:r>
            <a:r>
              <a:rPr lang="en-US" sz="2000" dirty="0">
                <a:solidFill>
                  <a:srgbClr val="FF0066"/>
                </a:solidFill>
                <a:latin typeface="Arial" panose="020B0604020202020204" pitchFamily="34" charset="0"/>
                <a:cs typeface="Arial" panose="020B0604020202020204" pitchFamily="34" charset="0"/>
              </a:rPr>
              <a:t> 1950 – 2020.</a:t>
            </a:r>
          </a:p>
        </p:txBody>
      </p:sp>
      <p:grpSp>
        <p:nvGrpSpPr>
          <p:cNvPr id="13" name="Group 12">
            <a:extLst>
              <a:ext uri="{FF2B5EF4-FFF2-40B4-BE49-F238E27FC236}">
                <a16:creationId xmlns:a16="http://schemas.microsoft.com/office/drawing/2014/main" xmlns="" id="{CA79C676-C2F6-4B1C-9053-85CFF9495844}"/>
              </a:ext>
            </a:extLst>
          </p:cNvPr>
          <p:cNvGrpSpPr/>
          <p:nvPr/>
        </p:nvGrpSpPr>
        <p:grpSpPr>
          <a:xfrm>
            <a:off x="6813999" y="2762998"/>
            <a:ext cx="5200238" cy="4166173"/>
            <a:chOff x="2959263" y="2734934"/>
            <a:chExt cx="5200238" cy="4166173"/>
          </a:xfrm>
        </p:grpSpPr>
        <p:pic>
          <p:nvPicPr>
            <p:cNvPr id="1026" name="Picture 2">
              <a:extLst>
                <a:ext uri="{FF2B5EF4-FFF2-40B4-BE49-F238E27FC236}">
                  <a16:creationId xmlns:a16="http://schemas.microsoft.com/office/drawing/2014/main" xmlns="" id="{88485631-EE14-45DC-9D77-9F8657706FDE}"/>
                </a:ext>
              </a:extLst>
            </p:cNvPr>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273" b="11741"/>
            <a:stretch/>
          </p:blipFill>
          <p:spPr bwMode="auto">
            <a:xfrm>
              <a:off x="2959263" y="2734934"/>
              <a:ext cx="5200238" cy="3601507"/>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A0E51C39-5F3E-460A-B4C9-687469D666B1}"/>
                </a:ext>
              </a:extLst>
            </p:cNvPr>
            <p:cNvSpPr txBox="1"/>
            <p:nvPr/>
          </p:nvSpPr>
          <p:spPr>
            <a:xfrm>
              <a:off x="3548366" y="6254776"/>
              <a:ext cx="4022032" cy="646331"/>
            </a:xfrm>
            <a:prstGeom prst="rect">
              <a:avLst/>
            </a:prstGeom>
            <a:noFill/>
          </p:spPr>
          <p:txBody>
            <a:bodyPr wrap="square" rtlCol="0">
              <a:spAutoFit/>
            </a:bodyPr>
            <a:lstStyle/>
            <a:p>
              <a:pPr algn="ctr"/>
              <a:r>
                <a:rPr lang="vi-VN">
                  <a:solidFill>
                    <a:srgbClr val="1C11AF"/>
                  </a:solidFill>
                  <a:latin typeface="Arial" panose="020B0604020202020204" pitchFamily="34" charset="0"/>
                  <a:cs typeface="Arial" panose="020B0604020202020204" pitchFamily="34" charset="0"/>
                </a:rPr>
                <a:t>Hình 2.1. Quy mô dân số châu Âu giai đoạn 1950-2020</a:t>
              </a:r>
              <a:endParaRPr lang="en-US">
                <a:solidFill>
                  <a:srgbClr val="1C11AF"/>
                </a:solidFill>
                <a:latin typeface="Arial" panose="020B0604020202020204" pitchFamily="34" charset="0"/>
                <a:cs typeface="Arial" panose="020B0604020202020204" pitchFamily="34" charset="0"/>
              </a:endParaRPr>
            </a:p>
          </p:txBody>
        </p:sp>
      </p:grpSp>
      <p:pic>
        <p:nvPicPr>
          <p:cNvPr id="17" name="Picture 16">
            <a:extLst>
              <a:ext uri="{FF2B5EF4-FFF2-40B4-BE49-F238E27FC236}">
                <a16:creationId xmlns:a16="http://schemas.microsoft.com/office/drawing/2014/main" xmlns="" id="{1D0CCD94-8FA8-49CF-AE09-19926A4DEBCA}"/>
              </a:ext>
            </a:extLst>
          </p:cNvPr>
          <p:cNvPicPr>
            <a:picLocks noChangeAspect="1"/>
          </p:cNvPicPr>
          <p:nvPr/>
        </p:nvPicPr>
        <p:blipFill>
          <a:blip r:embed="rId7" cstate="print"/>
          <a:stretch>
            <a:fillRect/>
          </a:stretch>
        </p:blipFill>
        <p:spPr>
          <a:xfrm>
            <a:off x="39071" y="3246784"/>
            <a:ext cx="6846100" cy="2897616"/>
          </a:xfrm>
          <a:prstGeom prst="rect">
            <a:avLst/>
          </a:prstGeom>
        </p:spPr>
      </p:pic>
      <p:sp>
        <p:nvSpPr>
          <p:cNvPr id="19" name="Rectangle: Rounded Corners 18">
            <a:extLst>
              <a:ext uri="{FF2B5EF4-FFF2-40B4-BE49-F238E27FC236}">
                <a16:creationId xmlns:a16="http://schemas.microsoft.com/office/drawing/2014/main" xmlns="" id="{FA645656-E175-47E1-8F12-F772C3E028CB}"/>
              </a:ext>
            </a:extLst>
          </p:cNvPr>
          <p:cNvSpPr/>
          <p:nvPr/>
        </p:nvSpPr>
        <p:spPr>
          <a:xfrm>
            <a:off x="4293490" y="1113166"/>
            <a:ext cx="3948045" cy="601181"/>
          </a:xfrm>
          <a:prstGeom prst="roundRect">
            <a:avLst/>
          </a:prstGeom>
          <a:solidFill>
            <a:srgbClr val="00B050"/>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20" name="TextBox 19">
            <a:extLst>
              <a:ext uri="{FF2B5EF4-FFF2-40B4-BE49-F238E27FC236}">
                <a16:creationId xmlns:a16="http://schemas.microsoft.com/office/drawing/2014/main" xmlns="" id="{930E5790-96F2-4916-894D-9B5909C1B805}"/>
              </a:ext>
            </a:extLst>
          </p:cNvPr>
          <p:cNvSpPr txBox="1"/>
          <p:nvPr/>
        </p:nvSpPr>
        <p:spPr>
          <a:xfrm>
            <a:off x="4424704" y="1090590"/>
            <a:ext cx="5242468" cy="646331"/>
          </a:xfrm>
          <a:prstGeom prst="rect">
            <a:avLst/>
          </a:prstGeom>
          <a:noFill/>
        </p:spPr>
        <p:txBody>
          <a:bodyPr wrap="square" rtlCol="0">
            <a:spAutoFit/>
          </a:bodyPr>
          <a:lstStyle/>
          <a:p>
            <a:r>
              <a:rPr lang="en-US" sz="3600" b="1">
                <a:solidFill>
                  <a:srgbClr val="FFFF00"/>
                </a:solidFill>
                <a:latin typeface="Arial" panose="020B0604020202020204" pitchFamily="34" charset="0"/>
                <a:cs typeface="Arial" panose="020B0604020202020204" pitchFamily="34" charset="0"/>
              </a:rPr>
              <a:t>AI NHANH H</a:t>
            </a:r>
            <a:r>
              <a:rPr lang="vi-VN" sz="3600" b="1">
                <a:solidFill>
                  <a:srgbClr val="FFFF00"/>
                </a:solidFill>
                <a:latin typeface="Arial" panose="020B0604020202020204" pitchFamily="34" charset="0"/>
                <a:cs typeface="Arial" panose="020B0604020202020204" pitchFamily="34" charset="0"/>
              </a:rPr>
              <a:t>Ơ</a:t>
            </a:r>
            <a:r>
              <a:rPr lang="en-US" sz="3600" b="1">
                <a:solidFill>
                  <a:srgbClr val="FFFF00"/>
                </a:solidFill>
                <a:latin typeface="Arial" panose="020B0604020202020204" pitchFamily="34" charset="0"/>
                <a:cs typeface="Arial" panose="020B0604020202020204" pitchFamily="34" charset="0"/>
              </a:rPr>
              <a:t>N</a:t>
            </a:r>
          </a:p>
        </p:txBody>
      </p:sp>
      <p:pic>
        <p:nvPicPr>
          <p:cNvPr id="21" name="3 Minute Timer (Nho)">
            <a:hlinkClick r:id="" action="ppaction://media"/>
            <a:extLst>
              <a:ext uri="{FF2B5EF4-FFF2-40B4-BE49-F238E27FC236}">
                <a16:creationId xmlns:a16="http://schemas.microsoft.com/office/drawing/2014/main" xmlns="" id="{96D4E617-5C92-4CA9-99E4-0659F17DFED6}"/>
              </a:ext>
            </a:extLst>
          </p:cNvPr>
          <p:cNvPicPr>
            <a:picLocks noChangeAspect="1"/>
          </p:cNvPicPr>
          <p:nvPr>
            <a:videoFile r:link="rId1"/>
            <p:extLst>
              <p:ext uri="{DAA4B4D4-6D71-4841-9C94-3DE7FCFB9230}">
                <p14:media xmlns="" xmlns:p14="http://schemas.microsoft.com/office/powerpoint/2010/main" r:embed="rId8"/>
              </p:ext>
            </p:extLst>
          </p:nvPr>
        </p:nvPicPr>
        <p:blipFill>
          <a:blip r:embed="rId9" cstate="print"/>
          <a:stretch>
            <a:fillRect/>
          </a:stretch>
        </p:blipFill>
        <p:spPr>
          <a:xfrm>
            <a:off x="9350604" y="368591"/>
            <a:ext cx="1410192" cy="792614"/>
          </a:xfrm>
          <a:prstGeom prst="rect">
            <a:avLst/>
          </a:prstGeom>
        </p:spPr>
      </p:pic>
      <p:pic>
        <p:nvPicPr>
          <p:cNvPr id="22" name="Picture 21">
            <a:extLst>
              <a:ext uri="{FF2B5EF4-FFF2-40B4-BE49-F238E27FC236}">
                <a16:creationId xmlns:a16="http://schemas.microsoft.com/office/drawing/2014/main" xmlns="" id="{622FF67D-0B4A-44C9-986D-262367BBE272}"/>
              </a:ext>
            </a:extLst>
          </p:cNvPr>
          <p:cNvPicPr>
            <a:picLocks noChangeAspect="1"/>
          </p:cNvPicPr>
          <p:nvPr/>
        </p:nvPicPr>
        <p:blipFill rotWithShape="1">
          <a:blip r:embed="rId10" cstate="print"/>
          <a:srcRect l="23811" t="49918" r="67591" b="40164"/>
          <a:stretch/>
        </p:blipFill>
        <p:spPr>
          <a:xfrm>
            <a:off x="250463" y="964097"/>
            <a:ext cx="1089257" cy="706860"/>
          </a:xfrm>
          <a:prstGeom prst="rect">
            <a:avLst/>
          </a:prstGeom>
        </p:spPr>
      </p:pic>
      <p:sp>
        <p:nvSpPr>
          <p:cNvPr id="23" name="TextBox 22">
            <a:extLst>
              <a:ext uri="{FF2B5EF4-FFF2-40B4-BE49-F238E27FC236}">
                <a16:creationId xmlns:a16="http://schemas.microsoft.com/office/drawing/2014/main" xmlns="" id="{CD83927F-E6BA-44F3-804C-9E09F7180BA0}"/>
              </a:ext>
            </a:extLst>
          </p:cNvPr>
          <p:cNvSpPr txBox="1"/>
          <p:nvPr/>
        </p:nvSpPr>
        <p:spPr>
          <a:xfrm>
            <a:off x="1368415" y="1249412"/>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Thảo luận </a:t>
            </a:r>
            <a:r>
              <a:rPr lang="en-US" sz="2400">
                <a:solidFill>
                  <a:srgbClr val="FF0000"/>
                </a:solidFill>
                <a:latin typeface="Arial" panose="020B0604020202020204" pitchFamily="34" charset="0"/>
                <a:cs typeface="Arial" panose="020B0604020202020204" pitchFamily="34" charset="0"/>
              </a:rPr>
              <a:t>CẶP ĐÔI</a:t>
            </a:r>
          </a:p>
        </p:txBody>
      </p:sp>
      <p:sp>
        <p:nvSpPr>
          <p:cNvPr id="24" name="TextBox 23">
            <a:extLst>
              <a:ext uri="{FF2B5EF4-FFF2-40B4-BE49-F238E27FC236}">
                <a16:creationId xmlns:a16="http://schemas.microsoft.com/office/drawing/2014/main" xmlns="" id="{6B297657-22E5-44E0-B08D-09F88117E9A1}"/>
              </a:ext>
            </a:extLst>
          </p:cNvPr>
          <p:cNvSpPr txBox="1"/>
          <p:nvPr/>
        </p:nvSpPr>
        <p:spPr>
          <a:xfrm>
            <a:off x="8426603" y="1220740"/>
            <a:ext cx="3547878" cy="461665"/>
          </a:xfrm>
          <a:prstGeom prst="rect">
            <a:avLst/>
          </a:prstGeom>
          <a:noFill/>
        </p:spPr>
        <p:txBody>
          <a:bodyPr wrap="square" rtlCol="0">
            <a:spAutoFit/>
          </a:bodyPr>
          <a:lstStyle/>
          <a:p>
            <a:r>
              <a:rPr lang="en-US" sz="2400">
                <a:solidFill>
                  <a:srgbClr val="3333FF"/>
                </a:solidFill>
                <a:latin typeface="Arial" panose="020B0604020202020204" pitchFamily="34" charset="0"/>
                <a:cs typeface="Arial" panose="020B0604020202020204" pitchFamily="34" charset="0"/>
              </a:rPr>
              <a:t>Thời gian: </a:t>
            </a:r>
            <a:r>
              <a:rPr lang="en-US" sz="2400">
                <a:solidFill>
                  <a:srgbClr val="FF0000"/>
                </a:solidFill>
                <a:latin typeface="Arial" panose="020B0604020202020204" pitchFamily="34" charset="0"/>
                <a:cs typeface="Arial" panose="020B0604020202020204" pitchFamily="34" charset="0"/>
              </a:rPr>
              <a:t>3 phút</a:t>
            </a:r>
          </a:p>
        </p:txBody>
      </p:sp>
      <p:sp>
        <p:nvSpPr>
          <p:cNvPr id="25" name="Rectangle 24">
            <a:extLst>
              <a:ext uri="{FF2B5EF4-FFF2-40B4-BE49-F238E27FC236}">
                <a16:creationId xmlns:a16="http://schemas.microsoft.com/office/drawing/2014/main" xmlns="" id="{F2615968-85B0-473E-9073-45A3186A8307}"/>
              </a:ext>
            </a:extLst>
          </p:cNvPr>
          <p:cNvSpPr/>
          <p:nvPr/>
        </p:nvSpPr>
        <p:spPr>
          <a:xfrm>
            <a:off x="1173556" y="2578332"/>
            <a:ext cx="9844885" cy="369332"/>
          </a:xfrm>
          <a:prstGeom prst="rect">
            <a:avLst/>
          </a:prstGeom>
        </p:spPr>
        <p:txBody>
          <a:bodyPr wrap="square">
            <a:spAutoFit/>
          </a:bodyPr>
          <a:lstStyle/>
          <a:p>
            <a:pPr algn="just"/>
            <a:r>
              <a:rPr lang="vi-VN" b="1" dirty="0">
                <a:solidFill>
                  <a:srgbClr val="3333FF"/>
                </a:solidFill>
                <a:latin typeface="Arial" panose="020B0604020202020204" pitchFamily="34" charset="0"/>
                <a:cs typeface="Arial" panose="020B0604020202020204" pitchFamily="34" charset="0"/>
              </a:rPr>
              <a:t>- Quy mô dân số có xu hướng tăng chậm trong giai đoạn 1990 – 2010 và 2010 – 2020.</a:t>
            </a:r>
            <a:endParaRPr lang="en-US" b="1" dirty="0"/>
          </a:p>
        </p:txBody>
      </p:sp>
    </p:spTree>
    <p:extLst>
      <p:ext uri="{BB962C8B-B14F-4D97-AF65-F5344CB8AC3E}">
        <p14:creationId xmlns="" xmlns:p14="http://schemas.microsoft.com/office/powerpoint/2010/main" val="300082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right)">
                                      <p:cBhvr>
                                        <p:cTn id="15" dur="500"/>
                                        <p:tgtEl>
                                          <p:spTgt spid="22"/>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righ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500"/>
                                        <p:tgtEl>
                                          <p:spTgt spid="24"/>
                                        </p:tgtEl>
                                      </p:cBhvr>
                                    </p:animEffect>
                                  </p:childTnLst>
                                </p:cTn>
                              </p:par>
                              <p:par>
                                <p:cTn id="24" presetID="22" presetClass="entr" presetSubtype="8"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1"/>
                </p:tgtEl>
              </p:cMediaNode>
            </p:video>
          </p:childTnLst>
        </p:cTn>
      </p:par>
    </p:tnLst>
    <p:bldLst>
      <p:bldP spid="11" grpId="0" animBg="1"/>
      <p:bldP spid="23" grpId="0"/>
      <p:bldP spid="24"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a:extLst>
              <a:ext uri="{FF2B5EF4-FFF2-40B4-BE49-F238E27FC236}">
                <a16:creationId xmlns:a16="http://schemas.microsoft.com/office/drawing/2014/main" xmlns="" id="{BC73987C-1F84-4BF1-8D76-5C88EFBF72C7}"/>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2378" y="21248"/>
            <a:ext cx="1103273" cy="1051495"/>
          </a:xfrm>
          <a:prstGeom prst="rect">
            <a:avLst/>
          </a:prstGeom>
        </p:spPr>
      </p:pic>
      <p:graphicFrame>
        <p:nvGraphicFramePr>
          <p:cNvPr id="11" name="Table 11">
            <a:extLst>
              <a:ext uri="{FF2B5EF4-FFF2-40B4-BE49-F238E27FC236}">
                <a16:creationId xmlns:a16="http://schemas.microsoft.com/office/drawing/2014/main" xmlns="" id="{0FADBB52-E2E1-4207-9F65-2C95C1F96401}"/>
              </a:ext>
            </a:extLst>
          </p:cNvPr>
          <p:cNvGraphicFramePr>
            <a:graphicFrameLocks noGrp="1"/>
          </p:cNvGraphicFramePr>
          <p:nvPr>
            <p:extLst>
              <p:ext uri="{D42A27DB-BD31-4B8C-83A1-F6EECF244321}">
                <p14:modId xmlns="" xmlns:p14="http://schemas.microsoft.com/office/powerpoint/2010/main" val="3257417348"/>
              </p:ext>
            </p:extLst>
          </p:nvPr>
        </p:nvGraphicFramePr>
        <p:xfrm>
          <a:off x="458282" y="1606978"/>
          <a:ext cx="11275435" cy="4328160"/>
        </p:xfrm>
        <a:graphic>
          <a:graphicData uri="http://schemas.openxmlformats.org/drawingml/2006/table">
            <a:tbl>
              <a:tblPr firstRow="1" bandRow="1">
                <a:tableStyleId>{5C22544A-7EE6-4342-B048-85BDC9FD1C3A}</a:tableStyleId>
              </a:tblPr>
              <a:tblGrid>
                <a:gridCol w="1997712">
                  <a:extLst>
                    <a:ext uri="{9D8B030D-6E8A-4147-A177-3AD203B41FA5}">
                      <a16:colId xmlns:a16="http://schemas.microsoft.com/office/drawing/2014/main" xmlns="" val="354480338"/>
                    </a:ext>
                  </a:extLst>
                </a:gridCol>
                <a:gridCol w="2034481">
                  <a:extLst>
                    <a:ext uri="{9D8B030D-6E8A-4147-A177-3AD203B41FA5}">
                      <a16:colId xmlns:a16="http://schemas.microsoft.com/office/drawing/2014/main" xmlns="" val="3018429802"/>
                    </a:ext>
                  </a:extLst>
                </a:gridCol>
                <a:gridCol w="1777107">
                  <a:extLst>
                    <a:ext uri="{9D8B030D-6E8A-4147-A177-3AD203B41FA5}">
                      <a16:colId xmlns:a16="http://schemas.microsoft.com/office/drawing/2014/main" xmlns="" val="620073503"/>
                    </a:ext>
                  </a:extLst>
                </a:gridCol>
                <a:gridCol w="1707657">
                  <a:extLst>
                    <a:ext uri="{9D8B030D-6E8A-4147-A177-3AD203B41FA5}">
                      <a16:colId xmlns:a16="http://schemas.microsoft.com/office/drawing/2014/main" xmlns="" val="765406197"/>
                    </a:ext>
                  </a:extLst>
                </a:gridCol>
                <a:gridCol w="1879239">
                  <a:extLst>
                    <a:ext uri="{9D8B030D-6E8A-4147-A177-3AD203B41FA5}">
                      <a16:colId xmlns:a16="http://schemas.microsoft.com/office/drawing/2014/main" xmlns="" val="477880407"/>
                    </a:ext>
                  </a:extLst>
                </a:gridCol>
                <a:gridCol w="1879239">
                  <a:extLst>
                    <a:ext uri="{9D8B030D-6E8A-4147-A177-3AD203B41FA5}">
                      <a16:colId xmlns:a16="http://schemas.microsoft.com/office/drawing/2014/main" xmlns="" val="3441798387"/>
                    </a:ext>
                  </a:extLst>
                </a:gridCol>
              </a:tblGrid>
              <a:tr h="0">
                <a:tc rowSpan="2">
                  <a:txBody>
                    <a:bodyPr/>
                    <a:lstStyle/>
                    <a:p>
                      <a:pPr algn="ctr"/>
                      <a:r>
                        <a:rPr lang="en-US" sz="2400">
                          <a:solidFill>
                            <a:srgbClr val="FFFF00"/>
                          </a:solidFill>
                          <a:latin typeface="Arial" panose="020B0604020202020204" pitchFamily="34" charset="0"/>
                          <a:cs typeface="Arial" panose="020B0604020202020204" pitchFamily="34" charset="0"/>
                        </a:rPr>
                        <a:t>Các châu</a:t>
                      </a:r>
                    </a:p>
                  </a:txBody>
                  <a:tcPr>
                    <a:solidFill>
                      <a:srgbClr val="00B050"/>
                    </a:solidFill>
                  </a:tcPr>
                </a:tc>
                <a:tc gridSpan="3">
                  <a:txBody>
                    <a:bodyPr/>
                    <a:lstStyle/>
                    <a:p>
                      <a:pPr algn="ctr"/>
                      <a:r>
                        <a:rPr lang="en-US" sz="2400">
                          <a:solidFill>
                            <a:srgbClr val="FFFF00"/>
                          </a:solidFill>
                          <a:latin typeface="Arial" panose="020B0604020202020204" pitchFamily="34" charset="0"/>
                          <a:cs typeface="Arial" panose="020B0604020202020204" pitchFamily="34" charset="0"/>
                        </a:rPr>
                        <a:t>Dân số</a:t>
                      </a:r>
                    </a:p>
                    <a:p>
                      <a:pPr algn="ctr"/>
                      <a:r>
                        <a:rPr lang="en-US" sz="2400">
                          <a:solidFill>
                            <a:srgbClr val="FFFF00"/>
                          </a:solidFill>
                          <a:latin typeface="Arial" panose="020B0604020202020204" pitchFamily="34" charset="0"/>
                          <a:cs typeface="Arial" panose="020B0604020202020204" pitchFamily="34" charset="0"/>
                        </a:rPr>
                        <a:t>(Triệu ng</a:t>
                      </a:r>
                      <a:r>
                        <a:rPr lang="vi-VN" sz="2400">
                          <a:solidFill>
                            <a:srgbClr val="FFFF00"/>
                          </a:solidFill>
                          <a:latin typeface="Arial" panose="020B0604020202020204" pitchFamily="34" charset="0"/>
                          <a:cs typeface="Arial" panose="020B0604020202020204" pitchFamily="34" charset="0"/>
                        </a:rPr>
                        <a:t>ư</a:t>
                      </a:r>
                      <a:r>
                        <a:rPr lang="en-US" sz="2400">
                          <a:solidFill>
                            <a:srgbClr val="FFFF00"/>
                          </a:solidFill>
                          <a:latin typeface="Arial" panose="020B0604020202020204" pitchFamily="34" charset="0"/>
                          <a:cs typeface="Arial" panose="020B0604020202020204" pitchFamily="34" charset="0"/>
                        </a:rPr>
                        <a:t>ời)</a:t>
                      </a:r>
                    </a:p>
                  </a:txBody>
                  <a:tcPr>
                    <a:solidFill>
                      <a:srgbClr val="00B050"/>
                    </a:solidFill>
                  </a:tcPr>
                </a:tc>
                <a:tc hMerge="1">
                  <a:txBody>
                    <a:bodyPr/>
                    <a:lstStyle/>
                    <a:p>
                      <a:endParaRPr lang="en-US"/>
                    </a:p>
                  </a:txBody>
                  <a:tcPr/>
                </a:tc>
                <a:tc hMerge="1">
                  <a:txBody>
                    <a:bodyPr/>
                    <a:lstStyle/>
                    <a:p>
                      <a:endParaRPr lang="en-US"/>
                    </a:p>
                  </a:txBody>
                  <a:tcPr/>
                </a:tc>
                <a:tc gridSpan="2">
                  <a:txBody>
                    <a:bodyPr/>
                    <a:lstStyle/>
                    <a:p>
                      <a:pPr algn="ctr"/>
                      <a:r>
                        <a:rPr lang="en-US" sz="2400">
                          <a:solidFill>
                            <a:srgbClr val="FFFF00"/>
                          </a:solidFill>
                          <a:latin typeface="Arial" panose="020B0604020202020204" pitchFamily="34" charset="0"/>
                          <a:cs typeface="Arial" panose="020B0604020202020204" pitchFamily="34" charset="0"/>
                        </a:rPr>
                        <a:t>Tỉ lệ gia tăng dân số tự nhiên các giai đoạn (%)</a:t>
                      </a:r>
                    </a:p>
                  </a:txBody>
                  <a:tcPr>
                    <a:solidFill>
                      <a:srgbClr val="00B050"/>
                    </a:solidFill>
                  </a:tcPr>
                </a:tc>
                <a:tc hMerge="1">
                  <a:txBody>
                    <a:bodyPr/>
                    <a:lstStyle/>
                    <a:p>
                      <a:endParaRPr lang="en-US"/>
                    </a:p>
                  </a:txBody>
                  <a:tcPr/>
                </a:tc>
                <a:extLst>
                  <a:ext uri="{0D108BD9-81ED-4DB2-BD59-A6C34878D82A}">
                    <a16:rowId xmlns:a16="http://schemas.microsoft.com/office/drawing/2014/main" xmlns="" val="3834872142"/>
                  </a:ext>
                </a:extLst>
              </a:tr>
              <a:tr h="370840">
                <a:tc vMerge="1">
                  <a:txBody>
                    <a:bodyPr/>
                    <a:lstStyle/>
                    <a:p>
                      <a:endParaRPr lang="en-US"/>
                    </a:p>
                  </a:txBody>
                  <a:tcPr/>
                </a:tc>
                <a:tc>
                  <a:txBody>
                    <a:bodyPr/>
                    <a:lstStyle/>
                    <a:p>
                      <a:pPr algn="ctr"/>
                      <a:r>
                        <a:rPr lang="en-US" sz="2000">
                          <a:solidFill>
                            <a:srgbClr val="1C11AF"/>
                          </a:solidFill>
                          <a:latin typeface="Arial" panose="020B0604020202020204" pitchFamily="34" charset="0"/>
                          <a:cs typeface="Arial" panose="020B0604020202020204" pitchFamily="34" charset="0"/>
                        </a:rPr>
                        <a:t>Năm 2010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Năm 2020</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2010-2015</a:t>
                      </a:r>
                    </a:p>
                  </a:txBody>
                  <a:tcPr>
                    <a:solidFill>
                      <a:schemeClr val="accent5">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2015-2020</a:t>
                      </a:r>
                    </a:p>
                  </a:txBody>
                  <a:tcPr>
                    <a:solidFill>
                      <a:schemeClr val="accent5">
                        <a:lumMod val="20000"/>
                        <a:lumOff val="80000"/>
                      </a:schemeClr>
                    </a:solidFill>
                  </a:tcPr>
                </a:tc>
                <a:extLst>
                  <a:ext uri="{0D108BD9-81ED-4DB2-BD59-A6C34878D82A}">
                    <a16:rowId xmlns:a16="http://schemas.microsoft.com/office/drawing/2014/main" xmlns="" val="4021114276"/>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Á</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4164</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4391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4641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20000"/>
                        <a:lumOff val="80000"/>
                      </a:schemeClr>
                    </a:solidFill>
                  </a:tcPr>
                </a:tc>
                <a:extLst>
                  <a:ext uri="{0D108BD9-81ED-4DB2-BD59-A6C34878D82A}">
                    <a16:rowId xmlns:a16="http://schemas.microsoft.com/office/drawing/2014/main" xmlns="" val="1284488982"/>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Âu</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739</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738</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747</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0,0</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a:t>
                      </a:r>
                      <a:r>
                        <a:rPr lang="vi-VN" sz="2000">
                          <a:solidFill>
                            <a:srgbClr val="1C11AF"/>
                          </a:solidFill>
                          <a:latin typeface="Arial" panose="020B0604020202020204" pitchFamily="34" charset="0"/>
                          <a:cs typeface="Arial" panose="020B0604020202020204" pitchFamily="34" charset="0"/>
                        </a:rPr>
                        <a:t> </a:t>
                      </a:r>
                      <a:r>
                        <a:rPr lang="en-US" sz="2000">
                          <a:solidFill>
                            <a:srgbClr val="1C11AF"/>
                          </a:solidFill>
                          <a:latin typeface="Arial" panose="020B0604020202020204" pitchFamily="34" charset="0"/>
                          <a:cs typeface="Arial" panose="020B0604020202020204" pitchFamily="34" charset="0"/>
                        </a:rPr>
                        <a:t>0,1</a:t>
                      </a:r>
                    </a:p>
                  </a:txBody>
                  <a:tcPr/>
                </a:tc>
                <a:extLst>
                  <a:ext uri="{0D108BD9-81ED-4DB2-BD59-A6C34878D82A}">
                    <a16:rowId xmlns:a16="http://schemas.microsoft.com/office/drawing/2014/main" xmlns="" val="3874704173"/>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Đại D</a:t>
                      </a:r>
                      <a:r>
                        <a:rPr lang="vi-VN" sz="2400">
                          <a:solidFill>
                            <a:srgbClr val="1C11AF"/>
                          </a:solidFill>
                          <a:latin typeface="Arial" panose="020B0604020202020204" pitchFamily="34" charset="0"/>
                          <a:cs typeface="Arial" panose="020B0604020202020204" pitchFamily="34" charset="0"/>
                        </a:rPr>
                        <a:t>ư</a:t>
                      </a:r>
                      <a:r>
                        <a:rPr lang="en-US" sz="2400">
                          <a:solidFill>
                            <a:srgbClr val="1C11AF"/>
                          </a:solidFill>
                          <a:latin typeface="Arial" panose="020B0604020202020204" pitchFamily="34" charset="0"/>
                          <a:cs typeface="Arial" panose="020B0604020202020204" pitchFamily="34" charset="0"/>
                        </a:rPr>
                        <a:t>ơng</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37</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39</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42</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a:t>
                      </a:r>
                    </a:p>
                  </a:txBody>
                  <a:tcPr>
                    <a:solidFill>
                      <a:schemeClr val="accent4">
                        <a:lumMod val="40000"/>
                        <a:lumOff val="6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a:t>
                      </a:r>
                    </a:p>
                  </a:txBody>
                  <a:tcPr>
                    <a:solidFill>
                      <a:schemeClr val="accent4">
                        <a:lumMod val="40000"/>
                        <a:lumOff val="60000"/>
                      </a:schemeClr>
                    </a:solidFill>
                  </a:tcPr>
                </a:tc>
                <a:extLst>
                  <a:ext uri="{0D108BD9-81ED-4DB2-BD59-A6C34878D82A}">
                    <a16:rowId xmlns:a16="http://schemas.microsoft.com/office/drawing/2014/main" xmlns="" val="2881873939"/>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Mĩ</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935</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992</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1023</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0,9</a:t>
                      </a:r>
                    </a:p>
                  </a:txBody>
                  <a:tcPr>
                    <a:solidFill>
                      <a:schemeClr val="accent6">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0,7</a:t>
                      </a:r>
                    </a:p>
                  </a:txBody>
                  <a:tcPr>
                    <a:solidFill>
                      <a:schemeClr val="accent6">
                        <a:lumMod val="20000"/>
                        <a:lumOff val="80000"/>
                      </a:schemeClr>
                    </a:solidFill>
                  </a:tcPr>
                </a:tc>
                <a:extLst>
                  <a:ext uri="{0D108BD9-81ED-4DB2-BD59-A6C34878D82A}">
                    <a16:rowId xmlns:a16="http://schemas.microsoft.com/office/drawing/2014/main" xmlns="" val="622084077"/>
                  </a:ext>
                </a:extLst>
              </a:tr>
              <a:tr h="370840">
                <a:tc>
                  <a:txBody>
                    <a:bodyPr/>
                    <a:lstStyle/>
                    <a:p>
                      <a:r>
                        <a:rPr lang="en-US" sz="2400">
                          <a:solidFill>
                            <a:srgbClr val="1C11AF"/>
                          </a:solidFill>
                          <a:latin typeface="Arial" panose="020B0604020202020204" pitchFamily="34" charset="0"/>
                          <a:cs typeface="Arial" panose="020B0604020202020204" pitchFamily="34" charset="0"/>
                        </a:rPr>
                        <a:t>Châu Phi</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1022</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1186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1340</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2,6</a:t>
                      </a:r>
                    </a:p>
                  </a:txBody>
                  <a:tcPr>
                    <a:solidFill>
                      <a:schemeClr val="accent4">
                        <a:lumMod val="20000"/>
                        <a:lumOff val="80000"/>
                      </a:schemeClr>
                    </a:solidFill>
                  </a:tcPr>
                </a:tc>
                <a:tc>
                  <a:txBody>
                    <a:bodyPr/>
                    <a:lstStyle/>
                    <a:p>
                      <a:pPr algn="ctr"/>
                      <a:r>
                        <a:rPr lang="en-US" sz="2000">
                          <a:solidFill>
                            <a:srgbClr val="1C11AF"/>
                          </a:solidFill>
                          <a:latin typeface="Arial" panose="020B0604020202020204" pitchFamily="34" charset="0"/>
                          <a:cs typeface="Arial" panose="020B0604020202020204" pitchFamily="34" charset="0"/>
                        </a:rPr>
                        <a:t>2,5</a:t>
                      </a:r>
                    </a:p>
                  </a:txBody>
                  <a:tcPr>
                    <a:solidFill>
                      <a:schemeClr val="accent4">
                        <a:lumMod val="20000"/>
                        <a:lumOff val="80000"/>
                      </a:schemeClr>
                    </a:solidFill>
                  </a:tcPr>
                </a:tc>
                <a:extLst>
                  <a:ext uri="{0D108BD9-81ED-4DB2-BD59-A6C34878D82A}">
                    <a16:rowId xmlns:a16="http://schemas.microsoft.com/office/drawing/2014/main" xmlns="" val="1803910057"/>
                  </a:ext>
                </a:extLst>
              </a:tr>
              <a:tr h="370840">
                <a:tc>
                  <a:txBody>
                    <a:bodyPr/>
                    <a:lstStyle/>
                    <a:p>
                      <a:r>
                        <a:rPr lang="en-US" sz="2400">
                          <a:solidFill>
                            <a:srgbClr val="1C11AF"/>
                          </a:solidFill>
                          <a:latin typeface="Arial" panose="020B0604020202020204" pitchFamily="34" charset="0"/>
                          <a:cs typeface="Arial" panose="020B0604020202020204" pitchFamily="34" charset="0"/>
                        </a:rPr>
                        <a:t>Thế giới</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6896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7346</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7784</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1,2</a:t>
                      </a:r>
                    </a:p>
                  </a:txBody>
                  <a:tcPr/>
                </a:tc>
                <a:tc>
                  <a:txBody>
                    <a:bodyPr/>
                    <a:lstStyle/>
                    <a:p>
                      <a:pPr algn="ctr"/>
                      <a:r>
                        <a:rPr lang="en-US" sz="2000">
                          <a:solidFill>
                            <a:srgbClr val="1C11AF"/>
                          </a:solidFill>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xmlns="" val="670941640"/>
                  </a:ext>
                </a:extLst>
              </a:tr>
            </a:tbl>
          </a:graphicData>
        </a:graphic>
      </p:graphicFrame>
      <p:grpSp>
        <p:nvGrpSpPr>
          <p:cNvPr id="14" name="Group 13">
            <a:extLst>
              <a:ext uri="{FF2B5EF4-FFF2-40B4-BE49-F238E27FC236}">
                <a16:creationId xmlns:a16="http://schemas.microsoft.com/office/drawing/2014/main" xmlns="" id="{DB98E269-E3FA-4605-B34A-8C15023135EA}"/>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15" name="Arrow: Pentagon 14">
              <a:extLst>
                <a:ext uri="{FF2B5EF4-FFF2-40B4-BE49-F238E27FC236}">
                  <a16:creationId xmlns:a16="http://schemas.microsoft.com/office/drawing/2014/main" xmlns="" id="{72ED6516-71F8-4290-9FF6-4383B7760771}"/>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6" name="TextBox 15">
              <a:extLst>
                <a:ext uri="{FF2B5EF4-FFF2-40B4-BE49-F238E27FC236}">
                  <a16:creationId xmlns:a16="http://schemas.microsoft.com/office/drawing/2014/main" xmlns="" id="{B059E592-6CC0-4C33-9803-226C702B52D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7" name="TextBox 16">
            <a:extLst>
              <a:ext uri="{FF2B5EF4-FFF2-40B4-BE49-F238E27FC236}">
                <a16:creationId xmlns:a16="http://schemas.microsoft.com/office/drawing/2014/main" xmlns="" id="{CA1FA8EF-5C71-496C-806A-3FB3D282D79E}"/>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18" name="Group 17">
            <a:extLst>
              <a:ext uri="{FF2B5EF4-FFF2-40B4-BE49-F238E27FC236}">
                <a16:creationId xmlns:a16="http://schemas.microsoft.com/office/drawing/2014/main" xmlns="" id="{238960DB-B2A7-4550-9214-D9981F367006}"/>
              </a:ext>
            </a:extLst>
          </p:cNvPr>
          <p:cNvGrpSpPr/>
          <p:nvPr/>
        </p:nvGrpSpPr>
        <p:grpSpPr>
          <a:xfrm>
            <a:off x="1446173" y="115548"/>
            <a:ext cx="1301952" cy="872949"/>
            <a:chOff x="344605" y="154323"/>
            <a:chExt cx="1301952" cy="872949"/>
          </a:xfrm>
        </p:grpSpPr>
        <p:sp>
          <p:nvSpPr>
            <p:cNvPr id="19" name="Arrow: Pentagon 18">
              <a:extLst>
                <a:ext uri="{FF2B5EF4-FFF2-40B4-BE49-F238E27FC236}">
                  <a16:creationId xmlns:a16="http://schemas.microsoft.com/office/drawing/2014/main" xmlns="" id="{B511B172-7B24-49F7-A5FA-1B4127A1746D}"/>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0" name="Isosceles Triangle 19">
              <a:extLst>
                <a:ext uri="{FF2B5EF4-FFF2-40B4-BE49-F238E27FC236}">
                  <a16:creationId xmlns:a16="http://schemas.microsoft.com/office/drawing/2014/main" xmlns="" id="{B8181571-5165-415E-9BCF-93A445B830DD}"/>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TextBox 20">
            <a:extLst>
              <a:ext uri="{FF2B5EF4-FFF2-40B4-BE49-F238E27FC236}">
                <a16:creationId xmlns:a16="http://schemas.microsoft.com/office/drawing/2014/main" xmlns="" id="{3523F204-1040-4552-A200-C8CE941AC85D}"/>
              </a:ext>
            </a:extLst>
          </p:cNvPr>
          <p:cNvSpPr txBox="1"/>
          <p:nvPr/>
        </p:nvSpPr>
        <p:spPr>
          <a:xfrm>
            <a:off x="1321259" y="1145313"/>
            <a:ext cx="9848706" cy="461665"/>
          </a:xfrm>
          <a:prstGeom prst="rect">
            <a:avLst/>
          </a:prstGeom>
          <a:noFill/>
        </p:spPr>
        <p:txBody>
          <a:bodyPr wrap="square" rtlCol="0">
            <a:spAutoFit/>
          </a:bodyPr>
          <a:lstStyle/>
          <a:p>
            <a:pPr algn="ctr"/>
            <a:r>
              <a:rPr lang="en-US" sz="2400">
                <a:solidFill>
                  <a:srgbClr val="1C11AF"/>
                </a:solidFill>
                <a:latin typeface="Arial" panose="020B0604020202020204" pitchFamily="34" charset="0"/>
                <a:cs typeface="Arial" panose="020B0604020202020204" pitchFamily="34" charset="0"/>
              </a:rPr>
              <a:t>Dân số và tỉ lệ gia tăng dân số tự nhiên của các châu lục qua các năm</a:t>
            </a:r>
          </a:p>
        </p:txBody>
      </p:sp>
      <p:sp>
        <p:nvSpPr>
          <p:cNvPr id="22" name="TextBox 21">
            <a:extLst>
              <a:ext uri="{FF2B5EF4-FFF2-40B4-BE49-F238E27FC236}">
                <a16:creationId xmlns:a16="http://schemas.microsoft.com/office/drawing/2014/main" xmlns="" id="{5344DF4A-FF46-47DC-839C-64F6DF2BE325}"/>
              </a:ext>
            </a:extLst>
          </p:cNvPr>
          <p:cNvSpPr txBox="1"/>
          <p:nvPr/>
        </p:nvSpPr>
        <p:spPr>
          <a:xfrm>
            <a:off x="172379" y="6018616"/>
            <a:ext cx="11726696" cy="954107"/>
          </a:xfrm>
          <a:prstGeom prst="rect">
            <a:avLst/>
          </a:prstGeom>
          <a:noFill/>
        </p:spPr>
        <p:txBody>
          <a:bodyPr wrap="square" rtlCol="0">
            <a:spAutoFit/>
          </a:bodyPr>
          <a:lstStyle/>
          <a:p>
            <a:pPr algn="just"/>
            <a:r>
              <a:rPr lang="vi-VN" sz="2800">
                <a:solidFill>
                  <a:srgbClr val="3333FF"/>
                </a:solidFill>
                <a:cs typeface="Arial" panose="020B0604020202020204" pitchFamily="34" charset="0"/>
              </a:rPr>
              <a:t>- Tỉ suất gia tăng dân số tự nhiên thấp, những năm gần đây dân số tăng lên chủ yếu do nhập cư.</a:t>
            </a:r>
            <a:endParaRPr lang="en-US" sz="2800"/>
          </a:p>
        </p:txBody>
      </p:sp>
      <p:pic>
        <p:nvPicPr>
          <p:cNvPr id="23" name="Picture 22">
            <a:extLst>
              <a:ext uri="{FF2B5EF4-FFF2-40B4-BE49-F238E27FC236}">
                <a16:creationId xmlns:a16="http://schemas.microsoft.com/office/drawing/2014/main" xmlns="" id="{94682A7F-EF14-4F66-86E1-1EC7FF66B749}"/>
              </a:ext>
            </a:extLst>
          </p:cNvPr>
          <p:cNvPicPr>
            <a:picLocks noChangeAspect="1"/>
          </p:cNvPicPr>
          <p:nvPr/>
        </p:nvPicPr>
        <p:blipFill>
          <a:blip r:embed="rId4" cstate="print"/>
          <a:stretch>
            <a:fillRect/>
          </a:stretch>
        </p:blipFill>
        <p:spPr>
          <a:xfrm>
            <a:off x="10791608" y="148865"/>
            <a:ext cx="1222629" cy="1075678"/>
          </a:xfrm>
          <a:prstGeom prst="rect">
            <a:avLst/>
          </a:prstGeom>
        </p:spPr>
      </p:pic>
      <p:sp>
        <p:nvSpPr>
          <p:cNvPr id="3" name="Rectangle: Rounded Corners 2">
            <a:extLst>
              <a:ext uri="{FF2B5EF4-FFF2-40B4-BE49-F238E27FC236}">
                <a16:creationId xmlns:a16="http://schemas.microsoft.com/office/drawing/2014/main" xmlns="" id="{2A6DD653-EAB3-45EF-A587-765A099F28BC}"/>
              </a:ext>
            </a:extLst>
          </p:cNvPr>
          <p:cNvSpPr/>
          <p:nvPr/>
        </p:nvSpPr>
        <p:spPr>
          <a:xfrm>
            <a:off x="10323443" y="3299791"/>
            <a:ext cx="1033670" cy="461665"/>
          </a:xfrm>
          <a:prstGeom prst="roundRect">
            <a:avLst/>
          </a:prstGeom>
          <a:solidFill>
            <a:srgbClr val="FF0066">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 xmlns:p14="http://schemas.microsoft.com/office/powerpoint/2010/main" val="391111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172378" y="2105494"/>
            <a:ext cx="10986052" cy="1323439"/>
          </a:xfrm>
          <a:prstGeom prst="rect">
            <a:avLst/>
          </a:prstGeom>
        </p:spPr>
        <p:txBody>
          <a:bodyPr wrap="square">
            <a:spAutoFit/>
          </a:bodyPr>
          <a:lstStyle/>
          <a:p>
            <a:r>
              <a:rPr lang="vi-VN" sz="4000" dirty="0">
                <a:solidFill>
                  <a:srgbClr val="3333FF"/>
                </a:solidFill>
                <a:latin typeface="Arial" panose="020B0604020202020204" pitchFamily="34" charset="0"/>
                <a:cs typeface="Arial" panose="020B0604020202020204" pitchFamily="34" charset="0"/>
              </a:rPr>
              <a:t>- Dân </a:t>
            </a:r>
            <a:r>
              <a:rPr lang="vi-VN" sz="4000" dirty="0" err="1">
                <a:solidFill>
                  <a:srgbClr val="3333FF"/>
                </a:solidFill>
                <a:latin typeface="Arial" panose="020B0604020202020204" pitchFamily="34" charset="0"/>
                <a:cs typeface="Arial" panose="020B0604020202020204" pitchFamily="34" charset="0"/>
              </a:rPr>
              <a:t>số</a:t>
            </a:r>
            <a:r>
              <a:rPr lang="vi-VN" sz="4000" dirty="0">
                <a:solidFill>
                  <a:srgbClr val="3333FF"/>
                </a:solidFill>
                <a:latin typeface="Arial" panose="020B0604020202020204" pitchFamily="34" charset="0"/>
                <a:cs typeface="Arial" panose="020B0604020202020204" pitchFamily="34" charset="0"/>
              </a:rPr>
              <a:t> </a:t>
            </a:r>
            <a:r>
              <a:rPr lang="vi-VN" sz="4000" dirty="0" smtClean="0">
                <a:solidFill>
                  <a:srgbClr val="3333FF"/>
                </a:solidFill>
                <a:latin typeface="Arial" panose="020B0604020202020204" pitchFamily="34" charset="0"/>
                <a:cs typeface="Arial" panose="020B0604020202020204" pitchFamily="34" charset="0"/>
              </a:rPr>
              <a:t>châu</a:t>
            </a:r>
            <a:r>
              <a:rPr lang="en-US" sz="4000" smtClean="0">
                <a:solidFill>
                  <a:srgbClr val="3333FF"/>
                </a:solidFill>
                <a:latin typeface="Arial" panose="020B0604020202020204" pitchFamily="34" charset="0"/>
                <a:cs typeface="Arial" panose="020B0604020202020204" pitchFamily="34" charset="0"/>
              </a:rPr>
              <a:t> ÂU</a:t>
            </a:r>
            <a:r>
              <a:rPr lang="vi-VN" sz="4000" smtClean="0">
                <a:solidFill>
                  <a:srgbClr val="3333FF"/>
                </a:solidFill>
                <a:latin typeface="Arial" panose="020B0604020202020204" pitchFamily="34" charset="0"/>
                <a:cs typeface="Arial" panose="020B0604020202020204" pitchFamily="34" charset="0"/>
              </a:rPr>
              <a:t> </a:t>
            </a:r>
            <a:r>
              <a:rPr lang="vi-VN" sz="4000">
                <a:solidFill>
                  <a:srgbClr val="3333FF"/>
                </a:solidFill>
                <a:latin typeface="Arial" panose="020B0604020202020204" pitchFamily="34" charset="0"/>
                <a:cs typeface="Arial" panose="020B0604020202020204" pitchFamily="34" charset="0"/>
              </a:rPr>
              <a:t>: </a:t>
            </a:r>
            <a:r>
              <a:rPr lang="vi-VN" sz="4000">
                <a:solidFill>
                  <a:srgbClr val="FF0066"/>
                </a:solidFill>
                <a:latin typeface="Arial" panose="020B0604020202020204" pitchFamily="34" charset="0"/>
                <a:cs typeface="Arial" panose="020B0604020202020204" pitchFamily="34" charset="0"/>
              </a:rPr>
              <a:t>747,6 </a:t>
            </a:r>
            <a:r>
              <a:rPr lang="vi-VN" sz="4000" dirty="0" err="1">
                <a:solidFill>
                  <a:srgbClr val="FF0066"/>
                </a:solidFill>
                <a:latin typeface="Arial" panose="020B0604020202020204" pitchFamily="34" charset="0"/>
                <a:cs typeface="Arial" panose="020B0604020202020204" pitchFamily="34" charset="0"/>
              </a:rPr>
              <a:t>triệu</a:t>
            </a:r>
            <a:r>
              <a:rPr lang="vi-VN" sz="4000" dirty="0">
                <a:solidFill>
                  <a:srgbClr val="FF0066"/>
                </a:solidFill>
                <a:latin typeface="Arial" panose="020B0604020202020204" pitchFamily="34" charset="0"/>
                <a:cs typeface="Arial" panose="020B0604020202020204" pitchFamily="34" charset="0"/>
              </a:rPr>
              <a:t> </a:t>
            </a:r>
            <a:r>
              <a:rPr lang="vi-VN" sz="4000" dirty="0" err="1">
                <a:solidFill>
                  <a:srgbClr val="FF0066"/>
                </a:solidFill>
                <a:latin typeface="Arial" panose="020B0604020202020204" pitchFamily="34" charset="0"/>
                <a:cs typeface="Arial" panose="020B0604020202020204" pitchFamily="34" charset="0"/>
              </a:rPr>
              <a:t>người</a:t>
            </a:r>
            <a:r>
              <a:rPr lang="vi-VN" sz="4000" dirty="0">
                <a:solidFill>
                  <a:srgbClr val="FF0066"/>
                </a:solidFill>
                <a:latin typeface="Arial" panose="020B0604020202020204" pitchFamily="34" charset="0"/>
                <a:cs typeface="Arial" panose="020B0604020202020204" pitchFamily="34" charset="0"/>
              </a:rPr>
              <a:t> </a:t>
            </a:r>
            <a:r>
              <a:rPr lang="vi-VN" sz="4000" dirty="0">
                <a:solidFill>
                  <a:srgbClr val="3333FF"/>
                </a:solidFill>
                <a:latin typeface="Arial" panose="020B0604020202020204" pitchFamily="34" charset="0"/>
                <a:cs typeface="Arial" panose="020B0604020202020204" pitchFamily="34" charset="0"/>
              </a:rPr>
              <a:t>(</a:t>
            </a:r>
            <a:r>
              <a:rPr lang="vi-VN" sz="4000" dirty="0" err="1">
                <a:solidFill>
                  <a:srgbClr val="3333FF"/>
                </a:solidFill>
                <a:latin typeface="Arial" panose="020B0604020202020204" pitchFamily="34" charset="0"/>
                <a:cs typeface="Arial" panose="020B0604020202020204" pitchFamily="34" charset="0"/>
              </a:rPr>
              <a:t>chiếm</a:t>
            </a:r>
            <a:r>
              <a:rPr lang="vi-VN" sz="4000" dirty="0">
                <a:solidFill>
                  <a:srgbClr val="3333FF"/>
                </a:solidFill>
                <a:latin typeface="Arial" panose="020B0604020202020204" pitchFamily="34" charset="0"/>
                <a:cs typeface="Arial" panose="020B0604020202020204" pitchFamily="34" charset="0"/>
              </a:rPr>
              <a:t> 10% dân </a:t>
            </a:r>
            <a:r>
              <a:rPr lang="vi-VN" sz="4000" dirty="0" err="1">
                <a:solidFill>
                  <a:srgbClr val="3333FF"/>
                </a:solidFill>
                <a:latin typeface="Arial" panose="020B0604020202020204" pitchFamily="34" charset="0"/>
                <a:cs typeface="Arial" panose="020B0604020202020204" pitchFamily="34" charset="0"/>
              </a:rPr>
              <a:t>số</a:t>
            </a:r>
            <a:r>
              <a:rPr lang="vi-VN" sz="4000" dirty="0">
                <a:solidFill>
                  <a:srgbClr val="3333FF"/>
                </a:solidFill>
                <a:latin typeface="Arial" panose="020B0604020202020204" pitchFamily="34" charset="0"/>
                <a:cs typeface="Arial" panose="020B0604020202020204" pitchFamily="34" charset="0"/>
              </a:rPr>
              <a:t> </a:t>
            </a:r>
            <a:r>
              <a:rPr lang="vi-VN" sz="4000" dirty="0" err="1">
                <a:solidFill>
                  <a:srgbClr val="3333FF"/>
                </a:solidFill>
                <a:latin typeface="Arial" panose="020B0604020202020204" pitchFamily="34" charset="0"/>
                <a:cs typeface="Arial" panose="020B0604020202020204" pitchFamily="34" charset="0"/>
              </a:rPr>
              <a:t>thế</a:t>
            </a:r>
            <a:r>
              <a:rPr lang="vi-VN" sz="4000" dirty="0">
                <a:solidFill>
                  <a:srgbClr val="3333FF"/>
                </a:solidFill>
                <a:latin typeface="Arial" panose="020B0604020202020204" pitchFamily="34" charset="0"/>
                <a:cs typeface="Arial" panose="020B0604020202020204" pitchFamily="34" charset="0"/>
              </a:rPr>
              <a:t> </a:t>
            </a:r>
            <a:r>
              <a:rPr lang="vi-VN" sz="4000" dirty="0" err="1">
                <a:solidFill>
                  <a:srgbClr val="3333FF"/>
                </a:solidFill>
                <a:latin typeface="Arial" panose="020B0604020202020204" pitchFamily="34" charset="0"/>
                <a:cs typeface="Arial" panose="020B0604020202020204" pitchFamily="34" charset="0"/>
              </a:rPr>
              <a:t>giới</a:t>
            </a:r>
            <a:r>
              <a:rPr lang="vi-VN" sz="4000" dirty="0">
                <a:solidFill>
                  <a:srgbClr val="3333FF"/>
                </a:solidFill>
                <a:latin typeface="Arial" panose="020B0604020202020204" pitchFamily="34" charset="0"/>
                <a:cs typeface="Arial" panose="020B0604020202020204" pitchFamily="34" charset="0"/>
              </a:rPr>
              <a:t> - 2020).</a:t>
            </a:r>
            <a:endParaRPr lang="en-US" sz="4000" dirty="0"/>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4514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9615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D280DD06-FA8D-470F-8318-449537767560}"/>
              </a:ext>
            </a:extLst>
          </p:cNvPr>
          <p:cNvSpPr txBox="1"/>
          <p:nvPr/>
        </p:nvSpPr>
        <p:spPr>
          <a:xfrm>
            <a:off x="117896" y="82094"/>
            <a:ext cx="3407181" cy="584775"/>
          </a:xfrm>
          <a:prstGeom prst="rect">
            <a:avLst/>
          </a:prstGeom>
          <a:solidFill>
            <a:srgbClr val="00B050"/>
          </a:solidFill>
        </p:spPr>
        <p:txBody>
          <a:bodyPr wrap="square" rtlCol="0">
            <a:spAutoFit/>
          </a:bodyPr>
          <a:lstStyle/>
          <a:p>
            <a:r>
              <a:rPr lang="vi-VN" sz="3200">
                <a:solidFill>
                  <a:srgbClr val="FFFF00"/>
                </a:solidFill>
                <a:latin typeface="Arial" panose="020B0604020202020204" pitchFamily="34" charset="0"/>
                <a:cs typeface="Arial" panose="020B0604020202020204" pitchFamily="34" charset="0"/>
              </a:rPr>
              <a:t>b.</a:t>
            </a:r>
            <a:r>
              <a:rPr lang="en-US" sz="3200">
                <a:solidFill>
                  <a:srgbClr val="FFFF00"/>
                </a:solidFill>
                <a:latin typeface="Arial" panose="020B0604020202020204" pitchFamily="34" charset="0"/>
                <a:cs typeface="Arial" panose="020B0604020202020204" pitchFamily="34" charset="0"/>
              </a:rPr>
              <a:t>Cơ cấu dân cư</a:t>
            </a:r>
          </a:p>
        </p:txBody>
      </p:sp>
      <p:grpSp>
        <p:nvGrpSpPr>
          <p:cNvPr id="12" name="Group 11">
            <a:extLst>
              <a:ext uri="{FF2B5EF4-FFF2-40B4-BE49-F238E27FC236}">
                <a16:creationId xmlns:a16="http://schemas.microsoft.com/office/drawing/2014/main" xmlns="" id="{010DC78B-4986-4674-875B-0EC2AEB4C3AF}"/>
              </a:ext>
            </a:extLst>
          </p:cNvPr>
          <p:cNvGrpSpPr/>
          <p:nvPr/>
        </p:nvGrpSpPr>
        <p:grpSpPr>
          <a:xfrm>
            <a:off x="2493398" y="1417413"/>
            <a:ext cx="9520839" cy="1726289"/>
            <a:chOff x="2612336" y="780471"/>
            <a:chExt cx="8812156" cy="1726289"/>
          </a:xfrm>
        </p:grpSpPr>
        <p:sp>
          <p:nvSpPr>
            <p:cNvPr id="13" name="Rectangle 9">
              <a:extLst>
                <a:ext uri="{FF2B5EF4-FFF2-40B4-BE49-F238E27FC236}">
                  <a16:creationId xmlns:a16="http://schemas.microsoft.com/office/drawing/2014/main" xmlns="" id="{31177C02-B25A-4A1A-880A-415CE1862151}"/>
                </a:ext>
              </a:extLst>
            </p:cNvPr>
            <p:cNvSpPr/>
            <p:nvPr/>
          </p:nvSpPr>
          <p:spPr>
            <a:xfrm>
              <a:off x="2612336" y="780471"/>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C8A247B-09C0-4DCB-AA13-022CBE7C1707}"/>
                </a:ext>
              </a:extLst>
            </p:cNvPr>
            <p:cNvSpPr/>
            <p:nvPr/>
          </p:nvSpPr>
          <p:spPr>
            <a:xfrm>
              <a:off x="2768629" y="858486"/>
              <a:ext cx="8655863" cy="1569660"/>
            </a:xfrm>
            <a:prstGeom prst="rect">
              <a:avLst/>
            </a:prstGeom>
          </p:spPr>
          <p:txBody>
            <a:bodyPr wrap="square">
              <a:spAutoFit/>
            </a:bodyPr>
            <a:lstStyle/>
            <a:p>
              <a:pPr algn="just"/>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1: </a:t>
              </a:r>
              <a:r>
                <a:rPr lang="vi-VN" sz="3200">
                  <a:solidFill>
                    <a:srgbClr val="3333FF"/>
                  </a:solidFill>
                  <a:latin typeface="Arial" panose="020B0604020202020204" pitchFamily="34" charset="0"/>
                  <a:cs typeface="Arial" panose="020B0604020202020204" pitchFamily="34" charset="0"/>
                </a:rPr>
                <a:t>Dựa vào bảng số liệu, hình 2.2 và thông tin mục b,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hãy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trình bày đặc điểm về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cư </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Châu Âu?</a:t>
              </a:r>
              <a:endParaRPr lang="en-US" sz="3200">
                <a:solidFill>
                  <a:srgbClr val="3333F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9010254F-7CDA-4EBA-86A9-F1EF6264BFCB}"/>
              </a:ext>
            </a:extLst>
          </p:cNvPr>
          <p:cNvGrpSpPr/>
          <p:nvPr/>
        </p:nvGrpSpPr>
        <p:grpSpPr>
          <a:xfrm>
            <a:off x="-14266" y="2462255"/>
            <a:ext cx="2634665" cy="2634665"/>
            <a:chOff x="163827" y="1365896"/>
            <a:chExt cx="2183374" cy="2183374"/>
          </a:xfrm>
        </p:grpSpPr>
        <p:sp>
          <p:nvSpPr>
            <p:cNvPr id="16" name="Arrow: Circular 15">
              <a:extLst>
                <a:ext uri="{FF2B5EF4-FFF2-40B4-BE49-F238E27FC236}">
                  <a16:creationId xmlns:a16="http://schemas.microsoft.com/office/drawing/2014/main" xmlns="" id="{11AE5AA8-7F45-42C6-ADD6-084A4B452BA5}"/>
                </a:ext>
              </a:extLst>
            </p:cNvPr>
            <p:cNvSpPr/>
            <p:nvPr/>
          </p:nvSpPr>
          <p:spPr>
            <a:xfrm>
              <a:off x="163827" y="1365896"/>
              <a:ext cx="2183374" cy="2183374"/>
            </a:xfrm>
            <a:prstGeom prst="circularArrow">
              <a:avLst>
                <a:gd name="adj1" fmla="val 5085"/>
                <a:gd name="adj2" fmla="val 327528"/>
                <a:gd name="adj3" fmla="val 15808768"/>
                <a:gd name="adj4" fmla="val 16084141"/>
                <a:gd name="adj5" fmla="val 5932"/>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grpSp>
          <p:nvGrpSpPr>
            <p:cNvPr id="17" name="Group 16">
              <a:extLst>
                <a:ext uri="{FF2B5EF4-FFF2-40B4-BE49-F238E27FC236}">
                  <a16:creationId xmlns:a16="http://schemas.microsoft.com/office/drawing/2014/main" xmlns="" id="{D8430904-4B51-4B4A-8BFB-88A67B3B2EA1}"/>
                </a:ext>
              </a:extLst>
            </p:cNvPr>
            <p:cNvGrpSpPr/>
            <p:nvPr/>
          </p:nvGrpSpPr>
          <p:grpSpPr>
            <a:xfrm>
              <a:off x="274846" y="1465512"/>
              <a:ext cx="1942833" cy="1942833"/>
              <a:chOff x="274846" y="1465512"/>
              <a:chExt cx="1942833" cy="1942833"/>
            </a:xfrm>
          </p:grpSpPr>
          <p:grpSp>
            <p:nvGrpSpPr>
              <p:cNvPr id="18" name="Group 17">
                <a:extLst>
                  <a:ext uri="{FF2B5EF4-FFF2-40B4-BE49-F238E27FC236}">
                    <a16:creationId xmlns:a16="http://schemas.microsoft.com/office/drawing/2014/main" xmlns="" id="{73F9BDC1-EF1E-4C75-B71F-C9D1A3E5F5A0}"/>
                  </a:ext>
                </a:extLst>
              </p:cNvPr>
              <p:cNvGrpSpPr/>
              <p:nvPr/>
            </p:nvGrpSpPr>
            <p:grpSpPr>
              <a:xfrm>
                <a:off x="274846" y="1465512"/>
                <a:ext cx="1942833" cy="1942833"/>
                <a:chOff x="610892" y="370063"/>
                <a:chExt cx="1942833" cy="1942833"/>
              </a:xfrm>
            </p:grpSpPr>
            <p:sp>
              <p:nvSpPr>
                <p:cNvPr id="20" name="Oval 19">
                  <a:extLst>
                    <a:ext uri="{FF2B5EF4-FFF2-40B4-BE49-F238E27FC236}">
                      <a16:creationId xmlns:a16="http://schemas.microsoft.com/office/drawing/2014/main" xmlns="" id="{E448350E-9596-45BF-AA30-1482E460FB5D}"/>
                    </a:ext>
                  </a:extLst>
                </p:cNvPr>
                <p:cNvSpPr/>
                <p:nvPr/>
              </p:nvSpPr>
              <p:spPr>
                <a:xfrm>
                  <a:off x="610892" y="370063"/>
                  <a:ext cx="1942833" cy="1942833"/>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Oval 4">
                  <a:extLst>
                    <a:ext uri="{FF2B5EF4-FFF2-40B4-BE49-F238E27FC236}">
                      <a16:creationId xmlns:a16="http://schemas.microsoft.com/office/drawing/2014/main" xmlns="" id="{0A6B050E-DDEB-40DC-A03B-19F145639855}"/>
                    </a:ext>
                  </a:extLst>
                </p:cNvPr>
                <p:cNvSpPr txBox="1"/>
                <p:nvPr/>
              </p:nvSpPr>
              <p:spPr>
                <a:xfrm>
                  <a:off x="943948" y="693869"/>
                  <a:ext cx="1295222" cy="129522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52070" tIns="52070" rIns="52070" bIns="52070" numCol="1" spcCol="1270" anchor="ctr" anchorCtr="0">
                  <a:noAutofit/>
                </a:bodyPr>
                <a:lstStyle/>
                <a:p>
                  <a:pPr marL="0" lvl="0" indent="0" algn="ctr" defTabSz="1822450">
                    <a:lnSpc>
                      <a:spcPct val="90000"/>
                    </a:lnSpc>
                    <a:spcBef>
                      <a:spcPct val="0"/>
                    </a:spcBef>
                    <a:spcAft>
                      <a:spcPct val="35000"/>
                    </a:spcAft>
                    <a:buNone/>
                  </a:pPr>
                  <a:endParaRPr lang="en-US" sz="4100" kern="1200"/>
                </a:p>
              </p:txBody>
            </p:sp>
          </p:grpSp>
          <p:sp>
            <p:nvSpPr>
              <p:cNvPr id="19" name="TextBox 18">
                <a:extLst>
                  <a:ext uri="{FF2B5EF4-FFF2-40B4-BE49-F238E27FC236}">
                    <a16:creationId xmlns:a16="http://schemas.microsoft.com/office/drawing/2014/main" xmlns="" id="{DC33629B-4EBA-46BB-8DD1-23E18F110CF6}"/>
                  </a:ext>
                </a:extLst>
              </p:cNvPr>
              <p:cNvSpPr txBox="1"/>
              <p:nvPr/>
            </p:nvSpPr>
            <p:spPr>
              <a:xfrm>
                <a:off x="385864" y="1921167"/>
                <a:ext cx="1739298" cy="892701"/>
              </a:xfrm>
              <a:prstGeom prst="rect">
                <a:avLst/>
              </a:prstGeom>
              <a:noFill/>
            </p:spPr>
            <p:txBody>
              <a:bodyPr wrap="square" rtlCol="0">
                <a:spAutoFit/>
              </a:bodyPr>
              <a:lstStyle/>
              <a:p>
                <a:pPr algn="ctr"/>
                <a:r>
                  <a:rPr lang="en-US" sz="3200" b="1">
                    <a:solidFill>
                      <a:schemeClr val="bg1"/>
                    </a:solidFill>
                    <a:latin typeface="Arial" panose="020B0604020202020204" pitchFamily="34" charset="0"/>
                    <a:cs typeface="Arial" panose="020B0604020202020204" pitchFamily="34" charset="0"/>
                  </a:rPr>
                  <a:t>Thử tài</a:t>
                </a:r>
              </a:p>
              <a:p>
                <a:pPr algn="ctr"/>
                <a:r>
                  <a:rPr lang="en-US" sz="3200" b="1">
                    <a:solidFill>
                      <a:schemeClr val="bg1"/>
                    </a:solidFill>
                    <a:latin typeface="Arial" panose="020B0604020202020204" pitchFamily="34" charset="0"/>
                    <a:cs typeface="Arial" panose="020B0604020202020204" pitchFamily="34" charset="0"/>
                  </a:rPr>
                  <a:t>của em</a:t>
                </a:r>
              </a:p>
            </p:txBody>
          </p:sp>
        </p:grpSp>
      </p:grpSp>
      <p:grpSp>
        <p:nvGrpSpPr>
          <p:cNvPr id="22" name="Group 21">
            <a:extLst>
              <a:ext uri="{FF2B5EF4-FFF2-40B4-BE49-F238E27FC236}">
                <a16:creationId xmlns:a16="http://schemas.microsoft.com/office/drawing/2014/main" xmlns="" id="{A8EB7027-EFA1-4491-ADF9-15E39CABB665}"/>
              </a:ext>
            </a:extLst>
          </p:cNvPr>
          <p:cNvGrpSpPr/>
          <p:nvPr/>
        </p:nvGrpSpPr>
        <p:grpSpPr>
          <a:xfrm>
            <a:off x="2493398" y="4529939"/>
            <a:ext cx="9956530" cy="2309415"/>
            <a:chOff x="2548633" y="3265448"/>
            <a:chExt cx="9215415" cy="2309415"/>
          </a:xfrm>
        </p:grpSpPr>
        <p:sp>
          <p:nvSpPr>
            <p:cNvPr id="23" name="Rectangle 9">
              <a:extLst>
                <a:ext uri="{FF2B5EF4-FFF2-40B4-BE49-F238E27FC236}">
                  <a16:creationId xmlns:a16="http://schemas.microsoft.com/office/drawing/2014/main" xmlns="" id="{3785A074-D0F9-4FD1-BBF0-B816C27851B4}"/>
                </a:ext>
              </a:extLst>
            </p:cNvPr>
            <p:cNvSpPr/>
            <p:nvPr/>
          </p:nvSpPr>
          <p:spPr>
            <a:xfrm>
              <a:off x="2548634" y="3281593"/>
              <a:ext cx="8812156" cy="1726289"/>
            </a:xfrm>
            <a:custGeom>
              <a:avLst/>
              <a:gdLst>
                <a:gd name="connsiteX0" fmla="*/ 0 w 10587429"/>
                <a:gd name="connsiteY0" fmla="*/ 0 h 1095103"/>
                <a:gd name="connsiteX1" fmla="*/ 344091 w 10587429"/>
                <a:gd name="connsiteY1" fmla="*/ 0 h 1095103"/>
                <a:gd name="connsiteX2" fmla="*/ 688183 w 10587429"/>
                <a:gd name="connsiteY2" fmla="*/ 0 h 1095103"/>
                <a:gd name="connsiteX3" fmla="*/ 1032274 w 10587429"/>
                <a:gd name="connsiteY3" fmla="*/ 0 h 1095103"/>
                <a:gd name="connsiteX4" fmla="*/ 1905737 w 10587429"/>
                <a:gd name="connsiteY4" fmla="*/ 0 h 1095103"/>
                <a:gd name="connsiteX5" fmla="*/ 2567452 w 10587429"/>
                <a:gd name="connsiteY5" fmla="*/ 0 h 1095103"/>
                <a:gd name="connsiteX6" fmla="*/ 2911543 w 10587429"/>
                <a:gd name="connsiteY6" fmla="*/ 0 h 1095103"/>
                <a:gd name="connsiteX7" fmla="*/ 3573257 w 10587429"/>
                <a:gd name="connsiteY7" fmla="*/ 0 h 1095103"/>
                <a:gd name="connsiteX8" fmla="*/ 4446720 w 10587429"/>
                <a:gd name="connsiteY8" fmla="*/ 0 h 1095103"/>
                <a:gd name="connsiteX9" fmla="*/ 5002560 w 10587429"/>
                <a:gd name="connsiteY9" fmla="*/ 0 h 1095103"/>
                <a:gd name="connsiteX10" fmla="*/ 5558400 w 10587429"/>
                <a:gd name="connsiteY10" fmla="*/ 0 h 1095103"/>
                <a:gd name="connsiteX11" fmla="*/ 6220115 w 10587429"/>
                <a:gd name="connsiteY11" fmla="*/ 0 h 1095103"/>
                <a:gd name="connsiteX12" fmla="*/ 6987703 w 10587429"/>
                <a:gd name="connsiteY12" fmla="*/ 0 h 1095103"/>
                <a:gd name="connsiteX13" fmla="*/ 7755292 w 10587429"/>
                <a:gd name="connsiteY13" fmla="*/ 0 h 1095103"/>
                <a:gd name="connsiteX14" fmla="*/ 8522880 w 10587429"/>
                <a:gd name="connsiteY14" fmla="*/ 0 h 1095103"/>
                <a:gd name="connsiteX15" fmla="*/ 9396343 w 10587429"/>
                <a:gd name="connsiteY15" fmla="*/ 0 h 1095103"/>
                <a:gd name="connsiteX16" fmla="*/ 10587429 w 10587429"/>
                <a:gd name="connsiteY16" fmla="*/ 0 h 1095103"/>
                <a:gd name="connsiteX17" fmla="*/ 10587429 w 10587429"/>
                <a:gd name="connsiteY17" fmla="*/ 558503 h 1095103"/>
                <a:gd name="connsiteX18" fmla="*/ 10587429 w 10587429"/>
                <a:gd name="connsiteY18" fmla="*/ 1095103 h 1095103"/>
                <a:gd name="connsiteX19" fmla="*/ 9713966 w 10587429"/>
                <a:gd name="connsiteY19" fmla="*/ 1095103 h 1095103"/>
                <a:gd name="connsiteX20" fmla="*/ 9052252 w 10587429"/>
                <a:gd name="connsiteY20" fmla="*/ 1095103 h 1095103"/>
                <a:gd name="connsiteX21" fmla="*/ 8496412 w 10587429"/>
                <a:gd name="connsiteY21" fmla="*/ 1095103 h 1095103"/>
                <a:gd name="connsiteX22" fmla="*/ 7940572 w 10587429"/>
                <a:gd name="connsiteY22" fmla="*/ 1095103 h 1095103"/>
                <a:gd name="connsiteX23" fmla="*/ 7384732 w 10587429"/>
                <a:gd name="connsiteY23" fmla="*/ 1095103 h 1095103"/>
                <a:gd name="connsiteX24" fmla="*/ 6828892 w 10587429"/>
                <a:gd name="connsiteY24" fmla="*/ 1095103 h 1095103"/>
                <a:gd name="connsiteX25" fmla="*/ 6061303 w 10587429"/>
                <a:gd name="connsiteY25" fmla="*/ 1095103 h 1095103"/>
                <a:gd name="connsiteX26" fmla="*/ 5399589 w 10587429"/>
                <a:gd name="connsiteY26" fmla="*/ 1095103 h 1095103"/>
                <a:gd name="connsiteX27" fmla="*/ 5055497 w 10587429"/>
                <a:gd name="connsiteY27" fmla="*/ 1095103 h 1095103"/>
                <a:gd name="connsiteX28" fmla="*/ 4499657 w 10587429"/>
                <a:gd name="connsiteY28" fmla="*/ 1095103 h 1095103"/>
                <a:gd name="connsiteX29" fmla="*/ 3732069 w 10587429"/>
                <a:gd name="connsiteY29" fmla="*/ 1095103 h 1095103"/>
                <a:gd name="connsiteX30" fmla="*/ 3282103 w 10587429"/>
                <a:gd name="connsiteY30" fmla="*/ 1095103 h 1095103"/>
                <a:gd name="connsiteX31" fmla="*/ 2408640 w 10587429"/>
                <a:gd name="connsiteY31" fmla="*/ 1095103 h 1095103"/>
                <a:gd name="connsiteX32" fmla="*/ 1535177 w 10587429"/>
                <a:gd name="connsiteY32" fmla="*/ 1095103 h 1095103"/>
                <a:gd name="connsiteX33" fmla="*/ 873463 w 10587429"/>
                <a:gd name="connsiteY33" fmla="*/ 1095103 h 1095103"/>
                <a:gd name="connsiteX34" fmla="*/ 0 w 10587429"/>
                <a:gd name="connsiteY34" fmla="*/ 1095103 h 1095103"/>
                <a:gd name="connsiteX35" fmla="*/ 0 w 10587429"/>
                <a:gd name="connsiteY35" fmla="*/ 547552 h 1095103"/>
                <a:gd name="connsiteX36" fmla="*/ 0 w 10587429"/>
                <a:gd name="connsiteY36" fmla="*/ 0 h 1095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587429" h="1095103" fill="none" extrusionOk="0">
                  <a:moveTo>
                    <a:pt x="0" y="0"/>
                  </a:moveTo>
                  <a:cubicBezTo>
                    <a:pt x="100761" y="-5580"/>
                    <a:pt x="229344" y="4876"/>
                    <a:pt x="344091" y="0"/>
                  </a:cubicBezTo>
                  <a:cubicBezTo>
                    <a:pt x="458838" y="-4876"/>
                    <a:pt x="593364" y="-10773"/>
                    <a:pt x="688183" y="0"/>
                  </a:cubicBezTo>
                  <a:cubicBezTo>
                    <a:pt x="783002" y="10773"/>
                    <a:pt x="962323" y="-8670"/>
                    <a:pt x="1032274" y="0"/>
                  </a:cubicBezTo>
                  <a:cubicBezTo>
                    <a:pt x="1102225" y="8670"/>
                    <a:pt x="1649783" y="-30938"/>
                    <a:pt x="1905737" y="0"/>
                  </a:cubicBezTo>
                  <a:cubicBezTo>
                    <a:pt x="2161691" y="30938"/>
                    <a:pt x="2250438" y="-4759"/>
                    <a:pt x="2567452" y="0"/>
                  </a:cubicBezTo>
                  <a:cubicBezTo>
                    <a:pt x="2884466" y="4759"/>
                    <a:pt x="2835231" y="11738"/>
                    <a:pt x="2911543" y="0"/>
                  </a:cubicBezTo>
                  <a:cubicBezTo>
                    <a:pt x="2987855" y="-11738"/>
                    <a:pt x="3385816" y="20787"/>
                    <a:pt x="3573257" y="0"/>
                  </a:cubicBezTo>
                  <a:cubicBezTo>
                    <a:pt x="3760698" y="-20787"/>
                    <a:pt x="4211862" y="22836"/>
                    <a:pt x="4446720" y="0"/>
                  </a:cubicBezTo>
                  <a:cubicBezTo>
                    <a:pt x="4681578" y="-22836"/>
                    <a:pt x="4779168" y="-599"/>
                    <a:pt x="5002560" y="0"/>
                  </a:cubicBezTo>
                  <a:cubicBezTo>
                    <a:pt x="5225952" y="599"/>
                    <a:pt x="5319408" y="22779"/>
                    <a:pt x="5558400" y="0"/>
                  </a:cubicBezTo>
                  <a:cubicBezTo>
                    <a:pt x="5797392" y="-22779"/>
                    <a:pt x="5942140" y="-13135"/>
                    <a:pt x="6220115" y="0"/>
                  </a:cubicBezTo>
                  <a:cubicBezTo>
                    <a:pt x="6498091" y="13135"/>
                    <a:pt x="6630602" y="10203"/>
                    <a:pt x="6987703" y="0"/>
                  </a:cubicBezTo>
                  <a:cubicBezTo>
                    <a:pt x="7344804" y="-10203"/>
                    <a:pt x="7427636" y="1501"/>
                    <a:pt x="7755292" y="0"/>
                  </a:cubicBezTo>
                  <a:cubicBezTo>
                    <a:pt x="8082948" y="-1501"/>
                    <a:pt x="8190280" y="-31486"/>
                    <a:pt x="8522880" y="0"/>
                  </a:cubicBezTo>
                  <a:cubicBezTo>
                    <a:pt x="8855480" y="31486"/>
                    <a:pt x="9218343" y="-16025"/>
                    <a:pt x="9396343" y="0"/>
                  </a:cubicBezTo>
                  <a:cubicBezTo>
                    <a:pt x="9574343" y="16025"/>
                    <a:pt x="10269746" y="5015"/>
                    <a:pt x="10587429" y="0"/>
                  </a:cubicBezTo>
                  <a:cubicBezTo>
                    <a:pt x="10588100" y="225409"/>
                    <a:pt x="10576671" y="279658"/>
                    <a:pt x="10587429" y="558503"/>
                  </a:cubicBezTo>
                  <a:cubicBezTo>
                    <a:pt x="10598187" y="837348"/>
                    <a:pt x="10572738" y="957546"/>
                    <a:pt x="10587429" y="1095103"/>
                  </a:cubicBezTo>
                  <a:cubicBezTo>
                    <a:pt x="10211239" y="1095595"/>
                    <a:pt x="10126118" y="1057605"/>
                    <a:pt x="9713966" y="1095103"/>
                  </a:cubicBezTo>
                  <a:cubicBezTo>
                    <a:pt x="9301814" y="1132601"/>
                    <a:pt x="9325378" y="1108639"/>
                    <a:pt x="9052252" y="1095103"/>
                  </a:cubicBezTo>
                  <a:cubicBezTo>
                    <a:pt x="8779126" y="1081567"/>
                    <a:pt x="8628689" y="1074217"/>
                    <a:pt x="8496412" y="1095103"/>
                  </a:cubicBezTo>
                  <a:cubicBezTo>
                    <a:pt x="8364135" y="1115989"/>
                    <a:pt x="8192385" y="1110754"/>
                    <a:pt x="7940572" y="1095103"/>
                  </a:cubicBezTo>
                  <a:cubicBezTo>
                    <a:pt x="7688759" y="1079452"/>
                    <a:pt x="7589411" y="1080266"/>
                    <a:pt x="7384732" y="1095103"/>
                  </a:cubicBezTo>
                  <a:cubicBezTo>
                    <a:pt x="7180053" y="1109940"/>
                    <a:pt x="6962810" y="1104512"/>
                    <a:pt x="6828892" y="1095103"/>
                  </a:cubicBezTo>
                  <a:cubicBezTo>
                    <a:pt x="6694974" y="1085694"/>
                    <a:pt x="6430319" y="1084036"/>
                    <a:pt x="6061303" y="1095103"/>
                  </a:cubicBezTo>
                  <a:cubicBezTo>
                    <a:pt x="5692287" y="1106170"/>
                    <a:pt x="5704442" y="1098839"/>
                    <a:pt x="5399589" y="1095103"/>
                  </a:cubicBezTo>
                  <a:cubicBezTo>
                    <a:pt x="5094736" y="1091367"/>
                    <a:pt x="5134233" y="1099994"/>
                    <a:pt x="5055497" y="1095103"/>
                  </a:cubicBezTo>
                  <a:cubicBezTo>
                    <a:pt x="4976761" y="1090212"/>
                    <a:pt x="4699370" y="1087697"/>
                    <a:pt x="4499657" y="1095103"/>
                  </a:cubicBezTo>
                  <a:cubicBezTo>
                    <a:pt x="4299944" y="1102509"/>
                    <a:pt x="3900168" y="1056755"/>
                    <a:pt x="3732069" y="1095103"/>
                  </a:cubicBezTo>
                  <a:cubicBezTo>
                    <a:pt x="3563970" y="1133451"/>
                    <a:pt x="3500417" y="1076693"/>
                    <a:pt x="3282103" y="1095103"/>
                  </a:cubicBezTo>
                  <a:cubicBezTo>
                    <a:pt x="3063789" y="1113513"/>
                    <a:pt x="2804519" y="1059254"/>
                    <a:pt x="2408640" y="1095103"/>
                  </a:cubicBezTo>
                  <a:cubicBezTo>
                    <a:pt x="2012761" y="1130952"/>
                    <a:pt x="1744051" y="1079218"/>
                    <a:pt x="1535177" y="1095103"/>
                  </a:cubicBezTo>
                  <a:cubicBezTo>
                    <a:pt x="1326303" y="1110988"/>
                    <a:pt x="1146648" y="1084169"/>
                    <a:pt x="873463" y="1095103"/>
                  </a:cubicBezTo>
                  <a:cubicBezTo>
                    <a:pt x="600278" y="1106037"/>
                    <a:pt x="257554" y="1128469"/>
                    <a:pt x="0" y="1095103"/>
                  </a:cubicBezTo>
                  <a:cubicBezTo>
                    <a:pt x="20992" y="970979"/>
                    <a:pt x="-1460" y="703187"/>
                    <a:pt x="0" y="547552"/>
                  </a:cubicBezTo>
                  <a:cubicBezTo>
                    <a:pt x="1460" y="391917"/>
                    <a:pt x="-20115" y="131713"/>
                    <a:pt x="0" y="0"/>
                  </a:cubicBezTo>
                  <a:close/>
                </a:path>
                <a:path w="10587429" h="1095103" stroke="0" extrusionOk="0">
                  <a:moveTo>
                    <a:pt x="0" y="0"/>
                  </a:moveTo>
                  <a:cubicBezTo>
                    <a:pt x="213867" y="-26509"/>
                    <a:pt x="286067" y="-19021"/>
                    <a:pt x="555840" y="0"/>
                  </a:cubicBezTo>
                  <a:cubicBezTo>
                    <a:pt x="825613" y="19021"/>
                    <a:pt x="791530" y="-7105"/>
                    <a:pt x="899931" y="0"/>
                  </a:cubicBezTo>
                  <a:cubicBezTo>
                    <a:pt x="1008332" y="7105"/>
                    <a:pt x="1477007" y="28106"/>
                    <a:pt x="1773394" y="0"/>
                  </a:cubicBezTo>
                  <a:cubicBezTo>
                    <a:pt x="2069781" y="-28106"/>
                    <a:pt x="2157738" y="-10107"/>
                    <a:pt x="2329234" y="0"/>
                  </a:cubicBezTo>
                  <a:cubicBezTo>
                    <a:pt x="2500730" y="10107"/>
                    <a:pt x="2622549" y="-335"/>
                    <a:pt x="2885074" y="0"/>
                  </a:cubicBezTo>
                  <a:cubicBezTo>
                    <a:pt x="3147599" y="335"/>
                    <a:pt x="3549797" y="12927"/>
                    <a:pt x="3758537" y="0"/>
                  </a:cubicBezTo>
                  <a:cubicBezTo>
                    <a:pt x="3967277" y="-12927"/>
                    <a:pt x="4114183" y="15208"/>
                    <a:pt x="4208503" y="0"/>
                  </a:cubicBezTo>
                  <a:cubicBezTo>
                    <a:pt x="4302823" y="-15208"/>
                    <a:pt x="4797245" y="25034"/>
                    <a:pt x="5081966" y="0"/>
                  </a:cubicBezTo>
                  <a:cubicBezTo>
                    <a:pt x="5366687" y="-25034"/>
                    <a:pt x="5623945" y="35662"/>
                    <a:pt x="5955429" y="0"/>
                  </a:cubicBezTo>
                  <a:cubicBezTo>
                    <a:pt x="6286913" y="-35662"/>
                    <a:pt x="6303156" y="-3650"/>
                    <a:pt x="6617143" y="0"/>
                  </a:cubicBezTo>
                  <a:cubicBezTo>
                    <a:pt x="6931130" y="3650"/>
                    <a:pt x="7168618" y="26970"/>
                    <a:pt x="7490606" y="0"/>
                  </a:cubicBezTo>
                  <a:cubicBezTo>
                    <a:pt x="7812594" y="-26970"/>
                    <a:pt x="7844892" y="-24182"/>
                    <a:pt x="8046446" y="0"/>
                  </a:cubicBezTo>
                  <a:cubicBezTo>
                    <a:pt x="8248000" y="24182"/>
                    <a:pt x="8400359" y="19962"/>
                    <a:pt x="8602286" y="0"/>
                  </a:cubicBezTo>
                  <a:cubicBezTo>
                    <a:pt x="8804213" y="-19962"/>
                    <a:pt x="8987934" y="729"/>
                    <a:pt x="9369875" y="0"/>
                  </a:cubicBezTo>
                  <a:cubicBezTo>
                    <a:pt x="9751816" y="-729"/>
                    <a:pt x="9689570" y="-12453"/>
                    <a:pt x="9925715" y="0"/>
                  </a:cubicBezTo>
                  <a:cubicBezTo>
                    <a:pt x="10161860" y="12453"/>
                    <a:pt x="10405133" y="5540"/>
                    <a:pt x="10587429" y="0"/>
                  </a:cubicBezTo>
                  <a:cubicBezTo>
                    <a:pt x="10597357" y="197810"/>
                    <a:pt x="10573627" y="422207"/>
                    <a:pt x="10587429" y="569454"/>
                  </a:cubicBezTo>
                  <a:cubicBezTo>
                    <a:pt x="10601231" y="716701"/>
                    <a:pt x="10603999" y="967785"/>
                    <a:pt x="10587429" y="1095103"/>
                  </a:cubicBezTo>
                  <a:cubicBezTo>
                    <a:pt x="10234639" y="1073323"/>
                    <a:pt x="10097204" y="1105249"/>
                    <a:pt x="9819840" y="1095103"/>
                  </a:cubicBezTo>
                  <a:cubicBezTo>
                    <a:pt x="9542476" y="1084957"/>
                    <a:pt x="9475157" y="1079098"/>
                    <a:pt x="9369875" y="1095103"/>
                  </a:cubicBezTo>
                  <a:cubicBezTo>
                    <a:pt x="9264593" y="1111108"/>
                    <a:pt x="8700249" y="1053479"/>
                    <a:pt x="8496412" y="1095103"/>
                  </a:cubicBezTo>
                  <a:cubicBezTo>
                    <a:pt x="8292575" y="1136727"/>
                    <a:pt x="8026066" y="1114369"/>
                    <a:pt x="7834697" y="1095103"/>
                  </a:cubicBezTo>
                  <a:cubicBezTo>
                    <a:pt x="7643329" y="1075837"/>
                    <a:pt x="7499337" y="1105947"/>
                    <a:pt x="7384732" y="1095103"/>
                  </a:cubicBezTo>
                  <a:cubicBezTo>
                    <a:pt x="7270128" y="1084259"/>
                    <a:pt x="6910061" y="1123883"/>
                    <a:pt x="6723017" y="1095103"/>
                  </a:cubicBezTo>
                  <a:cubicBezTo>
                    <a:pt x="6535974" y="1066323"/>
                    <a:pt x="6450922" y="1081632"/>
                    <a:pt x="6378926" y="1095103"/>
                  </a:cubicBezTo>
                  <a:cubicBezTo>
                    <a:pt x="6306930" y="1108574"/>
                    <a:pt x="6200133" y="1096012"/>
                    <a:pt x="6034835" y="1095103"/>
                  </a:cubicBezTo>
                  <a:cubicBezTo>
                    <a:pt x="5869537" y="1094194"/>
                    <a:pt x="5562931" y="1089761"/>
                    <a:pt x="5373120" y="1095103"/>
                  </a:cubicBezTo>
                  <a:cubicBezTo>
                    <a:pt x="5183310" y="1100445"/>
                    <a:pt x="5086073" y="1100359"/>
                    <a:pt x="4923154" y="1095103"/>
                  </a:cubicBezTo>
                  <a:cubicBezTo>
                    <a:pt x="4760235" y="1089847"/>
                    <a:pt x="4434957" y="1076254"/>
                    <a:pt x="4155566" y="1095103"/>
                  </a:cubicBezTo>
                  <a:cubicBezTo>
                    <a:pt x="3876175" y="1113952"/>
                    <a:pt x="3906503" y="1088522"/>
                    <a:pt x="3705600" y="1095103"/>
                  </a:cubicBezTo>
                  <a:cubicBezTo>
                    <a:pt x="3504697" y="1101684"/>
                    <a:pt x="3122776" y="1075144"/>
                    <a:pt x="2938012" y="1095103"/>
                  </a:cubicBezTo>
                  <a:cubicBezTo>
                    <a:pt x="2753248" y="1115062"/>
                    <a:pt x="2663644" y="1081464"/>
                    <a:pt x="2593920" y="1095103"/>
                  </a:cubicBezTo>
                  <a:cubicBezTo>
                    <a:pt x="2524196" y="1108742"/>
                    <a:pt x="2061231" y="1111577"/>
                    <a:pt x="1826332" y="1095103"/>
                  </a:cubicBezTo>
                  <a:cubicBezTo>
                    <a:pt x="1591433" y="1078629"/>
                    <a:pt x="1499602" y="1074433"/>
                    <a:pt x="1376366" y="1095103"/>
                  </a:cubicBezTo>
                  <a:cubicBezTo>
                    <a:pt x="1253130" y="1115773"/>
                    <a:pt x="1133183" y="1104075"/>
                    <a:pt x="1032274" y="1095103"/>
                  </a:cubicBezTo>
                  <a:cubicBezTo>
                    <a:pt x="931365" y="1086131"/>
                    <a:pt x="741600" y="1089471"/>
                    <a:pt x="582309" y="1095103"/>
                  </a:cubicBezTo>
                  <a:cubicBezTo>
                    <a:pt x="423019" y="1100735"/>
                    <a:pt x="260369" y="1087655"/>
                    <a:pt x="0" y="1095103"/>
                  </a:cubicBezTo>
                  <a:cubicBezTo>
                    <a:pt x="17316" y="901638"/>
                    <a:pt x="-7112" y="721385"/>
                    <a:pt x="0" y="569454"/>
                  </a:cubicBezTo>
                  <a:cubicBezTo>
                    <a:pt x="7112" y="417523"/>
                    <a:pt x="13649" y="272598"/>
                    <a:pt x="0" y="0"/>
                  </a:cubicBezTo>
                  <a:close/>
                </a:path>
              </a:pathLst>
            </a:custGeom>
            <a:solidFill>
              <a:srgbClr val="FCFEB0"/>
            </a:solidFill>
            <a:ln w="22225">
              <a:solidFill>
                <a:srgbClr val="00B050"/>
              </a:solidFill>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b="1">
                <a:solidFill>
                  <a:srgbClr val="00B050"/>
                </a:solidFill>
                <a:latin typeface="Arial" panose="020B0604020202020204" pitchFamily="34" charset="0"/>
                <a:ea typeface="Tahoma" panose="020B0604030504040204" pitchFamily="34" charset="0"/>
                <a:cs typeface="Arial" panose="020B0604020202020204" pitchFamily="34" charset="0"/>
              </a:endParaRPr>
            </a:p>
            <a:p>
              <a:pPr algn="ctr"/>
              <a:endParaRPr lang="vi-VN" sz="4400" b="1" dirty="0">
                <a:solidFill>
                  <a:srgbClr val="00B050"/>
                </a:solidFill>
                <a:latin typeface="Arial" panose="020B0604020202020204" pitchFamily="34" charset="0"/>
                <a:ea typeface="Tahoma" panose="020B060403050404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xmlns="" id="{26606782-8F84-485F-89D0-9A56E867157C}"/>
                </a:ext>
              </a:extLst>
            </p:cNvPr>
            <p:cNvSpPr/>
            <p:nvPr/>
          </p:nvSpPr>
          <p:spPr>
            <a:xfrm>
              <a:off x="2548633" y="3265448"/>
              <a:ext cx="9215415" cy="2309415"/>
            </a:xfrm>
            <a:prstGeom prst="rect">
              <a:avLst/>
            </a:prstGeom>
          </p:spPr>
          <p:txBody>
            <a:bodyPr wrap="square">
              <a:spAutoFit/>
            </a:bodyPr>
            <a:lstStyle/>
            <a:p>
              <a:pPr>
                <a:lnSpc>
                  <a:spcPct val="115000"/>
                </a:lnSpc>
                <a:spcAft>
                  <a:spcPts val="0"/>
                </a:spcAft>
              </a:pPr>
              <a:r>
                <a:rPr lang="fr-FR" sz="3200" b="1">
                  <a:solidFill>
                    <a:srgbClr val="7030A0"/>
                  </a:solidFill>
                  <a:latin typeface="Arial" panose="020B0604020202020204" pitchFamily="34" charset="0"/>
                  <a:ea typeface="Calibri" panose="020F0502020204030204" pitchFamily="34" charset="0"/>
                  <a:cs typeface="Arial" panose="020B0604020202020204" pitchFamily="34" charset="0"/>
                </a:rPr>
                <a:t>Nhiệm vụ 2: </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C</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ơ</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cấu dân số già ảnh h</a:t>
              </a:r>
              <a:r>
                <a:rPr lang="vi-VN" sz="3200">
                  <a:solidFill>
                    <a:srgbClr val="3333FF"/>
                  </a:solidFill>
                  <a:latin typeface="Arial" panose="020B0604020202020204" pitchFamily="34" charset="0"/>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ởng như thế nào đối với sự phát triển kinh tế xã hội</a:t>
              </a: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pPr>
              <a:r>
                <a:rPr lang="fr-FR" sz="3200">
                  <a:solidFill>
                    <a:srgbClr val="3333FF"/>
                  </a:solidFill>
                  <a:latin typeface="Arial" panose="020B0604020202020204" pitchFamily="34" charset="0"/>
                  <a:ea typeface="Calibri" panose="020F0502020204030204" pitchFamily="34" charset="0"/>
                  <a:cs typeface="Arial" panose="020B0604020202020204" pitchFamily="34" charset="0"/>
                </a:rPr>
                <a:t>Trình độ học vấn của dân c</a:t>
              </a:r>
              <a:r>
                <a:rPr lang="vi-VN" sz="3200">
                  <a:solidFill>
                    <a:srgbClr val="3333FF"/>
                  </a:solidFill>
                  <a:ea typeface="Calibri" panose="020F0502020204030204" pitchFamily="34" charset="0"/>
                  <a:cs typeface="Arial" panose="020B0604020202020204" pitchFamily="34" charset="0"/>
                </a:rPr>
                <a:t>ư</a:t>
              </a:r>
              <a:r>
                <a:rPr lang="en-US" sz="3200">
                  <a:solidFill>
                    <a:srgbClr val="3333FF"/>
                  </a:solidFill>
                  <a:latin typeface="Arial" panose="020B0604020202020204" pitchFamily="34" charset="0"/>
                  <a:ea typeface="Calibri" panose="020F0502020204030204" pitchFamily="34" charset="0"/>
                  <a:cs typeface="Arial" panose="020B0604020202020204" pitchFamily="34" charset="0"/>
                </a:rPr>
                <a:t> châu Âu?</a:t>
              </a:r>
            </a:p>
            <a:p>
              <a:pPr>
                <a:lnSpc>
                  <a:spcPct val="115000"/>
                </a:lnSpc>
                <a:spcAft>
                  <a:spcPts val="0"/>
                </a:spcAft>
              </a:pPr>
              <a:endParaRPr lang="en-US" sz="3200">
                <a:solidFill>
                  <a:srgbClr val="3333FF"/>
                </a:solidFill>
                <a:latin typeface="Arial" panose="020B0604020202020204" pitchFamily="34" charset="0"/>
                <a:ea typeface="Calibri" panose="020F0502020204030204" pitchFamily="34" charset="0"/>
                <a:cs typeface="Arial" panose="020B0604020202020204" pitchFamily="34" charset="0"/>
              </a:endParaRPr>
            </a:p>
          </p:txBody>
        </p:sp>
      </p:grpSp>
      <p:pic>
        <p:nvPicPr>
          <p:cNvPr id="25"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647F7595-9624-4BA9-925D-A36284AFD88F}"/>
              </a:ext>
            </a:extLst>
          </p:cNvPr>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18317" t="33855" r="19901" b="41111"/>
          <a:stretch/>
        </p:blipFill>
        <p:spPr bwMode="auto">
          <a:xfrm>
            <a:off x="9516043" y="3488553"/>
            <a:ext cx="1992316" cy="863225"/>
          </a:xfrm>
          <a:prstGeom prst="rect">
            <a:avLst/>
          </a:prstGeom>
          <a:noFill/>
          <a:extLst>
            <a:ext uri="{909E8E84-426E-40DD-AFC4-6F175D3DCCD1}">
              <a14:hiddenFill xmlns="" xmlns:a14="http://schemas.microsoft.com/office/drawing/2010/main">
                <a:solidFill>
                  <a:srgbClr val="FFFFFF"/>
                </a:solidFill>
              </a14:hiddenFill>
            </a:ext>
          </a:extLst>
        </p:spPr>
      </p:pic>
      <p:pic>
        <p:nvPicPr>
          <p:cNvPr id="26" name="3 Minute Timer (Nho)">
            <a:hlinkClick r:id="" action="ppaction://media"/>
            <a:extLst>
              <a:ext uri="{FF2B5EF4-FFF2-40B4-BE49-F238E27FC236}">
                <a16:creationId xmlns:a16="http://schemas.microsoft.com/office/drawing/2014/main" xmlns="" id="{AA7CE12C-16A2-44C5-88CE-BCEE2C047910}"/>
              </a:ext>
            </a:extLst>
          </p:cNvPr>
          <p:cNvPicPr>
            <a:picLocks noChangeAspect="1"/>
          </p:cNvPicPr>
          <p:nvPr>
            <a:videoFile r:link="rId1"/>
            <p:extLst>
              <p:ext uri="{DAA4B4D4-6D71-4841-9C94-3DE7FCFB9230}">
                <p14:media xmlns="" xmlns:p14="http://schemas.microsoft.com/office/powerpoint/2010/main" r:embed="rId5"/>
              </p:ext>
            </p:extLst>
          </p:nvPr>
        </p:nvPicPr>
        <p:blipFill>
          <a:blip r:embed="rId6" cstate="print"/>
          <a:stretch>
            <a:fillRect/>
          </a:stretch>
        </p:blipFill>
        <p:spPr>
          <a:xfrm>
            <a:off x="4315539" y="3437199"/>
            <a:ext cx="1699051" cy="954971"/>
          </a:xfrm>
          <a:prstGeom prst="rect">
            <a:avLst/>
          </a:prstGeom>
        </p:spPr>
      </p:pic>
      <p:pic>
        <p:nvPicPr>
          <p:cNvPr id="28" name="Picture 27">
            <a:extLst>
              <a:ext uri="{FF2B5EF4-FFF2-40B4-BE49-F238E27FC236}">
                <a16:creationId xmlns:a16="http://schemas.microsoft.com/office/drawing/2014/main" xmlns="" id="{3E6C78E2-AF49-4372-A304-277E89191658}"/>
              </a:ext>
            </a:extLst>
          </p:cNvPr>
          <p:cNvPicPr>
            <a:picLocks noChangeAspect="1"/>
          </p:cNvPicPr>
          <p:nvPr/>
        </p:nvPicPr>
        <p:blipFill rotWithShape="1">
          <a:blip r:embed="rId7" cstate="print"/>
          <a:srcRect t="11617"/>
          <a:stretch/>
        </p:blipFill>
        <p:spPr>
          <a:xfrm>
            <a:off x="521597" y="5096920"/>
            <a:ext cx="1260086" cy="1259217"/>
          </a:xfrm>
          <a:prstGeom prst="rect">
            <a:avLst/>
          </a:prstGeom>
        </p:spPr>
      </p:pic>
      <p:sp>
        <p:nvSpPr>
          <p:cNvPr id="30" name="TextBox 29">
            <a:extLst>
              <a:ext uri="{FF2B5EF4-FFF2-40B4-BE49-F238E27FC236}">
                <a16:creationId xmlns:a16="http://schemas.microsoft.com/office/drawing/2014/main" xmlns="" id="{221A41A8-84DE-413D-A65F-C6D7DED240BC}"/>
              </a:ext>
            </a:extLst>
          </p:cNvPr>
          <p:cNvSpPr txBox="1"/>
          <p:nvPr/>
        </p:nvSpPr>
        <p:spPr>
          <a:xfrm>
            <a:off x="6177412" y="3754664"/>
            <a:ext cx="3547878" cy="461665"/>
          </a:xfrm>
          <a:prstGeom prst="rect">
            <a:avLst/>
          </a:prstGeom>
          <a:noFill/>
        </p:spPr>
        <p:txBody>
          <a:bodyPr wrap="square" rtlCol="0">
            <a:spAutoFit/>
          </a:bodyPr>
          <a:lstStyle/>
          <a:p>
            <a:r>
              <a:rPr lang="en-US" sz="2400" b="1">
                <a:solidFill>
                  <a:srgbClr val="3333FF"/>
                </a:solidFill>
                <a:latin typeface="Arial" panose="020B0604020202020204" pitchFamily="34" charset="0"/>
                <a:cs typeface="Arial" panose="020B0604020202020204" pitchFamily="34" charset="0"/>
              </a:rPr>
              <a:t>THẢO LUẬN </a:t>
            </a:r>
            <a:r>
              <a:rPr lang="vi-VN" sz="2400" b="1">
                <a:solidFill>
                  <a:srgbClr val="FF0000"/>
                </a:solidFill>
                <a:latin typeface="Arial" panose="020B0604020202020204" pitchFamily="34" charset="0"/>
                <a:cs typeface="Arial" panose="020B0604020202020204" pitchFamily="34" charset="0"/>
              </a:rPr>
              <a:t>NHÓM 4</a:t>
            </a:r>
            <a:endParaRPr lang="en-US"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3702596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barn(inVertical)">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195118" fill="hold"/>
                                        <p:tgtEl>
                                          <p:spTgt spid="26"/>
                                        </p:tgtEl>
                                      </p:cBhvr>
                                    </p:cmd>
                                  </p:childTnLst>
                                </p:cTn>
                              </p:par>
                              <p:par>
                                <p:cTn id="28" presetID="22" presetClass="entr" presetSubtype="2" fill="hold" grpId="0" nodeType="with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wipe(right)">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1" restart="whenNotActive" fill="hold" evtFilter="cancelBubble" nodeType="interactiveSeq">
                <p:stCondLst>
                  <p:cond evt="onClick" delay="0">
                    <p:tgtEl>
                      <p:spTgt spid="26"/>
                    </p:tgtEl>
                  </p:cond>
                </p:stCondLst>
                <p:endSync evt="end" delay="0">
                  <p:rtn val="all"/>
                </p:endSync>
                <p:childTnLst>
                  <p:par>
                    <p:cTn id="32" fill="hold">
                      <p:stCondLst>
                        <p:cond delay="0"/>
                      </p:stCondLst>
                      <p:childTnLst>
                        <p:par>
                          <p:cTn id="33" fill="hold">
                            <p:stCondLst>
                              <p:cond delay="0"/>
                            </p:stCondLst>
                            <p:childTnLst>
                              <p:par>
                                <p:cTn id="34" presetID="2" presetClass="mediacall" presetSubtype="0" fill="hold" nodeType="clickEffect">
                                  <p:stCondLst>
                                    <p:cond delay="0"/>
                                  </p:stCondLst>
                                  <p:childTnLst>
                                    <p:cmd type="call" cmd="togglePause">
                                      <p:cBhvr>
                                        <p:cTn id="35" dur="1" fill="hold"/>
                                        <p:tgtEl>
                                          <p:spTgt spid="26"/>
                                        </p:tgtEl>
                                      </p:cBhvr>
                                    </p:cmd>
                                  </p:childTnLst>
                                </p:cTn>
                              </p:par>
                            </p:childTnLst>
                          </p:cTn>
                        </p:par>
                      </p:childTnLst>
                    </p:cTn>
                  </p:par>
                </p:childTnLst>
              </p:cTn>
              <p:nextCondLst>
                <p:cond evt="onClick" delay="0">
                  <p:tgtEl>
                    <p:spTgt spid="26"/>
                  </p:tgtEl>
                </p:cond>
              </p:nextCondLst>
            </p:seq>
            <p:video>
              <p:cMediaNode vol="80000">
                <p:cTn id="36" fill="hold" display="0">
                  <p:stCondLst>
                    <p:cond delay="indefinite"/>
                  </p:stCondLst>
                </p:cTn>
                <p:tgtEl>
                  <p:spTgt spid="26"/>
                </p:tgtEl>
              </p:cMediaNode>
            </p:video>
          </p:childTnLst>
        </p:cTn>
      </p:par>
    </p:tnLst>
    <p:bldLst>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AC89238A-7EBC-44B0-A91D-06A7632C36AF}"/>
              </a:ext>
            </a:extLst>
          </p:cNvPr>
          <p:cNvGrpSpPr/>
          <p:nvPr/>
        </p:nvGrpSpPr>
        <p:grpSpPr>
          <a:xfrm>
            <a:off x="-56712" y="164689"/>
            <a:ext cx="5331075" cy="4519655"/>
            <a:chOff x="195080" y="358800"/>
            <a:chExt cx="5331075" cy="4519655"/>
          </a:xfrm>
        </p:grpSpPr>
        <p:pic>
          <p:nvPicPr>
            <p:cNvPr id="4" name="Picture 3">
              <a:extLst>
                <a:ext uri="{FF2B5EF4-FFF2-40B4-BE49-F238E27FC236}">
                  <a16:creationId xmlns:a16="http://schemas.microsoft.com/office/drawing/2014/main" xmlns="" id="{0C5FE510-3DE9-4AC7-8A8C-BBD601E98A14}"/>
                </a:ext>
              </a:extLst>
            </p:cNvPr>
            <p:cNvPicPr>
              <a:picLocks noChangeAspect="1"/>
            </p:cNvPicPr>
            <p:nvPr/>
          </p:nvPicPr>
          <p:blipFill rotWithShape="1">
            <a:blip r:embed="rId2" cstate="print"/>
            <a:srcRect b="9987"/>
            <a:stretch/>
          </p:blipFill>
          <p:spPr>
            <a:xfrm>
              <a:off x="251792" y="358800"/>
              <a:ext cx="5274363" cy="3930232"/>
            </a:xfrm>
            <a:prstGeom prst="rect">
              <a:avLst/>
            </a:prstGeom>
          </p:spPr>
        </p:pic>
        <p:sp>
          <p:nvSpPr>
            <p:cNvPr id="5" name="TextBox 4">
              <a:extLst>
                <a:ext uri="{FF2B5EF4-FFF2-40B4-BE49-F238E27FC236}">
                  <a16:creationId xmlns:a16="http://schemas.microsoft.com/office/drawing/2014/main" xmlns="" id="{28652E2E-CE29-4184-9136-E973AEB43118}"/>
                </a:ext>
              </a:extLst>
            </p:cNvPr>
            <p:cNvSpPr txBox="1"/>
            <p:nvPr/>
          </p:nvSpPr>
          <p:spPr>
            <a:xfrm>
              <a:off x="195080" y="4170569"/>
              <a:ext cx="5274364" cy="707886"/>
            </a:xfrm>
            <a:prstGeom prst="rect">
              <a:avLst/>
            </a:prstGeom>
            <a:noFill/>
          </p:spPr>
          <p:txBody>
            <a:bodyPr wrap="square" rtlCol="0">
              <a:spAutoFit/>
            </a:bodyPr>
            <a:lstStyle/>
            <a:p>
              <a:pPr algn="ctr"/>
              <a:r>
                <a:rPr lang="vi-VN" sz="2000">
                  <a:solidFill>
                    <a:srgbClr val="1C11AF"/>
                  </a:solidFill>
                </a:rPr>
                <a:t>Hình 2.2.Tỉ lệ nam và tỉ lệ nữ trong tổng số dân ở châu Âu, giai đoạn 1950-2020</a:t>
              </a:r>
              <a:endParaRPr lang="en-US" sz="2000">
                <a:solidFill>
                  <a:srgbClr val="1C11AF"/>
                </a:solidFill>
              </a:endParaRPr>
            </a:p>
          </p:txBody>
        </p:sp>
      </p:grpSp>
      <p:pic>
        <p:nvPicPr>
          <p:cNvPr id="7" name="Picture 6">
            <a:extLst>
              <a:ext uri="{FF2B5EF4-FFF2-40B4-BE49-F238E27FC236}">
                <a16:creationId xmlns:a16="http://schemas.microsoft.com/office/drawing/2014/main" xmlns="" id="{F21E219E-3FCD-477C-826B-1DDFE1DA70A7}"/>
              </a:ext>
            </a:extLst>
          </p:cNvPr>
          <p:cNvPicPr>
            <a:picLocks noChangeAspect="1"/>
          </p:cNvPicPr>
          <p:nvPr/>
        </p:nvPicPr>
        <p:blipFill>
          <a:blip r:embed="rId3" cstate="print"/>
          <a:stretch>
            <a:fillRect/>
          </a:stretch>
        </p:blipFill>
        <p:spPr>
          <a:xfrm>
            <a:off x="4796549" y="471243"/>
            <a:ext cx="7395451" cy="2868291"/>
          </a:xfrm>
          <a:prstGeom prst="rect">
            <a:avLst/>
          </a:prstGeom>
        </p:spPr>
      </p:pic>
    </p:spTree>
    <p:extLst>
      <p:ext uri="{BB962C8B-B14F-4D97-AF65-F5344CB8AC3E}">
        <p14:creationId xmlns="" xmlns:p14="http://schemas.microsoft.com/office/powerpoint/2010/main" val="32603627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xmlns="" id="{7B8B22DA-2AF0-41B1-956D-156E9B908AC2}"/>
              </a:ext>
            </a:extLst>
          </p:cNvPr>
          <p:cNvGraphicFramePr>
            <a:graphicFrameLocks noGrp="1"/>
          </p:cNvGraphicFramePr>
          <p:nvPr>
            <p:extLst>
              <p:ext uri="{D42A27DB-BD31-4B8C-83A1-F6EECF244321}">
                <p14:modId xmlns="" xmlns:p14="http://schemas.microsoft.com/office/powerpoint/2010/main" val="1515980908"/>
              </p:ext>
            </p:extLst>
          </p:nvPr>
        </p:nvGraphicFramePr>
        <p:xfrm>
          <a:off x="169445" y="1340941"/>
          <a:ext cx="11582400" cy="3792349"/>
        </p:xfrm>
        <a:graphic>
          <a:graphicData uri="http://schemas.openxmlformats.org/drawingml/2006/table">
            <a:tbl>
              <a:tblPr firstRow="1" bandRow="1">
                <a:tableStyleId>{5C22544A-7EE6-4342-B048-85BDC9FD1C3A}</a:tableStyleId>
              </a:tblPr>
              <a:tblGrid>
                <a:gridCol w="3101009">
                  <a:extLst>
                    <a:ext uri="{9D8B030D-6E8A-4147-A177-3AD203B41FA5}">
                      <a16:colId xmlns:a16="http://schemas.microsoft.com/office/drawing/2014/main" xmlns="" val="3599355882"/>
                    </a:ext>
                  </a:extLst>
                </a:gridCol>
                <a:gridCol w="2690191">
                  <a:extLst>
                    <a:ext uri="{9D8B030D-6E8A-4147-A177-3AD203B41FA5}">
                      <a16:colId xmlns:a16="http://schemas.microsoft.com/office/drawing/2014/main" xmlns="" val="2242053010"/>
                    </a:ext>
                  </a:extLst>
                </a:gridCol>
                <a:gridCol w="2895600">
                  <a:extLst>
                    <a:ext uri="{9D8B030D-6E8A-4147-A177-3AD203B41FA5}">
                      <a16:colId xmlns:a16="http://schemas.microsoft.com/office/drawing/2014/main" xmlns="" val="1110774079"/>
                    </a:ext>
                  </a:extLst>
                </a:gridCol>
                <a:gridCol w="2895600">
                  <a:extLst>
                    <a:ext uri="{9D8B030D-6E8A-4147-A177-3AD203B41FA5}">
                      <a16:colId xmlns:a16="http://schemas.microsoft.com/office/drawing/2014/main" xmlns="" val="2082613527"/>
                    </a:ext>
                  </a:extLst>
                </a:gridCol>
              </a:tblGrid>
              <a:tr h="1242110">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tc>
                  <a:txBody>
                    <a:bodyPr/>
                    <a:lstStyle/>
                    <a:p>
                      <a:endParaRPr lang="en-US"/>
                    </a:p>
                  </a:txBody>
                  <a:tcPr>
                    <a:solidFill>
                      <a:srgbClr val="00B050"/>
                    </a:solidFill>
                  </a:tcPr>
                </a:tc>
                <a:extLst>
                  <a:ext uri="{0D108BD9-81ED-4DB2-BD59-A6C34878D82A}">
                    <a16:rowId xmlns:a16="http://schemas.microsoft.com/office/drawing/2014/main" xmlns="" val="1196847979"/>
                  </a:ext>
                </a:extLst>
              </a:tr>
              <a:tr h="629999">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tc>
                  <a:txBody>
                    <a:bodyPr/>
                    <a:lstStyle/>
                    <a:p>
                      <a:endParaRPr lang="en-US"/>
                    </a:p>
                  </a:txBody>
                  <a:tcPr>
                    <a:solidFill>
                      <a:srgbClr val="F9FECE"/>
                    </a:solidFill>
                  </a:tcPr>
                </a:tc>
                <a:extLst>
                  <a:ext uri="{0D108BD9-81ED-4DB2-BD59-A6C34878D82A}">
                    <a16:rowId xmlns:a16="http://schemas.microsoft.com/office/drawing/2014/main" xmlns="" val="3561060981"/>
                  </a:ext>
                </a:extLst>
              </a:tr>
              <a:tr h="298492">
                <a:tc>
                  <a:txBody>
                    <a:bodyPr/>
                    <a:lstStyle/>
                    <a:p>
                      <a:endParaRPr lang="vi-VN"/>
                    </a:p>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tc>
                  <a:txBody>
                    <a:bodyPr/>
                    <a:lstStyle/>
                    <a:p>
                      <a:endParaRPr lang="en-US"/>
                    </a:p>
                  </a:txBody>
                  <a:tcPr>
                    <a:solidFill>
                      <a:schemeClr val="accent2">
                        <a:lumMod val="20000"/>
                        <a:lumOff val="80000"/>
                      </a:schemeClr>
                    </a:solidFill>
                  </a:tcPr>
                </a:tc>
                <a:extLst>
                  <a:ext uri="{0D108BD9-81ED-4DB2-BD59-A6C34878D82A}">
                    <a16:rowId xmlns:a16="http://schemas.microsoft.com/office/drawing/2014/main" xmlns="" val="2986945824"/>
                  </a:ext>
                </a:extLst>
              </a:tr>
              <a:tr h="298491">
                <a:tc>
                  <a:txBody>
                    <a:bodyPr/>
                    <a:lstStyle/>
                    <a:p>
                      <a:endParaRPr lang="vi-VN"/>
                    </a:p>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tc>
                  <a:txBody>
                    <a:bodyPr/>
                    <a:lstStyle/>
                    <a:p>
                      <a:endParaRPr lang="en-US"/>
                    </a:p>
                  </a:txBody>
                  <a:tcPr>
                    <a:solidFill>
                      <a:schemeClr val="accent4">
                        <a:lumMod val="40000"/>
                        <a:lumOff val="60000"/>
                      </a:schemeClr>
                    </a:solidFill>
                  </a:tcPr>
                </a:tc>
                <a:extLst>
                  <a:ext uri="{0D108BD9-81ED-4DB2-BD59-A6C34878D82A}">
                    <a16:rowId xmlns:a16="http://schemas.microsoft.com/office/drawing/2014/main" xmlns="" val="1184385495"/>
                  </a:ext>
                </a:extLst>
              </a:tr>
              <a:tr h="298492">
                <a:tc>
                  <a:txBody>
                    <a:bodyPr/>
                    <a:lstStyle/>
                    <a:p>
                      <a:endParaRPr lang="vi-VN"/>
                    </a:p>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tc>
                  <a:txBody>
                    <a:bodyPr/>
                    <a:lstStyle/>
                    <a:p>
                      <a:endParaRPr lang="en-US"/>
                    </a:p>
                  </a:txBody>
                  <a:tcPr>
                    <a:solidFill>
                      <a:schemeClr val="accent6">
                        <a:lumMod val="20000"/>
                        <a:lumOff val="80000"/>
                      </a:schemeClr>
                    </a:solidFill>
                  </a:tcPr>
                </a:tc>
                <a:extLst>
                  <a:ext uri="{0D108BD9-81ED-4DB2-BD59-A6C34878D82A}">
                    <a16:rowId xmlns:a16="http://schemas.microsoft.com/office/drawing/2014/main" xmlns="" val="1212696829"/>
                  </a:ext>
                </a:extLst>
              </a:tr>
            </a:tbl>
          </a:graphicData>
        </a:graphic>
      </p:graphicFrame>
      <p:cxnSp>
        <p:nvCxnSpPr>
          <p:cNvPr id="6" name="Straight Connector 5">
            <a:extLst>
              <a:ext uri="{FF2B5EF4-FFF2-40B4-BE49-F238E27FC236}">
                <a16:creationId xmlns:a16="http://schemas.microsoft.com/office/drawing/2014/main" xmlns="" id="{40F8AD44-87FC-4F15-844B-FC6EF264BAF4}"/>
              </a:ext>
            </a:extLst>
          </p:cNvPr>
          <p:cNvCxnSpPr>
            <a:cxnSpLocks/>
          </p:cNvCxnSpPr>
          <p:nvPr/>
        </p:nvCxnSpPr>
        <p:spPr>
          <a:xfrm>
            <a:off x="195949" y="1340941"/>
            <a:ext cx="2914168" cy="1228858"/>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xmlns="" id="{AE45F7EE-4E75-4E98-8144-1E02A1BC8B5B}"/>
              </a:ext>
            </a:extLst>
          </p:cNvPr>
          <p:cNvSpPr txBox="1"/>
          <p:nvPr/>
        </p:nvSpPr>
        <p:spPr>
          <a:xfrm>
            <a:off x="3681270" y="1794052"/>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0-14 tuổi</a:t>
            </a:r>
          </a:p>
        </p:txBody>
      </p:sp>
      <p:sp>
        <p:nvSpPr>
          <p:cNvPr id="16" name="TextBox 15">
            <a:extLst>
              <a:ext uri="{FF2B5EF4-FFF2-40B4-BE49-F238E27FC236}">
                <a16:creationId xmlns:a16="http://schemas.microsoft.com/office/drawing/2014/main" xmlns="" id="{784AF03C-A8E1-4C75-82BD-6B667723A7E8}"/>
              </a:ext>
            </a:extLst>
          </p:cNvPr>
          <p:cNvSpPr txBox="1"/>
          <p:nvPr/>
        </p:nvSpPr>
        <p:spPr>
          <a:xfrm>
            <a:off x="6306510" y="1770373"/>
            <a:ext cx="2054087"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15- 64 tuổi</a:t>
            </a:r>
          </a:p>
        </p:txBody>
      </p:sp>
      <p:sp>
        <p:nvSpPr>
          <p:cNvPr id="17" name="TextBox 16">
            <a:extLst>
              <a:ext uri="{FF2B5EF4-FFF2-40B4-BE49-F238E27FC236}">
                <a16:creationId xmlns:a16="http://schemas.microsoft.com/office/drawing/2014/main" xmlns="" id="{EFA842CE-D5D3-433D-B379-F3CAEE9AA7C7}"/>
              </a:ext>
            </a:extLst>
          </p:cNvPr>
          <p:cNvSpPr txBox="1"/>
          <p:nvPr/>
        </p:nvSpPr>
        <p:spPr>
          <a:xfrm>
            <a:off x="9061657" y="1786323"/>
            <a:ext cx="3008240"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65 tuổi trở lên</a:t>
            </a:r>
          </a:p>
        </p:txBody>
      </p:sp>
      <p:sp>
        <p:nvSpPr>
          <p:cNvPr id="22" name="TextBox 21">
            <a:extLst>
              <a:ext uri="{FF2B5EF4-FFF2-40B4-BE49-F238E27FC236}">
                <a16:creationId xmlns:a16="http://schemas.microsoft.com/office/drawing/2014/main" xmlns="" id="{92F23537-858C-4865-9D35-D95285783704}"/>
              </a:ext>
            </a:extLst>
          </p:cNvPr>
          <p:cNvSpPr txBox="1"/>
          <p:nvPr/>
        </p:nvSpPr>
        <p:spPr>
          <a:xfrm>
            <a:off x="1247493" y="1395988"/>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Nhóm tuổi</a:t>
            </a:r>
          </a:p>
        </p:txBody>
      </p:sp>
      <p:sp>
        <p:nvSpPr>
          <p:cNvPr id="23" name="TextBox 22">
            <a:extLst>
              <a:ext uri="{FF2B5EF4-FFF2-40B4-BE49-F238E27FC236}">
                <a16:creationId xmlns:a16="http://schemas.microsoft.com/office/drawing/2014/main" xmlns="" id="{E742B97D-4A99-40ED-B1A7-9D6A3656E801}"/>
              </a:ext>
            </a:extLst>
          </p:cNvPr>
          <p:cNvSpPr txBox="1"/>
          <p:nvPr/>
        </p:nvSpPr>
        <p:spPr>
          <a:xfrm>
            <a:off x="307277" y="1955370"/>
            <a:ext cx="3335538" cy="523220"/>
          </a:xfrm>
          <a:prstGeom prst="rect">
            <a:avLst/>
          </a:prstGeom>
          <a:noFill/>
        </p:spPr>
        <p:txBody>
          <a:bodyPr wrap="square" rtlCol="0">
            <a:spAutoFit/>
          </a:bodyPr>
          <a:lstStyle/>
          <a:p>
            <a:r>
              <a:rPr lang="en-US" sz="2800" b="1">
                <a:solidFill>
                  <a:srgbClr val="FFFF00"/>
                </a:solidFill>
                <a:latin typeface="Arial" panose="020B0604020202020204" pitchFamily="34" charset="0"/>
                <a:cs typeface="Arial" panose="020B0604020202020204" pitchFamily="34" charset="0"/>
              </a:rPr>
              <a:t>Năm</a:t>
            </a:r>
          </a:p>
        </p:txBody>
      </p:sp>
      <p:sp>
        <p:nvSpPr>
          <p:cNvPr id="24" name="TextBox 23">
            <a:extLst>
              <a:ext uri="{FF2B5EF4-FFF2-40B4-BE49-F238E27FC236}">
                <a16:creationId xmlns:a16="http://schemas.microsoft.com/office/drawing/2014/main" xmlns="" id="{5445E3AC-6325-4AAF-B083-4495673A0A1E}"/>
              </a:ext>
            </a:extLst>
          </p:cNvPr>
          <p:cNvSpPr txBox="1"/>
          <p:nvPr/>
        </p:nvSpPr>
        <p:spPr>
          <a:xfrm>
            <a:off x="759166" y="2741098"/>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1990</a:t>
            </a:r>
          </a:p>
        </p:txBody>
      </p:sp>
      <p:sp>
        <p:nvSpPr>
          <p:cNvPr id="25" name="TextBox 24">
            <a:extLst>
              <a:ext uri="{FF2B5EF4-FFF2-40B4-BE49-F238E27FC236}">
                <a16:creationId xmlns:a16="http://schemas.microsoft.com/office/drawing/2014/main" xmlns="" id="{FBE9098D-C552-4DCA-BB66-259CB4E3BDEF}"/>
              </a:ext>
            </a:extLst>
          </p:cNvPr>
          <p:cNvSpPr txBox="1"/>
          <p:nvPr/>
        </p:nvSpPr>
        <p:spPr>
          <a:xfrm>
            <a:off x="861175" y="4508385"/>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2020</a:t>
            </a:r>
          </a:p>
        </p:txBody>
      </p:sp>
      <p:sp>
        <p:nvSpPr>
          <p:cNvPr id="26" name="TextBox 25">
            <a:extLst>
              <a:ext uri="{FF2B5EF4-FFF2-40B4-BE49-F238E27FC236}">
                <a16:creationId xmlns:a16="http://schemas.microsoft.com/office/drawing/2014/main" xmlns="" id="{A99EFB0F-A97C-42D8-A1C9-9A25F4EEAFD5}"/>
              </a:ext>
            </a:extLst>
          </p:cNvPr>
          <p:cNvSpPr txBox="1"/>
          <p:nvPr/>
        </p:nvSpPr>
        <p:spPr>
          <a:xfrm>
            <a:off x="3975086" y="2664753"/>
            <a:ext cx="754286"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26</a:t>
            </a:r>
            <a:endParaRPr lang="en-US" sz="2800" b="1">
              <a:solidFill>
                <a:srgbClr val="1C11AF"/>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xmlns="" id="{D3A59855-F2DE-45DD-A687-CA9048A785AA}"/>
              </a:ext>
            </a:extLst>
          </p:cNvPr>
          <p:cNvSpPr txBox="1"/>
          <p:nvPr/>
        </p:nvSpPr>
        <p:spPr>
          <a:xfrm>
            <a:off x="6657895" y="264762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66</a:t>
            </a:r>
          </a:p>
        </p:txBody>
      </p:sp>
      <p:sp>
        <p:nvSpPr>
          <p:cNvPr id="28" name="TextBox 27">
            <a:extLst>
              <a:ext uri="{FF2B5EF4-FFF2-40B4-BE49-F238E27FC236}">
                <a16:creationId xmlns:a16="http://schemas.microsoft.com/office/drawing/2014/main" xmlns="" id="{25AA0714-BCC1-4F8C-B163-FFC08A695FF5}"/>
              </a:ext>
            </a:extLst>
          </p:cNvPr>
          <p:cNvSpPr txBox="1"/>
          <p:nvPr/>
        </p:nvSpPr>
        <p:spPr>
          <a:xfrm>
            <a:off x="9753775" y="2712068"/>
            <a:ext cx="64309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8</a:t>
            </a:r>
            <a:endParaRPr lang="en-US" sz="2800" b="1">
              <a:solidFill>
                <a:srgbClr val="1C11AF"/>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xmlns="" id="{254B5FAA-C5A1-4E3F-A549-EB69DDFE1684}"/>
              </a:ext>
            </a:extLst>
          </p:cNvPr>
          <p:cNvSpPr txBox="1"/>
          <p:nvPr/>
        </p:nvSpPr>
        <p:spPr>
          <a:xfrm>
            <a:off x="3946928" y="4508385"/>
            <a:ext cx="782444"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16</a:t>
            </a:r>
            <a:endParaRPr lang="en-US" sz="2800" b="1">
              <a:solidFill>
                <a:srgbClr val="1C11AF"/>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xmlns="" id="{219DA126-38C2-494C-B370-E91C99F4EE82}"/>
              </a:ext>
            </a:extLst>
          </p:cNvPr>
          <p:cNvSpPr txBox="1"/>
          <p:nvPr/>
        </p:nvSpPr>
        <p:spPr>
          <a:xfrm>
            <a:off x="6657895" y="4486459"/>
            <a:ext cx="2054087" cy="523220"/>
          </a:xfrm>
          <a:prstGeom prst="rect">
            <a:avLst/>
          </a:prstGeom>
          <a:noFill/>
        </p:spPr>
        <p:txBody>
          <a:bodyPr wrap="square" rtlCol="0">
            <a:spAutoFit/>
          </a:bodyPr>
          <a:lstStyle/>
          <a:p>
            <a:pPr algn="ctr"/>
            <a:r>
              <a:rPr lang="vi-VN" sz="2800" b="1">
                <a:solidFill>
                  <a:srgbClr val="1C11AF"/>
                </a:solidFill>
                <a:latin typeface="Arial" panose="020B0604020202020204" pitchFamily="34" charset="0"/>
                <a:cs typeface="Arial" panose="020B0604020202020204" pitchFamily="34" charset="0"/>
              </a:rPr>
              <a:t>65</a:t>
            </a:r>
            <a:endParaRPr lang="en-US" sz="2800" b="1">
              <a:solidFill>
                <a:srgbClr val="1C11AF"/>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xmlns="" id="{2311A134-19AC-44D4-8C98-4B675D7DCBDB}"/>
              </a:ext>
            </a:extLst>
          </p:cNvPr>
          <p:cNvSpPr txBox="1"/>
          <p:nvPr/>
        </p:nvSpPr>
        <p:spPr>
          <a:xfrm>
            <a:off x="9753776" y="4537644"/>
            <a:ext cx="69875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p>
        </p:txBody>
      </p:sp>
      <p:sp>
        <p:nvSpPr>
          <p:cNvPr id="12" name="TextBox 11">
            <a:extLst>
              <a:ext uri="{FF2B5EF4-FFF2-40B4-BE49-F238E27FC236}">
                <a16:creationId xmlns:a16="http://schemas.microsoft.com/office/drawing/2014/main" xmlns="" id="{37F27141-B93E-464A-8F8E-7F560C56C290}"/>
              </a:ext>
            </a:extLst>
          </p:cNvPr>
          <p:cNvSpPr txBox="1"/>
          <p:nvPr/>
        </p:nvSpPr>
        <p:spPr>
          <a:xfrm>
            <a:off x="-56317" y="455871"/>
            <a:ext cx="11261870" cy="461665"/>
          </a:xfrm>
          <a:prstGeom prst="rect">
            <a:avLst/>
          </a:prstGeom>
          <a:noFill/>
        </p:spPr>
        <p:txBody>
          <a:bodyPr wrap="square" rtlCol="0">
            <a:spAutoFit/>
          </a:bodyPr>
          <a:lstStyle/>
          <a:p>
            <a:pPr algn="ctr"/>
            <a:r>
              <a:rPr lang="en-US" sz="2400" dirty="0" err="1">
                <a:solidFill>
                  <a:srgbClr val="1C11AF"/>
                </a:solidFill>
                <a:latin typeface="Arial" panose="020B0604020202020204" pitchFamily="34" charset="0"/>
                <a:cs typeface="Arial" panose="020B0604020202020204" pitchFamily="34" charset="0"/>
              </a:rPr>
              <a:t>Bảng</a:t>
            </a:r>
            <a:r>
              <a:rPr lang="en-US" sz="2400" dirty="0">
                <a:solidFill>
                  <a:srgbClr val="1C11AF"/>
                </a:solidFill>
                <a:latin typeface="Arial" panose="020B0604020202020204" pitchFamily="34" charset="0"/>
                <a:cs typeface="Arial" panose="020B0604020202020204" pitchFamily="34" charset="0"/>
              </a:rPr>
              <a:t> 1. C</a:t>
            </a:r>
            <a:r>
              <a:rPr lang="vi-VN" sz="2400" dirty="0">
                <a:solidFill>
                  <a:srgbClr val="1C11AF"/>
                </a:solidFill>
                <a:latin typeface="Arial" panose="020B0604020202020204" pitchFamily="34" charset="0"/>
                <a:cs typeface="Arial" panose="020B0604020202020204" pitchFamily="34" charset="0"/>
              </a:rPr>
              <a:t>ơ</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cấu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dân</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số</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theo</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nhóm</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tuổi</a:t>
            </a:r>
            <a:r>
              <a:rPr lang="en-US" sz="2400" dirty="0">
                <a:solidFill>
                  <a:srgbClr val="1C11AF"/>
                </a:solidFill>
                <a:latin typeface="Arial" panose="020B0604020202020204" pitchFamily="34" charset="0"/>
                <a:cs typeface="Arial" panose="020B0604020202020204" pitchFamily="34" charset="0"/>
              </a:rPr>
              <a:t> ở </a:t>
            </a:r>
            <a:r>
              <a:rPr lang="en-US" sz="2400" dirty="0" err="1">
                <a:solidFill>
                  <a:srgbClr val="1C11AF"/>
                </a:solidFill>
                <a:latin typeface="Arial" panose="020B0604020202020204" pitchFamily="34" charset="0"/>
                <a:cs typeface="Arial" panose="020B0604020202020204" pitchFamily="34" charset="0"/>
              </a:rPr>
              <a:t>Châu</a:t>
            </a:r>
            <a:r>
              <a:rPr lang="en-US" sz="2400" dirty="0">
                <a:solidFill>
                  <a:srgbClr val="1C11AF"/>
                </a:solidFill>
                <a:latin typeface="Arial" panose="020B0604020202020204" pitchFamily="34" charset="0"/>
                <a:cs typeface="Arial" panose="020B0604020202020204" pitchFamily="34" charset="0"/>
              </a:rPr>
              <a:t> </a:t>
            </a:r>
            <a:r>
              <a:rPr lang="en-US" sz="2400" dirty="0" err="1">
                <a:solidFill>
                  <a:srgbClr val="1C11AF"/>
                </a:solidFill>
                <a:latin typeface="Arial" panose="020B0604020202020204" pitchFamily="34" charset="0"/>
                <a:cs typeface="Arial" panose="020B0604020202020204" pitchFamily="34" charset="0"/>
              </a:rPr>
              <a:t>Âu</a:t>
            </a:r>
            <a:r>
              <a:rPr lang="en-US" sz="2400" dirty="0">
                <a:solidFill>
                  <a:srgbClr val="1C11AF"/>
                </a:solidFill>
                <a:latin typeface="Arial" panose="020B0604020202020204" pitchFamily="34" charset="0"/>
                <a:cs typeface="Arial" panose="020B0604020202020204" pitchFamily="34" charset="0"/>
              </a:rPr>
              <a:t> </a:t>
            </a:r>
            <a:r>
              <a:rPr lang="vi-VN" sz="2400" dirty="0">
                <a:solidFill>
                  <a:srgbClr val="1C11AF"/>
                </a:solidFill>
                <a:latin typeface="Arial" panose="020B0604020202020204" pitchFamily="34" charset="0"/>
                <a:cs typeface="Arial" panose="020B0604020202020204" pitchFamily="34" charset="0"/>
              </a:rPr>
              <a:t>giai đoạn</a:t>
            </a:r>
            <a:r>
              <a:rPr lang="en-US" sz="2400" dirty="0">
                <a:solidFill>
                  <a:srgbClr val="1C11AF"/>
                </a:solidFill>
                <a:latin typeface="Arial" panose="020B0604020202020204" pitchFamily="34" charset="0"/>
                <a:cs typeface="Arial" panose="020B0604020202020204" pitchFamily="34" charset="0"/>
              </a:rPr>
              <a:t> 19</a:t>
            </a:r>
            <a:r>
              <a:rPr lang="vi-VN" sz="2400" dirty="0">
                <a:solidFill>
                  <a:srgbClr val="1C11AF"/>
                </a:solidFill>
                <a:latin typeface="Arial" panose="020B0604020202020204" pitchFamily="34" charset="0"/>
                <a:cs typeface="Arial" panose="020B0604020202020204" pitchFamily="34" charset="0"/>
              </a:rPr>
              <a:t>5</a:t>
            </a:r>
            <a:r>
              <a:rPr lang="en-US" sz="2400" dirty="0">
                <a:solidFill>
                  <a:srgbClr val="1C11AF"/>
                </a:solidFill>
                <a:latin typeface="Arial" panose="020B0604020202020204" pitchFamily="34" charset="0"/>
                <a:cs typeface="Arial" panose="020B0604020202020204" pitchFamily="34" charset="0"/>
              </a:rPr>
              <a:t>0 </a:t>
            </a:r>
            <a:r>
              <a:rPr lang="vi-VN" sz="2400" dirty="0">
                <a:solidFill>
                  <a:srgbClr val="1C11AF"/>
                </a:solidFill>
                <a:latin typeface="Arial" panose="020B0604020202020204" pitchFamily="34" charset="0"/>
                <a:cs typeface="Arial" panose="020B0604020202020204" pitchFamily="34" charset="0"/>
              </a:rPr>
              <a:t>- </a:t>
            </a:r>
            <a:r>
              <a:rPr lang="en-US" sz="2400" dirty="0">
                <a:solidFill>
                  <a:srgbClr val="1C11AF"/>
                </a:solidFill>
                <a:latin typeface="Arial" panose="020B0604020202020204" pitchFamily="34" charset="0"/>
                <a:cs typeface="Arial" panose="020B0604020202020204" pitchFamily="34" charset="0"/>
              </a:rPr>
              <a:t>2020</a:t>
            </a:r>
          </a:p>
        </p:txBody>
      </p:sp>
      <p:pic>
        <p:nvPicPr>
          <p:cNvPr id="34" name="Picture 33">
            <a:extLst>
              <a:ext uri="{FF2B5EF4-FFF2-40B4-BE49-F238E27FC236}">
                <a16:creationId xmlns:a16="http://schemas.microsoft.com/office/drawing/2014/main" xmlns="" id="{5B94DA96-73B4-46E8-98CC-E4874E6F0860}"/>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35" name="TextBox 34">
            <a:extLst>
              <a:ext uri="{FF2B5EF4-FFF2-40B4-BE49-F238E27FC236}">
                <a16:creationId xmlns:a16="http://schemas.microsoft.com/office/drawing/2014/main" xmlns="" id="{9732470E-A15B-4E3D-9579-6644ABBB7E90}"/>
              </a:ext>
            </a:extLst>
          </p:cNvPr>
          <p:cNvSpPr txBox="1"/>
          <p:nvPr/>
        </p:nvSpPr>
        <p:spPr>
          <a:xfrm>
            <a:off x="117896" y="82094"/>
            <a:ext cx="5726313" cy="584775"/>
          </a:xfrm>
          <a:prstGeom prst="rect">
            <a:avLst/>
          </a:prstGeom>
          <a:solidFill>
            <a:schemeClr val="accent4">
              <a:lumMod val="20000"/>
              <a:lumOff val="80000"/>
            </a:schemeClr>
          </a:solidFill>
        </p:spPr>
        <p:txBody>
          <a:bodyPr wrap="square" rtlCol="0">
            <a:spAutoFit/>
          </a:bodyPr>
          <a:lstStyle/>
          <a:p>
            <a:r>
              <a:rPr lang="en-US" sz="3200">
                <a:solidFill>
                  <a:srgbClr val="3333FF"/>
                </a:solidFill>
                <a:latin typeface="Arial" panose="020B0604020202020204" pitchFamily="34" charset="0"/>
                <a:cs typeface="Arial" panose="020B0604020202020204" pitchFamily="34" charset="0"/>
              </a:rPr>
              <a:t>Cơ cấu dân </a:t>
            </a:r>
            <a:r>
              <a:rPr lang="vi-VN" sz="3200">
                <a:solidFill>
                  <a:srgbClr val="3333FF"/>
                </a:solidFill>
                <a:latin typeface="Arial" panose="020B0604020202020204" pitchFamily="34" charset="0"/>
                <a:cs typeface="Arial" panose="020B0604020202020204" pitchFamily="34" charset="0"/>
              </a:rPr>
              <a:t>số theo nhóm tuổi</a:t>
            </a:r>
            <a:endParaRPr lang="en-US" sz="3200">
              <a:solidFill>
                <a:srgbClr val="3333FF"/>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xmlns="" id="{7C504434-A54B-4D44-969E-F202C79937B3}"/>
              </a:ext>
            </a:extLst>
          </p:cNvPr>
          <p:cNvSpPr txBox="1"/>
          <p:nvPr/>
        </p:nvSpPr>
        <p:spPr>
          <a:xfrm>
            <a:off x="759165" y="3334574"/>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7</a:t>
            </a:r>
            <a:r>
              <a:rPr lang="en-US" sz="2800" b="1">
                <a:solidFill>
                  <a:srgbClr val="1C11AF"/>
                </a:solidFill>
                <a:latin typeface="Arial" panose="020B0604020202020204" pitchFamily="34" charset="0"/>
                <a:cs typeface="Arial" panose="020B0604020202020204" pitchFamily="34" charset="0"/>
              </a:rPr>
              <a:t>0</a:t>
            </a:r>
          </a:p>
        </p:txBody>
      </p:sp>
      <p:sp>
        <p:nvSpPr>
          <p:cNvPr id="36" name="TextBox 35">
            <a:extLst>
              <a:ext uri="{FF2B5EF4-FFF2-40B4-BE49-F238E27FC236}">
                <a16:creationId xmlns:a16="http://schemas.microsoft.com/office/drawing/2014/main" xmlns="" id="{C0F07BC8-3FA5-4EC8-905D-27B628F3093D}"/>
              </a:ext>
            </a:extLst>
          </p:cNvPr>
          <p:cNvSpPr txBox="1"/>
          <p:nvPr/>
        </p:nvSpPr>
        <p:spPr>
          <a:xfrm>
            <a:off x="759164" y="3928050"/>
            <a:ext cx="2054087" cy="523220"/>
          </a:xfrm>
          <a:prstGeom prst="rect">
            <a:avLst/>
          </a:prstGeom>
          <a:no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19</a:t>
            </a:r>
            <a:r>
              <a:rPr lang="vi-VN" sz="2800" b="1">
                <a:solidFill>
                  <a:srgbClr val="1C11AF"/>
                </a:solidFill>
                <a:latin typeface="Arial" panose="020B0604020202020204" pitchFamily="34" charset="0"/>
                <a:cs typeface="Arial" panose="020B0604020202020204" pitchFamily="34" charset="0"/>
              </a:rPr>
              <a:t>95</a:t>
            </a:r>
            <a:endParaRPr lang="en-US" sz="2800" b="1">
              <a:solidFill>
                <a:srgbClr val="1C11AF"/>
              </a:solidFill>
              <a:latin typeface="Arial" panose="020B0604020202020204" pitchFamily="34" charset="0"/>
              <a:cs typeface="Arial" panose="020B0604020202020204" pitchFamily="34" charset="0"/>
            </a:endParaRPr>
          </a:p>
        </p:txBody>
      </p:sp>
      <p:sp>
        <p:nvSpPr>
          <p:cNvPr id="37" name="TextBox 36">
            <a:extLst>
              <a:ext uri="{FF2B5EF4-FFF2-40B4-BE49-F238E27FC236}">
                <a16:creationId xmlns:a16="http://schemas.microsoft.com/office/drawing/2014/main" xmlns="" id="{658E83B1-FABA-4D25-90C0-E84560C3F0A7}"/>
              </a:ext>
            </a:extLst>
          </p:cNvPr>
          <p:cNvSpPr txBox="1"/>
          <p:nvPr/>
        </p:nvSpPr>
        <p:spPr>
          <a:xfrm>
            <a:off x="3975084" y="3292414"/>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25</a:t>
            </a:r>
            <a:endParaRPr lang="en-US" sz="2800" b="1">
              <a:solidFill>
                <a:srgbClr val="1C11AF"/>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xmlns="" id="{74C68D03-0B13-4FFC-A2CE-F79D1DADB95A}"/>
              </a:ext>
            </a:extLst>
          </p:cNvPr>
          <p:cNvSpPr txBox="1"/>
          <p:nvPr/>
        </p:nvSpPr>
        <p:spPr>
          <a:xfrm>
            <a:off x="6657895" y="3237115"/>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4</a:t>
            </a:r>
            <a:endParaRPr lang="en-US" sz="2800" b="1">
              <a:solidFill>
                <a:srgbClr val="1C11AF"/>
              </a:solidFill>
              <a:latin typeface="Arial" panose="020B0604020202020204" pitchFamily="34" charset="0"/>
              <a:cs typeface="Arial" panose="020B0604020202020204" pitchFamily="34" charset="0"/>
            </a:endParaRPr>
          </a:p>
        </p:txBody>
      </p:sp>
      <p:sp>
        <p:nvSpPr>
          <p:cNvPr id="39" name="TextBox 38">
            <a:extLst>
              <a:ext uri="{FF2B5EF4-FFF2-40B4-BE49-F238E27FC236}">
                <a16:creationId xmlns:a16="http://schemas.microsoft.com/office/drawing/2014/main" xmlns="" id="{A9ACF855-E06C-4BB9-BB7C-2A5985B13D6C}"/>
              </a:ext>
            </a:extLst>
          </p:cNvPr>
          <p:cNvSpPr txBox="1"/>
          <p:nvPr/>
        </p:nvSpPr>
        <p:spPr>
          <a:xfrm>
            <a:off x="6657895" y="3867899"/>
            <a:ext cx="2054087" cy="523220"/>
          </a:xfrm>
          <a:prstGeom prst="rect">
            <a:avLst/>
          </a:prstGeom>
          <a:noFill/>
        </p:spPr>
        <p:txBody>
          <a:bodyPr wrap="square" rtlCol="0">
            <a:spAutoFit/>
          </a:bodyPr>
          <a:lstStyle/>
          <a:p>
            <a:pPr algn="ctr"/>
            <a:r>
              <a:rPr lang="en-US" sz="2800" b="1">
                <a:solidFill>
                  <a:srgbClr val="1C11AF"/>
                </a:solidFill>
                <a:latin typeface="Arial" panose="020B0604020202020204" pitchFamily="34" charset="0"/>
                <a:cs typeface="Arial" panose="020B0604020202020204" pitchFamily="34" charset="0"/>
              </a:rPr>
              <a:t>6</a:t>
            </a:r>
            <a:r>
              <a:rPr lang="vi-VN" sz="2800" b="1">
                <a:solidFill>
                  <a:srgbClr val="1C11AF"/>
                </a:solidFill>
                <a:latin typeface="Arial" panose="020B0604020202020204" pitchFamily="34" charset="0"/>
                <a:cs typeface="Arial" panose="020B0604020202020204" pitchFamily="34" charset="0"/>
              </a:rPr>
              <a:t>7</a:t>
            </a:r>
            <a:endParaRPr lang="en-US" sz="2800" b="1">
              <a:solidFill>
                <a:srgbClr val="1C11A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xmlns="" id="{79C7B7A4-CE90-4D74-82A5-0E509D072A98}"/>
              </a:ext>
            </a:extLst>
          </p:cNvPr>
          <p:cNvSpPr txBox="1"/>
          <p:nvPr/>
        </p:nvSpPr>
        <p:spPr>
          <a:xfrm>
            <a:off x="3975083" y="3905653"/>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19</a:t>
            </a:r>
            <a:endParaRPr lang="en-US" sz="2800" b="1">
              <a:solidFill>
                <a:srgbClr val="1C11AF"/>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xmlns="" id="{34039659-1225-4782-AA83-4C0CD3B950EA}"/>
              </a:ext>
            </a:extLst>
          </p:cNvPr>
          <p:cNvSpPr txBox="1"/>
          <p:nvPr/>
        </p:nvSpPr>
        <p:spPr>
          <a:xfrm>
            <a:off x="9753775" y="3339729"/>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11</a:t>
            </a:r>
            <a:endParaRPr lang="en-US" sz="2800" b="1">
              <a:solidFill>
                <a:srgbClr val="1C11AF"/>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xmlns="" id="{9A110199-C8B8-4ACD-B3A0-2C2072BC8780}"/>
              </a:ext>
            </a:extLst>
          </p:cNvPr>
          <p:cNvSpPr txBox="1"/>
          <p:nvPr/>
        </p:nvSpPr>
        <p:spPr>
          <a:xfrm>
            <a:off x="9753775" y="3967390"/>
            <a:ext cx="2054087" cy="523220"/>
          </a:xfrm>
          <a:prstGeom prst="rect">
            <a:avLst/>
          </a:prstGeom>
          <a:noFill/>
        </p:spPr>
        <p:txBody>
          <a:bodyPr wrap="square" rtlCol="0">
            <a:spAutoFit/>
          </a:bodyPr>
          <a:lstStyle/>
          <a:p>
            <a:r>
              <a:rPr lang="vi-VN" sz="2800" b="1">
                <a:solidFill>
                  <a:srgbClr val="1C11AF"/>
                </a:solidFill>
                <a:latin typeface="Arial" panose="020B0604020202020204" pitchFamily="34" charset="0"/>
                <a:cs typeface="Arial" panose="020B0604020202020204" pitchFamily="34" charset="0"/>
              </a:rPr>
              <a:t>14</a:t>
            </a:r>
            <a:endParaRPr lang="en-US" sz="2800" b="1">
              <a:solidFill>
                <a:srgbClr val="1C11AF"/>
              </a:solidFill>
              <a:latin typeface="Arial" panose="020B0604020202020204" pitchFamily="34" charset="0"/>
              <a:cs typeface="Arial" panose="020B0604020202020204" pitchFamily="34" charset="0"/>
            </a:endParaRPr>
          </a:p>
        </p:txBody>
      </p:sp>
      <p:sp>
        <p:nvSpPr>
          <p:cNvPr id="32" name="Arrow: Down 31">
            <a:extLst>
              <a:ext uri="{FF2B5EF4-FFF2-40B4-BE49-F238E27FC236}">
                <a16:creationId xmlns:a16="http://schemas.microsoft.com/office/drawing/2014/main" xmlns="" id="{64A34CDB-9596-49CA-9F5B-6133C2D6BADD}"/>
              </a:ext>
            </a:extLst>
          </p:cNvPr>
          <p:cNvSpPr/>
          <p:nvPr/>
        </p:nvSpPr>
        <p:spPr>
          <a:xfrm>
            <a:off x="5028949" y="2754426"/>
            <a:ext cx="700644" cy="2306438"/>
          </a:xfrm>
          <a:prstGeom prst="down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66"/>
              </a:solidFill>
            </a:endParaRPr>
          </a:p>
        </p:txBody>
      </p:sp>
      <p:sp>
        <p:nvSpPr>
          <p:cNvPr id="43" name="Arrow: Down 42">
            <a:extLst>
              <a:ext uri="{FF2B5EF4-FFF2-40B4-BE49-F238E27FC236}">
                <a16:creationId xmlns:a16="http://schemas.microsoft.com/office/drawing/2014/main" xmlns="" id="{A09F1917-6965-4BF4-BD1B-34E6848C7BF5}"/>
              </a:ext>
            </a:extLst>
          </p:cNvPr>
          <p:cNvSpPr/>
          <p:nvPr/>
        </p:nvSpPr>
        <p:spPr>
          <a:xfrm rot="10800000">
            <a:off x="10714924" y="2696424"/>
            <a:ext cx="700644" cy="236443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5DDBD9AE-DA0B-437B-BE9A-B5567BB1AFF9}"/>
              </a:ext>
            </a:extLst>
          </p:cNvPr>
          <p:cNvSpPr/>
          <p:nvPr/>
        </p:nvSpPr>
        <p:spPr>
          <a:xfrm>
            <a:off x="5605821" y="3418586"/>
            <a:ext cx="1555234" cy="461665"/>
          </a:xfrm>
          <a:prstGeom prst="rect">
            <a:avLst/>
          </a:prstGeom>
          <a:solidFill>
            <a:schemeClr val="bg1"/>
          </a:solidFill>
        </p:spPr>
        <p:txBody>
          <a:bodyPr wrap="none">
            <a:spAutoFit/>
          </a:bodyPr>
          <a:lstStyle/>
          <a:p>
            <a:r>
              <a:rPr lang="vi-VN" sz="2400">
                <a:solidFill>
                  <a:srgbClr val="00B050"/>
                </a:solidFill>
                <a:cs typeface="Arial" panose="020B0604020202020204" pitchFamily="34" charset="0"/>
              </a:rPr>
              <a:t>giảm 10%</a:t>
            </a:r>
            <a:endParaRPr lang="en-US" sz="2400" b="1">
              <a:solidFill>
                <a:srgbClr val="00B050"/>
              </a:solidFill>
            </a:endParaRPr>
          </a:p>
        </p:txBody>
      </p:sp>
      <p:sp>
        <p:nvSpPr>
          <p:cNvPr id="45" name="Rectangle 44">
            <a:extLst>
              <a:ext uri="{FF2B5EF4-FFF2-40B4-BE49-F238E27FC236}">
                <a16:creationId xmlns:a16="http://schemas.microsoft.com/office/drawing/2014/main" xmlns="" id="{6CB54266-CCB1-47A1-8AE7-F5DAC620D5C3}"/>
              </a:ext>
            </a:extLst>
          </p:cNvPr>
          <p:cNvSpPr/>
          <p:nvPr/>
        </p:nvSpPr>
        <p:spPr>
          <a:xfrm>
            <a:off x="10396871" y="4034642"/>
            <a:ext cx="1617365" cy="461665"/>
          </a:xfrm>
          <a:prstGeom prst="rect">
            <a:avLst/>
          </a:prstGeom>
          <a:solidFill>
            <a:schemeClr val="bg1"/>
          </a:solidFill>
        </p:spPr>
        <p:txBody>
          <a:bodyPr wrap="square">
            <a:spAutoFit/>
          </a:bodyPr>
          <a:lstStyle/>
          <a:p>
            <a:r>
              <a:rPr lang="vi-VN" sz="2400">
                <a:solidFill>
                  <a:srgbClr val="00B050"/>
                </a:solidFill>
                <a:cs typeface="Arial" panose="020B0604020202020204" pitchFamily="34" charset="0"/>
              </a:rPr>
              <a:t>tăng 11%</a:t>
            </a:r>
            <a:endParaRPr lang="en-US" sz="2400" b="1">
              <a:solidFill>
                <a:srgbClr val="00B050"/>
              </a:solidFill>
            </a:endParaRPr>
          </a:p>
        </p:txBody>
      </p:sp>
      <p:sp>
        <p:nvSpPr>
          <p:cNvPr id="44" name="Rectangle 43"/>
          <p:cNvSpPr>
            <a:spLocks noChangeArrowheads="1"/>
          </p:cNvSpPr>
          <p:nvPr/>
        </p:nvSpPr>
        <p:spPr bwMode="auto">
          <a:xfrm>
            <a:off x="175939" y="5060864"/>
            <a:ext cx="11953875" cy="120032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Châu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Âu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cơ</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cấu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dân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số</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0-14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thấp</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26%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giảm</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xuống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còn</a:t>
            </a:r>
            <a:r>
              <a:rPr lang="en-US" altLang="en-US" sz="2400" b="1" dirty="0">
                <a:latin typeface="Times New Roman" pitchFamily="18" charset="0"/>
                <a:cs typeface="Times New Roman" pitchFamily="18" charset="0"/>
              </a:rPr>
              <a:t> 16%), </a:t>
            </a:r>
            <a:r>
              <a:rPr lang="en-US" altLang="en-US" sz="2400" b="1" dirty="0" err="1">
                <a:latin typeface="Times New Roman" pitchFamily="18" charset="0"/>
                <a:cs typeface="Times New Roman" pitchFamily="18" charset="0"/>
              </a:rPr>
              <a:t>tỷ</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lệ</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người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từ</a:t>
            </a:r>
            <a:r>
              <a:rPr lang="en-US" altLang="en-US" sz="2400" b="1" dirty="0">
                <a:latin typeface="Times New Roman" pitchFamily="18" charset="0"/>
                <a:cs typeface="Times New Roman" pitchFamily="18" charset="0"/>
              </a:rPr>
              <a:t> 65 </a:t>
            </a:r>
            <a:r>
              <a:rPr lang="en-US" altLang="en-US" sz="2400" b="1" dirty="0" err="1">
                <a:latin typeface="Times New Roman" pitchFamily="18" charset="0"/>
                <a:cs typeface="Times New Roman" pitchFamily="18" charset="0"/>
              </a:rPr>
              <a:t>tuổi</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trở</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cao</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và</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có</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xu</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hướng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1950 </a:t>
            </a:r>
            <a:r>
              <a:rPr lang="en-US" altLang="en-US" sz="2400" b="1" dirty="0" err="1">
                <a:latin typeface="Times New Roman" pitchFamily="18" charset="0"/>
                <a:cs typeface="Times New Roman" pitchFamily="18" charset="0"/>
              </a:rPr>
              <a:t>là</a:t>
            </a:r>
            <a:r>
              <a:rPr lang="en-US" altLang="en-US" sz="2400" b="1" dirty="0">
                <a:latin typeface="Times New Roman" pitchFamily="18" charset="0"/>
                <a:cs typeface="Times New Roman" pitchFamily="18" charset="0"/>
              </a:rPr>
              <a:t> 8% </a:t>
            </a:r>
            <a:r>
              <a:rPr lang="en-US" altLang="en-US" sz="2400" b="1" dirty="0" err="1">
                <a:latin typeface="Times New Roman" pitchFamily="18" charset="0"/>
                <a:cs typeface="Times New Roman" pitchFamily="18" charset="0"/>
              </a:rPr>
              <a:t>năm</a:t>
            </a:r>
            <a:r>
              <a:rPr lang="en-US" altLang="en-US" sz="2400" b="1" dirty="0">
                <a:latin typeface="Times New Roman" pitchFamily="18" charset="0"/>
                <a:cs typeface="Times New Roman" pitchFamily="18" charset="0"/>
              </a:rPr>
              <a:t> 2020 </a:t>
            </a:r>
            <a:r>
              <a:rPr lang="en-US" altLang="en-US" sz="2400" b="1" dirty="0" err="1">
                <a:latin typeface="Times New Roman" pitchFamily="18" charset="0"/>
                <a:cs typeface="Times New Roman" pitchFamily="18" charset="0"/>
              </a:rPr>
              <a:t>tăng</a:t>
            </a:r>
            <a:r>
              <a:rPr lang="en-US" altLang="en-US" sz="2400" b="1" dirty="0">
                <a:latin typeface="Times New Roman" pitchFamily="18" charset="0"/>
                <a:cs typeface="Times New Roman" pitchFamily="18" charset="0"/>
              </a:rPr>
              <a:t> </a:t>
            </a:r>
            <a:r>
              <a:rPr lang="en-US" altLang="en-US" sz="2400" b="1" dirty="0" err="1">
                <a:latin typeface="Times New Roman" pitchFamily="18" charset="0"/>
                <a:cs typeface="Times New Roman" pitchFamily="18" charset="0"/>
              </a:rPr>
              <a:t>lên</a:t>
            </a:r>
            <a:r>
              <a:rPr lang="en-US" altLang="en-US" sz="2400" b="1" dirty="0">
                <a:latin typeface="Times New Roman" pitchFamily="18" charset="0"/>
                <a:cs typeface="Times New Roman" pitchFamily="18" charset="0"/>
              </a:rPr>
              <a:t> 19% )</a:t>
            </a:r>
          </a:p>
        </p:txBody>
      </p:sp>
    </p:spTree>
    <p:extLst>
      <p:ext uri="{BB962C8B-B14F-4D97-AF65-F5344CB8AC3E}">
        <p14:creationId xmlns="" xmlns:p14="http://schemas.microsoft.com/office/powerpoint/2010/main" val="1835109833"/>
      </p:ext>
    </p:extLst>
  </p:cSld>
  <p:clrMapOvr>
    <a:masterClrMapping/>
  </p:clrMapOvr>
  <mc:AlternateContent xmlns:mc="http://schemas.openxmlformats.org/markup-compatibility/2006">
    <mc:Choice xmlns=""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up)">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mph" presetSubtype="2" fill="hold" grpId="0" nodeType="clickEffect">
                                  <p:stCondLst>
                                    <p:cond delay="0"/>
                                  </p:stCondLst>
                                  <p:childTnLst>
                                    <p:animClr clrSpc="rgb" dir="cw">
                                      <p:cBhvr>
                                        <p:cTn id="11" dur="2000" fill="hold"/>
                                        <p:tgtEl>
                                          <p:spTgt spid="26"/>
                                        </p:tgtEl>
                                        <p:attrNameLst>
                                          <p:attrName>fillcolor</p:attrName>
                                        </p:attrNameLst>
                                      </p:cBhvr>
                                      <p:to>
                                        <a:schemeClr val="accent2"/>
                                      </p:to>
                                    </p:animClr>
                                    <p:set>
                                      <p:cBhvr>
                                        <p:cTn id="12" dur="2000" fill="hold"/>
                                        <p:tgtEl>
                                          <p:spTgt spid="26"/>
                                        </p:tgtEl>
                                        <p:attrNameLst>
                                          <p:attrName>fill.type</p:attrName>
                                        </p:attrNameLst>
                                      </p:cBhvr>
                                      <p:to>
                                        <p:strVal val="solid"/>
                                      </p:to>
                                    </p:set>
                                    <p:set>
                                      <p:cBhvr>
                                        <p:cTn id="13" dur="2000" fill="hold"/>
                                        <p:tgtEl>
                                          <p:spTgt spid="26"/>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grpId="0" nodeType="clickEffect">
                                  <p:stCondLst>
                                    <p:cond delay="0"/>
                                  </p:stCondLst>
                                  <p:childTnLst>
                                    <p:animClr clrSpc="rgb" dir="cw">
                                      <p:cBhvr>
                                        <p:cTn id="17" dur="2000" fill="hold"/>
                                        <p:tgtEl>
                                          <p:spTgt spid="29"/>
                                        </p:tgtEl>
                                        <p:attrNameLst>
                                          <p:attrName>fillcolor</p:attrName>
                                        </p:attrNameLst>
                                      </p:cBhvr>
                                      <p:to>
                                        <a:schemeClr val="accent2"/>
                                      </p:to>
                                    </p:animClr>
                                    <p:set>
                                      <p:cBhvr>
                                        <p:cTn id="18" dur="2000" fill="hold"/>
                                        <p:tgtEl>
                                          <p:spTgt spid="29"/>
                                        </p:tgtEl>
                                        <p:attrNameLst>
                                          <p:attrName>fill.type</p:attrName>
                                        </p:attrNameLst>
                                      </p:cBhvr>
                                      <p:to>
                                        <p:strVal val="solid"/>
                                      </p:to>
                                    </p:set>
                                    <p:set>
                                      <p:cBhvr>
                                        <p:cTn id="19" dur="2000" fill="hold"/>
                                        <p:tgtEl>
                                          <p:spTgt spid="29"/>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down)">
                                      <p:cBhvr>
                                        <p:cTn id="29" dur="500"/>
                                        <p:tgtEl>
                                          <p:spTgt spid="43"/>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grpId="0" nodeType="clickEffect">
                                  <p:stCondLst>
                                    <p:cond delay="0"/>
                                  </p:stCondLst>
                                  <p:childTnLst>
                                    <p:animClr clrSpc="rgb" dir="cw">
                                      <p:cBhvr>
                                        <p:cTn id="33" dur="2000" fill="hold"/>
                                        <p:tgtEl>
                                          <p:spTgt spid="28"/>
                                        </p:tgtEl>
                                        <p:attrNameLst>
                                          <p:attrName>fillcolor</p:attrName>
                                        </p:attrNameLst>
                                      </p:cBhvr>
                                      <p:to>
                                        <a:schemeClr val="accent2"/>
                                      </p:to>
                                    </p:animClr>
                                    <p:set>
                                      <p:cBhvr>
                                        <p:cTn id="34" dur="2000" fill="hold"/>
                                        <p:tgtEl>
                                          <p:spTgt spid="28"/>
                                        </p:tgtEl>
                                        <p:attrNameLst>
                                          <p:attrName>fill.type</p:attrName>
                                        </p:attrNameLst>
                                      </p:cBhvr>
                                      <p:to>
                                        <p:strVal val="solid"/>
                                      </p:to>
                                    </p:set>
                                    <p:set>
                                      <p:cBhvr>
                                        <p:cTn id="35" dur="2000" fill="hold"/>
                                        <p:tgtEl>
                                          <p:spTgt spid="28"/>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grpId="0" nodeType="clickEffect">
                                  <p:stCondLst>
                                    <p:cond delay="0"/>
                                  </p:stCondLst>
                                  <p:childTnLst>
                                    <p:animClr clrSpc="rgb" dir="cw">
                                      <p:cBhvr>
                                        <p:cTn id="39" dur="2000" fill="hold"/>
                                        <p:tgtEl>
                                          <p:spTgt spid="31"/>
                                        </p:tgtEl>
                                        <p:attrNameLst>
                                          <p:attrName>fillcolor</p:attrName>
                                        </p:attrNameLst>
                                      </p:cBhvr>
                                      <p:to>
                                        <a:schemeClr val="accent2"/>
                                      </p:to>
                                    </p:animClr>
                                    <p:set>
                                      <p:cBhvr>
                                        <p:cTn id="40" dur="2000" fill="hold"/>
                                        <p:tgtEl>
                                          <p:spTgt spid="31"/>
                                        </p:tgtEl>
                                        <p:attrNameLst>
                                          <p:attrName>fill.type</p:attrName>
                                        </p:attrNameLst>
                                      </p:cBhvr>
                                      <p:to>
                                        <p:strVal val="solid"/>
                                      </p:to>
                                    </p:set>
                                    <p:set>
                                      <p:cBhvr>
                                        <p:cTn id="41" dur="2000" fill="hold"/>
                                        <p:tgtEl>
                                          <p:spTgt spid="31"/>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45"/>
                                        </p:tgtEl>
                                        <p:attrNameLst>
                                          <p:attrName>style.visibility</p:attrName>
                                        </p:attrNameLst>
                                      </p:cBhvr>
                                      <p:to>
                                        <p:strVal val="visible"/>
                                      </p:to>
                                    </p:set>
                                    <p:animEffect transition="in" filter="barn(inVertical)">
                                      <p:cBhvr>
                                        <p:cTn id="46" dur="500"/>
                                        <p:tgtEl>
                                          <p:spTgt spid="45"/>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44">
                                            <p:txEl>
                                              <p:pRg st="0" end="0"/>
                                            </p:txEl>
                                          </p:spTgt>
                                        </p:tgtEl>
                                        <p:attrNameLst>
                                          <p:attrName>style.visibility</p:attrName>
                                        </p:attrNameLst>
                                      </p:cBhvr>
                                      <p:to>
                                        <p:strVal val="visible"/>
                                      </p:to>
                                    </p:set>
                                    <p:anim calcmode="lin" valueType="num">
                                      <p:cBhvr additive="base">
                                        <p:cTn id="51" dur="500" fill="hold"/>
                                        <p:tgtEl>
                                          <p:spTgt spid="44">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4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P spid="29" grpId="0"/>
      <p:bldP spid="31" grpId="0"/>
      <p:bldP spid="32" grpId="0" animBg="1"/>
      <p:bldP spid="43" grpId="0" animBg="1"/>
      <p:bldP spid="4" grpId="0" animBg="1"/>
      <p:bldP spid="4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xmlns="" id="{3B19316B-817C-4150-9B40-1F66BFF7EA47}"/>
              </a:ext>
            </a:extLst>
          </p:cNvPr>
          <p:cNvPicPr>
            <a:picLocks noChangeAspect="1"/>
          </p:cNvPicPr>
          <p:nvPr/>
        </p:nvPicPr>
        <p:blipFill>
          <a:blip r:embed="rId2" cstate="print"/>
          <a:stretch>
            <a:fillRect/>
          </a:stretch>
        </p:blipFill>
        <p:spPr>
          <a:xfrm>
            <a:off x="10791608" y="148865"/>
            <a:ext cx="1222629" cy="1075678"/>
          </a:xfrm>
          <a:prstGeom prst="rect">
            <a:avLst/>
          </a:prstGeom>
        </p:spPr>
      </p:pic>
      <p:sp>
        <p:nvSpPr>
          <p:cNvPr id="6" name="TextBox 5">
            <a:extLst>
              <a:ext uri="{FF2B5EF4-FFF2-40B4-BE49-F238E27FC236}">
                <a16:creationId xmlns:a16="http://schemas.microsoft.com/office/drawing/2014/main" xmlns="" id="{3B2027B4-7FB6-4EA2-A72F-C3915C393A75}"/>
              </a:ext>
            </a:extLst>
          </p:cNvPr>
          <p:cNvSpPr txBox="1"/>
          <p:nvPr/>
        </p:nvSpPr>
        <p:spPr>
          <a:xfrm>
            <a:off x="446816" y="1331621"/>
            <a:ext cx="5474521" cy="400110"/>
          </a:xfrm>
          <a:prstGeom prst="rect">
            <a:avLst/>
          </a:prstGeom>
          <a:solidFill>
            <a:schemeClr val="accent4">
              <a:lumMod val="20000"/>
              <a:lumOff val="80000"/>
            </a:schemeClr>
          </a:solidFill>
        </p:spPr>
        <p:txBody>
          <a:bodyPr wrap="square" rtlCol="0">
            <a:spAutoFit/>
          </a:bodyPr>
          <a:lstStyle/>
          <a:p>
            <a:r>
              <a:rPr lang="en-US" sz="2000" dirty="0" err="1">
                <a:solidFill>
                  <a:srgbClr val="3333FF"/>
                </a:solidFill>
                <a:latin typeface="Arial" panose="020B0604020202020204" pitchFamily="34" charset="0"/>
                <a:cs typeface="Arial" panose="020B0604020202020204" pitchFamily="34" charset="0"/>
              </a:rPr>
              <a:t>Cơ</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cấu</a:t>
            </a:r>
            <a:r>
              <a:rPr lang="en-US" sz="2000" dirty="0">
                <a:solidFill>
                  <a:srgbClr val="3333FF"/>
                </a:solidFill>
                <a:latin typeface="Arial" panose="020B0604020202020204" pitchFamily="34" charset="0"/>
                <a:cs typeface="Arial" panose="020B0604020202020204" pitchFamily="34" charset="0"/>
              </a:rPr>
              <a:t> </a:t>
            </a:r>
            <a:r>
              <a:rPr lang="en-US" sz="2000" dirty="0" err="1">
                <a:solidFill>
                  <a:srgbClr val="3333FF"/>
                </a:solidFill>
                <a:latin typeface="Arial" panose="020B0604020202020204" pitchFamily="34" charset="0"/>
                <a:cs typeface="Arial" panose="020B0604020202020204" pitchFamily="34" charset="0"/>
              </a:rPr>
              <a:t>dân</a:t>
            </a:r>
            <a:r>
              <a:rPr lang="en-US" sz="2000" dirty="0">
                <a:solidFill>
                  <a:srgbClr val="3333FF"/>
                </a:solidFill>
                <a:latin typeface="Arial" panose="020B0604020202020204" pitchFamily="34" charset="0"/>
                <a:cs typeface="Arial" panose="020B0604020202020204" pitchFamily="34" charset="0"/>
              </a:rPr>
              <a:t> </a:t>
            </a:r>
            <a:r>
              <a:rPr lang="vi-VN" sz="2000" dirty="0">
                <a:solidFill>
                  <a:srgbClr val="3333FF"/>
                </a:solidFill>
                <a:latin typeface="Arial" panose="020B0604020202020204" pitchFamily="34" charset="0"/>
                <a:cs typeface="Arial" panose="020B0604020202020204" pitchFamily="34" charset="0"/>
              </a:rPr>
              <a:t>số theo giới tính</a:t>
            </a:r>
            <a:endParaRPr lang="en-US" sz="2000" dirty="0">
              <a:solidFill>
                <a:srgbClr val="3333FF"/>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295357F0-3C41-464D-A030-EE805F04EC1D}"/>
              </a:ext>
            </a:extLst>
          </p:cNvPr>
          <p:cNvGrpSpPr/>
          <p:nvPr/>
        </p:nvGrpSpPr>
        <p:grpSpPr>
          <a:xfrm>
            <a:off x="5259042" y="1052489"/>
            <a:ext cx="7030058" cy="5115197"/>
            <a:chOff x="47719" y="653932"/>
            <a:chExt cx="5303123" cy="4466616"/>
          </a:xfrm>
        </p:grpSpPr>
        <p:pic>
          <p:nvPicPr>
            <p:cNvPr id="8" name="Picture 7">
              <a:extLst>
                <a:ext uri="{FF2B5EF4-FFF2-40B4-BE49-F238E27FC236}">
                  <a16:creationId xmlns:a16="http://schemas.microsoft.com/office/drawing/2014/main" xmlns="" id="{073137EE-200A-448B-AD89-CAD07556C57A}"/>
                </a:ext>
              </a:extLst>
            </p:cNvPr>
            <p:cNvPicPr>
              <a:picLocks noChangeAspect="1"/>
            </p:cNvPicPr>
            <p:nvPr/>
          </p:nvPicPr>
          <p:blipFill rotWithShape="1">
            <a:blip r:embed="rId3" cstate="print"/>
            <a:srcRect b="9987"/>
            <a:stretch/>
          </p:blipFill>
          <p:spPr>
            <a:xfrm>
              <a:off x="47719" y="653932"/>
              <a:ext cx="5274363" cy="3930232"/>
            </a:xfrm>
            <a:prstGeom prst="rect">
              <a:avLst/>
            </a:prstGeom>
          </p:spPr>
        </p:pic>
        <p:sp>
          <p:nvSpPr>
            <p:cNvPr id="9" name="TextBox 8">
              <a:extLst>
                <a:ext uri="{FF2B5EF4-FFF2-40B4-BE49-F238E27FC236}">
                  <a16:creationId xmlns:a16="http://schemas.microsoft.com/office/drawing/2014/main" xmlns="" id="{660136A8-C015-4CAF-AAA9-E0BF0B65D865}"/>
                </a:ext>
              </a:extLst>
            </p:cNvPr>
            <p:cNvSpPr txBox="1"/>
            <p:nvPr/>
          </p:nvSpPr>
          <p:spPr>
            <a:xfrm>
              <a:off x="76478" y="4502418"/>
              <a:ext cx="5274364" cy="618130"/>
            </a:xfrm>
            <a:prstGeom prst="rect">
              <a:avLst/>
            </a:prstGeom>
            <a:noFill/>
          </p:spPr>
          <p:txBody>
            <a:bodyPr wrap="square" rtlCol="0">
              <a:spAutoFit/>
            </a:bodyPr>
            <a:lstStyle/>
            <a:p>
              <a:pPr algn="ctr"/>
              <a:r>
                <a:rPr lang="vi-VN" sz="2000">
                  <a:solidFill>
                    <a:srgbClr val="3A8652"/>
                  </a:solidFill>
                </a:rPr>
                <a:t>Hình 2.2.Tỉ lệ nam và tỉ lệ nữ trong tổng số dân ở châu Âu giai đoạn 1950-2020</a:t>
              </a:r>
              <a:endParaRPr lang="en-US" sz="2000">
                <a:solidFill>
                  <a:srgbClr val="3A8652"/>
                </a:solidFill>
              </a:endParaRPr>
            </a:p>
          </p:txBody>
        </p:sp>
      </p:grpSp>
      <p:sp>
        <p:nvSpPr>
          <p:cNvPr id="10" name="TextBox 9">
            <a:extLst>
              <a:ext uri="{FF2B5EF4-FFF2-40B4-BE49-F238E27FC236}">
                <a16:creationId xmlns:a16="http://schemas.microsoft.com/office/drawing/2014/main" xmlns="" id="{7434DD34-99E4-4A10-95BB-30DC869DF2F6}"/>
              </a:ext>
            </a:extLst>
          </p:cNvPr>
          <p:cNvSpPr txBox="1"/>
          <p:nvPr/>
        </p:nvSpPr>
        <p:spPr>
          <a:xfrm>
            <a:off x="177763" y="1851904"/>
            <a:ext cx="5119403" cy="400110"/>
          </a:xfrm>
          <a:prstGeom prst="rect">
            <a:avLst/>
          </a:prstGeom>
          <a:noFill/>
        </p:spPr>
        <p:txBody>
          <a:bodyPr wrap="square" rtlCol="0">
            <a:spAutoFit/>
          </a:bodyPr>
          <a:lstStyle/>
          <a:p>
            <a:pPr marL="457200" indent="-457200">
              <a:buFont typeface="Wingdings" panose="05000000000000000000" pitchFamily="2" charset="2"/>
              <a:buChar char="ü"/>
            </a:pPr>
            <a:r>
              <a:rPr lang="en-US" sz="2000">
                <a:solidFill>
                  <a:srgbClr val="3333FF"/>
                </a:solidFill>
                <a:latin typeface="Arial" panose="020B0604020202020204" pitchFamily="34" charset="0"/>
                <a:cs typeface="Arial" panose="020B0604020202020204" pitchFamily="34" charset="0"/>
              </a:rPr>
              <a:t>Tỉ </a:t>
            </a:r>
            <a:r>
              <a:rPr lang="vi-VN" sz="2000">
                <a:solidFill>
                  <a:srgbClr val="3333FF"/>
                </a:solidFill>
                <a:latin typeface="Arial" panose="020B0604020202020204" pitchFamily="34" charset="0"/>
                <a:cs typeface="Arial" panose="020B0604020202020204" pitchFamily="34" charset="0"/>
              </a:rPr>
              <a:t>lệ </a:t>
            </a:r>
            <a:r>
              <a:rPr lang="en-US" sz="2000">
                <a:solidFill>
                  <a:srgbClr val="3333FF"/>
                </a:solidFill>
                <a:latin typeface="Arial" panose="020B0604020202020204" pitchFamily="34" charset="0"/>
                <a:cs typeface="Arial" panose="020B0604020202020204" pitchFamily="34" charset="0"/>
              </a:rPr>
              <a:t>giới </a:t>
            </a:r>
            <a:r>
              <a:rPr lang="en-US" sz="2000">
                <a:solidFill>
                  <a:srgbClr val="FF0066"/>
                </a:solidFill>
                <a:latin typeface="Arial" panose="020B0604020202020204" pitchFamily="34" charset="0"/>
                <a:cs typeface="Arial" panose="020B0604020202020204" pitchFamily="34" charset="0"/>
              </a:rPr>
              <a:t>nữ nhiều hơn</a:t>
            </a:r>
            <a:r>
              <a:rPr lang="en-US" sz="2000">
                <a:solidFill>
                  <a:srgbClr val="3333FF"/>
                </a:solidFill>
                <a:latin typeface="Arial" panose="020B0604020202020204" pitchFamily="34" charset="0"/>
                <a:cs typeface="Arial" panose="020B0604020202020204" pitchFamily="34" charset="0"/>
              </a:rPr>
              <a:t> giới </a:t>
            </a:r>
            <a:r>
              <a:rPr lang="en-US" sz="2000">
                <a:solidFill>
                  <a:srgbClr val="FF0066"/>
                </a:solidFill>
                <a:latin typeface="Arial" panose="020B0604020202020204" pitchFamily="34" charset="0"/>
                <a:cs typeface="Arial" panose="020B0604020202020204" pitchFamily="34" charset="0"/>
              </a:rPr>
              <a:t>nam</a:t>
            </a:r>
          </a:p>
        </p:txBody>
      </p:sp>
      <p:grpSp>
        <p:nvGrpSpPr>
          <p:cNvPr id="11" name="Group 10">
            <a:extLst>
              <a:ext uri="{FF2B5EF4-FFF2-40B4-BE49-F238E27FC236}">
                <a16:creationId xmlns:a16="http://schemas.microsoft.com/office/drawing/2014/main" xmlns="" id="{EC9AD5E4-23E7-4EF6-85B7-B4687C492D7C}"/>
              </a:ext>
            </a:extLst>
          </p:cNvPr>
          <p:cNvGrpSpPr/>
          <p:nvPr/>
        </p:nvGrpSpPr>
        <p:grpSpPr>
          <a:xfrm>
            <a:off x="376376" y="2547574"/>
            <a:ext cx="4645929" cy="1679399"/>
            <a:chOff x="7214539" y="4703347"/>
            <a:chExt cx="4645929" cy="1679399"/>
          </a:xfrm>
        </p:grpSpPr>
        <p:pic>
          <p:nvPicPr>
            <p:cNvPr id="12" name="Picture 11">
              <a:extLst>
                <a:ext uri="{FF2B5EF4-FFF2-40B4-BE49-F238E27FC236}">
                  <a16:creationId xmlns:a16="http://schemas.microsoft.com/office/drawing/2014/main" xmlns="" id="{E4324316-A86C-4B74-94EF-555780B9999D}"/>
                </a:ext>
              </a:extLst>
            </p:cNvPr>
            <p:cNvPicPr>
              <a:picLocks noChangeAspect="1"/>
            </p:cNvPicPr>
            <p:nvPr/>
          </p:nvPicPr>
          <p:blipFill rotWithShape="1">
            <a:blip r:embed="rId4" cstate="print"/>
            <a:srcRect t="9392"/>
            <a:stretch/>
          </p:blipFill>
          <p:spPr>
            <a:xfrm>
              <a:off x="7214539" y="4703347"/>
              <a:ext cx="4645929" cy="1679399"/>
            </a:xfrm>
            <a:prstGeom prst="rect">
              <a:avLst/>
            </a:prstGeom>
          </p:spPr>
        </p:pic>
        <p:sp>
          <p:nvSpPr>
            <p:cNvPr id="13" name="TextBox 12">
              <a:extLst>
                <a:ext uri="{FF2B5EF4-FFF2-40B4-BE49-F238E27FC236}">
                  <a16:creationId xmlns:a16="http://schemas.microsoft.com/office/drawing/2014/main" xmlns="" id="{52500EE2-F815-4278-9BF6-804416511BB3}"/>
                </a:ext>
              </a:extLst>
            </p:cNvPr>
            <p:cNvSpPr txBox="1"/>
            <p:nvPr/>
          </p:nvSpPr>
          <p:spPr>
            <a:xfrm>
              <a:off x="8110617" y="4834499"/>
              <a:ext cx="1258670" cy="523220"/>
            </a:xfrm>
            <a:prstGeom prst="rect">
              <a:avLst/>
            </a:prstGeom>
            <a:solidFill>
              <a:schemeClr val="accent3">
                <a:lumMod val="20000"/>
                <a:lumOff val="80000"/>
              </a:schemeClr>
            </a:solidFill>
          </p:spPr>
          <p:txBody>
            <a:bodyPr wrap="square" rtlCol="0">
              <a:spAutoFit/>
            </a:bodyPr>
            <a:lstStyle/>
            <a:p>
              <a:r>
                <a:rPr lang="en-US" sz="2800" b="1">
                  <a:solidFill>
                    <a:schemeClr val="accent2"/>
                  </a:solidFill>
                  <a:latin typeface="Arial" panose="020B0604020202020204" pitchFamily="34" charset="0"/>
                  <a:cs typeface="Arial" panose="020B0604020202020204" pitchFamily="34" charset="0"/>
                </a:rPr>
                <a:t>51.7%</a:t>
              </a:r>
            </a:p>
          </p:txBody>
        </p:sp>
        <p:sp>
          <p:nvSpPr>
            <p:cNvPr id="14" name="TextBox 13">
              <a:extLst>
                <a:ext uri="{FF2B5EF4-FFF2-40B4-BE49-F238E27FC236}">
                  <a16:creationId xmlns:a16="http://schemas.microsoft.com/office/drawing/2014/main" xmlns="" id="{3CB5B415-BF83-4DD7-AFC5-6178E219FE2F}"/>
                </a:ext>
              </a:extLst>
            </p:cNvPr>
            <p:cNvSpPr txBox="1"/>
            <p:nvPr/>
          </p:nvSpPr>
          <p:spPr>
            <a:xfrm>
              <a:off x="9815872" y="5698803"/>
              <a:ext cx="1258670" cy="523220"/>
            </a:xfrm>
            <a:prstGeom prst="rect">
              <a:avLst/>
            </a:prstGeom>
            <a:solidFill>
              <a:schemeClr val="accent3">
                <a:lumMod val="20000"/>
                <a:lumOff val="80000"/>
              </a:schemeClr>
            </a:solidFill>
          </p:spPr>
          <p:txBody>
            <a:bodyPr wrap="square" rtlCol="0">
              <a:spAutoFit/>
            </a:bodyPr>
            <a:lstStyle/>
            <a:p>
              <a:r>
                <a:rPr lang="en-US" sz="2800" b="1">
                  <a:solidFill>
                    <a:srgbClr val="1C11AF"/>
                  </a:solidFill>
                  <a:latin typeface="Arial" panose="020B0604020202020204" pitchFamily="34" charset="0"/>
                  <a:cs typeface="Arial" panose="020B0604020202020204" pitchFamily="34" charset="0"/>
                </a:rPr>
                <a:t>48.3%</a:t>
              </a:r>
            </a:p>
          </p:txBody>
        </p:sp>
      </p:grpSp>
      <p:sp>
        <p:nvSpPr>
          <p:cNvPr id="15" name="TextBox 14">
            <a:extLst>
              <a:ext uri="{FF2B5EF4-FFF2-40B4-BE49-F238E27FC236}">
                <a16:creationId xmlns:a16="http://schemas.microsoft.com/office/drawing/2014/main" xmlns="" id="{8569CB6E-CAB0-4A8D-BD4E-5C3F30C24DD9}"/>
              </a:ext>
            </a:extLst>
          </p:cNvPr>
          <p:cNvSpPr txBox="1"/>
          <p:nvPr/>
        </p:nvSpPr>
        <p:spPr>
          <a:xfrm>
            <a:off x="139639" y="4956189"/>
            <a:ext cx="5119403" cy="1384995"/>
          </a:xfrm>
          <a:prstGeom prst="rect">
            <a:avLst/>
          </a:prstGeom>
          <a:noFill/>
        </p:spPr>
        <p:txBody>
          <a:bodyPr wrap="square" rtlCol="0">
            <a:spAutoFit/>
          </a:bodyPr>
          <a:lstStyle/>
          <a:p>
            <a:pPr marL="457200" indent="-457200">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Nhưng đang có sự thay đổi (</a:t>
            </a:r>
            <a:r>
              <a:rPr lang="vi-VN" sz="2800">
                <a:solidFill>
                  <a:srgbClr val="FF0066"/>
                </a:solidFill>
                <a:latin typeface="Arial" panose="020B0604020202020204" pitchFamily="34" charset="0"/>
                <a:cs typeface="Arial" panose="020B0604020202020204" pitchFamily="34" charset="0"/>
              </a:rPr>
              <a:t>giảm tỉ lệ </a:t>
            </a:r>
            <a:r>
              <a:rPr lang="vi-VN" sz="2800">
                <a:solidFill>
                  <a:srgbClr val="3333FF"/>
                </a:solidFill>
                <a:latin typeface="Arial" panose="020B0604020202020204" pitchFamily="34" charset="0"/>
                <a:cs typeface="Arial" panose="020B0604020202020204" pitchFamily="34" charset="0"/>
              </a:rPr>
              <a:t>dân số </a:t>
            </a:r>
            <a:r>
              <a:rPr lang="vi-VN" sz="2800">
                <a:solidFill>
                  <a:srgbClr val="FF0066"/>
                </a:solidFill>
                <a:latin typeface="Arial" panose="020B0604020202020204" pitchFamily="34" charset="0"/>
                <a:cs typeface="Arial" panose="020B0604020202020204" pitchFamily="34" charset="0"/>
              </a:rPr>
              <a:t>nữ</a:t>
            </a:r>
            <a:r>
              <a:rPr lang="vi-VN" sz="2800">
                <a:solidFill>
                  <a:srgbClr val="3333FF"/>
                </a:solidFill>
                <a:latin typeface="Arial" panose="020B0604020202020204" pitchFamily="34" charset="0"/>
                <a:cs typeface="Arial" panose="020B0604020202020204" pitchFamily="34" charset="0"/>
              </a:rPr>
              <a:t>, </a:t>
            </a:r>
            <a:r>
              <a:rPr lang="vi-VN" sz="2800">
                <a:solidFill>
                  <a:srgbClr val="FF0066"/>
                </a:solidFill>
                <a:latin typeface="Arial" panose="020B0604020202020204" pitchFamily="34" charset="0"/>
                <a:cs typeface="Arial" panose="020B0604020202020204" pitchFamily="34" charset="0"/>
              </a:rPr>
              <a:t>tăng tỉ lệ</a:t>
            </a:r>
            <a:r>
              <a:rPr lang="vi-VN" sz="2800">
                <a:solidFill>
                  <a:srgbClr val="3333FF"/>
                </a:solidFill>
                <a:latin typeface="Arial" panose="020B0604020202020204" pitchFamily="34" charset="0"/>
                <a:cs typeface="Arial" panose="020B0604020202020204" pitchFamily="34" charset="0"/>
              </a:rPr>
              <a:t> dân số </a:t>
            </a:r>
            <a:r>
              <a:rPr lang="vi-VN" sz="2800">
                <a:solidFill>
                  <a:srgbClr val="FF0066"/>
                </a:solidFill>
                <a:latin typeface="Arial" panose="020B0604020202020204" pitchFamily="34" charset="0"/>
                <a:cs typeface="Arial" panose="020B0604020202020204" pitchFamily="34" charset="0"/>
              </a:rPr>
              <a:t>nam</a:t>
            </a:r>
            <a:r>
              <a:rPr lang="vi-VN" sz="2800">
                <a:solidFill>
                  <a:srgbClr val="3333FF"/>
                </a:solidFill>
                <a:latin typeface="Arial" panose="020B0604020202020204" pitchFamily="34" charset="0"/>
                <a:cs typeface="Arial" panose="020B0604020202020204" pitchFamily="34" charset="0"/>
              </a:rPr>
              <a:t>).</a:t>
            </a:r>
            <a:endParaRPr lang="en-US" sz="2800">
              <a:solidFill>
                <a:srgbClr val="3333FF"/>
              </a:solidFill>
              <a:latin typeface="Arial" panose="020B0604020202020204" pitchFamily="34" charset="0"/>
              <a:cs typeface="Arial" panose="020B0604020202020204" pitchFamily="34" charset="0"/>
            </a:endParaRPr>
          </a:p>
        </p:txBody>
      </p:sp>
      <p:sp>
        <p:nvSpPr>
          <p:cNvPr id="16" name="Rectangle 15"/>
          <p:cNvSpPr>
            <a:spLocks noChangeArrowheads="1"/>
          </p:cNvSpPr>
          <p:nvPr/>
        </p:nvSpPr>
        <p:spPr bwMode="auto">
          <a:xfrm>
            <a:off x="177763" y="-32632"/>
            <a:ext cx="11952287"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Các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quốc</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gia</a:t>
            </a:r>
            <a:r>
              <a:rPr lang="en-US" altLang="en-US" sz="2000" b="1" dirty="0">
                <a:latin typeface="Times New Roman" pitchFamily="18" charset="0"/>
                <a:cs typeface="Times New Roman" pitchFamily="18" charset="0"/>
              </a:rPr>
              <a:t> ở </a:t>
            </a:r>
            <a:r>
              <a:rPr lang="en-US" altLang="en-US" sz="2000" b="1" dirty="0" err="1">
                <a:latin typeface="Times New Roman" pitchFamily="18" charset="0"/>
                <a:cs typeface="Times New Roman" pitchFamily="18" charset="0"/>
              </a:rPr>
              <a:t>châu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Âu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có</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tình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trạng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mất</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cân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bằng</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giới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tính</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với</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nhiều</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hơn</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số</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nam</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1590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53,3%,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46,7%. </a:t>
            </a:r>
            <a:r>
              <a:rPr lang="en-US" altLang="en-US" sz="2000" b="1" dirty="0" err="1">
                <a:latin typeface="Times New Roman" pitchFamily="18" charset="0"/>
                <a:cs typeface="Times New Roman" pitchFamily="18" charset="0"/>
              </a:rPr>
              <a:t>Năm</a:t>
            </a:r>
            <a:r>
              <a:rPr lang="en-US" altLang="en-US" sz="2000" b="1" dirty="0">
                <a:latin typeface="Times New Roman" pitchFamily="18" charset="0"/>
                <a:cs typeface="Times New Roman" pitchFamily="18" charset="0"/>
              </a:rPr>
              <a:t> 2020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nữ</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51,7%, </a:t>
            </a:r>
            <a:r>
              <a:rPr lang="en-US" altLang="en-US" sz="2000" b="1" dirty="0" err="1">
                <a:latin typeface="Times New Roman" pitchFamily="18" charset="0"/>
                <a:cs typeface="Times New Roman" pitchFamily="18" charset="0"/>
              </a:rPr>
              <a:t>tỷ</a:t>
            </a:r>
            <a:r>
              <a:rPr lang="en-US" altLang="en-US" sz="2000" b="1" dirty="0">
                <a:latin typeface="Times New Roman" pitchFamily="18" charset="0"/>
                <a:cs typeface="Times New Roman" pitchFamily="18" charset="0"/>
              </a:rPr>
              <a:t> </a:t>
            </a:r>
            <a:r>
              <a:rPr lang="en-US" altLang="en-US" sz="2000" b="1" dirty="0" err="1">
                <a:latin typeface="Times New Roman" pitchFamily="18" charset="0"/>
                <a:cs typeface="Times New Roman" pitchFamily="18" charset="0"/>
              </a:rPr>
              <a:t>lệ</a:t>
            </a:r>
            <a:r>
              <a:rPr lang="en-US" altLang="en-US" sz="2000" b="1" dirty="0">
                <a:latin typeface="Times New Roman" pitchFamily="18" charset="0"/>
                <a:cs typeface="Times New Roman" pitchFamily="18" charset="0"/>
              </a:rPr>
              <a:t> Nam </a:t>
            </a:r>
            <a:r>
              <a:rPr lang="en-US" altLang="en-US" sz="2000" b="1" dirty="0" err="1">
                <a:latin typeface="Times New Roman" pitchFamily="18" charset="0"/>
                <a:cs typeface="Times New Roman" pitchFamily="18" charset="0"/>
              </a:rPr>
              <a:t>là</a:t>
            </a:r>
            <a:r>
              <a:rPr lang="en-US" altLang="en-US" sz="2000" b="1" dirty="0">
                <a:latin typeface="Times New Roman" pitchFamily="18" charset="0"/>
                <a:cs typeface="Times New Roman" pitchFamily="18" charset="0"/>
              </a:rPr>
              <a:t> 48,3%.</a:t>
            </a:r>
          </a:p>
        </p:txBody>
      </p:sp>
    </p:spTree>
    <p:extLst>
      <p:ext uri="{BB962C8B-B14F-4D97-AF65-F5344CB8AC3E}">
        <p14:creationId xmlns="" xmlns:p14="http://schemas.microsoft.com/office/powerpoint/2010/main" val="96810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5">
                                            <p:txEl>
                                              <p:pRg st="0" end="0"/>
                                            </p:txEl>
                                          </p:spTgt>
                                        </p:tgtEl>
                                        <p:attrNameLst>
                                          <p:attrName>style.visibility</p:attrName>
                                        </p:attrNameLst>
                                      </p:cBhvr>
                                      <p:to>
                                        <p:strVal val="visible"/>
                                      </p:to>
                                    </p:set>
                                    <p:animEffect transition="in" filter="wipe(left)">
                                      <p:cBhvr>
                                        <p:cTn id="27" dur="500"/>
                                        <p:tgtEl>
                                          <p:spTgt spid="1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6">
                                            <p:txEl>
                                              <p:pRg st="0" end="0"/>
                                            </p:txEl>
                                          </p:spTgt>
                                        </p:tgtEl>
                                        <p:attrNameLst>
                                          <p:attrName>style.visibility</p:attrName>
                                        </p:attrNameLst>
                                      </p:cBhvr>
                                      <p:to>
                                        <p:strVal val="visible"/>
                                      </p:to>
                                    </p:set>
                                    <p:animEffect transition="in" filter="barn(inVertical)">
                                      <p:cBhvr>
                                        <p:cTn id="3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1001077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600">
                <a:solidFill>
                  <a:srgbClr val="0070C0"/>
                </a:solidFill>
              </a:rPr>
              <a:t>Đông ấm, hạ mát mẻ, mưa nhiều và </a:t>
            </a:r>
            <a:endParaRPr lang="en-US" sz="3600">
              <a:solidFill>
                <a:srgbClr val="0070C0"/>
              </a:solidFill>
            </a:endParaRPr>
          </a:p>
          <a:p>
            <a:pPr lvl="0" algn="ctr"/>
            <a:r>
              <a:rPr lang="vi-VN" sz="3600">
                <a:solidFill>
                  <a:srgbClr val="0070C0"/>
                </a:solidFill>
              </a:rPr>
              <a:t>quanh năm là </a:t>
            </a:r>
            <a:r>
              <a:rPr lang="en-US" sz="3600">
                <a:solidFill>
                  <a:srgbClr val="0070C0"/>
                </a:solidFill>
              </a:rPr>
              <a:t>đặc điểm của kiểu khí hậu nào</a:t>
            </a:r>
            <a:r>
              <a:rPr lang="vi-VN" sz="3600">
                <a:solidFill>
                  <a:srgbClr val="0070C0"/>
                </a:solidFill>
              </a:rPr>
              <a:t>? </a:t>
            </a:r>
            <a:endParaRPr lang="en-US" sz="36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58495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hải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1</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xmlns="" id="{F9008031-60ED-4818-BFC8-7D24EAA9E7B1}"/>
              </a:ext>
            </a:extLst>
          </p:cNvPr>
          <p:cNvSpPr txBox="1"/>
          <p:nvPr/>
        </p:nvSpPr>
        <p:spPr>
          <a:xfrm>
            <a:off x="226512" y="873947"/>
            <a:ext cx="3596740" cy="584775"/>
          </a:xfrm>
          <a:prstGeom prst="rect">
            <a:avLst/>
          </a:prstGeom>
          <a:solidFill>
            <a:srgbClr val="7030A0"/>
          </a:solidFill>
        </p:spPr>
        <p:txBody>
          <a:bodyPr wrap="square" rtlCol="0">
            <a:spAutoFit/>
          </a:bodyPr>
          <a:lstStyle/>
          <a:p>
            <a:r>
              <a:rPr lang="en-US" sz="3200">
                <a:solidFill>
                  <a:schemeClr val="bg1"/>
                </a:solidFill>
                <a:latin typeface="Arial" panose="020B0604020202020204" pitchFamily="34" charset="0"/>
                <a:cs typeface="Arial" panose="020B0604020202020204" pitchFamily="34" charset="0"/>
              </a:rPr>
              <a:t>Cơ cấu dân số già</a:t>
            </a:r>
          </a:p>
        </p:txBody>
      </p:sp>
      <p:sp>
        <p:nvSpPr>
          <p:cNvPr id="12" name="Rectangle 11">
            <a:extLst>
              <a:ext uri="{FF2B5EF4-FFF2-40B4-BE49-F238E27FC236}">
                <a16:creationId xmlns:a16="http://schemas.microsoft.com/office/drawing/2014/main" xmlns="" id="{5F97140C-C169-42DD-A3A4-95D8991F932B}"/>
              </a:ext>
            </a:extLst>
          </p:cNvPr>
          <p:cNvSpPr/>
          <p:nvPr/>
        </p:nvSpPr>
        <p:spPr>
          <a:xfrm>
            <a:off x="4518991" y="87865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Tích cực</a:t>
            </a:r>
          </a:p>
        </p:txBody>
      </p:sp>
      <p:pic>
        <p:nvPicPr>
          <p:cNvPr id="13" name="Picture 12">
            <a:extLst>
              <a:ext uri="{FF2B5EF4-FFF2-40B4-BE49-F238E27FC236}">
                <a16:creationId xmlns:a16="http://schemas.microsoft.com/office/drawing/2014/main" xmlns="" id="{44C811B0-7BDF-4CC8-B627-1179A95E85F7}"/>
              </a:ext>
            </a:extLst>
          </p:cNvPr>
          <p:cNvPicPr>
            <a:picLocks noChangeAspect="1"/>
          </p:cNvPicPr>
          <p:nvPr/>
        </p:nvPicPr>
        <p:blipFill rotWithShape="1">
          <a:blip r:embed="rId3" cstate="print"/>
          <a:srcRect t="11617"/>
          <a:stretch/>
        </p:blipFill>
        <p:spPr>
          <a:xfrm>
            <a:off x="226512" y="1882028"/>
            <a:ext cx="3596740" cy="4768153"/>
          </a:xfrm>
          <a:prstGeom prst="rect">
            <a:avLst/>
          </a:prstGeom>
        </p:spPr>
      </p:pic>
      <p:sp>
        <p:nvSpPr>
          <p:cNvPr id="21" name="Rectangle 20">
            <a:extLst>
              <a:ext uri="{FF2B5EF4-FFF2-40B4-BE49-F238E27FC236}">
                <a16:creationId xmlns:a16="http://schemas.microsoft.com/office/drawing/2014/main" xmlns="" id="{ADC9F1FA-60C4-4991-B290-6099FF393EC7}"/>
              </a:ext>
            </a:extLst>
          </p:cNvPr>
          <p:cNvSpPr/>
          <p:nvPr/>
        </p:nvSpPr>
        <p:spPr>
          <a:xfrm>
            <a:off x="4305836" y="3810363"/>
            <a:ext cx="7659651" cy="1569660"/>
          </a:xfrm>
          <a:prstGeom prst="rect">
            <a:avLst/>
          </a:prstGeom>
        </p:spPr>
        <p:txBody>
          <a:bodyPr wrap="square">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Tỉ lệ người già nhiều, chi phí phúc lợi xã hội cho người già lớn, gây sức ép lên các vấn đề y tế.</a:t>
            </a:r>
            <a:endParaRPr lang="en-US" sz="3200">
              <a:solidFill>
                <a:srgbClr val="1C11AF"/>
              </a:solidFill>
              <a:latin typeface="Arial" panose="020B0604020202020204" pitchFamily="34" charset="0"/>
              <a:cs typeface="Arial" panose="020B0604020202020204" pitchFamily="34" charset="0"/>
            </a:endParaRPr>
          </a:p>
        </p:txBody>
      </p:sp>
      <p:sp>
        <p:nvSpPr>
          <p:cNvPr id="27" name="Rectangle 26">
            <a:extLst>
              <a:ext uri="{FF2B5EF4-FFF2-40B4-BE49-F238E27FC236}">
                <a16:creationId xmlns:a16="http://schemas.microsoft.com/office/drawing/2014/main" xmlns="" id="{69494051-0440-4F74-A5F4-E31D55DDDC73}"/>
              </a:ext>
            </a:extLst>
          </p:cNvPr>
          <p:cNvSpPr/>
          <p:nvPr/>
        </p:nvSpPr>
        <p:spPr>
          <a:xfrm>
            <a:off x="4305837" y="1778457"/>
            <a:ext cx="7659651" cy="954107"/>
          </a:xfrm>
          <a:prstGeom prst="rect">
            <a:avLst/>
          </a:prstGeom>
        </p:spPr>
        <p:txBody>
          <a:bodyPr wrap="square">
            <a:spAutoFit/>
          </a:bodyPr>
          <a:lstStyle/>
          <a:p>
            <a:pPr marL="457200" indent="-457200">
              <a:buFont typeface="Wingdings" panose="05000000000000000000" pitchFamily="2" charset="2"/>
              <a:buChar char="ü"/>
            </a:pPr>
            <a:r>
              <a:rPr lang="en-US" sz="2800">
                <a:solidFill>
                  <a:srgbClr val="1C11AF"/>
                </a:solidFill>
                <a:latin typeface="OpenSans"/>
              </a:rPr>
              <a:t>T</a:t>
            </a:r>
            <a:r>
              <a:rPr lang="vi-VN" sz="2800">
                <a:solidFill>
                  <a:srgbClr val="1C11AF"/>
                </a:solidFill>
                <a:latin typeface="Arial" panose="020B0604020202020204" pitchFamily="34" charset="0"/>
                <a:cs typeface="Arial" panose="020B0604020202020204" pitchFamily="34" charset="0"/>
              </a:rPr>
              <a:t>ỉ lệ dân số phụ thuộc ít, nhiều lao động có kinh nghiệm lâu năm.</a:t>
            </a:r>
            <a:endParaRPr lang="en-US">
              <a:solidFill>
                <a:srgbClr val="1C11AF"/>
              </a:solidFill>
              <a:latin typeface="Arial" panose="020B0604020202020204" pitchFamily="34" charset="0"/>
              <a:cs typeface="Arial" panose="020B0604020202020204" pitchFamily="34" charset="0"/>
            </a:endParaRPr>
          </a:p>
        </p:txBody>
      </p:sp>
      <p:sp>
        <p:nvSpPr>
          <p:cNvPr id="28" name="Rectangle 27">
            <a:extLst>
              <a:ext uri="{FF2B5EF4-FFF2-40B4-BE49-F238E27FC236}">
                <a16:creationId xmlns:a16="http://schemas.microsoft.com/office/drawing/2014/main" xmlns="" id="{5996382B-8A92-4340-B70C-C6C6A034AE5D}"/>
              </a:ext>
            </a:extLst>
          </p:cNvPr>
          <p:cNvSpPr/>
          <p:nvPr/>
        </p:nvSpPr>
        <p:spPr>
          <a:xfrm>
            <a:off x="4518991" y="3001909"/>
            <a:ext cx="2252870" cy="523220"/>
          </a:xfrm>
          <a:prstGeom prst="rect">
            <a:avLst/>
          </a:prstGeom>
          <a:solidFill>
            <a:srgbClr val="00B050"/>
          </a:solidFill>
        </p:spPr>
        <p:txBody>
          <a:bodyPr wrap="square">
            <a:spAutoFit/>
          </a:bodyPr>
          <a:lstStyle/>
          <a:p>
            <a:r>
              <a:rPr lang="vi-VN" sz="2800" b="1">
                <a:solidFill>
                  <a:srgbClr val="FFFF00"/>
                </a:solidFill>
                <a:latin typeface="Arial" panose="020B0604020202020204" pitchFamily="34" charset="0"/>
                <a:cs typeface="Arial" panose="020B0604020202020204" pitchFamily="34" charset="0"/>
              </a:rPr>
              <a:t>- </a:t>
            </a:r>
            <a:r>
              <a:rPr lang="en-US" sz="2800" b="1">
                <a:solidFill>
                  <a:srgbClr val="FFFF00"/>
                </a:solidFill>
                <a:latin typeface="Arial" panose="020B0604020202020204" pitchFamily="34" charset="0"/>
                <a:cs typeface="Arial" panose="020B0604020202020204" pitchFamily="34" charset="0"/>
              </a:rPr>
              <a:t>Tiêu cực</a:t>
            </a:r>
          </a:p>
        </p:txBody>
      </p:sp>
      <p:sp>
        <p:nvSpPr>
          <p:cNvPr id="14" name="Rectangle 13">
            <a:extLst>
              <a:ext uri="{FF2B5EF4-FFF2-40B4-BE49-F238E27FC236}">
                <a16:creationId xmlns:a16="http://schemas.microsoft.com/office/drawing/2014/main" xmlns="" id="{6DFDDC05-E00F-4DA7-8291-903F93D966F3}"/>
              </a:ext>
            </a:extLst>
          </p:cNvPr>
          <p:cNvSpPr/>
          <p:nvPr/>
        </p:nvSpPr>
        <p:spPr>
          <a:xfrm>
            <a:off x="4305836" y="5542366"/>
            <a:ext cx="6096000" cy="584775"/>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a:t>
            </a:r>
            <a:r>
              <a:rPr lang="en-US" sz="3200">
                <a:solidFill>
                  <a:srgbClr val="1C11AF"/>
                </a:solidFill>
                <a:latin typeface="Arial" panose="020B0604020202020204" pitchFamily="34" charset="0"/>
                <a:cs typeface="Arial" panose="020B0604020202020204" pitchFamily="34" charset="0"/>
              </a:rPr>
              <a:t>Thiếu nguồn lao động</a:t>
            </a:r>
            <a:r>
              <a:rPr lang="vi-VN" sz="3200">
                <a:solidFill>
                  <a:srgbClr val="1C11AF"/>
                </a:solidFill>
                <a:latin typeface="Arial" panose="020B0604020202020204" pitchFamily="34" charset="0"/>
                <a:cs typeface="Arial" panose="020B0604020202020204" pitchFamily="34" charset="0"/>
              </a:rPr>
              <a:t>.</a:t>
            </a:r>
            <a:endParaRPr lang="en-US" sz="3200">
              <a:solidFill>
                <a:srgbClr val="1C11AF"/>
              </a:solidFill>
              <a:latin typeface="Arial" panose="020B0604020202020204" pitchFamily="34" charset="0"/>
              <a:cs typeface="Arial" panose="020B0604020202020204" pitchFamily="34" charset="0"/>
            </a:endParaRPr>
          </a:p>
        </p:txBody>
      </p:sp>
      <p:sp>
        <p:nvSpPr>
          <p:cNvPr id="29" name="Rectangle 28">
            <a:extLst>
              <a:ext uri="{FF2B5EF4-FFF2-40B4-BE49-F238E27FC236}">
                <a16:creationId xmlns:a16="http://schemas.microsoft.com/office/drawing/2014/main" xmlns="" id="{49C75812-600F-47DD-BC0B-56838E58D35B}"/>
              </a:ext>
            </a:extLst>
          </p:cNvPr>
          <p:cNvSpPr/>
          <p:nvPr/>
        </p:nvSpPr>
        <p:spPr>
          <a:xfrm>
            <a:off x="4305836" y="6134034"/>
            <a:ext cx="6096000" cy="1077218"/>
          </a:xfrm>
          <a:prstGeom prst="rect">
            <a:avLst/>
          </a:prstGeom>
        </p:spPr>
        <p:txBody>
          <a:bodyPr>
            <a:spAutoFit/>
          </a:bodyPr>
          <a:lstStyle/>
          <a:p>
            <a:pPr marL="285750" indent="-285750">
              <a:buFont typeface="Wingdings" panose="05000000000000000000" pitchFamily="2" charset="2"/>
              <a:buChar char="ü"/>
            </a:pPr>
            <a:r>
              <a:rPr lang="vi-VN" sz="3200">
                <a:solidFill>
                  <a:srgbClr val="1C11AF"/>
                </a:solidFill>
                <a:latin typeface="Arial" panose="020B0604020202020204" pitchFamily="34" charset="0"/>
                <a:cs typeface="Arial" panose="020B0604020202020204" pitchFamily="34" charset="0"/>
              </a:rPr>
              <a:t> Nguy cơ suy giảm dân số.</a:t>
            </a:r>
            <a:br>
              <a:rPr lang="vi-VN" sz="3200">
                <a:solidFill>
                  <a:srgbClr val="1C11AF"/>
                </a:solidFill>
                <a:latin typeface="Arial" panose="020B0604020202020204" pitchFamily="34" charset="0"/>
                <a:cs typeface="Arial" panose="020B0604020202020204" pitchFamily="34" charset="0"/>
              </a:rPr>
            </a:br>
            <a:endParaRPr lang="en-US" sz="3200">
              <a:solidFill>
                <a:srgbClr val="1C11AF"/>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21F7D177-F5A3-4418-87DB-3C4600B1A1A9}"/>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205950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barn(inVertical)">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wipe(left)">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21" grpId="0"/>
      <p:bldP spid="27" grpId="0"/>
      <p:bldP spid="28" grpId="0" animBg="1"/>
      <p:bldP spid="14" grpId="0"/>
      <p:bldP spid="2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7CD36771-54BF-4E46-BBA9-A94F86796C17}"/>
              </a:ext>
            </a:extLst>
          </p:cNvPr>
          <p:cNvPicPr>
            <a:picLocks noChangeAspect="1"/>
          </p:cNvPicPr>
          <p:nvPr/>
        </p:nvPicPr>
        <p:blipFill rotWithShape="1">
          <a:blip r:embed="rId3" cstate="print"/>
          <a:srcRect t="3318"/>
          <a:stretch/>
        </p:blipFill>
        <p:spPr>
          <a:xfrm>
            <a:off x="2018804" y="1533273"/>
            <a:ext cx="8728363" cy="5225605"/>
          </a:xfrm>
          <a:prstGeom prst="rect">
            <a:avLst/>
          </a:prstGeom>
        </p:spPr>
      </p:pic>
      <p:sp>
        <p:nvSpPr>
          <p:cNvPr id="5" name="TextBox 4">
            <a:extLst>
              <a:ext uri="{FF2B5EF4-FFF2-40B4-BE49-F238E27FC236}">
                <a16:creationId xmlns:a16="http://schemas.microsoft.com/office/drawing/2014/main" xmlns="" id="{60BA4EBD-698D-48CA-B346-C22D1317DFF3}"/>
              </a:ext>
            </a:extLst>
          </p:cNvPr>
          <p:cNvSpPr txBox="1"/>
          <p:nvPr/>
        </p:nvSpPr>
        <p:spPr>
          <a:xfrm>
            <a:off x="344557" y="166255"/>
            <a:ext cx="11661396" cy="1200329"/>
          </a:xfrm>
          <a:prstGeom prst="rect">
            <a:avLst/>
          </a:prstGeom>
          <a:noFill/>
          <a:ln>
            <a:solidFill>
              <a:schemeClr val="accent1"/>
            </a:solidFill>
            <a:prstDash val="sysDash"/>
          </a:ln>
        </p:spPr>
        <p:txBody>
          <a:bodyPr wrap="square" rtlCol="0">
            <a:spAutoFit/>
          </a:bodyPr>
          <a:lstStyle/>
          <a:p>
            <a:r>
              <a:rPr lang="vi-VN" sz="2400">
                <a:solidFill>
                  <a:srgbClr val="1C11AF"/>
                </a:solidFill>
                <a:latin typeface="Arial" panose="020B0604020202020204" pitchFamily="34" charset="0"/>
                <a:cs typeface="Arial" panose="020B0604020202020204" pitchFamily="34" charset="0"/>
              </a:rPr>
              <a:t>Một quốc gia ở châu Âu cũng phải đối mặt với t</a:t>
            </a:r>
            <a:r>
              <a:rPr lang="en-US" sz="2400">
                <a:solidFill>
                  <a:srgbClr val="1C11AF"/>
                </a:solidFill>
                <a:latin typeface="Arial" panose="020B0604020202020204" pitchFamily="34" charset="0"/>
                <a:cs typeface="Arial" panose="020B0604020202020204" pitchFamily="34" charset="0"/>
              </a:rPr>
              <a:t>ì</a:t>
            </a:r>
            <a:r>
              <a:rPr lang="vi-VN" sz="2400">
                <a:solidFill>
                  <a:srgbClr val="1C11AF"/>
                </a:solidFill>
                <a:latin typeface="Arial" panose="020B0604020202020204" pitchFamily="34" charset="0"/>
                <a:cs typeface="Arial" panose="020B0604020202020204" pitchFamily="34" charset="0"/>
              </a:rPr>
              <a:t>nh trạng già hóa dân số đang diễn ra nhanh chóng, đó là Thụy Điển. Theo dự báo, trong hai thập kỷ tới, số người trên 80 tuổi ở Thụy Điển sẽ tăng từ khoảng 500.000 - 800.000 người</a:t>
            </a:r>
            <a:endParaRPr lang="en-US" sz="2400">
              <a:solidFill>
                <a:srgbClr val="1C11AF"/>
              </a:solidFill>
              <a:latin typeface="Arial" panose="020B0604020202020204" pitchFamily="34" charset="0"/>
              <a:cs typeface="Arial" panose="020B0604020202020204" pitchFamily="34" charset="0"/>
            </a:endParaRPr>
          </a:p>
        </p:txBody>
      </p:sp>
    </p:spTree>
    <p:extLst>
      <p:ext uri="{BB962C8B-B14F-4D97-AF65-F5344CB8AC3E}">
        <p14:creationId xmlns="" xmlns:p14="http://schemas.microsoft.com/office/powerpoint/2010/main" val="2168135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FCAE48EF-CA75-4DAF-BDEB-343548967945}"/>
              </a:ext>
            </a:extLst>
          </p:cNvPr>
          <p:cNvGrpSpPr/>
          <p:nvPr/>
        </p:nvGrpSpPr>
        <p:grpSpPr>
          <a:xfrm>
            <a:off x="2208400" y="115548"/>
            <a:ext cx="6298849" cy="872949"/>
            <a:chOff x="1133366" y="2220084"/>
            <a:chExt cx="5681780" cy="914400"/>
          </a:xfrm>
          <a:solidFill>
            <a:schemeClr val="accent4">
              <a:lumMod val="40000"/>
              <a:lumOff val="60000"/>
            </a:schemeClr>
          </a:solidFill>
        </p:grpSpPr>
        <p:sp>
          <p:nvSpPr>
            <p:cNvPr id="5" name="Arrow: Pentagon 4">
              <a:extLst>
                <a:ext uri="{FF2B5EF4-FFF2-40B4-BE49-F238E27FC236}">
                  <a16:creationId xmlns:a16="http://schemas.microsoft.com/office/drawing/2014/main" xmlns="" id="{78D9487D-B9F9-4110-A351-2A051444E2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6" name="TextBox 5">
              <a:extLst>
                <a:ext uri="{FF2B5EF4-FFF2-40B4-BE49-F238E27FC236}">
                  <a16:creationId xmlns:a16="http://schemas.microsoft.com/office/drawing/2014/main" xmlns="" id="{302692A6-5939-48D2-97F4-B1503B83447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7" name="TextBox 6">
            <a:extLst>
              <a:ext uri="{FF2B5EF4-FFF2-40B4-BE49-F238E27FC236}">
                <a16:creationId xmlns:a16="http://schemas.microsoft.com/office/drawing/2014/main" xmlns="" id="{F9008031-60ED-4818-BFC8-7D24EAA9E7B1}"/>
              </a:ext>
            </a:extLst>
          </p:cNvPr>
          <p:cNvSpPr txBox="1"/>
          <p:nvPr/>
        </p:nvSpPr>
        <p:spPr>
          <a:xfrm>
            <a:off x="3004174" y="267676"/>
            <a:ext cx="5503075"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xmlns="" id="{ABBFA3E6-39D0-4E7A-9BC3-C5C308521FFD}"/>
              </a:ext>
            </a:extLst>
          </p:cNvPr>
          <p:cNvGrpSpPr/>
          <p:nvPr/>
        </p:nvGrpSpPr>
        <p:grpSpPr>
          <a:xfrm>
            <a:off x="1446173" y="115548"/>
            <a:ext cx="1301952" cy="872949"/>
            <a:chOff x="344605" y="154323"/>
            <a:chExt cx="1301952" cy="872949"/>
          </a:xfrm>
        </p:grpSpPr>
        <p:sp>
          <p:nvSpPr>
            <p:cNvPr id="9" name="Arrow: Pentagon 8">
              <a:extLst>
                <a:ext uri="{FF2B5EF4-FFF2-40B4-BE49-F238E27FC236}">
                  <a16:creationId xmlns:a16="http://schemas.microsoft.com/office/drawing/2014/main" xmlns="" id="{0E91AED5-DD0F-4B5C-9573-8E6BEA31417B}"/>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10" name="Isosceles Triangle 9">
              <a:extLst>
                <a:ext uri="{FF2B5EF4-FFF2-40B4-BE49-F238E27FC236}">
                  <a16:creationId xmlns:a16="http://schemas.microsoft.com/office/drawing/2014/main" xmlns="" id="{BB0731A0-388F-4A38-9EB8-EF57DA964A08}"/>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descr="Icon&#10;&#10;Description automatically generated">
            <a:extLst>
              <a:ext uri="{FF2B5EF4-FFF2-40B4-BE49-F238E27FC236}">
                <a16:creationId xmlns:a16="http://schemas.microsoft.com/office/drawing/2014/main" xmlns="" id="{1F1BA47D-7F9A-477E-90FE-6F1871E62034}"/>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172378" y="21248"/>
            <a:ext cx="1103273" cy="1051495"/>
          </a:xfrm>
          <a:prstGeom prst="rect">
            <a:avLst/>
          </a:prstGeom>
        </p:spPr>
      </p:pic>
      <p:grpSp>
        <p:nvGrpSpPr>
          <p:cNvPr id="12" name="Group 11">
            <a:extLst>
              <a:ext uri="{FF2B5EF4-FFF2-40B4-BE49-F238E27FC236}">
                <a16:creationId xmlns:a16="http://schemas.microsoft.com/office/drawing/2014/main" xmlns="" id="{57D3DAD8-1B9A-499A-A0FB-EDAEFD39D183}"/>
              </a:ext>
            </a:extLst>
          </p:cNvPr>
          <p:cNvGrpSpPr/>
          <p:nvPr/>
        </p:nvGrpSpPr>
        <p:grpSpPr>
          <a:xfrm>
            <a:off x="1446173" y="996201"/>
            <a:ext cx="9282771" cy="5987696"/>
            <a:chOff x="1446173" y="996201"/>
            <a:chExt cx="9282771" cy="5987696"/>
          </a:xfrm>
        </p:grpSpPr>
        <p:sp>
          <p:nvSpPr>
            <p:cNvPr id="2" name="Explosion: 8 Points 1">
              <a:extLst>
                <a:ext uri="{FF2B5EF4-FFF2-40B4-BE49-F238E27FC236}">
                  <a16:creationId xmlns:a16="http://schemas.microsoft.com/office/drawing/2014/main" xmlns="" id="{4CBDFCEE-27D8-46A6-8DD7-DA825BFC574E}"/>
                </a:ext>
              </a:extLst>
            </p:cNvPr>
            <p:cNvSpPr/>
            <p:nvPr/>
          </p:nvSpPr>
          <p:spPr>
            <a:xfrm>
              <a:off x="1446173" y="996201"/>
              <a:ext cx="9282771" cy="5987696"/>
            </a:xfrm>
            <a:prstGeom prst="irregularSeal1">
              <a:avLst/>
            </a:prstGeom>
            <a:solidFill>
              <a:srgbClr val="FFFF00">
                <a:alpha val="2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xmlns="" id="{370B4985-892C-43A4-A7E2-2A81EC2390FC}"/>
                </a:ext>
              </a:extLst>
            </p:cNvPr>
            <p:cNvSpPr txBox="1"/>
            <p:nvPr/>
          </p:nvSpPr>
          <p:spPr>
            <a:xfrm>
              <a:off x="5014913" y="3045839"/>
              <a:ext cx="4176697" cy="2554545"/>
            </a:xfrm>
            <a:prstGeom prst="rect">
              <a:avLst/>
            </a:prstGeom>
            <a:noFill/>
          </p:spPr>
          <p:txBody>
            <a:bodyPr wrap="square" rtlCol="0">
              <a:spAutoFit/>
            </a:bodyPr>
            <a:lstStyle/>
            <a:p>
              <a:r>
                <a:rPr lang="en-US" sz="3200" dirty="0" err="1">
                  <a:solidFill>
                    <a:srgbClr val="FF0000"/>
                  </a:solidFill>
                  <a:latin typeface="Arial" panose="020B0604020202020204" pitchFamily="34" charset="0"/>
                  <a:cs typeface="Arial" panose="020B0604020202020204" pitchFamily="34" charset="0"/>
                </a:rPr>
                <a:t>Để</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giải</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quyết</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vấn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đề</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già</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hóa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dân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số</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các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quốc</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gia</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Châu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Âu</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đã</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có</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những</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biện</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pháp</a:t>
              </a:r>
              <a:r>
                <a:rPr lang="en-US" sz="3200" dirty="0">
                  <a:solidFill>
                    <a:srgbClr val="FF0000"/>
                  </a:solidFill>
                  <a:latin typeface="Arial" panose="020B0604020202020204" pitchFamily="34" charset="0"/>
                  <a:cs typeface="Arial" panose="020B0604020202020204" pitchFamily="34" charset="0"/>
                </a:rPr>
                <a:t> </a:t>
              </a:r>
              <a:r>
                <a:rPr lang="en-US" sz="3200" dirty="0" err="1">
                  <a:solidFill>
                    <a:srgbClr val="FF0000"/>
                  </a:solidFill>
                  <a:latin typeface="Arial" panose="020B0604020202020204" pitchFamily="34" charset="0"/>
                  <a:cs typeface="Arial" panose="020B0604020202020204" pitchFamily="34" charset="0"/>
                </a:rPr>
                <a:t>gì</a:t>
              </a:r>
              <a:r>
                <a:rPr lang="en-US" sz="3200" dirty="0">
                  <a:solidFill>
                    <a:srgbClr val="FF0000"/>
                  </a:solidFill>
                  <a:latin typeface="Arial" panose="020B0604020202020204" pitchFamily="34" charset="0"/>
                  <a:cs typeface="Arial" panose="020B0604020202020204" pitchFamily="34" charset="0"/>
                </a:rPr>
                <a:t>?</a:t>
              </a:r>
            </a:p>
          </p:txBody>
        </p:sp>
      </p:grpSp>
      <p:pic>
        <p:nvPicPr>
          <p:cNvPr id="13" name="Picture 12">
            <a:extLst>
              <a:ext uri="{FF2B5EF4-FFF2-40B4-BE49-F238E27FC236}">
                <a16:creationId xmlns:a16="http://schemas.microsoft.com/office/drawing/2014/main" xmlns="" id="{61172DDD-DAFD-4497-BF96-E5455C1B8376}"/>
              </a:ext>
            </a:extLst>
          </p:cNvPr>
          <p:cNvPicPr>
            <a:picLocks noChangeAspect="1"/>
          </p:cNvPicPr>
          <p:nvPr/>
        </p:nvPicPr>
        <p:blipFill>
          <a:blip r:embed="rId4" cstate="print"/>
          <a:stretch>
            <a:fillRect/>
          </a:stretch>
        </p:blipFill>
        <p:spPr>
          <a:xfrm>
            <a:off x="74450" y="1236010"/>
            <a:ext cx="4267899" cy="5203266"/>
          </a:xfrm>
          <a:prstGeom prst="rect">
            <a:avLst/>
          </a:prstGeom>
        </p:spPr>
      </p:pic>
      <p:pic>
        <p:nvPicPr>
          <p:cNvPr id="15" name="Picture 14">
            <a:extLst>
              <a:ext uri="{FF2B5EF4-FFF2-40B4-BE49-F238E27FC236}">
                <a16:creationId xmlns:a16="http://schemas.microsoft.com/office/drawing/2014/main" xmlns="" id="{E1A7C754-AA1D-41AA-BE25-924F5CF067B7}"/>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277791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93E32323-0304-408C-9BBE-1BEF77378CB0}"/>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172378" y="21248"/>
            <a:ext cx="1103273" cy="1051495"/>
          </a:xfrm>
          <a:prstGeom prst="rect">
            <a:avLst/>
          </a:prstGeom>
        </p:spPr>
      </p:pic>
      <p:grpSp>
        <p:nvGrpSpPr>
          <p:cNvPr id="3" name="Group 2">
            <a:extLst>
              <a:ext uri="{FF2B5EF4-FFF2-40B4-BE49-F238E27FC236}">
                <a16:creationId xmlns:a16="http://schemas.microsoft.com/office/drawing/2014/main" xmlns="" id="{B79A54C3-8915-4D61-8A95-CDD5039CA8DC}"/>
              </a:ext>
            </a:extLst>
          </p:cNvPr>
          <p:cNvGrpSpPr/>
          <p:nvPr/>
        </p:nvGrpSpPr>
        <p:grpSpPr>
          <a:xfrm>
            <a:off x="2208400" y="115548"/>
            <a:ext cx="6128077" cy="872949"/>
            <a:chOff x="1133366" y="2220084"/>
            <a:chExt cx="5681780" cy="914400"/>
          </a:xfrm>
          <a:solidFill>
            <a:schemeClr val="accent4">
              <a:lumMod val="40000"/>
              <a:lumOff val="60000"/>
            </a:schemeClr>
          </a:solidFill>
        </p:grpSpPr>
        <p:sp>
          <p:nvSpPr>
            <p:cNvPr id="4" name="Arrow: Pentagon 3">
              <a:extLst>
                <a:ext uri="{FF2B5EF4-FFF2-40B4-BE49-F238E27FC236}">
                  <a16:creationId xmlns:a16="http://schemas.microsoft.com/office/drawing/2014/main" xmlns="" id="{D1AAFF9D-D136-437D-B65A-E02589772ADC}"/>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5" name="TextBox 4">
              <a:extLst>
                <a:ext uri="{FF2B5EF4-FFF2-40B4-BE49-F238E27FC236}">
                  <a16:creationId xmlns:a16="http://schemas.microsoft.com/office/drawing/2014/main" xmlns="" id="{81574BF3-3246-4CE5-A926-5B4B5E9D0B01}"/>
                </a:ext>
              </a:extLst>
            </p:cNvPr>
            <p:cNvSpPr txBox="1"/>
            <p:nvPr/>
          </p:nvSpPr>
          <p:spPr>
            <a:xfrm>
              <a:off x="1307656" y="2384346"/>
              <a:ext cx="5176902"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6" name="TextBox 5">
            <a:extLst>
              <a:ext uri="{FF2B5EF4-FFF2-40B4-BE49-F238E27FC236}">
                <a16:creationId xmlns:a16="http://schemas.microsoft.com/office/drawing/2014/main" xmlns="" id="{FCFDD0BE-F219-4A9E-93DA-7F747FB19B27}"/>
              </a:ext>
            </a:extLst>
          </p:cNvPr>
          <p:cNvSpPr txBox="1"/>
          <p:nvPr/>
        </p:nvSpPr>
        <p:spPr>
          <a:xfrm>
            <a:off x="2918647" y="280058"/>
            <a:ext cx="5733092" cy="584775"/>
          </a:xfrm>
          <a:prstGeom prst="rect">
            <a:avLst/>
          </a:prstGeom>
          <a:noFill/>
        </p:spPr>
        <p:txBody>
          <a:bodyPr wrap="square" rtlCol="0">
            <a:spAutoFit/>
          </a:bodyPr>
          <a:lstStyle/>
          <a:p>
            <a:r>
              <a:rPr lang="vi-VN" sz="3200">
                <a:solidFill>
                  <a:srgbClr val="0070C0"/>
                </a:solidFill>
                <a:cs typeface="Arial" panose="020B0604020202020204" pitchFamily="34" charset="0"/>
              </a:rPr>
              <a:t>Đặc điểm </a:t>
            </a:r>
            <a:r>
              <a:rPr lang="en-US" sz="3200">
                <a:solidFill>
                  <a:srgbClr val="0070C0"/>
                </a:solidFill>
                <a:latin typeface="Arial" panose="020B0604020202020204" pitchFamily="34" charset="0"/>
                <a:cs typeface="Arial" panose="020B0604020202020204" pitchFamily="34" charset="0"/>
              </a:rPr>
              <a:t>dân cư</a:t>
            </a:r>
            <a:r>
              <a:rPr lang="vi-VN" sz="3200">
                <a:solidFill>
                  <a:srgbClr val="0070C0"/>
                </a:solidFill>
                <a:cs typeface="Arial" panose="020B0604020202020204" pitchFamily="34" charset="0"/>
              </a:rPr>
              <a:t> Châu Âu</a:t>
            </a:r>
            <a:endParaRPr lang="en-US" sz="3200">
              <a:solidFill>
                <a:srgbClr val="0070C0"/>
              </a:solidFill>
              <a:latin typeface="Arial" panose="020B0604020202020204" pitchFamily="34" charset="0"/>
              <a:cs typeface="Arial" panose="020B0604020202020204" pitchFamily="34" charset="0"/>
            </a:endParaRPr>
          </a:p>
        </p:txBody>
      </p:sp>
      <p:grpSp>
        <p:nvGrpSpPr>
          <p:cNvPr id="7" name="Group 6">
            <a:extLst>
              <a:ext uri="{FF2B5EF4-FFF2-40B4-BE49-F238E27FC236}">
                <a16:creationId xmlns:a16="http://schemas.microsoft.com/office/drawing/2014/main" xmlns="" id="{51117C30-804D-41B9-9E4B-2ABEBAA138E0}"/>
              </a:ext>
            </a:extLst>
          </p:cNvPr>
          <p:cNvGrpSpPr/>
          <p:nvPr/>
        </p:nvGrpSpPr>
        <p:grpSpPr>
          <a:xfrm>
            <a:off x="1446173" y="115548"/>
            <a:ext cx="1301952" cy="872949"/>
            <a:chOff x="344605" y="154323"/>
            <a:chExt cx="1301952" cy="872949"/>
          </a:xfrm>
        </p:grpSpPr>
        <p:sp>
          <p:nvSpPr>
            <p:cNvPr id="8" name="Arrow: Pentagon 7">
              <a:extLst>
                <a:ext uri="{FF2B5EF4-FFF2-40B4-BE49-F238E27FC236}">
                  <a16:creationId xmlns:a16="http://schemas.microsoft.com/office/drawing/2014/main" xmlns="" id="{053A44BB-6CD3-45DE-98C7-E19B0E2F8A0E}"/>
                </a:ext>
              </a:extLst>
            </p:cNvPr>
            <p:cNvSpPr/>
            <p:nvPr/>
          </p:nvSpPr>
          <p:spPr>
            <a:xfrm>
              <a:off x="344605" y="154323"/>
              <a:ext cx="1301952" cy="872949"/>
            </a:xfrm>
            <a:prstGeom prst="homePlate">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9" name="Isosceles Triangle 8">
              <a:extLst>
                <a:ext uri="{FF2B5EF4-FFF2-40B4-BE49-F238E27FC236}">
                  <a16:creationId xmlns:a16="http://schemas.microsoft.com/office/drawing/2014/main" xmlns="" id="{37CAC769-F9D5-43EA-94AF-9C05F4F9CF9F}"/>
                </a:ext>
              </a:extLst>
            </p:cNvPr>
            <p:cNvSpPr/>
            <p:nvPr/>
          </p:nvSpPr>
          <p:spPr>
            <a:xfrm rot="5400000">
              <a:off x="1335337" y="461696"/>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9">
            <a:extLst>
              <a:ext uri="{FF2B5EF4-FFF2-40B4-BE49-F238E27FC236}">
                <a16:creationId xmlns:a16="http://schemas.microsoft.com/office/drawing/2014/main" xmlns="" id="{530783D0-7993-4342-BD65-E3977DDAC699}"/>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404FD7EC-1A9C-4E5A-8E91-1160459CCF2C}"/>
              </a:ext>
            </a:extLst>
          </p:cNvPr>
          <p:cNvSpPr/>
          <p:nvPr/>
        </p:nvSpPr>
        <p:spPr>
          <a:xfrm>
            <a:off x="177664" y="2105494"/>
            <a:ext cx="10986052" cy="1323439"/>
          </a:xfrm>
          <a:prstGeom prst="rect">
            <a:avLst/>
          </a:prstGeom>
        </p:spPr>
        <p:txBody>
          <a:bodyPr wrap="square">
            <a:spAutoFit/>
          </a:bodyPr>
          <a:lstStyle/>
          <a:p>
            <a:r>
              <a:rPr lang="vi-VN" sz="4000">
                <a:solidFill>
                  <a:srgbClr val="3333FF"/>
                </a:solidFill>
                <a:latin typeface="Arial" panose="020B0604020202020204" pitchFamily="34" charset="0"/>
                <a:cs typeface="Arial" panose="020B0604020202020204" pitchFamily="34" charset="0"/>
              </a:rPr>
              <a:t>- Dân số châu : 747,6 triệu người (chiếm 10% dân số thế giới - 2020).</a:t>
            </a:r>
            <a:endParaRPr lang="en-US" sz="4000">
              <a:solidFill>
                <a:srgbClr val="3333FF"/>
              </a:solidFill>
            </a:endParaRPr>
          </a:p>
        </p:txBody>
      </p:sp>
      <p:sp>
        <p:nvSpPr>
          <p:cNvPr id="13" name="TextBox 12">
            <a:extLst>
              <a:ext uri="{FF2B5EF4-FFF2-40B4-BE49-F238E27FC236}">
                <a16:creationId xmlns:a16="http://schemas.microsoft.com/office/drawing/2014/main" xmlns="" id="{4D897561-554C-493B-A5B4-62152C8DC35A}"/>
              </a:ext>
            </a:extLst>
          </p:cNvPr>
          <p:cNvSpPr txBox="1"/>
          <p:nvPr/>
        </p:nvSpPr>
        <p:spPr>
          <a:xfrm>
            <a:off x="1275651" y="1175326"/>
            <a:ext cx="4187688" cy="461665"/>
          </a:xfrm>
          <a:prstGeom prst="rect">
            <a:avLst/>
          </a:prstGeom>
          <a:solidFill>
            <a:srgbClr val="00B050"/>
          </a:solidFill>
        </p:spPr>
        <p:txBody>
          <a:bodyPr wrap="square" rtlCol="0">
            <a:spAutoFit/>
          </a:bodyPr>
          <a:lstStyle/>
          <a:p>
            <a:r>
              <a:rPr lang="vi-VN" sz="2400">
                <a:solidFill>
                  <a:srgbClr val="FFFF00"/>
                </a:solidFill>
              </a:rPr>
              <a:t>a. Quy mô và gia tăng dân số</a:t>
            </a:r>
            <a:endParaRPr lang="en-US" sz="2400">
              <a:solidFill>
                <a:srgbClr val="FFFF00"/>
              </a:solidFill>
            </a:endParaRPr>
          </a:p>
        </p:txBody>
      </p:sp>
      <p:sp>
        <p:nvSpPr>
          <p:cNvPr id="14" name="Rectangle 13">
            <a:extLst>
              <a:ext uri="{FF2B5EF4-FFF2-40B4-BE49-F238E27FC236}">
                <a16:creationId xmlns:a16="http://schemas.microsoft.com/office/drawing/2014/main" xmlns="" id="{FEF1F121-83C9-4DFC-BECD-826C5A7FEB36}"/>
              </a:ext>
            </a:extLst>
          </p:cNvPr>
          <p:cNvSpPr/>
          <p:nvPr/>
        </p:nvSpPr>
        <p:spPr>
          <a:xfrm>
            <a:off x="177664" y="3552597"/>
            <a:ext cx="12101711" cy="707886"/>
          </a:xfrm>
          <a:prstGeom prst="rect">
            <a:avLst/>
          </a:prstGeom>
        </p:spPr>
        <p:txBody>
          <a:bodyPr wrap="none">
            <a:spAutoFit/>
          </a:bodyPr>
          <a:lstStyle/>
          <a:p>
            <a:r>
              <a:rPr lang="vi-VN" sz="4000">
                <a:solidFill>
                  <a:srgbClr val="3333FF"/>
                </a:solidFill>
                <a:cs typeface="Arial" panose="020B0604020202020204" pitchFamily="34" charset="0"/>
              </a:rPr>
              <a:t>- Tỉ suất gia tăng dân số tự nhiên thấp: -0,1% (2020)</a:t>
            </a:r>
            <a:endParaRPr lang="en-US" sz="4000">
              <a:solidFill>
                <a:srgbClr val="3333FF"/>
              </a:solidFill>
            </a:endParaRPr>
          </a:p>
        </p:txBody>
      </p:sp>
      <p:pic>
        <p:nvPicPr>
          <p:cNvPr id="15" name="Picture 14" descr="book9">
            <a:extLst>
              <a:ext uri="{FF2B5EF4-FFF2-40B4-BE49-F238E27FC236}">
                <a16:creationId xmlns:a16="http://schemas.microsoft.com/office/drawing/2014/main" xmlns="" id="{DD53D4BD-63A4-471D-A23D-A8AB2F49FD6A}"/>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853678" y="1074968"/>
            <a:ext cx="1273795" cy="875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xmlns="" id="{5C39A10B-E8C7-4BF9-A722-7161294A6612}"/>
              </a:ext>
            </a:extLst>
          </p:cNvPr>
          <p:cNvSpPr/>
          <p:nvPr/>
        </p:nvSpPr>
        <p:spPr>
          <a:xfrm>
            <a:off x="172378" y="4384147"/>
            <a:ext cx="11692742" cy="1501758"/>
          </a:xfrm>
          <a:prstGeom prst="rect">
            <a:avLst/>
          </a:prstGeom>
        </p:spPr>
        <p:txBody>
          <a:bodyPr wrap="square">
            <a:spAutoFit/>
          </a:bodyPr>
          <a:lstStyle/>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Cơ cấu dân số theo giới tính nữ nhiều hơn nam</a:t>
            </a:r>
          </a:p>
          <a:p>
            <a:pPr algn="just">
              <a:lnSpc>
                <a:spcPct val="120000"/>
              </a:lnSpc>
              <a:spcAft>
                <a:spcPts val="0"/>
              </a:spcAft>
            </a:pPr>
            <a:r>
              <a:rPr lang="en-US" sz="4000">
                <a:solidFill>
                  <a:srgbClr val="3333FF"/>
                </a:solidFill>
                <a:latin typeface="Arial" panose="020B0604020202020204" pitchFamily="34" charset="0"/>
                <a:cs typeface="Arial" panose="020B0604020202020204" pitchFamily="34" charset="0"/>
              </a:rPr>
              <a:t>- Dân cư châu Âu có trình độ học vấn cao</a:t>
            </a:r>
          </a:p>
        </p:txBody>
      </p:sp>
    </p:spTree>
    <p:extLst>
      <p:ext uri="{BB962C8B-B14F-4D97-AF65-F5344CB8AC3E}">
        <p14:creationId xmlns="" xmlns:p14="http://schemas.microsoft.com/office/powerpoint/2010/main" val="676056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Callout 2"/>
          <p:cNvSpPr/>
          <p:nvPr/>
        </p:nvSpPr>
        <p:spPr>
          <a:xfrm>
            <a:off x="3471863" y="930275"/>
            <a:ext cx="6053137" cy="2473325"/>
          </a:xfrm>
          <a:prstGeom prst="cloudCallout">
            <a:avLst>
              <a:gd name="adj1" fmla="val -63597"/>
              <a:gd name="adj2" fmla="val 4960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r>
              <a:rPr lang="en-US" sz="2800" b="1" dirty="0" err="1">
                <a:solidFill>
                  <a:srgbClr val="FF0000"/>
                </a:solidFill>
                <a:latin typeface="Times New Roman" panose="02020603050405020304" pitchFamily="18" charset="0"/>
                <a:cs typeface="Times New Roman" panose="02020603050405020304" pitchFamily="18" charset="0"/>
              </a:rPr>
              <a:t>Dựa</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vào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bảng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thuật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ngữ</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trong</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sgk</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cho</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biết</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khái</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cs typeface="Times New Roman" panose="02020603050405020304" pitchFamily="18" charset="0"/>
              </a:rPr>
              <a:t>niệm</a:t>
            </a:r>
            <a:r>
              <a:rPr lang="en-US" sz="2800" b="1" dirty="0">
                <a:solidFill>
                  <a:srgbClr val="FF0000"/>
                </a:solidFill>
                <a:latin typeface="Times New Roman" panose="02020603050405020304" pitchFamily="18" charset="0"/>
                <a:cs typeface="Times New Roman" panose="02020603050405020304" pitchFamily="18" charset="0"/>
              </a:rPr>
              <a:t> Di </a:t>
            </a:r>
            <a:r>
              <a:rPr lang="en-US" sz="2800" b="1" dirty="0" err="1">
                <a:solidFill>
                  <a:srgbClr val="FF0000"/>
                </a:solidFill>
                <a:latin typeface="Times New Roman" panose="02020603050405020304" pitchFamily="18" charset="0"/>
                <a:cs typeface="Times New Roman" panose="02020603050405020304" pitchFamily="18" charset="0"/>
              </a:rPr>
              <a:t>cư</a:t>
            </a:r>
            <a:r>
              <a:rPr lang="en-US" sz="2800" b="1" dirty="0">
                <a:solidFill>
                  <a:srgbClr val="FF0000"/>
                </a:solidFill>
                <a:latin typeface="Times New Roman" panose="02020603050405020304" pitchFamily="18" charset="0"/>
                <a:cs typeface="Times New Roman" panose="02020603050405020304" pitchFamily="18" charset="0"/>
              </a:rPr>
              <a:t>?</a:t>
            </a:r>
          </a:p>
        </p:txBody>
      </p:sp>
      <p:sp>
        <p:nvSpPr>
          <p:cNvPr id="18436"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7" name="TextBox 6"/>
          <p:cNvSpPr txBox="1">
            <a:spLocks noChangeArrowheads="1"/>
          </p:cNvSpPr>
          <p:nvPr/>
        </p:nvSpPr>
        <p:spPr bwMode="auto">
          <a:xfrm>
            <a:off x="3362325" y="4264025"/>
            <a:ext cx="7086600" cy="181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altLang="en-US" sz="2800" b="1" dirty="0">
                <a:solidFill>
                  <a:srgbClr val="FF0000"/>
                </a:solidFill>
                <a:latin typeface="Times New Roman" pitchFamily="18" charset="0"/>
                <a:cs typeface="Times New Roman" pitchFamily="18" charset="0"/>
              </a:rPr>
              <a:t>Di </a:t>
            </a:r>
            <a:r>
              <a:rPr lang="en-US" altLang="en-US" sz="2800" b="1" dirty="0" err="1">
                <a:solidFill>
                  <a:srgbClr val="FF0000"/>
                </a:solidFill>
                <a:latin typeface="Times New Roman" pitchFamily="18" charset="0"/>
                <a:cs typeface="Times New Roman" pitchFamily="18" charset="0"/>
              </a:rPr>
              <a:t>dân</a:t>
            </a:r>
            <a:r>
              <a:rPr lang="en-US" altLang="en-US" sz="2800" b="1" dirty="0">
                <a:solidFill>
                  <a:srgbClr val="FF0000"/>
                </a:solidFill>
                <a:latin typeface="Times New Roman" pitchFamily="18" charset="0"/>
                <a:cs typeface="Times New Roman" pitchFamily="18" charset="0"/>
              </a:rPr>
              <a:t> (hay </a:t>
            </a:r>
            <a:r>
              <a:rPr lang="en-US" altLang="en-US" sz="2800" b="1" dirty="0" err="1">
                <a:solidFill>
                  <a:srgbClr val="FF0000"/>
                </a:solidFill>
                <a:latin typeface="Times New Roman" pitchFamily="18" charset="0"/>
                <a:cs typeface="Times New Roman" pitchFamily="18" charset="0"/>
              </a:rPr>
              <a:t>chuyển</a:t>
            </a:r>
            <a:r>
              <a:rPr lang="en-US" altLang="en-US" sz="2800" b="1" dirty="0">
                <a:solidFill>
                  <a:srgbClr val="FF0000"/>
                </a:solidFill>
                <a:latin typeface="Times New Roman" pitchFamily="18" charset="0"/>
                <a:cs typeface="Times New Roman" pitchFamily="18" charset="0"/>
              </a:rPr>
              <a:t> </a:t>
            </a:r>
            <a:r>
              <a:rPr lang="en-US" altLang="en-US" sz="2800" b="1" dirty="0" err="1">
                <a:solidFill>
                  <a:srgbClr val="FF0000"/>
                </a:solidFill>
                <a:latin typeface="Times New Roman" pitchFamily="18" charset="0"/>
                <a:cs typeface="Times New Roman" pitchFamily="18" charset="0"/>
              </a:rPr>
              <a:t>cư</a:t>
            </a:r>
            <a:r>
              <a:rPr lang="en-US" altLang="en-US" sz="2800" b="1" dirty="0">
                <a:solidFill>
                  <a:srgbClr val="FF0000"/>
                </a:solidFill>
                <a:latin typeface="Times New Roman" pitchFamily="18" charset="0"/>
                <a:cs typeface="Times New Roman" pitchFamily="18" charset="0"/>
              </a:rPr>
              <a:t>): </a:t>
            </a:r>
            <a:r>
              <a:rPr lang="en-US" altLang="en-US" sz="2800" dirty="0">
                <a:latin typeface="Times New Roman" pitchFamily="18" charset="0"/>
                <a:cs typeface="Times New Roman" pitchFamily="18" charset="0"/>
              </a:rPr>
              <a:t>di </a:t>
            </a:r>
            <a:r>
              <a:rPr lang="en-US" altLang="en-US" sz="2800" dirty="0" err="1">
                <a:latin typeface="Times New Roman" pitchFamily="18" charset="0"/>
                <a:cs typeface="Times New Roman" pitchFamily="18" charset="0"/>
              </a:rPr>
              <a:t>chuyển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cư</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trong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nội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bộ</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gia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nông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thôn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ra</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thành</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thị</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và</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ngược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lại</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hoặc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vùng</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Từ</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này</a:t>
            </a:r>
            <a:r>
              <a:rPr lang="en-US" altLang="en-US" sz="2800" dirty="0">
                <a:latin typeface="Times New Roman" pitchFamily="18" charset="0"/>
                <a:cs typeface="Times New Roman" pitchFamily="18" charset="0"/>
              </a:rPr>
              <a:t> sang </a:t>
            </a:r>
            <a:r>
              <a:rPr lang="en-US" altLang="en-US" sz="2800" dirty="0" err="1">
                <a:latin typeface="Times New Roman" pitchFamily="18" charset="0"/>
                <a:cs typeface="Times New Roman" pitchFamily="18" charset="0"/>
              </a:rPr>
              <a:t>nước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khác</a:t>
            </a:r>
            <a:r>
              <a:rPr lang="en-US" altLang="en-US" sz="2800" dirty="0">
                <a:latin typeface="Times New Roman" pitchFamily="18" charset="0"/>
                <a:cs typeface="Times New Roman" pitchFamily="18" charset="0"/>
              </a:rPr>
              <a:t> (di </a:t>
            </a:r>
            <a:r>
              <a:rPr lang="en-US" altLang="en-US" sz="2800" dirty="0" err="1">
                <a:latin typeface="Times New Roman" pitchFamily="18" charset="0"/>
                <a:cs typeface="Times New Roman" pitchFamily="18" charset="0"/>
              </a:rPr>
              <a:t>dân</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quốc</a:t>
            </a:r>
            <a:r>
              <a:rPr lang="en-US" altLang="en-US" sz="2800" dirty="0">
                <a:latin typeface="Times New Roman" pitchFamily="18" charset="0"/>
                <a:cs typeface="Times New Roman" pitchFamily="18" charset="0"/>
              </a:rPr>
              <a:t> </a:t>
            </a:r>
            <a:r>
              <a:rPr lang="en-US" altLang="en-US" sz="2800" dirty="0" err="1">
                <a:latin typeface="Times New Roman" pitchFamily="18" charset="0"/>
                <a:cs typeface="Times New Roman" pitchFamily="18" charset="0"/>
              </a:rPr>
              <a:t>tế</a:t>
            </a:r>
            <a:r>
              <a:rPr lang="en-US" altLang="en-US" sz="2800" dirty="0">
                <a:latin typeface="Times New Roman" pitchFamily="18" charset="0"/>
                <a:cs typeface="Times New Roman" pitchFamily="18" charset="0"/>
              </a:rPr>
              <a:t>).</a:t>
            </a:r>
          </a:p>
        </p:txBody>
      </p:sp>
    </p:spTree>
    <p:extLst>
      <p:ext uri="{BB962C8B-B14F-4D97-AF65-F5344CB8AC3E}">
        <p14:creationId xmlns="" xmlns:p14="http://schemas.microsoft.com/office/powerpoint/2010/main" val="1766311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xit" presetSubtype="21" fill="hold" grpId="0" nodeType="clickEffect">
                                  <p:stCondLst>
                                    <p:cond delay="0"/>
                                  </p:stCondLst>
                                  <p:childTnLst>
                                    <p:animEffect transition="out" filter="barn(inVertic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2401888"/>
            <a:ext cx="10820400" cy="3489325"/>
          </a:xfrm>
          <a:prstGeom prst="rect">
            <a:avLst/>
          </a:prstGeom>
        </p:spPr>
        <p:txBody>
          <a:bodyPr>
            <a:spAutoFit/>
          </a:bodyPr>
          <a:lstStyle/>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Di cư ở châu Âu diễn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ra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trong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lịch</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sử</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trở nên phổ biến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thế</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kỉ</a:t>
            </a:r>
            <a:r>
              <a:rPr lang="en-US" sz="2400" b="1" dirty="0">
                <a:latin typeface="Times New Roman" panose="02020603050405020304" pitchFamily="18" charset="0"/>
                <a:ea typeface="Arial" panose="020B0604020202020204" pitchFamily="34" charset="0"/>
                <a:cs typeface="Times New Roman" panose="02020603050405020304" pitchFamily="18" charset="0"/>
              </a:rPr>
              <a:t> ………… do  ……………………… </a:t>
            </a:r>
            <a:r>
              <a:rPr lang="vi-VN" sz="2400" b="1" dirty="0">
                <a:latin typeface="Times New Roman" panose="02020603050405020304" pitchFamily="18" charset="0"/>
                <a:ea typeface="Arial" panose="020B0604020202020204" pitchFamily="34" charset="0"/>
                <a:cs typeface="Times New Roman" panose="02020603050405020304" pitchFamily="18" charset="0"/>
              </a:rPr>
              <a:t>và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Hiện nay, châu Âu có…</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lớn</a:t>
            </a:r>
            <a:r>
              <a:rPr lang="vi-VN" sz="2400" b="1" dirty="0">
                <a:latin typeface="Times New Roman" panose="02020603050405020304" pitchFamily="18" charset="0"/>
                <a:ea typeface="Arial" panose="020B0604020202020204" pitchFamily="34" charset="0"/>
                <a:cs typeface="Times New Roman" panose="02020603050405020304" pitchFamily="18" charset="0"/>
              </a:rPr>
              <a:t> nhất thế giới.</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 pos="1379220"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Nhập cư đến châu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Âu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chủ</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yếu</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là</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lao</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động</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từ</a:t>
            </a:r>
            <a:r>
              <a:rPr lang="vi-VN"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và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Ở châu Âu, lao động di chuyến t</a:t>
            </a:r>
            <a:r>
              <a:rPr lang="en-US" sz="2400" b="1" dirty="0">
                <a:latin typeface="Times New Roman" panose="02020603050405020304" pitchFamily="18" charset="0"/>
                <a:ea typeface="Arial" panose="020B0604020202020204" pitchFamily="34" charset="0"/>
                <a:cs typeface="Times New Roman" panose="02020603050405020304" pitchFamily="18" charset="0"/>
              </a:rPr>
              <a:t>ừ …………………………… </a:t>
            </a:r>
            <a:r>
              <a:rPr lang="vi-VN" sz="2400" b="1" dirty="0">
                <a:latin typeface="Times New Roman" panose="02020603050405020304" pitchFamily="18" charset="0"/>
                <a:ea typeface="Arial" panose="020B0604020202020204" pitchFamily="34" charset="0"/>
                <a:cs typeface="Times New Roman" panose="02020603050405020304" pitchFamily="18" charset="0"/>
              </a:rPr>
              <a:t>đến Tây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342900" indent="-342900" algn="just">
              <a:lnSpc>
                <a:spcPct val="115000"/>
              </a:lnSpc>
              <a:spcAft>
                <a:spcPts val="0"/>
              </a:spcAft>
              <a:buFont typeface="+mj-lt"/>
              <a:buAutoNum type="arabicPeriod"/>
              <a:tabLst>
                <a:tab pos="137795" algn="l"/>
              </a:tabLst>
              <a:defRPr/>
            </a:pP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và khó k</a:t>
            </a:r>
            <a:r>
              <a:rPr lang="en-US" sz="2400" b="1" dirty="0" err="1">
                <a:latin typeface="Times New Roman" panose="02020603050405020304" pitchFamily="18" charset="0"/>
                <a:ea typeface="Arial" panose="020B0604020202020204" pitchFamily="34" charset="0"/>
                <a:cs typeface="Times New Roman" panose="02020603050405020304" pitchFamily="18" charset="0"/>
              </a:rPr>
              <a:t>hăn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của</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người</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nhập</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cư</a:t>
            </a:r>
            <a:r>
              <a:rPr lang="en-US" sz="2400" b="1" dirty="0">
                <a:latin typeface="Times New Roman" panose="02020603050405020304" pitchFamily="18" charset="0"/>
                <a:ea typeface="Arial" panose="020B0604020202020204" pitchFamily="34" charset="0"/>
                <a:cs typeface="Times New Roman" panose="02020603050405020304" pitchFamily="18" charset="0"/>
              </a:rPr>
              <a:t> ở </a:t>
            </a:r>
            <a:r>
              <a:rPr lang="vi-VN" sz="2400" b="1" dirty="0">
                <a:latin typeface="Times New Roman" panose="02020603050405020304" pitchFamily="18" charset="0"/>
                <a:ea typeface="Arial" panose="020B0604020202020204" pitchFamily="34" charset="0"/>
                <a:cs typeface="Times New Roman" panose="02020603050405020304" pitchFamily="18" charset="0"/>
              </a:rPr>
              <a:t>châu Âu:</a:t>
            </a:r>
            <a:endParaRPr lang="en-US" sz="2400" b="1" dirty="0">
              <a:latin typeface="Times New Roman" panose="02020603050405020304" pitchFamily="18" charset="0"/>
              <a:ea typeface="Arial" panose="020B0604020202020204" pitchFamily="34" charset="0"/>
              <a:cs typeface="Times New Roman" panose="02020603050405020304" pitchFamily="18" charset="0"/>
            </a:endParaRP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Thuận lợi: </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p>
          <a:p>
            <a:pPr marL="457200" indent="133350" algn="just">
              <a:lnSpc>
                <a:spcPct val="115000"/>
              </a:lnSpc>
              <a:spcAft>
                <a:spcPts val="0"/>
              </a:spcAft>
              <a:tabLst>
                <a:tab pos="137795" algn="l"/>
              </a:tabLst>
              <a:defRPr/>
            </a:pP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vi-VN" sz="2400" b="1" dirty="0">
                <a:latin typeface="Times New Roman" panose="02020603050405020304" pitchFamily="18" charset="0"/>
                <a:ea typeface="Arial" panose="020B0604020202020204" pitchFamily="34" charset="0"/>
                <a:cs typeface="Times New Roman" panose="02020603050405020304" pitchFamily="18" charset="0"/>
              </a:rPr>
              <a:t>Khó khăn:</a:t>
            </a:r>
            <a:r>
              <a:rPr lang="en-US" sz="2400" b="1" dirty="0">
                <a:latin typeface="Times New Roman" panose="02020603050405020304" pitchFamily="18" charset="0"/>
                <a:ea typeface="Arial" panose="020B0604020202020204" pitchFamily="34" charset="0"/>
                <a:cs typeface="Times New Roman" panose="02020603050405020304" pitchFamily="18" charset="0"/>
              </a:rPr>
              <a:t>…………………………….</a:t>
            </a:r>
          </a:p>
        </p:txBody>
      </p:sp>
      <p:sp>
        <p:nvSpPr>
          <p:cNvPr id="19459" name="Rectangle 2"/>
          <p:cNvSpPr>
            <a:spLocks noChangeArrowheads="1"/>
          </p:cNvSpPr>
          <p:nvPr/>
        </p:nvSpPr>
        <p:spPr bwMode="auto">
          <a:xfrm>
            <a:off x="3733800" y="1563688"/>
            <a:ext cx="4648200" cy="658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indent="533400" algn="ctr">
              <a:lnSpc>
                <a:spcPct val="115000"/>
              </a:lnSpc>
            </a:pPr>
            <a:r>
              <a:rPr lang="vi-VN" sz="3200" b="1">
                <a:solidFill>
                  <a:srgbClr val="C00000"/>
                </a:solidFill>
                <a:latin typeface="Times New Roman" pitchFamily="18" charset="0"/>
                <a:cs typeface="Arial" charset="0"/>
              </a:rPr>
              <a:t>PHIẾU HỌC T</a:t>
            </a:r>
            <a:r>
              <a:rPr lang="en-US" sz="3200" b="1">
                <a:solidFill>
                  <a:srgbClr val="C00000"/>
                </a:solidFill>
                <a:latin typeface="Times New Roman" pitchFamily="18" charset="0"/>
                <a:cs typeface="Arial" charset="0"/>
              </a:rPr>
              <a:t>ẬP</a:t>
            </a:r>
            <a:endParaRPr lang="en-US" sz="3200">
              <a:solidFill>
                <a:srgbClr val="606060"/>
              </a:solidFill>
              <a:cs typeface="Arial" charset="0"/>
            </a:endParaRPr>
          </a:p>
        </p:txBody>
      </p:sp>
      <p:sp>
        <p:nvSpPr>
          <p:cNvPr id="19460" name="Rectangle 3"/>
          <p:cNvSpPr>
            <a:spLocks noChangeArrowheads="1"/>
          </p:cNvSpPr>
          <p:nvPr/>
        </p:nvSpPr>
        <p:spPr bwMode="auto">
          <a:xfrm>
            <a:off x="609600" y="777875"/>
            <a:ext cx="10591800" cy="482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15000"/>
              </a:lnSpc>
              <a:spcBef>
                <a:spcPts val="600"/>
              </a:spcBef>
            </a:pPr>
            <a:r>
              <a:rPr lang="en-US" sz="2400">
                <a:solidFill>
                  <a:srgbClr val="FF0000"/>
                </a:solidFill>
                <a:latin typeface="Times New Roman" pitchFamily="18" charset="0"/>
                <a:ea typeface="Calibri" pitchFamily="34" charset="0"/>
                <a:cs typeface="Calibri" pitchFamily="34" charset="0"/>
              </a:rPr>
              <a:t>- Đọc thông tin trong mục 2, hoàn thành phiếu học tập về đặc điểm di cư ở châu Âu.</a:t>
            </a:r>
          </a:p>
        </p:txBody>
      </p:sp>
      <p:sp>
        <p:nvSpPr>
          <p:cNvPr id="5" name="Rectangle 4"/>
          <p:cNvSpPr>
            <a:spLocks noChangeArrowheads="1"/>
          </p:cNvSpPr>
          <p:nvPr/>
        </p:nvSpPr>
        <p:spPr bwMode="auto">
          <a:xfrm>
            <a:off x="1447800" y="2808288"/>
            <a:ext cx="51752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XX</a:t>
            </a:r>
            <a:endParaRPr lang="en-US">
              <a:solidFill>
                <a:srgbClr val="FF0000"/>
              </a:solidFill>
            </a:endParaRPr>
          </a:p>
        </p:txBody>
      </p:sp>
      <p:sp>
        <p:nvSpPr>
          <p:cNvPr id="6" name="Rectangle 5"/>
          <p:cNvSpPr>
            <a:spLocks noChangeArrowheads="1"/>
          </p:cNvSpPr>
          <p:nvPr/>
        </p:nvSpPr>
        <p:spPr bwMode="auto">
          <a:xfrm>
            <a:off x="3022600" y="2808288"/>
            <a:ext cx="2479675"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các cuộc phát kiến địa lí </a:t>
            </a:r>
            <a:endParaRPr lang="en-US">
              <a:solidFill>
                <a:srgbClr val="FF0000"/>
              </a:solidFill>
            </a:endParaRPr>
          </a:p>
        </p:txBody>
      </p:sp>
      <p:sp>
        <p:nvSpPr>
          <p:cNvPr id="7" name="Rectangle 6"/>
          <p:cNvSpPr>
            <a:spLocks noChangeArrowheads="1"/>
          </p:cNvSpPr>
          <p:nvPr/>
        </p:nvSpPr>
        <p:spPr bwMode="auto">
          <a:xfrm>
            <a:off x="6557963" y="2808288"/>
            <a:ext cx="185896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tìm kiếm việc làm</a:t>
            </a:r>
            <a:endParaRPr lang="en-US">
              <a:solidFill>
                <a:srgbClr val="FF0000"/>
              </a:solidFill>
            </a:endParaRPr>
          </a:p>
        </p:txBody>
      </p:sp>
      <p:sp>
        <p:nvSpPr>
          <p:cNvPr id="8" name="Rectangle 7"/>
          <p:cNvSpPr>
            <a:spLocks noChangeArrowheads="1"/>
          </p:cNvSpPr>
          <p:nvPr/>
        </p:nvSpPr>
        <p:spPr bwMode="auto">
          <a:xfrm>
            <a:off x="4114800" y="3213100"/>
            <a:ext cx="1570038"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cs typeface="Times New Roman" pitchFamily="18" charset="0"/>
              </a:rPr>
              <a:t>Người nhập cư</a:t>
            </a:r>
          </a:p>
        </p:txBody>
      </p:sp>
      <p:sp>
        <p:nvSpPr>
          <p:cNvPr id="9" name="Rectangle 8"/>
          <p:cNvSpPr>
            <a:spLocks noChangeArrowheads="1"/>
          </p:cNvSpPr>
          <p:nvPr/>
        </p:nvSpPr>
        <p:spPr bwMode="auto">
          <a:xfrm>
            <a:off x="7964488" y="3657600"/>
            <a:ext cx="903287"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vi-VN">
                <a:solidFill>
                  <a:srgbClr val="FF0000"/>
                </a:solidFill>
                <a:latin typeface="Times New Roman" pitchFamily="18" charset="0"/>
                <a:ea typeface="Calibri" pitchFamily="34" charset="0"/>
                <a:cs typeface="Calibri" pitchFamily="34" charset="0"/>
              </a:rPr>
              <a:t>châu Á </a:t>
            </a:r>
            <a:endParaRPr lang="en-US">
              <a:solidFill>
                <a:srgbClr val="FF0000"/>
              </a:solidFill>
            </a:endParaRPr>
          </a:p>
        </p:txBody>
      </p:sp>
      <p:sp>
        <p:nvSpPr>
          <p:cNvPr id="10" name="Rectangle 9"/>
          <p:cNvSpPr>
            <a:spLocks noChangeArrowheads="1"/>
          </p:cNvSpPr>
          <p:nvPr/>
        </p:nvSpPr>
        <p:spPr bwMode="auto">
          <a:xfrm>
            <a:off x="10323513" y="3624263"/>
            <a:ext cx="909637"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Bắc Phi</a:t>
            </a:r>
            <a:endParaRPr lang="en-US">
              <a:solidFill>
                <a:srgbClr val="FF0000"/>
              </a:solidFill>
            </a:endParaRPr>
          </a:p>
        </p:txBody>
      </p:sp>
      <p:sp>
        <p:nvSpPr>
          <p:cNvPr id="11" name="Rectangle 10"/>
          <p:cNvSpPr>
            <a:spLocks noChangeArrowheads="1"/>
          </p:cNvSpPr>
          <p:nvPr/>
        </p:nvSpPr>
        <p:spPr bwMode="auto">
          <a:xfrm>
            <a:off x="5905500" y="4064000"/>
            <a:ext cx="2217738"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solidFill>
                  <a:srgbClr val="FF0000"/>
                </a:solidFill>
                <a:latin typeface="Times New Roman" pitchFamily="18" charset="0"/>
                <a:ea typeface="Calibri" pitchFamily="34" charset="0"/>
                <a:cs typeface="Calibri" pitchFamily="34" charset="0"/>
              </a:rPr>
              <a:t>Nam Âu và Đông Âu </a:t>
            </a:r>
            <a:endParaRPr lang="en-US">
              <a:solidFill>
                <a:srgbClr val="FF0000"/>
              </a:solidFill>
            </a:endParaRPr>
          </a:p>
        </p:txBody>
      </p:sp>
      <p:sp>
        <p:nvSpPr>
          <p:cNvPr id="12" name="Rectangle 11"/>
          <p:cNvSpPr>
            <a:spLocks noChangeArrowheads="1"/>
          </p:cNvSpPr>
          <p:nvPr/>
        </p:nvSpPr>
        <p:spPr bwMode="auto">
          <a:xfrm>
            <a:off x="3022600" y="4887913"/>
            <a:ext cx="8559800"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Giải quyết tình trạng thiếu hụt lao động, tăng nhu cầu các sản phẩm và dịch vụ.</a:t>
            </a:r>
            <a:endParaRPr lang="en-US">
              <a:solidFill>
                <a:srgbClr val="FF0000"/>
              </a:solidFill>
            </a:endParaRPr>
          </a:p>
        </p:txBody>
      </p:sp>
      <p:sp>
        <p:nvSpPr>
          <p:cNvPr id="13" name="Rectangle 12"/>
          <p:cNvSpPr>
            <a:spLocks noChangeArrowheads="1"/>
          </p:cNvSpPr>
          <p:nvPr/>
        </p:nvSpPr>
        <p:spPr bwMode="auto">
          <a:xfrm>
            <a:off x="3028950" y="5319713"/>
            <a:ext cx="6877050" cy="646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solidFill>
                  <a:srgbClr val="FF0000"/>
                </a:solidFill>
                <a:latin typeface="Times New Roman" pitchFamily="18" charset="0"/>
                <a:ea typeface="Calibri" pitchFamily="34" charset="0"/>
                <a:cs typeface="Calibri" pitchFamily="34" charset="0"/>
              </a:rPr>
              <a:t>Việc nhập cư trái phép gây ra nhiều khó khăn trong phát triển kinh tế - xã hội và an ninh trật tự đối với các quốc gia</a:t>
            </a:r>
            <a:endParaRPr lang="en-US">
              <a:solidFill>
                <a:srgbClr val="FF0000"/>
              </a:solidFill>
            </a:endParaRPr>
          </a:p>
        </p:txBody>
      </p:sp>
    </p:spTree>
    <p:extLst>
      <p:ext uri="{BB962C8B-B14F-4D97-AF65-F5344CB8AC3E}">
        <p14:creationId xmlns="" xmlns:p14="http://schemas.microsoft.com/office/powerpoint/2010/main" val="3657715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700266" y="20128"/>
            <a:ext cx="5561925"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118175" y="17163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590447" y="1720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581179" y="32457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 y="135960"/>
            <a:ext cx="1590445" cy="893628"/>
          </a:xfrm>
          <a:prstGeom prst="rect">
            <a:avLst/>
          </a:prstGeom>
        </p:spPr>
      </p:pic>
      <p:sp>
        <p:nvSpPr>
          <p:cNvPr id="9" name="Rectangle 8">
            <a:extLst>
              <a:ext uri="{FF2B5EF4-FFF2-40B4-BE49-F238E27FC236}">
                <a16:creationId xmlns:a16="http://schemas.microsoft.com/office/drawing/2014/main" xmlns="" id="{51257312-EB6E-4C47-9759-C41A5DA686DA}"/>
              </a:ext>
            </a:extLst>
          </p:cNvPr>
          <p:cNvSpPr/>
          <p:nvPr/>
        </p:nvSpPr>
        <p:spPr>
          <a:xfrm>
            <a:off x="973177" y="1076146"/>
            <a:ext cx="11608903" cy="615553"/>
          </a:xfrm>
          <a:prstGeom prst="rect">
            <a:avLst/>
          </a:prstGeom>
        </p:spPr>
        <p:txBody>
          <a:bodyPr wrap="square">
            <a:spAutoFit/>
          </a:bodyPr>
          <a:lstStyle/>
          <a:p>
            <a:pPr algn="just"/>
            <a:r>
              <a:rPr lang="vi-VN" sz="3400" b="1">
                <a:solidFill>
                  <a:srgbClr val="3333FF"/>
                </a:solidFill>
                <a:latin typeface="Arial" panose="020B0604020202020204" pitchFamily="34" charset="0"/>
                <a:cs typeface="Arial" panose="020B0604020202020204" pitchFamily="34" charset="0"/>
              </a:rPr>
              <a:t>- Đặc điểm di cư ở châu Âu:</a:t>
            </a:r>
            <a:endParaRPr lang="en-US" sz="3200">
              <a:solidFill>
                <a:srgbClr val="3333FF"/>
              </a:solidFill>
            </a:endParaRPr>
          </a:p>
        </p:txBody>
      </p:sp>
      <p:sp>
        <p:nvSpPr>
          <p:cNvPr id="10" name="Rectangle 9">
            <a:extLst>
              <a:ext uri="{FF2B5EF4-FFF2-40B4-BE49-F238E27FC236}">
                <a16:creationId xmlns:a16="http://schemas.microsoft.com/office/drawing/2014/main" xmlns="" id="{B739C9E7-2AFE-47AE-BA72-7B02BB304A62}"/>
              </a:ext>
            </a:extLst>
          </p:cNvPr>
          <p:cNvSpPr/>
          <p:nvPr/>
        </p:nvSpPr>
        <p:spPr>
          <a:xfrm>
            <a:off x="240861" y="1633078"/>
            <a:ext cx="11608903" cy="113877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a:t>
            </a:r>
            <a:r>
              <a:rPr lang="vi-VN" sz="3400" u="sng">
                <a:solidFill>
                  <a:srgbClr val="FF0000"/>
                </a:solidFill>
                <a:latin typeface="Arial" panose="020B0604020202020204" pitchFamily="34" charset="0"/>
                <a:cs typeface="Arial" panose="020B0604020202020204" pitchFamily="34" charset="0"/>
              </a:rPr>
              <a:t>thế kỉ XV</a:t>
            </a:r>
            <a:r>
              <a:rPr lang="vi-VN" sz="3400">
                <a:solidFill>
                  <a:srgbClr val="3333FF"/>
                </a:solidFill>
                <a:latin typeface="Arial" panose="020B0604020202020204" pitchFamily="34" charset="0"/>
                <a:cs typeface="Arial" panose="020B0604020202020204" pitchFamily="34" charset="0"/>
              </a:rPr>
              <a:t>, với các cuộc phát kiến địa lí, người châu Âu đã </a:t>
            </a:r>
            <a:r>
              <a:rPr lang="vi-VN" sz="3400" u="sng">
                <a:solidFill>
                  <a:srgbClr val="FF0000"/>
                </a:solidFill>
                <a:latin typeface="Arial" panose="020B0604020202020204" pitchFamily="34" charset="0"/>
                <a:cs typeface="Arial" panose="020B0604020202020204" pitchFamily="34" charset="0"/>
              </a:rPr>
              <a:t>di cư </a:t>
            </a:r>
            <a:r>
              <a:rPr lang="vi-VN" sz="3400">
                <a:solidFill>
                  <a:srgbClr val="3333FF"/>
                </a:solidFill>
                <a:latin typeface="Arial" panose="020B0604020202020204" pitchFamily="34" charset="0"/>
                <a:cs typeface="Arial" panose="020B0604020202020204" pitchFamily="34" charset="0"/>
              </a:rPr>
              <a:t>đến khai phá các vùng đất mới ở châu Mỹ.</a:t>
            </a:r>
            <a:endParaRPr lang="en-US" sz="3200">
              <a:solidFill>
                <a:srgbClr val="3333FF"/>
              </a:solidFill>
            </a:endParaRPr>
          </a:p>
        </p:txBody>
      </p:sp>
      <p:sp>
        <p:nvSpPr>
          <p:cNvPr id="11" name="Rectangle 10">
            <a:extLst>
              <a:ext uri="{FF2B5EF4-FFF2-40B4-BE49-F238E27FC236}">
                <a16:creationId xmlns:a16="http://schemas.microsoft.com/office/drawing/2014/main" xmlns="" id="{EF8CAE98-F65D-4A99-9284-F524D67067CF}"/>
              </a:ext>
            </a:extLst>
          </p:cNvPr>
          <p:cNvSpPr/>
          <p:nvPr/>
        </p:nvSpPr>
        <p:spPr>
          <a:xfrm>
            <a:off x="240860" y="4496852"/>
            <a:ext cx="11608903" cy="1138773"/>
          </a:xfrm>
          <a:prstGeom prst="rect">
            <a:avLst/>
          </a:prstGeom>
        </p:spPr>
        <p:txBody>
          <a:bodyPr wrap="square">
            <a:spAutoFit/>
          </a:bodyPr>
          <a:lstStyle/>
          <a:p>
            <a:pPr algn="just"/>
            <a:r>
              <a:rPr lang="vi-VN" sz="3400" dirty="0">
                <a:solidFill>
                  <a:srgbClr val="3333FF"/>
                </a:solidFill>
                <a:latin typeface="Arial" panose="020B0604020202020204" pitchFamily="34" charset="0"/>
                <a:cs typeface="Arial" panose="020B0604020202020204" pitchFamily="34" charset="0"/>
              </a:rPr>
              <a:t>+ </a:t>
            </a:r>
            <a:r>
              <a:rPr lang="vi-VN" sz="3400" dirty="0" err="1">
                <a:solidFill>
                  <a:srgbClr val="3333FF"/>
                </a:solidFill>
                <a:latin typeface="Arial" panose="020B0604020202020204" pitchFamily="34" charset="0"/>
                <a:cs typeface="Arial" panose="020B0604020202020204" pitchFamily="34" charset="0"/>
              </a:rPr>
              <a:t>Người</a:t>
            </a:r>
            <a:r>
              <a:rPr lang="vi-VN" sz="3400" dirty="0">
                <a:solidFill>
                  <a:srgbClr val="3333FF"/>
                </a:solidFill>
                <a:latin typeface="Arial" panose="020B0604020202020204" pitchFamily="34" charset="0"/>
                <a:cs typeface="Arial" panose="020B0604020202020204" pitchFamily="34" charset="0"/>
              </a:rPr>
              <a:t> </a:t>
            </a:r>
            <a:r>
              <a:rPr lang="vi-VN" sz="3400" u="sng" dirty="0" err="1">
                <a:solidFill>
                  <a:srgbClr val="FF0000"/>
                </a:solidFill>
                <a:latin typeface="Arial" panose="020B0604020202020204" pitchFamily="34" charset="0"/>
                <a:cs typeface="Arial" panose="020B0604020202020204" pitchFamily="34" charset="0"/>
              </a:rPr>
              <a:t>nhập</a:t>
            </a:r>
            <a:r>
              <a:rPr lang="vi-VN" sz="3400" u="sng" dirty="0">
                <a:solidFill>
                  <a:srgbClr val="FF0000"/>
                </a:solidFill>
                <a:latin typeface="Arial" panose="020B0604020202020204" pitchFamily="34" charset="0"/>
                <a:cs typeface="Arial" panose="020B0604020202020204" pitchFamily="34" charset="0"/>
              </a:rPr>
              <a:t> cư </a:t>
            </a:r>
            <a:r>
              <a:rPr lang="vi-VN" sz="3400" dirty="0">
                <a:solidFill>
                  <a:srgbClr val="3333FF"/>
                </a:solidFill>
                <a:latin typeface="Arial" panose="020B0604020202020204" pitchFamily="34" charset="0"/>
                <a:cs typeface="Arial" panose="020B0604020202020204" pitchFamily="34" charset="0"/>
              </a:rPr>
              <a:t>châu Âu </a:t>
            </a:r>
            <a:r>
              <a:rPr lang="vi-VN" sz="3400" dirty="0" err="1">
                <a:solidFill>
                  <a:srgbClr val="3333FF"/>
                </a:solidFill>
                <a:latin typeface="Arial" panose="020B0604020202020204" pitchFamily="34" charset="0"/>
                <a:cs typeface="Arial" panose="020B0604020202020204" pitchFamily="34" charset="0"/>
              </a:rPr>
              <a:t>chủ</a:t>
            </a:r>
            <a:r>
              <a:rPr lang="vi-VN" sz="3400" dirty="0">
                <a:solidFill>
                  <a:srgbClr val="3333FF"/>
                </a:solidFill>
                <a:latin typeface="Arial" panose="020B0604020202020204" pitchFamily="34" charset="0"/>
                <a:cs typeface="Arial" panose="020B0604020202020204" pitchFamily="34" charset="0"/>
              </a:rPr>
              <a:t> </a:t>
            </a:r>
            <a:r>
              <a:rPr lang="vi-VN" sz="3400" dirty="0" err="1">
                <a:solidFill>
                  <a:srgbClr val="3333FF"/>
                </a:solidFill>
                <a:latin typeface="Arial" panose="020B0604020202020204" pitchFamily="34" charset="0"/>
                <a:cs typeface="Arial" panose="020B0604020202020204" pitchFamily="34" charset="0"/>
              </a:rPr>
              <a:t>yếu</a:t>
            </a:r>
            <a:r>
              <a:rPr lang="vi-VN" sz="3400" dirty="0">
                <a:solidFill>
                  <a:srgbClr val="3333FF"/>
                </a:solidFill>
                <a:latin typeface="Arial" panose="020B0604020202020204" pitchFamily="34" charset="0"/>
                <a:cs typeface="Arial" panose="020B0604020202020204" pitchFamily="34" charset="0"/>
              </a:rPr>
              <a:t> </a:t>
            </a:r>
            <a:r>
              <a:rPr lang="vi-VN" sz="3400" dirty="0" err="1" smtClean="0">
                <a:solidFill>
                  <a:srgbClr val="3333FF"/>
                </a:solidFill>
                <a:latin typeface="Arial" panose="020B0604020202020204" pitchFamily="34" charset="0"/>
                <a:cs typeface="Arial" panose="020B0604020202020204" pitchFamily="34" charset="0"/>
              </a:rPr>
              <a:t>là</a:t>
            </a:r>
            <a:r>
              <a:rPr lang="vi-VN" sz="3400" dirty="0" smtClean="0">
                <a:solidFill>
                  <a:srgbClr val="3333FF"/>
                </a:solidFill>
                <a:latin typeface="Arial" panose="020B0604020202020204" pitchFamily="34" charset="0"/>
                <a:cs typeface="Arial" panose="020B0604020202020204" pitchFamily="34" charset="0"/>
              </a:rPr>
              <a:t> </a:t>
            </a:r>
            <a:r>
              <a:rPr lang="vi-VN" sz="3400" dirty="0">
                <a:solidFill>
                  <a:srgbClr val="3333FF"/>
                </a:solidFill>
                <a:latin typeface="Arial" panose="020B0604020202020204" pitchFamily="34" charset="0"/>
                <a:cs typeface="Arial" panose="020B0604020202020204" pitchFamily="34" charset="0"/>
              </a:rPr>
              <a:t>lao </a:t>
            </a:r>
            <a:r>
              <a:rPr lang="vi-VN" sz="3400" dirty="0" err="1">
                <a:solidFill>
                  <a:srgbClr val="3333FF"/>
                </a:solidFill>
                <a:latin typeface="Arial" panose="020B0604020202020204" pitchFamily="34" charset="0"/>
                <a:cs typeface="Arial" panose="020B0604020202020204" pitchFamily="34" charset="0"/>
              </a:rPr>
              <a:t>động</a:t>
            </a:r>
            <a:r>
              <a:rPr lang="vi-VN" sz="3400" dirty="0">
                <a:solidFill>
                  <a:srgbClr val="3333FF"/>
                </a:solidFill>
                <a:latin typeface="Arial" panose="020B0604020202020204" pitchFamily="34" charset="0"/>
                <a:cs typeface="Arial" panose="020B0604020202020204" pitchFamily="34" charset="0"/>
              </a:rPr>
              <a:t> </a:t>
            </a:r>
            <a:r>
              <a:rPr lang="vi-VN" sz="3400" dirty="0" err="1">
                <a:solidFill>
                  <a:srgbClr val="3333FF"/>
                </a:solidFill>
                <a:latin typeface="Arial" panose="020B0604020202020204" pitchFamily="34" charset="0"/>
                <a:cs typeface="Arial" panose="020B0604020202020204" pitchFamily="34" charset="0"/>
              </a:rPr>
              <a:t>từ</a:t>
            </a:r>
            <a:r>
              <a:rPr lang="vi-VN" sz="3400" dirty="0">
                <a:solidFill>
                  <a:srgbClr val="3333FF"/>
                </a:solidFill>
                <a:latin typeface="Arial" panose="020B0604020202020204" pitchFamily="34" charset="0"/>
                <a:cs typeface="Arial" panose="020B0604020202020204" pitchFamily="34" charset="0"/>
              </a:rPr>
              <a:t> </a:t>
            </a:r>
            <a:r>
              <a:rPr lang="vi-VN" sz="3400" dirty="0" err="1">
                <a:solidFill>
                  <a:srgbClr val="3333FF"/>
                </a:solidFill>
                <a:latin typeface="Arial" panose="020B0604020202020204" pitchFamily="34" charset="0"/>
                <a:cs typeface="Arial" panose="020B0604020202020204" pitchFamily="34" charset="0"/>
              </a:rPr>
              <a:t>các</a:t>
            </a:r>
            <a:r>
              <a:rPr lang="vi-VN" sz="3400" dirty="0">
                <a:solidFill>
                  <a:srgbClr val="3333FF"/>
                </a:solidFill>
                <a:latin typeface="Arial" panose="020B0604020202020204" pitchFamily="34" charset="0"/>
                <a:cs typeface="Arial" panose="020B0604020202020204" pitchFamily="34" charset="0"/>
              </a:rPr>
              <a:t> khu </a:t>
            </a:r>
            <a:r>
              <a:rPr lang="vi-VN" sz="3400" dirty="0" err="1">
                <a:solidFill>
                  <a:srgbClr val="3333FF"/>
                </a:solidFill>
                <a:latin typeface="Arial" panose="020B0604020202020204" pitchFamily="34" charset="0"/>
                <a:cs typeface="Arial" panose="020B0604020202020204" pitchFamily="34" charset="0"/>
              </a:rPr>
              <a:t>vực</a:t>
            </a:r>
            <a:r>
              <a:rPr lang="vi-VN" sz="3400" dirty="0">
                <a:solidFill>
                  <a:srgbClr val="3333FF"/>
                </a:solidFill>
                <a:latin typeface="Arial" panose="020B0604020202020204" pitchFamily="34" charset="0"/>
                <a:cs typeface="Arial" panose="020B0604020202020204" pitchFamily="34" charset="0"/>
              </a:rPr>
              <a:t> </a:t>
            </a:r>
            <a:r>
              <a:rPr lang="vi-VN" sz="3400" u="sng" dirty="0">
                <a:solidFill>
                  <a:srgbClr val="FF0000"/>
                </a:solidFill>
                <a:latin typeface="Arial" panose="020B0604020202020204" pitchFamily="34" charset="0"/>
                <a:cs typeface="Arial" panose="020B0604020202020204" pitchFamily="34" charset="0"/>
              </a:rPr>
              <a:t>châu Á </a:t>
            </a:r>
            <a:r>
              <a:rPr lang="vi-VN" sz="3400" u="sng" dirty="0" err="1">
                <a:solidFill>
                  <a:srgbClr val="FF0000"/>
                </a:solidFill>
                <a:latin typeface="Arial" panose="020B0604020202020204" pitchFamily="34" charset="0"/>
                <a:cs typeface="Arial" panose="020B0604020202020204" pitchFamily="34" charset="0"/>
              </a:rPr>
              <a:t>và</a:t>
            </a:r>
            <a:r>
              <a:rPr lang="vi-VN" sz="3400" u="sng" dirty="0">
                <a:solidFill>
                  <a:srgbClr val="FF0000"/>
                </a:solidFill>
                <a:latin typeface="Arial" panose="020B0604020202020204" pitchFamily="34" charset="0"/>
                <a:cs typeface="Arial" panose="020B0604020202020204" pitchFamily="34" charset="0"/>
              </a:rPr>
              <a:t> </a:t>
            </a:r>
            <a:r>
              <a:rPr lang="vi-VN" sz="3400" u="sng" dirty="0" err="1">
                <a:solidFill>
                  <a:srgbClr val="FF0000"/>
                </a:solidFill>
                <a:latin typeface="Arial" panose="020B0604020202020204" pitchFamily="34" charset="0"/>
                <a:cs typeface="Arial" panose="020B0604020202020204" pitchFamily="34" charset="0"/>
              </a:rPr>
              <a:t>Bắc</a:t>
            </a:r>
            <a:r>
              <a:rPr lang="vi-VN" sz="3400" u="sng" dirty="0">
                <a:solidFill>
                  <a:srgbClr val="FF0000"/>
                </a:solidFill>
                <a:latin typeface="Arial" panose="020B0604020202020204" pitchFamily="34" charset="0"/>
                <a:cs typeface="Arial" panose="020B0604020202020204" pitchFamily="34" charset="0"/>
              </a:rPr>
              <a:t> Phi.</a:t>
            </a:r>
            <a:endParaRPr lang="en-US" sz="3200" dirty="0">
              <a:solidFill>
                <a:srgbClr val="3333FF"/>
              </a:solidFill>
            </a:endParaRPr>
          </a:p>
        </p:txBody>
      </p:sp>
      <p:sp>
        <p:nvSpPr>
          <p:cNvPr id="12" name="Rectangle 11">
            <a:extLst>
              <a:ext uri="{FF2B5EF4-FFF2-40B4-BE49-F238E27FC236}">
                <a16:creationId xmlns:a16="http://schemas.microsoft.com/office/drawing/2014/main" xmlns="" id="{135017C7-E980-485C-BE46-229834BFFE7B}"/>
              </a:ext>
            </a:extLst>
          </p:cNvPr>
          <p:cNvSpPr/>
          <p:nvPr/>
        </p:nvSpPr>
        <p:spPr>
          <a:xfrm>
            <a:off x="240861" y="2823480"/>
            <a:ext cx="11608903" cy="1661993"/>
          </a:xfrm>
          <a:prstGeom prst="rect">
            <a:avLst/>
          </a:prstGeom>
        </p:spPr>
        <p:txBody>
          <a:bodyPr wrap="square">
            <a:spAutoFit/>
          </a:bodyPr>
          <a:lstStyle/>
          <a:p>
            <a:pPr algn="just"/>
            <a:r>
              <a:rPr lang="vi-VN" sz="3400">
                <a:solidFill>
                  <a:srgbClr val="3333FF"/>
                </a:solidFill>
                <a:latin typeface="Arial" panose="020B0604020202020204" pitchFamily="34" charset="0"/>
                <a:cs typeface="Arial" panose="020B0604020202020204" pitchFamily="34" charset="0"/>
              </a:rPr>
              <a:t>+ Từ giữa </a:t>
            </a:r>
            <a:r>
              <a:rPr lang="vi-VN" sz="3400" u="sng">
                <a:solidFill>
                  <a:srgbClr val="FF0000"/>
                </a:solidFill>
                <a:latin typeface="Arial" panose="020B0604020202020204" pitchFamily="34" charset="0"/>
                <a:cs typeface="Arial" panose="020B0604020202020204" pitchFamily="34" charset="0"/>
              </a:rPr>
              <a:t>thế kỉ XX </a:t>
            </a:r>
            <a:r>
              <a:rPr lang="vi-VN" sz="3400">
                <a:solidFill>
                  <a:srgbClr val="3333FF"/>
                </a:solidFill>
                <a:latin typeface="Arial" panose="020B0604020202020204" pitchFamily="34" charset="0"/>
                <a:cs typeface="Arial" panose="020B0604020202020204" pitchFamily="34" charset="0"/>
              </a:rPr>
              <a:t>– nay: người </a:t>
            </a:r>
            <a:r>
              <a:rPr lang="vi-VN" sz="3400" u="sng">
                <a:solidFill>
                  <a:srgbClr val="FF0000"/>
                </a:solidFill>
                <a:latin typeface="Arial" panose="020B0604020202020204" pitchFamily="34" charset="0"/>
                <a:cs typeface="Arial" panose="020B0604020202020204" pitchFamily="34" charset="0"/>
              </a:rPr>
              <a:t>nhập cư </a:t>
            </a:r>
            <a:r>
              <a:rPr lang="vi-VN" sz="3400">
                <a:solidFill>
                  <a:srgbClr val="3333FF"/>
                </a:solidFill>
                <a:latin typeface="Arial" panose="020B0604020202020204" pitchFamily="34" charset="0"/>
                <a:cs typeface="Arial" panose="020B0604020202020204" pitchFamily="34" charset="0"/>
              </a:rPr>
              <a:t>vào châu Âu </a:t>
            </a:r>
            <a:r>
              <a:rPr lang="vi-VN" sz="3400" u="sng">
                <a:solidFill>
                  <a:srgbClr val="FF0000"/>
                </a:solidFill>
                <a:latin typeface="Arial" panose="020B0604020202020204" pitchFamily="34" charset="0"/>
                <a:cs typeface="Arial" panose="020B0604020202020204" pitchFamily="34" charset="0"/>
              </a:rPr>
              <a:t>tăng mạnh </a:t>
            </a:r>
            <a:r>
              <a:rPr lang="vi-VN" sz="3400">
                <a:solidFill>
                  <a:srgbClr val="3333FF"/>
                </a:solidFill>
                <a:latin typeface="Arial" panose="020B0604020202020204" pitchFamily="34" charset="0"/>
                <a:cs typeface="Arial" panose="020B0604020202020204" pitchFamily="34" charset="0"/>
              </a:rPr>
              <a:t>(năm 2019, tiếp nhận </a:t>
            </a:r>
            <a:r>
              <a:rPr lang="vi-VN" sz="3400" u="sng">
                <a:solidFill>
                  <a:srgbClr val="FF0000"/>
                </a:solidFill>
                <a:latin typeface="Arial" panose="020B0604020202020204" pitchFamily="34" charset="0"/>
                <a:cs typeface="Arial" panose="020B0604020202020204" pitchFamily="34" charset="0"/>
              </a:rPr>
              <a:t>86,7 triệu người di cư </a:t>
            </a:r>
            <a:r>
              <a:rPr lang="vi-VN" sz="3400">
                <a:solidFill>
                  <a:srgbClr val="3333FF"/>
                </a:solidFill>
                <a:latin typeface="Arial" panose="020B0604020202020204" pitchFamily="34" charset="0"/>
                <a:cs typeface="Arial" panose="020B0604020202020204" pitchFamily="34" charset="0"/>
              </a:rPr>
              <a:t>quốc tế).</a:t>
            </a:r>
          </a:p>
        </p:txBody>
      </p:sp>
      <p:sp>
        <p:nvSpPr>
          <p:cNvPr id="13" name="Rectangle 12">
            <a:extLst>
              <a:ext uri="{FF2B5EF4-FFF2-40B4-BE49-F238E27FC236}">
                <a16:creationId xmlns:a16="http://schemas.microsoft.com/office/drawing/2014/main" xmlns="" id="{B263A0FD-837E-4891-87A6-8749F28DB88A}"/>
              </a:ext>
            </a:extLst>
          </p:cNvPr>
          <p:cNvSpPr/>
          <p:nvPr/>
        </p:nvSpPr>
        <p:spPr>
          <a:xfrm>
            <a:off x="132520" y="5617986"/>
            <a:ext cx="11383616" cy="1219886"/>
          </a:xfrm>
          <a:prstGeom prst="rect">
            <a:avLst/>
          </a:prstGeom>
        </p:spPr>
        <p:txBody>
          <a:bodyPr wrap="square">
            <a:spAutoFit/>
          </a:bodyPr>
          <a:lstStyle/>
          <a:p>
            <a:pPr indent="180340" algn="just">
              <a:lnSpc>
                <a:spcPct val="120000"/>
              </a:lnSpc>
              <a:spcAft>
                <a:spcPts val="0"/>
              </a:spcAft>
            </a:pPr>
            <a:r>
              <a:rPr lang="vi-VN" sz="3200">
                <a:solidFill>
                  <a:srgbClr val="FF0000"/>
                </a:solidFill>
                <a:latin typeface="Arial" panose="020B0604020202020204" pitchFamily="34" charset="0"/>
                <a:ea typeface="Times New Roman" panose="02020603050405020304" pitchFamily="18" charset="0"/>
                <a:cs typeface="Arial" panose="020B0604020202020204" pitchFamily="34" charset="0"/>
              </a:rPr>
              <a:t>+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Do nhu cầu về nguồn lao động và </a:t>
            </a:r>
            <a:r>
              <a:rPr lang="en-US" sz="3200" u="sng">
                <a:solidFill>
                  <a:srgbClr val="FF0000"/>
                </a:solidFill>
                <a:latin typeface="Arial" panose="020B0604020202020204" pitchFamily="34" charset="0"/>
                <a:ea typeface="Times New Roman" panose="02020603050405020304" pitchFamily="18" charset="0"/>
                <a:cs typeface="Arial" panose="020B0604020202020204" pitchFamily="34" charset="0"/>
              </a:rPr>
              <a:t>tìm kiếm việc làm </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nên di c</a:t>
            </a:r>
            <a:r>
              <a:rPr lang="vi-VN" sz="3200">
                <a:solidFill>
                  <a:srgbClr val="3333FF"/>
                </a:solidFill>
                <a:latin typeface="Arial" panose="020B0604020202020204" pitchFamily="34" charset="0"/>
                <a:ea typeface="Times New Roman" panose="02020603050405020304" pitchFamily="18" charset="0"/>
                <a:cs typeface="Arial" panose="020B0604020202020204" pitchFamily="34" charset="0"/>
              </a:rPr>
              <a:t>ư</a:t>
            </a:r>
            <a:r>
              <a:rPr lang="en-US" sz="3200">
                <a:solidFill>
                  <a:srgbClr val="3333FF"/>
                </a:solidFill>
                <a:latin typeface="Arial" panose="020B0604020202020204" pitchFamily="34" charset="0"/>
                <a:ea typeface="Times New Roman" panose="02020603050405020304" pitchFamily="18" charset="0"/>
                <a:cs typeface="Arial" panose="020B0604020202020204" pitchFamily="34" charset="0"/>
              </a:rPr>
              <a:t> trong nội bộ Châu Âu ngày càng tăng.</a:t>
            </a:r>
          </a:p>
        </p:txBody>
      </p:sp>
      <p:pic>
        <p:nvPicPr>
          <p:cNvPr id="14" name="Picture 13" descr="book9">
            <a:extLst>
              <a:ext uri="{FF2B5EF4-FFF2-40B4-BE49-F238E27FC236}">
                <a16:creationId xmlns:a16="http://schemas.microsoft.com/office/drawing/2014/main" xmlns="" id="{331D8997-6C93-44BC-BA4B-8DB6CDCEC444}"/>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487967" y="72022"/>
            <a:ext cx="1273795" cy="875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52189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500" fill="hold"/>
                                        <p:tgtEl>
                                          <p:spTgt spid="14"/>
                                        </p:tgtEl>
                                        <p:attrNameLst>
                                          <p:attrName>ppt_w</p:attrName>
                                        </p:attrNameLst>
                                      </p:cBhvr>
                                      <p:tavLst>
                                        <p:tav tm="0">
                                          <p:val>
                                            <p:fltVal val="0"/>
                                          </p:val>
                                        </p:tav>
                                        <p:tav tm="100000">
                                          <p:val>
                                            <p:strVal val="#ppt_w"/>
                                          </p:val>
                                        </p:tav>
                                      </p:tavLst>
                                    </p:anim>
                                    <p:anim calcmode="lin" valueType="num">
                                      <p:cBhvr>
                                        <p:cTn id="33" dur="500" fill="hold"/>
                                        <p:tgtEl>
                                          <p:spTgt spid="14"/>
                                        </p:tgtEl>
                                        <p:attrNameLst>
                                          <p:attrName>ppt_h</p:attrName>
                                        </p:attrNameLst>
                                      </p:cBhvr>
                                      <p:tavLst>
                                        <p:tav tm="0">
                                          <p:val>
                                            <p:fltVal val="0"/>
                                          </p:val>
                                        </p:tav>
                                        <p:tav tm="100000">
                                          <p:val>
                                            <p:strVal val="#ppt_h"/>
                                          </p:val>
                                        </p:tav>
                                      </p:tavLst>
                                    </p:anim>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E3273585-58C0-48C6-998D-EC1809551723}"/>
              </a:ext>
            </a:extLst>
          </p:cNvPr>
          <p:cNvGrpSpPr/>
          <p:nvPr/>
        </p:nvGrpSpPr>
        <p:grpSpPr>
          <a:xfrm>
            <a:off x="1046921" y="692217"/>
            <a:ext cx="10601739" cy="6137207"/>
            <a:chOff x="1046921" y="692218"/>
            <a:chExt cx="10601739" cy="6036210"/>
          </a:xfrm>
        </p:grpSpPr>
        <p:sp>
          <p:nvSpPr>
            <p:cNvPr id="9" name="Explosion: 8 Points 8">
              <a:extLst>
                <a:ext uri="{FF2B5EF4-FFF2-40B4-BE49-F238E27FC236}">
                  <a16:creationId xmlns:a16="http://schemas.microsoft.com/office/drawing/2014/main" xmlns="" id="{04BACAFE-E22C-4E39-95D5-FDE375FC1586}"/>
                </a:ext>
              </a:extLst>
            </p:cNvPr>
            <p:cNvSpPr/>
            <p:nvPr/>
          </p:nvSpPr>
          <p:spPr>
            <a:xfrm>
              <a:off x="1046921" y="692218"/>
              <a:ext cx="10601739" cy="6036210"/>
            </a:xfrm>
            <a:prstGeom prst="irregularSeal1">
              <a:avLst/>
            </a:prstGeom>
            <a:solidFill>
              <a:srgbClr val="FFFF00">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8A427538-37DF-4DAA-95E8-21965A9CC2D3}"/>
                </a:ext>
              </a:extLst>
            </p:cNvPr>
            <p:cNvSpPr/>
            <p:nvPr/>
          </p:nvSpPr>
          <p:spPr>
            <a:xfrm>
              <a:off x="2057400" y="2584029"/>
              <a:ext cx="8077200" cy="1992284"/>
            </a:xfrm>
            <a:prstGeom prst="rect">
              <a:avLst/>
            </a:prstGeom>
          </p:spPr>
          <p:txBody>
            <a:bodyPr wrap="square">
              <a:spAutoFit/>
            </a:bodyPr>
            <a:lstStyle/>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Nhập cư ảnh hưởng </a:t>
              </a:r>
            </a:p>
            <a:p>
              <a:pPr indent="180340" algn="ctr">
                <a:lnSpc>
                  <a:spcPct val="120000"/>
                </a:lnSpc>
                <a:spcAft>
                  <a:spcPts val="0"/>
                </a:spcAft>
              </a:pPr>
              <a:r>
                <a:rPr lang="en-US" sz="3600" b="1">
                  <a:solidFill>
                    <a:srgbClr val="00B050"/>
                  </a:solidFill>
                  <a:latin typeface="Arial" panose="020B0604020202020204" pitchFamily="34" charset="0"/>
                  <a:ea typeface="Times New Roman" panose="02020603050405020304" pitchFamily="18" charset="0"/>
                  <a:cs typeface="Arial" panose="020B0604020202020204" pitchFamily="34" charset="0"/>
                </a:rPr>
                <a:t>như thế nào đến kinh tế- xã hội Châu Âu?</a:t>
              </a:r>
            </a:p>
          </p:txBody>
        </p:sp>
      </p:grpSp>
      <p:pic>
        <p:nvPicPr>
          <p:cNvPr id="15" name="Picture 14">
            <a:extLst>
              <a:ext uri="{FF2B5EF4-FFF2-40B4-BE49-F238E27FC236}">
                <a16:creationId xmlns:a16="http://schemas.microsoft.com/office/drawing/2014/main" xmlns="" id="{F67CCAD9-F704-4D04-B13E-FDA123A2D9ED}"/>
              </a:ext>
            </a:extLst>
          </p:cNvPr>
          <p:cNvPicPr>
            <a:picLocks noChangeAspect="1"/>
          </p:cNvPicPr>
          <p:nvPr/>
        </p:nvPicPr>
        <p:blipFill rotWithShape="1">
          <a:blip r:embed="rId3" cstate="print"/>
          <a:srcRect l="49250" t="16517" r="40417" b="67812"/>
          <a:stretch/>
        </p:blipFill>
        <p:spPr>
          <a:xfrm>
            <a:off x="10932160" y="26173"/>
            <a:ext cx="1259840" cy="1074695"/>
          </a:xfrm>
          <a:prstGeom prst="rect">
            <a:avLst/>
          </a:prstGeom>
        </p:spPr>
      </p:pic>
      <p:grpSp>
        <p:nvGrpSpPr>
          <p:cNvPr id="13" name="Group 12">
            <a:extLst>
              <a:ext uri="{FF2B5EF4-FFF2-40B4-BE49-F238E27FC236}">
                <a16:creationId xmlns:a16="http://schemas.microsoft.com/office/drawing/2014/main" xmlns="" id="{7C6662F2-5514-4AE7-815F-F4627C5346C0}"/>
              </a:ext>
            </a:extLst>
          </p:cNvPr>
          <p:cNvGrpSpPr/>
          <p:nvPr/>
        </p:nvGrpSpPr>
        <p:grpSpPr>
          <a:xfrm>
            <a:off x="1848090" y="129068"/>
            <a:ext cx="5597740" cy="872949"/>
            <a:chOff x="1133366" y="2220084"/>
            <a:chExt cx="5681780" cy="914400"/>
          </a:xfrm>
          <a:solidFill>
            <a:schemeClr val="accent2">
              <a:lumMod val="20000"/>
              <a:lumOff val="80000"/>
            </a:schemeClr>
          </a:solidFill>
        </p:grpSpPr>
        <p:sp>
          <p:nvSpPr>
            <p:cNvPr id="16" name="Arrow: Pentagon 15">
              <a:extLst>
                <a:ext uri="{FF2B5EF4-FFF2-40B4-BE49-F238E27FC236}">
                  <a16:creationId xmlns:a16="http://schemas.microsoft.com/office/drawing/2014/main" xmlns="" id="{B1FA3E79-0E17-4EDD-B065-8A13FA44E956}"/>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412A3D52-A011-4A11-B439-7E4B156A413D}"/>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TextBox 17">
            <a:extLst>
              <a:ext uri="{FF2B5EF4-FFF2-40B4-BE49-F238E27FC236}">
                <a16:creationId xmlns:a16="http://schemas.microsoft.com/office/drawing/2014/main" xmlns="" id="{4B80705F-959F-4D2F-B02B-6A82568AB7E2}"/>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19" name="Arrow: Pentagon 18">
            <a:extLst>
              <a:ext uri="{FF2B5EF4-FFF2-40B4-BE49-F238E27FC236}">
                <a16:creationId xmlns:a16="http://schemas.microsoft.com/office/drawing/2014/main" xmlns="" id="{49FB0249-A666-4F42-A6C4-7135B07C9AFC}"/>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E76DAD1F-10F0-46D0-A385-D31F0E09F897}"/>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Icon&#10;&#10;Description automatically generated">
            <a:extLst>
              <a:ext uri="{FF2B5EF4-FFF2-40B4-BE49-F238E27FC236}">
                <a16:creationId xmlns:a16="http://schemas.microsoft.com/office/drawing/2014/main" xmlns="" id="{044C8F43-DBEF-4443-9828-72D6A902AD96}"/>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0" y="126144"/>
            <a:ext cx="1590447" cy="893629"/>
          </a:xfrm>
          <a:prstGeom prst="rect">
            <a:avLst/>
          </a:prstGeom>
        </p:spPr>
      </p:pic>
    </p:spTree>
    <p:extLst>
      <p:ext uri="{BB962C8B-B14F-4D97-AF65-F5344CB8AC3E}">
        <p14:creationId xmlns="" xmlns:p14="http://schemas.microsoft.com/office/powerpoint/2010/main" val="208382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wipe(left)">
                                      <p:cBhvr>
                                        <p:cTn id="14" dur="500"/>
                                        <p:tgtEl>
                                          <p:spTgt spid="21"/>
                                        </p:tgtEl>
                                      </p:cBhvr>
                                    </p:animEffect>
                                  </p:childTnLst>
                                </p:cTn>
                              </p:par>
                            </p:childTnLst>
                          </p:cTn>
                        </p:par>
                        <p:par>
                          <p:cTn id="15" fill="hold">
                            <p:stCondLst>
                              <p:cond delay="500"/>
                            </p:stCondLst>
                            <p:childTnLst>
                              <p:par>
                                <p:cTn id="16" presetID="22" presetClass="entr" presetSubtype="8"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F2063369-EAE7-4F7D-B9C1-A5470BBEB32F}"/>
              </a:ext>
            </a:extLst>
          </p:cNvPr>
          <p:cNvGrpSpPr/>
          <p:nvPr/>
        </p:nvGrpSpPr>
        <p:grpSpPr>
          <a:xfrm>
            <a:off x="1848089" y="129068"/>
            <a:ext cx="7260299" cy="872949"/>
            <a:chOff x="1133366" y="2220084"/>
            <a:chExt cx="5681780" cy="914400"/>
          </a:xfrm>
          <a:solidFill>
            <a:schemeClr val="accent2">
              <a:lumMod val="20000"/>
              <a:lumOff val="80000"/>
            </a:schemeClr>
          </a:solidFill>
        </p:grpSpPr>
        <p:sp>
          <p:nvSpPr>
            <p:cNvPr id="3" name="Arrow: Pentagon 2">
              <a:extLst>
                <a:ext uri="{FF2B5EF4-FFF2-40B4-BE49-F238E27FC236}">
                  <a16:creationId xmlns:a16="http://schemas.microsoft.com/office/drawing/2014/main" xmlns="" id="{6DC7C14C-1056-476C-9DD4-E7207BBCB559}"/>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91E26D19-6FE5-4297-B9F5-29BA679DDC0B}"/>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819CE66-C682-4887-9074-E3FC551DF695}"/>
              </a:ext>
            </a:extLst>
          </p:cNvPr>
          <p:cNvSpPr txBox="1"/>
          <p:nvPr/>
        </p:nvSpPr>
        <p:spPr>
          <a:xfrm>
            <a:off x="3265998" y="280570"/>
            <a:ext cx="3659454"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Di cư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8CED9A7E-9E4D-4038-BDA8-C4EFD0E93BD2}"/>
              </a:ext>
            </a:extLst>
          </p:cNvPr>
          <p:cNvSpPr/>
          <p:nvPr/>
        </p:nvSpPr>
        <p:spPr>
          <a:xfrm>
            <a:off x="1738270" y="126144"/>
            <a:ext cx="1301952" cy="893628"/>
          </a:xfrm>
          <a:prstGeom prst="homePlat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7" name="Isosceles Triangle 6">
            <a:extLst>
              <a:ext uri="{FF2B5EF4-FFF2-40B4-BE49-F238E27FC236}">
                <a16:creationId xmlns:a16="http://schemas.microsoft.com/office/drawing/2014/main" xmlns="" id="{3C198D7D-D621-4828-BAB9-A4A3E669813A}"/>
              </a:ext>
            </a:extLst>
          </p:cNvPr>
          <p:cNvSpPr/>
          <p:nvPr/>
        </p:nvSpPr>
        <p:spPr>
          <a:xfrm rot="5400000">
            <a:off x="2729002" y="43351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Icon&#10;&#10;Description automatically generated">
            <a:extLst>
              <a:ext uri="{FF2B5EF4-FFF2-40B4-BE49-F238E27FC236}">
                <a16:creationId xmlns:a16="http://schemas.microsoft.com/office/drawing/2014/main" xmlns="" id="{0423C0B3-5B22-4693-AE30-34D1671A772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26144"/>
            <a:ext cx="1590447" cy="893629"/>
          </a:xfrm>
          <a:prstGeom prst="rect">
            <a:avLst/>
          </a:prstGeom>
        </p:spPr>
      </p:pic>
      <p:sp>
        <p:nvSpPr>
          <p:cNvPr id="9" name="Rectangle 8">
            <a:extLst>
              <a:ext uri="{FF2B5EF4-FFF2-40B4-BE49-F238E27FC236}">
                <a16:creationId xmlns:a16="http://schemas.microsoft.com/office/drawing/2014/main" xmlns="" id="{A776159A-8FC3-4D4F-9277-9D35166C85D5}"/>
              </a:ext>
            </a:extLst>
          </p:cNvPr>
          <p:cNvSpPr/>
          <p:nvPr/>
        </p:nvSpPr>
        <p:spPr>
          <a:xfrm>
            <a:off x="974035" y="1639778"/>
            <a:ext cx="11383616" cy="1938992"/>
          </a:xfrm>
          <a:prstGeom prst="rect">
            <a:avLst/>
          </a:prstGeom>
        </p:spPr>
        <p:txBody>
          <a:bodyPr wrap="square">
            <a:spAutoFit/>
          </a:bodyPr>
          <a:lstStyle/>
          <a:p>
            <a:pPr algn="just"/>
            <a:r>
              <a:rPr lang="vi-VN" sz="4000" b="1">
                <a:solidFill>
                  <a:srgbClr val="3333FF"/>
                </a:solidFill>
                <a:latin typeface="Arial" panose="020B0604020202020204" pitchFamily="34" charset="0"/>
                <a:cs typeface="Arial" panose="020B0604020202020204" pitchFamily="34" charset="0"/>
              </a:rPr>
              <a:t>- </a:t>
            </a:r>
            <a:r>
              <a:rPr lang="en-US" sz="4000" b="1">
                <a:solidFill>
                  <a:srgbClr val="3333FF"/>
                </a:solidFill>
                <a:latin typeface="Arial" panose="020B0604020202020204" pitchFamily="34" charset="0"/>
                <a:cs typeface="Arial" panose="020B0604020202020204" pitchFamily="34" charset="0"/>
              </a:rPr>
              <a:t>Thuận lợi:</a:t>
            </a:r>
            <a:endParaRPr lang="en-US" sz="4000">
              <a:solidFill>
                <a:srgbClr val="3333FF"/>
              </a:solidFill>
              <a:latin typeface="Arial" panose="020B0604020202020204" pitchFamily="34" charset="0"/>
              <a:cs typeface="Arial" panose="020B0604020202020204" pitchFamily="34" charset="0"/>
            </a:endParaRPr>
          </a:p>
          <a:p>
            <a:pPr algn="just"/>
            <a:r>
              <a:rPr lang="en-US" sz="4000">
                <a:solidFill>
                  <a:srgbClr val="3333FF"/>
                </a:solidFill>
                <a:latin typeface="Arial" panose="020B0604020202020204" pitchFamily="34" charset="0"/>
                <a:cs typeface="Arial" panose="020B0604020202020204" pitchFamily="34" charset="0"/>
              </a:rPr>
              <a:t>+ Giải quyết tình trạng thiếu lao động</a:t>
            </a:r>
          </a:p>
          <a:p>
            <a:pPr algn="just"/>
            <a:r>
              <a:rPr lang="en-US" sz="4000">
                <a:solidFill>
                  <a:srgbClr val="3333FF"/>
                </a:solidFill>
                <a:latin typeface="Arial" panose="020B0604020202020204" pitchFamily="34" charset="0"/>
                <a:cs typeface="Arial" panose="020B0604020202020204" pitchFamily="34" charset="0"/>
              </a:rPr>
              <a:t>+ Tăng nhu cầu các sản phẩm và dịch vụ.</a:t>
            </a:r>
          </a:p>
        </p:txBody>
      </p:sp>
      <p:sp>
        <p:nvSpPr>
          <p:cNvPr id="10" name="Rectangle 9">
            <a:extLst>
              <a:ext uri="{FF2B5EF4-FFF2-40B4-BE49-F238E27FC236}">
                <a16:creationId xmlns:a16="http://schemas.microsoft.com/office/drawing/2014/main" xmlns="" id="{566BD71B-654C-408F-A448-2F5F56079C68}"/>
              </a:ext>
            </a:extLst>
          </p:cNvPr>
          <p:cNvSpPr/>
          <p:nvPr/>
        </p:nvSpPr>
        <p:spPr>
          <a:xfrm>
            <a:off x="974035" y="3677439"/>
            <a:ext cx="10961082" cy="1938992"/>
          </a:xfrm>
          <a:prstGeom prst="rect">
            <a:avLst/>
          </a:prstGeom>
        </p:spPr>
        <p:txBody>
          <a:bodyPr wrap="square">
            <a:spAutoFit/>
          </a:bodyPr>
          <a:lstStyle/>
          <a:p>
            <a:pPr marL="571500" indent="-571500" algn="just">
              <a:buFontTx/>
              <a:buChar char="-"/>
            </a:pPr>
            <a:r>
              <a:rPr lang="en-US" sz="4000" b="1">
                <a:solidFill>
                  <a:srgbClr val="3333FF"/>
                </a:solidFill>
                <a:latin typeface="Arial" panose="020B0604020202020204" pitchFamily="34" charset="0"/>
                <a:cs typeface="Arial" panose="020B0604020202020204" pitchFamily="34" charset="0"/>
              </a:rPr>
              <a:t>Khó khăn:</a:t>
            </a:r>
            <a:r>
              <a:rPr lang="en-US" sz="4000">
                <a:solidFill>
                  <a:srgbClr val="3333FF"/>
                </a:solidFill>
                <a:latin typeface="Arial" panose="020B0604020202020204" pitchFamily="34" charset="0"/>
                <a:cs typeface="Arial" panose="020B0604020202020204" pitchFamily="34" charset="0"/>
              </a:rPr>
              <a:t>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P</a:t>
            </a:r>
            <a:r>
              <a:rPr lang="en-US" sz="4000">
                <a:solidFill>
                  <a:srgbClr val="3333FF"/>
                </a:solidFill>
                <a:latin typeface="Arial" panose="020B0604020202020204" pitchFamily="34" charset="0"/>
                <a:cs typeface="Arial" panose="020B0604020202020204" pitchFamily="34" charset="0"/>
              </a:rPr>
              <a:t>hát triển kinh tế- xã hội </a:t>
            </a:r>
            <a:endParaRPr lang="vi-VN" sz="4000">
              <a:solidFill>
                <a:srgbClr val="3333FF"/>
              </a:solidFill>
              <a:latin typeface="Arial" panose="020B0604020202020204" pitchFamily="34" charset="0"/>
              <a:cs typeface="Arial" panose="020B0604020202020204" pitchFamily="34" charset="0"/>
            </a:endParaRPr>
          </a:p>
          <a:p>
            <a:pPr algn="just"/>
            <a:r>
              <a:rPr lang="vi-VN" sz="4000">
                <a:solidFill>
                  <a:srgbClr val="3333FF"/>
                </a:solidFill>
                <a:latin typeface="Arial" panose="020B0604020202020204" pitchFamily="34" charset="0"/>
                <a:cs typeface="Arial" panose="020B0604020202020204" pitchFamily="34" charset="0"/>
              </a:rPr>
              <a:t>+ A</a:t>
            </a:r>
            <a:r>
              <a:rPr lang="en-US" sz="4000">
                <a:solidFill>
                  <a:srgbClr val="3333FF"/>
                </a:solidFill>
                <a:latin typeface="Arial" panose="020B0604020202020204" pitchFamily="34" charset="0"/>
                <a:cs typeface="Arial" panose="020B0604020202020204" pitchFamily="34" charset="0"/>
              </a:rPr>
              <a:t>n ninh trật tự</a:t>
            </a:r>
            <a:endParaRPr lang="en-US"/>
          </a:p>
        </p:txBody>
      </p:sp>
      <p:pic>
        <p:nvPicPr>
          <p:cNvPr id="11" name="Picture 10">
            <a:extLst>
              <a:ext uri="{FF2B5EF4-FFF2-40B4-BE49-F238E27FC236}">
                <a16:creationId xmlns:a16="http://schemas.microsoft.com/office/drawing/2014/main" xmlns="" id="{2998FF52-EDCE-433D-BB5E-9D6EAFB00A79}"/>
              </a:ext>
            </a:extLst>
          </p:cNvPr>
          <p:cNvPicPr>
            <a:picLocks noChangeAspect="1"/>
          </p:cNvPicPr>
          <p:nvPr/>
        </p:nvPicPr>
        <p:blipFill>
          <a:blip r:embed="rId3"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369292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WordArt 7"/>
          <p:cNvSpPr>
            <a:spLocks noChangeArrowheads="1" noChangeShapeType="1" noTextEdit="1"/>
          </p:cNvSpPr>
          <p:nvPr/>
        </p:nvSpPr>
        <p:spPr bwMode="auto">
          <a:xfrm>
            <a:off x="3471863" y="0"/>
            <a:ext cx="7196137" cy="523875"/>
          </a:xfrm>
          <a:prstGeom prst="rect">
            <a:avLst/>
          </a:prstGeom>
        </p:spPr>
        <p:txBody>
          <a:bodyPr wrap="none" fromWordArt="1">
            <a:prstTxWarp prst="textPlain">
              <a:avLst>
                <a:gd name="adj" fmla="val 50000"/>
              </a:avLst>
            </a:prstTxWarp>
          </a:bodyPr>
          <a:lstStyle/>
          <a:p>
            <a:pPr algn="ctr"/>
            <a:r>
              <a:rPr lang="vi-VN"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rPr>
              <a:t>BÀI 2: ĐẶC ĐIỂM DÂN CƯ XÃ HỘI CHÂU ÂU</a:t>
            </a:r>
            <a:endParaRPr lang="en-US" sz="3600" kern="10">
              <a:ln w="19050">
                <a:solidFill>
                  <a:srgbClr val="99CCFF"/>
                </a:solidFill>
                <a:round/>
                <a:headEnd/>
                <a:tailEnd/>
              </a:ln>
              <a:solidFill>
                <a:srgbClr val="FF0000"/>
              </a:solidFill>
              <a:effectLst>
                <a:outerShdw dist="35921" dir="2700000" algn="ctr" rotWithShape="0">
                  <a:srgbClr val="990000"/>
                </a:outerShdw>
              </a:effectLst>
              <a:latin typeface="Times New Roman"/>
              <a:cs typeface="Times New Roman"/>
            </a:endParaRPr>
          </a:p>
        </p:txBody>
      </p:sp>
      <p:sp>
        <p:nvSpPr>
          <p:cNvPr id="6150" name="Text Box 6"/>
          <p:cNvSpPr txBox="1">
            <a:spLocks noChangeArrowheads="1"/>
          </p:cNvSpPr>
          <p:nvPr/>
        </p:nvSpPr>
        <p:spPr bwMode="auto">
          <a:xfrm>
            <a:off x="1524000" y="593725"/>
            <a:ext cx="7772400"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u="sng">
                <a:solidFill>
                  <a:srgbClr val="0000FF"/>
                </a:solidFill>
                <a:latin typeface="Times New Roman" pitchFamily="18" charset="0"/>
                <a:cs typeface="Times New Roman" pitchFamily="18" charset="0"/>
              </a:rPr>
              <a:t>2. Di cư</a:t>
            </a:r>
          </a:p>
        </p:txBody>
      </p:sp>
      <p:sp>
        <p:nvSpPr>
          <p:cNvPr id="3" name="Rectangle 2"/>
          <p:cNvSpPr/>
          <p:nvPr/>
        </p:nvSpPr>
        <p:spPr>
          <a:xfrm>
            <a:off x="990600" y="1824038"/>
            <a:ext cx="10591800" cy="4229100"/>
          </a:xfrm>
          <a:prstGeom prst="rect">
            <a:avLst/>
          </a:prstGeom>
        </p:spPr>
        <p:txBody>
          <a:bodyPr>
            <a:spAutoFit/>
          </a:bodyPr>
          <a:lstStyle/>
          <a:p>
            <a:pPr marL="342900" indent="-342900" algn="just">
              <a:lnSpc>
                <a:spcPct val="115000"/>
              </a:lnSpc>
              <a:spcBef>
                <a:spcPts val="600"/>
              </a:spcBef>
              <a:buFont typeface="Times New Roman" pitchFamily="18" charset="0"/>
              <a:buChar char="-"/>
            </a:pPr>
            <a:r>
              <a:rPr lang="vi-VN" sz="2400" b="1" dirty="0">
                <a:solidFill>
                  <a:srgbClr val="000000"/>
                </a:solidFill>
                <a:latin typeface="Times New Roman" pitchFamily="18" charset="0"/>
                <a:cs typeface="Times New Roman" pitchFamily="18" charset="0"/>
              </a:rPr>
              <a:t>Di cư ở châu Âu diễ</a:t>
            </a:r>
            <a:r>
              <a:rPr lang="en-US" sz="2400" b="1" dirty="0">
                <a:solidFill>
                  <a:srgbClr val="000000"/>
                </a:solidFill>
                <a:latin typeface="Constantia" pitchFamily="18" charset="0"/>
                <a:cs typeface="Times New Roman" pitchFamily="18" charset="0"/>
              </a:rPr>
              <a:t>n </a:t>
            </a:r>
            <a:r>
              <a:rPr lang="en-US" sz="2400" b="1" dirty="0" err="1">
                <a:solidFill>
                  <a:srgbClr val="000000"/>
                </a:solidFill>
                <a:latin typeface="Constantia" pitchFamily="18" charset="0"/>
                <a:cs typeface="Times New Roman" pitchFamily="18" charset="0"/>
              </a:rPr>
              <a:t>ra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trong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lịch</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sử</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t</a:t>
            </a:r>
            <a:r>
              <a:rPr lang="vi-VN" sz="2400" b="1" dirty="0">
                <a:solidFill>
                  <a:srgbClr val="000000"/>
                </a:solidFill>
                <a:latin typeface="Times New Roman" pitchFamily="18" charset="0"/>
                <a:cs typeface="Times New Roman" pitchFamily="18" charset="0"/>
              </a:rPr>
              <a:t>rở nên phổ biến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giữa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thế</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kỉ</a:t>
            </a:r>
            <a:r>
              <a:rPr lang="en-US" sz="2400" b="1" dirty="0">
                <a:solidFill>
                  <a:srgbClr val="000000"/>
                </a:solidFill>
                <a:latin typeface="Constantia" pitchFamily="18" charset="0"/>
                <a:cs typeface="Times New Roman" pitchFamily="18" charset="0"/>
              </a:rPr>
              <a:t> XX do </a:t>
            </a:r>
            <a:r>
              <a:rPr lang="en-US" sz="2400" b="1" dirty="0" err="1">
                <a:solidFill>
                  <a:srgbClr val="000000"/>
                </a:solidFill>
                <a:latin typeface="Constantia" pitchFamily="18" charset="0"/>
                <a:cs typeface="Times New Roman" pitchFamily="18" charset="0"/>
              </a:rPr>
              <a:t>các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cuộc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phát</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kiến</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địa</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lí</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tìm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kiếm</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việc</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làm</a:t>
            </a:r>
            <a:r>
              <a:rPr lang="en-US" sz="2400" b="1" dirty="0">
                <a:solidFill>
                  <a:srgbClr val="000000"/>
                </a:solidFill>
                <a:latin typeface="Constantia" pitchFamily="18" charset="0"/>
                <a:cs typeface="Times New Roman" pitchFamily="18" charset="0"/>
              </a:rPr>
              <a:t>.</a:t>
            </a: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Hiện nay, châu Âu c</a:t>
            </a:r>
            <a:r>
              <a:rPr lang="en-US" sz="2400" b="1" dirty="0">
                <a:solidFill>
                  <a:srgbClr val="000000"/>
                </a:solidFill>
                <a:latin typeface="Constantia" pitchFamily="18" charset="0"/>
                <a:cs typeface="Times New Roman" pitchFamily="18" charset="0"/>
              </a:rPr>
              <a:t>ó </a:t>
            </a:r>
            <a:r>
              <a:rPr lang="en-US" sz="2400" b="1" dirty="0" err="1">
                <a:solidFill>
                  <a:srgbClr val="000000"/>
                </a:solidFill>
                <a:latin typeface="Constantia" pitchFamily="18" charset="0"/>
                <a:cs typeface="Times New Roman" pitchFamily="18" charset="0"/>
              </a:rPr>
              <a:t>người</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nhập</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cư</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lớn</a:t>
            </a:r>
            <a:r>
              <a:rPr lang="vi-VN" sz="2400" b="1" dirty="0">
                <a:solidFill>
                  <a:srgbClr val="000000"/>
                </a:solidFill>
                <a:latin typeface="Times New Roman" pitchFamily="18" charset="0"/>
                <a:cs typeface="Times New Roman" pitchFamily="18" charset="0"/>
              </a:rPr>
              <a:t> nhất thế giới.</a:t>
            </a:r>
            <a:endParaRPr lang="en-US" sz="2400" b="1" dirty="0">
              <a:solidFill>
                <a:srgbClr val="606060"/>
              </a:solidFill>
              <a:latin typeface="Constantia" pitchFamily="18" charset="0"/>
              <a:cs typeface="Times New Roman" pitchFamily="18" charset="0"/>
            </a:endParaRPr>
          </a:p>
          <a:p>
            <a:pPr marL="342900" indent="-342900" algn="just">
              <a:lnSpc>
                <a:spcPct val="115000"/>
              </a:lnSpc>
              <a:buFont typeface="Times New Roman" pitchFamily="18" charset="0"/>
              <a:buChar char="-"/>
            </a:pPr>
            <a:r>
              <a:rPr lang="vi-VN" sz="2400" b="1" dirty="0">
                <a:solidFill>
                  <a:srgbClr val="000000"/>
                </a:solidFill>
                <a:latin typeface="Times New Roman" pitchFamily="18" charset="0"/>
                <a:cs typeface="Times New Roman" pitchFamily="18" charset="0"/>
              </a:rPr>
              <a:t>Nhập cư đến châu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chủ</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yếu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lao</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động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từ</a:t>
            </a:r>
            <a:r>
              <a:rPr lang="vi-VN" sz="2400" b="1" dirty="0">
                <a:solidFill>
                  <a:srgbClr val="000000"/>
                </a:solidFill>
                <a:latin typeface="Times New Roman" pitchFamily="18" charset="0"/>
                <a:cs typeface="Times New Roman" pitchFamily="18" charset="0"/>
              </a:rPr>
              <a:t> châu Á 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Bắc</a:t>
            </a:r>
            <a:r>
              <a:rPr lang="en-US" sz="2400" b="1" dirty="0">
                <a:solidFill>
                  <a:srgbClr val="000000"/>
                </a:solidFill>
                <a:latin typeface="Constantia" pitchFamily="18" charset="0"/>
                <a:cs typeface="Times New Roman" pitchFamily="18" charset="0"/>
              </a:rPr>
              <a:t> Phi. </a:t>
            </a:r>
            <a:r>
              <a:rPr lang="vi-VN" sz="2400" b="1" dirty="0">
                <a:solidFill>
                  <a:srgbClr val="000000"/>
                </a:solidFill>
                <a:latin typeface="Times New Roman" pitchFamily="18" charset="0"/>
                <a:cs typeface="Times New Roman" pitchFamily="18" charset="0"/>
              </a:rPr>
              <a:t>Ở châu Âu, lao động di chuyến t</a:t>
            </a:r>
            <a:r>
              <a:rPr lang="en-US" sz="2400" b="1" dirty="0">
                <a:solidFill>
                  <a:srgbClr val="000000"/>
                </a:solidFill>
                <a:latin typeface="Constantia" pitchFamily="18" charset="0"/>
                <a:cs typeface="Times New Roman" pitchFamily="18" charset="0"/>
              </a:rPr>
              <a:t>ừ Nam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và</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Đông</a:t>
            </a:r>
            <a:r>
              <a:rPr lang="en-US" sz="2400" b="1" dirty="0">
                <a:solidFill>
                  <a:srgbClr val="000000"/>
                </a:solidFill>
                <a:latin typeface="Constantia" pitchFamily="18" charset="0"/>
                <a:cs typeface="Times New Roman" pitchFamily="18" charset="0"/>
              </a:rPr>
              <a:t> </a:t>
            </a:r>
            <a:r>
              <a:rPr lang="en-US" sz="2400" b="1" dirty="0" err="1">
                <a:solidFill>
                  <a:srgbClr val="000000"/>
                </a:solidFill>
                <a:latin typeface="Constantia" pitchFamily="18" charset="0"/>
                <a:cs typeface="Times New Roman" pitchFamily="18" charset="0"/>
              </a:rPr>
              <a:t>Âu</a:t>
            </a:r>
            <a:r>
              <a:rPr lang="en-US" sz="2400" b="1" dirty="0">
                <a:solidFill>
                  <a:srgbClr val="000000"/>
                </a:solidFill>
                <a:latin typeface="Constantia" pitchFamily="18" charset="0"/>
                <a:cs typeface="Times New Roman" pitchFamily="18" charset="0"/>
              </a:rPr>
              <a:t> </a:t>
            </a:r>
            <a:r>
              <a:rPr lang="vi-VN" sz="2400" b="1" dirty="0">
                <a:solidFill>
                  <a:srgbClr val="000000"/>
                </a:solidFill>
                <a:latin typeface="Times New Roman" pitchFamily="18" charset="0"/>
                <a:cs typeface="Times New Roman" pitchFamily="18" charset="0"/>
              </a:rPr>
              <a:t>đến Tây Âu.</a:t>
            </a:r>
            <a:endParaRPr lang="en-US" sz="2400" b="1" dirty="0">
              <a:solidFill>
                <a:srgbClr val="606060"/>
              </a:solidFill>
              <a:latin typeface="Constantia" pitchFamily="18" charset="0"/>
              <a:cs typeface="Times New Roman" pitchFamily="18"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và khó k</a:t>
            </a:r>
            <a:r>
              <a:rPr lang="en-US" sz="2400" b="1" dirty="0" err="1">
                <a:solidFill>
                  <a:srgbClr val="000000"/>
                </a:solidFill>
                <a:latin typeface="Constantia" pitchFamily="18" charset="0"/>
                <a:cs typeface="Arial" charset="0"/>
              </a:rPr>
              <a:t>hăn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của</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người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nhập</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cư</a:t>
            </a:r>
            <a:r>
              <a:rPr lang="en-US" sz="2400" b="1" dirty="0">
                <a:solidFill>
                  <a:srgbClr val="000000"/>
                </a:solidFill>
                <a:latin typeface="Constantia" pitchFamily="18" charset="0"/>
                <a:cs typeface="Arial" charset="0"/>
              </a:rPr>
              <a:t> ở</a:t>
            </a:r>
            <a:r>
              <a:rPr lang="vi-VN" sz="2400" b="1" dirty="0">
                <a:solidFill>
                  <a:srgbClr val="000000"/>
                </a:solidFill>
                <a:latin typeface="Times New Roman" pitchFamily="18" charset="0"/>
                <a:cs typeface="Arial" charset="0"/>
              </a:rPr>
              <a:t> châu Âu:</a:t>
            </a:r>
            <a:endParaRPr lang="en-US" sz="2400" b="1" dirty="0">
              <a:solidFill>
                <a:srgbClr val="606060"/>
              </a:solidFill>
              <a:latin typeface="Constantia" pitchFamily="18" charset="0"/>
              <a:cs typeface="Arial" charset="0"/>
            </a:endParaRPr>
          </a:p>
          <a:p>
            <a:pPr marL="342900" indent="-342900" algn="just">
              <a:lnSpc>
                <a:spcPct val="115000"/>
              </a:lnSpc>
            </a:pPr>
            <a:r>
              <a:rPr lang="en-US" sz="2400" b="1" dirty="0">
                <a:solidFill>
                  <a:srgbClr val="000000"/>
                </a:solidFill>
                <a:latin typeface="Constantia" pitchFamily="18" charset="0"/>
                <a:cs typeface="Arial" charset="0"/>
              </a:rPr>
              <a:t>+ </a:t>
            </a:r>
            <a:r>
              <a:rPr lang="vi-VN" sz="2400" b="1" dirty="0">
                <a:solidFill>
                  <a:srgbClr val="000000"/>
                </a:solidFill>
                <a:latin typeface="Times New Roman" pitchFamily="18" charset="0"/>
                <a:cs typeface="Arial" charset="0"/>
              </a:rPr>
              <a:t>Thuận lợi: </a:t>
            </a:r>
            <a:r>
              <a:rPr lang="en-US" sz="2400" b="1" dirty="0" err="1">
                <a:solidFill>
                  <a:srgbClr val="000000"/>
                </a:solidFill>
                <a:latin typeface="Constantia" pitchFamily="18" charset="0"/>
                <a:cs typeface="Arial" charset="0"/>
              </a:rPr>
              <a:t>Giải</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quyết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tình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trạng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thiếu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hụt</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lao</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động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tăng</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nhu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cầu</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các</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sản</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phẩm</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và</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dịch</a:t>
            </a:r>
            <a:r>
              <a:rPr lang="en-US" sz="2400" b="1" dirty="0">
                <a:solidFill>
                  <a:srgbClr val="000000"/>
                </a:solidFill>
                <a:latin typeface="Constantia" pitchFamily="18" charset="0"/>
                <a:cs typeface="Arial" charset="0"/>
              </a:rPr>
              <a:t> </a:t>
            </a:r>
            <a:r>
              <a:rPr lang="en-US" sz="2400" b="1" dirty="0" err="1">
                <a:solidFill>
                  <a:srgbClr val="000000"/>
                </a:solidFill>
                <a:latin typeface="Constantia" pitchFamily="18" charset="0"/>
                <a:cs typeface="Arial" charset="0"/>
              </a:rPr>
              <a:t>vụ</a:t>
            </a:r>
            <a:r>
              <a:rPr lang="en-US" sz="2400" b="1" dirty="0">
                <a:solidFill>
                  <a:srgbClr val="000000"/>
                </a:solidFill>
                <a:latin typeface="Constantia" pitchFamily="18" charset="0"/>
                <a:cs typeface="Arial" charset="0"/>
              </a:rPr>
              <a:t>.</a:t>
            </a:r>
            <a:endParaRPr lang="en-US" sz="2400" b="1" dirty="0">
              <a:solidFill>
                <a:srgbClr val="606060"/>
              </a:solidFill>
              <a:latin typeface="Constantia" pitchFamily="18" charset="0"/>
              <a:cs typeface="Arial" charset="0"/>
            </a:endParaRPr>
          </a:p>
          <a:p>
            <a:pPr marL="342900" indent="-342900" algn="just"/>
            <a:r>
              <a:rPr lang="en-US" sz="2400" b="1" dirty="0">
                <a:solidFill>
                  <a:srgbClr val="000000"/>
                </a:solidFill>
                <a:latin typeface="Constantia" pitchFamily="18" charset="0"/>
                <a:ea typeface="Calibri" pitchFamily="34" charset="0"/>
                <a:cs typeface="Calibri" pitchFamily="34" charset="0"/>
              </a:rPr>
              <a:t>+ </a:t>
            </a:r>
            <a:r>
              <a:rPr lang="vi-VN" sz="2400" b="1" dirty="0">
                <a:solidFill>
                  <a:srgbClr val="000000"/>
                </a:solidFill>
                <a:latin typeface="Times New Roman" pitchFamily="18" charset="0"/>
                <a:ea typeface="Calibri" pitchFamily="34" charset="0"/>
                <a:cs typeface="Calibri" pitchFamily="34" charset="0"/>
              </a:rPr>
              <a:t>Khó 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Việc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nhập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cư</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trái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phép</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gây</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ra</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nhiều</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khó</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khăn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trong</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phát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triển</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kinh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tế</a:t>
            </a:r>
            <a:r>
              <a:rPr lang="en-US" sz="2400" b="1" dirty="0">
                <a:solidFill>
                  <a:srgbClr val="000000"/>
                </a:solidFill>
                <a:latin typeface="Constantia" pitchFamily="18" charset="0"/>
                <a:ea typeface="Calibri" pitchFamily="34" charset="0"/>
                <a:cs typeface="Calibri" pitchFamily="34" charset="0"/>
              </a:rPr>
              <a:t> - </a:t>
            </a:r>
            <a:r>
              <a:rPr lang="en-US" sz="2400" b="1" dirty="0" err="1">
                <a:solidFill>
                  <a:srgbClr val="000000"/>
                </a:solidFill>
                <a:latin typeface="Constantia" pitchFamily="18" charset="0"/>
                <a:ea typeface="Calibri" pitchFamily="34" charset="0"/>
                <a:cs typeface="Calibri" pitchFamily="34" charset="0"/>
              </a:rPr>
              <a:t>xã</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hội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và</a:t>
            </a:r>
            <a:r>
              <a:rPr lang="en-US" sz="2400" b="1" dirty="0">
                <a:solidFill>
                  <a:srgbClr val="000000"/>
                </a:solidFill>
                <a:latin typeface="Constantia" pitchFamily="18" charset="0"/>
                <a:ea typeface="Calibri" pitchFamily="34" charset="0"/>
                <a:cs typeface="Calibri" pitchFamily="34" charset="0"/>
              </a:rPr>
              <a:t> an </a:t>
            </a:r>
            <a:r>
              <a:rPr lang="en-US" sz="2400" b="1" dirty="0" err="1">
                <a:solidFill>
                  <a:srgbClr val="000000"/>
                </a:solidFill>
                <a:latin typeface="Constantia" pitchFamily="18" charset="0"/>
                <a:ea typeface="Calibri" pitchFamily="34" charset="0"/>
                <a:cs typeface="Calibri" pitchFamily="34" charset="0"/>
              </a:rPr>
              <a:t>ninh</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trật</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tự</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đối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với</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các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quốc</a:t>
            </a:r>
            <a:r>
              <a:rPr lang="en-US" sz="2400" b="1" dirty="0">
                <a:solidFill>
                  <a:srgbClr val="000000"/>
                </a:solidFill>
                <a:latin typeface="Constantia" pitchFamily="18" charset="0"/>
                <a:ea typeface="Calibri" pitchFamily="34" charset="0"/>
                <a:cs typeface="Calibri" pitchFamily="34" charset="0"/>
              </a:rPr>
              <a:t> </a:t>
            </a:r>
            <a:r>
              <a:rPr lang="en-US" sz="2400" b="1" dirty="0" err="1">
                <a:solidFill>
                  <a:srgbClr val="000000"/>
                </a:solidFill>
                <a:latin typeface="Constantia" pitchFamily="18" charset="0"/>
                <a:ea typeface="Calibri" pitchFamily="34" charset="0"/>
                <a:cs typeface="Calibri" pitchFamily="34" charset="0"/>
              </a:rPr>
              <a:t>gia</a:t>
            </a:r>
            <a:r>
              <a:rPr lang="en-US" sz="2400" b="1" dirty="0">
                <a:solidFill>
                  <a:srgbClr val="000000"/>
                </a:solidFill>
                <a:latin typeface="Constantia" pitchFamily="18" charset="0"/>
                <a:ea typeface="Calibri" pitchFamily="34" charset="0"/>
                <a:cs typeface="Calibri" pitchFamily="34" charset="0"/>
              </a:rPr>
              <a:t>.</a:t>
            </a:r>
            <a:endParaRPr lang="en-US" sz="2400" b="1" dirty="0">
              <a:latin typeface="Constantia" pitchFamily="18" charset="0"/>
            </a:endParaRPr>
          </a:p>
        </p:txBody>
      </p:sp>
    </p:spTree>
    <p:extLst>
      <p:ext uri="{BB962C8B-B14F-4D97-AF65-F5344CB8AC3E}">
        <p14:creationId xmlns="" xmlns:p14="http://schemas.microsoft.com/office/powerpoint/2010/main" val="41204611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150"/>
                                        </p:tgtEl>
                                        <p:attrNameLst>
                                          <p:attrName>style.visibility</p:attrName>
                                        </p:attrNameLst>
                                      </p:cBhvr>
                                      <p:to>
                                        <p:strVal val="visible"/>
                                      </p:to>
                                    </p:set>
                                    <p:animEffect transition="in" filter="blinds(horizontal)">
                                      <p:cBhvr>
                                        <p:cTn id="7" dur="500"/>
                                        <p:tgtEl>
                                          <p:spTgt spid="61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724024" y="519112"/>
            <a:ext cx="10345738"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a:solidFill>
                  <a:srgbClr val="0070C0"/>
                </a:solidFill>
              </a:rPr>
              <a:t>Đông lạnh</a:t>
            </a:r>
            <a:r>
              <a:rPr lang="en-US" sz="3200">
                <a:solidFill>
                  <a:srgbClr val="0070C0"/>
                </a:solidFill>
              </a:rPr>
              <a:t> khô</a:t>
            </a:r>
            <a:r>
              <a:rPr lang="vi-VN" sz="3200">
                <a:solidFill>
                  <a:srgbClr val="0070C0"/>
                </a:solidFill>
              </a:rPr>
              <a:t>, </a:t>
            </a:r>
            <a:r>
              <a:rPr lang="en-US" sz="3200">
                <a:solidFill>
                  <a:srgbClr val="0070C0"/>
                </a:solidFill>
              </a:rPr>
              <a:t>hạ </a:t>
            </a:r>
            <a:r>
              <a:rPr lang="vi-VN" sz="3200">
                <a:solidFill>
                  <a:srgbClr val="0070C0"/>
                </a:solidFill>
              </a:rPr>
              <a:t>nóng</a:t>
            </a:r>
            <a:r>
              <a:rPr lang="en-US" sz="3200">
                <a:solidFill>
                  <a:srgbClr val="0070C0"/>
                </a:solidFill>
              </a:rPr>
              <a:t> ẩm</a:t>
            </a:r>
            <a:r>
              <a:rPr lang="vi-VN" sz="3200">
                <a:solidFill>
                  <a:srgbClr val="0070C0"/>
                </a:solidFill>
              </a:rPr>
              <a:t>, lượng mưa ít</a:t>
            </a:r>
            <a:r>
              <a:rPr lang="en-US" sz="3200">
                <a:solidFill>
                  <a:srgbClr val="0070C0"/>
                </a:solidFill>
              </a:rPr>
              <a:t>,mưa chủ yếu </a:t>
            </a:r>
          </a:p>
          <a:p>
            <a:pPr lvl="0" algn="ctr"/>
            <a:r>
              <a:rPr lang="en-US" sz="3200">
                <a:solidFill>
                  <a:srgbClr val="0070C0"/>
                </a:solidFill>
              </a:rPr>
              <a:t>vào mùa hạ là đặc điểm kiểu khí hậu nào?</a:t>
            </a: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6060248"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Ôn đới lục địa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spTree>
    <p:custDataLst>
      <p:tags r:id="rId1"/>
    </p:custDataLst>
    <p:extLst>
      <p:ext uri="{BB962C8B-B14F-4D97-AF65-F5344CB8AC3E}">
        <p14:creationId xmlns="" xmlns:p14="http://schemas.microsoft.com/office/powerpoint/2010/main" val="19684388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69E9B99-AEF1-48E8-A7E7-CFDA085BD3FF}"/>
              </a:ext>
            </a:extLst>
          </p:cNvPr>
          <p:cNvGrpSpPr/>
          <p:nvPr/>
        </p:nvGrpSpPr>
        <p:grpSpPr>
          <a:xfrm>
            <a:off x="1655963" y="138001"/>
            <a:ext cx="7076829" cy="76400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ADCF54E0-CAAB-4655-964C-1DEB1C3B678A}"/>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F3063F02-6813-4FEC-9278-4F84FE152615}"/>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E7516F7-A8C3-474D-AE44-711E4539B203}"/>
              </a:ext>
            </a:extLst>
          </p:cNvPr>
          <p:cNvSpPr txBox="1"/>
          <p:nvPr/>
        </p:nvSpPr>
        <p:spPr>
          <a:xfrm>
            <a:off x="2668073" y="291893"/>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F1395C82-2103-41CA-A5D6-EF9A5B42BFE5}"/>
              </a:ext>
            </a:extLst>
          </p:cNvPr>
          <p:cNvSpPr/>
          <p:nvPr/>
        </p:nvSpPr>
        <p:spPr>
          <a:xfrm>
            <a:off x="1546144" y="135077"/>
            <a:ext cx="1301952" cy="76400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4C187A66-AE67-4D04-BA01-8CBEAF1A838D}"/>
              </a:ext>
            </a:extLst>
          </p:cNvPr>
          <p:cNvSpPr/>
          <p:nvPr/>
        </p:nvSpPr>
        <p:spPr>
          <a:xfrm rot="5400000">
            <a:off x="2510372" y="376190"/>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F725670C-DA90-4446-8725-E4278FCA422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3250"/>
            <a:ext cx="1546144" cy="1108556"/>
          </a:xfrm>
          <a:prstGeom prst="rect">
            <a:avLst/>
          </a:prstGeom>
        </p:spPr>
      </p:pic>
      <p:pic>
        <p:nvPicPr>
          <p:cNvPr id="9" name="Picture 8">
            <a:extLst>
              <a:ext uri="{FF2B5EF4-FFF2-40B4-BE49-F238E27FC236}">
                <a16:creationId xmlns:a16="http://schemas.microsoft.com/office/drawing/2014/main" xmlns="" id="{9FFA1B97-1AEB-4D3D-8CE6-B6CC066ECF8F}"/>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0427252E-4FE1-414B-9C8C-658A4BA7151A}"/>
              </a:ext>
            </a:extLst>
          </p:cNvPr>
          <p:cNvGrpSpPr/>
          <p:nvPr/>
        </p:nvGrpSpPr>
        <p:grpSpPr>
          <a:xfrm>
            <a:off x="6964473" y="1005790"/>
            <a:ext cx="5049764" cy="5874076"/>
            <a:chOff x="6964473" y="1005790"/>
            <a:chExt cx="5049764" cy="5874076"/>
          </a:xfrm>
        </p:grpSpPr>
        <p:pic>
          <p:nvPicPr>
            <p:cNvPr id="2050" name="Picture 2">
              <a:extLst>
                <a:ext uri="{FF2B5EF4-FFF2-40B4-BE49-F238E27FC236}">
                  <a16:creationId xmlns:a16="http://schemas.microsoft.com/office/drawing/2014/main" xmlns="" id="{E10EAE38-222B-47EB-98D3-0857955EC47C}"/>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111B0119-AD44-45E5-BDA0-9BDC67F78B05}"/>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3" name="Explosion: 8 Points 12">
            <a:extLst>
              <a:ext uri="{FF2B5EF4-FFF2-40B4-BE49-F238E27FC236}">
                <a16:creationId xmlns:a16="http://schemas.microsoft.com/office/drawing/2014/main" xmlns="" id="{7B4EA1C9-AE95-4C81-8E08-3E0CC2F5F5B0}"/>
              </a:ext>
            </a:extLst>
          </p:cNvPr>
          <p:cNvSpPr/>
          <p:nvPr/>
        </p:nvSpPr>
        <p:spPr>
          <a:xfrm>
            <a:off x="522515" y="2068755"/>
            <a:ext cx="4952010" cy="3650676"/>
          </a:xfrm>
          <a:prstGeom prst="irregularSeal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00"/>
                </a:solidFill>
                <a:latin typeface="Arial" panose="020B0604020202020204" pitchFamily="34" charset="0"/>
                <a:cs typeface="Arial" panose="020B0604020202020204" pitchFamily="34" charset="0"/>
              </a:rPr>
              <a:t>Đô thị hóa </a:t>
            </a:r>
          </a:p>
          <a:p>
            <a:pPr algn="ctr"/>
            <a:r>
              <a:rPr lang="en-US" sz="3600" b="1">
                <a:solidFill>
                  <a:srgbClr val="FFFF00"/>
                </a:solidFill>
                <a:latin typeface="Arial" panose="020B0604020202020204" pitchFamily="34" charset="0"/>
                <a:cs typeface="Arial" panose="020B0604020202020204" pitchFamily="34" charset="0"/>
              </a:rPr>
              <a:t>là gì?</a:t>
            </a:r>
          </a:p>
        </p:txBody>
      </p:sp>
      <p:sp>
        <p:nvSpPr>
          <p:cNvPr id="14" name="Rectangle 8">
            <a:extLst>
              <a:ext uri="{FF2B5EF4-FFF2-40B4-BE49-F238E27FC236}">
                <a16:creationId xmlns:a16="http://schemas.microsoft.com/office/drawing/2014/main" xmlns="" id="{45C41427-0723-4C68-B860-4C4C8CDF83D8}"/>
              </a:ext>
            </a:extLst>
          </p:cNvPr>
          <p:cNvSpPr>
            <a:spLocks noChangeArrowheads="1"/>
          </p:cNvSpPr>
          <p:nvPr/>
        </p:nvSpPr>
        <p:spPr bwMode="auto">
          <a:xfrm>
            <a:off x="522515" y="2278551"/>
            <a:ext cx="5996500" cy="2862322"/>
          </a:xfrm>
          <a:prstGeom prst="rect">
            <a:avLst/>
          </a:prstGeom>
          <a:solidFill>
            <a:srgbClr val="F9FECE"/>
          </a:solidFill>
          <a:ln w="9525">
            <a:solidFill>
              <a:srgbClr val="0070C0"/>
            </a:solidFill>
            <a:prstDash val="sysDash"/>
            <a:miter lim="800000"/>
            <a:headEnd/>
            <a:tailEnd/>
          </a:ln>
          <a:effec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hóa</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Quá</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trình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biến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đổi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về</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các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lực</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lượng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sản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xuất</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bố</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trí</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dân</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cư</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những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vùng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không</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phải</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thành</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đô</a:t>
            </a:r>
            <a:r>
              <a:rPr lang="en-US" altLang="en-US" sz="3600" dirty="0">
                <a:solidFill>
                  <a:srgbClr val="0070C0"/>
                </a:solidFill>
                <a:cs typeface="Arial" panose="020B0604020202020204" pitchFamily="34" charset="0"/>
              </a:rPr>
              <a:t> </a:t>
            </a:r>
            <a:r>
              <a:rPr lang="en-US" altLang="en-US" sz="3600" dirty="0" err="1">
                <a:solidFill>
                  <a:srgbClr val="0070C0"/>
                </a:solidFill>
                <a:cs typeface="Arial" panose="020B0604020202020204" pitchFamily="34" charset="0"/>
              </a:rPr>
              <a:t>thị</a:t>
            </a:r>
            <a:r>
              <a:rPr lang="en-US" altLang="en-US" sz="3600" dirty="0">
                <a:solidFill>
                  <a:srgbClr val="0070C0"/>
                </a:solidFill>
                <a:cs typeface="Arial" panose="020B0604020202020204" pitchFamily="34" charset="0"/>
              </a:rPr>
              <a:t>.</a:t>
            </a:r>
          </a:p>
        </p:txBody>
      </p:sp>
    </p:spTree>
    <p:extLst>
      <p:ext uri="{BB962C8B-B14F-4D97-AF65-F5344CB8AC3E}">
        <p14:creationId xmlns="" xmlns:p14="http://schemas.microsoft.com/office/powerpoint/2010/main" val="3479068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left)">
                                      <p:cBhvr>
                                        <p:cTn id="11" dur="500"/>
                                        <p:tgtEl>
                                          <p:spTgt spid="2"/>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13" grpId="0" animBg="1"/>
      <p:bldP spid="13" grpId="1"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cstate="print"/>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xmlns="" id="{C632504C-0CBF-4257-B59E-65D038C3A71E}"/>
              </a:ext>
            </a:extLst>
          </p:cNvPr>
          <p:cNvGrpSpPr/>
          <p:nvPr/>
        </p:nvGrpSpPr>
        <p:grpSpPr>
          <a:xfrm>
            <a:off x="92513" y="2055526"/>
            <a:ext cx="6638307" cy="1983179"/>
            <a:chOff x="-180619" y="2055526"/>
            <a:chExt cx="6638307" cy="1983179"/>
          </a:xfrm>
        </p:grpSpPr>
        <p:sp>
          <p:nvSpPr>
            <p:cNvPr id="14" name="Speech Bubble: Rectangle with Corners Rounded 13">
              <a:extLst>
                <a:ext uri="{FF2B5EF4-FFF2-40B4-BE49-F238E27FC236}">
                  <a16:creationId xmlns:a16="http://schemas.microsoft.com/office/drawing/2014/main" xmlns="" id="{3D76199F-89C5-43D5-B3BD-50B5989C32A9}"/>
                </a:ext>
              </a:extLst>
            </p:cNvPr>
            <p:cNvSpPr/>
            <p:nvPr/>
          </p:nvSpPr>
          <p:spPr>
            <a:xfrm>
              <a:off x="58483" y="2055526"/>
              <a:ext cx="6160102" cy="1983179"/>
            </a:xfrm>
            <a:prstGeom prst="wedgeRoundRectCallout">
              <a:avLst>
                <a:gd name="adj1" fmla="val -39208"/>
                <a:gd name="adj2" fmla="val 104234"/>
                <a:gd name="adj3" fmla="val 16667"/>
              </a:avLst>
            </a:prstGeom>
            <a:solidFill>
              <a:srgbClr val="FFFF00">
                <a:alpha val="33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xmlns="" id="{3B9C4C50-A4EE-4D0D-8002-5CF83F2FF850}"/>
                </a:ext>
              </a:extLst>
            </p:cNvPr>
            <p:cNvSpPr txBox="1"/>
            <p:nvPr/>
          </p:nvSpPr>
          <p:spPr>
            <a:xfrm>
              <a:off x="-180619" y="2283633"/>
              <a:ext cx="6638307" cy="1754326"/>
            </a:xfrm>
            <a:prstGeom prst="rect">
              <a:avLst/>
            </a:prstGeom>
            <a:noFill/>
          </p:spPr>
          <p:txBody>
            <a:bodyPr wrap="square" rtlCol="0">
              <a:spAutoFit/>
            </a:bodyPr>
            <a:lstStyle/>
            <a:p>
              <a:pPr algn="ctr"/>
              <a:r>
                <a:rPr lang="en-US" sz="3600">
                  <a:solidFill>
                    <a:srgbClr val="FF0066"/>
                  </a:solidFill>
                  <a:latin typeface="Arial" panose="020B0604020202020204" pitchFamily="34" charset="0"/>
                  <a:cs typeface="Arial" panose="020B0604020202020204" pitchFamily="34" charset="0"/>
                </a:rPr>
                <a:t>Đọc thông tin mục 2 cho biết </a:t>
              </a:r>
            </a:p>
            <a:p>
              <a:pPr algn="ctr"/>
              <a:r>
                <a:rPr lang="en-US" sz="3600">
                  <a:solidFill>
                    <a:srgbClr val="FF0066"/>
                  </a:solidFill>
                  <a:latin typeface="Arial" panose="020B0604020202020204" pitchFamily="34" charset="0"/>
                  <a:cs typeface="Arial" panose="020B0604020202020204" pitchFamily="34" charset="0"/>
                </a:rPr>
                <a:t>các đặc điểm của đô thị hóa</a:t>
              </a:r>
            </a:p>
            <a:p>
              <a:pPr algn="ctr"/>
              <a:r>
                <a:rPr lang="en-US" sz="3600">
                  <a:solidFill>
                    <a:srgbClr val="FF0066"/>
                  </a:solidFill>
                  <a:latin typeface="Arial" panose="020B0604020202020204" pitchFamily="34" charset="0"/>
                  <a:cs typeface="Arial" panose="020B0604020202020204" pitchFamily="34" charset="0"/>
                </a:rPr>
                <a:t> ở Châu Âu?</a:t>
              </a:r>
            </a:p>
          </p:txBody>
        </p:sp>
      </p:grpSp>
      <p:pic>
        <p:nvPicPr>
          <p:cNvPr id="16" name="Picture 15">
            <a:extLst>
              <a:ext uri="{FF2B5EF4-FFF2-40B4-BE49-F238E27FC236}">
                <a16:creationId xmlns:a16="http://schemas.microsoft.com/office/drawing/2014/main" xmlns="" id="{98082AB3-FFE7-41D5-92B2-EE1FC364599F}"/>
              </a:ext>
            </a:extLst>
          </p:cNvPr>
          <p:cNvPicPr>
            <a:picLocks noChangeAspect="1"/>
          </p:cNvPicPr>
          <p:nvPr/>
        </p:nvPicPr>
        <p:blipFill rotWithShape="1">
          <a:blip r:embed="rId5" cstate="print"/>
          <a:srcRect l="39749" t="43556" r="43417" b="27111"/>
          <a:stretch/>
        </p:blipFill>
        <p:spPr>
          <a:xfrm>
            <a:off x="422679" y="5284052"/>
            <a:ext cx="1550893" cy="1520182"/>
          </a:xfrm>
          <a:prstGeom prst="rect">
            <a:avLst/>
          </a:prstGeom>
        </p:spPr>
      </p:pic>
    </p:spTree>
    <p:extLst>
      <p:ext uri="{BB962C8B-B14F-4D97-AF65-F5344CB8AC3E}">
        <p14:creationId xmlns="" xmlns:p14="http://schemas.microsoft.com/office/powerpoint/2010/main" val="145371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par>
                                <p:cTn id="8" presetID="22" presetClass="entr" presetSubtype="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up)">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0" y="103367"/>
            <a:ext cx="1496291" cy="893629"/>
          </a:xfrm>
          <a:prstGeom prst="rect">
            <a:avLst/>
          </a:prstGeom>
        </p:spPr>
      </p:pic>
      <p:sp>
        <p:nvSpPr>
          <p:cNvPr id="10" name="TextBox 9">
            <a:extLst>
              <a:ext uri="{FF2B5EF4-FFF2-40B4-BE49-F238E27FC236}">
                <a16:creationId xmlns:a16="http://schemas.microsoft.com/office/drawing/2014/main" xmlns="" id="{D06261F0-1B62-45A2-B71B-BDB0E2B6F410}"/>
              </a:ext>
            </a:extLst>
          </p:cNvPr>
          <p:cNvSpPr txBox="1"/>
          <p:nvPr/>
        </p:nvSpPr>
        <p:spPr>
          <a:xfrm>
            <a:off x="1637560"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diễn ra sớm</a:t>
            </a:r>
          </a:p>
        </p:txBody>
      </p:sp>
      <p:sp>
        <p:nvSpPr>
          <p:cNvPr id="3" name="Rectangle 2">
            <a:extLst>
              <a:ext uri="{FF2B5EF4-FFF2-40B4-BE49-F238E27FC236}">
                <a16:creationId xmlns:a16="http://schemas.microsoft.com/office/drawing/2014/main" xmlns="" id="{C2BAA20B-6FA9-4E85-A608-E3F7D47F3A5C}"/>
              </a:ext>
            </a:extLst>
          </p:cNvPr>
          <p:cNvSpPr/>
          <p:nvPr/>
        </p:nvSpPr>
        <p:spPr>
          <a:xfrm>
            <a:off x="238539" y="1698094"/>
            <a:ext cx="12248866" cy="1323439"/>
          </a:xfrm>
          <a:prstGeom prst="rect">
            <a:avLst/>
          </a:prstGeom>
        </p:spPr>
        <p:txBody>
          <a:bodyPr wrap="none">
            <a:spAutoFit/>
          </a:bodyPr>
          <a:lstStyle/>
          <a:p>
            <a:r>
              <a:rPr lang="en-US" sz="4000">
                <a:solidFill>
                  <a:srgbClr val="1C11AF"/>
                </a:solidFill>
                <a:latin typeface="Arial" panose="020B0604020202020204" pitchFamily="34" charset="0"/>
                <a:cs typeface="Arial" panose="020B0604020202020204" pitchFamily="34" charset="0"/>
              </a:rPr>
              <a:t>- Quá trình ĐTH phát triển mạnh mẽ cuối thế kỉ XVIII </a:t>
            </a:r>
          </a:p>
          <a:p>
            <a:r>
              <a:rPr lang="en-US" sz="4000">
                <a:solidFill>
                  <a:srgbClr val="1C11AF"/>
                </a:solidFill>
                <a:latin typeface="Arial" panose="020B0604020202020204" pitchFamily="34" charset="0"/>
                <a:cs typeface="Arial" panose="020B0604020202020204" pitchFamily="34" charset="0"/>
              </a:rPr>
              <a:t>gắn liền với sự ra đời của cách mạng CN Anh</a:t>
            </a:r>
          </a:p>
        </p:txBody>
      </p:sp>
      <p:sp>
        <p:nvSpPr>
          <p:cNvPr id="13" name="Rectangle 12">
            <a:extLst>
              <a:ext uri="{FF2B5EF4-FFF2-40B4-BE49-F238E27FC236}">
                <a16:creationId xmlns:a16="http://schemas.microsoft.com/office/drawing/2014/main" xmlns="" id="{BCCA6CEE-B184-479C-B715-799A335835DD}"/>
              </a:ext>
            </a:extLst>
          </p:cNvPr>
          <p:cNvSpPr/>
          <p:nvPr/>
        </p:nvSpPr>
        <p:spPr>
          <a:xfrm>
            <a:off x="238539" y="3145183"/>
            <a:ext cx="12436563" cy="1323439"/>
          </a:xfrm>
          <a:prstGeom prst="rect">
            <a:avLst/>
          </a:prstGeom>
        </p:spPr>
        <p:txBody>
          <a:bodyPr wrap="square">
            <a:spAutoFit/>
          </a:bodyPr>
          <a:lstStyle/>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Thế kỉ XIX quá trình CNH khiến dân đô thị tăng</a:t>
            </a:r>
          </a:p>
          <a:p>
            <a:pPr marL="571500" indent="-571500">
              <a:buFont typeface="Symbol" panose="05050102010706020507" pitchFamily="18" charset="2"/>
              <a:buChar char="Þ"/>
            </a:pPr>
            <a:r>
              <a:rPr lang="en-US" sz="4000">
                <a:solidFill>
                  <a:srgbClr val="1C11AF"/>
                </a:solidFill>
                <a:latin typeface="Arial" panose="020B0604020202020204" pitchFamily="34" charset="0"/>
                <a:cs typeface="Arial" panose="020B0604020202020204" pitchFamily="34" charset="0"/>
              </a:rPr>
              <a:t>Xuất hiện các đô thị lớn.</a:t>
            </a:r>
          </a:p>
        </p:txBody>
      </p:sp>
      <p:pic>
        <p:nvPicPr>
          <p:cNvPr id="7" name="Picture 6">
            <a:extLst>
              <a:ext uri="{FF2B5EF4-FFF2-40B4-BE49-F238E27FC236}">
                <a16:creationId xmlns:a16="http://schemas.microsoft.com/office/drawing/2014/main" xmlns="" id="{3F65D32B-2124-4DA5-B163-617869D55E83}"/>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250223215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xmlns="" id="{F829E2BF-2BD5-429C-B021-34D101FBEB2A}"/>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103367"/>
            <a:ext cx="1496291" cy="893629"/>
          </a:xfrm>
          <a:prstGeom prst="rect">
            <a:avLst/>
          </a:prstGeom>
        </p:spPr>
      </p:pic>
      <p:sp>
        <p:nvSpPr>
          <p:cNvPr id="11" name="TextBox 10">
            <a:extLst>
              <a:ext uri="{FF2B5EF4-FFF2-40B4-BE49-F238E27FC236}">
                <a16:creationId xmlns:a16="http://schemas.microsoft.com/office/drawing/2014/main" xmlns="" id="{F840D13D-F5FA-4733-ACF8-53A228E6ECB6}"/>
              </a:ext>
            </a:extLst>
          </p:cNvPr>
          <p:cNvSpPr txBox="1"/>
          <p:nvPr/>
        </p:nvSpPr>
        <p:spPr>
          <a:xfrm>
            <a:off x="1632038" y="227015"/>
            <a:ext cx="4001343"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Mức ĐTH cao</a:t>
            </a:r>
          </a:p>
        </p:txBody>
      </p:sp>
      <p:sp>
        <p:nvSpPr>
          <p:cNvPr id="13" name="Rectangle 12">
            <a:extLst>
              <a:ext uri="{FF2B5EF4-FFF2-40B4-BE49-F238E27FC236}">
                <a16:creationId xmlns:a16="http://schemas.microsoft.com/office/drawing/2014/main" xmlns="" id="{ED393E2A-D4E9-4FC9-9ECE-6242D65F987F}"/>
              </a:ext>
            </a:extLst>
          </p:cNvPr>
          <p:cNvSpPr/>
          <p:nvPr/>
        </p:nvSpPr>
        <p:spPr>
          <a:xfrm>
            <a:off x="596347" y="1494246"/>
            <a:ext cx="10296939" cy="1200329"/>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Châu Âu có khoảng 75% dân số sống trong các đô thị và h</a:t>
            </a:r>
            <a:r>
              <a:rPr lang="vi-VN" sz="3600">
                <a:solidFill>
                  <a:srgbClr val="1C11AF"/>
                </a:solidFill>
                <a:cs typeface="Arial" panose="020B0604020202020204" pitchFamily="34" charset="0"/>
              </a:rPr>
              <a:t>ơ</a:t>
            </a:r>
            <a:r>
              <a:rPr lang="en-US" sz="3600">
                <a:solidFill>
                  <a:srgbClr val="1C11AF"/>
                </a:solidFill>
                <a:latin typeface="Arial" panose="020B0604020202020204" pitchFamily="34" charset="0"/>
                <a:cs typeface="Arial" panose="020B0604020202020204" pitchFamily="34" charset="0"/>
              </a:rPr>
              <a:t>n 50 thành phố trên 1 triệu dân</a:t>
            </a:r>
          </a:p>
        </p:txBody>
      </p:sp>
      <p:pic>
        <p:nvPicPr>
          <p:cNvPr id="9" name="Picture 8" descr="Icon&#10;&#10;Description automatically generated">
            <a:extLst>
              <a:ext uri="{FF2B5EF4-FFF2-40B4-BE49-F238E27FC236}">
                <a16:creationId xmlns:a16="http://schemas.microsoft.com/office/drawing/2014/main" xmlns="" id="{E4E16304-5A2A-4B06-9BBB-79FA88A9CE5C}"/>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0" y="2775313"/>
            <a:ext cx="1496291" cy="893629"/>
          </a:xfrm>
          <a:prstGeom prst="rect">
            <a:avLst/>
          </a:prstGeom>
        </p:spPr>
      </p:pic>
      <p:sp>
        <p:nvSpPr>
          <p:cNvPr id="10" name="TextBox 9">
            <a:extLst>
              <a:ext uri="{FF2B5EF4-FFF2-40B4-BE49-F238E27FC236}">
                <a16:creationId xmlns:a16="http://schemas.microsoft.com/office/drawing/2014/main" xmlns="" id="{9B1AF7E4-0ED5-4414-AAB8-79C62CCA66B2}"/>
              </a:ext>
            </a:extLst>
          </p:cNvPr>
          <p:cNvSpPr txBox="1"/>
          <p:nvPr/>
        </p:nvSpPr>
        <p:spPr>
          <a:xfrm>
            <a:off x="1496291" y="2979021"/>
            <a:ext cx="4564458" cy="646331"/>
          </a:xfrm>
          <a:prstGeom prst="rect">
            <a:avLst/>
          </a:prstGeom>
          <a:solidFill>
            <a:srgbClr val="FFFF00">
              <a:alpha val="30000"/>
            </a:srgbClr>
          </a:solidFill>
          <a:ln>
            <a:solidFill>
              <a:srgbClr val="0070C0"/>
            </a:solidFill>
            <a:prstDash val="sysDash"/>
          </a:ln>
        </p:spPr>
        <p:txBody>
          <a:bodyPr wrap="square" rtlCol="0">
            <a:spAutoFit/>
          </a:bodyPr>
          <a:lstStyle/>
          <a:p>
            <a:r>
              <a:rPr lang="en-US" sz="3600">
                <a:solidFill>
                  <a:srgbClr val="1C11AF"/>
                </a:solidFill>
                <a:latin typeface="Arial" panose="020B0604020202020204" pitchFamily="34" charset="0"/>
                <a:cs typeface="Arial" panose="020B0604020202020204" pitchFamily="34" charset="0"/>
              </a:rPr>
              <a:t>- ĐTH đang mở rộng</a:t>
            </a:r>
          </a:p>
        </p:txBody>
      </p:sp>
      <p:sp>
        <p:nvSpPr>
          <p:cNvPr id="12" name="Rectangle 11">
            <a:extLst>
              <a:ext uri="{FF2B5EF4-FFF2-40B4-BE49-F238E27FC236}">
                <a16:creationId xmlns:a16="http://schemas.microsoft.com/office/drawing/2014/main" xmlns="" id="{301EFE90-F6B7-4AD3-9D12-510A20F5BB13}"/>
              </a:ext>
            </a:extLst>
          </p:cNvPr>
          <p:cNvSpPr/>
          <p:nvPr/>
        </p:nvSpPr>
        <p:spPr>
          <a:xfrm>
            <a:off x="484911" y="3953388"/>
            <a:ext cx="10296939" cy="646331"/>
          </a:xfrm>
          <a:prstGeom prst="rect">
            <a:avLst/>
          </a:prstGeom>
        </p:spPr>
        <p:txBody>
          <a:bodyPr wrap="square">
            <a:spAutoFit/>
          </a:bodyPr>
          <a:lstStyle/>
          <a:p>
            <a:r>
              <a:rPr lang="en-US" sz="3600">
                <a:solidFill>
                  <a:srgbClr val="1C11AF"/>
                </a:solidFill>
                <a:latin typeface="Arial" panose="020B0604020202020204" pitchFamily="34" charset="0"/>
                <a:cs typeface="Arial" panose="020B0604020202020204" pitchFamily="34" charset="0"/>
              </a:rPr>
              <a:t>- Đô thị hóa nông thôn phát triển=&gt; Đô thị vệ tinh</a:t>
            </a:r>
          </a:p>
        </p:txBody>
      </p:sp>
      <p:pic>
        <p:nvPicPr>
          <p:cNvPr id="14" name="Picture 13">
            <a:extLst>
              <a:ext uri="{FF2B5EF4-FFF2-40B4-BE49-F238E27FC236}">
                <a16:creationId xmlns:a16="http://schemas.microsoft.com/office/drawing/2014/main" xmlns="" id="{5812DAC4-CE83-4CD7-B783-040FE9EA5854}"/>
              </a:ext>
            </a:extLst>
          </p:cNvPr>
          <p:cNvPicPr>
            <a:picLocks noChangeAspect="1"/>
          </p:cNvPicPr>
          <p:nvPr/>
        </p:nvPicPr>
        <p:blipFill>
          <a:blip r:embed="rId3"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3652709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3" cstate="print"/>
          <a:stretch>
            <a:fillRect/>
          </a:stretch>
        </p:blipFill>
        <p:spPr>
          <a:xfrm>
            <a:off x="10791608" y="148865"/>
            <a:ext cx="1222629" cy="1075678"/>
          </a:xfrm>
          <a:prstGeom prst="rect">
            <a:avLst/>
          </a:prstGeom>
        </p:spPr>
      </p:pic>
      <p:sp>
        <p:nvSpPr>
          <p:cNvPr id="13" name="TextBox 12">
            <a:extLst>
              <a:ext uri="{FF2B5EF4-FFF2-40B4-BE49-F238E27FC236}">
                <a16:creationId xmlns:a16="http://schemas.microsoft.com/office/drawing/2014/main" xmlns="" id="{92F8469F-E673-4EBE-8BC7-4D7389D9FBA9}"/>
              </a:ext>
            </a:extLst>
          </p:cNvPr>
          <p:cNvSpPr txBox="1"/>
          <p:nvPr/>
        </p:nvSpPr>
        <p:spPr>
          <a:xfrm>
            <a:off x="425532" y="1852098"/>
            <a:ext cx="11887199" cy="2308324"/>
          </a:xfrm>
          <a:prstGeom prst="rect">
            <a:avLst/>
          </a:prstGeom>
          <a:noFill/>
        </p:spPr>
        <p:txBody>
          <a:bodyPr wrap="square" rtlCol="0">
            <a:spAutoFit/>
          </a:bodyPr>
          <a:lstStyle/>
          <a:p>
            <a:pPr marL="571500" indent="-571500" algn="just">
              <a:buFontTx/>
              <a:buChar char="-"/>
            </a:pPr>
            <a:r>
              <a:rPr lang="en-US" sz="3600" b="1">
                <a:solidFill>
                  <a:srgbClr val="3333FF"/>
                </a:solidFill>
                <a:latin typeface="Times New Roman" pitchFamily="18" charset="0"/>
                <a:cs typeface="Times New Roman" pitchFamily="18" charset="0"/>
              </a:rPr>
              <a:t>ĐTH </a:t>
            </a:r>
            <a:r>
              <a:rPr lang="en-US" sz="3600" b="1">
                <a:solidFill>
                  <a:srgbClr val="FF0066"/>
                </a:solidFill>
                <a:latin typeface="Times New Roman" pitchFamily="18" charset="0"/>
                <a:cs typeface="Times New Roman" pitchFamily="18" charset="0"/>
              </a:rPr>
              <a:t>diễn ra sớm</a:t>
            </a:r>
            <a:r>
              <a:rPr lang="en-US" sz="3600" b="1">
                <a:solidFill>
                  <a:srgbClr val="3333FF"/>
                </a:solidFill>
                <a:latin typeface="Times New Roman" pitchFamily="18" charset="0"/>
                <a:cs typeface="Times New Roman" pitchFamily="18" charset="0"/>
              </a:rPr>
              <a:t>: cuối thế kỉ XIX</a:t>
            </a:r>
          </a:p>
          <a:p>
            <a:pPr marL="571500" indent="-571500" algn="just">
              <a:buFontTx/>
              <a:buChar char="-"/>
            </a:pPr>
            <a:r>
              <a:rPr lang="en-US" sz="3600" b="1">
                <a:solidFill>
                  <a:srgbClr val="3333FF"/>
                </a:solidFill>
                <a:latin typeface="Times New Roman" pitchFamily="18" charset="0"/>
                <a:cs typeface="Times New Roman" pitchFamily="18" charset="0"/>
              </a:rPr>
              <a:t>Mức độ </a:t>
            </a:r>
            <a:r>
              <a:rPr lang="en-US" sz="3600" b="1">
                <a:solidFill>
                  <a:srgbClr val="FF0066"/>
                </a:solidFill>
                <a:latin typeface="Times New Roman" pitchFamily="18" charset="0"/>
                <a:cs typeface="Times New Roman" pitchFamily="18" charset="0"/>
              </a:rPr>
              <a:t>ĐTH cao</a:t>
            </a:r>
            <a:r>
              <a:rPr lang="en-US" sz="3600" b="1">
                <a:solidFill>
                  <a:srgbClr val="3333FF"/>
                </a:solidFill>
                <a:latin typeface="Times New Roman" pitchFamily="18" charset="0"/>
                <a:cs typeface="Times New Roman" pitchFamily="18" charset="0"/>
              </a:rPr>
              <a:t>: có khoảng </a:t>
            </a:r>
            <a:r>
              <a:rPr lang="en-US" sz="3600" b="1">
                <a:solidFill>
                  <a:srgbClr val="FF0066"/>
                </a:solidFill>
                <a:latin typeface="Times New Roman" pitchFamily="18" charset="0"/>
                <a:cs typeface="Times New Roman" pitchFamily="18" charset="0"/>
              </a:rPr>
              <a:t>75%</a:t>
            </a:r>
            <a:r>
              <a:rPr lang="en-US" sz="3600" b="1">
                <a:solidFill>
                  <a:srgbClr val="3333FF"/>
                </a:solidFill>
                <a:latin typeface="Times New Roman" pitchFamily="18" charset="0"/>
                <a:cs typeface="Times New Roman" pitchFamily="18" charset="0"/>
              </a:rPr>
              <a:t> dân số sống </a:t>
            </a:r>
          </a:p>
          <a:p>
            <a:pPr algn="just"/>
            <a:r>
              <a:rPr lang="en-US" sz="3600" b="1">
                <a:solidFill>
                  <a:srgbClr val="3333FF"/>
                </a:solidFill>
                <a:latin typeface="Times New Roman" pitchFamily="18" charset="0"/>
                <a:cs typeface="Times New Roman" pitchFamily="18" charset="0"/>
              </a:rPr>
              <a:t>trong các đô thị và h</a:t>
            </a:r>
            <a:r>
              <a:rPr lang="vi-VN" sz="3600" b="1">
                <a:solidFill>
                  <a:srgbClr val="3333FF"/>
                </a:solidFill>
                <a:latin typeface="Times New Roman" pitchFamily="18" charset="0"/>
                <a:cs typeface="Times New Roman" pitchFamily="18" charset="0"/>
              </a:rPr>
              <a:t>ơ</a:t>
            </a:r>
            <a:r>
              <a:rPr lang="en-US" sz="3600" b="1">
                <a:solidFill>
                  <a:srgbClr val="3333FF"/>
                </a:solidFill>
                <a:latin typeface="Times New Roman" pitchFamily="18" charset="0"/>
                <a:cs typeface="Times New Roman" pitchFamily="18" charset="0"/>
              </a:rPr>
              <a:t>n 50 thành phố trên 1 triệu dân</a:t>
            </a:r>
          </a:p>
          <a:p>
            <a:pPr marL="342900" indent="-342900" algn="just">
              <a:buFontTx/>
              <a:buChar char="-"/>
            </a:pPr>
            <a:r>
              <a:rPr lang="en-US" sz="3600" b="1">
                <a:solidFill>
                  <a:srgbClr val="3333FF"/>
                </a:solidFill>
                <a:latin typeface="Times New Roman" pitchFamily="18" charset="0"/>
                <a:cs typeface="Times New Roman" pitchFamily="18" charset="0"/>
              </a:rPr>
              <a:t>Đô thị hóa nông thôn phát triển</a:t>
            </a:r>
          </a:p>
        </p:txBody>
      </p:sp>
      <p:pic>
        <p:nvPicPr>
          <p:cNvPr id="14" name="Picture 13" descr="book9">
            <a:extLst>
              <a:ext uri="{FF2B5EF4-FFF2-40B4-BE49-F238E27FC236}">
                <a16:creationId xmlns:a16="http://schemas.microsoft.com/office/drawing/2014/main" xmlns="" id="{13F4C494-76EF-451D-82EA-9ECFC8E00569}"/>
              </a:ext>
            </a:extLst>
          </p:cNvPr>
          <p:cNvPicPr>
            <a:picLocks noChangeAspect="1" noChangeArrowheads="1" noCrop="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8446841" y="888263"/>
            <a:ext cx="1273795" cy="875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 name="Rectangle 9"/>
          <p:cNvSpPr/>
          <p:nvPr/>
        </p:nvSpPr>
        <p:spPr>
          <a:xfrm>
            <a:off x="425532" y="4334560"/>
            <a:ext cx="10261518" cy="1200329"/>
          </a:xfrm>
          <a:prstGeom prst="rect">
            <a:avLst/>
          </a:prstGeom>
        </p:spPr>
        <p:txBody>
          <a:bodyPr wrap="square">
            <a:spAutoFit/>
          </a:bodyPr>
          <a:lstStyle/>
          <a:p>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Các</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thị</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lớn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từ</a:t>
            </a:r>
            <a:r>
              <a:rPr lang="en-US" altLang="en-US" sz="3600" b="1" dirty="0">
                <a:solidFill>
                  <a:srgbClr val="3333FF"/>
                </a:solidFill>
                <a:latin typeface="Times New Roman" pitchFamily="18" charset="0"/>
                <a:ea typeface="Calibri" pitchFamily="34" charset="0"/>
                <a:cs typeface="Calibri" pitchFamily="34" charset="0"/>
              </a:rPr>
              <a:t> 5 </a:t>
            </a:r>
            <a:r>
              <a:rPr lang="en-US" altLang="en-US" sz="3600" b="1" dirty="0" err="1">
                <a:solidFill>
                  <a:srgbClr val="3333FF"/>
                </a:solidFill>
                <a:latin typeface="Times New Roman" pitchFamily="18" charset="0"/>
                <a:ea typeface="Calibri" pitchFamily="34" charset="0"/>
                <a:cs typeface="Calibri" pitchFamily="34" charset="0"/>
              </a:rPr>
              <a:t>triệu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dân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trở</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lên</a:t>
            </a:r>
            <a:r>
              <a:rPr lang="en-US" altLang="en-US" sz="3600" b="1" dirty="0">
                <a:solidFill>
                  <a:srgbClr val="3333FF"/>
                </a:solidFill>
                <a:latin typeface="Times New Roman" pitchFamily="18" charset="0"/>
                <a:ea typeface="Calibri" pitchFamily="34" charset="0"/>
                <a:cs typeface="Calibri" pitchFamily="34" charset="0"/>
              </a:rPr>
              <a:t> ở </a:t>
            </a:r>
            <a:r>
              <a:rPr lang="en-US" altLang="en-US" sz="3600" b="1" dirty="0" err="1">
                <a:solidFill>
                  <a:srgbClr val="3333FF"/>
                </a:solidFill>
                <a:latin typeface="Times New Roman" pitchFamily="18" charset="0"/>
                <a:ea typeface="Calibri" pitchFamily="34" charset="0"/>
                <a:cs typeface="Calibri" pitchFamily="34" charset="0"/>
              </a:rPr>
              <a:t>châu</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Âu</a:t>
            </a:r>
            <a:r>
              <a:rPr lang="en-US" altLang="en-US" sz="3600" b="1" dirty="0">
                <a:solidFill>
                  <a:srgbClr val="3333FF"/>
                </a:solidFill>
                <a:latin typeface="Times New Roman" pitchFamily="18" charset="0"/>
                <a:ea typeface="Calibri" pitchFamily="34" charset="0"/>
                <a:cs typeface="Calibri" pitchFamily="34" charset="0"/>
              </a:rPr>
              <a:t>: Pa-</a:t>
            </a:r>
            <a:r>
              <a:rPr lang="en-US" altLang="en-US" sz="3600" b="1" dirty="0" err="1">
                <a:solidFill>
                  <a:srgbClr val="3333FF"/>
                </a:solidFill>
                <a:latin typeface="Times New Roman" pitchFamily="18" charset="0"/>
                <a:ea typeface="Calibri" pitchFamily="34" charset="0"/>
                <a:cs typeface="Calibri" pitchFamily="34" charset="0"/>
              </a:rPr>
              <a:t>ris</a:t>
            </a:r>
            <a:r>
              <a:rPr lang="en-US" altLang="en-US" sz="3600" b="1" dirty="0">
                <a:solidFill>
                  <a:srgbClr val="3333FF"/>
                </a:solidFill>
                <a:latin typeface="Times New Roman" pitchFamily="18" charset="0"/>
                <a:ea typeface="Calibri" pitchFamily="34" charset="0"/>
                <a:cs typeface="Calibri" pitchFamily="34" charset="0"/>
              </a:rPr>
              <a:t>, Mat-</a:t>
            </a:r>
            <a:r>
              <a:rPr lang="en-US" altLang="en-US" sz="3600" b="1" dirty="0" err="1">
                <a:solidFill>
                  <a:srgbClr val="3333FF"/>
                </a:solidFill>
                <a:latin typeface="Times New Roman" pitchFamily="18" charset="0"/>
                <a:ea typeface="Calibri" pitchFamily="34" charset="0"/>
                <a:cs typeface="Calibri" pitchFamily="34" charset="0"/>
              </a:rPr>
              <a:t>xcơ</a:t>
            </a:r>
            <a:r>
              <a:rPr lang="en-US" altLang="en-US" sz="3600" b="1" dirty="0">
                <a:solidFill>
                  <a:srgbClr val="3333FF"/>
                </a:solidFill>
                <a:latin typeface="Times New Roman" pitchFamily="18" charset="0"/>
                <a:ea typeface="Calibri" pitchFamily="34" charset="0"/>
                <a:cs typeface="Calibri" pitchFamily="34" charset="0"/>
              </a:rPr>
              <a:t>-</a:t>
            </a:r>
            <a:r>
              <a:rPr lang="en-US" altLang="en-US" sz="3600" b="1" dirty="0" err="1">
                <a:solidFill>
                  <a:srgbClr val="3333FF"/>
                </a:solidFill>
                <a:latin typeface="Times New Roman" pitchFamily="18" charset="0"/>
                <a:ea typeface="Calibri" pitchFamily="34" charset="0"/>
                <a:cs typeface="Calibri" pitchFamily="34" charset="0"/>
              </a:rPr>
              <a:t>va</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Luân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Đôn</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Xanh</a:t>
            </a:r>
            <a:r>
              <a:rPr lang="en-US" altLang="en-US" sz="3600" b="1" dirty="0">
                <a:solidFill>
                  <a:srgbClr val="3333FF"/>
                </a:solidFill>
                <a:latin typeface="Times New Roman" pitchFamily="18" charset="0"/>
                <a:ea typeface="Calibri" pitchFamily="34" charset="0"/>
                <a:cs typeface="Calibri" pitchFamily="34" charset="0"/>
              </a:rPr>
              <a:t> </a:t>
            </a:r>
            <a:r>
              <a:rPr lang="en-US" altLang="en-US" sz="3600" b="1" dirty="0" err="1">
                <a:solidFill>
                  <a:srgbClr val="3333FF"/>
                </a:solidFill>
                <a:latin typeface="Times New Roman" pitchFamily="18" charset="0"/>
                <a:ea typeface="Calibri" pitchFamily="34" charset="0"/>
                <a:cs typeface="Calibri" pitchFamily="34" charset="0"/>
              </a:rPr>
              <a:t>pê-tec-bua</a:t>
            </a:r>
            <a:r>
              <a:rPr lang="en-US" altLang="en-US" sz="3600" b="1">
                <a:solidFill>
                  <a:srgbClr val="3333FF"/>
                </a:solidFill>
                <a:latin typeface="Times New Roman" pitchFamily="18" charset="0"/>
                <a:ea typeface="Calibri" pitchFamily="34" charset="0"/>
                <a:cs typeface="Calibri" pitchFamily="34" charset="0"/>
              </a:rPr>
              <a:t>, </a:t>
            </a:r>
            <a:r>
              <a:rPr lang="en-US" altLang="en-US" sz="3600" b="1" smtClean="0">
                <a:solidFill>
                  <a:srgbClr val="3333FF"/>
                </a:solidFill>
                <a:latin typeface="Times New Roman" pitchFamily="18" charset="0"/>
                <a:ea typeface="Calibri" pitchFamily="34" charset="0"/>
                <a:cs typeface="Calibri" pitchFamily="34" charset="0"/>
              </a:rPr>
              <a:t>…</a:t>
            </a:r>
            <a:endParaRPr lang="en-US" altLang="en-US" sz="3600" b="1" dirty="0">
              <a:solidFill>
                <a:srgbClr val="3333FF"/>
              </a:solidFill>
            </a:endParaRPr>
          </a:p>
        </p:txBody>
      </p:sp>
    </p:spTree>
    <p:extLst>
      <p:ext uri="{BB962C8B-B14F-4D97-AF65-F5344CB8AC3E}">
        <p14:creationId xmlns="" xmlns:p14="http://schemas.microsoft.com/office/powerpoint/2010/main" val="19738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cstate="print"/>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xmlns="" id="{E694B687-C36C-46C0-95E4-C241FDA81B07}"/>
              </a:ext>
            </a:extLst>
          </p:cNvPr>
          <p:cNvGrpSpPr/>
          <p:nvPr/>
        </p:nvGrpSpPr>
        <p:grpSpPr>
          <a:xfrm>
            <a:off x="-46271" y="2174796"/>
            <a:ext cx="4855341" cy="3072496"/>
            <a:chOff x="-46271" y="2174796"/>
            <a:chExt cx="4855341" cy="3072496"/>
          </a:xfrm>
        </p:grpSpPr>
        <p:sp>
          <p:nvSpPr>
            <p:cNvPr id="13" name="Speech Bubble: Rectangle with Corners Rounded 12">
              <a:extLst>
                <a:ext uri="{FF2B5EF4-FFF2-40B4-BE49-F238E27FC236}">
                  <a16:creationId xmlns:a16="http://schemas.microsoft.com/office/drawing/2014/main" xmlns="" id="{B07D95FC-52EE-4C31-97F1-EF920D216667}"/>
                </a:ext>
              </a:extLst>
            </p:cNvPr>
            <p:cNvSpPr/>
            <p:nvPr/>
          </p:nvSpPr>
          <p:spPr>
            <a:xfrm>
              <a:off x="150307" y="2174796"/>
              <a:ext cx="4292256" cy="3072496"/>
            </a:xfrm>
            <a:prstGeom prst="wedgeRoundRectCallout">
              <a:avLst>
                <a:gd name="adj1" fmla="val 87658"/>
                <a:gd name="adj2" fmla="val -23484"/>
                <a:gd name="adj3" fmla="val 16667"/>
              </a:avLst>
            </a:prstGeom>
            <a:solidFill>
              <a:srgbClr val="FFFF00">
                <a:alpha val="44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4" name="TextBox 13">
              <a:extLst>
                <a:ext uri="{FF2B5EF4-FFF2-40B4-BE49-F238E27FC236}">
                  <a16:creationId xmlns:a16="http://schemas.microsoft.com/office/drawing/2014/main" xmlns="" id="{E7D99AF1-48AA-440E-8FD9-AE0604209C2B}"/>
                </a:ext>
              </a:extLst>
            </p:cNvPr>
            <p:cNvSpPr txBox="1"/>
            <p:nvPr/>
          </p:nvSpPr>
          <p:spPr>
            <a:xfrm>
              <a:off x="-46271" y="2556882"/>
              <a:ext cx="4855341" cy="2308324"/>
            </a:xfrm>
            <a:prstGeom prst="rect">
              <a:avLst/>
            </a:prstGeom>
            <a:noFill/>
          </p:spPr>
          <p:txBody>
            <a:bodyPr wrap="square" rtlCol="0">
              <a:spAutoFit/>
            </a:bodyPr>
            <a:lstStyle/>
            <a:p>
              <a:pPr algn="ctr"/>
              <a:r>
                <a:rPr lang="en-US" sz="3600">
                  <a:solidFill>
                    <a:srgbClr val="00B050"/>
                  </a:solidFill>
                  <a:latin typeface="Arial" panose="020B0604020202020204" pitchFamily="34" charset="0"/>
                  <a:cs typeface="Arial" panose="020B0604020202020204" pitchFamily="34" charset="0"/>
                </a:rPr>
                <a:t>Dựa vào hình 1. </a:t>
              </a:r>
            </a:p>
            <a:p>
              <a:pPr algn="ctr"/>
              <a:r>
                <a:rPr lang="en-US" sz="3600">
                  <a:solidFill>
                    <a:srgbClr val="00B050"/>
                  </a:solidFill>
                  <a:latin typeface="Arial" panose="020B0604020202020204" pitchFamily="34" charset="0"/>
                  <a:cs typeface="Arial" panose="020B0604020202020204" pitchFamily="34" charset="0"/>
                </a:rPr>
                <a:t>Kể tên các đô thị</a:t>
              </a:r>
            </a:p>
            <a:p>
              <a:pPr algn="ctr"/>
              <a:r>
                <a:rPr lang="en-US" sz="3600">
                  <a:solidFill>
                    <a:srgbClr val="00B050"/>
                  </a:solidFill>
                  <a:latin typeface="Arial" panose="020B0604020202020204" pitchFamily="34" charset="0"/>
                  <a:cs typeface="Arial" panose="020B0604020202020204" pitchFamily="34" charset="0"/>
                </a:rPr>
                <a:t> 5 triệu dân trở lên</a:t>
              </a:r>
            </a:p>
            <a:p>
              <a:pPr algn="ctr"/>
              <a:r>
                <a:rPr lang="en-US" sz="3600">
                  <a:solidFill>
                    <a:srgbClr val="00B050"/>
                  </a:solidFill>
                  <a:latin typeface="Arial" panose="020B0604020202020204" pitchFamily="34" charset="0"/>
                  <a:cs typeface="Arial" panose="020B0604020202020204" pitchFamily="34" charset="0"/>
                </a:rPr>
                <a:t>của Châu Âu?</a:t>
              </a: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pic>
        <p:nvPicPr>
          <p:cNvPr id="18" name="Picture 17" descr="A picture containing text, sky, outdoor, building&#10;&#10;Description automatically generated">
            <a:extLst>
              <a:ext uri="{FF2B5EF4-FFF2-40B4-BE49-F238E27FC236}">
                <a16:creationId xmlns:a16="http://schemas.microsoft.com/office/drawing/2014/main" xmlns="" id="{B507D655-73CC-48A1-996E-DA01606B8084}"/>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b="7094"/>
          <a:stretch/>
        </p:blipFill>
        <p:spPr>
          <a:xfrm>
            <a:off x="404864" y="1463310"/>
            <a:ext cx="6096000" cy="4184556"/>
          </a:xfrm>
          <a:prstGeom prst="rect">
            <a:avLst/>
          </a:prstGeom>
        </p:spPr>
      </p:pic>
      <p:sp>
        <p:nvSpPr>
          <p:cNvPr id="19" name="Rectangle 18">
            <a:extLst>
              <a:ext uri="{FF2B5EF4-FFF2-40B4-BE49-F238E27FC236}">
                <a16:creationId xmlns:a16="http://schemas.microsoft.com/office/drawing/2014/main" xmlns="" id="{6D03C6D6-E2C1-42F5-9E8A-2A305B289723}"/>
              </a:ext>
            </a:extLst>
          </p:cNvPr>
          <p:cNvSpPr/>
          <p:nvPr/>
        </p:nvSpPr>
        <p:spPr>
          <a:xfrm>
            <a:off x="434088" y="5665911"/>
            <a:ext cx="6096000" cy="1015663"/>
          </a:xfrm>
          <a:prstGeom prst="rect">
            <a:avLst/>
          </a:prstGeom>
        </p:spPr>
        <p:txBody>
          <a:bodyPr>
            <a:spAutoFit/>
          </a:bodyPr>
          <a:lstStyle/>
          <a:p>
            <a:r>
              <a:rPr lang="vi-VN" sz="2000">
                <a:solidFill>
                  <a:srgbClr val="00B050"/>
                </a:solidFill>
                <a:latin typeface="arial" panose="020B0604020202020204" pitchFamily="34" charset="0"/>
              </a:rPr>
              <a:t>Moskva, là thủ đô và là thành phố lớn nhất của Nga. </a:t>
            </a:r>
            <a:r>
              <a:rPr lang="en-US" sz="2000">
                <a:solidFill>
                  <a:srgbClr val="00B050"/>
                </a:solidFill>
                <a:latin typeface="arial" panose="020B0604020202020204" pitchFamily="34" charset="0"/>
              </a:rPr>
              <a:t>D</a:t>
            </a:r>
            <a:r>
              <a:rPr lang="vi-VN" sz="2000">
                <a:solidFill>
                  <a:srgbClr val="00B050"/>
                </a:solidFill>
                <a:latin typeface="arial" panose="020B0604020202020204" pitchFamily="34" charset="0"/>
              </a:rPr>
              <a:t>ân số ước tính khoảng 12,6 triệu cư dân trong phạm vi thành phố</a:t>
            </a:r>
            <a:r>
              <a:rPr lang="en-US">
                <a:solidFill>
                  <a:srgbClr val="4D5156"/>
                </a:solidFill>
                <a:latin typeface="arial" panose="020B0604020202020204" pitchFamily="34" charset="0"/>
              </a:rPr>
              <a:t>.</a:t>
            </a:r>
            <a:endParaRPr lang="en-US"/>
          </a:p>
        </p:txBody>
      </p:sp>
      <p:pic>
        <p:nvPicPr>
          <p:cNvPr id="20" name="Picture 19" descr="A picture containing outdoor, sky, road, building&#10;&#10;Description automatically generated">
            <a:extLst>
              <a:ext uri="{FF2B5EF4-FFF2-40B4-BE49-F238E27FC236}">
                <a16:creationId xmlns:a16="http://schemas.microsoft.com/office/drawing/2014/main" xmlns="" id="{8CEE966E-E477-4B56-A6B3-AA591440C3A4}"/>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376878" y="1459843"/>
            <a:ext cx="6123985" cy="4184151"/>
          </a:xfrm>
          <a:prstGeom prst="rect">
            <a:avLst/>
          </a:prstGeom>
        </p:spPr>
      </p:pic>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pic>
        <p:nvPicPr>
          <p:cNvPr id="23" name="Picture 22" descr="A picture containing tree, outdoor, sky, building&#10;&#10;Description automatically generated">
            <a:extLst>
              <a:ext uri="{FF2B5EF4-FFF2-40B4-BE49-F238E27FC236}">
                <a16:creationId xmlns:a16="http://schemas.microsoft.com/office/drawing/2014/main" xmlns="" id="{770FCED7-BE81-4272-A0FF-767C2DD96137}"/>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376876" y="1455970"/>
            <a:ext cx="6153211" cy="4195397"/>
          </a:xfrm>
          <a:prstGeom prst="rect">
            <a:avLst/>
          </a:prstGeom>
        </p:spPr>
      </p:pic>
      <p:sp>
        <p:nvSpPr>
          <p:cNvPr id="24" name="Rectangle 23">
            <a:extLst>
              <a:ext uri="{FF2B5EF4-FFF2-40B4-BE49-F238E27FC236}">
                <a16:creationId xmlns:a16="http://schemas.microsoft.com/office/drawing/2014/main" xmlns="" id="{3236E815-220F-4DF6-93FB-202B408E1D25}"/>
              </a:ext>
            </a:extLst>
          </p:cNvPr>
          <p:cNvSpPr/>
          <p:nvPr/>
        </p:nvSpPr>
        <p:spPr>
          <a:xfrm>
            <a:off x="434088" y="5778456"/>
            <a:ext cx="6423171" cy="1015663"/>
          </a:xfrm>
          <a:prstGeom prst="rect">
            <a:avLst/>
          </a:prstGeom>
          <a:solidFill>
            <a:schemeClr val="bg1"/>
          </a:solidFill>
        </p:spPr>
        <p:txBody>
          <a:bodyPr wrap="square">
            <a:spAutoFit/>
          </a:bodyPr>
          <a:lstStyle/>
          <a:p>
            <a:r>
              <a:rPr lang="vi-VN" sz="2000" b="1">
                <a:solidFill>
                  <a:srgbClr val="00B050"/>
                </a:solidFill>
              </a:rPr>
              <a:t>Paris</a:t>
            </a:r>
            <a:r>
              <a:rPr lang="vi-VN" sz="2000">
                <a:solidFill>
                  <a:srgbClr val="00B050"/>
                </a:solidFill>
              </a:rPr>
              <a:t> là thành phố thủ đô nước Pháp. Đây là thành phố lớn nhất, trung tâm chính trị, văn hoá, khoa học, kinh tế, du lịch của Pháp.</a:t>
            </a:r>
            <a:endParaRPr lang="en-US" sz="2000">
              <a:solidFill>
                <a:srgbClr val="00B050"/>
              </a:solidFill>
            </a:endParaRPr>
          </a:p>
        </p:txBody>
      </p:sp>
      <p:pic>
        <p:nvPicPr>
          <p:cNvPr id="25" name="Picture 24" descr="A picture containing water, outdoor, building, city&#10;&#10;Description automatically generated">
            <a:extLst>
              <a:ext uri="{FF2B5EF4-FFF2-40B4-BE49-F238E27FC236}">
                <a16:creationId xmlns:a16="http://schemas.microsoft.com/office/drawing/2014/main" xmlns="" id="{FA59623B-AF45-4A73-AFAC-6EBB4A93CD18}"/>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311710" y="1469853"/>
            <a:ext cx="6218377" cy="4181480"/>
          </a:xfrm>
          <a:prstGeom prst="rect">
            <a:avLst/>
          </a:prstGeom>
        </p:spPr>
      </p:pic>
    </p:spTree>
    <p:extLst>
      <p:ext uri="{BB962C8B-B14F-4D97-AF65-F5344CB8AC3E}">
        <p14:creationId xmlns="" xmlns:p14="http://schemas.microsoft.com/office/powerpoint/2010/main" val="735733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childTnLst>
                          </p:cTn>
                        </p:par>
                        <p:par>
                          <p:cTn id="19" fill="hold">
                            <p:stCondLst>
                              <p:cond delay="1000"/>
                            </p:stCondLst>
                            <p:childTnLst>
                              <p:par>
                                <p:cTn id="20" presetID="10" presetClass="exit" presetSubtype="0" fill="hold" nodeType="after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arn(inVertical)">
                                      <p:cBhvr>
                                        <p:cTn id="26" dur="500"/>
                                        <p:tgtEl>
                                          <p:spTgt spid="18"/>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barn(inVertical)">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arn(inVertical)">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xit" presetSubtype="4" fill="hold" nodeType="clickEffect">
                                  <p:stCondLst>
                                    <p:cond delay="0"/>
                                  </p:stCondLst>
                                  <p:childTnLst>
                                    <p:animEffect transition="out" filter="wipe(down)">
                                      <p:cBhvr>
                                        <p:cTn id="38" dur="500"/>
                                        <p:tgtEl>
                                          <p:spTgt spid="18"/>
                                        </p:tgtEl>
                                      </p:cBhvr>
                                    </p:animEffect>
                                    <p:set>
                                      <p:cBhvr>
                                        <p:cTn id="39" dur="1" fill="hold">
                                          <p:stCondLst>
                                            <p:cond delay="499"/>
                                          </p:stCondLst>
                                        </p:cTn>
                                        <p:tgtEl>
                                          <p:spTgt spid="18"/>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20"/>
                                        </p:tgtEl>
                                      </p:cBhvr>
                                    </p:animEffect>
                                    <p:set>
                                      <p:cBhvr>
                                        <p:cTn id="44" dur="1" fill="hold">
                                          <p:stCondLst>
                                            <p:cond delay="499"/>
                                          </p:stCondLst>
                                        </p:cTn>
                                        <p:tgtEl>
                                          <p:spTgt spid="20"/>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19"/>
                                        </p:tgtEl>
                                      </p:cBhvr>
                                    </p:animEffect>
                                    <p:set>
                                      <p:cBhvr>
                                        <p:cTn id="47" dur="1" fill="hold">
                                          <p:stCondLst>
                                            <p:cond delay="499"/>
                                          </p:stCondLst>
                                        </p:cTn>
                                        <p:tgtEl>
                                          <p:spTgt spid="19"/>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21"/>
                                        </p:tgtEl>
                                        <p:attrNameLst>
                                          <p:attrName>style.visibility</p:attrName>
                                        </p:attrNameLst>
                                      </p:cBhvr>
                                      <p:to>
                                        <p:strVal val="visible"/>
                                      </p:to>
                                    </p:set>
                                    <p:anim calcmode="lin" valueType="num">
                                      <p:cBhvr>
                                        <p:cTn id="54" dur="500" fill="hold"/>
                                        <p:tgtEl>
                                          <p:spTgt spid="21"/>
                                        </p:tgtEl>
                                        <p:attrNameLst>
                                          <p:attrName>ppt_w</p:attrName>
                                        </p:attrNameLst>
                                      </p:cBhvr>
                                      <p:tavLst>
                                        <p:tav tm="0">
                                          <p:val>
                                            <p:fltVal val="0"/>
                                          </p:val>
                                        </p:tav>
                                        <p:tav tm="100000">
                                          <p:val>
                                            <p:strVal val="#ppt_w"/>
                                          </p:val>
                                        </p:tav>
                                      </p:tavLst>
                                    </p:anim>
                                    <p:anim calcmode="lin" valueType="num">
                                      <p:cBhvr>
                                        <p:cTn id="55" dur="500" fill="hold"/>
                                        <p:tgtEl>
                                          <p:spTgt spid="21"/>
                                        </p:tgtEl>
                                        <p:attrNameLst>
                                          <p:attrName>ppt_h</p:attrName>
                                        </p:attrNameLst>
                                      </p:cBhvr>
                                      <p:tavLst>
                                        <p:tav tm="0">
                                          <p:val>
                                            <p:fltVal val="0"/>
                                          </p:val>
                                        </p:tav>
                                        <p:tav tm="100000">
                                          <p:val>
                                            <p:strVal val="#ppt_h"/>
                                          </p:val>
                                        </p:tav>
                                      </p:tavLst>
                                    </p:anim>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barn(inVertical)">
                                      <p:cBhvr>
                                        <p:cTn id="61" dur="500"/>
                                        <p:tgtEl>
                                          <p:spTgt spid="22"/>
                                        </p:tgtEl>
                                      </p:cBhvr>
                                    </p:animEffect>
                                  </p:childTnLst>
                                </p:cTn>
                              </p:par>
                            </p:childTnLst>
                          </p:cTn>
                        </p:par>
                        <p:par>
                          <p:cTn id="62" fill="hold">
                            <p:stCondLst>
                              <p:cond delay="500"/>
                            </p:stCondLst>
                            <p:childTnLst>
                              <p:par>
                                <p:cTn id="63" presetID="16" presetClass="entr" presetSubtype="21" fill="hold"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par>
                                <p:cTn id="66" presetID="16" presetClass="entr" presetSubtype="21" fill="hold" grpId="0" nodeType="withEffect">
                                  <p:stCondLst>
                                    <p:cond delay="0"/>
                                  </p:stCondLst>
                                  <p:childTnLst>
                                    <p:set>
                                      <p:cBhvr>
                                        <p:cTn id="67" dur="1" fill="hold">
                                          <p:stCondLst>
                                            <p:cond delay="0"/>
                                          </p:stCondLst>
                                        </p:cTn>
                                        <p:tgtEl>
                                          <p:spTgt spid="24"/>
                                        </p:tgtEl>
                                        <p:attrNameLst>
                                          <p:attrName>style.visibility</p:attrName>
                                        </p:attrNameLst>
                                      </p:cBhvr>
                                      <p:to>
                                        <p:strVal val="visible"/>
                                      </p:to>
                                    </p:set>
                                    <p:animEffect transition="in" filter="barn(inVertical)">
                                      <p:cBhvr>
                                        <p:cTn id="68" dur="500"/>
                                        <p:tgtEl>
                                          <p:spTgt spid="24"/>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barn(inVertical)">
                                      <p:cBhvr>
                                        <p:cTn id="7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19" grpId="1"/>
      <p:bldP spid="19" grpId="2"/>
      <p:bldP spid="21" grpId="0" animBg="1"/>
      <p:bldP spid="22" grpId="0"/>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642E6631-759F-41D8-861A-6CA0CF6CA677}"/>
              </a:ext>
            </a:extLst>
          </p:cNvPr>
          <p:cNvGrpSpPr/>
          <p:nvPr/>
        </p:nvGrpSpPr>
        <p:grpSpPr>
          <a:xfrm>
            <a:off x="1572836" y="18238"/>
            <a:ext cx="7076829" cy="872949"/>
            <a:chOff x="1133366" y="2220084"/>
            <a:chExt cx="568178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F8EB1819-0482-4871-A9B7-829F271E13FD}"/>
                </a:ext>
              </a:extLst>
            </p:cNvPr>
            <p:cNvSpPr/>
            <p:nvPr/>
          </p:nvSpPr>
          <p:spPr>
            <a:xfrm>
              <a:off x="1133366" y="2220084"/>
              <a:ext cx="56817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4A2CB6D-CD21-4653-92F2-47D49802C8C3}"/>
                </a:ext>
              </a:extLst>
            </p:cNvPr>
            <p:cNvSpPr txBox="1"/>
            <p:nvPr/>
          </p:nvSpPr>
          <p:spPr>
            <a:xfrm>
              <a:off x="1307657" y="2384346"/>
              <a:ext cx="4380918"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034BE8D0-BA0F-4CC4-BEDA-B1FBA684B8E3}"/>
              </a:ext>
            </a:extLst>
          </p:cNvPr>
          <p:cNvSpPr txBox="1"/>
          <p:nvPr/>
        </p:nvSpPr>
        <p:spPr>
          <a:xfrm>
            <a:off x="2584946" y="172130"/>
            <a:ext cx="5468721" cy="584775"/>
          </a:xfrm>
          <a:prstGeom prst="rect">
            <a:avLst/>
          </a:prstGeom>
          <a:noFill/>
        </p:spPr>
        <p:txBody>
          <a:bodyPr wrap="square" rtlCol="0">
            <a:spAutoFit/>
          </a:bodyPr>
          <a:lstStyle/>
          <a:p>
            <a:pPr algn="ctr"/>
            <a:r>
              <a:rPr lang="vi-VN" sz="3200">
                <a:solidFill>
                  <a:srgbClr val="0070C0"/>
                </a:solidFill>
                <a:latin typeface="Arial" panose="020B0604020202020204" pitchFamily="34" charset="0"/>
                <a:cs typeface="Arial" panose="020B0604020202020204" pitchFamily="34" charset="0"/>
              </a:rPr>
              <a:t>Đô thị hóa ở Châu Âu</a:t>
            </a:r>
            <a:endParaRPr lang="en-US" sz="32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7510740B-50E9-4EA3-81D5-AC7AD024E24B}"/>
              </a:ext>
            </a:extLst>
          </p:cNvPr>
          <p:cNvSpPr/>
          <p:nvPr/>
        </p:nvSpPr>
        <p:spPr>
          <a:xfrm>
            <a:off x="1463017" y="15314"/>
            <a:ext cx="1301952" cy="872949"/>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7" name="Isosceles Triangle 6">
            <a:extLst>
              <a:ext uri="{FF2B5EF4-FFF2-40B4-BE49-F238E27FC236}">
                <a16:creationId xmlns:a16="http://schemas.microsoft.com/office/drawing/2014/main" xmlns="" id="{56816206-D136-4F98-8179-2569BC34C571}"/>
              </a:ext>
            </a:extLst>
          </p:cNvPr>
          <p:cNvSpPr/>
          <p:nvPr/>
        </p:nvSpPr>
        <p:spPr>
          <a:xfrm rot="5400000">
            <a:off x="2453749" y="322687"/>
            <a:ext cx="262394" cy="25400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Logo&#10;&#10;Description automatically generated">
            <a:extLst>
              <a:ext uri="{FF2B5EF4-FFF2-40B4-BE49-F238E27FC236}">
                <a16:creationId xmlns:a16="http://schemas.microsoft.com/office/drawing/2014/main" xmlns="" id="{B2BCD1AF-A9A1-49F6-B0CB-BD8322C8D3E3}"/>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22592" y="15314"/>
            <a:ext cx="1387402" cy="994741"/>
          </a:xfrm>
          <a:prstGeom prst="rect">
            <a:avLst/>
          </a:prstGeom>
        </p:spPr>
      </p:pic>
      <p:pic>
        <p:nvPicPr>
          <p:cNvPr id="9" name="Picture 8">
            <a:extLst>
              <a:ext uri="{FF2B5EF4-FFF2-40B4-BE49-F238E27FC236}">
                <a16:creationId xmlns:a16="http://schemas.microsoft.com/office/drawing/2014/main" xmlns="" id="{7C7A33D5-08E9-4600-A496-F0FA1B575C5E}"/>
              </a:ext>
            </a:extLst>
          </p:cNvPr>
          <p:cNvPicPr>
            <a:picLocks noChangeAspect="1"/>
          </p:cNvPicPr>
          <p:nvPr/>
        </p:nvPicPr>
        <p:blipFill>
          <a:blip r:embed="rId4" cstate="print"/>
          <a:stretch>
            <a:fillRect/>
          </a:stretch>
        </p:blipFill>
        <p:spPr>
          <a:xfrm>
            <a:off x="10791608" y="148865"/>
            <a:ext cx="1222629" cy="1075678"/>
          </a:xfrm>
          <a:prstGeom prst="rect">
            <a:avLst/>
          </a:prstGeom>
        </p:spPr>
      </p:pic>
      <p:grpSp>
        <p:nvGrpSpPr>
          <p:cNvPr id="10" name="Group 9">
            <a:extLst>
              <a:ext uri="{FF2B5EF4-FFF2-40B4-BE49-F238E27FC236}">
                <a16:creationId xmlns:a16="http://schemas.microsoft.com/office/drawing/2014/main" xmlns="" id="{ACF66D54-EC99-4E06-A689-C009995055DC}"/>
              </a:ext>
            </a:extLst>
          </p:cNvPr>
          <p:cNvGrpSpPr/>
          <p:nvPr/>
        </p:nvGrpSpPr>
        <p:grpSpPr>
          <a:xfrm>
            <a:off x="6964473" y="1005790"/>
            <a:ext cx="5049764" cy="5874076"/>
            <a:chOff x="6964473" y="1005790"/>
            <a:chExt cx="5049764" cy="5874076"/>
          </a:xfrm>
        </p:grpSpPr>
        <p:pic>
          <p:nvPicPr>
            <p:cNvPr id="11" name="Picture 2">
              <a:extLst>
                <a:ext uri="{FF2B5EF4-FFF2-40B4-BE49-F238E27FC236}">
                  <a16:creationId xmlns:a16="http://schemas.microsoft.com/office/drawing/2014/main" xmlns="" id="{BE2AB7F7-75BC-4C32-B0C6-F70E34B0B492}"/>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xmlns="" id="{1EF0CF0F-61B1-4BF3-9CC8-8B59AC461EE1}"/>
                </a:ext>
              </a:extLst>
            </p:cNvPr>
            <p:cNvSpPr txBox="1"/>
            <p:nvPr/>
          </p:nvSpPr>
          <p:spPr>
            <a:xfrm>
              <a:off x="6964473" y="6295091"/>
              <a:ext cx="5049764" cy="584775"/>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
        <p:nvSpPr>
          <p:cNvPr id="16" name="Flowchart: Connector 15">
            <a:extLst>
              <a:ext uri="{FF2B5EF4-FFF2-40B4-BE49-F238E27FC236}">
                <a16:creationId xmlns:a16="http://schemas.microsoft.com/office/drawing/2014/main" xmlns="" id="{DF9849AC-897E-4F3D-A708-84FD2429CE10}"/>
              </a:ext>
            </a:extLst>
          </p:cNvPr>
          <p:cNvSpPr/>
          <p:nvPr/>
        </p:nvSpPr>
        <p:spPr>
          <a:xfrm>
            <a:off x="10419376" y="3429000"/>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xmlns="" id="{3664268E-C61B-46C7-9540-BE907C463AD2}"/>
              </a:ext>
            </a:extLst>
          </p:cNvPr>
          <p:cNvSpPr txBox="1"/>
          <p:nvPr/>
        </p:nvSpPr>
        <p:spPr>
          <a:xfrm>
            <a:off x="10419376" y="3546254"/>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Mat-xc</a:t>
            </a:r>
            <a:r>
              <a:rPr lang="vi-VN"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ơ</a:t>
            </a:r>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-va</a:t>
            </a:r>
          </a:p>
        </p:txBody>
      </p:sp>
      <p:sp>
        <p:nvSpPr>
          <p:cNvPr id="21" name="Flowchart: Connector 20">
            <a:extLst>
              <a:ext uri="{FF2B5EF4-FFF2-40B4-BE49-F238E27FC236}">
                <a16:creationId xmlns:a16="http://schemas.microsoft.com/office/drawing/2014/main" xmlns="" id="{26597CAF-3BAC-4736-9AF1-8F6882967A26}"/>
              </a:ext>
            </a:extLst>
          </p:cNvPr>
          <p:cNvSpPr/>
          <p:nvPr/>
        </p:nvSpPr>
        <p:spPr>
          <a:xfrm>
            <a:off x="8275123" y="4139801"/>
            <a:ext cx="118753" cy="118753"/>
          </a:xfrm>
          <a:prstGeom prst="flowChartConnector">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7E586779-7AA8-4F7F-8F7E-178596D5A692}"/>
              </a:ext>
            </a:extLst>
          </p:cNvPr>
          <p:cNvSpPr txBox="1"/>
          <p:nvPr/>
        </p:nvSpPr>
        <p:spPr>
          <a:xfrm>
            <a:off x="7507964" y="3999122"/>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Pa-ri</a:t>
            </a:r>
          </a:p>
        </p:txBody>
      </p:sp>
      <p:sp>
        <p:nvSpPr>
          <p:cNvPr id="26" name="Flowchart: Connector 25">
            <a:extLst>
              <a:ext uri="{FF2B5EF4-FFF2-40B4-BE49-F238E27FC236}">
                <a16:creationId xmlns:a16="http://schemas.microsoft.com/office/drawing/2014/main" xmlns="" id="{7A1C5CE4-795B-48A3-955F-0CF09FDF7A7C}"/>
              </a:ext>
            </a:extLst>
          </p:cNvPr>
          <p:cNvSpPr/>
          <p:nvPr/>
        </p:nvSpPr>
        <p:spPr>
          <a:xfrm>
            <a:off x="9947792" y="3128573"/>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xmlns="" id="{3EBE364C-501E-4863-9237-8323916A4D5C}"/>
              </a:ext>
            </a:extLst>
          </p:cNvPr>
          <p:cNvSpPr txBox="1"/>
          <p:nvPr/>
        </p:nvSpPr>
        <p:spPr>
          <a:xfrm>
            <a:off x="9886868" y="2768037"/>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Xanh-Pê-tec-pua</a:t>
            </a:r>
          </a:p>
        </p:txBody>
      </p:sp>
      <p:sp>
        <p:nvSpPr>
          <p:cNvPr id="28" name="Rectangle 27">
            <a:extLst>
              <a:ext uri="{FF2B5EF4-FFF2-40B4-BE49-F238E27FC236}">
                <a16:creationId xmlns:a16="http://schemas.microsoft.com/office/drawing/2014/main" xmlns="" id="{953E7D89-66C2-4569-8AA0-33B6A30C7699}"/>
              </a:ext>
            </a:extLst>
          </p:cNvPr>
          <p:cNvSpPr/>
          <p:nvPr/>
        </p:nvSpPr>
        <p:spPr>
          <a:xfrm>
            <a:off x="846582" y="5285235"/>
            <a:ext cx="5065430" cy="1200329"/>
          </a:xfrm>
          <a:prstGeom prst="rect">
            <a:avLst/>
          </a:prstGeom>
        </p:spPr>
        <p:txBody>
          <a:bodyPr wrap="square">
            <a:spAutoFit/>
          </a:bodyPr>
          <a:lstStyle/>
          <a:p>
            <a:r>
              <a:rPr lang="vi-VN" sz="2400">
                <a:solidFill>
                  <a:srgbClr val="00B050"/>
                </a:solidFill>
                <a:latin typeface="Arial" panose="020B0604020202020204" pitchFamily="34" charset="0"/>
                <a:cs typeface="Arial" panose="020B0604020202020204" pitchFamily="34" charset="0"/>
              </a:rPr>
              <a:t>Thành phố lớn thứ hai ở Nga, St.Petersburg được mệnh danh là thủ đô văn hóa của Nga</a:t>
            </a:r>
            <a:endParaRPr lang="en-US" sz="2400">
              <a:solidFill>
                <a:srgbClr val="00B050"/>
              </a:solidFill>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xmlns="" id="{A2E1DD94-B40F-4C04-A5F4-61079546EB07}"/>
              </a:ext>
            </a:extLst>
          </p:cNvPr>
          <p:cNvPicPr>
            <a:picLocks noChangeAspect="1"/>
          </p:cNvPicPr>
          <p:nvPr/>
        </p:nvPicPr>
        <p:blipFill>
          <a:blip r:embed="rId6" cstate="print"/>
          <a:stretch>
            <a:fillRect/>
          </a:stretch>
        </p:blipFill>
        <p:spPr>
          <a:xfrm>
            <a:off x="463406" y="1429395"/>
            <a:ext cx="5582429" cy="3753374"/>
          </a:xfrm>
          <a:prstGeom prst="rect">
            <a:avLst/>
          </a:prstGeom>
        </p:spPr>
      </p:pic>
      <p:pic>
        <p:nvPicPr>
          <p:cNvPr id="31" name="Picture 30">
            <a:extLst>
              <a:ext uri="{FF2B5EF4-FFF2-40B4-BE49-F238E27FC236}">
                <a16:creationId xmlns:a16="http://schemas.microsoft.com/office/drawing/2014/main" xmlns="" id="{61474033-3632-4EE9-BE9D-E23865C4A447}"/>
              </a:ext>
            </a:extLst>
          </p:cNvPr>
          <p:cNvPicPr>
            <a:picLocks noChangeAspect="1"/>
          </p:cNvPicPr>
          <p:nvPr/>
        </p:nvPicPr>
        <p:blipFill>
          <a:blip r:embed="rId7" cstate="print"/>
          <a:stretch>
            <a:fillRect/>
          </a:stretch>
        </p:blipFill>
        <p:spPr>
          <a:xfrm>
            <a:off x="463406" y="1381763"/>
            <a:ext cx="5668166" cy="3848637"/>
          </a:xfrm>
          <a:prstGeom prst="rect">
            <a:avLst/>
          </a:prstGeom>
        </p:spPr>
      </p:pic>
      <p:sp>
        <p:nvSpPr>
          <p:cNvPr id="32" name="Flowchart: Connector 31">
            <a:extLst>
              <a:ext uri="{FF2B5EF4-FFF2-40B4-BE49-F238E27FC236}">
                <a16:creationId xmlns:a16="http://schemas.microsoft.com/office/drawing/2014/main" xmlns="" id="{FECCED1F-C554-42F4-9D5B-4CC322CB4879}"/>
              </a:ext>
            </a:extLst>
          </p:cNvPr>
          <p:cNvSpPr/>
          <p:nvPr/>
        </p:nvSpPr>
        <p:spPr>
          <a:xfrm>
            <a:off x="8201012" y="384887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xmlns="" id="{13D4630C-C5FC-4414-B202-6FE4EB6C8328}"/>
              </a:ext>
            </a:extLst>
          </p:cNvPr>
          <p:cNvSpPr txBox="1"/>
          <p:nvPr/>
        </p:nvSpPr>
        <p:spPr>
          <a:xfrm>
            <a:off x="6871073" y="364881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Luân-Đôn</a:t>
            </a:r>
          </a:p>
        </p:txBody>
      </p:sp>
      <p:sp>
        <p:nvSpPr>
          <p:cNvPr id="34" name="Rectangle 33">
            <a:extLst>
              <a:ext uri="{FF2B5EF4-FFF2-40B4-BE49-F238E27FC236}">
                <a16:creationId xmlns:a16="http://schemas.microsoft.com/office/drawing/2014/main" xmlns="" id="{212262B2-C072-4EA8-BEE6-ADF3507D631E}"/>
              </a:ext>
            </a:extLst>
          </p:cNvPr>
          <p:cNvSpPr/>
          <p:nvPr/>
        </p:nvSpPr>
        <p:spPr>
          <a:xfrm>
            <a:off x="565710" y="5428605"/>
            <a:ext cx="5714280" cy="1015663"/>
          </a:xfrm>
          <a:prstGeom prst="rect">
            <a:avLst/>
          </a:prstGeom>
          <a:solidFill>
            <a:schemeClr val="bg1"/>
          </a:solidFill>
        </p:spPr>
        <p:txBody>
          <a:bodyPr wrap="square">
            <a:spAutoFit/>
          </a:bodyPr>
          <a:lstStyle/>
          <a:p>
            <a:r>
              <a:rPr lang="en-US" sz="2000">
                <a:solidFill>
                  <a:srgbClr val="00B050"/>
                </a:solidFill>
                <a:latin typeface="Arial" panose="020B0604020202020204" pitchFamily="34" charset="0"/>
                <a:cs typeface="Arial" panose="020B0604020202020204" pitchFamily="34" charset="0"/>
              </a:rPr>
              <a:t>Luân Đôn là thủ đô kiêm thành phố lớn nhất nước Anh ,cùng với </a:t>
            </a:r>
            <a:r>
              <a:rPr lang="en-US" sz="2000">
                <a:solidFill>
                  <a:srgbClr val="00B050"/>
                </a:solidFill>
                <a:latin typeface="Arial" panose="020B0604020202020204" pitchFamily="34" charset="0"/>
                <a:cs typeface="Arial" panose="020B0604020202020204" pitchFamily="34" charset="0"/>
                <a:hlinkClick r:id="rId8" tooltip="Thành phố New York">
                  <a:extLst>
                    <a:ext uri="{A12FA001-AC4F-418D-AE19-62706E023703}">
                      <ahyp:hlinkClr xmlns:ahyp="http://schemas.microsoft.com/office/drawing/2018/hyperlinkcolor" xmlns="" val="tx"/>
                    </a:ext>
                  </a:extLst>
                </a:hlinkClick>
              </a:rPr>
              <a:t>Thành phố New York</a:t>
            </a:r>
            <a:r>
              <a:rPr lang="en-US" sz="2000">
                <a:solidFill>
                  <a:srgbClr val="00B050"/>
                </a:solidFill>
                <a:latin typeface="Arial" panose="020B0604020202020204" pitchFamily="34" charset="0"/>
                <a:cs typeface="Arial" panose="020B0604020202020204" pitchFamily="34" charset="0"/>
              </a:rPr>
              <a:t> là hai trung tâm kinh tế-tài chính lớn nhất thế giới</a:t>
            </a:r>
          </a:p>
        </p:txBody>
      </p:sp>
      <p:pic>
        <p:nvPicPr>
          <p:cNvPr id="35" name="Picture 34">
            <a:extLst>
              <a:ext uri="{FF2B5EF4-FFF2-40B4-BE49-F238E27FC236}">
                <a16:creationId xmlns:a16="http://schemas.microsoft.com/office/drawing/2014/main" xmlns="" id="{9A3C70DC-3E5C-4B1A-B5A7-2854F78A1D6A}"/>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532790" y="1420880"/>
            <a:ext cx="5714280" cy="3809520"/>
          </a:xfrm>
          <a:prstGeom prst="rect">
            <a:avLst/>
          </a:prstGeom>
        </p:spPr>
      </p:pic>
      <p:sp>
        <p:nvSpPr>
          <p:cNvPr id="37" name="Flowchart: Connector 36">
            <a:extLst>
              <a:ext uri="{FF2B5EF4-FFF2-40B4-BE49-F238E27FC236}">
                <a16:creationId xmlns:a16="http://schemas.microsoft.com/office/drawing/2014/main" xmlns="" id="{9C1BF21D-0AD5-40CC-B2D4-247D43E01D66}"/>
              </a:ext>
            </a:extLst>
          </p:cNvPr>
          <p:cNvSpPr/>
          <p:nvPr/>
        </p:nvSpPr>
        <p:spPr>
          <a:xfrm>
            <a:off x="7643953" y="4836390"/>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2523BD0C-EF69-4963-B809-063DE3664B5C}"/>
              </a:ext>
            </a:extLst>
          </p:cNvPr>
          <p:cNvSpPr txBox="1"/>
          <p:nvPr/>
        </p:nvSpPr>
        <p:spPr>
          <a:xfrm>
            <a:off x="7128084" y="4544895"/>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Ma-đrit</a:t>
            </a:r>
          </a:p>
        </p:txBody>
      </p:sp>
      <p:pic>
        <p:nvPicPr>
          <p:cNvPr id="39" name="Picture 38" descr="A picture containing clock, outdoor, water, sky&#10;&#10;Description automatically generated">
            <a:extLst>
              <a:ext uri="{FF2B5EF4-FFF2-40B4-BE49-F238E27FC236}">
                <a16:creationId xmlns:a16="http://schemas.microsoft.com/office/drawing/2014/main" xmlns="" id="{E32A8100-DC39-4172-A688-E608D790E42C}"/>
              </a:ext>
            </a:extLst>
          </p:cNvPr>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520035" y="1398242"/>
            <a:ext cx="5727035" cy="3851081"/>
          </a:xfrm>
          <a:prstGeom prst="rect">
            <a:avLst/>
          </a:prstGeom>
        </p:spPr>
      </p:pic>
      <p:sp>
        <p:nvSpPr>
          <p:cNvPr id="40" name="Rectangle 39">
            <a:extLst>
              <a:ext uri="{FF2B5EF4-FFF2-40B4-BE49-F238E27FC236}">
                <a16:creationId xmlns:a16="http://schemas.microsoft.com/office/drawing/2014/main" xmlns="" id="{771CF99A-331E-46D6-BC89-75F25821F87B}"/>
              </a:ext>
            </a:extLst>
          </p:cNvPr>
          <p:cNvSpPr/>
          <p:nvPr/>
        </p:nvSpPr>
        <p:spPr>
          <a:xfrm>
            <a:off x="629847" y="5234847"/>
            <a:ext cx="5637310" cy="1569660"/>
          </a:xfrm>
          <a:prstGeom prst="rect">
            <a:avLst/>
          </a:prstGeom>
          <a:solidFill>
            <a:schemeClr val="bg1"/>
          </a:solidFill>
        </p:spPr>
        <p:txBody>
          <a:bodyPr wrap="square">
            <a:spAutoFit/>
          </a:bodyPr>
          <a:lstStyle/>
          <a:p>
            <a:pPr algn="just"/>
            <a:r>
              <a:rPr lang="en-US" sz="2400">
                <a:solidFill>
                  <a:srgbClr val="00B050"/>
                </a:solidFill>
                <a:latin typeface="Arial" panose="020B0604020202020204" pitchFamily="34" charset="0"/>
                <a:cs typeface="Arial" panose="020B0604020202020204" pitchFamily="34" charset="0"/>
              </a:rPr>
              <a:t>Madrid là thủ đô và là thành phố lớn nhất của Tây Ban Nha. Madrid là thành phố lớn thứ ba trong Liên minh châu Âu, sau Luân Đôn và Berlin</a:t>
            </a:r>
          </a:p>
        </p:txBody>
      </p:sp>
      <p:pic>
        <p:nvPicPr>
          <p:cNvPr id="41" name="Picture 40">
            <a:extLst>
              <a:ext uri="{FF2B5EF4-FFF2-40B4-BE49-F238E27FC236}">
                <a16:creationId xmlns:a16="http://schemas.microsoft.com/office/drawing/2014/main" xmlns="" id="{90837C8B-5034-4E45-A881-71A50DC083DF}"/>
              </a:ext>
            </a:extLst>
          </p:cNvPr>
          <p:cNvPicPr>
            <a:picLocks noChangeAspect="1"/>
          </p:cNvPicPr>
          <p:nvPr/>
        </p:nvPicPr>
        <p:blipFill>
          <a:blip r:embed="rId11" cstate="print">
            <a:extLst>
              <a:ext uri="{28A0092B-C50C-407E-A947-70E740481C1C}">
                <a14:useLocalDpi xmlns="" xmlns:a14="http://schemas.microsoft.com/office/drawing/2010/main" val="0"/>
              </a:ext>
            </a:extLst>
          </a:blip>
          <a:stretch>
            <a:fillRect/>
          </a:stretch>
        </p:blipFill>
        <p:spPr>
          <a:xfrm>
            <a:off x="578465" y="1398629"/>
            <a:ext cx="5725234" cy="3849649"/>
          </a:xfrm>
          <a:prstGeom prst="rect">
            <a:avLst/>
          </a:prstGeom>
        </p:spPr>
      </p:pic>
      <p:pic>
        <p:nvPicPr>
          <p:cNvPr id="42" name="Picture 41" descr="A picture containing scene, road, city&#10;&#10;Description automatically generated">
            <a:extLst>
              <a:ext uri="{FF2B5EF4-FFF2-40B4-BE49-F238E27FC236}">
                <a16:creationId xmlns:a16="http://schemas.microsoft.com/office/drawing/2014/main" xmlns="" id="{F9D5CCF0-29F4-40C2-8BD9-735722747E50}"/>
              </a:ext>
            </a:extLst>
          </p:cNvPr>
          <p:cNvPicPr>
            <a:picLocks noChangeAspect="1"/>
          </p:cNvPicPr>
          <p:nvPr/>
        </p:nvPicPr>
        <p:blipFill>
          <a:blip r:embed="rId12" cstate="print">
            <a:extLst>
              <a:ext uri="{28A0092B-C50C-407E-A947-70E740481C1C}">
                <a14:useLocalDpi xmlns="" xmlns:a14="http://schemas.microsoft.com/office/drawing/2010/main" val="0"/>
              </a:ext>
            </a:extLst>
          </a:blip>
          <a:stretch>
            <a:fillRect/>
          </a:stretch>
        </p:blipFill>
        <p:spPr>
          <a:xfrm>
            <a:off x="426864" y="1370249"/>
            <a:ext cx="5911700" cy="3882476"/>
          </a:xfrm>
          <a:prstGeom prst="rect">
            <a:avLst/>
          </a:prstGeom>
        </p:spPr>
      </p:pic>
      <p:sp>
        <p:nvSpPr>
          <p:cNvPr id="43" name="Flowchart: Connector 42">
            <a:extLst>
              <a:ext uri="{FF2B5EF4-FFF2-40B4-BE49-F238E27FC236}">
                <a16:creationId xmlns:a16="http://schemas.microsoft.com/office/drawing/2014/main" xmlns="" id="{D4774436-8514-4B78-83D1-AAE400F73CE1}"/>
              </a:ext>
            </a:extLst>
          </p:cNvPr>
          <p:cNvSpPr/>
          <p:nvPr/>
        </p:nvSpPr>
        <p:spPr>
          <a:xfrm>
            <a:off x="8034580" y="4862757"/>
            <a:ext cx="118753" cy="118753"/>
          </a:xfrm>
          <a:prstGeom prst="flowChartConnector">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xmlns="" id="{D0ED82FB-970C-4185-8AEE-E8E6F357E530}"/>
              </a:ext>
            </a:extLst>
          </p:cNvPr>
          <p:cNvSpPr txBox="1"/>
          <p:nvPr/>
        </p:nvSpPr>
        <p:spPr>
          <a:xfrm>
            <a:off x="7877714" y="4977228"/>
            <a:ext cx="2659878" cy="400110"/>
          </a:xfrm>
          <a:prstGeom prst="rect">
            <a:avLst/>
          </a:prstGeom>
          <a:noFill/>
        </p:spPr>
        <p:txBody>
          <a:bodyPr wrap="square" rtlCol="0">
            <a:spAutoFit/>
          </a:bodyPr>
          <a:lstStyle/>
          <a:p>
            <a:r>
              <a:rPr lang="en-US" sz="2000" b="1">
                <a:solidFill>
                  <a:srgbClr val="1C11A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Bac-xê-lô-na</a:t>
            </a:r>
          </a:p>
        </p:txBody>
      </p:sp>
      <p:sp>
        <p:nvSpPr>
          <p:cNvPr id="45" name="Rectangle 44">
            <a:extLst>
              <a:ext uri="{FF2B5EF4-FFF2-40B4-BE49-F238E27FC236}">
                <a16:creationId xmlns:a16="http://schemas.microsoft.com/office/drawing/2014/main" xmlns="" id="{D5983952-CC89-44E7-9272-2A650E2FC373}"/>
              </a:ext>
            </a:extLst>
          </p:cNvPr>
          <p:cNvSpPr/>
          <p:nvPr/>
        </p:nvSpPr>
        <p:spPr>
          <a:xfrm>
            <a:off x="366052" y="4775019"/>
            <a:ext cx="6002948" cy="1938992"/>
          </a:xfrm>
          <a:prstGeom prst="rect">
            <a:avLst/>
          </a:prstGeom>
          <a:solidFill>
            <a:schemeClr val="bg1"/>
          </a:solidFill>
        </p:spPr>
        <p:txBody>
          <a:bodyPr wrap="square">
            <a:spAutoFit/>
          </a:bodyPr>
          <a:lstStyle/>
          <a:p>
            <a:pPr algn="just"/>
            <a:r>
              <a:rPr lang="vi-VN" sz="2000">
                <a:solidFill>
                  <a:srgbClr val="00B050"/>
                </a:solidFill>
              </a:rPr>
              <a:t>Nói đến tên Barcelona (Tây Ban Nha), nhiều người nghĩ ngay tới Câu lạc bộ bóng đá nổi tiếng thế giới Barcelona </a:t>
            </a:r>
            <a:r>
              <a:rPr lang="en-US" sz="2000">
                <a:solidFill>
                  <a:srgbClr val="00B050"/>
                </a:solidFill>
              </a:rPr>
              <a:t>.</a:t>
            </a:r>
            <a:r>
              <a:rPr lang="vi-VN" sz="2000">
                <a:solidFill>
                  <a:srgbClr val="00B050"/>
                </a:solidFill>
              </a:rPr>
              <a:t>Ít ai biết rằng Barcelona còn là một trong 10 thành phố xinh đẹp nhất thế giới, trung tâm văn hóa nghệ thuật, trung tâm tài chính lớn của khu vực Địa Trung Hải</a:t>
            </a:r>
            <a:endParaRPr lang="en-US" sz="2000">
              <a:solidFill>
                <a:srgbClr val="00B050"/>
              </a:solidFill>
              <a:latin typeface="Arial" panose="020B0604020202020204" pitchFamily="34" charset="0"/>
              <a:cs typeface="Arial" panose="020B0604020202020204" pitchFamily="34" charset="0"/>
            </a:endParaRPr>
          </a:p>
        </p:txBody>
      </p:sp>
      <p:pic>
        <p:nvPicPr>
          <p:cNvPr id="46" name="Picture 45">
            <a:extLst>
              <a:ext uri="{FF2B5EF4-FFF2-40B4-BE49-F238E27FC236}">
                <a16:creationId xmlns:a16="http://schemas.microsoft.com/office/drawing/2014/main" xmlns="" id="{E51CB1CA-94C0-43E5-816A-CFCE1BF7E73D}"/>
              </a:ext>
            </a:extLst>
          </p:cNvPr>
          <p:cNvPicPr>
            <a:picLocks noChangeAspect="1"/>
          </p:cNvPicPr>
          <p:nvPr/>
        </p:nvPicPr>
        <p:blipFill rotWithShape="1">
          <a:blip r:embed="rId13" cstate="print"/>
          <a:srcRect l="2441" t="4376" r="2451"/>
          <a:stretch/>
        </p:blipFill>
        <p:spPr>
          <a:xfrm>
            <a:off x="468617" y="1208392"/>
            <a:ext cx="5958429" cy="3637881"/>
          </a:xfrm>
          <a:prstGeom prst="rect">
            <a:avLst/>
          </a:prstGeom>
        </p:spPr>
      </p:pic>
      <p:pic>
        <p:nvPicPr>
          <p:cNvPr id="47" name="Picture 46">
            <a:extLst>
              <a:ext uri="{FF2B5EF4-FFF2-40B4-BE49-F238E27FC236}">
                <a16:creationId xmlns:a16="http://schemas.microsoft.com/office/drawing/2014/main" xmlns="" id="{FAEE33EF-F33D-45D9-92D3-4CF3D09EEADF}"/>
              </a:ext>
            </a:extLst>
          </p:cNvPr>
          <p:cNvPicPr>
            <a:picLocks noChangeAspect="1"/>
          </p:cNvPicPr>
          <p:nvPr/>
        </p:nvPicPr>
        <p:blipFill rotWithShape="1">
          <a:blip r:embed="rId14" cstate="print"/>
          <a:srcRect l="2513" r="3003"/>
          <a:stretch/>
        </p:blipFill>
        <p:spPr>
          <a:xfrm>
            <a:off x="277703" y="1159601"/>
            <a:ext cx="6253630" cy="3664209"/>
          </a:xfrm>
          <a:prstGeom prst="rect">
            <a:avLst/>
          </a:prstGeom>
        </p:spPr>
      </p:pic>
    </p:spTree>
    <p:extLst>
      <p:ext uri="{BB962C8B-B14F-4D97-AF65-F5344CB8AC3E}">
        <p14:creationId xmlns="" xmlns:p14="http://schemas.microsoft.com/office/powerpoint/2010/main" val="3729981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barn(inVertical)">
                                      <p:cBhvr>
                                        <p:cTn id="13" dur="500"/>
                                        <p:tgtEl>
                                          <p:spTgt spid="27"/>
                                        </p:tgtEl>
                                      </p:cBhvr>
                                    </p:animEffect>
                                  </p:childTnLst>
                                </p:cTn>
                              </p:par>
                            </p:childTnLst>
                          </p:cTn>
                        </p:par>
                        <p:par>
                          <p:cTn id="14" fill="hold">
                            <p:stCondLst>
                              <p:cond delay="1000"/>
                            </p:stCondLst>
                            <p:childTnLst>
                              <p:par>
                                <p:cTn id="15" presetID="16" presetClass="entr" presetSubtype="21"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barn(inVertical)">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0"/>
                                        </p:tgtEl>
                                      </p:cBhvr>
                                    </p:animEffect>
                                    <p:set>
                                      <p:cBhvr>
                                        <p:cTn id="30" dur="1" fill="hold">
                                          <p:stCondLst>
                                            <p:cond delay="499"/>
                                          </p:stCondLst>
                                        </p:cTn>
                                        <p:tgtEl>
                                          <p:spTgt spid="3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500"/>
                                        <p:tgtEl>
                                          <p:spTgt spid="31"/>
                                        </p:tgtEl>
                                      </p:cBhvr>
                                    </p:animEffect>
                                    <p:set>
                                      <p:cBhvr>
                                        <p:cTn id="35" dur="1" fill="hold">
                                          <p:stCondLst>
                                            <p:cond delay="499"/>
                                          </p:stCondLst>
                                        </p:cTn>
                                        <p:tgtEl>
                                          <p:spTgt spid="31"/>
                                        </p:tgtEl>
                                        <p:attrNameLst>
                                          <p:attrName>style.visibility</p:attrName>
                                        </p:attrNameLst>
                                      </p:cBhvr>
                                      <p:to>
                                        <p:strVal val="hidden"/>
                                      </p:to>
                                    </p:set>
                                  </p:childTnLst>
                                </p:cTn>
                              </p:par>
                              <p:par>
                                <p:cTn id="36" presetID="10" presetClass="exit" presetSubtype="0" fill="hold" grpId="1" nodeType="withEffect">
                                  <p:stCondLst>
                                    <p:cond delay="0"/>
                                  </p:stCondLst>
                                  <p:childTnLst>
                                    <p:animEffect transition="out" filter="fade">
                                      <p:cBhvr>
                                        <p:cTn id="37" dur="500"/>
                                        <p:tgtEl>
                                          <p:spTgt spid="28"/>
                                        </p:tgtEl>
                                      </p:cBhvr>
                                    </p:animEffect>
                                    <p:set>
                                      <p:cBhvr>
                                        <p:cTn id="38" dur="1" fill="hold">
                                          <p:stCondLst>
                                            <p:cond delay="499"/>
                                          </p:stCondLst>
                                        </p:cTn>
                                        <p:tgtEl>
                                          <p:spTgt spid="2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p:cTn id="43" dur="500" fill="hold"/>
                                        <p:tgtEl>
                                          <p:spTgt spid="32"/>
                                        </p:tgtEl>
                                        <p:attrNameLst>
                                          <p:attrName>ppt_w</p:attrName>
                                        </p:attrNameLst>
                                      </p:cBhvr>
                                      <p:tavLst>
                                        <p:tav tm="0">
                                          <p:val>
                                            <p:fltVal val="0"/>
                                          </p:val>
                                        </p:tav>
                                        <p:tav tm="100000">
                                          <p:val>
                                            <p:strVal val="#ppt_w"/>
                                          </p:val>
                                        </p:tav>
                                      </p:tavLst>
                                    </p:anim>
                                    <p:anim calcmode="lin" valueType="num">
                                      <p:cBhvr>
                                        <p:cTn id="44" dur="500" fill="hold"/>
                                        <p:tgtEl>
                                          <p:spTgt spid="32"/>
                                        </p:tgtEl>
                                        <p:attrNameLst>
                                          <p:attrName>ppt_h</p:attrName>
                                        </p:attrNameLst>
                                      </p:cBhvr>
                                      <p:tavLst>
                                        <p:tav tm="0">
                                          <p:val>
                                            <p:fltVal val="0"/>
                                          </p:val>
                                        </p:tav>
                                        <p:tav tm="100000">
                                          <p:val>
                                            <p:strVal val="#ppt_h"/>
                                          </p:val>
                                        </p:tav>
                                      </p:tavLst>
                                    </p:anim>
                                    <p:animEffect transition="in" filter="fade">
                                      <p:cBhvr>
                                        <p:cTn id="45" dur="500"/>
                                        <p:tgtEl>
                                          <p:spTgt spid="32"/>
                                        </p:tgtEl>
                                      </p:cBhvr>
                                    </p:animEffect>
                                  </p:childTnLst>
                                </p:cTn>
                              </p:par>
                            </p:childTnLst>
                          </p:cTn>
                        </p:par>
                        <p:par>
                          <p:cTn id="46" fill="hold">
                            <p:stCondLst>
                              <p:cond delay="500"/>
                            </p:stCondLst>
                            <p:childTnLst>
                              <p:par>
                                <p:cTn id="47" presetID="16" presetClass="entr" presetSubtype="2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barn(inVertical)">
                                      <p:cBhvr>
                                        <p:cTn id="49" dur="500"/>
                                        <p:tgtEl>
                                          <p:spTgt spid="33"/>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5"/>
                                        </p:tgtEl>
                                        <p:attrNameLst>
                                          <p:attrName>style.visibility</p:attrName>
                                        </p:attrNameLst>
                                      </p:cBhvr>
                                      <p:to>
                                        <p:strVal val="visible"/>
                                      </p:to>
                                    </p:set>
                                    <p:animEffect transition="in" filter="barn(inVertical)">
                                      <p:cBhvr>
                                        <p:cTn id="54" dur="500"/>
                                        <p:tgtEl>
                                          <p:spTgt spid="35"/>
                                        </p:tgtEl>
                                      </p:cBhvr>
                                    </p:animEffect>
                                  </p:childTnLst>
                                </p:cTn>
                              </p:par>
                              <p:par>
                                <p:cTn id="55" presetID="16" presetClass="entr" presetSubtype="21" fill="hold" grpId="0" nodeType="with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barn(inVertical)">
                                      <p:cBhvr>
                                        <p:cTn id="57" dur="500"/>
                                        <p:tgtEl>
                                          <p:spTgt spid="3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barn(inVertical)">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500"/>
                                        <p:tgtEl>
                                          <p:spTgt spid="39"/>
                                        </p:tgtEl>
                                      </p:cBhvr>
                                    </p:animEffect>
                                    <p:set>
                                      <p:cBhvr>
                                        <p:cTn id="67" dur="1" fill="hold">
                                          <p:stCondLst>
                                            <p:cond delay="499"/>
                                          </p:stCondLst>
                                        </p:cTn>
                                        <p:tgtEl>
                                          <p:spTgt spid="39"/>
                                        </p:tgtEl>
                                        <p:attrNameLst>
                                          <p:attrName>style.visibility</p:attrName>
                                        </p:attrNameLst>
                                      </p:cBhvr>
                                      <p:to>
                                        <p:strVal val="hidden"/>
                                      </p:to>
                                    </p:set>
                                  </p:childTnLst>
                                </p:cTn>
                              </p:par>
                              <p:par>
                                <p:cTn id="68" presetID="10" presetClass="exit" presetSubtype="0" fill="hold" nodeType="withEffect">
                                  <p:stCondLst>
                                    <p:cond delay="0"/>
                                  </p:stCondLst>
                                  <p:childTnLst>
                                    <p:animEffect transition="out" filter="fade">
                                      <p:cBhvr>
                                        <p:cTn id="69" dur="500"/>
                                        <p:tgtEl>
                                          <p:spTgt spid="35"/>
                                        </p:tgtEl>
                                      </p:cBhvr>
                                    </p:animEffect>
                                    <p:set>
                                      <p:cBhvr>
                                        <p:cTn id="70" dur="1" fill="hold">
                                          <p:stCondLst>
                                            <p:cond delay="499"/>
                                          </p:stCondLst>
                                        </p:cTn>
                                        <p:tgtEl>
                                          <p:spTgt spid="35"/>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34"/>
                                        </p:tgtEl>
                                      </p:cBhvr>
                                    </p:animEffect>
                                    <p:set>
                                      <p:cBhvr>
                                        <p:cTn id="73" dur="1" fill="hold">
                                          <p:stCondLst>
                                            <p:cond delay="499"/>
                                          </p:stCondLst>
                                        </p:cTn>
                                        <p:tgtEl>
                                          <p:spTgt spid="34"/>
                                        </p:tgtEl>
                                        <p:attrNameLst>
                                          <p:attrName>style.visibility</p:attrName>
                                        </p:attrNameLst>
                                      </p:cBhvr>
                                      <p:to>
                                        <p:strVal val="hidden"/>
                                      </p:to>
                                    </p:se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7"/>
                                        </p:tgtEl>
                                        <p:attrNameLst>
                                          <p:attrName>style.visibility</p:attrName>
                                        </p:attrNameLst>
                                      </p:cBhvr>
                                      <p:to>
                                        <p:strVal val="visible"/>
                                      </p:to>
                                    </p:set>
                                    <p:anim calcmode="lin" valueType="num">
                                      <p:cBhvr>
                                        <p:cTn id="78" dur="500" fill="hold"/>
                                        <p:tgtEl>
                                          <p:spTgt spid="37"/>
                                        </p:tgtEl>
                                        <p:attrNameLst>
                                          <p:attrName>ppt_w</p:attrName>
                                        </p:attrNameLst>
                                      </p:cBhvr>
                                      <p:tavLst>
                                        <p:tav tm="0">
                                          <p:val>
                                            <p:fltVal val="0"/>
                                          </p:val>
                                        </p:tav>
                                        <p:tav tm="100000">
                                          <p:val>
                                            <p:strVal val="#ppt_w"/>
                                          </p:val>
                                        </p:tav>
                                      </p:tavLst>
                                    </p:anim>
                                    <p:anim calcmode="lin" valueType="num">
                                      <p:cBhvr>
                                        <p:cTn id="79" dur="500" fill="hold"/>
                                        <p:tgtEl>
                                          <p:spTgt spid="37"/>
                                        </p:tgtEl>
                                        <p:attrNameLst>
                                          <p:attrName>ppt_h</p:attrName>
                                        </p:attrNameLst>
                                      </p:cBhvr>
                                      <p:tavLst>
                                        <p:tav tm="0">
                                          <p:val>
                                            <p:fltVal val="0"/>
                                          </p:val>
                                        </p:tav>
                                        <p:tav tm="100000">
                                          <p:val>
                                            <p:strVal val="#ppt_h"/>
                                          </p:val>
                                        </p:tav>
                                      </p:tavLst>
                                    </p:anim>
                                    <p:animEffect transition="in" filter="fade">
                                      <p:cBhvr>
                                        <p:cTn id="80" dur="500"/>
                                        <p:tgtEl>
                                          <p:spTgt spid="37"/>
                                        </p:tgtEl>
                                      </p:cBhvr>
                                    </p:animEffect>
                                  </p:childTnLst>
                                </p:cTn>
                              </p:par>
                            </p:childTnLst>
                          </p:cTn>
                        </p:par>
                        <p:par>
                          <p:cTn id="81" fill="hold">
                            <p:stCondLst>
                              <p:cond delay="500"/>
                            </p:stCondLst>
                            <p:childTnLst>
                              <p:par>
                                <p:cTn id="82" presetID="16" presetClass="entr" presetSubtype="21" fill="hold" grpId="0" nodeType="afterEffect">
                                  <p:stCondLst>
                                    <p:cond delay="0"/>
                                  </p:stCondLst>
                                  <p:childTnLst>
                                    <p:set>
                                      <p:cBhvr>
                                        <p:cTn id="83" dur="1" fill="hold">
                                          <p:stCondLst>
                                            <p:cond delay="0"/>
                                          </p:stCondLst>
                                        </p:cTn>
                                        <p:tgtEl>
                                          <p:spTgt spid="38"/>
                                        </p:tgtEl>
                                        <p:attrNameLst>
                                          <p:attrName>style.visibility</p:attrName>
                                        </p:attrNameLst>
                                      </p:cBhvr>
                                      <p:to>
                                        <p:strVal val="visible"/>
                                      </p:to>
                                    </p:set>
                                    <p:animEffect transition="in" filter="barn(inVertical)">
                                      <p:cBhvr>
                                        <p:cTn id="84" dur="500"/>
                                        <p:tgtEl>
                                          <p:spTgt spid="38"/>
                                        </p:tgtEl>
                                      </p:cBhvr>
                                    </p:animEffect>
                                  </p:childTnLst>
                                </p:cTn>
                              </p:par>
                            </p:childTnLst>
                          </p:cTn>
                        </p:par>
                        <p:par>
                          <p:cTn id="85" fill="hold">
                            <p:stCondLst>
                              <p:cond delay="1000"/>
                            </p:stCondLst>
                            <p:childTnLst>
                              <p:par>
                                <p:cTn id="86" presetID="16" presetClass="entr" presetSubtype="21" fill="hold" nodeType="afterEffect">
                                  <p:stCondLst>
                                    <p:cond delay="0"/>
                                  </p:stCondLst>
                                  <p:childTnLst>
                                    <p:set>
                                      <p:cBhvr>
                                        <p:cTn id="87" dur="1" fill="hold">
                                          <p:stCondLst>
                                            <p:cond delay="0"/>
                                          </p:stCondLst>
                                        </p:cTn>
                                        <p:tgtEl>
                                          <p:spTgt spid="41"/>
                                        </p:tgtEl>
                                        <p:attrNameLst>
                                          <p:attrName>style.visibility</p:attrName>
                                        </p:attrNameLst>
                                      </p:cBhvr>
                                      <p:to>
                                        <p:strVal val="visible"/>
                                      </p:to>
                                    </p:set>
                                    <p:animEffect transition="in" filter="barn(inVertical)">
                                      <p:cBhvr>
                                        <p:cTn id="88" dur="500"/>
                                        <p:tgtEl>
                                          <p:spTgt spid="41"/>
                                        </p:tgtEl>
                                      </p:cBhvr>
                                    </p:animEffect>
                                  </p:childTnLst>
                                </p:cTn>
                              </p:par>
                              <p:par>
                                <p:cTn id="89" presetID="16" presetClass="entr" presetSubtype="21" fill="hold" grpId="0" nodeType="withEffect">
                                  <p:stCondLst>
                                    <p:cond delay="0"/>
                                  </p:stCondLst>
                                  <p:childTnLst>
                                    <p:set>
                                      <p:cBhvr>
                                        <p:cTn id="90" dur="1" fill="hold">
                                          <p:stCondLst>
                                            <p:cond delay="0"/>
                                          </p:stCondLst>
                                        </p:cTn>
                                        <p:tgtEl>
                                          <p:spTgt spid="40"/>
                                        </p:tgtEl>
                                        <p:attrNameLst>
                                          <p:attrName>style.visibility</p:attrName>
                                        </p:attrNameLst>
                                      </p:cBhvr>
                                      <p:to>
                                        <p:strVal val="visible"/>
                                      </p:to>
                                    </p:set>
                                    <p:animEffect transition="in" filter="barn(inVertical)">
                                      <p:cBhvr>
                                        <p:cTn id="91" dur="500"/>
                                        <p:tgtEl>
                                          <p:spTgt spid="40"/>
                                        </p:tgtEl>
                                      </p:cBhvr>
                                    </p:animEffect>
                                  </p:childTnLst>
                                </p:cTn>
                              </p:par>
                            </p:childTnLst>
                          </p:cTn>
                        </p:par>
                      </p:childTnLst>
                    </p:cTn>
                  </p:par>
                  <p:par>
                    <p:cTn id="92" fill="hold">
                      <p:stCondLst>
                        <p:cond delay="indefinite"/>
                      </p:stCondLst>
                      <p:childTnLst>
                        <p:par>
                          <p:cTn id="93" fill="hold">
                            <p:stCondLst>
                              <p:cond delay="0"/>
                            </p:stCondLst>
                            <p:childTnLst>
                              <p:par>
                                <p:cTn id="94" presetID="16" presetClass="entr" presetSubtype="21" fill="hold" nodeType="clickEffect">
                                  <p:stCondLst>
                                    <p:cond delay="0"/>
                                  </p:stCondLst>
                                  <p:childTnLst>
                                    <p:set>
                                      <p:cBhvr>
                                        <p:cTn id="95" dur="1" fill="hold">
                                          <p:stCondLst>
                                            <p:cond delay="0"/>
                                          </p:stCondLst>
                                        </p:cTn>
                                        <p:tgtEl>
                                          <p:spTgt spid="42"/>
                                        </p:tgtEl>
                                        <p:attrNameLst>
                                          <p:attrName>style.visibility</p:attrName>
                                        </p:attrNameLst>
                                      </p:cBhvr>
                                      <p:to>
                                        <p:strVal val="visible"/>
                                      </p:to>
                                    </p:set>
                                    <p:animEffect transition="in" filter="barn(inVertical)">
                                      <p:cBhvr>
                                        <p:cTn id="96" dur="500"/>
                                        <p:tgtEl>
                                          <p:spTgt spid="42"/>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xit" presetSubtype="0" fill="hold" nodeType="clickEffect">
                                  <p:stCondLst>
                                    <p:cond delay="0"/>
                                  </p:stCondLst>
                                  <p:childTnLst>
                                    <p:animEffect transition="out" filter="fade">
                                      <p:cBhvr>
                                        <p:cTn id="100" dur="500"/>
                                        <p:tgtEl>
                                          <p:spTgt spid="41"/>
                                        </p:tgtEl>
                                      </p:cBhvr>
                                    </p:animEffect>
                                    <p:set>
                                      <p:cBhvr>
                                        <p:cTn id="101" dur="1" fill="hold">
                                          <p:stCondLst>
                                            <p:cond delay="499"/>
                                          </p:stCondLst>
                                        </p:cTn>
                                        <p:tgtEl>
                                          <p:spTgt spid="41"/>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40"/>
                                        </p:tgtEl>
                                      </p:cBhvr>
                                    </p:animEffect>
                                    <p:set>
                                      <p:cBhvr>
                                        <p:cTn id="104" dur="1" fill="hold">
                                          <p:stCondLst>
                                            <p:cond delay="499"/>
                                          </p:stCondLst>
                                        </p:cTn>
                                        <p:tgtEl>
                                          <p:spTgt spid="40"/>
                                        </p:tgtEl>
                                        <p:attrNameLst>
                                          <p:attrName>style.visibility</p:attrName>
                                        </p:attrNameLst>
                                      </p:cBhvr>
                                      <p:to>
                                        <p:strVal val="hidden"/>
                                      </p:to>
                                    </p:set>
                                  </p:childTnLst>
                                </p:cTn>
                              </p:par>
                              <p:par>
                                <p:cTn id="105" presetID="10" presetClass="exit" presetSubtype="0" fill="hold" nodeType="withEffect">
                                  <p:stCondLst>
                                    <p:cond delay="0"/>
                                  </p:stCondLst>
                                  <p:childTnLst>
                                    <p:animEffect transition="out" filter="fade">
                                      <p:cBhvr>
                                        <p:cTn id="106" dur="500"/>
                                        <p:tgtEl>
                                          <p:spTgt spid="42"/>
                                        </p:tgtEl>
                                      </p:cBhvr>
                                    </p:animEffect>
                                    <p:set>
                                      <p:cBhvr>
                                        <p:cTn id="107" dur="1" fill="hold">
                                          <p:stCondLst>
                                            <p:cond delay="499"/>
                                          </p:stCondLst>
                                        </p:cTn>
                                        <p:tgtEl>
                                          <p:spTgt spid="42"/>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0" nodeType="clickEffect">
                                  <p:stCondLst>
                                    <p:cond delay="0"/>
                                  </p:stCondLst>
                                  <p:childTnLst>
                                    <p:set>
                                      <p:cBhvr>
                                        <p:cTn id="111" dur="1" fill="hold">
                                          <p:stCondLst>
                                            <p:cond delay="0"/>
                                          </p:stCondLst>
                                        </p:cTn>
                                        <p:tgtEl>
                                          <p:spTgt spid="43"/>
                                        </p:tgtEl>
                                        <p:attrNameLst>
                                          <p:attrName>style.visibility</p:attrName>
                                        </p:attrNameLst>
                                      </p:cBhvr>
                                      <p:to>
                                        <p:strVal val="visible"/>
                                      </p:to>
                                    </p:set>
                                    <p:anim calcmode="lin" valueType="num">
                                      <p:cBhvr>
                                        <p:cTn id="112" dur="500" fill="hold"/>
                                        <p:tgtEl>
                                          <p:spTgt spid="43"/>
                                        </p:tgtEl>
                                        <p:attrNameLst>
                                          <p:attrName>ppt_w</p:attrName>
                                        </p:attrNameLst>
                                      </p:cBhvr>
                                      <p:tavLst>
                                        <p:tav tm="0">
                                          <p:val>
                                            <p:fltVal val="0"/>
                                          </p:val>
                                        </p:tav>
                                        <p:tav tm="100000">
                                          <p:val>
                                            <p:strVal val="#ppt_w"/>
                                          </p:val>
                                        </p:tav>
                                      </p:tavLst>
                                    </p:anim>
                                    <p:anim calcmode="lin" valueType="num">
                                      <p:cBhvr>
                                        <p:cTn id="113" dur="500" fill="hold"/>
                                        <p:tgtEl>
                                          <p:spTgt spid="43"/>
                                        </p:tgtEl>
                                        <p:attrNameLst>
                                          <p:attrName>ppt_h</p:attrName>
                                        </p:attrNameLst>
                                      </p:cBhvr>
                                      <p:tavLst>
                                        <p:tav tm="0">
                                          <p:val>
                                            <p:fltVal val="0"/>
                                          </p:val>
                                        </p:tav>
                                        <p:tav tm="100000">
                                          <p:val>
                                            <p:strVal val="#ppt_h"/>
                                          </p:val>
                                        </p:tav>
                                      </p:tavLst>
                                    </p:anim>
                                    <p:animEffect transition="in" filter="fade">
                                      <p:cBhvr>
                                        <p:cTn id="114" dur="500"/>
                                        <p:tgtEl>
                                          <p:spTgt spid="43"/>
                                        </p:tgtEl>
                                      </p:cBhvr>
                                    </p:animEffect>
                                  </p:childTnLst>
                                </p:cTn>
                              </p:par>
                            </p:childTnLst>
                          </p:cTn>
                        </p:par>
                        <p:par>
                          <p:cTn id="115" fill="hold">
                            <p:stCondLst>
                              <p:cond delay="500"/>
                            </p:stCondLst>
                            <p:childTnLst>
                              <p:par>
                                <p:cTn id="116" presetID="16" presetClass="entr" presetSubtype="21" fill="hold" grpId="0" nodeType="afterEffect">
                                  <p:stCondLst>
                                    <p:cond delay="0"/>
                                  </p:stCondLst>
                                  <p:childTnLst>
                                    <p:set>
                                      <p:cBhvr>
                                        <p:cTn id="117" dur="1" fill="hold">
                                          <p:stCondLst>
                                            <p:cond delay="0"/>
                                          </p:stCondLst>
                                        </p:cTn>
                                        <p:tgtEl>
                                          <p:spTgt spid="44"/>
                                        </p:tgtEl>
                                        <p:attrNameLst>
                                          <p:attrName>style.visibility</p:attrName>
                                        </p:attrNameLst>
                                      </p:cBhvr>
                                      <p:to>
                                        <p:strVal val="visible"/>
                                      </p:to>
                                    </p:set>
                                    <p:animEffect transition="in" filter="barn(inVertical)">
                                      <p:cBhvr>
                                        <p:cTn id="118" dur="500"/>
                                        <p:tgtEl>
                                          <p:spTgt spid="44"/>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nodeType="clickEffect">
                                  <p:stCondLst>
                                    <p:cond delay="0"/>
                                  </p:stCondLst>
                                  <p:childTnLst>
                                    <p:set>
                                      <p:cBhvr>
                                        <p:cTn id="122" dur="1" fill="hold">
                                          <p:stCondLst>
                                            <p:cond delay="0"/>
                                          </p:stCondLst>
                                        </p:cTn>
                                        <p:tgtEl>
                                          <p:spTgt spid="46"/>
                                        </p:tgtEl>
                                        <p:attrNameLst>
                                          <p:attrName>style.visibility</p:attrName>
                                        </p:attrNameLst>
                                      </p:cBhvr>
                                      <p:to>
                                        <p:strVal val="visible"/>
                                      </p:to>
                                    </p:set>
                                    <p:animEffect transition="in" filter="barn(inVertical)">
                                      <p:cBhvr>
                                        <p:cTn id="123" dur="500"/>
                                        <p:tgtEl>
                                          <p:spTgt spid="46"/>
                                        </p:tgtEl>
                                      </p:cBhvr>
                                    </p:animEffect>
                                  </p:childTnLst>
                                </p:cTn>
                              </p:par>
                              <p:par>
                                <p:cTn id="124" presetID="16" presetClass="entr" presetSubtype="21" fill="hold" grpId="0" nodeType="withEffect">
                                  <p:stCondLst>
                                    <p:cond delay="0"/>
                                  </p:stCondLst>
                                  <p:childTnLst>
                                    <p:set>
                                      <p:cBhvr>
                                        <p:cTn id="125" dur="1" fill="hold">
                                          <p:stCondLst>
                                            <p:cond delay="0"/>
                                          </p:stCondLst>
                                        </p:cTn>
                                        <p:tgtEl>
                                          <p:spTgt spid="45"/>
                                        </p:tgtEl>
                                        <p:attrNameLst>
                                          <p:attrName>style.visibility</p:attrName>
                                        </p:attrNameLst>
                                      </p:cBhvr>
                                      <p:to>
                                        <p:strVal val="visible"/>
                                      </p:to>
                                    </p:set>
                                    <p:animEffect transition="in" filter="barn(inVertical)">
                                      <p:cBhvr>
                                        <p:cTn id="126" dur="500"/>
                                        <p:tgtEl>
                                          <p:spTgt spid="45"/>
                                        </p:tgtEl>
                                      </p:cBhvr>
                                    </p:animEffect>
                                  </p:childTnLst>
                                </p:cTn>
                              </p:par>
                            </p:childTnLst>
                          </p:cTn>
                        </p:par>
                      </p:childTnLst>
                    </p:cTn>
                  </p:par>
                  <p:par>
                    <p:cTn id="127" fill="hold">
                      <p:stCondLst>
                        <p:cond delay="indefinite"/>
                      </p:stCondLst>
                      <p:childTnLst>
                        <p:par>
                          <p:cTn id="128" fill="hold">
                            <p:stCondLst>
                              <p:cond delay="0"/>
                            </p:stCondLst>
                            <p:childTnLst>
                              <p:par>
                                <p:cTn id="129" presetID="16" presetClass="entr" presetSubtype="21" fill="hold" nodeType="clickEffect">
                                  <p:stCondLst>
                                    <p:cond delay="0"/>
                                  </p:stCondLst>
                                  <p:childTnLst>
                                    <p:set>
                                      <p:cBhvr>
                                        <p:cTn id="130" dur="1" fill="hold">
                                          <p:stCondLst>
                                            <p:cond delay="0"/>
                                          </p:stCondLst>
                                        </p:cTn>
                                        <p:tgtEl>
                                          <p:spTgt spid="47"/>
                                        </p:tgtEl>
                                        <p:attrNameLst>
                                          <p:attrName>style.visibility</p:attrName>
                                        </p:attrNameLst>
                                      </p:cBhvr>
                                      <p:to>
                                        <p:strVal val="visible"/>
                                      </p:to>
                                    </p:set>
                                    <p:animEffect transition="in" filter="barn(inVertical)">
                                      <p:cBhvr>
                                        <p:cTn id="131"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p:bldP spid="28" grpId="0"/>
      <p:bldP spid="28" grpId="1"/>
      <p:bldP spid="32" grpId="0" animBg="1"/>
      <p:bldP spid="33" grpId="0"/>
      <p:bldP spid="34" grpId="0" animBg="1"/>
      <p:bldP spid="34" grpId="1" animBg="1"/>
      <p:bldP spid="37" grpId="0" animBg="1"/>
      <p:bldP spid="38" grpId="0"/>
      <p:bldP spid="40" grpId="0" animBg="1"/>
      <p:bldP spid="40" grpId="1" animBg="1"/>
      <p:bldP spid="43" grpId="0" animBg="1"/>
      <p:bldP spid="44" grpId="0"/>
      <p:bldP spid="4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76200" y="0"/>
            <a:ext cx="11811000" cy="685800"/>
          </a:xfrm>
        </p:spPr>
        <p:txBody>
          <a:bodyPr/>
          <a:lstStyle/>
          <a:p>
            <a:pPr algn="ctr"/>
            <a:r>
              <a:rPr lang="en-US" altLang="en-US" sz="3200" b="1" smtClean="0">
                <a:solidFill>
                  <a:srgbClr val="FF0000"/>
                </a:solidFill>
                <a:latin typeface="Times New Roman" pitchFamily="18" charset="0"/>
                <a:cs typeface="Times New Roman" pitchFamily="18" charset="0"/>
              </a:rPr>
              <a:t>Một số hình ảnh về các đô thị cụm đô thị đô thị vệ tinh ở châu Âu .</a:t>
            </a:r>
          </a:p>
        </p:txBody>
      </p:sp>
      <p:pic>
        <p:nvPicPr>
          <p:cNvPr id="23555" name="Content Placeholder 3" descr="27-thanh-pho-paris-eiffel-tower"/>
          <p:cNvPicPr>
            <a:picLocks noGrp="1"/>
          </p:cNvPicPr>
          <p:nvPr>
            <p:ph idx="1"/>
          </p:nvPr>
        </p:nvPicPr>
        <p:blipFill>
          <a:blip r:embed="rId2" cstate="print">
            <a:lum bright="-2000" contrast="20000"/>
            <a:extLst>
              <a:ext uri="{28A0092B-C50C-407E-A947-70E740481C1C}">
                <a14:useLocalDpi xmlns="" xmlns:a14="http://schemas.microsoft.com/office/drawing/2010/main" val="0"/>
              </a:ext>
            </a:extLst>
          </a:blip>
          <a:srcRect/>
          <a:stretch>
            <a:fillRect/>
          </a:stretch>
        </p:blipFill>
        <p:spPr>
          <a:xfrm>
            <a:off x="-6350" y="981075"/>
            <a:ext cx="6188075" cy="2851150"/>
          </a:xfrm>
          <a:ln>
            <a:solidFill>
              <a:schemeClr val="accent2"/>
            </a:solidFill>
            <a:miter lim="800000"/>
            <a:headEnd/>
            <a:tailEnd/>
          </a:ln>
        </p:spPr>
      </p:pic>
      <p:pic>
        <p:nvPicPr>
          <p:cNvPr id="23556" name="Picture 4" descr="http://upload.wikimedia.org/wikipedia/commons/a/a4/Moscow-City-09-05-2010.jpg"/>
          <p:cNvPicPr>
            <a:picLocks noChangeAspect="1" noChangeArrowheads="1"/>
          </p:cNvPicPr>
          <p:nvPr/>
        </p:nvPicPr>
        <p:blipFill>
          <a:blip r:embed="rId3" cstate="print">
            <a:lum bright="-6000"/>
            <a:extLst>
              <a:ext uri="{28A0092B-C50C-407E-A947-70E740481C1C}">
                <a14:useLocalDpi xmlns="" xmlns:a14="http://schemas.microsoft.com/office/drawing/2010/main" val="0"/>
              </a:ext>
            </a:extLst>
          </a:blip>
          <a:srcRect/>
          <a:stretch>
            <a:fillRect/>
          </a:stretch>
        </p:blipFill>
        <p:spPr bwMode="auto">
          <a:xfrm>
            <a:off x="6181725" y="973138"/>
            <a:ext cx="5943600" cy="2838450"/>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23557" name="Picture 5" descr="Sổ tay du lịch so tay du lich Sotaydulich  Sotay Dulich Khampha Kham Pha Bui Tour Tham quan Thanh pho London ca ngay"/>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0" y="3840163"/>
            <a:ext cx="6146800" cy="2941637"/>
          </a:xfrm>
          <a:prstGeom prst="rect">
            <a:avLst/>
          </a:prstGeom>
          <a:noFill/>
          <a:ln w="952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pic>
      <p:pic>
        <p:nvPicPr>
          <p:cNvPr id="23558" name="Picture 6" descr="Bấm vào ảnh &amp;dstrok;ể xem kích cỡ &amp;dstrok;ầy &amp;dstrok;ủ."/>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172200" y="3840163"/>
            <a:ext cx="5943600" cy="2941637"/>
          </a:xfrm>
          <a:prstGeom prst="rect">
            <a:avLst/>
          </a:prstGeom>
          <a:noFill/>
          <a:ln w="28575">
            <a:solidFill>
              <a:srgbClr val="0000FF"/>
            </a:solidFill>
            <a:miter lim="800000"/>
            <a:headEnd/>
            <a:tailEnd/>
          </a:ln>
          <a:extLst>
            <a:ext uri="{909E8E84-426E-40DD-AFC4-6F175D3DCCD1}">
              <a14:hiddenFill xmlns="" xmlns:a14="http://schemas.microsoft.com/office/drawing/2010/main">
                <a:solidFill>
                  <a:srgbClr val="FFFFFF"/>
                </a:solidFill>
              </a14:hiddenFill>
            </a:ext>
          </a:extLst>
        </p:spPr>
      </p:pic>
      <p:sp>
        <p:nvSpPr>
          <p:cNvPr id="23559" name="Rectangle 7"/>
          <p:cNvSpPr>
            <a:spLocks noChangeArrowheads="1"/>
          </p:cNvSpPr>
          <p:nvPr/>
        </p:nvSpPr>
        <p:spPr bwMode="auto">
          <a:xfrm>
            <a:off x="152400" y="3295650"/>
            <a:ext cx="58864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r>
              <a:rPr lang="en-US" altLang="en-US" sz="2400" b="1">
                <a:solidFill>
                  <a:srgbClr val="FF0000"/>
                </a:solidFill>
                <a:latin typeface="Times New Roman" pitchFamily="18" charset="0"/>
                <a:cs typeface="Times New Roman" pitchFamily="18" charset="0"/>
              </a:rPr>
              <a:t>Thủ đô Pari (Pháp)13 triệu người </a:t>
            </a:r>
            <a:endParaRPr lang="en-US" altLang="en-US" sz="2400">
              <a:solidFill>
                <a:srgbClr val="FF0000"/>
              </a:solidFill>
            </a:endParaRPr>
          </a:p>
        </p:txBody>
      </p:sp>
      <p:sp>
        <p:nvSpPr>
          <p:cNvPr id="23560" name="Rectangle 8"/>
          <p:cNvSpPr>
            <a:spLocks noChangeArrowheads="1"/>
          </p:cNvSpPr>
          <p:nvPr/>
        </p:nvSpPr>
        <p:spPr bwMode="auto">
          <a:xfrm>
            <a:off x="6289675" y="3295650"/>
            <a:ext cx="570865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Mat-xcơ-va (Nga)</a:t>
            </a:r>
            <a:r>
              <a:rPr lang="en-US" altLang="en-US" sz="2400">
                <a:solidFill>
                  <a:srgbClr val="FF0000"/>
                </a:solidFill>
                <a:latin typeface="Times New Roman" pitchFamily="18" charset="0"/>
                <a:ea typeface="Calibri" pitchFamily="34" charset="0"/>
                <a:cs typeface="Calibri" pitchFamily="34" charset="0"/>
              </a:rPr>
              <a:t> </a:t>
            </a:r>
            <a:r>
              <a:rPr lang="en-US" altLang="en-US" sz="2400" b="1">
                <a:solidFill>
                  <a:srgbClr val="FF0000"/>
                </a:solidFill>
                <a:latin typeface="Times New Roman" pitchFamily="18" charset="0"/>
                <a:cs typeface="Times New Roman" pitchFamily="18" charset="0"/>
              </a:rPr>
              <a:t>12,3 triệu người</a:t>
            </a:r>
            <a:endParaRPr lang="en-US" altLang="en-US" sz="2400">
              <a:solidFill>
                <a:srgbClr val="FF0000"/>
              </a:solidFill>
            </a:endParaRPr>
          </a:p>
        </p:txBody>
      </p:sp>
      <p:sp>
        <p:nvSpPr>
          <p:cNvPr id="23561" name="Rectangle 9"/>
          <p:cNvSpPr>
            <a:spLocks noChangeArrowheads="1"/>
          </p:cNvSpPr>
          <p:nvPr/>
        </p:nvSpPr>
        <p:spPr bwMode="auto">
          <a:xfrm>
            <a:off x="-6350" y="6257925"/>
            <a:ext cx="5537200" cy="46196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Thủ đô Luân Đôn ( Anh) 8.6 triệu người </a:t>
            </a:r>
            <a:endParaRPr lang="en-US" altLang="en-US" sz="2400">
              <a:solidFill>
                <a:srgbClr val="FF0000"/>
              </a:solidFill>
            </a:endParaRPr>
          </a:p>
        </p:txBody>
      </p:sp>
      <p:sp>
        <p:nvSpPr>
          <p:cNvPr id="23562" name="Rectangle 10"/>
          <p:cNvSpPr>
            <a:spLocks noChangeArrowheads="1"/>
          </p:cNvSpPr>
          <p:nvPr/>
        </p:nvSpPr>
        <p:spPr bwMode="auto">
          <a:xfrm>
            <a:off x="6269038" y="6335713"/>
            <a:ext cx="5902325" cy="46196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altLang="en-US" sz="2400" b="1">
                <a:solidFill>
                  <a:srgbClr val="FF0000"/>
                </a:solidFill>
                <a:latin typeface="Times New Roman" pitchFamily="18" charset="0"/>
                <a:cs typeface="Times New Roman" pitchFamily="18" charset="0"/>
              </a:rPr>
              <a:t>Thành phố Xanh pê-tec-bua 5,5 triệu người</a:t>
            </a:r>
            <a:endParaRPr lang="en-US" altLang="en-US" sz="2400">
              <a:solidFill>
                <a:srgbClr val="FF0000"/>
              </a:solidFill>
            </a:endParaRPr>
          </a:p>
        </p:txBody>
      </p:sp>
    </p:spTree>
    <p:extLst>
      <p:ext uri="{BB962C8B-B14F-4D97-AF65-F5344CB8AC3E}">
        <p14:creationId xmlns="" xmlns:p14="http://schemas.microsoft.com/office/powerpoint/2010/main" val="151901340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3" descr="Trung tâm Essen"/>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 y="0"/>
            <a:ext cx="58674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79" name="Rectangle 4"/>
          <p:cNvSpPr>
            <a:spLocks noChangeArrowheads="1"/>
          </p:cNvSpPr>
          <p:nvPr/>
        </p:nvSpPr>
        <p:spPr bwMode="auto">
          <a:xfrm>
            <a:off x="1752600" y="2743200"/>
            <a:ext cx="2768600" cy="519113"/>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algn="ctr" eaLnBrk="1" hangingPunct="1"/>
            <a:r>
              <a:rPr lang="en-US" altLang="en-US" sz="2800" b="1">
                <a:solidFill>
                  <a:srgbClr val="FF0000"/>
                </a:solidFill>
                <a:latin typeface="Times New Roman" pitchFamily="18" charset="0"/>
              </a:rPr>
              <a:t>Essen( Đức)</a:t>
            </a:r>
            <a:endParaRPr lang="en-US" altLang="en-US">
              <a:solidFill>
                <a:srgbClr val="FF0000"/>
              </a:solidFill>
              <a:latin typeface="Times New Roman" pitchFamily="18" charset="0"/>
            </a:endParaRPr>
          </a:p>
        </p:txBody>
      </p:sp>
      <p:pic>
        <p:nvPicPr>
          <p:cNvPr id="24580" name="Picture 5" descr="Istanbul Essen Pecs Thu do van hoa chau Au 2010"/>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943600" y="0"/>
            <a:ext cx="61722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1" name="Rectangle 6"/>
          <p:cNvSpPr>
            <a:spLocks noChangeArrowheads="1"/>
          </p:cNvSpPr>
          <p:nvPr/>
        </p:nvSpPr>
        <p:spPr bwMode="auto">
          <a:xfrm>
            <a:off x="7366000" y="2687638"/>
            <a:ext cx="3730625" cy="51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Istan-bun( Thổ Nhĩ Kì</a:t>
            </a:r>
            <a:r>
              <a:rPr lang="en-US" altLang="en-US">
                <a:solidFill>
                  <a:srgbClr val="FF0000"/>
                </a:solidFill>
                <a:latin typeface="Times New Roman" pitchFamily="18" charset="0"/>
              </a:rPr>
              <a:t> )</a:t>
            </a:r>
          </a:p>
        </p:txBody>
      </p:sp>
      <p:pic>
        <p:nvPicPr>
          <p:cNvPr id="24582" name="Picture 8" descr="bxG8fX2OD01S"/>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959475" y="3241675"/>
            <a:ext cx="6156325"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4583" name="Picture 9" descr="http://media.thethaovanhoa.vn/2010/12/29/09/44/Tallinn.jpg"/>
          <p:cNvPicPr>
            <a:picLocks noChangeAspect="1" noChangeArrowheads="1"/>
          </p:cNvPicPr>
          <p:nvPr/>
        </p:nvPicPr>
        <p:blipFill>
          <a:blip r:embed="rId5" r:link="rId6" cstate="print">
            <a:extLst>
              <a:ext uri="{28A0092B-C50C-407E-A947-70E740481C1C}">
                <a14:useLocalDpi xmlns="" xmlns:a14="http://schemas.microsoft.com/office/drawing/2010/main" val="0"/>
              </a:ext>
            </a:extLst>
          </a:blip>
          <a:srcRect/>
          <a:stretch>
            <a:fillRect/>
          </a:stretch>
        </p:blipFill>
        <p:spPr bwMode="auto">
          <a:xfrm>
            <a:off x="76200" y="3241675"/>
            <a:ext cx="5867400" cy="3581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584" name="Rectangle 10"/>
          <p:cNvSpPr>
            <a:spLocks noChangeArrowheads="1"/>
          </p:cNvSpPr>
          <p:nvPr/>
        </p:nvSpPr>
        <p:spPr bwMode="auto">
          <a:xfrm>
            <a:off x="7523163" y="6259513"/>
            <a:ext cx="3028950" cy="51911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spAutoFit/>
          </a:bodyPr>
          <a:lstStyle/>
          <a:p>
            <a:pPr eaLnBrk="1" hangingPunct="1"/>
            <a:r>
              <a:rPr lang="en-US" altLang="en-US" sz="2800" b="1">
                <a:solidFill>
                  <a:srgbClr val="FF0000"/>
                </a:solidFill>
                <a:latin typeface="Times New Roman" pitchFamily="18" charset="0"/>
              </a:rPr>
              <a:t>Pecs( Hung –ga-ri)</a:t>
            </a:r>
            <a:endParaRPr lang="en-US" altLang="en-US">
              <a:solidFill>
                <a:srgbClr val="FF0000"/>
              </a:solidFill>
              <a:latin typeface="Times New Roman" pitchFamily="18" charset="0"/>
            </a:endParaRPr>
          </a:p>
        </p:txBody>
      </p:sp>
      <p:sp>
        <p:nvSpPr>
          <p:cNvPr id="24585" name="Rectangle 11"/>
          <p:cNvSpPr>
            <a:spLocks noChangeArrowheads="1"/>
          </p:cNvSpPr>
          <p:nvPr/>
        </p:nvSpPr>
        <p:spPr bwMode="auto">
          <a:xfrm>
            <a:off x="1787525" y="6365875"/>
            <a:ext cx="2590800" cy="4572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p>
            <a:pPr eaLnBrk="1" hangingPunct="1"/>
            <a:r>
              <a:rPr lang="en-US" altLang="en-US" sz="2400" b="1">
                <a:solidFill>
                  <a:srgbClr val="FF0000"/>
                </a:solidFill>
                <a:latin typeface="Times New Roman" pitchFamily="18" charset="0"/>
              </a:rPr>
              <a:t>Tallinn (Estonia)</a:t>
            </a:r>
          </a:p>
        </p:txBody>
      </p:sp>
    </p:spTree>
    <p:extLst>
      <p:ext uri="{BB962C8B-B14F-4D97-AF65-F5344CB8AC3E}">
        <p14:creationId xmlns="" xmlns:p14="http://schemas.microsoft.com/office/powerpoint/2010/main" val="39927834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6BA7242C-4CFC-44D2-B7E7-63D527A0898D}"/>
              </a:ext>
            </a:extLst>
          </p:cNvPr>
          <p:cNvPicPr>
            <a:picLocks noChangeAspect="1"/>
          </p:cNvPicPr>
          <p:nvPr/>
        </p:nvPicPr>
        <p:blipFill rotWithShape="1">
          <a:blip r:embed="rId2" cstate="print"/>
          <a:srcRect l="15417" t="23775" r="29166" b="21182"/>
          <a:stretch/>
        </p:blipFill>
        <p:spPr>
          <a:xfrm>
            <a:off x="0" y="-54703"/>
            <a:ext cx="12192000" cy="7003524"/>
          </a:xfrm>
          <a:prstGeom prst="rect">
            <a:avLst/>
          </a:prstGeom>
        </p:spPr>
      </p:pic>
      <p:sp>
        <p:nvSpPr>
          <p:cNvPr id="4" name="TextBox 3">
            <a:extLst>
              <a:ext uri="{FF2B5EF4-FFF2-40B4-BE49-F238E27FC236}">
                <a16:creationId xmlns:a16="http://schemas.microsoft.com/office/drawing/2014/main" xmlns="" id="{8B855A3E-DA5B-4983-ADF1-97941BD48C2F}"/>
              </a:ext>
            </a:extLst>
          </p:cNvPr>
          <p:cNvSpPr txBox="1"/>
          <p:nvPr/>
        </p:nvSpPr>
        <p:spPr>
          <a:xfrm>
            <a:off x="1527999" y="532670"/>
            <a:ext cx="9132176" cy="1523128"/>
          </a:xfrm>
          <a:prstGeom prst="rect">
            <a:avLst/>
          </a:prstGeom>
          <a:noFill/>
          <a:ln w="57150">
            <a:noFill/>
          </a:ln>
        </p:spPr>
        <p:txBody>
          <a:bodyPr wrap="square" lIns="91078" tIns="45539" rIns="91078" bIns="45539" rtlCol="0">
            <a:spAutoFit/>
          </a:bodyPr>
          <a:lstStyle/>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LUYỆN TẬP</a:t>
            </a:r>
          </a:p>
          <a:p>
            <a:pPr algn="ctr">
              <a:spcBef>
                <a:spcPts val="599"/>
              </a:spcBef>
            </a:pPr>
            <a:r>
              <a:rPr lang="en-US" sz="4400" b="1">
                <a:solidFill>
                  <a:srgbClr val="FF0066"/>
                </a:solidFill>
                <a:latin typeface="Arial" panose="020B0604020202020204" pitchFamily="34" charset="0"/>
                <a:ea typeface="Kids" pitchFamily="2" charset="0"/>
                <a:cs typeface="Arial" panose="020B0604020202020204" pitchFamily="34" charset="0"/>
              </a:rPr>
              <a:t> VÀ VẬN DỤNG</a:t>
            </a:r>
          </a:p>
        </p:txBody>
      </p:sp>
    </p:spTree>
    <p:extLst>
      <p:ext uri="{BB962C8B-B14F-4D97-AF65-F5344CB8AC3E}">
        <p14:creationId xmlns="" xmlns:p14="http://schemas.microsoft.com/office/powerpoint/2010/main" val="37739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cs typeface="Arial" panose="020B0604020202020204" pitchFamily="34" charset="0"/>
              </a:rPr>
              <a:t>Nam Âu có khí hậu gì là chủ yếu</a:t>
            </a:r>
            <a:r>
              <a:rPr lang="vi-VN" sz="3200">
                <a:solidFill>
                  <a:srgbClr val="0070C0"/>
                </a:solidFill>
                <a:cs typeface="Arial" panose="020B0604020202020204" pitchFamily="34" charset="0"/>
              </a:rPr>
              <a:t>?</a:t>
            </a:r>
            <a:endParaRPr lang="en-US" sz="3200">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Cận nhiệt Địa trung hải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36893C9-B1DF-4BDB-BE16-4A87FE245AFC}"/>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749845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Dân số châu Âu có xu hướng</a:t>
            </a:r>
            <a:r>
              <a:rPr lang="vi-VN" sz="3200" b="1">
                <a:solidFill>
                  <a:srgbClr val="0070C0"/>
                </a:solidFill>
                <a:cs typeface="Arial" panose="020B0604020202020204" pitchFamily="34" charset="0"/>
              </a:rPr>
              <a:t>?</a:t>
            </a:r>
            <a:endParaRPr lang="en-US" sz="3200" b="1">
              <a:solidFill>
                <a:srgbClr val="0070C0"/>
              </a:solidFill>
              <a:cs typeface="Arial" panose="020B0604020202020204" pitchFamily="34" charset="0"/>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Già đi</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3</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86AEF0E0-DE26-4E71-956E-6265D47E7E5D}"/>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187716420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Dân số tăng ở một số nước châu Âu </a:t>
            </a:r>
            <a:endParaRPr lang="en-US" sz="2800" b="1">
              <a:solidFill>
                <a:srgbClr val="0070C0"/>
              </a:solidFill>
            </a:endParaRPr>
          </a:p>
          <a:p>
            <a:pPr lvl="0" algn="ctr"/>
            <a:r>
              <a:rPr lang="vi-VN" sz="2800" b="1">
                <a:solidFill>
                  <a:srgbClr val="0070C0"/>
                </a:solidFill>
              </a:rPr>
              <a:t>chủ yếu do</a:t>
            </a:r>
            <a:r>
              <a:rPr lang="en-US" sz="2800" b="1">
                <a:solidFill>
                  <a:srgbClr val="0070C0"/>
                </a:solidFill>
              </a:rPr>
              <a:t>?</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4" y="3017837"/>
            <a:ext cx="7335286"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4000" b="1">
                <a:solidFill>
                  <a:schemeClr val="bg1"/>
                </a:solidFill>
              </a:rPr>
              <a:t>Nhập cư</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2</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3F5F0838-9462-4FE2-BF49-C125F7942E64}"/>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328853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b="1">
                <a:solidFill>
                  <a:srgbClr val="0070C0"/>
                </a:solidFill>
              </a:rPr>
              <a:t>Mức độ đô thị hóa ở châu Âu ............</a:t>
            </a:r>
            <a:endParaRPr lang="en-US" sz="3200" b="1">
              <a:solidFill>
                <a:srgbClr val="0070C0"/>
              </a:solidFill>
            </a:endParaRPr>
          </a:p>
          <a:p>
            <a:pPr lvl="0" algn="ctr"/>
            <a:r>
              <a:rPr lang="vi-VN" sz="3200" b="1">
                <a:solidFill>
                  <a:srgbClr val="0070C0"/>
                </a:solidFill>
              </a:rPr>
              <a:t> Dân đô thị chiếm .....................</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vi-VN" sz="3200">
                <a:solidFill>
                  <a:schemeClr val="bg1"/>
                </a:solidFill>
              </a:rPr>
              <a:t>Cao, 75%</a:t>
            </a:r>
            <a:endParaRPr lang="en-US" altLang="en-US" sz="3200" b="1">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787B507B-784E-4B0E-957E-DBA1A15FCDF7}"/>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1878748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2800" b="1">
                <a:solidFill>
                  <a:srgbClr val="0070C0"/>
                </a:solidFill>
              </a:rPr>
              <a:t>Người nhập cư vào châu Âu chủ yếu là</a:t>
            </a:r>
          </a:p>
          <a:p>
            <a:pPr lvl="0" algn="ctr"/>
            <a:r>
              <a:rPr lang="vi-VN" sz="2800" b="1">
                <a:solidFill>
                  <a:srgbClr val="0070C0"/>
                </a:solidFill>
              </a:rPr>
              <a:t> lao động từ khu vực</a:t>
            </a:r>
            <a:endParaRPr lang="en-US" sz="2800" b="1">
              <a:solidFill>
                <a:srgbClr val="0070C0"/>
              </a:solidFill>
            </a:endParaRPr>
          </a:p>
          <a:p>
            <a:pPr lvl="0" algn="ctr"/>
            <a:r>
              <a:rPr lang="vi-VN" sz="2800" b="1">
                <a:solidFill>
                  <a:srgbClr val="0070C0"/>
                </a:solidFill>
              </a:rPr>
              <a:t> ....................</a:t>
            </a:r>
            <a:endParaRPr lang="en-US" sz="28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chemeClr val="bg1"/>
                </a:solidFill>
              </a:rPr>
              <a:t>  </a:t>
            </a:r>
            <a:r>
              <a:rPr lang="vi-VN" sz="3200">
                <a:solidFill>
                  <a:schemeClr val="bg1"/>
                </a:solidFill>
              </a:rPr>
              <a:t>Châu Á và Bắc Phi</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5A0DD3EC-0E19-448F-9486-EB4768AA494F}"/>
              </a:ext>
            </a:extLst>
          </p:cNvPr>
          <p:cNvPicPr>
            <a:picLocks noChangeAspect="1"/>
          </p:cNvPicPr>
          <p:nvPr/>
        </p:nvPicPr>
        <p:blipFill>
          <a:blip r:embed="rId12" cstate="print"/>
          <a:stretch>
            <a:fillRect/>
          </a:stretch>
        </p:blipFill>
        <p:spPr>
          <a:xfrm>
            <a:off x="10932928" y="14287"/>
            <a:ext cx="1222629" cy="1075678"/>
          </a:xfrm>
          <a:prstGeom prst="rect">
            <a:avLst/>
          </a:prstGeom>
        </p:spPr>
      </p:pic>
    </p:spTree>
    <p:custDataLst>
      <p:tags r:id="rId1"/>
    </p:custDataLst>
    <p:extLst>
      <p:ext uri="{BB962C8B-B14F-4D97-AF65-F5344CB8AC3E}">
        <p14:creationId xmlns="" xmlns:p14="http://schemas.microsoft.com/office/powerpoint/2010/main" val="34750619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7600" y="1993900"/>
            <a:ext cx="8432800" cy="4887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2792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025900" y="2436813"/>
            <a:ext cx="7696200" cy="3970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altLang="en-US" sz="2800" b="1">
                <a:solidFill>
                  <a:srgbClr val="002060"/>
                </a:solidFill>
                <a:latin typeface="Cambria" pitchFamily="18" charset="0"/>
                <a:ea typeface="Cambria" pitchFamily="18" charset="0"/>
                <a:cs typeface="Cambria" pitchFamily="18" charset="0"/>
              </a:rPr>
              <a:t>Dân cư châu Âu có</a:t>
            </a:r>
          </a:p>
          <a:p>
            <a:r>
              <a:rPr lang="en-US" altLang="en-US" sz="2800">
                <a:solidFill>
                  <a:srgbClr val="002060"/>
                </a:solidFill>
                <a:latin typeface="Cambria" pitchFamily="18" charset="0"/>
                <a:ea typeface="Cambria" pitchFamily="18" charset="0"/>
                <a:cs typeface="Cambria" pitchFamily="18" charset="0"/>
              </a:rPr>
              <a:t>A. Tỉ lệ người dưới 15 tuổi và người từ 65 tuổi trở lên đều thấp.</a:t>
            </a:r>
          </a:p>
          <a:p>
            <a:r>
              <a:rPr lang="en-US" altLang="en-US" sz="2800">
                <a:solidFill>
                  <a:srgbClr val="002060"/>
                </a:solidFill>
                <a:latin typeface="Cambria" pitchFamily="18" charset="0"/>
                <a:ea typeface="Cambria" pitchFamily="18" charset="0"/>
                <a:cs typeface="Cambria" pitchFamily="18" charset="0"/>
              </a:rPr>
              <a:t>B. Tỉ lệ người dưới 15 tuổi và người từ 65 tuổi trở lên đều cao.</a:t>
            </a:r>
          </a:p>
          <a:p>
            <a:r>
              <a:rPr lang="en-US" altLang="en-US" sz="2800">
                <a:solidFill>
                  <a:srgbClr val="002060"/>
                </a:solidFill>
                <a:latin typeface="Cambria" pitchFamily="18" charset="0"/>
                <a:ea typeface="Cambria" pitchFamily="18" charset="0"/>
                <a:cs typeface="Cambria" pitchFamily="18" charset="0"/>
              </a:rPr>
              <a:t>C. Tỉ lệ người dưới 15 tuổi thấp, tỉ lệ người từ 65 tuổi trở lên cao.</a:t>
            </a:r>
          </a:p>
          <a:p>
            <a:r>
              <a:rPr lang="en-US" altLang="en-US" sz="2800">
                <a:solidFill>
                  <a:srgbClr val="002060"/>
                </a:solidFill>
                <a:latin typeface="Cambria" pitchFamily="18" charset="0"/>
                <a:ea typeface="Cambria" pitchFamily="18" charset="0"/>
                <a:cs typeface="Cambria" pitchFamily="18" charset="0"/>
              </a:rPr>
              <a:t>D. Tỉ lệ người dưới 15 tuổi cao, tỉ lệ người từ 65 tuổi trở lên thấp.</a:t>
            </a:r>
          </a:p>
        </p:txBody>
      </p:sp>
      <p:sp>
        <p:nvSpPr>
          <p:cNvPr id="6" name="TextBox 5"/>
          <p:cNvSpPr txBox="1"/>
          <p:nvPr/>
        </p:nvSpPr>
        <p:spPr>
          <a:xfrm>
            <a:off x="6096000" y="627063"/>
            <a:ext cx="2570163"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pic>
        <p:nvPicPr>
          <p:cNvPr id="29703"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4387984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4000" y="3132138"/>
            <a:ext cx="69088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5"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
        <p:nvSpPr>
          <p:cNvPr id="9" name="TextBox 8"/>
          <p:cNvSpPr txBox="1">
            <a:spLocks noChangeArrowheads="1"/>
          </p:cNvSpPr>
          <p:nvPr/>
        </p:nvSpPr>
        <p:spPr bwMode="auto">
          <a:xfrm>
            <a:off x="4495800" y="3559175"/>
            <a:ext cx="62484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Ý nào không phải là đặc điểm cơ cấu dân cư châu Âu?</a:t>
            </a:r>
          </a:p>
          <a:p>
            <a:r>
              <a:rPr lang="en-US" altLang="en-US" sz="2800">
                <a:solidFill>
                  <a:srgbClr val="002060"/>
                </a:solidFill>
                <a:latin typeface="Cambria" pitchFamily="18" charset="0"/>
                <a:ea typeface="Cambria" pitchFamily="18" charset="0"/>
                <a:cs typeface="Cambria" pitchFamily="18" charset="0"/>
              </a:rPr>
              <a:t>A. Cơ cấu dân số già.</a:t>
            </a:r>
          </a:p>
          <a:p>
            <a:r>
              <a:rPr lang="en-US" altLang="en-US" sz="2800">
                <a:solidFill>
                  <a:srgbClr val="002060"/>
                </a:solidFill>
                <a:latin typeface="Cambria" pitchFamily="18" charset="0"/>
                <a:ea typeface="Cambria" pitchFamily="18" charset="0"/>
                <a:cs typeface="Cambria" pitchFamily="18" charset="0"/>
              </a:rPr>
              <a:t>B. Cơ cấu dân số trẻ.</a:t>
            </a:r>
          </a:p>
          <a:p>
            <a:r>
              <a:rPr lang="en-US" altLang="en-US" sz="2800">
                <a:solidFill>
                  <a:srgbClr val="002060"/>
                </a:solidFill>
                <a:latin typeface="Cambria" pitchFamily="18" charset="0"/>
                <a:ea typeface="Cambria" pitchFamily="18" charset="0"/>
                <a:cs typeface="Cambria" pitchFamily="18" charset="0"/>
              </a:rPr>
              <a:t>C. Tỉ lệ nữ nhiều hơn nam.</a:t>
            </a:r>
          </a:p>
          <a:p>
            <a:r>
              <a:rPr lang="en-US" altLang="en-US" sz="2800">
                <a:solidFill>
                  <a:srgbClr val="002060"/>
                </a:solidFill>
                <a:latin typeface="Cambria" pitchFamily="18" charset="0"/>
                <a:ea typeface="Cambria" pitchFamily="18" charset="0"/>
                <a:cs typeface="Cambria" pitchFamily="18" charset="0"/>
              </a:rPr>
              <a:t>D. Trình độ học vấn cao.</a:t>
            </a:r>
          </a:p>
        </p:txBody>
      </p:sp>
    </p:spTree>
    <p:extLst>
      <p:ext uri="{BB962C8B-B14F-4D97-AF65-F5344CB8AC3E}">
        <p14:creationId xmlns="" xmlns:p14="http://schemas.microsoft.com/office/powerpoint/2010/main" val="76073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4000" y="2941638"/>
            <a:ext cx="8026400" cy="394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419600" y="3429000"/>
            <a:ext cx="73914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Số dân của châu Âu đứng thứ 4 trên thế giới sau</a:t>
            </a:r>
          </a:p>
          <a:p>
            <a:r>
              <a:rPr lang="en-US" altLang="en-US" sz="2800">
                <a:solidFill>
                  <a:srgbClr val="002060"/>
                </a:solidFill>
                <a:latin typeface="Cambria" pitchFamily="18" charset="0"/>
                <a:ea typeface="Cambria" pitchFamily="18" charset="0"/>
                <a:cs typeface="Cambria" pitchFamily="18" charset="0"/>
              </a:rPr>
              <a:t>A. châu Á, châu Phi và châu Mĩ.</a:t>
            </a:r>
          </a:p>
          <a:p>
            <a:r>
              <a:rPr lang="en-US" altLang="en-US" sz="2800">
                <a:solidFill>
                  <a:srgbClr val="002060"/>
                </a:solidFill>
                <a:latin typeface="Cambria" pitchFamily="18" charset="0"/>
                <a:ea typeface="Cambria" pitchFamily="18" charset="0"/>
                <a:cs typeface="Cambria" pitchFamily="18" charset="0"/>
              </a:rPr>
              <a:t>B. châu Á, châu Phi và châu Đại Dương.</a:t>
            </a:r>
          </a:p>
          <a:p>
            <a:r>
              <a:rPr lang="en-US" altLang="en-US" sz="2800">
                <a:solidFill>
                  <a:srgbClr val="002060"/>
                </a:solidFill>
                <a:latin typeface="Cambria" pitchFamily="18" charset="0"/>
                <a:ea typeface="Cambria" pitchFamily="18" charset="0"/>
                <a:cs typeface="Cambria" pitchFamily="18" charset="0"/>
              </a:rPr>
              <a:t>C. châu Phi, châu Mĩ và châu Đại Dương.</a:t>
            </a:r>
          </a:p>
          <a:p>
            <a:r>
              <a:rPr lang="en-US" altLang="en-US" sz="2800">
                <a:solidFill>
                  <a:srgbClr val="002060"/>
                </a:solidFill>
                <a:latin typeface="Cambria" pitchFamily="18" charset="0"/>
                <a:ea typeface="Cambria" pitchFamily="18" charset="0"/>
                <a:cs typeface="Cambria" pitchFamily="18" charset="0"/>
              </a:rPr>
              <a:t>D. châu Á, châu Mĩ và châu Đại Dương.</a:t>
            </a:r>
          </a:p>
        </p:txBody>
      </p:sp>
      <p:pic>
        <p:nvPicPr>
          <p:cNvPr id="31750"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208713" y="1339850"/>
            <a:ext cx="25177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A</a:t>
            </a:r>
          </a:p>
        </p:txBody>
      </p:sp>
    </p:spTree>
    <p:extLst>
      <p:ext uri="{BB962C8B-B14F-4D97-AF65-F5344CB8AC3E}">
        <p14:creationId xmlns="" xmlns:p14="http://schemas.microsoft.com/office/powerpoint/2010/main" val="1167014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14800" y="3176588"/>
            <a:ext cx="8077200" cy="3748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48200" y="3571875"/>
            <a:ext cx="7239000" cy="2676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Châu Âu có cơ cấu dân số già là do</a:t>
            </a:r>
          </a:p>
          <a:p>
            <a:r>
              <a:rPr lang="en-US" altLang="en-US" sz="2800">
                <a:solidFill>
                  <a:srgbClr val="002060"/>
                </a:solidFill>
                <a:latin typeface="Cambria" pitchFamily="18" charset="0"/>
                <a:ea typeface="Cambria" pitchFamily="18" charset="0"/>
                <a:cs typeface="Cambria" pitchFamily="18" charset="0"/>
              </a:rPr>
              <a:t>A. Số người nhập cư vào châu Âu ngày càng nhiều.</a:t>
            </a:r>
          </a:p>
          <a:p>
            <a:r>
              <a:rPr lang="en-US" altLang="en-US" sz="2800">
                <a:solidFill>
                  <a:srgbClr val="002060"/>
                </a:solidFill>
                <a:latin typeface="Cambria" pitchFamily="18" charset="0"/>
                <a:ea typeface="Cambria" pitchFamily="18" charset="0"/>
                <a:cs typeface="Cambria" pitchFamily="18" charset="0"/>
              </a:rPr>
              <a:t>B. Tỉ lệ gia tăng dân số tự nhiên thấp.</a:t>
            </a:r>
          </a:p>
          <a:p>
            <a:r>
              <a:rPr lang="en-US" altLang="en-US" sz="2800">
                <a:solidFill>
                  <a:srgbClr val="002060"/>
                </a:solidFill>
                <a:latin typeface="Cambria" pitchFamily="18" charset="0"/>
                <a:ea typeface="Cambria" pitchFamily="18" charset="0"/>
                <a:cs typeface="Cambria" pitchFamily="18" charset="0"/>
              </a:rPr>
              <a:t>C. Tuổi thọ của dân cư ngày càng tăng.</a:t>
            </a:r>
          </a:p>
          <a:p>
            <a:r>
              <a:rPr lang="en-US" altLang="en-US" sz="2800">
                <a:solidFill>
                  <a:srgbClr val="002060"/>
                </a:solidFill>
                <a:latin typeface="Cambria" pitchFamily="18" charset="0"/>
                <a:ea typeface="Cambria" pitchFamily="18" charset="0"/>
                <a:cs typeface="Cambria" pitchFamily="18" charset="0"/>
              </a:rPr>
              <a:t>D. Cả hai ý B và C.</a:t>
            </a:r>
          </a:p>
        </p:txBody>
      </p:sp>
      <p:pic>
        <p:nvPicPr>
          <p:cNvPr id="32774"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 xmlns:p14="http://schemas.microsoft.com/office/powerpoint/2010/main" val="19424730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4000" y="3132138"/>
            <a:ext cx="69088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3797"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C</a:t>
            </a:r>
          </a:p>
        </p:txBody>
      </p:sp>
      <p:sp>
        <p:nvSpPr>
          <p:cNvPr id="9" name="TextBox 8"/>
          <p:cNvSpPr txBox="1">
            <a:spLocks noChangeArrowheads="1"/>
          </p:cNvSpPr>
          <p:nvPr/>
        </p:nvSpPr>
        <p:spPr bwMode="auto">
          <a:xfrm>
            <a:off x="4343400" y="3581400"/>
            <a:ext cx="6477000" cy="2678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nước có tỉ lệ dân đô thị từ 90% trở lên là</a:t>
            </a:r>
          </a:p>
          <a:p>
            <a:r>
              <a:rPr lang="en-US" altLang="en-US" sz="2800">
                <a:solidFill>
                  <a:srgbClr val="002060"/>
                </a:solidFill>
                <a:latin typeface="Cambria" pitchFamily="18" charset="0"/>
                <a:ea typeface="Cambria" pitchFamily="18" charset="0"/>
                <a:cs typeface="Cambria" pitchFamily="18" charset="0"/>
              </a:rPr>
              <a:t>A. Na Uy, Thụy Điển, Phần Lan.</a:t>
            </a:r>
          </a:p>
          <a:p>
            <a:r>
              <a:rPr lang="en-US" altLang="en-US" sz="2800">
                <a:solidFill>
                  <a:srgbClr val="002060"/>
                </a:solidFill>
                <a:latin typeface="Cambria" pitchFamily="18" charset="0"/>
                <a:ea typeface="Cambria" pitchFamily="18" charset="0"/>
                <a:cs typeface="Cambria" pitchFamily="18" charset="0"/>
              </a:rPr>
              <a:t>B. Anh, Pháp, Đức.</a:t>
            </a:r>
          </a:p>
          <a:p>
            <a:r>
              <a:rPr lang="en-US" altLang="en-US" sz="2800">
                <a:solidFill>
                  <a:srgbClr val="002060"/>
                </a:solidFill>
                <a:latin typeface="Cambria" pitchFamily="18" charset="0"/>
                <a:ea typeface="Cambria" pitchFamily="18" charset="0"/>
                <a:cs typeface="Cambria" pitchFamily="18" charset="0"/>
              </a:rPr>
              <a:t>C. Ai-xơ-len, Bỉ, Hà Lan.</a:t>
            </a:r>
          </a:p>
          <a:p>
            <a:r>
              <a:rPr lang="en-US" altLang="en-US" sz="2800">
                <a:solidFill>
                  <a:srgbClr val="002060"/>
                </a:solidFill>
                <a:latin typeface="Cambria" pitchFamily="18" charset="0"/>
                <a:ea typeface="Cambria" pitchFamily="18" charset="0"/>
                <a:cs typeface="Cambria" pitchFamily="18" charset="0"/>
              </a:rPr>
              <a:t>D. Phần Lan, Thụy Sĩ, I-ta-li-a.</a:t>
            </a:r>
          </a:p>
        </p:txBody>
      </p:sp>
    </p:spTree>
    <p:extLst>
      <p:ext uri="{BB962C8B-B14F-4D97-AF65-F5344CB8AC3E}">
        <p14:creationId xmlns="" xmlns:p14="http://schemas.microsoft.com/office/powerpoint/2010/main" val="11837500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1029"/>
                                        </p:tgtEl>
                                        <p:attrNameLst>
                                          <p:attrName>style.visibility</p:attrName>
                                        </p:attrNameLst>
                                      </p:cBhvr>
                                      <p:to>
                                        <p:strVal val="visible"/>
                                      </p:to>
                                    </p:set>
                                    <p:anim calcmode="lin" valueType="num">
                                      <p:cBhvr additive="base">
                                        <p:cTn id="11" dur="500" fill="hold"/>
                                        <p:tgtEl>
                                          <p:spTgt spid="1029"/>
                                        </p:tgtEl>
                                        <p:attrNameLst>
                                          <p:attrName>ppt_x</p:attrName>
                                        </p:attrNameLst>
                                      </p:cBhvr>
                                      <p:tavLst>
                                        <p:tav tm="0">
                                          <p:val>
                                            <p:strVal val="#ppt_x"/>
                                          </p:val>
                                        </p:tav>
                                        <p:tav tm="100000">
                                          <p:val>
                                            <p:strVal val="#ppt_x"/>
                                          </p:val>
                                        </p:tav>
                                      </p:tavLst>
                                    </p:anim>
                                    <p:anim calcmode="lin" valueType="num">
                                      <p:cBhvr additive="base">
                                        <p:cTn id="1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191000" y="2941638"/>
            <a:ext cx="8001000" cy="394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648200" y="3429000"/>
            <a:ext cx="7543800" cy="3108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các đô thị nào trong các đô thị dưới đây ở châu Âu có số dân từ 10 triệu người trở lên?</a:t>
            </a:r>
          </a:p>
          <a:p>
            <a:r>
              <a:rPr lang="en-US" altLang="en-US" sz="2800">
                <a:solidFill>
                  <a:srgbClr val="002060"/>
                </a:solidFill>
                <a:latin typeface="Cambria" pitchFamily="18" charset="0"/>
                <a:ea typeface="Cambria" pitchFamily="18" charset="0"/>
                <a:cs typeface="Cambria" pitchFamily="18" charset="0"/>
              </a:rPr>
              <a:t>A. Xanh Pê-téc-bua, Ma – đrít.</a:t>
            </a:r>
          </a:p>
          <a:p>
            <a:r>
              <a:rPr lang="en-US" altLang="en-US" sz="2800">
                <a:solidFill>
                  <a:srgbClr val="002060"/>
                </a:solidFill>
                <a:latin typeface="Cambria" pitchFamily="18" charset="0"/>
                <a:ea typeface="Cambria" pitchFamily="18" charset="0"/>
                <a:cs typeface="Cambria" pitchFamily="18" charset="0"/>
              </a:rPr>
              <a:t>B. Mát-xcơ-va, Pa-ri.</a:t>
            </a:r>
          </a:p>
          <a:p>
            <a:r>
              <a:rPr lang="en-US" altLang="en-US" sz="2800">
                <a:solidFill>
                  <a:srgbClr val="002060"/>
                </a:solidFill>
                <a:latin typeface="Cambria" pitchFamily="18" charset="0"/>
                <a:ea typeface="Cambria" pitchFamily="18" charset="0"/>
                <a:cs typeface="Cambria" pitchFamily="18" charset="0"/>
              </a:rPr>
              <a:t>C. Béc – lin, Viên.</a:t>
            </a:r>
          </a:p>
          <a:p>
            <a:r>
              <a:rPr lang="en-US" altLang="en-US" sz="2800">
                <a:solidFill>
                  <a:srgbClr val="002060"/>
                </a:solidFill>
                <a:latin typeface="Cambria" pitchFamily="18" charset="0"/>
                <a:ea typeface="Cambria" pitchFamily="18" charset="0"/>
                <a:cs typeface="Cambria" pitchFamily="18" charset="0"/>
              </a:rPr>
              <a:t>D. Rô-ma, A-ten.</a:t>
            </a:r>
          </a:p>
        </p:txBody>
      </p:sp>
      <p:pic>
        <p:nvPicPr>
          <p:cNvPr id="34822"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96013" y="1339850"/>
            <a:ext cx="2543175"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B</a:t>
            </a:r>
          </a:p>
        </p:txBody>
      </p:sp>
    </p:spTree>
    <p:extLst>
      <p:ext uri="{BB962C8B-B14F-4D97-AF65-F5344CB8AC3E}">
        <p14:creationId xmlns="" xmlns:p14="http://schemas.microsoft.com/office/powerpoint/2010/main" val="37321206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Ôn đới hải dương phân bố ở đâu</a:t>
            </a:r>
            <a:endParaRPr lang="en-US" sz="3200" i="1">
              <a:solidFill>
                <a:srgbClr val="0070C0"/>
              </a:solidFill>
            </a:endParaRPr>
          </a:p>
          <a:p>
            <a:pPr lvl="0" algn="ctr"/>
            <a:r>
              <a:rPr lang="vi-VN" sz="3200" i="1">
                <a:solidFill>
                  <a:srgbClr val="0070C0"/>
                </a:solidFill>
              </a:rPr>
              <a:t> trong châu Âu </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955310"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Phía tây Châu Âu,ven Đại Tây Dương</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8"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9"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4</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0">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11A3E89B-2277-4CDE-B2C1-4BA09722EB85}"/>
              </a:ext>
            </a:extLst>
          </p:cNvPr>
          <p:cNvPicPr>
            <a:picLocks noChangeAspect="1"/>
          </p:cNvPicPr>
          <p:nvPr/>
        </p:nvPicPr>
        <p:blipFill>
          <a:blip r:embed="rId11"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25627968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4"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4"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4"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4"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4"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4"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4"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4"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4"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4"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4"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5"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6"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descr="C:\Users\ADMIN\Desktop\Picture1aa (2).pn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0" y="1673225"/>
            <a:ext cx="10990263" cy="6124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8" name="Picture 4" descr="C:\Users\ADMIN\Desktop\white-board-wooden-frame-50a0x500 (2)a.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064000" y="3132138"/>
            <a:ext cx="7823200" cy="3749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283200" y="-798513"/>
            <a:ext cx="4368800" cy="374015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4572000" y="3522663"/>
            <a:ext cx="7010400" cy="2678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altLang="en-US" sz="2800" b="1">
                <a:solidFill>
                  <a:srgbClr val="002060"/>
                </a:solidFill>
                <a:latin typeface="Cambria" pitchFamily="18" charset="0"/>
                <a:ea typeface="Cambria" pitchFamily="18" charset="0"/>
                <a:cs typeface="Cambria" pitchFamily="18" charset="0"/>
              </a:rPr>
              <a:t>Năm 2020, tỉ lệ dân đô thị ở Châu Âu là khoảng</a:t>
            </a:r>
          </a:p>
          <a:p>
            <a:r>
              <a:rPr lang="en-US" altLang="en-US" sz="2800">
                <a:solidFill>
                  <a:srgbClr val="002060"/>
                </a:solidFill>
                <a:latin typeface="Cambria" pitchFamily="18" charset="0"/>
                <a:ea typeface="Cambria" pitchFamily="18" charset="0"/>
                <a:cs typeface="Cambria" pitchFamily="18" charset="0"/>
              </a:rPr>
              <a:t>A. 60%.</a:t>
            </a:r>
          </a:p>
          <a:p>
            <a:r>
              <a:rPr lang="en-US" altLang="en-US" sz="2800">
                <a:solidFill>
                  <a:srgbClr val="002060"/>
                </a:solidFill>
                <a:latin typeface="Cambria" pitchFamily="18" charset="0"/>
                <a:ea typeface="Cambria" pitchFamily="18" charset="0"/>
                <a:cs typeface="Cambria" pitchFamily="18" charset="0"/>
              </a:rPr>
              <a:t>B. 65%.</a:t>
            </a:r>
          </a:p>
          <a:p>
            <a:r>
              <a:rPr lang="en-US" altLang="en-US" sz="2800">
                <a:solidFill>
                  <a:srgbClr val="002060"/>
                </a:solidFill>
                <a:latin typeface="Cambria" pitchFamily="18" charset="0"/>
                <a:ea typeface="Cambria" pitchFamily="18" charset="0"/>
                <a:cs typeface="Cambria" pitchFamily="18" charset="0"/>
              </a:rPr>
              <a:t>C. 70%.</a:t>
            </a:r>
          </a:p>
          <a:p>
            <a:r>
              <a:rPr lang="en-US" altLang="en-US" sz="2800">
                <a:solidFill>
                  <a:srgbClr val="002060"/>
                </a:solidFill>
                <a:latin typeface="Cambria" pitchFamily="18" charset="0"/>
                <a:ea typeface="Cambria" pitchFamily="18" charset="0"/>
                <a:cs typeface="Cambria" pitchFamily="18" charset="0"/>
              </a:rPr>
              <a:t>D. 75%.</a:t>
            </a:r>
          </a:p>
        </p:txBody>
      </p:sp>
      <p:pic>
        <p:nvPicPr>
          <p:cNvPr id="35846" name="Picture 2" descr="C:\Users\ADMIN\Desktop\Tai nguyen thiet ke tro choi\Bảng gỗ\1a.png">
            <a:hlinkClick r:id="rId5" action="ppaction://hlinksldjump"/>
          </p:cNvPr>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9850438" y="15875"/>
            <a:ext cx="2239962" cy="1055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6181725" y="1339850"/>
            <a:ext cx="2571750" cy="666750"/>
          </a:xfrm>
          <a:prstGeom prst="rect">
            <a:avLst/>
          </a:prstGeom>
          <a:noFill/>
        </p:spPr>
        <p:txBody>
          <a:bodyPr wrap="none">
            <a:spAutoFit/>
          </a:bodyPr>
          <a:lstStyle/>
          <a:p>
            <a:pPr algn="ctr" defTabSz="1219170" eaLnBrk="1" fontAlgn="auto" hangingPunct="1">
              <a:spcBef>
                <a:spcPts val="0"/>
              </a:spcBef>
              <a:spcAft>
                <a:spcPts val="0"/>
              </a:spcAft>
              <a:defRPr/>
            </a:pPr>
            <a:r>
              <a:rPr lang="en-US" sz="3733" dirty="0">
                <a:solidFill>
                  <a:srgbClr val="0000FF"/>
                </a:solidFill>
                <a:latin typeface="Arial" panose="020B0604020202020204" pitchFamily="34" charset="0"/>
                <a:cs typeface="Arial" panose="020B0604020202020204" pitchFamily="34" charset="0"/>
              </a:rPr>
              <a:t>ĐÁP ÁN: D</a:t>
            </a:r>
          </a:p>
        </p:txBody>
      </p:sp>
    </p:spTree>
    <p:extLst>
      <p:ext uri="{BB962C8B-B14F-4D97-AF65-F5344CB8AC3E}">
        <p14:creationId xmlns="" xmlns:p14="http://schemas.microsoft.com/office/powerpoint/2010/main" val="4484377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029"/>
                                        </p:tgtEl>
                                        <p:attrNameLst>
                                          <p:attrName>style.visibility</p:attrName>
                                        </p:attrNameLst>
                                      </p:cBhvr>
                                      <p:to>
                                        <p:strVal val="visible"/>
                                      </p:to>
                                    </p:set>
                                    <p:anim calcmode="lin" valueType="num">
                                      <p:cBhvr additive="base">
                                        <p:cTn id="15" dur="500" fill="hold"/>
                                        <p:tgtEl>
                                          <p:spTgt spid="1029"/>
                                        </p:tgtEl>
                                        <p:attrNameLst>
                                          <p:attrName>ppt_x</p:attrName>
                                        </p:attrNameLst>
                                      </p:cBhvr>
                                      <p:tavLst>
                                        <p:tav tm="0">
                                          <p:val>
                                            <p:strVal val="#ppt_x"/>
                                          </p:val>
                                        </p:tav>
                                        <p:tav tm="100000">
                                          <p:val>
                                            <p:strVal val="#ppt_x"/>
                                          </p:val>
                                        </p:tav>
                                      </p:tavLst>
                                    </p:anim>
                                    <p:anim calcmode="lin" valueType="num">
                                      <p:cBhvr additive="base">
                                        <p:cTn id="16"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xmlns="" id="{492C5824-2D6E-416E-86DA-428B7A4A7740}"/>
              </a:ext>
            </a:extLst>
          </p:cNvPr>
          <p:cNvGrpSpPr/>
          <p:nvPr/>
        </p:nvGrpSpPr>
        <p:grpSpPr>
          <a:xfrm>
            <a:off x="3830999" y="68892"/>
            <a:ext cx="6105699" cy="710543"/>
            <a:chOff x="3698477" y="251411"/>
            <a:chExt cx="6105699" cy="819216"/>
          </a:xfrm>
        </p:grpSpPr>
        <p:sp>
          <p:nvSpPr>
            <p:cNvPr id="2" name="Rectangle: Rounded Corners 1">
              <a:extLst>
                <a:ext uri="{FF2B5EF4-FFF2-40B4-BE49-F238E27FC236}">
                  <a16:creationId xmlns:a16="http://schemas.microsoft.com/office/drawing/2014/main" xmlns="" id="{3910124E-28A2-4D85-9D47-BBFD131C82EB}"/>
                </a:ext>
              </a:extLst>
            </p:cNvPr>
            <p:cNvSpPr/>
            <p:nvPr/>
          </p:nvSpPr>
          <p:spPr>
            <a:xfrm>
              <a:off x="3698477" y="251411"/>
              <a:ext cx="3576967" cy="81921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3" name="Hộp_Văn_Bản 52">
              <a:extLst>
                <a:ext uri="{FF2B5EF4-FFF2-40B4-BE49-F238E27FC236}">
                  <a16:creationId xmlns:a16="http://schemas.microsoft.com/office/drawing/2014/main" xmlns="" id="{39F4C7C7-087F-48D8-BA6F-0AC1AFD56861}"/>
                </a:ext>
              </a:extLst>
            </p:cNvPr>
            <p:cNvSpPr txBox="1"/>
            <p:nvPr/>
          </p:nvSpPr>
          <p:spPr>
            <a:xfrm>
              <a:off x="3870754" y="307076"/>
              <a:ext cx="5933422" cy="707886"/>
            </a:xfrm>
            <a:prstGeom prst="rect">
              <a:avLst/>
            </a:prstGeom>
            <a:noFill/>
            <a:ln>
              <a:noFill/>
              <a:prstDash val="dash"/>
            </a:ln>
          </p:spPr>
          <p:txBody>
            <a:bodyPr wrap="square" rtlCol="0">
              <a:spAutoFit/>
            </a:bodyPr>
            <a:lstStyle/>
            <a:p>
              <a:r>
                <a:rPr lang="en-US" sz="3600" b="1">
                  <a:solidFill>
                    <a:schemeClr val="bg1"/>
                  </a:solidFill>
                  <a:latin typeface="Arial" pitchFamily="34" charset="0"/>
                  <a:cs typeface="Arial" pitchFamily="34" charset="0"/>
                </a:rPr>
                <a:t> </a:t>
              </a:r>
              <a:r>
                <a:rPr lang="vi-VN" sz="4000" b="1">
                  <a:solidFill>
                    <a:schemeClr val="accent4">
                      <a:lumMod val="20000"/>
                      <a:lumOff val="80000"/>
                    </a:schemeClr>
                  </a:solidFill>
                  <a:latin typeface="Arial" pitchFamily="34" charset="0"/>
                  <a:cs typeface="Arial" pitchFamily="34" charset="0"/>
                </a:rPr>
                <a:t>LUYỆN TẬP</a:t>
              </a:r>
              <a:endParaRPr lang="en-US" sz="4000" b="1" dirty="0">
                <a:solidFill>
                  <a:schemeClr val="accent4">
                    <a:lumMod val="20000"/>
                    <a:lumOff val="80000"/>
                  </a:schemeClr>
                </a:solidFill>
                <a:latin typeface="Arial" pitchFamily="34" charset="0"/>
                <a:cs typeface="Arial" pitchFamily="34" charset="0"/>
              </a:endParaRPr>
            </a:p>
          </p:txBody>
        </p:sp>
      </p:grpSp>
      <p:sp>
        <p:nvSpPr>
          <p:cNvPr id="4" name="TextBox 3">
            <a:extLst>
              <a:ext uri="{FF2B5EF4-FFF2-40B4-BE49-F238E27FC236}">
                <a16:creationId xmlns:a16="http://schemas.microsoft.com/office/drawing/2014/main" xmlns="" id="{0A1A3F36-479D-4B9C-8DAB-9D2D7523ABDC}"/>
              </a:ext>
            </a:extLst>
          </p:cNvPr>
          <p:cNvSpPr txBox="1"/>
          <p:nvPr/>
        </p:nvSpPr>
        <p:spPr>
          <a:xfrm>
            <a:off x="159026" y="848352"/>
            <a:ext cx="11873948" cy="1754326"/>
          </a:xfrm>
          <a:prstGeom prst="rect">
            <a:avLst/>
          </a:prstGeom>
          <a:noFill/>
          <a:ln>
            <a:solidFill>
              <a:srgbClr val="00B050"/>
            </a:solidFill>
            <a:prstDash val="sysDash"/>
          </a:ln>
        </p:spPr>
        <p:txBody>
          <a:bodyPr wrap="square" rtlCol="0">
            <a:spAutoFit/>
          </a:bodyPr>
          <a:lstStyle/>
          <a:p>
            <a:r>
              <a:rPr lang="vi-VN" sz="3600">
                <a:solidFill>
                  <a:srgbClr val="FF0066"/>
                </a:solidFill>
                <a:latin typeface="Arial" panose="020B0604020202020204" pitchFamily="34" charset="0"/>
                <a:cs typeface="Arial" panose="020B0604020202020204" pitchFamily="34" charset="0"/>
              </a:rPr>
              <a:t>1.Vẽ sơ đồ hệ thống hóa các đặc điểm dân cư châu Âu</a:t>
            </a:r>
            <a:r>
              <a:rPr lang="en-US" sz="3600">
                <a:solidFill>
                  <a:srgbClr val="FF0066"/>
                </a:solidFill>
                <a:latin typeface="Arial" panose="020B0604020202020204" pitchFamily="34" charset="0"/>
                <a:cs typeface="Arial" panose="020B0604020202020204" pitchFamily="34" charset="0"/>
              </a:rPr>
              <a:t>?</a:t>
            </a:r>
            <a:endParaRPr lang="vi-VN" sz="3600">
              <a:solidFill>
                <a:srgbClr val="FF0066"/>
              </a:solidFill>
              <a:latin typeface="Arial" panose="020B0604020202020204" pitchFamily="34" charset="0"/>
              <a:cs typeface="Arial" panose="020B0604020202020204" pitchFamily="34" charset="0"/>
            </a:endParaRPr>
          </a:p>
          <a:p>
            <a:r>
              <a:rPr lang="vi-VN" sz="3600">
                <a:solidFill>
                  <a:srgbClr val="FF0066"/>
                </a:solidFill>
                <a:latin typeface="Arial" panose="020B0604020202020204" pitchFamily="34" charset="0"/>
                <a:cs typeface="Arial" panose="020B0604020202020204" pitchFamily="34" charset="0"/>
              </a:rPr>
              <a:t>2.Dựa vào hình 2.3, hãy liệt kê ít nhất 3 thành phố của châu Âu nằm ven biển.</a:t>
            </a:r>
            <a:endParaRPr lang="en-US" sz="3600">
              <a:solidFill>
                <a:srgbClr val="FF0066"/>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xmlns="" id="{BCC1ABDB-371A-4A6D-B7B6-6AD4EEF9B0B8}"/>
              </a:ext>
            </a:extLst>
          </p:cNvPr>
          <p:cNvPicPr>
            <a:picLocks noChangeAspect="1"/>
          </p:cNvPicPr>
          <p:nvPr/>
        </p:nvPicPr>
        <p:blipFill>
          <a:blip r:embed="rId2" cstate="print"/>
          <a:stretch>
            <a:fillRect/>
          </a:stretch>
        </p:blipFill>
        <p:spPr>
          <a:xfrm>
            <a:off x="159026" y="2994991"/>
            <a:ext cx="7168367" cy="3206901"/>
          </a:xfrm>
          <a:prstGeom prst="rect">
            <a:avLst/>
          </a:prstGeom>
        </p:spPr>
      </p:pic>
      <p:grpSp>
        <p:nvGrpSpPr>
          <p:cNvPr id="7" name="Group 6">
            <a:extLst>
              <a:ext uri="{FF2B5EF4-FFF2-40B4-BE49-F238E27FC236}">
                <a16:creationId xmlns:a16="http://schemas.microsoft.com/office/drawing/2014/main" xmlns="" id="{49787B7E-DC94-4F89-8EA3-D5C4E3DD4E83}"/>
              </a:ext>
            </a:extLst>
          </p:cNvPr>
          <p:cNvGrpSpPr/>
          <p:nvPr/>
        </p:nvGrpSpPr>
        <p:grpSpPr>
          <a:xfrm>
            <a:off x="7103166" y="2674011"/>
            <a:ext cx="5088834" cy="4183989"/>
            <a:chOff x="6621532" y="1005790"/>
            <a:chExt cx="5725597" cy="6181163"/>
          </a:xfrm>
        </p:grpSpPr>
        <p:pic>
          <p:nvPicPr>
            <p:cNvPr id="8" name="Picture 2">
              <a:extLst>
                <a:ext uri="{FF2B5EF4-FFF2-40B4-BE49-F238E27FC236}">
                  <a16:creationId xmlns:a16="http://schemas.microsoft.com/office/drawing/2014/main" xmlns="" id="{F962A93F-A3FC-4957-8743-4D8E70626DF2}"/>
                </a:ext>
              </a:extLst>
            </p:cNvPr>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964473" y="1005790"/>
              <a:ext cx="5049764" cy="5479774"/>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xmlns="" id="{88C6B0FA-F1F4-44D1-97D3-DAF3E3CFC779}"/>
                </a:ext>
              </a:extLst>
            </p:cNvPr>
            <p:cNvSpPr txBox="1"/>
            <p:nvPr/>
          </p:nvSpPr>
          <p:spPr>
            <a:xfrm>
              <a:off x="6621532" y="6323043"/>
              <a:ext cx="5725597" cy="863910"/>
            </a:xfrm>
            <a:prstGeom prst="rect">
              <a:avLst/>
            </a:prstGeom>
            <a:solidFill>
              <a:schemeClr val="bg1"/>
            </a:solidFill>
          </p:spPr>
          <p:txBody>
            <a:bodyPr wrap="square" rtlCol="0">
              <a:spAutoFit/>
            </a:bodyPr>
            <a:lstStyle/>
            <a:p>
              <a:pPr algn="ctr"/>
              <a:r>
                <a:rPr lang="vi-VN" sz="1600">
                  <a:solidFill>
                    <a:srgbClr val="1C11AF"/>
                  </a:solidFill>
                  <a:latin typeface="Arial" panose="020B0604020202020204" pitchFamily="34" charset="0"/>
                  <a:cs typeface="Arial" panose="020B0604020202020204" pitchFamily="34" charset="0"/>
                </a:rPr>
                <a:t>Hình 2.3. </a:t>
              </a:r>
              <a:r>
                <a:rPr lang="en-US" sz="1600">
                  <a:solidFill>
                    <a:srgbClr val="1C11AF"/>
                  </a:solidFill>
                  <a:latin typeface="Arial" panose="020B0604020202020204" pitchFamily="34" charset="0"/>
                  <a:cs typeface="Arial" panose="020B0604020202020204" pitchFamily="34" charset="0"/>
                </a:rPr>
                <a:t>Bản đồ </a:t>
              </a:r>
              <a:r>
                <a:rPr lang="vi-VN" sz="1600">
                  <a:solidFill>
                    <a:srgbClr val="1C11AF"/>
                  </a:solidFill>
                  <a:latin typeface="Arial" panose="020B0604020202020204" pitchFamily="34" charset="0"/>
                  <a:cs typeface="Arial" panose="020B0604020202020204" pitchFamily="34" charset="0"/>
                </a:rPr>
                <a:t>phân bố dân cư </a:t>
              </a:r>
              <a:r>
                <a:rPr lang="en-US" sz="1600">
                  <a:solidFill>
                    <a:srgbClr val="1C11AF"/>
                  </a:solidFill>
                  <a:latin typeface="Arial" panose="020B0604020202020204" pitchFamily="34" charset="0"/>
                  <a:cs typeface="Arial" panose="020B0604020202020204" pitchFamily="34" charset="0"/>
                </a:rPr>
                <a:t>và một số đô thị </a:t>
              </a:r>
              <a:endParaRPr lang="vi-VN" sz="1600">
                <a:solidFill>
                  <a:srgbClr val="1C11AF"/>
                </a:solidFill>
                <a:latin typeface="Arial" panose="020B0604020202020204" pitchFamily="34" charset="0"/>
                <a:cs typeface="Arial" panose="020B0604020202020204" pitchFamily="34" charset="0"/>
              </a:endParaRPr>
            </a:p>
            <a:p>
              <a:pPr algn="ctr"/>
              <a:r>
                <a:rPr lang="en-US" sz="1600">
                  <a:solidFill>
                    <a:srgbClr val="1C11AF"/>
                  </a:solidFill>
                  <a:latin typeface="Arial" panose="020B0604020202020204" pitchFamily="34" charset="0"/>
                  <a:cs typeface="Arial" panose="020B0604020202020204" pitchFamily="34" charset="0"/>
                </a:rPr>
                <a:t>ở Châu Âu</a:t>
              </a:r>
              <a:r>
                <a:rPr lang="vi-VN" sz="1600">
                  <a:solidFill>
                    <a:srgbClr val="1C11AF"/>
                  </a:solidFill>
                  <a:latin typeface="Arial" panose="020B0604020202020204" pitchFamily="34" charset="0"/>
                  <a:cs typeface="Arial" panose="020B0604020202020204" pitchFamily="34" charset="0"/>
                </a:rPr>
                <a:t>, năm 2020</a:t>
              </a:r>
              <a:endParaRPr lang="en-US" sz="1600">
                <a:solidFill>
                  <a:srgbClr val="1C11AF"/>
                </a:solidFill>
                <a:latin typeface="Arial" panose="020B0604020202020204" pitchFamily="34" charset="0"/>
                <a:cs typeface="Arial" panose="020B0604020202020204" pitchFamily="34" charset="0"/>
              </a:endParaRPr>
            </a:p>
          </p:txBody>
        </p:sp>
      </p:grpSp>
    </p:spTree>
    <p:extLst>
      <p:ext uri="{BB962C8B-B14F-4D97-AF65-F5344CB8AC3E}">
        <p14:creationId xmlns="" xmlns:p14="http://schemas.microsoft.com/office/powerpoint/2010/main" val="339914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374066" y="1675195"/>
            <a:ext cx="11490290" cy="2308324"/>
          </a:xfrm>
          <a:prstGeom prst="rect">
            <a:avLst/>
          </a:prstGeom>
          <a:noFill/>
          <a:ln>
            <a:solidFill>
              <a:srgbClr val="00B050"/>
            </a:solidFill>
            <a:prstDash val="sysDash"/>
          </a:ln>
        </p:spPr>
        <p:txBody>
          <a:bodyPr wrap="square" rtlCol="0">
            <a:spAutoFit/>
          </a:bodyPr>
          <a:lstStyle/>
          <a:p>
            <a:pPr algn="just"/>
            <a:r>
              <a:rPr lang="en-US" sz="3600">
                <a:solidFill>
                  <a:srgbClr val="3333FF"/>
                </a:solidFill>
                <a:latin typeface="Arial" panose="020B0604020202020204" pitchFamily="34" charset="0"/>
                <a:cs typeface="Arial" panose="020B0604020202020204" pitchFamily="34" charset="0"/>
              </a:rPr>
              <a:t>S</a:t>
            </a:r>
            <a:r>
              <a:rPr lang="vi-VN" sz="3600">
                <a:solidFill>
                  <a:srgbClr val="3333FF"/>
                </a:solidFill>
                <a:latin typeface="Arial" panose="020B0604020202020204" pitchFamily="34" charset="0"/>
                <a:cs typeface="Arial" panose="020B0604020202020204" pitchFamily="34" charset="0"/>
              </a:rPr>
              <a:t>ư</a:t>
            </a:r>
            <a:r>
              <a:rPr lang="en-US" sz="3600">
                <a:solidFill>
                  <a:srgbClr val="3333FF"/>
                </a:solidFill>
                <a:latin typeface="Arial" panose="020B0604020202020204" pitchFamily="34" charset="0"/>
                <a:cs typeface="Arial" panose="020B0604020202020204" pitchFamily="34" charset="0"/>
              </a:rPr>
              <a:t>u tầm </a:t>
            </a:r>
            <a:r>
              <a:rPr lang="vi-VN" sz="3600">
                <a:solidFill>
                  <a:srgbClr val="3333FF"/>
                </a:solidFill>
                <a:latin typeface="Arial" panose="020B0604020202020204" pitchFamily="34" charset="0"/>
                <a:cs typeface="Arial" panose="020B0604020202020204" pitchFamily="34" charset="0"/>
              </a:rPr>
              <a:t>thông tin và một số</a:t>
            </a:r>
            <a:r>
              <a:rPr lang="en-US" sz="3600">
                <a:solidFill>
                  <a:srgbClr val="3333FF"/>
                </a:solidFill>
                <a:latin typeface="Arial" panose="020B0604020202020204" pitchFamily="34" charset="0"/>
                <a:cs typeface="Arial" panose="020B0604020202020204" pitchFamily="34" charset="0"/>
              </a:rPr>
              <a:t> hình ảnh về </a:t>
            </a:r>
            <a:r>
              <a:rPr lang="vi-VN" sz="3600">
                <a:solidFill>
                  <a:srgbClr val="3333FF"/>
                </a:solidFill>
                <a:latin typeface="Arial" panose="020B0604020202020204" pitchFamily="34" charset="0"/>
                <a:cs typeface="Arial" panose="020B0604020202020204" pitchFamily="34" charset="0"/>
              </a:rPr>
              <a:t> sự phát triển của </a:t>
            </a:r>
            <a:r>
              <a:rPr lang="en-US" sz="3600">
                <a:solidFill>
                  <a:srgbClr val="3333FF"/>
                </a:solidFill>
                <a:latin typeface="Arial" panose="020B0604020202020204" pitchFamily="34" charset="0"/>
                <a:cs typeface="Arial" panose="020B0604020202020204" pitchFamily="34" charset="0"/>
              </a:rPr>
              <a:t>các đô thị ở Châu Âu (Mát-x c</a:t>
            </a:r>
            <a:r>
              <a:rPr lang="vi-VN" sz="3600">
                <a:solidFill>
                  <a:srgbClr val="3333FF"/>
                </a:solidFill>
                <a:latin typeface="Arial" panose="020B0604020202020204" pitchFamily="34" charset="0"/>
                <a:cs typeface="Arial" panose="020B0604020202020204" pitchFamily="34" charset="0"/>
              </a:rPr>
              <a:t>ơ</a:t>
            </a:r>
            <a:r>
              <a:rPr lang="en-US" sz="3600">
                <a:solidFill>
                  <a:srgbClr val="3333FF"/>
                </a:solidFill>
                <a:latin typeface="Arial" panose="020B0604020202020204" pitchFamily="34" charset="0"/>
                <a:cs typeface="Arial" panose="020B0604020202020204" pitchFamily="34" charset="0"/>
              </a:rPr>
              <a:t>-va, Pari,Luân Đôn…) và viết khoảng đoạn văn giới thiệu về một trong các đô thị đó?</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94992" y="305491"/>
            <a:ext cx="6467060" cy="115224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90192" y="466116"/>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3" name="Picture 2">
            <a:extLst>
              <a:ext uri="{FF2B5EF4-FFF2-40B4-BE49-F238E27FC236}">
                <a16:creationId xmlns:a16="http://schemas.microsoft.com/office/drawing/2014/main" xmlns="" id="{8A032A83-37DE-421F-B552-5FE28B12F0E3}"/>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4066" y="4208466"/>
            <a:ext cx="3707604" cy="2280096"/>
          </a:xfrm>
          <a:prstGeom prst="rect">
            <a:avLst/>
          </a:prstGeom>
        </p:spPr>
      </p:pic>
      <p:pic>
        <p:nvPicPr>
          <p:cNvPr id="7" name="Picture 6">
            <a:extLst>
              <a:ext uri="{FF2B5EF4-FFF2-40B4-BE49-F238E27FC236}">
                <a16:creationId xmlns:a16="http://schemas.microsoft.com/office/drawing/2014/main" xmlns="" id="{20CBE634-D2C2-4EC2-9C92-FB644F373069}"/>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288580" y="4215957"/>
            <a:ext cx="3614839" cy="2265113"/>
          </a:xfrm>
          <a:prstGeom prst="rect">
            <a:avLst/>
          </a:prstGeom>
        </p:spPr>
      </p:pic>
      <p:pic>
        <p:nvPicPr>
          <p:cNvPr id="13" name="Picture 12" descr="A picture containing tree, outdoor, sky, building&#10;&#10;Description automatically generated">
            <a:extLst>
              <a:ext uri="{FF2B5EF4-FFF2-40B4-BE49-F238E27FC236}">
                <a16:creationId xmlns:a16="http://schemas.microsoft.com/office/drawing/2014/main" xmlns="" id="{9C384E2D-CBC8-4FD3-9C9C-A22FD6C0388F}"/>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8203094" y="4215957"/>
            <a:ext cx="3614838" cy="2265113"/>
          </a:xfrm>
          <a:prstGeom prst="rect">
            <a:avLst/>
          </a:prstGeom>
        </p:spPr>
      </p:pic>
      <p:pic>
        <p:nvPicPr>
          <p:cNvPr id="9" name="Picture 8">
            <a:extLst>
              <a:ext uri="{FF2B5EF4-FFF2-40B4-BE49-F238E27FC236}">
                <a16:creationId xmlns:a16="http://schemas.microsoft.com/office/drawing/2014/main" xmlns="" id="{92CB4D4D-26A1-4AD7-8B35-B6AEDF8CCAF9}"/>
              </a:ext>
            </a:extLst>
          </p:cNvPr>
          <p:cNvPicPr>
            <a:picLocks noChangeAspect="1"/>
          </p:cNvPicPr>
          <p:nvPr/>
        </p:nvPicPr>
        <p:blipFill>
          <a:blip r:embed="rId5"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19749023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250368" y="1223411"/>
            <a:ext cx="11814962" cy="1200329"/>
          </a:xfrm>
          <a:prstGeom prst="rect">
            <a:avLst/>
          </a:prstGeom>
          <a:noFill/>
          <a:ln>
            <a:solidFill>
              <a:srgbClr val="00B050"/>
            </a:solidFill>
            <a:prstDash val="sysDash"/>
          </a:ln>
        </p:spPr>
        <p:txBody>
          <a:bodyPr wrap="square" rtlCol="0">
            <a:spAutoFit/>
          </a:bodyPr>
          <a:lstStyle/>
          <a:p>
            <a:pPr algn="just"/>
            <a:r>
              <a:rPr lang="en-US" sz="3600">
                <a:solidFill>
                  <a:srgbClr val="FF0066"/>
                </a:solidFill>
                <a:latin typeface="Arial" panose="020B0604020202020204" pitchFamily="34" charset="0"/>
                <a:cs typeface="Arial" panose="020B0604020202020204" pitchFamily="34" charset="0"/>
              </a:rPr>
              <a:t>Tại sao nhiều quốc gia ở châu Âu khuyến khích các cặp vợ chồng sinh thêm con? Liên hệ với Việt Nam?</a:t>
            </a:r>
          </a:p>
        </p:txBody>
      </p:sp>
      <p:sp>
        <p:nvSpPr>
          <p:cNvPr id="11" name="Rectangle: Rounded Corners 10">
            <a:extLst>
              <a:ext uri="{FF2B5EF4-FFF2-40B4-BE49-F238E27FC236}">
                <a16:creationId xmlns:a16="http://schemas.microsoft.com/office/drawing/2014/main" xmlns="" id="{3A20B018-4A5B-4A3A-88EF-7848084703EB}"/>
              </a:ext>
            </a:extLst>
          </p:cNvPr>
          <p:cNvSpPr/>
          <p:nvPr/>
        </p:nvSpPr>
        <p:spPr>
          <a:xfrm>
            <a:off x="2918797" y="103610"/>
            <a:ext cx="6467060" cy="96516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Hộp_Văn_Bản 52">
            <a:extLst>
              <a:ext uri="{FF2B5EF4-FFF2-40B4-BE49-F238E27FC236}">
                <a16:creationId xmlns:a16="http://schemas.microsoft.com/office/drawing/2014/main" xmlns="" id="{9CCEAA7A-353C-4F73-8AFE-9AF20BE1C5CE}"/>
              </a:ext>
            </a:extLst>
          </p:cNvPr>
          <p:cNvSpPr txBox="1"/>
          <p:nvPr/>
        </p:nvSpPr>
        <p:spPr>
          <a:xfrm>
            <a:off x="2635181" y="129705"/>
            <a:ext cx="6963041" cy="830997"/>
          </a:xfrm>
          <a:prstGeom prst="rect">
            <a:avLst/>
          </a:prstGeom>
          <a:noFill/>
          <a:ln>
            <a:noFill/>
            <a:prstDash val="dash"/>
          </a:ln>
        </p:spPr>
        <p:txBody>
          <a:bodyPr wrap="square" rtlCol="0">
            <a:spAutoFit/>
          </a:bodyPr>
          <a:lstStyle/>
          <a:p>
            <a:pPr algn="ctr"/>
            <a:r>
              <a:rPr lang="en-US" sz="3600" b="1">
                <a:solidFill>
                  <a:srgbClr val="FFFF00"/>
                </a:solidFill>
                <a:latin typeface="Arial" pitchFamily="34" charset="0"/>
                <a:cs typeface="Arial" pitchFamily="34" charset="0"/>
              </a:rPr>
              <a:t> </a:t>
            </a:r>
            <a:r>
              <a:rPr lang="en-US" sz="4800" b="1">
                <a:solidFill>
                  <a:srgbClr val="FFFF00"/>
                </a:solidFill>
                <a:latin typeface="Arial" pitchFamily="34" charset="0"/>
                <a:cs typeface="Arial" pitchFamily="34" charset="0"/>
              </a:rPr>
              <a:t>THỬ THÁCH CHO EM</a:t>
            </a:r>
            <a:endParaRPr lang="en-US" sz="4800" b="1" dirty="0">
              <a:solidFill>
                <a:srgbClr val="FFFF00"/>
              </a:solidFill>
              <a:latin typeface="Arial" pitchFamily="34" charset="0"/>
              <a:cs typeface="Arial" pitchFamily="34" charset="0"/>
            </a:endParaRPr>
          </a:p>
        </p:txBody>
      </p:sp>
      <p:pic>
        <p:nvPicPr>
          <p:cNvPr id="10" name="Picture 9">
            <a:extLst>
              <a:ext uri="{FF2B5EF4-FFF2-40B4-BE49-F238E27FC236}">
                <a16:creationId xmlns:a16="http://schemas.microsoft.com/office/drawing/2014/main" xmlns="" id="{1EA74116-5160-43C8-9E29-8698E5F96F11}"/>
              </a:ext>
            </a:extLst>
          </p:cNvPr>
          <p:cNvPicPr/>
          <p:nvPr/>
        </p:nvPicPr>
        <p:blipFill>
          <a:blip r:embed="rId3" cstate="print"/>
          <a:stretch>
            <a:fillRect/>
          </a:stretch>
        </p:blipFill>
        <p:spPr>
          <a:xfrm>
            <a:off x="1906843" y="2686449"/>
            <a:ext cx="3686435" cy="3120585"/>
          </a:xfrm>
          <a:prstGeom prst="rect">
            <a:avLst/>
          </a:prstGeom>
        </p:spPr>
      </p:pic>
      <p:pic>
        <p:nvPicPr>
          <p:cNvPr id="14" name="Picture 13">
            <a:extLst>
              <a:ext uri="{FF2B5EF4-FFF2-40B4-BE49-F238E27FC236}">
                <a16:creationId xmlns:a16="http://schemas.microsoft.com/office/drawing/2014/main" xmlns="" id="{0F719648-1D93-4C05-BA00-B0E548593E23}"/>
              </a:ext>
            </a:extLst>
          </p:cNvPr>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6598724" y="2686449"/>
            <a:ext cx="3317172" cy="2948140"/>
          </a:xfrm>
          <a:prstGeom prst="rect">
            <a:avLst/>
          </a:prstGeom>
          <a:noFill/>
        </p:spPr>
      </p:pic>
    </p:spTree>
    <p:extLst>
      <p:ext uri="{BB962C8B-B14F-4D97-AF65-F5344CB8AC3E}">
        <p14:creationId xmlns="" xmlns:p14="http://schemas.microsoft.com/office/powerpoint/2010/main" val="59592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3"/>
          <p:cNvSpPr>
            <a:spLocks noGrp="1"/>
          </p:cNvSpPr>
          <p:nvPr>
            <p:ph type="sldNum" sz="quarter" idx="12"/>
          </p:nvPr>
        </p:nvSpPr>
        <p:spPr bwMode="auto">
          <a:xfrm>
            <a:off x="11363325" y="6456363"/>
            <a:ext cx="295275" cy="1873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EB0C03A-1860-43FA-8684-0AF92EC7DA58}" type="slidenum">
              <a:rPr lang="en-US" altLang="en-US">
                <a:solidFill>
                  <a:srgbClr val="045C75"/>
                </a:solidFill>
              </a:rPr>
              <a:pPr/>
              <a:t>54</a:t>
            </a:fld>
            <a:endParaRPr lang="en-US" altLang="en-US">
              <a:solidFill>
                <a:srgbClr val="045C75"/>
              </a:solidFill>
            </a:endParaRPr>
          </a:p>
        </p:txBody>
      </p:sp>
      <p:sp>
        <p:nvSpPr>
          <p:cNvPr id="11" name="Rectangle 10">
            <a:extLst>
              <a:ext uri="{FF2B5EF4-FFF2-40B4-BE49-F238E27FC236}">
                <a16:creationId xmlns:a16="http://schemas.microsoft.com/office/drawing/2014/main" xmlns="" id="{9F75B955-4329-4754-86B0-99FDACF648E4}"/>
              </a:ext>
            </a:extLst>
          </p:cNvPr>
          <p:cNvSpPr/>
          <p:nvPr/>
        </p:nvSpPr>
        <p:spPr>
          <a:xfrm>
            <a:off x="913956" y="457200"/>
            <a:ext cx="10744200" cy="830997"/>
          </a:xfrm>
          <a:prstGeom prst="rect">
            <a:avLst/>
          </a:prstGeom>
          <a:solidFill>
            <a:srgbClr val="002060"/>
          </a:solidFill>
        </p:spPr>
        <p:txBody>
          <a:bodyPr>
            <a:spAutoFit/>
          </a:bodyPr>
          <a:lstStyle/>
          <a:p>
            <a:pPr algn="ctr">
              <a:defRPr/>
            </a:pPr>
            <a:r>
              <a:rPr lang="en-US" sz="4800" b="1">
                <a:ln w="9525">
                  <a:solidFill>
                    <a:schemeClr val="bg1"/>
                  </a:solidFill>
                  <a:prstDash val="solid"/>
                </a:ln>
                <a:solidFill>
                  <a:schemeClr val="bg1"/>
                </a:solidFill>
                <a:effectLst>
                  <a:outerShdw blurRad="12700" dist="38100" dir="2700000" algn="tl" rotWithShape="0">
                    <a:schemeClr val="accent5">
                      <a:lumMod val="60000"/>
                      <a:lumOff val="40000"/>
                    </a:schemeClr>
                  </a:outerShdw>
                </a:effectLst>
                <a:latin typeface="Times New Roman" panose="02020603050405020304" pitchFamily="18" charset="0"/>
                <a:ea typeface="#9Slide02 Tieu de rat dai 01" panose="02000000000000000000" pitchFamily="2" charset="0"/>
                <a:cs typeface="Times New Roman" panose="02020603050405020304" pitchFamily="18" charset="0"/>
              </a:rPr>
              <a:t>VẬN DỤNG TÌM TÒI, MỞ RỘNG</a:t>
            </a:r>
          </a:p>
        </p:txBody>
      </p:sp>
      <p:pic>
        <p:nvPicPr>
          <p:cNvPr id="37892" name="Bike Rides - The Green Orbs">
            <a:hlinkClick r:id="" action="ppaction://media"/>
          </p:cNvPr>
          <p:cNvPicPr>
            <a:picLocks noChangeAspect="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955463" y="6524625"/>
            <a:ext cx="184150"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7893" name="Picture 1"/>
          <p:cNvPicPr>
            <a:picLocks noChangeAspect="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33400" y="2438400"/>
            <a:ext cx="5257800" cy="3495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7894" name="Rectangle 2"/>
          <p:cNvSpPr>
            <a:spLocks noChangeArrowheads="1"/>
          </p:cNvSpPr>
          <p:nvPr/>
        </p:nvSpPr>
        <p:spPr bwMode="auto">
          <a:xfrm>
            <a:off x="6286500" y="2743200"/>
            <a:ext cx="5524500" cy="26400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just">
              <a:lnSpc>
                <a:spcPct val="115000"/>
              </a:lnSpc>
              <a:spcBef>
                <a:spcPts val="600"/>
              </a:spcBef>
            </a:pPr>
            <a:r>
              <a:rPr lang="vi-VN" altLang="en-US" sz="3600" b="1">
                <a:solidFill>
                  <a:srgbClr val="002060"/>
                </a:solidFill>
                <a:latin typeface="Times New Roman" pitchFamily="18" charset="0"/>
                <a:ea typeface="Calibri" pitchFamily="34" charset="0"/>
                <a:cs typeface="Calibri" pitchFamily="34" charset="0"/>
              </a:rPr>
              <a:t>Tìm hiểu </a:t>
            </a:r>
            <a:r>
              <a:rPr lang="en-US" altLang="en-US" sz="3600" b="1">
                <a:solidFill>
                  <a:srgbClr val="002060"/>
                </a:solidFill>
                <a:latin typeface="Times New Roman" pitchFamily="18" charset="0"/>
                <a:ea typeface="Calibri" pitchFamily="34" charset="0"/>
                <a:cs typeface="Calibri" pitchFamily="34" charset="0"/>
              </a:rPr>
              <a:t>thông tin và một số hình ảnh </a:t>
            </a:r>
            <a:r>
              <a:rPr lang="vi-VN" altLang="en-US" sz="3600" b="1">
                <a:solidFill>
                  <a:srgbClr val="002060"/>
                </a:solidFill>
                <a:latin typeface="Times New Roman" pitchFamily="18" charset="0"/>
                <a:ea typeface="Calibri" pitchFamily="34" charset="0"/>
                <a:cs typeface="Calibri" pitchFamily="34" charset="0"/>
              </a:rPr>
              <a:t>về sự phát triển </a:t>
            </a:r>
            <a:r>
              <a:rPr lang="en-US" altLang="en-US" sz="3600" b="1">
                <a:solidFill>
                  <a:srgbClr val="002060"/>
                </a:solidFill>
                <a:latin typeface="Times New Roman" pitchFamily="18" charset="0"/>
                <a:ea typeface="Calibri" pitchFamily="34" charset="0"/>
                <a:cs typeface="Calibri" pitchFamily="34" charset="0"/>
              </a:rPr>
              <a:t>của các đô thị </a:t>
            </a:r>
            <a:r>
              <a:rPr lang="vi-VN" altLang="en-US" sz="3600" b="1">
                <a:solidFill>
                  <a:srgbClr val="002060"/>
                </a:solidFill>
                <a:latin typeface="Times New Roman" pitchFamily="18" charset="0"/>
                <a:ea typeface="Calibri" pitchFamily="34" charset="0"/>
                <a:cs typeface="Calibri" pitchFamily="34" charset="0"/>
              </a:rPr>
              <a:t>ở châu Âu.</a:t>
            </a:r>
            <a:endParaRPr lang="en-US" altLang="en-US" sz="3600" b="1">
              <a:solidFill>
                <a:srgbClr val="002060"/>
              </a:solidFill>
              <a:latin typeface="Times New Roman" pitchFamily="18" charset="0"/>
              <a:ea typeface="Calibri" pitchFamily="34" charset="0"/>
              <a:cs typeface="Calibri" pitchFamily="34" charset="0"/>
            </a:endParaRPr>
          </a:p>
        </p:txBody>
      </p:sp>
    </p:spTree>
    <p:extLst>
      <p:ext uri="{BB962C8B-B14F-4D97-AF65-F5344CB8AC3E}">
        <p14:creationId xmlns="" xmlns:p14="http://schemas.microsoft.com/office/powerpoint/2010/main" val="15124532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nodeType="withEffect">
                                  <p:stCondLst>
                                    <p:cond delay="0"/>
                                  </p:stCondLst>
                                  <p:iterate type="lt">
                                    <p:tmPct val="10000"/>
                                  </p:iterate>
                                  <p:childTnLst>
                                    <p:animMotion origin="layout" path="M 5E-6 -3.7037E-7 L 0.01237 0.07338 " pathEditMode="relative" rAng="0" ptsTypes="AA">
                                      <p:cBhvr>
                                        <p:cTn id="6" dur="250" accel="50000" decel="50000" autoRev="1" fill="hold">
                                          <p:stCondLst>
                                            <p:cond delay="0"/>
                                          </p:stCondLst>
                                        </p:cTn>
                                        <p:tgtEl>
                                          <p:spTgt spid="11">
                                            <p:txEl>
                                              <p:pRg st="0" end="0"/>
                                            </p:txEl>
                                          </p:spTgt>
                                        </p:tgtEl>
                                        <p:attrNameLst>
                                          <p:attrName>ppt_x</p:attrName>
                                          <p:attrName>ppt_y</p:attrName>
                                        </p:attrNameLst>
                                      </p:cBhvr>
                                      <p:rCtr x="612" y="3657"/>
                                    </p:animMotion>
                                    <p:animRot by="1500000">
                                      <p:cBhvr>
                                        <p:cTn id="7" dur="125" fill="hold">
                                          <p:stCondLst>
                                            <p:cond delay="0"/>
                                          </p:stCondLst>
                                        </p:cTn>
                                        <p:tgtEl>
                                          <p:spTgt spid="11">
                                            <p:txEl>
                                              <p:pRg st="0" end="0"/>
                                            </p:txEl>
                                          </p:spTgt>
                                        </p:tgtEl>
                                        <p:attrNameLst>
                                          <p:attrName>r</p:attrName>
                                        </p:attrNameLst>
                                      </p:cBhvr>
                                    </p:animRot>
                                    <p:animRot by="-1500000">
                                      <p:cBhvr>
                                        <p:cTn id="8" dur="125" fill="hold">
                                          <p:stCondLst>
                                            <p:cond delay="125"/>
                                          </p:stCondLst>
                                        </p:cTn>
                                        <p:tgtEl>
                                          <p:spTgt spid="11">
                                            <p:txEl>
                                              <p:pRg st="0" end="0"/>
                                            </p:txEl>
                                          </p:spTgt>
                                        </p:tgtEl>
                                        <p:attrNameLst>
                                          <p:attrName>r</p:attrName>
                                        </p:attrNameLst>
                                      </p:cBhvr>
                                    </p:animRot>
                                    <p:animRot by="-1500000">
                                      <p:cBhvr>
                                        <p:cTn id="9" dur="125" fill="hold">
                                          <p:stCondLst>
                                            <p:cond delay="250"/>
                                          </p:stCondLst>
                                        </p:cTn>
                                        <p:tgtEl>
                                          <p:spTgt spid="11">
                                            <p:txEl>
                                              <p:pRg st="0" end="0"/>
                                            </p:txEl>
                                          </p:spTgt>
                                        </p:tgtEl>
                                        <p:attrNameLst>
                                          <p:attrName>r</p:attrName>
                                        </p:attrNameLst>
                                      </p:cBhvr>
                                    </p:animRot>
                                    <p:animRot by="1500000">
                                      <p:cBhvr>
                                        <p:cTn id="10" dur="125" fill="hold">
                                          <p:stCondLst>
                                            <p:cond delay="375"/>
                                          </p:stCondLst>
                                        </p:cTn>
                                        <p:tgtEl>
                                          <p:spTgt spid="11">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60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vi-VN" sz="3600" b="1">
                <a:solidFill>
                  <a:srgbClr val="FF00FF"/>
                </a:solidFill>
              </a:rPr>
              <a:t>Về nhà </a:t>
            </a:r>
            <a:r>
              <a:rPr lang="en-US" sz="3600" b="1">
                <a:solidFill>
                  <a:srgbClr val="FF00FF"/>
                </a:solidFill>
              </a:rPr>
              <a: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600" b="1" dirty="0" err="1">
                <a:solidFill>
                  <a:srgbClr val="3399FF"/>
                </a:solidFill>
                <a:latin typeface="Arial" pitchFamily="34" charset="0"/>
                <a:cs typeface="Arial" pitchFamily="34" charset="0"/>
              </a:rPr>
              <a:t>Chuẩn</a:t>
            </a:r>
            <a:r>
              <a:rPr lang="en-US" sz="3600" b="1" dirty="0">
                <a:solidFill>
                  <a:srgbClr val="3399FF"/>
                </a:solidFill>
                <a:latin typeface="Arial" pitchFamily="34" charset="0"/>
                <a:cs typeface="Arial" pitchFamily="34" charset="0"/>
              </a:rPr>
              <a:t> </a:t>
            </a:r>
            <a:r>
              <a:rPr lang="en-US" sz="3600" b="1" dirty="0" err="1">
                <a:solidFill>
                  <a:srgbClr val="3399FF"/>
                </a:solidFill>
                <a:latin typeface="Arial" pitchFamily="34" charset="0"/>
                <a:cs typeface="Arial" pitchFamily="34" charset="0"/>
              </a:rPr>
              <a:t>bị</a:t>
            </a:r>
            <a:r>
              <a:rPr lang="en-US" sz="3600" b="1" dirty="0">
                <a:solidFill>
                  <a:srgbClr val="3399FF"/>
                </a:solidFill>
                <a:latin typeface="Arial" pitchFamily="34" charset="0"/>
                <a:cs typeface="Arial" pitchFamily="34" charset="0"/>
              </a:rPr>
              <a:t> </a:t>
            </a:r>
            <a:r>
              <a:rPr lang="en-US" sz="3600" b="1" err="1">
                <a:solidFill>
                  <a:srgbClr val="3399FF"/>
                </a:solidFill>
                <a:latin typeface="Arial" pitchFamily="34" charset="0"/>
                <a:cs typeface="Arial" pitchFamily="34" charset="0"/>
              </a:rPr>
              <a:t>bài</a:t>
            </a:r>
            <a:r>
              <a:rPr lang="en-US" sz="3600" b="1">
                <a:solidFill>
                  <a:srgbClr val="3399FF"/>
                </a:solidFill>
                <a:latin typeface="Arial" pitchFamily="34" charset="0"/>
                <a:cs typeface="Arial" pitchFamily="34" charset="0"/>
              </a:rPr>
              <a:t> ……..</a:t>
            </a:r>
            <a:endParaRPr lang="en-US" sz="3600" b="1" dirty="0">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 xmlns:p14="http://schemas.microsoft.com/office/powerpoint/2010/main" val="2137555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40119107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en-US" sz="3200" i="1">
                <a:solidFill>
                  <a:srgbClr val="0070C0"/>
                </a:solidFill>
              </a:rPr>
              <a:t>Châu Âu có những đới thiên nhiên nào</a:t>
            </a:r>
            <a:r>
              <a:rPr lang="vi-VN" sz="3200">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3200" b="1">
                <a:solidFill>
                  <a:schemeClr val="bg1"/>
                </a:solidFill>
              </a:rPr>
              <a:t>Đới lạnh và đới ôn hòa</a:t>
            </a: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5</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EC7AAB5B-7E87-4691-A8C6-43158B47F7AB}"/>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5072906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AutoShape 51">
            <a:extLst>
              <a:ext uri="{FF2B5EF4-FFF2-40B4-BE49-F238E27FC236}">
                <a16:creationId xmlns:a16="http://schemas.microsoft.com/office/drawing/2014/main" xmlns="" id="{2DBA6407-FB13-4994-ADD3-070553012363}"/>
              </a:ext>
            </a:extLst>
          </p:cNvPr>
          <p:cNvSpPr>
            <a:spLocks noChangeArrowheads="1"/>
          </p:cNvSpPr>
          <p:nvPr/>
        </p:nvSpPr>
        <p:spPr bwMode="auto">
          <a:xfrm>
            <a:off x="1876424" y="519112"/>
            <a:ext cx="7760736" cy="1466850"/>
          </a:xfrm>
          <a:prstGeom prst="roundRect">
            <a:avLst>
              <a:gd name="adj" fmla="val 16667"/>
            </a:avLst>
          </a:prstGeom>
          <a:solidFill>
            <a:schemeClr val="accent4">
              <a:lumMod val="20000"/>
              <a:lumOff val="80000"/>
            </a:schemeClr>
          </a:solidFill>
          <a:ln w="57150">
            <a:solidFill>
              <a:srgbClr val="0000FF"/>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ctr"/>
            <a:r>
              <a:rPr lang="vi-VN" sz="3200" i="1">
                <a:solidFill>
                  <a:srgbClr val="0070C0"/>
                </a:solidFill>
              </a:rPr>
              <a:t>Phía Tây Âu có dòng biển nào đi qua</a:t>
            </a:r>
            <a:r>
              <a:rPr lang="en-US" sz="3200" i="1">
                <a:solidFill>
                  <a:srgbClr val="0070C0"/>
                </a:solidFill>
              </a:rPr>
              <a:t>?</a:t>
            </a:r>
            <a:endParaRPr lang="en-US" sz="3200">
              <a:solidFill>
                <a:srgbClr val="0070C0"/>
              </a:solidFill>
            </a:endParaRPr>
          </a:p>
        </p:txBody>
      </p:sp>
      <p:grpSp>
        <p:nvGrpSpPr>
          <p:cNvPr id="4099" name="Group 51">
            <a:extLst>
              <a:ext uri="{FF2B5EF4-FFF2-40B4-BE49-F238E27FC236}">
                <a16:creationId xmlns:a16="http://schemas.microsoft.com/office/drawing/2014/main" xmlns="" id="{EE79D399-EF43-4053-82F6-7CC654B3B95D}"/>
              </a:ext>
            </a:extLst>
          </p:cNvPr>
          <p:cNvGrpSpPr>
            <a:grpSpLocks/>
          </p:cNvGrpSpPr>
          <p:nvPr/>
        </p:nvGrpSpPr>
        <p:grpSpPr bwMode="auto">
          <a:xfrm>
            <a:off x="0" y="0"/>
            <a:ext cx="320675" cy="6858000"/>
            <a:chOff x="202295" y="-322943"/>
            <a:chExt cx="319314" cy="7180943"/>
          </a:xfrm>
        </p:grpSpPr>
        <p:sp>
          <p:nvSpPr>
            <p:cNvPr id="10" name="Rectangle 9">
              <a:extLst>
                <a:ext uri="{FF2B5EF4-FFF2-40B4-BE49-F238E27FC236}">
                  <a16:creationId xmlns:a16="http://schemas.microsoft.com/office/drawing/2014/main" xmlns="" id="{CBDC6844-D068-4D82-962F-35437C102F13}"/>
                </a:ext>
              </a:extLst>
            </p:cNvPr>
            <p:cNvSpPr/>
            <p:nvPr/>
          </p:nvSpPr>
          <p:spPr bwMode="auto">
            <a:xfrm>
              <a:off x="202295" y="-322943"/>
              <a:ext cx="319314" cy="7165982"/>
            </a:xfrm>
            <a:prstGeom prst="rect">
              <a:avLst/>
            </a:prstGeom>
            <a:solidFill>
              <a:schemeClr val="tx2">
                <a:lumMod val="95000"/>
                <a:lumOff val="5000"/>
              </a:schemeClr>
            </a:solidFill>
            <a:ln w="9525" cap="flat" cmpd="sng" algn="ctr">
              <a:solidFill>
                <a:schemeClr val="tx1"/>
              </a:solidFill>
              <a:prstDash val="solid"/>
              <a:round/>
              <a:headEnd type="none" w="med" len="med"/>
              <a:tailEnd type="none" w="med" len="med"/>
            </a:ln>
            <a:effectLst/>
          </p:spPr>
          <p:txBody>
            <a:bodyPr/>
            <a:lstStyle/>
            <a:p>
              <a:pPr eaLnBrk="0" hangingPunct="0">
                <a:defRPr/>
              </a:pPr>
              <a:endParaRPr lang="en-US" sz="2000">
                <a:latin typeface=".VnTime" pitchFamily="34" charset="0"/>
              </a:endParaRPr>
            </a:p>
          </p:txBody>
        </p:sp>
        <p:sp>
          <p:nvSpPr>
            <p:cNvPr id="4133" name="Rectangle 10">
              <a:extLst>
                <a:ext uri="{FF2B5EF4-FFF2-40B4-BE49-F238E27FC236}">
                  <a16:creationId xmlns:a16="http://schemas.microsoft.com/office/drawing/2014/main" xmlns="" id="{E34AA425-5AB8-4C3D-85F0-EA0EB462F23B}"/>
                </a:ext>
              </a:extLst>
            </p:cNvPr>
            <p:cNvSpPr>
              <a:spLocks noChangeArrowheads="1"/>
            </p:cNvSpPr>
            <p:nvPr/>
          </p:nvSpPr>
          <p:spPr bwMode="auto">
            <a:xfrm>
              <a:off x="238583" y="-322943"/>
              <a:ext cx="228600" cy="7166429"/>
            </a:xfrm>
            <a:prstGeom prst="rect">
              <a:avLst/>
            </a:prstGeom>
            <a:solidFill>
              <a:srgbClr val="0066FF"/>
            </a:solidFill>
            <a:ln w="9525" algn="ctr">
              <a:solidFill>
                <a:schemeClr val="tx1"/>
              </a:solidFill>
              <a:round/>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14" name="Rectangle 13">
              <a:extLst>
                <a:ext uri="{FF2B5EF4-FFF2-40B4-BE49-F238E27FC236}">
                  <a16:creationId xmlns:a16="http://schemas.microsoft.com/office/drawing/2014/main" xmlns="" id="{2902B75F-FB1E-46A3-8A49-C492E3D7C72A}"/>
                </a:ext>
              </a:extLst>
            </p:cNvPr>
            <p:cNvSpPr/>
            <p:nvPr/>
          </p:nvSpPr>
          <p:spPr bwMode="auto">
            <a:xfrm>
              <a:off x="324014" y="-307983"/>
              <a:ext cx="75877" cy="7165983"/>
            </a:xfrm>
            <a:prstGeom prst="rect">
              <a:avLst/>
            </a:prstGeom>
            <a:solidFill>
              <a:srgbClr val="A3C8FF"/>
            </a:solidFill>
            <a:ln w="9525" cap="flat" cmpd="sng" algn="ctr">
              <a:noFill/>
              <a:prstDash val="solid"/>
              <a:round/>
              <a:headEnd type="none" w="med" len="med"/>
              <a:tailEnd type="none" w="med" len="med"/>
            </a:ln>
            <a:effectLst/>
          </p:spPr>
          <p:txBody>
            <a:bodyPr/>
            <a:lstStyle/>
            <a:p>
              <a:pPr eaLnBrk="0" hangingPunct="0">
                <a:defRPr/>
              </a:pPr>
              <a:endParaRPr lang="en-US" sz="2000">
                <a:effectLst>
                  <a:glow rad="101600">
                    <a:schemeClr val="accent1">
                      <a:satMod val="175000"/>
                      <a:alpha val="40000"/>
                    </a:schemeClr>
                  </a:glow>
                </a:effectLst>
                <a:latin typeface=".VnTime" pitchFamily="34" charset="0"/>
              </a:endParaRPr>
            </a:p>
          </p:txBody>
        </p:sp>
      </p:grpSp>
      <p:sp>
        <p:nvSpPr>
          <p:cNvPr id="3" name="AutoShape 51">
            <a:extLst>
              <a:ext uri="{FF2B5EF4-FFF2-40B4-BE49-F238E27FC236}">
                <a16:creationId xmlns:a16="http://schemas.microsoft.com/office/drawing/2014/main" xmlns="" id="{69E6853E-4446-454E-AEA3-7ED5C23435A1}"/>
              </a:ext>
            </a:extLst>
          </p:cNvPr>
          <p:cNvSpPr>
            <a:spLocks noChangeArrowheads="1"/>
          </p:cNvSpPr>
          <p:nvPr/>
        </p:nvSpPr>
        <p:spPr bwMode="auto">
          <a:xfrm>
            <a:off x="2301873" y="3017837"/>
            <a:ext cx="7556829" cy="822325"/>
          </a:xfrm>
          <a:prstGeom prst="roundRect">
            <a:avLst>
              <a:gd name="adj" fmla="val 16667"/>
            </a:avLst>
          </a:prstGeom>
          <a:solidFill>
            <a:srgbClr val="7030A0"/>
          </a:solidFill>
          <a:ln w="76200">
            <a:solidFill>
              <a:srgbClr val="FFFF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r>
              <a:rPr lang="en-US" sz="3200" i="1">
                <a:solidFill>
                  <a:schemeClr val="bg1"/>
                </a:solidFill>
              </a:rPr>
              <a:t>  </a:t>
            </a:r>
            <a:r>
              <a:rPr lang="vi-VN" sz="3200" i="1">
                <a:solidFill>
                  <a:schemeClr val="bg1"/>
                </a:solidFill>
              </a:rPr>
              <a:t>Dòng biển nóng Bắc Đại Tây Dương.</a:t>
            </a:r>
            <a:endParaRPr lang="en-US" sz="3200">
              <a:solidFill>
                <a:schemeClr val="bg1"/>
              </a:solidFill>
            </a:endParaRPr>
          </a:p>
        </p:txBody>
      </p:sp>
      <p:pic>
        <p:nvPicPr>
          <p:cNvPr id="39" name="Picture 37" descr="Blue_chapterlist">
            <a:extLst>
              <a:ext uri="{FF2B5EF4-FFF2-40B4-BE49-F238E27FC236}">
                <a16:creationId xmlns:a16="http://schemas.microsoft.com/office/drawing/2014/main" xmlns="" id="{1574727D-5FB9-4BE7-B04A-E320F2D05F46}"/>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 xmlns:a14="http://schemas.microsoft.com/office/drawing/2010/main" val="0"/>
              </a:ext>
            </a:extLst>
          </a:blip>
          <a:srcRect/>
          <a:stretch>
            <a:fillRect/>
          </a:stretch>
        </p:blipFill>
        <p:spPr bwMode="auto">
          <a:xfrm>
            <a:off x="320675" y="3276600"/>
            <a:ext cx="593725" cy="350837"/>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0" name="Picture 39" descr="Classicmode">
            <a:extLst>
              <a:ext uri="{FF2B5EF4-FFF2-40B4-BE49-F238E27FC236}">
                <a16:creationId xmlns:a16="http://schemas.microsoft.com/office/drawing/2014/main" xmlns="" id="{120F3966-F141-458B-8C24-E5BE3067BC9D}"/>
              </a:ext>
            </a:extLst>
          </p:cNvPr>
          <p:cNvPicPr>
            <a:picLocks noChangeAspect="1" noChangeArrowheads="1"/>
          </p:cNvPicPr>
          <p:nvPr/>
        </p:nvPicPr>
        <p:blipFill>
          <a:blip r:embed="rId9" cstate="print">
            <a:clrChange>
              <a:clrFrom>
                <a:srgbClr val="2C2761"/>
              </a:clrFrom>
              <a:clrTo>
                <a:srgbClr val="2C2761">
                  <a:alpha val="0"/>
                </a:srgbClr>
              </a:clrTo>
            </a:clrChange>
            <a:extLst>
              <a:ext uri="{28A0092B-C50C-407E-A947-70E740481C1C}">
                <a14:useLocalDpi xmlns="" xmlns:a14="http://schemas.microsoft.com/office/drawing/2010/main" val="0"/>
              </a:ext>
            </a:extLst>
          </a:blip>
          <a:srcRect/>
          <a:stretch>
            <a:fillRect/>
          </a:stretch>
        </p:blipFill>
        <p:spPr bwMode="auto">
          <a:xfrm>
            <a:off x="854074" y="3106736"/>
            <a:ext cx="1600200" cy="673100"/>
          </a:xfrm>
          <a:prstGeom prst="rect">
            <a:avLst/>
          </a:prstGeom>
          <a:noFill/>
          <a:ln>
            <a:noFill/>
          </a:ln>
          <a:effectLst>
            <a:outerShdw dist="107763" dir="189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43" name="Oval 59">
            <a:hlinkHover r:id="" action="ppaction://noaction" highlightClick="1">
              <a:snd r:embed="rId10" name="cached_combo42.wav"/>
            </a:hlinkHover>
            <a:extLst>
              <a:ext uri="{FF2B5EF4-FFF2-40B4-BE49-F238E27FC236}">
                <a16:creationId xmlns:a16="http://schemas.microsoft.com/office/drawing/2014/main" xmlns="" id="{D7E4DBFA-E137-4BED-9A7F-4D515793C2D2}"/>
              </a:ext>
            </a:extLst>
          </p:cNvPr>
          <p:cNvSpPr>
            <a:spLocks noChangeArrowheads="1"/>
          </p:cNvSpPr>
          <p:nvPr/>
        </p:nvSpPr>
        <p:spPr bwMode="auto">
          <a:xfrm>
            <a:off x="930274" y="3170236"/>
            <a:ext cx="838200" cy="609600"/>
          </a:xfrm>
          <a:prstGeom prst="ellipse">
            <a:avLst/>
          </a:prstGeom>
          <a:gradFill rotWithShape="1">
            <a:gsLst>
              <a:gs pos="0">
                <a:srgbClr val="FF00FF">
                  <a:alpha val="53998"/>
                </a:srgbClr>
              </a:gs>
              <a:gs pos="100000">
                <a:srgbClr val="760076">
                  <a:alpha val="59000"/>
                </a:srgbClr>
              </a:gs>
            </a:gsLst>
            <a:lin ang="54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000">
              <a:latin typeface=".VnTime" panose="020B7200000000000000" pitchFamily="34" charset="0"/>
            </a:endParaRPr>
          </a:p>
        </p:txBody>
      </p:sp>
      <p:sp>
        <p:nvSpPr>
          <p:cNvPr id="6171" name="AutoShape 27">
            <a:extLst>
              <a:ext uri="{FF2B5EF4-FFF2-40B4-BE49-F238E27FC236}">
                <a16:creationId xmlns:a16="http://schemas.microsoft.com/office/drawing/2014/main" xmlns="" id="{3C7A0DD5-B578-4520-BD14-6B18D12F390D}"/>
              </a:ext>
            </a:extLst>
          </p:cNvPr>
          <p:cNvSpPr>
            <a:spLocks noChangeArrowheads="1"/>
          </p:cNvSpPr>
          <p:nvPr/>
        </p:nvSpPr>
        <p:spPr bwMode="auto">
          <a:xfrm>
            <a:off x="428624" y="823912"/>
            <a:ext cx="1295400" cy="1371600"/>
          </a:xfrm>
          <a:prstGeom prst="sun">
            <a:avLst>
              <a:gd name="adj" fmla="val 19880"/>
            </a:avLst>
          </a:prstGeom>
          <a:gradFill rotWithShape="1">
            <a:gsLst>
              <a:gs pos="0">
                <a:srgbClr val="FF0066"/>
              </a:gs>
              <a:gs pos="100000">
                <a:srgbClr val="E9EE10"/>
              </a:gs>
            </a:gsLst>
            <a:path path="rect">
              <a:fillToRect l="50000" t="50000" r="50000" b="50000"/>
            </a:path>
          </a:gradFill>
          <a:ln w="22225">
            <a:solidFill>
              <a:srgbClr val="800000"/>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
        <p:nvSpPr>
          <p:cNvPr id="6172" name="WordArt 28">
            <a:extLst>
              <a:ext uri="{FF2B5EF4-FFF2-40B4-BE49-F238E27FC236}">
                <a16:creationId xmlns:a16="http://schemas.microsoft.com/office/drawing/2014/main" xmlns="" id="{52CBF3B1-9A1D-406B-AE99-9981CE0A9D61}"/>
              </a:ext>
            </a:extLst>
          </p:cNvPr>
          <p:cNvSpPr>
            <a:spLocks noChangeArrowheads="1" noChangeShapeType="1" noTextEdit="1"/>
          </p:cNvSpPr>
          <p:nvPr/>
        </p:nvSpPr>
        <p:spPr bwMode="auto">
          <a:xfrm>
            <a:off x="809624" y="1281112"/>
            <a:ext cx="533400" cy="381000"/>
          </a:xfrm>
          <a:prstGeom prst="rect">
            <a:avLst/>
          </a:prstGeom>
        </p:spPr>
        <p:txBody>
          <a:bodyPr wrap="none" fromWordArt="1">
            <a:prstTxWarp prst="textPlain">
              <a:avLst>
                <a:gd name="adj" fmla="val 50000"/>
              </a:avLst>
            </a:prstTxWarp>
          </a:bodyPr>
          <a:lstStyle/>
          <a:p>
            <a:pPr algn="ctr"/>
            <a:r>
              <a:rPr lang="en-US" sz="3600" b="1" kern="10">
                <a:ln w="19050">
                  <a:solidFill>
                    <a:srgbClr val="00FF00"/>
                  </a:solidFill>
                  <a:round/>
                  <a:headEnd/>
                  <a:tailEnd/>
                </a:ln>
                <a:solidFill>
                  <a:srgbClr val="FFFF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Câu 6</a:t>
            </a:r>
          </a:p>
        </p:txBody>
      </p:sp>
      <p:pic>
        <p:nvPicPr>
          <p:cNvPr id="4117" name="Picture 29" descr="Picture1">
            <a:extLst>
              <a:ext uri="{FF2B5EF4-FFF2-40B4-BE49-F238E27FC236}">
                <a16:creationId xmlns:a16="http://schemas.microsoft.com/office/drawing/2014/main" xmlns="" id="{60A85E7E-0D64-49E0-A026-AFC23A13DCF6}"/>
              </a:ext>
            </a:extLst>
          </p:cNvPr>
          <p:cNvPicPr>
            <a:picLocks noChangeArrowheads="1" noCrop="1"/>
          </p:cNvPicPr>
          <p:nvPr/>
        </p:nvPicPr>
        <p:blipFill>
          <a:blip r:embed="rId11">
            <a:extLst>
              <a:ext uri="{28A0092B-C50C-407E-A947-70E740481C1C}">
                <a14:useLocalDpi xmlns="" xmlns:a14="http://schemas.microsoft.com/office/drawing/2010/main" val="0"/>
              </a:ext>
            </a:extLst>
          </a:blip>
          <a:srcRect/>
          <a:stretch>
            <a:fillRect/>
          </a:stretch>
        </p:blipFill>
        <p:spPr bwMode="auto">
          <a:xfrm>
            <a:off x="352424" y="138112"/>
            <a:ext cx="8534400" cy="15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6" name="Group 33">
            <a:extLst>
              <a:ext uri="{FF2B5EF4-FFF2-40B4-BE49-F238E27FC236}">
                <a16:creationId xmlns:a16="http://schemas.microsoft.com/office/drawing/2014/main" xmlns="" id="{1EA18C8A-0B43-469D-8009-5891F26AF9CD}"/>
              </a:ext>
            </a:extLst>
          </p:cNvPr>
          <p:cNvGrpSpPr>
            <a:grpSpLocks/>
          </p:cNvGrpSpPr>
          <p:nvPr/>
        </p:nvGrpSpPr>
        <p:grpSpPr bwMode="auto">
          <a:xfrm>
            <a:off x="6400800" y="5486400"/>
            <a:ext cx="1371600" cy="1371600"/>
            <a:chOff x="4320" y="2928"/>
            <a:chExt cx="1104" cy="1104"/>
          </a:xfrm>
        </p:grpSpPr>
        <p:sp>
          <p:nvSpPr>
            <p:cNvPr id="4130" name="AutoShape 34">
              <a:extLst>
                <a:ext uri="{FF2B5EF4-FFF2-40B4-BE49-F238E27FC236}">
                  <a16:creationId xmlns:a16="http://schemas.microsoft.com/office/drawing/2014/main" xmlns="" id="{008669C9-95C5-499D-8BC7-E70D0AD7BF6C}"/>
                </a:ext>
              </a:extLst>
            </p:cNvPr>
            <p:cNvSpPr>
              <a:spLocks noChangeArrowheads="1"/>
            </p:cNvSpPr>
            <p:nvPr/>
          </p:nvSpPr>
          <p:spPr bwMode="auto">
            <a:xfrm>
              <a:off x="4320" y="2928"/>
              <a:ext cx="1104" cy="1104"/>
            </a:xfrm>
            <a:prstGeom prst="star32">
              <a:avLst>
                <a:gd name="adj" fmla="val 37500"/>
              </a:avLst>
            </a:prstGeom>
            <a:gradFill rotWithShape="1">
              <a:gsLst>
                <a:gs pos="0">
                  <a:srgbClr val="EC9EC5"/>
                </a:gs>
                <a:gs pos="100000">
                  <a:srgbClr val="CC0066"/>
                </a:gs>
              </a:gsLst>
              <a:path path="shape">
                <a:fillToRect l="50000" t="50000" r="50000" b="50000"/>
              </a:path>
            </a:gra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en-US" altLang="en-US" sz="6000" b="1">
                <a:solidFill>
                  <a:srgbClr val="FF0066"/>
                </a:solidFill>
                <a:latin typeface=".VnHelvetInsH" pitchFamily="34" charset="0"/>
              </a:endParaRPr>
            </a:p>
          </p:txBody>
        </p:sp>
        <p:sp>
          <p:nvSpPr>
            <p:cNvPr id="4131" name="WordArt 35">
              <a:extLst>
                <a:ext uri="{FF2B5EF4-FFF2-40B4-BE49-F238E27FC236}">
                  <a16:creationId xmlns:a16="http://schemas.microsoft.com/office/drawing/2014/main" xmlns="" id="{C3083AA1-D5BB-411B-9726-D7CB4017C3D3}"/>
                </a:ext>
              </a:extLst>
            </p:cNvPr>
            <p:cNvSpPr>
              <a:spLocks noChangeArrowheads="1" noChangeShapeType="1" noTextEdit="1"/>
            </p:cNvSpPr>
            <p:nvPr/>
          </p:nvSpPr>
          <p:spPr bwMode="auto">
            <a:xfrm>
              <a:off x="4563" y="3168"/>
              <a:ext cx="654" cy="504"/>
            </a:xfrm>
            <a:prstGeom prst="rect">
              <a:avLst/>
            </a:prstGeom>
          </p:spPr>
          <p:txBody>
            <a:bodyPr wrap="none" fromWordArt="1">
              <a:prstTxWarp prst="textPlain">
                <a:avLst>
                  <a:gd name="adj" fmla="val 50000"/>
                </a:avLst>
              </a:prstTxWarp>
            </a:bodyPr>
            <a:lstStyle/>
            <a:p>
              <a:pPr algn="ctr"/>
              <a:r>
                <a:rPr lang="en-US" sz="2800" kern="10">
                  <a:ln w="9525">
                    <a:solidFill>
                      <a:srgbClr val="000000"/>
                    </a:solidFill>
                    <a:round/>
                    <a:headEnd/>
                    <a:tailEnd/>
                  </a:ln>
                  <a:solidFill>
                    <a:srgbClr val="000000"/>
                  </a:solidFill>
                  <a:latin typeface="Times New Roman" panose="02020603050405020304" pitchFamily="18" charset="0"/>
                  <a:cs typeface="Times New Roman" panose="02020603050405020304" pitchFamily="18" charset="0"/>
                </a:rPr>
                <a:t>Hết giờ</a:t>
              </a:r>
            </a:p>
          </p:txBody>
        </p:sp>
      </p:grpSp>
      <p:sp>
        <p:nvSpPr>
          <p:cNvPr id="6180" name="WordArt 36">
            <a:extLst>
              <a:ext uri="{FF2B5EF4-FFF2-40B4-BE49-F238E27FC236}">
                <a16:creationId xmlns:a16="http://schemas.microsoft.com/office/drawing/2014/main" xmlns="" id="{CC8C315B-4FC9-4A90-9A36-4D7E399C0A35}"/>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0</a:t>
            </a:r>
          </a:p>
        </p:txBody>
      </p:sp>
      <p:sp>
        <p:nvSpPr>
          <p:cNvPr id="6181" name="WordArt 37">
            <a:extLst>
              <a:ext uri="{FF2B5EF4-FFF2-40B4-BE49-F238E27FC236}">
                <a16:creationId xmlns:a16="http://schemas.microsoft.com/office/drawing/2014/main" xmlns="" id="{FCBD994D-3D31-4D53-BCBD-C9602751B6A4}"/>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a:t>
            </a:r>
          </a:p>
        </p:txBody>
      </p:sp>
      <p:sp>
        <p:nvSpPr>
          <p:cNvPr id="6182" name="WordArt 38">
            <a:extLst>
              <a:ext uri="{FF2B5EF4-FFF2-40B4-BE49-F238E27FC236}">
                <a16:creationId xmlns:a16="http://schemas.microsoft.com/office/drawing/2014/main" xmlns="" id="{48007D19-FB1D-4C17-9594-FAE65F61F5E9}"/>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2</a:t>
            </a:r>
          </a:p>
        </p:txBody>
      </p:sp>
      <p:sp>
        <p:nvSpPr>
          <p:cNvPr id="6183" name="WordArt 39">
            <a:extLst>
              <a:ext uri="{FF2B5EF4-FFF2-40B4-BE49-F238E27FC236}">
                <a16:creationId xmlns:a16="http://schemas.microsoft.com/office/drawing/2014/main" xmlns="" id="{FF367B41-8206-4E4A-916A-FF12F6DAB5FA}"/>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3</a:t>
            </a:r>
          </a:p>
        </p:txBody>
      </p:sp>
      <p:sp>
        <p:nvSpPr>
          <p:cNvPr id="6184" name="WordArt 40">
            <a:extLst>
              <a:ext uri="{FF2B5EF4-FFF2-40B4-BE49-F238E27FC236}">
                <a16:creationId xmlns:a16="http://schemas.microsoft.com/office/drawing/2014/main" xmlns="" id="{C9669118-2F76-4A34-AFAC-6A5C88CE3BE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4</a:t>
            </a:r>
          </a:p>
        </p:txBody>
      </p:sp>
      <p:sp>
        <p:nvSpPr>
          <p:cNvPr id="6185" name="WordArt 41">
            <a:extLst>
              <a:ext uri="{FF2B5EF4-FFF2-40B4-BE49-F238E27FC236}">
                <a16:creationId xmlns:a16="http://schemas.microsoft.com/office/drawing/2014/main" xmlns="" id="{0AB06801-E391-4CB9-B573-6494E090B627}"/>
              </a:ext>
            </a:extLst>
          </p:cNvPr>
          <p:cNvSpPr>
            <a:spLocks noChangeArrowheads="1" noChangeShapeType="1" noTextEdit="1"/>
          </p:cNvSpPr>
          <p:nvPr/>
        </p:nvSpPr>
        <p:spPr bwMode="auto">
          <a:xfrm>
            <a:off x="49244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5</a:t>
            </a:r>
          </a:p>
        </p:txBody>
      </p:sp>
      <p:sp>
        <p:nvSpPr>
          <p:cNvPr id="6186" name="WordArt 42">
            <a:extLst>
              <a:ext uri="{FF2B5EF4-FFF2-40B4-BE49-F238E27FC236}">
                <a16:creationId xmlns:a16="http://schemas.microsoft.com/office/drawing/2014/main" xmlns="" id="{3D51A426-D715-4356-A967-03A96656B41C}"/>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6</a:t>
            </a:r>
          </a:p>
        </p:txBody>
      </p:sp>
      <p:sp>
        <p:nvSpPr>
          <p:cNvPr id="6187" name="WordArt 43">
            <a:extLst>
              <a:ext uri="{FF2B5EF4-FFF2-40B4-BE49-F238E27FC236}">
                <a16:creationId xmlns:a16="http://schemas.microsoft.com/office/drawing/2014/main" xmlns="" id="{F7B4D46E-01F2-40FD-AB5F-821475AB2A7D}"/>
              </a:ext>
            </a:extLst>
          </p:cNvPr>
          <p:cNvSpPr>
            <a:spLocks noChangeArrowheads="1" noChangeShapeType="1" noTextEdit="1"/>
          </p:cNvSpPr>
          <p:nvPr/>
        </p:nvSpPr>
        <p:spPr bwMode="auto">
          <a:xfrm>
            <a:off x="494347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7</a:t>
            </a:r>
          </a:p>
        </p:txBody>
      </p:sp>
      <p:sp>
        <p:nvSpPr>
          <p:cNvPr id="6188" name="WordArt 44">
            <a:extLst>
              <a:ext uri="{FF2B5EF4-FFF2-40B4-BE49-F238E27FC236}">
                <a16:creationId xmlns:a16="http://schemas.microsoft.com/office/drawing/2014/main" xmlns="" id="{F726FEB1-4CA1-4669-848A-06873A3441A4}"/>
              </a:ext>
            </a:extLst>
          </p:cNvPr>
          <p:cNvSpPr>
            <a:spLocks noChangeArrowheads="1" noChangeShapeType="1" noTextEdit="1"/>
          </p:cNvSpPr>
          <p:nvPr/>
        </p:nvSpPr>
        <p:spPr bwMode="auto">
          <a:xfrm>
            <a:off x="5000624" y="577691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8</a:t>
            </a:r>
          </a:p>
        </p:txBody>
      </p:sp>
      <p:sp>
        <p:nvSpPr>
          <p:cNvPr id="6189" name="WordArt 45">
            <a:extLst>
              <a:ext uri="{FF2B5EF4-FFF2-40B4-BE49-F238E27FC236}">
                <a16:creationId xmlns:a16="http://schemas.microsoft.com/office/drawing/2014/main" xmlns="" id="{94FF9552-194A-48FB-B5BF-7F937F8F9A22}"/>
              </a:ext>
            </a:extLst>
          </p:cNvPr>
          <p:cNvSpPr>
            <a:spLocks noChangeArrowheads="1" noChangeShapeType="1" noTextEdit="1"/>
          </p:cNvSpPr>
          <p:nvPr/>
        </p:nvSpPr>
        <p:spPr bwMode="auto">
          <a:xfrm>
            <a:off x="50196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9</a:t>
            </a:r>
          </a:p>
        </p:txBody>
      </p:sp>
      <p:sp>
        <p:nvSpPr>
          <p:cNvPr id="6190" name="WordArt 46">
            <a:extLst>
              <a:ext uri="{FF2B5EF4-FFF2-40B4-BE49-F238E27FC236}">
                <a16:creationId xmlns:a16="http://schemas.microsoft.com/office/drawing/2014/main" xmlns="" id="{101626F0-DB00-4510-AE50-0B4FC43C02AA}"/>
              </a:ext>
            </a:extLst>
          </p:cNvPr>
          <p:cNvSpPr>
            <a:spLocks noChangeArrowheads="1" noChangeShapeType="1" noTextEdit="1"/>
          </p:cNvSpPr>
          <p:nvPr/>
        </p:nvSpPr>
        <p:spPr bwMode="auto">
          <a:xfrm>
            <a:off x="4943474" y="5795962"/>
            <a:ext cx="666750" cy="742950"/>
          </a:xfrm>
          <a:prstGeom prst="rect">
            <a:avLst/>
          </a:prstGeom>
        </p:spPr>
        <p:txBody>
          <a:bodyPr wrap="none" fromWordArt="1">
            <a:prstTxWarp prst="textPlain">
              <a:avLst>
                <a:gd name="adj" fmla="val 50000"/>
              </a:avLst>
            </a:prstTxWarp>
          </a:bodyPr>
          <a:lstStyle/>
          <a:p>
            <a:pPr algn="ctr"/>
            <a:r>
              <a:rPr lang="en-US"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10</a:t>
            </a:r>
          </a:p>
        </p:txBody>
      </p:sp>
      <p:pic>
        <p:nvPicPr>
          <p:cNvPr id="29" name="Picture 28">
            <a:extLst>
              <a:ext uri="{FF2B5EF4-FFF2-40B4-BE49-F238E27FC236}">
                <a16:creationId xmlns:a16="http://schemas.microsoft.com/office/drawing/2014/main" xmlns="" id="{658120A2-0FFF-4EAB-92E8-35B70AA06550}"/>
              </a:ext>
            </a:extLst>
          </p:cNvPr>
          <p:cNvPicPr>
            <a:picLocks noChangeAspect="1"/>
          </p:cNvPicPr>
          <p:nvPr/>
        </p:nvPicPr>
        <p:blipFill>
          <a:blip r:embed="rId12" cstate="print"/>
          <a:stretch>
            <a:fillRect/>
          </a:stretch>
        </p:blipFill>
        <p:spPr>
          <a:xfrm>
            <a:off x="10791608" y="148865"/>
            <a:ext cx="1222629" cy="1075678"/>
          </a:xfrm>
          <a:prstGeom prst="rect">
            <a:avLst/>
          </a:prstGeom>
        </p:spPr>
      </p:pic>
    </p:spTree>
    <p:custDataLst>
      <p:tags r:id="rId1"/>
    </p:custDataLst>
    <p:extLst>
      <p:ext uri="{BB962C8B-B14F-4D97-AF65-F5344CB8AC3E}">
        <p14:creationId xmlns="" xmlns:p14="http://schemas.microsoft.com/office/powerpoint/2010/main" val="371021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6171"/>
                                        </p:tgtEl>
                                        <p:attrNameLst>
                                          <p:attrName>style.visibility</p:attrName>
                                        </p:attrNameLst>
                                      </p:cBhvr>
                                      <p:to>
                                        <p:strVal val="visible"/>
                                      </p:to>
                                    </p:set>
                                    <p:anim calcmode="lin" valueType="num">
                                      <p:cBhvr>
                                        <p:cTn id="7" dur="500" fill="hold"/>
                                        <p:tgtEl>
                                          <p:spTgt spid="6171"/>
                                        </p:tgtEl>
                                        <p:attrNameLst>
                                          <p:attrName>ppt_w</p:attrName>
                                        </p:attrNameLst>
                                      </p:cBhvr>
                                      <p:tavLst>
                                        <p:tav tm="0">
                                          <p:val>
                                            <p:fltVal val="0"/>
                                          </p:val>
                                        </p:tav>
                                        <p:tav tm="100000">
                                          <p:val>
                                            <p:strVal val="#ppt_w"/>
                                          </p:val>
                                        </p:tav>
                                      </p:tavLst>
                                    </p:anim>
                                    <p:anim calcmode="lin" valueType="num">
                                      <p:cBhvr>
                                        <p:cTn id="8" dur="500" fill="hold"/>
                                        <p:tgtEl>
                                          <p:spTgt spid="6171"/>
                                        </p:tgtEl>
                                        <p:attrNameLst>
                                          <p:attrName>ppt_h</p:attrName>
                                        </p:attrNameLst>
                                      </p:cBhvr>
                                      <p:tavLst>
                                        <p:tav tm="0">
                                          <p:val>
                                            <p:fltVal val="0"/>
                                          </p:val>
                                        </p:tav>
                                        <p:tav tm="100000">
                                          <p:val>
                                            <p:strVal val="#ppt_h"/>
                                          </p:val>
                                        </p:tav>
                                      </p:tavLst>
                                    </p:anim>
                                    <p:animEffect transition="in" filter="fade">
                                      <p:cBhvr>
                                        <p:cTn id="9" dur="500"/>
                                        <p:tgtEl>
                                          <p:spTgt spid="6171"/>
                                        </p:tgtEl>
                                      </p:cBhvr>
                                    </p:animEffect>
                                  </p:childTnLst>
                                </p:cTn>
                              </p:par>
                              <p:par>
                                <p:cTn id="10" presetID="53" presetClass="entr" presetSubtype="0" fill="hold" nodeType="withEffect">
                                  <p:stCondLst>
                                    <p:cond delay="0"/>
                                  </p:stCondLst>
                                  <p:childTnLst>
                                    <p:set>
                                      <p:cBhvr>
                                        <p:cTn id="11" dur="1" fill="hold">
                                          <p:stCondLst>
                                            <p:cond delay="0"/>
                                          </p:stCondLst>
                                        </p:cTn>
                                        <p:tgtEl>
                                          <p:spTgt spid="6172"/>
                                        </p:tgtEl>
                                        <p:attrNameLst>
                                          <p:attrName>style.visibility</p:attrName>
                                        </p:attrNameLst>
                                      </p:cBhvr>
                                      <p:to>
                                        <p:strVal val="visible"/>
                                      </p:to>
                                    </p:set>
                                    <p:anim calcmode="lin" valueType="num">
                                      <p:cBhvr>
                                        <p:cTn id="12" dur="500" fill="hold"/>
                                        <p:tgtEl>
                                          <p:spTgt spid="6172"/>
                                        </p:tgtEl>
                                        <p:attrNameLst>
                                          <p:attrName>ppt_w</p:attrName>
                                        </p:attrNameLst>
                                      </p:cBhvr>
                                      <p:tavLst>
                                        <p:tav tm="0">
                                          <p:val>
                                            <p:fltVal val="0"/>
                                          </p:val>
                                        </p:tav>
                                        <p:tav tm="100000">
                                          <p:val>
                                            <p:strVal val="#ppt_w"/>
                                          </p:val>
                                        </p:tav>
                                      </p:tavLst>
                                    </p:anim>
                                    <p:anim calcmode="lin" valueType="num">
                                      <p:cBhvr>
                                        <p:cTn id="13" dur="500" fill="hold"/>
                                        <p:tgtEl>
                                          <p:spTgt spid="6172"/>
                                        </p:tgtEl>
                                        <p:attrNameLst>
                                          <p:attrName>ppt_h</p:attrName>
                                        </p:attrNameLst>
                                      </p:cBhvr>
                                      <p:tavLst>
                                        <p:tav tm="0">
                                          <p:val>
                                            <p:fltVal val="0"/>
                                          </p:val>
                                        </p:tav>
                                        <p:tav tm="100000">
                                          <p:val>
                                            <p:strVal val="#ppt_h"/>
                                          </p:val>
                                        </p:tav>
                                      </p:tavLst>
                                    </p:anim>
                                    <p:animEffect transition="in" filter="fade">
                                      <p:cBhvr>
                                        <p:cTn id="14" dur="500"/>
                                        <p:tgtEl>
                                          <p:spTgt spid="6172"/>
                                        </p:tgtEl>
                                      </p:cBhvr>
                                    </p:animEffect>
                                  </p:childTnLst>
                                </p:cTn>
                              </p:par>
                              <p:par>
                                <p:cTn id="15" presetID="8" presetClass="emph" presetSubtype="0" repeatCount="indefinite" fill="hold" grpId="1" nodeType="withEffect">
                                  <p:stCondLst>
                                    <p:cond delay="0"/>
                                  </p:stCondLst>
                                  <p:childTnLst>
                                    <p:animRot by="21600000">
                                      <p:cBhvr>
                                        <p:cTn id="16" dur="2000" fill="hold"/>
                                        <p:tgtEl>
                                          <p:spTgt spid="6171"/>
                                        </p:tgtEl>
                                        <p:attrNameLst>
                                          <p:attrName>r</p:attrName>
                                        </p:attrNameLst>
                                      </p:cBhvr>
                                    </p:animRot>
                                  </p:childTnLst>
                                </p:cTn>
                              </p:par>
                              <p:par>
                                <p:cTn id="17" presetID="2" presetClass="entr" presetSubtype="8" fill="hold" nodeType="withEffect">
                                  <p:stCondLst>
                                    <p:cond delay="50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0-#ppt_w/2"/>
                                          </p:val>
                                        </p:tav>
                                        <p:tav tm="100000">
                                          <p:val>
                                            <p:strVal val="#ppt_x"/>
                                          </p:val>
                                        </p:tav>
                                      </p:tavLst>
                                    </p:anim>
                                    <p:anim calcmode="lin" valueType="num">
                                      <p:cBhvr additive="base">
                                        <p:cTn id="20" dur="1000" fill="hold"/>
                                        <p:tgtEl>
                                          <p:spTgt spid="3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Jet Fighter 2-DVDH.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6190"/>
                                        </p:tgtEl>
                                        <p:attrNameLst>
                                          <p:attrName>style.visibility</p:attrName>
                                        </p:attrNameLst>
                                      </p:cBhvr>
                                      <p:to>
                                        <p:strVal val="visible"/>
                                      </p:to>
                                    </p:set>
                                    <p:animEffect transition="in" filter="dissolve">
                                      <p:cBhvr>
                                        <p:cTn id="25" dur="500"/>
                                        <p:tgtEl>
                                          <p:spTgt spid="6190"/>
                                        </p:tgtEl>
                                      </p:cBhvr>
                                    </p:animEffect>
                                  </p:childTnLst>
                                  <p:subTnLst>
                                    <p:audio>
                                      <p:cMediaNode>
                                        <p:cTn display="0" masterRel="sameClick">
                                          <p:stCondLst>
                                            <p:cond evt="begin" delay="0">
                                              <p:tn val="23"/>
                                            </p:cond>
                                          </p:stCondLst>
                                          <p:endCondLst>
                                            <p:cond evt="onStopAudio" delay="0">
                                              <p:tgtEl>
                                                <p:sldTgt/>
                                              </p:tgtEl>
                                            </p:cond>
                                          </p:endCondLst>
                                        </p:cTn>
                                        <p:tgtEl>
                                          <p:sndTgt r:embed="rId5" name="camera.wav"/>
                                        </p:tgtEl>
                                      </p:cMediaNode>
                                    </p:audio>
                                  </p:subTnLst>
                                </p:cTn>
                              </p:par>
                            </p:childTnLst>
                          </p:cTn>
                        </p:par>
                        <p:par>
                          <p:cTn id="26" fill="hold" nodeType="afterGroup">
                            <p:stCondLst>
                              <p:cond delay="500"/>
                            </p:stCondLst>
                            <p:childTnLst>
                              <p:par>
                                <p:cTn id="27" presetID="53" presetClass="exit" presetSubtype="0" fill="hold" nodeType="afterEffect">
                                  <p:stCondLst>
                                    <p:cond delay="0"/>
                                  </p:stCondLst>
                                  <p:childTnLst>
                                    <p:anim calcmode="lin" valueType="num">
                                      <p:cBhvr>
                                        <p:cTn id="28" dur="500"/>
                                        <p:tgtEl>
                                          <p:spTgt spid="6190"/>
                                        </p:tgtEl>
                                        <p:attrNameLst>
                                          <p:attrName>ppt_w</p:attrName>
                                        </p:attrNameLst>
                                      </p:cBhvr>
                                      <p:tavLst>
                                        <p:tav tm="0">
                                          <p:val>
                                            <p:strVal val="ppt_w"/>
                                          </p:val>
                                        </p:tav>
                                        <p:tav tm="100000">
                                          <p:val>
                                            <p:fltVal val="0"/>
                                          </p:val>
                                        </p:tav>
                                      </p:tavLst>
                                    </p:anim>
                                    <p:anim calcmode="lin" valueType="num">
                                      <p:cBhvr>
                                        <p:cTn id="29" dur="500"/>
                                        <p:tgtEl>
                                          <p:spTgt spid="6190"/>
                                        </p:tgtEl>
                                        <p:attrNameLst>
                                          <p:attrName>ppt_h</p:attrName>
                                        </p:attrNameLst>
                                      </p:cBhvr>
                                      <p:tavLst>
                                        <p:tav tm="0">
                                          <p:val>
                                            <p:strVal val="ppt_h"/>
                                          </p:val>
                                        </p:tav>
                                        <p:tav tm="100000">
                                          <p:val>
                                            <p:fltVal val="0"/>
                                          </p:val>
                                        </p:tav>
                                      </p:tavLst>
                                    </p:anim>
                                    <p:animEffect transition="out" filter="fade">
                                      <p:cBhvr>
                                        <p:cTn id="30" dur="500"/>
                                        <p:tgtEl>
                                          <p:spTgt spid="6190"/>
                                        </p:tgtEl>
                                      </p:cBhvr>
                                    </p:animEffect>
                                    <p:set>
                                      <p:cBhvr>
                                        <p:cTn id="31" dur="1" fill="hold">
                                          <p:stCondLst>
                                            <p:cond delay="499"/>
                                          </p:stCondLst>
                                        </p:cTn>
                                        <p:tgtEl>
                                          <p:spTgt spid="6190"/>
                                        </p:tgtEl>
                                        <p:attrNameLst>
                                          <p:attrName>style.visibility</p:attrName>
                                        </p:attrNameLst>
                                      </p:cBhvr>
                                      <p:to>
                                        <p:strVal val="hidden"/>
                                      </p:to>
                                    </p:set>
                                  </p:childTnLst>
                                </p:cTn>
                              </p:par>
                            </p:childTnLst>
                          </p:cTn>
                        </p:par>
                        <p:par>
                          <p:cTn id="32" fill="hold" nodeType="afterGroup">
                            <p:stCondLst>
                              <p:cond delay="1000"/>
                            </p:stCondLst>
                            <p:childTnLst>
                              <p:par>
                                <p:cTn id="33" presetID="9" presetClass="entr" presetSubtype="0" fill="hold" nodeType="afterEffect">
                                  <p:stCondLst>
                                    <p:cond delay="0"/>
                                  </p:stCondLst>
                                  <p:childTnLst>
                                    <p:set>
                                      <p:cBhvr>
                                        <p:cTn id="34" dur="1" fill="hold">
                                          <p:stCondLst>
                                            <p:cond delay="0"/>
                                          </p:stCondLst>
                                        </p:cTn>
                                        <p:tgtEl>
                                          <p:spTgt spid="6189"/>
                                        </p:tgtEl>
                                        <p:attrNameLst>
                                          <p:attrName>style.visibility</p:attrName>
                                        </p:attrNameLst>
                                      </p:cBhvr>
                                      <p:to>
                                        <p:strVal val="visible"/>
                                      </p:to>
                                    </p:set>
                                    <p:animEffect transition="in" filter="dissolve">
                                      <p:cBhvr>
                                        <p:cTn id="35" dur="500"/>
                                        <p:tgtEl>
                                          <p:spTgt spid="6189"/>
                                        </p:tgtEl>
                                      </p:cBhvr>
                                    </p:animEffect>
                                  </p:childTnLst>
                                  <p:subTnLst>
                                    <p:audio>
                                      <p:cMediaNode>
                                        <p:cTn display="0" masterRel="sameClick">
                                          <p:stCondLst>
                                            <p:cond evt="begin" delay="0">
                                              <p:tn val="33"/>
                                            </p:cond>
                                          </p:stCondLst>
                                          <p:endCondLst>
                                            <p:cond evt="onStopAudio" delay="0">
                                              <p:tgtEl>
                                                <p:sldTgt/>
                                              </p:tgtEl>
                                            </p:cond>
                                          </p:endCondLst>
                                        </p:cTn>
                                        <p:tgtEl>
                                          <p:sndTgt r:embed="rId5" name="camera.wav"/>
                                        </p:tgtEl>
                                      </p:cMediaNode>
                                    </p:audio>
                                  </p:subTnLst>
                                </p:cTn>
                              </p:par>
                            </p:childTnLst>
                          </p:cTn>
                        </p:par>
                        <p:par>
                          <p:cTn id="36" fill="hold" nodeType="afterGroup">
                            <p:stCondLst>
                              <p:cond delay="1500"/>
                            </p:stCondLst>
                            <p:childTnLst>
                              <p:par>
                                <p:cTn id="37" presetID="53" presetClass="exit" presetSubtype="0" fill="hold" nodeType="afterEffect">
                                  <p:stCondLst>
                                    <p:cond delay="0"/>
                                  </p:stCondLst>
                                  <p:childTnLst>
                                    <p:anim calcmode="lin" valueType="num">
                                      <p:cBhvr>
                                        <p:cTn id="38" dur="500"/>
                                        <p:tgtEl>
                                          <p:spTgt spid="6189"/>
                                        </p:tgtEl>
                                        <p:attrNameLst>
                                          <p:attrName>ppt_w</p:attrName>
                                        </p:attrNameLst>
                                      </p:cBhvr>
                                      <p:tavLst>
                                        <p:tav tm="0">
                                          <p:val>
                                            <p:strVal val="ppt_w"/>
                                          </p:val>
                                        </p:tav>
                                        <p:tav tm="100000">
                                          <p:val>
                                            <p:fltVal val="0"/>
                                          </p:val>
                                        </p:tav>
                                      </p:tavLst>
                                    </p:anim>
                                    <p:anim calcmode="lin" valueType="num">
                                      <p:cBhvr>
                                        <p:cTn id="39" dur="500"/>
                                        <p:tgtEl>
                                          <p:spTgt spid="6189"/>
                                        </p:tgtEl>
                                        <p:attrNameLst>
                                          <p:attrName>ppt_h</p:attrName>
                                        </p:attrNameLst>
                                      </p:cBhvr>
                                      <p:tavLst>
                                        <p:tav tm="0">
                                          <p:val>
                                            <p:strVal val="ppt_h"/>
                                          </p:val>
                                        </p:tav>
                                        <p:tav tm="100000">
                                          <p:val>
                                            <p:fltVal val="0"/>
                                          </p:val>
                                        </p:tav>
                                      </p:tavLst>
                                    </p:anim>
                                    <p:animEffect transition="out" filter="fade">
                                      <p:cBhvr>
                                        <p:cTn id="40" dur="500"/>
                                        <p:tgtEl>
                                          <p:spTgt spid="6189"/>
                                        </p:tgtEl>
                                      </p:cBhvr>
                                    </p:animEffect>
                                    <p:set>
                                      <p:cBhvr>
                                        <p:cTn id="41" dur="1" fill="hold">
                                          <p:stCondLst>
                                            <p:cond delay="499"/>
                                          </p:stCondLst>
                                        </p:cTn>
                                        <p:tgtEl>
                                          <p:spTgt spid="6189"/>
                                        </p:tgtEl>
                                        <p:attrNameLst>
                                          <p:attrName>style.visibility</p:attrName>
                                        </p:attrNameLst>
                                      </p:cBhvr>
                                      <p:to>
                                        <p:strVal val="hidden"/>
                                      </p:to>
                                    </p:set>
                                  </p:childTnLst>
                                </p:cTn>
                              </p:par>
                            </p:childTnLst>
                          </p:cTn>
                        </p:par>
                        <p:par>
                          <p:cTn id="42" fill="hold" nodeType="afterGroup">
                            <p:stCondLst>
                              <p:cond delay="2000"/>
                            </p:stCondLst>
                            <p:childTnLst>
                              <p:par>
                                <p:cTn id="43" presetID="9" presetClass="entr" presetSubtype="0" fill="hold" nodeType="afterEffect">
                                  <p:stCondLst>
                                    <p:cond delay="0"/>
                                  </p:stCondLst>
                                  <p:childTnLst>
                                    <p:set>
                                      <p:cBhvr>
                                        <p:cTn id="44" dur="1" fill="hold">
                                          <p:stCondLst>
                                            <p:cond delay="0"/>
                                          </p:stCondLst>
                                        </p:cTn>
                                        <p:tgtEl>
                                          <p:spTgt spid="6188"/>
                                        </p:tgtEl>
                                        <p:attrNameLst>
                                          <p:attrName>style.visibility</p:attrName>
                                        </p:attrNameLst>
                                      </p:cBhvr>
                                      <p:to>
                                        <p:strVal val="visible"/>
                                      </p:to>
                                    </p:set>
                                    <p:animEffect transition="in" filter="dissolve">
                                      <p:cBhvr>
                                        <p:cTn id="45" dur="500"/>
                                        <p:tgtEl>
                                          <p:spTgt spid="6188"/>
                                        </p:tgtEl>
                                      </p:cBhvr>
                                    </p:animEffect>
                                  </p:childTnLst>
                                  <p:subTnLst>
                                    <p:audio>
                                      <p:cMediaNode>
                                        <p:cTn display="0" masterRel="sameClick">
                                          <p:stCondLst>
                                            <p:cond evt="begin" delay="0">
                                              <p:tn val="43"/>
                                            </p:cond>
                                          </p:stCondLst>
                                          <p:endCondLst>
                                            <p:cond evt="onStopAudio" delay="0">
                                              <p:tgtEl>
                                                <p:sldTgt/>
                                              </p:tgtEl>
                                            </p:cond>
                                          </p:endCondLst>
                                        </p:cTn>
                                        <p:tgtEl>
                                          <p:sndTgt r:embed="rId5" name="camera.wav"/>
                                        </p:tgtEl>
                                      </p:cMediaNode>
                                    </p:audio>
                                  </p:subTnLst>
                                </p:cTn>
                              </p:par>
                            </p:childTnLst>
                          </p:cTn>
                        </p:par>
                        <p:par>
                          <p:cTn id="46" fill="hold" nodeType="afterGroup">
                            <p:stCondLst>
                              <p:cond delay="2500"/>
                            </p:stCondLst>
                            <p:childTnLst>
                              <p:par>
                                <p:cTn id="47" presetID="53" presetClass="exit" presetSubtype="0" fill="hold" nodeType="afterEffect">
                                  <p:stCondLst>
                                    <p:cond delay="0"/>
                                  </p:stCondLst>
                                  <p:childTnLst>
                                    <p:anim calcmode="lin" valueType="num">
                                      <p:cBhvr>
                                        <p:cTn id="48" dur="500"/>
                                        <p:tgtEl>
                                          <p:spTgt spid="6188"/>
                                        </p:tgtEl>
                                        <p:attrNameLst>
                                          <p:attrName>ppt_w</p:attrName>
                                        </p:attrNameLst>
                                      </p:cBhvr>
                                      <p:tavLst>
                                        <p:tav tm="0">
                                          <p:val>
                                            <p:strVal val="ppt_w"/>
                                          </p:val>
                                        </p:tav>
                                        <p:tav tm="100000">
                                          <p:val>
                                            <p:fltVal val="0"/>
                                          </p:val>
                                        </p:tav>
                                      </p:tavLst>
                                    </p:anim>
                                    <p:anim calcmode="lin" valueType="num">
                                      <p:cBhvr>
                                        <p:cTn id="49" dur="500"/>
                                        <p:tgtEl>
                                          <p:spTgt spid="6188"/>
                                        </p:tgtEl>
                                        <p:attrNameLst>
                                          <p:attrName>ppt_h</p:attrName>
                                        </p:attrNameLst>
                                      </p:cBhvr>
                                      <p:tavLst>
                                        <p:tav tm="0">
                                          <p:val>
                                            <p:strVal val="ppt_h"/>
                                          </p:val>
                                        </p:tav>
                                        <p:tav tm="100000">
                                          <p:val>
                                            <p:fltVal val="0"/>
                                          </p:val>
                                        </p:tav>
                                      </p:tavLst>
                                    </p:anim>
                                    <p:animEffect transition="out" filter="fade">
                                      <p:cBhvr>
                                        <p:cTn id="50" dur="500"/>
                                        <p:tgtEl>
                                          <p:spTgt spid="6188"/>
                                        </p:tgtEl>
                                      </p:cBhvr>
                                    </p:animEffect>
                                    <p:set>
                                      <p:cBhvr>
                                        <p:cTn id="51" dur="1" fill="hold">
                                          <p:stCondLst>
                                            <p:cond delay="499"/>
                                          </p:stCondLst>
                                        </p:cTn>
                                        <p:tgtEl>
                                          <p:spTgt spid="6188"/>
                                        </p:tgtEl>
                                        <p:attrNameLst>
                                          <p:attrName>style.visibility</p:attrName>
                                        </p:attrNameLst>
                                      </p:cBhvr>
                                      <p:to>
                                        <p:strVal val="hidden"/>
                                      </p:to>
                                    </p:set>
                                  </p:childTnLst>
                                </p:cTn>
                              </p:par>
                            </p:childTnLst>
                          </p:cTn>
                        </p:par>
                        <p:par>
                          <p:cTn id="52" fill="hold" nodeType="afterGroup">
                            <p:stCondLst>
                              <p:cond delay="3000"/>
                            </p:stCondLst>
                            <p:childTnLst>
                              <p:par>
                                <p:cTn id="53" presetID="9" presetClass="entr" presetSubtype="0" fill="hold" nodeType="afterEffect">
                                  <p:stCondLst>
                                    <p:cond delay="0"/>
                                  </p:stCondLst>
                                  <p:childTnLst>
                                    <p:set>
                                      <p:cBhvr>
                                        <p:cTn id="54" dur="1" fill="hold">
                                          <p:stCondLst>
                                            <p:cond delay="0"/>
                                          </p:stCondLst>
                                        </p:cTn>
                                        <p:tgtEl>
                                          <p:spTgt spid="6187"/>
                                        </p:tgtEl>
                                        <p:attrNameLst>
                                          <p:attrName>style.visibility</p:attrName>
                                        </p:attrNameLst>
                                      </p:cBhvr>
                                      <p:to>
                                        <p:strVal val="visible"/>
                                      </p:to>
                                    </p:set>
                                    <p:animEffect transition="in" filter="dissolve">
                                      <p:cBhvr>
                                        <p:cTn id="55" dur="500"/>
                                        <p:tgtEl>
                                          <p:spTgt spid="6187"/>
                                        </p:tgtEl>
                                      </p:cBhvr>
                                    </p:animEffect>
                                  </p:childTnLst>
                                  <p:subTnLst>
                                    <p:audio>
                                      <p:cMediaNode>
                                        <p:cTn display="0" masterRel="sameClick">
                                          <p:stCondLst>
                                            <p:cond evt="begin" delay="0">
                                              <p:tn val="53"/>
                                            </p:cond>
                                          </p:stCondLst>
                                          <p:endCondLst>
                                            <p:cond evt="onStopAudio" delay="0">
                                              <p:tgtEl>
                                                <p:sldTgt/>
                                              </p:tgtEl>
                                            </p:cond>
                                          </p:endCondLst>
                                        </p:cTn>
                                        <p:tgtEl>
                                          <p:sndTgt r:embed="rId5" name="camera.wav"/>
                                        </p:tgtEl>
                                      </p:cMediaNode>
                                    </p:audio>
                                  </p:subTnLst>
                                </p:cTn>
                              </p:par>
                            </p:childTnLst>
                          </p:cTn>
                        </p:par>
                        <p:par>
                          <p:cTn id="56" fill="hold" nodeType="afterGroup">
                            <p:stCondLst>
                              <p:cond delay="3500"/>
                            </p:stCondLst>
                            <p:childTnLst>
                              <p:par>
                                <p:cTn id="57" presetID="53" presetClass="exit" presetSubtype="0" fill="hold" nodeType="afterEffect">
                                  <p:stCondLst>
                                    <p:cond delay="0"/>
                                  </p:stCondLst>
                                  <p:childTnLst>
                                    <p:anim calcmode="lin" valueType="num">
                                      <p:cBhvr>
                                        <p:cTn id="58" dur="500"/>
                                        <p:tgtEl>
                                          <p:spTgt spid="6187"/>
                                        </p:tgtEl>
                                        <p:attrNameLst>
                                          <p:attrName>ppt_w</p:attrName>
                                        </p:attrNameLst>
                                      </p:cBhvr>
                                      <p:tavLst>
                                        <p:tav tm="0">
                                          <p:val>
                                            <p:strVal val="ppt_w"/>
                                          </p:val>
                                        </p:tav>
                                        <p:tav tm="100000">
                                          <p:val>
                                            <p:fltVal val="0"/>
                                          </p:val>
                                        </p:tav>
                                      </p:tavLst>
                                    </p:anim>
                                    <p:anim calcmode="lin" valueType="num">
                                      <p:cBhvr>
                                        <p:cTn id="59" dur="500"/>
                                        <p:tgtEl>
                                          <p:spTgt spid="6187"/>
                                        </p:tgtEl>
                                        <p:attrNameLst>
                                          <p:attrName>ppt_h</p:attrName>
                                        </p:attrNameLst>
                                      </p:cBhvr>
                                      <p:tavLst>
                                        <p:tav tm="0">
                                          <p:val>
                                            <p:strVal val="ppt_h"/>
                                          </p:val>
                                        </p:tav>
                                        <p:tav tm="100000">
                                          <p:val>
                                            <p:fltVal val="0"/>
                                          </p:val>
                                        </p:tav>
                                      </p:tavLst>
                                    </p:anim>
                                    <p:animEffect transition="out" filter="fade">
                                      <p:cBhvr>
                                        <p:cTn id="60" dur="500"/>
                                        <p:tgtEl>
                                          <p:spTgt spid="6187"/>
                                        </p:tgtEl>
                                      </p:cBhvr>
                                    </p:animEffect>
                                    <p:set>
                                      <p:cBhvr>
                                        <p:cTn id="61" dur="1" fill="hold">
                                          <p:stCondLst>
                                            <p:cond delay="499"/>
                                          </p:stCondLst>
                                        </p:cTn>
                                        <p:tgtEl>
                                          <p:spTgt spid="6187"/>
                                        </p:tgtEl>
                                        <p:attrNameLst>
                                          <p:attrName>style.visibility</p:attrName>
                                        </p:attrNameLst>
                                      </p:cBhvr>
                                      <p:to>
                                        <p:strVal val="hidden"/>
                                      </p:to>
                                    </p:set>
                                  </p:childTnLst>
                                </p:cTn>
                              </p:par>
                            </p:childTnLst>
                          </p:cTn>
                        </p:par>
                        <p:par>
                          <p:cTn id="62" fill="hold" nodeType="afterGroup">
                            <p:stCondLst>
                              <p:cond delay="4000"/>
                            </p:stCondLst>
                            <p:childTnLst>
                              <p:par>
                                <p:cTn id="63" presetID="9" presetClass="entr" presetSubtype="0" fill="hold" nodeType="afterEffect">
                                  <p:stCondLst>
                                    <p:cond delay="0"/>
                                  </p:stCondLst>
                                  <p:childTnLst>
                                    <p:set>
                                      <p:cBhvr>
                                        <p:cTn id="64" dur="1" fill="hold">
                                          <p:stCondLst>
                                            <p:cond delay="0"/>
                                          </p:stCondLst>
                                        </p:cTn>
                                        <p:tgtEl>
                                          <p:spTgt spid="6186"/>
                                        </p:tgtEl>
                                        <p:attrNameLst>
                                          <p:attrName>style.visibility</p:attrName>
                                        </p:attrNameLst>
                                      </p:cBhvr>
                                      <p:to>
                                        <p:strVal val="visible"/>
                                      </p:to>
                                    </p:set>
                                    <p:animEffect transition="in" filter="dissolve">
                                      <p:cBhvr>
                                        <p:cTn id="65" dur="500"/>
                                        <p:tgtEl>
                                          <p:spTgt spid="6186"/>
                                        </p:tgtEl>
                                      </p:cBhvr>
                                    </p:animEffect>
                                  </p:childTnLst>
                                  <p:subTnLst>
                                    <p:audio>
                                      <p:cMediaNode>
                                        <p:cTn display="0" masterRel="sameClick">
                                          <p:stCondLst>
                                            <p:cond evt="begin" delay="0">
                                              <p:tn val="63"/>
                                            </p:cond>
                                          </p:stCondLst>
                                          <p:endCondLst>
                                            <p:cond evt="onStopAudio" delay="0">
                                              <p:tgtEl>
                                                <p:sldTgt/>
                                              </p:tgtEl>
                                            </p:cond>
                                          </p:endCondLst>
                                        </p:cTn>
                                        <p:tgtEl>
                                          <p:sndTgt r:embed="rId5" name="camera.wav"/>
                                        </p:tgtEl>
                                      </p:cMediaNode>
                                    </p:audio>
                                  </p:subTnLst>
                                </p:cTn>
                              </p:par>
                            </p:childTnLst>
                          </p:cTn>
                        </p:par>
                        <p:par>
                          <p:cTn id="66" fill="hold" nodeType="afterGroup">
                            <p:stCondLst>
                              <p:cond delay="4500"/>
                            </p:stCondLst>
                            <p:childTnLst>
                              <p:par>
                                <p:cTn id="67" presetID="53" presetClass="exit" presetSubtype="0" fill="hold" nodeType="afterEffect">
                                  <p:stCondLst>
                                    <p:cond delay="0"/>
                                  </p:stCondLst>
                                  <p:childTnLst>
                                    <p:anim calcmode="lin" valueType="num">
                                      <p:cBhvr>
                                        <p:cTn id="68" dur="500"/>
                                        <p:tgtEl>
                                          <p:spTgt spid="6186"/>
                                        </p:tgtEl>
                                        <p:attrNameLst>
                                          <p:attrName>ppt_w</p:attrName>
                                        </p:attrNameLst>
                                      </p:cBhvr>
                                      <p:tavLst>
                                        <p:tav tm="0">
                                          <p:val>
                                            <p:strVal val="ppt_w"/>
                                          </p:val>
                                        </p:tav>
                                        <p:tav tm="100000">
                                          <p:val>
                                            <p:fltVal val="0"/>
                                          </p:val>
                                        </p:tav>
                                      </p:tavLst>
                                    </p:anim>
                                    <p:anim calcmode="lin" valueType="num">
                                      <p:cBhvr>
                                        <p:cTn id="69" dur="500"/>
                                        <p:tgtEl>
                                          <p:spTgt spid="6186"/>
                                        </p:tgtEl>
                                        <p:attrNameLst>
                                          <p:attrName>ppt_h</p:attrName>
                                        </p:attrNameLst>
                                      </p:cBhvr>
                                      <p:tavLst>
                                        <p:tav tm="0">
                                          <p:val>
                                            <p:strVal val="ppt_h"/>
                                          </p:val>
                                        </p:tav>
                                        <p:tav tm="100000">
                                          <p:val>
                                            <p:fltVal val="0"/>
                                          </p:val>
                                        </p:tav>
                                      </p:tavLst>
                                    </p:anim>
                                    <p:animEffect transition="out" filter="fade">
                                      <p:cBhvr>
                                        <p:cTn id="70" dur="500"/>
                                        <p:tgtEl>
                                          <p:spTgt spid="6186"/>
                                        </p:tgtEl>
                                      </p:cBhvr>
                                    </p:animEffect>
                                    <p:set>
                                      <p:cBhvr>
                                        <p:cTn id="71" dur="1" fill="hold">
                                          <p:stCondLst>
                                            <p:cond delay="499"/>
                                          </p:stCondLst>
                                        </p:cTn>
                                        <p:tgtEl>
                                          <p:spTgt spid="6186"/>
                                        </p:tgtEl>
                                        <p:attrNameLst>
                                          <p:attrName>style.visibility</p:attrName>
                                        </p:attrNameLst>
                                      </p:cBhvr>
                                      <p:to>
                                        <p:strVal val="hidden"/>
                                      </p:to>
                                    </p:set>
                                  </p:childTnLst>
                                </p:cTn>
                              </p:par>
                            </p:childTnLst>
                          </p:cTn>
                        </p:par>
                        <p:par>
                          <p:cTn id="72" fill="hold" nodeType="afterGroup">
                            <p:stCondLst>
                              <p:cond delay="5000"/>
                            </p:stCondLst>
                            <p:childTnLst>
                              <p:par>
                                <p:cTn id="73" presetID="9" presetClass="entr" presetSubtype="0" fill="hold" nodeType="afterEffect">
                                  <p:stCondLst>
                                    <p:cond delay="0"/>
                                  </p:stCondLst>
                                  <p:childTnLst>
                                    <p:set>
                                      <p:cBhvr>
                                        <p:cTn id="74" dur="1" fill="hold">
                                          <p:stCondLst>
                                            <p:cond delay="0"/>
                                          </p:stCondLst>
                                        </p:cTn>
                                        <p:tgtEl>
                                          <p:spTgt spid="6185"/>
                                        </p:tgtEl>
                                        <p:attrNameLst>
                                          <p:attrName>style.visibility</p:attrName>
                                        </p:attrNameLst>
                                      </p:cBhvr>
                                      <p:to>
                                        <p:strVal val="visible"/>
                                      </p:to>
                                    </p:set>
                                    <p:animEffect transition="in" filter="dissolve">
                                      <p:cBhvr>
                                        <p:cTn id="75" dur="500"/>
                                        <p:tgtEl>
                                          <p:spTgt spid="6185"/>
                                        </p:tgtEl>
                                      </p:cBhvr>
                                    </p:animEffect>
                                  </p:childTnLst>
                                  <p:subTnLst>
                                    <p:audio>
                                      <p:cMediaNode>
                                        <p:cTn display="0" masterRel="sameClick">
                                          <p:stCondLst>
                                            <p:cond evt="begin" delay="0">
                                              <p:tn val="73"/>
                                            </p:cond>
                                          </p:stCondLst>
                                          <p:endCondLst>
                                            <p:cond evt="onStopAudio" delay="0">
                                              <p:tgtEl>
                                                <p:sldTgt/>
                                              </p:tgtEl>
                                            </p:cond>
                                          </p:endCondLst>
                                        </p:cTn>
                                        <p:tgtEl>
                                          <p:sndTgt r:embed="rId5" name="camera.wav"/>
                                        </p:tgtEl>
                                      </p:cMediaNode>
                                    </p:audio>
                                  </p:subTnLst>
                                </p:cTn>
                              </p:par>
                            </p:childTnLst>
                          </p:cTn>
                        </p:par>
                        <p:par>
                          <p:cTn id="76" fill="hold" nodeType="afterGroup">
                            <p:stCondLst>
                              <p:cond delay="5500"/>
                            </p:stCondLst>
                            <p:childTnLst>
                              <p:par>
                                <p:cTn id="77" presetID="53" presetClass="exit" presetSubtype="0" fill="hold" nodeType="afterEffect">
                                  <p:stCondLst>
                                    <p:cond delay="0"/>
                                  </p:stCondLst>
                                  <p:childTnLst>
                                    <p:anim calcmode="lin" valueType="num">
                                      <p:cBhvr>
                                        <p:cTn id="78" dur="500"/>
                                        <p:tgtEl>
                                          <p:spTgt spid="6185"/>
                                        </p:tgtEl>
                                        <p:attrNameLst>
                                          <p:attrName>ppt_w</p:attrName>
                                        </p:attrNameLst>
                                      </p:cBhvr>
                                      <p:tavLst>
                                        <p:tav tm="0">
                                          <p:val>
                                            <p:strVal val="ppt_w"/>
                                          </p:val>
                                        </p:tav>
                                        <p:tav tm="100000">
                                          <p:val>
                                            <p:fltVal val="0"/>
                                          </p:val>
                                        </p:tav>
                                      </p:tavLst>
                                    </p:anim>
                                    <p:anim calcmode="lin" valueType="num">
                                      <p:cBhvr>
                                        <p:cTn id="79" dur="500"/>
                                        <p:tgtEl>
                                          <p:spTgt spid="6185"/>
                                        </p:tgtEl>
                                        <p:attrNameLst>
                                          <p:attrName>ppt_h</p:attrName>
                                        </p:attrNameLst>
                                      </p:cBhvr>
                                      <p:tavLst>
                                        <p:tav tm="0">
                                          <p:val>
                                            <p:strVal val="ppt_h"/>
                                          </p:val>
                                        </p:tav>
                                        <p:tav tm="100000">
                                          <p:val>
                                            <p:fltVal val="0"/>
                                          </p:val>
                                        </p:tav>
                                      </p:tavLst>
                                    </p:anim>
                                    <p:animEffect transition="out" filter="fade">
                                      <p:cBhvr>
                                        <p:cTn id="80" dur="500"/>
                                        <p:tgtEl>
                                          <p:spTgt spid="6185"/>
                                        </p:tgtEl>
                                      </p:cBhvr>
                                    </p:animEffect>
                                    <p:set>
                                      <p:cBhvr>
                                        <p:cTn id="81" dur="1" fill="hold">
                                          <p:stCondLst>
                                            <p:cond delay="499"/>
                                          </p:stCondLst>
                                        </p:cTn>
                                        <p:tgtEl>
                                          <p:spTgt spid="6185"/>
                                        </p:tgtEl>
                                        <p:attrNameLst>
                                          <p:attrName>style.visibility</p:attrName>
                                        </p:attrNameLst>
                                      </p:cBhvr>
                                      <p:to>
                                        <p:strVal val="hidden"/>
                                      </p:to>
                                    </p:set>
                                  </p:childTnLst>
                                </p:cTn>
                              </p:par>
                            </p:childTnLst>
                          </p:cTn>
                        </p:par>
                        <p:par>
                          <p:cTn id="82" fill="hold" nodeType="afterGroup">
                            <p:stCondLst>
                              <p:cond delay="6000"/>
                            </p:stCondLst>
                            <p:childTnLst>
                              <p:par>
                                <p:cTn id="83" presetID="9" presetClass="entr" presetSubtype="0" fill="hold" nodeType="afterEffect">
                                  <p:stCondLst>
                                    <p:cond delay="0"/>
                                  </p:stCondLst>
                                  <p:childTnLst>
                                    <p:set>
                                      <p:cBhvr>
                                        <p:cTn id="84" dur="1" fill="hold">
                                          <p:stCondLst>
                                            <p:cond delay="0"/>
                                          </p:stCondLst>
                                        </p:cTn>
                                        <p:tgtEl>
                                          <p:spTgt spid="6184"/>
                                        </p:tgtEl>
                                        <p:attrNameLst>
                                          <p:attrName>style.visibility</p:attrName>
                                        </p:attrNameLst>
                                      </p:cBhvr>
                                      <p:to>
                                        <p:strVal val="visible"/>
                                      </p:to>
                                    </p:set>
                                    <p:animEffect transition="in" filter="dissolve">
                                      <p:cBhvr>
                                        <p:cTn id="85" dur="500"/>
                                        <p:tgtEl>
                                          <p:spTgt spid="6184"/>
                                        </p:tgtEl>
                                      </p:cBhvr>
                                    </p:animEffect>
                                  </p:childTnLst>
                                  <p:subTnLst>
                                    <p:audio>
                                      <p:cMediaNode>
                                        <p:cTn display="0" masterRel="sameClick">
                                          <p:stCondLst>
                                            <p:cond evt="begin" delay="0">
                                              <p:tn val="83"/>
                                            </p:cond>
                                          </p:stCondLst>
                                          <p:endCondLst>
                                            <p:cond evt="onStopAudio" delay="0">
                                              <p:tgtEl>
                                                <p:sldTgt/>
                                              </p:tgtEl>
                                            </p:cond>
                                          </p:endCondLst>
                                        </p:cTn>
                                        <p:tgtEl>
                                          <p:sndTgt r:embed="rId5" name="camera.wav"/>
                                        </p:tgtEl>
                                      </p:cMediaNode>
                                    </p:audio>
                                  </p:subTnLst>
                                </p:cTn>
                              </p:par>
                            </p:childTnLst>
                          </p:cTn>
                        </p:par>
                        <p:par>
                          <p:cTn id="86" fill="hold" nodeType="afterGroup">
                            <p:stCondLst>
                              <p:cond delay="6500"/>
                            </p:stCondLst>
                            <p:childTnLst>
                              <p:par>
                                <p:cTn id="87" presetID="53" presetClass="exit" presetSubtype="0" fill="hold" nodeType="afterEffect">
                                  <p:stCondLst>
                                    <p:cond delay="0"/>
                                  </p:stCondLst>
                                  <p:childTnLst>
                                    <p:anim calcmode="lin" valueType="num">
                                      <p:cBhvr>
                                        <p:cTn id="88" dur="500"/>
                                        <p:tgtEl>
                                          <p:spTgt spid="6184"/>
                                        </p:tgtEl>
                                        <p:attrNameLst>
                                          <p:attrName>ppt_w</p:attrName>
                                        </p:attrNameLst>
                                      </p:cBhvr>
                                      <p:tavLst>
                                        <p:tav tm="0">
                                          <p:val>
                                            <p:strVal val="ppt_w"/>
                                          </p:val>
                                        </p:tav>
                                        <p:tav tm="100000">
                                          <p:val>
                                            <p:fltVal val="0"/>
                                          </p:val>
                                        </p:tav>
                                      </p:tavLst>
                                    </p:anim>
                                    <p:anim calcmode="lin" valueType="num">
                                      <p:cBhvr>
                                        <p:cTn id="89" dur="500"/>
                                        <p:tgtEl>
                                          <p:spTgt spid="6184"/>
                                        </p:tgtEl>
                                        <p:attrNameLst>
                                          <p:attrName>ppt_h</p:attrName>
                                        </p:attrNameLst>
                                      </p:cBhvr>
                                      <p:tavLst>
                                        <p:tav tm="0">
                                          <p:val>
                                            <p:strVal val="ppt_h"/>
                                          </p:val>
                                        </p:tav>
                                        <p:tav tm="100000">
                                          <p:val>
                                            <p:fltVal val="0"/>
                                          </p:val>
                                        </p:tav>
                                      </p:tavLst>
                                    </p:anim>
                                    <p:animEffect transition="out" filter="fade">
                                      <p:cBhvr>
                                        <p:cTn id="90" dur="500"/>
                                        <p:tgtEl>
                                          <p:spTgt spid="6184"/>
                                        </p:tgtEl>
                                      </p:cBhvr>
                                    </p:animEffect>
                                    <p:set>
                                      <p:cBhvr>
                                        <p:cTn id="91" dur="1" fill="hold">
                                          <p:stCondLst>
                                            <p:cond delay="499"/>
                                          </p:stCondLst>
                                        </p:cTn>
                                        <p:tgtEl>
                                          <p:spTgt spid="6184"/>
                                        </p:tgtEl>
                                        <p:attrNameLst>
                                          <p:attrName>style.visibility</p:attrName>
                                        </p:attrNameLst>
                                      </p:cBhvr>
                                      <p:to>
                                        <p:strVal val="hidden"/>
                                      </p:to>
                                    </p:set>
                                  </p:childTnLst>
                                </p:cTn>
                              </p:par>
                            </p:childTnLst>
                          </p:cTn>
                        </p:par>
                        <p:par>
                          <p:cTn id="92" fill="hold" nodeType="afterGroup">
                            <p:stCondLst>
                              <p:cond delay="7000"/>
                            </p:stCondLst>
                            <p:childTnLst>
                              <p:par>
                                <p:cTn id="93" presetID="9" presetClass="entr" presetSubtype="0" fill="hold" nodeType="afterEffect">
                                  <p:stCondLst>
                                    <p:cond delay="0"/>
                                  </p:stCondLst>
                                  <p:childTnLst>
                                    <p:set>
                                      <p:cBhvr>
                                        <p:cTn id="94" dur="1" fill="hold">
                                          <p:stCondLst>
                                            <p:cond delay="0"/>
                                          </p:stCondLst>
                                        </p:cTn>
                                        <p:tgtEl>
                                          <p:spTgt spid="6183"/>
                                        </p:tgtEl>
                                        <p:attrNameLst>
                                          <p:attrName>style.visibility</p:attrName>
                                        </p:attrNameLst>
                                      </p:cBhvr>
                                      <p:to>
                                        <p:strVal val="visible"/>
                                      </p:to>
                                    </p:set>
                                    <p:animEffect transition="in" filter="dissolve">
                                      <p:cBhvr>
                                        <p:cTn id="95" dur="500"/>
                                        <p:tgtEl>
                                          <p:spTgt spid="6183"/>
                                        </p:tgtEl>
                                      </p:cBhvr>
                                    </p:animEffect>
                                  </p:childTnLst>
                                  <p:subTnLst>
                                    <p:audio>
                                      <p:cMediaNode>
                                        <p:cTn display="0" masterRel="sameClick">
                                          <p:stCondLst>
                                            <p:cond evt="begin" delay="0">
                                              <p:tn val="93"/>
                                            </p:cond>
                                          </p:stCondLst>
                                          <p:endCondLst>
                                            <p:cond evt="onStopAudio" delay="0">
                                              <p:tgtEl>
                                                <p:sldTgt/>
                                              </p:tgtEl>
                                            </p:cond>
                                          </p:endCondLst>
                                        </p:cTn>
                                        <p:tgtEl>
                                          <p:sndTgt r:embed="rId5" name="camera.wav"/>
                                        </p:tgtEl>
                                      </p:cMediaNode>
                                    </p:audio>
                                  </p:subTnLst>
                                </p:cTn>
                              </p:par>
                            </p:childTnLst>
                          </p:cTn>
                        </p:par>
                        <p:par>
                          <p:cTn id="96" fill="hold" nodeType="afterGroup">
                            <p:stCondLst>
                              <p:cond delay="7500"/>
                            </p:stCondLst>
                            <p:childTnLst>
                              <p:par>
                                <p:cTn id="97" presetID="53" presetClass="exit" presetSubtype="0" fill="hold" nodeType="afterEffect">
                                  <p:stCondLst>
                                    <p:cond delay="0"/>
                                  </p:stCondLst>
                                  <p:childTnLst>
                                    <p:anim calcmode="lin" valueType="num">
                                      <p:cBhvr>
                                        <p:cTn id="98" dur="500"/>
                                        <p:tgtEl>
                                          <p:spTgt spid="6183"/>
                                        </p:tgtEl>
                                        <p:attrNameLst>
                                          <p:attrName>ppt_w</p:attrName>
                                        </p:attrNameLst>
                                      </p:cBhvr>
                                      <p:tavLst>
                                        <p:tav tm="0">
                                          <p:val>
                                            <p:strVal val="ppt_w"/>
                                          </p:val>
                                        </p:tav>
                                        <p:tav tm="100000">
                                          <p:val>
                                            <p:fltVal val="0"/>
                                          </p:val>
                                        </p:tav>
                                      </p:tavLst>
                                    </p:anim>
                                    <p:anim calcmode="lin" valueType="num">
                                      <p:cBhvr>
                                        <p:cTn id="99" dur="500"/>
                                        <p:tgtEl>
                                          <p:spTgt spid="6183"/>
                                        </p:tgtEl>
                                        <p:attrNameLst>
                                          <p:attrName>ppt_h</p:attrName>
                                        </p:attrNameLst>
                                      </p:cBhvr>
                                      <p:tavLst>
                                        <p:tav tm="0">
                                          <p:val>
                                            <p:strVal val="ppt_h"/>
                                          </p:val>
                                        </p:tav>
                                        <p:tav tm="100000">
                                          <p:val>
                                            <p:fltVal val="0"/>
                                          </p:val>
                                        </p:tav>
                                      </p:tavLst>
                                    </p:anim>
                                    <p:animEffect transition="out" filter="fade">
                                      <p:cBhvr>
                                        <p:cTn id="100" dur="500"/>
                                        <p:tgtEl>
                                          <p:spTgt spid="6183"/>
                                        </p:tgtEl>
                                      </p:cBhvr>
                                    </p:animEffect>
                                    <p:set>
                                      <p:cBhvr>
                                        <p:cTn id="101" dur="1" fill="hold">
                                          <p:stCondLst>
                                            <p:cond delay="499"/>
                                          </p:stCondLst>
                                        </p:cTn>
                                        <p:tgtEl>
                                          <p:spTgt spid="6183"/>
                                        </p:tgtEl>
                                        <p:attrNameLst>
                                          <p:attrName>style.visibility</p:attrName>
                                        </p:attrNameLst>
                                      </p:cBhvr>
                                      <p:to>
                                        <p:strVal val="hidden"/>
                                      </p:to>
                                    </p:set>
                                  </p:childTnLst>
                                </p:cTn>
                              </p:par>
                            </p:childTnLst>
                          </p:cTn>
                        </p:par>
                        <p:par>
                          <p:cTn id="102" fill="hold" nodeType="afterGroup">
                            <p:stCondLst>
                              <p:cond delay="8000"/>
                            </p:stCondLst>
                            <p:childTnLst>
                              <p:par>
                                <p:cTn id="103" presetID="9" presetClass="entr" presetSubtype="0" fill="hold" nodeType="afterEffect">
                                  <p:stCondLst>
                                    <p:cond delay="0"/>
                                  </p:stCondLst>
                                  <p:childTnLst>
                                    <p:set>
                                      <p:cBhvr>
                                        <p:cTn id="104" dur="1" fill="hold">
                                          <p:stCondLst>
                                            <p:cond delay="0"/>
                                          </p:stCondLst>
                                        </p:cTn>
                                        <p:tgtEl>
                                          <p:spTgt spid="6182"/>
                                        </p:tgtEl>
                                        <p:attrNameLst>
                                          <p:attrName>style.visibility</p:attrName>
                                        </p:attrNameLst>
                                      </p:cBhvr>
                                      <p:to>
                                        <p:strVal val="visible"/>
                                      </p:to>
                                    </p:set>
                                    <p:animEffect transition="in" filter="dissolve">
                                      <p:cBhvr>
                                        <p:cTn id="105" dur="500"/>
                                        <p:tgtEl>
                                          <p:spTgt spid="6182"/>
                                        </p:tgtEl>
                                      </p:cBhvr>
                                    </p:animEffect>
                                  </p:childTnLst>
                                  <p:subTnLst>
                                    <p:audio>
                                      <p:cMediaNode>
                                        <p:cTn display="0" masterRel="sameClick">
                                          <p:stCondLst>
                                            <p:cond evt="begin" delay="0">
                                              <p:tn val="103"/>
                                            </p:cond>
                                          </p:stCondLst>
                                          <p:endCondLst>
                                            <p:cond evt="onStopAudio" delay="0">
                                              <p:tgtEl>
                                                <p:sldTgt/>
                                              </p:tgtEl>
                                            </p:cond>
                                          </p:endCondLst>
                                        </p:cTn>
                                        <p:tgtEl>
                                          <p:sndTgt r:embed="rId5" name="camera.wav"/>
                                        </p:tgtEl>
                                      </p:cMediaNode>
                                    </p:audio>
                                  </p:subTnLst>
                                </p:cTn>
                              </p:par>
                            </p:childTnLst>
                          </p:cTn>
                        </p:par>
                        <p:par>
                          <p:cTn id="106" fill="hold" nodeType="afterGroup">
                            <p:stCondLst>
                              <p:cond delay="8500"/>
                            </p:stCondLst>
                            <p:childTnLst>
                              <p:par>
                                <p:cTn id="107" presetID="53" presetClass="exit" presetSubtype="0" fill="hold" nodeType="afterEffect">
                                  <p:stCondLst>
                                    <p:cond delay="0"/>
                                  </p:stCondLst>
                                  <p:childTnLst>
                                    <p:anim calcmode="lin" valueType="num">
                                      <p:cBhvr>
                                        <p:cTn id="108" dur="500"/>
                                        <p:tgtEl>
                                          <p:spTgt spid="6182"/>
                                        </p:tgtEl>
                                        <p:attrNameLst>
                                          <p:attrName>ppt_w</p:attrName>
                                        </p:attrNameLst>
                                      </p:cBhvr>
                                      <p:tavLst>
                                        <p:tav tm="0">
                                          <p:val>
                                            <p:strVal val="ppt_w"/>
                                          </p:val>
                                        </p:tav>
                                        <p:tav tm="100000">
                                          <p:val>
                                            <p:fltVal val="0"/>
                                          </p:val>
                                        </p:tav>
                                      </p:tavLst>
                                    </p:anim>
                                    <p:anim calcmode="lin" valueType="num">
                                      <p:cBhvr>
                                        <p:cTn id="109" dur="500"/>
                                        <p:tgtEl>
                                          <p:spTgt spid="6182"/>
                                        </p:tgtEl>
                                        <p:attrNameLst>
                                          <p:attrName>ppt_h</p:attrName>
                                        </p:attrNameLst>
                                      </p:cBhvr>
                                      <p:tavLst>
                                        <p:tav tm="0">
                                          <p:val>
                                            <p:strVal val="ppt_h"/>
                                          </p:val>
                                        </p:tav>
                                        <p:tav tm="100000">
                                          <p:val>
                                            <p:fltVal val="0"/>
                                          </p:val>
                                        </p:tav>
                                      </p:tavLst>
                                    </p:anim>
                                    <p:animEffect transition="out" filter="fade">
                                      <p:cBhvr>
                                        <p:cTn id="110" dur="500"/>
                                        <p:tgtEl>
                                          <p:spTgt spid="6182"/>
                                        </p:tgtEl>
                                      </p:cBhvr>
                                    </p:animEffect>
                                    <p:set>
                                      <p:cBhvr>
                                        <p:cTn id="111" dur="1" fill="hold">
                                          <p:stCondLst>
                                            <p:cond delay="499"/>
                                          </p:stCondLst>
                                        </p:cTn>
                                        <p:tgtEl>
                                          <p:spTgt spid="6182"/>
                                        </p:tgtEl>
                                        <p:attrNameLst>
                                          <p:attrName>style.visibility</p:attrName>
                                        </p:attrNameLst>
                                      </p:cBhvr>
                                      <p:to>
                                        <p:strVal val="hidden"/>
                                      </p:to>
                                    </p:set>
                                  </p:childTnLst>
                                </p:cTn>
                              </p:par>
                            </p:childTnLst>
                          </p:cTn>
                        </p:par>
                        <p:par>
                          <p:cTn id="112" fill="hold" nodeType="afterGroup">
                            <p:stCondLst>
                              <p:cond delay="9000"/>
                            </p:stCondLst>
                            <p:childTnLst>
                              <p:par>
                                <p:cTn id="113" presetID="9" presetClass="entr" presetSubtype="0" fill="hold" nodeType="afterEffect">
                                  <p:stCondLst>
                                    <p:cond delay="0"/>
                                  </p:stCondLst>
                                  <p:childTnLst>
                                    <p:set>
                                      <p:cBhvr>
                                        <p:cTn id="114" dur="1" fill="hold">
                                          <p:stCondLst>
                                            <p:cond delay="0"/>
                                          </p:stCondLst>
                                        </p:cTn>
                                        <p:tgtEl>
                                          <p:spTgt spid="6181"/>
                                        </p:tgtEl>
                                        <p:attrNameLst>
                                          <p:attrName>style.visibility</p:attrName>
                                        </p:attrNameLst>
                                      </p:cBhvr>
                                      <p:to>
                                        <p:strVal val="visible"/>
                                      </p:to>
                                    </p:set>
                                    <p:animEffect transition="in" filter="dissolve">
                                      <p:cBhvr>
                                        <p:cTn id="115" dur="500"/>
                                        <p:tgtEl>
                                          <p:spTgt spid="6181"/>
                                        </p:tgtEl>
                                      </p:cBhvr>
                                    </p:animEffect>
                                  </p:childTnLst>
                                  <p:subTnLst>
                                    <p:audio>
                                      <p:cMediaNode>
                                        <p:cTn display="0" masterRel="sameClick">
                                          <p:stCondLst>
                                            <p:cond evt="begin" delay="0">
                                              <p:tn val="113"/>
                                            </p:cond>
                                          </p:stCondLst>
                                          <p:endCondLst>
                                            <p:cond evt="onStopAudio" delay="0">
                                              <p:tgtEl>
                                                <p:sldTgt/>
                                              </p:tgtEl>
                                            </p:cond>
                                          </p:endCondLst>
                                        </p:cTn>
                                        <p:tgtEl>
                                          <p:sndTgt r:embed="rId5" name="camera.wav"/>
                                        </p:tgtEl>
                                      </p:cMediaNode>
                                    </p:audio>
                                  </p:subTnLst>
                                </p:cTn>
                              </p:par>
                            </p:childTnLst>
                          </p:cTn>
                        </p:par>
                        <p:par>
                          <p:cTn id="116" fill="hold" nodeType="afterGroup">
                            <p:stCondLst>
                              <p:cond delay="9500"/>
                            </p:stCondLst>
                            <p:childTnLst>
                              <p:par>
                                <p:cTn id="117" presetID="53" presetClass="exit" presetSubtype="0" fill="hold" nodeType="afterEffect">
                                  <p:stCondLst>
                                    <p:cond delay="0"/>
                                  </p:stCondLst>
                                  <p:childTnLst>
                                    <p:anim calcmode="lin" valueType="num">
                                      <p:cBhvr>
                                        <p:cTn id="118" dur="500"/>
                                        <p:tgtEl>
                                          <p:spTgt spid="6181"/>
                                        </p:tgtEl>
                                        <p:attrNameLst>
                                          <p:attrName>ppt_w</p:attrName>
                                        </p:attrNameLst>
                                      </p:cBhvr>
                                      <p:tavLst>
                                        <p:tav tm="0">
                                          <p:val>
                                            <p:strVal val="ppt_w"/>
                                          </p:val>
                                        </p:tav>
                                        <p:tav tm="100000">
                                          <p:val>
                                            <p:fltVal val="0"/>
                                          </p:val>
                                        </p:tav>
                                      </p:tavLst>
                                    </p:anim>
                                    <p:anim calcmode="lin" valueType="num">
                                      <p:cBhvr>
                                        <p:cTn id="119" dur="500"/>
                                        <p:tgtEl>
                                          <p:spTgt spid="6181"/>
                                        </p:tgtEl>
                                        <p:attrNameLst>
                                          <p:attrName>ppt_h</p:attrName>
                                        </p:attrNameLst>
                                      </p:cBhvr>
                                      <p:tavLst>
                                        <p:tav tm="0">
                                          <p:val>
                                            <p:strVal val="ppt_h"/>
                                          </p:val>
                                        </p:tav>
                                        <p:tav tm="100000">
                                          <p:val>
                                            <p:fltVal val="0"/>
                                          </p:val>
                                        </p:tav>
                                      </p:tavLst>
                                    </p:anim>
                                    <p:animEffect transition="out" filter="fade">
                                      <p:cBhvr>
                                        <p:cTn id="120" dur="500"/>
                                        <p:tgtEl>
                                          <p:spTgt spid="6181"/>
                                        </p:tgtEl>
                                      </p:cBhvr>
                                    </p:animEffect>
                                    <p:set>
                                      <p:cBhvr>
                                        <p:cTn id="121" dur="1" fill="hold">
                                          <p:stCondLst>
                                            <p:cond delay="499"/>
                                          </p:stCondLst>
                                        </p:cTn>
                                        <p:tgtEl>
                                          <p:spTgt spid="6181"/>
                                        </p:tgtEl>
                                        <p:attrNameLst>
                                          <p:attrName>style.visibility</p:attrName>
                                        </p:attrNameLst>
                                      </p:cBhvr>
                                      <p:to>
                                        <p:strVal val="hidden"/>
                                      </p:to>
                                    </p:set>
                                  </p:childTnLst>
                                </p:cTn>
                              </p:par>
                            </p:childTnLst>
                          </p:cTn>
                        </p:par>
                        <p:par>
                          <p:cTn id="122" fill="hold" nodeType="afterGroup">
                            <p:stCondLst>
                              <p:cond delay="10000"/>
                            </p:stCondLst>
                            <p:childTnLst>
                              <p:par>
                                <p:cTn id="123" presetID="9" presetClass="entr" presetSubtype="0" fill="hold" nodeType="afterEffect">
                                  <p:stCondLst>
                                    <p:cond delay="0"/>
                                  </p:stCondLst>
                                  <p:childTnLst>
                                    <p:set>
                                      <p:cBhvr>
                                        <p:cTn id="124" dur="1" fill="hold">
                                          <p:stCondLst>
                                            <p:cond delay="0"/>
                                          </p:stCondLst>
                                        </p:cTn>
                                        <p:tgtEl>
                                          <p:spTgt spid="6180"/>
                                        </p:tgtEl>
                                        <p:attrNameLst>
                                          <p:attrName>style.visibility</p:attrName>
                                        </p:attrNameLst>
                                      </p:cBhvr>
                                      <p:to>
                                        <p:strVal val="visible"/>
                                      </p:to>
                                    </p:set>
                                    <p:animEffect transition="in" filter="dissolve">
                                      <p:cBhvr>
                                        <p:cTn id="125" dur="500"/>
                                        <p:tgtEl>
                                          <p:spTgt spid="6180"/>
                                        </p:tgtEl>
                                      </p:cBhvr>
                                    </p:animEffect>
                                  </p:childTnLst>
                                  <p:subTnLst>
                                    <p:audio>
                                      <p:cMediaNode>
                                        <p:cTn display="0" masterRel="sameClick">
                                          <p:stCondLst>
                                            <p:cond evt="begin" delay="0">
                                              <p:tn val="123"/>
                                            </p:cond>
                                          </p:stCondLst>
                                          <p:endCondLst>
                                            <p:cond evt="onStopAudio" delay="0">
                                              <p:tgtEl>
                                                <p:sldTgt/>
                                              </p:tgtEl>
                                            </p:cond>
                                          </p:endCondLst>
                                        </p:cTn>
                                        <p:tgtEl>
                                          <p:sndTgt r:embed="rId5" name="camera.wav"/>
                                        </p:tgtEl>
                                      </p:cMediaNode>
                                    </p:audio>
                                  </p:subTnLst>
                                </p:cTn>
                              </p:par>
                            </p:childTnLst>
                          </p:cTn>
                        </p:par>
                        <p:par>
                          <p:cTn id="126" fill="hold" nodeType="afterGroup">
                            <p:stCondLst>
                              <p:cond delay="10500"/>
                            </p:stCondLst>
                            <p:childTnLst>
                              <p:par>
                                <p:cTn id="127" presetID="53" presetClass="exit" presetSubtype="0" fill="hold" nodeType="afterEffect">
                                  <p:stCondLst>
                                    <p:cond delay="0"/>
                                  </p:stCondLst>
                                  <p:childTnLst>
                                    <p:anim calcmode="lin" valueType="num">
                                      <p:cBhvr>
                                        <p:cTn id="128" dur="500"/>
                                        <p:tgtEl>
                                          <p:spTgt spid="6180"/>
                                        </p:tgtEl>
                                        <p:attrNameLst>
                                          <p:attrName>ppt_w</p:attrName>
                                        </p:attrNameLst>
                                      </p:cBhvr>
                                      <p:tavLst>
                                        <p:tav tm="0">
                                          <p:val>
                                            <p:strVal val="ppt_w"/>
                                          </p:val>
                                        </p:tav>
                                        <p:tav tm="100000">
                                          <p:val>
                                            <p:fltVal val="0"/>
                                          </p:val>
                                        </p:tav>
                                      </p:tavLst>
                                    </p:anim>
                                    <p:anim calcmode="lin" valueType="num">
                                      <p:cBhvr>
                                        <p:cTn id="129" dur="500"/>
                                        <p:tgtEl>
                                          <p:spTgt spid="6180"/>
                                        </p:tgtEl>
                                        <p:attrNameLst>
                                          <p:attrName>ppt_h</p:attrName>
                                        </p:attrNameLst>
                                      </p:cBhvr>
                                      <p:tavLst>
                                        <p:tav tm="0">
                                          <p:val>
                                            <p:strVal val="ppt_h"/>
                                          </p:val>
                                        </p:tav>
                                        <p:tav tm="100000">
                                          <p:val>
                                            <p:fltVal val="0"/>
                                          </p:val>
                                        </p:tav>
                                      </p:tavLst>
                                    </p:anim>
                                    <p:animEffect transition="out" filter="fade">
                                      <p:cBhvr>
                                        <p:cTn id="130" dur="500"/>
                                        <p:tgtEl>
                                          <p:spTgt spid="6180"/>
                                        </p:tgtEl>
                                      </p:cBhvr>
                                    </p:animEffect>
                                    <p:set>
                                      <p:cBhvr>
                                        <p:cTn id="131" dur="1" fill="hold">
                                          <p:stCondLst>
                                            <p:cond delay="499"/>
                                          </p:stCondLst>
                                        </p:cTn>
                                        <p:tgtEl>
                                          <p:spTgt spid="6180"/>
                                        </p:tgtEl>
                                        <p:attrNameLst>
                                          <p:attrName>style.visibility</p:attrName>
                                        </p:attrNameLst>
                                      </p:cBhvr>
                                      <p:to>
                                        <p:strVal val="hidden"/>
                                      </p:to>
                                    </p:set>
                                  </p:childTnLst>
                                </p:cTn>
                              </p:par>
                              <p:par>
                                <p:cTn id="132" presetID="53" presetClass="entr" presetSubtype="0" fill="hold" nodeType="withEffect">
                                  <p:stCondLst>
                                    <p:cond delay="0"/>
                                  </p:stCondLst>
                                  <p:childTnLst>
                                    <p:set>
                                      <p:cBhvr>
                                        <p:cTn id="133" dur="1" fill="hold">
                                          <p:stCondLst>
                                            <p:cond delay="0"/>
                                          </p:stCondLst>
                                        </p:cTn>
                                        <p:tgtEl>
                                          <p:spTgt spid="26"/>
                                        </p:tgtEl>
                                        <p:attrNameLst>
                                          <p:attrName>style.visibility</p:attrName>
                                        </p:attrNameLst>
                                      </p:cBhvr>
                                      <p:to>
                                        <p:strVal val="visible"/>
                                      </p:to>
                                    </p:set>
                                    <p:anim calcmode="lin" valueType="num">
                                      <p:cBhvr>
                                        <p:cTn id="134" dur="500" fill="hold"/>
                                        <p:tgtEl>
                                          <p:spTgt spid="26"/>
                                        </p:tgtEl>
                                        <p:attrNameLst>
                                          <p:attrName>ppt_w</p:attrName>
                                        </p:attrNameLst>
                                      </p:cBhvr>
                                      <p:tavLst>
                                        <p:tav tm="0">
                                          <p:val>
                                            <p:fltVal val="0"/>
                                          </p:val>
                                        </p:tav>
                                        <p:tav tm="100000">
                                          <p:val>
                                            <p:strVal val="#ppt_w"/>
                                          </p:val>
                                        </p:tav>
                                      </p:tavLst>
                                    </p:anim>
                                    <p:anim calcmode="lin" valueType="num">
                                      <p:cBhvr>
                                        <p:cTn id="135" dur="500" fill="hold"/>
                                        <p:tgtEl>
                                          <p:spTgt spid="26"/>
                                        </p:tgtEl>
                                        <p:attrNameLst>
                                          <p:attrName>ppt_h</p:attrName>
                                        </p:attrNameLst>
                                      </p:cBhvr>
                                      <p:tavLst>
                                        <p:tav tm="0">
                                          <p:val>
                                            <p:fltVal val="0"/>
                                          </p:val>
                                        </p:tav>
                                        <p:tav tm="100000">
                                          <p:val>
                                            <p:strVal val="#ppt_h"/>
                                          </p:val>
                                        </p:tav>
                                      </p:tavLst>
                                    </p:anim>
                                    <p:animEffect transition="in" filter="fade">
                                      <p:cBhvr>
                                        <p:cTn id="136" dur="500"/>
                                        <p:tgtEl>
                                          <p:spTgt spid="26"/>
                                        </p:tgtEl>
                                      </p:cBhvr>
                                    </p:animEffect>
                                  </p:childTnLst>
                                  <p:subTnLst>
                                    <p:audio>
                                      <p:cMediaNode>
                                        <p:cTn display="0" masterRel="sameClick">
                                          <p:stCondLst>
                                            <p:cond evt="begin" delay="0">
                                              <p:tn val="132"/>
                                            </p:cond>
                                          </p:stCondLst>
                                          <p:endCondLst>
                                            <p:cond evt="onStopAudio" delay="0">
                                              <p:tgtEl>
                                                <p:sldTgt/>
                                              </p:tgtEl>
                                            </p:cond>
                                          </p:endCondLst>
                                        </p:cTn>
                                        <p:tgtEl>
                                          <p:sndTgt r:embed="rId6" name="Reng reng.wav"/>
                                        </p:tgtEl>
                                      </p:cMediaNode>
                                    </p:audio>
                                  </p:subTnLst>
                                </p:cTn>
                              </p:par>
                            </p:childTnLst>
                          </p:cTn>
                        </p:par>
                      </p:childTnLst>
                    </p:cTn>
                  </p:par>
                  <p:par>
                    <p:cTn id="137" fill="hold" nodeType="clickPar">
                      <p:stCondLst>
                        <p:cond delay="indefinite"/>
                      </p:stCondLst>
                      <p:childTnLst>
                        <p:par>
                          <p:cTn id="138" fill="hold" nodeType="withGroup">
                            <p:stCondLst>
                              <p:cond delay="0"/>
                            </p:stCondLst>
                            <p:childTnLst>
                              <p:par>
                                <p:cTn id="139" presetID="2" presetClass="exit" presetSubtype="1" fill="hold" nodeType="clickEffect">
                                  <p:stCondLst>
                                    <p:cond delay="0"/>
                                  </p:stCondLst>
                                  <p:childTnLst>
                                    <p:anim calcmode="lin" valueType="num">
                                      <p:cBhvr additive="base">
                                        <p:cTn id="140" dur="1000"/>
                                        <p:tgtEl>
                                          <p:spTgt spid="26"/>
                                        </p:tgtEl>
                                        <p:attrNameLst>
                                          <p:attrName>ppt_x</p:attrName>
                                        </p:attrNameLst>
                                      </p:cBhvr>
                                      <p:tavLst>
                                        <p:tav tm="0">
                                          <p:val>
                                            <p:strVal val="ppt_x"/>
                                          </p:val>
                                        </p:tav>
                                        <p:tav tm="100000">
                                          <p:val>
                                            <p:strVal val="ppt_x"/>
                                          </p:val>
                                        </p:tav>
                                      </p:tavLst>
                                    </p:anim>
                                    <p:anim calcmode="lin" valueType="num">
                                      <p:cBhvr additive="base">
                                        <p:cTn id="141" dur="1000"/>
                                        <p:tgtEl>
                                          <p:spTgt spid="26"/>
                                        </p:tgtEl>
                                        <p:attrNameLst>
                                          <p:attrName>ppt_y</p:attrName>
                                        </p:attrNameLst>
                                      </p:cBhvr>
                                      <p:tavLst>
                                        <p:tav tm="0">
                                          <p:val>
                                            <p:strVal val="ppt_y"/>
                                          </p:val>
                                        </p:tav>
                                        <p:tav tm="100000">
                                          <p:val>
                                            <p:strVal val="0-ppt_h/2"/>
                                          </p:val>
                                        </p:tav>
                                      </p:tavLst>
                                    </p:anim>
                                    <p:set>
                                      <p:cBhvr>
                                        <p:cTn id="142" dur="1" fill="hold">
                                          <p:stCondLst>
                                            <p:cond delay="999"/>
                                          </p:stCondLst>
                                        </p:cTn>
                                        <p:tgtEl>
                                          <p:spTgt spid="26"/>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5" presetClass="entr" presetSubtype="10" fill="hold" nodeType="clickEffect">
                                  <p:stCondLst>
                                    <p:cond delay="0"/>
                                  </p:stCondLst>
                                  <p:childTnLst>
                                    <p:set>
                                      <p:cBhvr>
                                        <p:cTn id="146" dur="1" fill="hold">
                                          <p:stCondLst>
                                            <p:cond delay="0"/>
                                          </p:stCondLst>
                                        </p:cTn>
                                        <p:tgtEl>
                                          <p:spTgt spid="39"/>
                                        </p:tgtEl>
                                        <p:attrNameLst>
                                          <p:attrName>style.visibility</p:attrName>
                                        </p:attrNameLst>
                                      </p:cBhvr>
                                      <p:to>
                                        <p:strVal val="visible"/>
                                      </p:to>
                                    </p:set>
                                    <p:animEffect transition="in" filter="checkerboard(across)">
                                      <p:cBhvr>
                                        <p:cTn id="147" dur="500"/>
                                        <p:tgtEl>
                                          <p:spTgt spid="39"/>
                                        </p:tgtEl>
                                      </p:cBhvr>
                                    </p:animEffect>
                                  </p:childTnLst>
                                </p:cTn>
                              </p:par>
                              <p:par>
                                <p:cTn id="148" presetID="5" presetClass="entr" presetSubtype="10" fill="hold" nodeType="withEffect">
                                  <p:stCondLst>
                                    <p:cond delay="0"/>
                                  </p:stCondLst>
                                  <p:childTnLst>
                                    <p:set>
                                      <p:cBhvr>
                                        <p:cTn id="149" dur="1" fill="hold">
                                          <p:stCondLst>
                                            <p:cond delay="0"/>
                                          </p:stCondLst>
                                        </p:cTn>
                                        <p:tgtEl>
                                          <p:spTgt spid="40"/>
                                        </p:tgtEl>
                                        <p:attrNameLst>
                                          <p:attrName>style.visibility</p:attrName>
                                        </p:attrNameLst>
                                      </p:cBhvr>
                                      <p:to>
                                        <p:strVal val="visible"/>
                                      </p:to>
                                    </p:set>
                                    <p:animEffect transition="in" filter="checkerboard(across)">
                                      <p:cBhvr>
                                        <p:cTn id="150" dur="500"/>
                                        <p:tgtEl>
                                          <p:spTgt spid="40"/>
                                        </p:tgtEl>
                                      </p:cBhvr>
                                    </p:animEffect>
                                  </p:childTnLst>
                                  <p:subTnLst>
                                    <p:audio>
                                      <p:cMediaNode>
                                        <p:cTn display="0" masterRel="sameClick">
                                          <p:stCondLst>
                                            <p:cond evt="begin" delay="0">
                                              <p:tn val="148"/>
                                            </p:cond>
                                          </p:stCondLst>
                                          <p:endCondLst>
                                            <p:cond evt="onStopAudio" delay="0">
                                              <p:tgtEl>
                                                <p:sldTgt/>
                                              </p:tgtEl>
                                            </p:cond>
                                          </p:endCondLst>
                                        </p:cTn>
                                        <p:tgtEl>
                                          <p:sndTgt r:embed="rId7" name="Chimes 3-CL (2).wav"/>
                                        </p:tgtEl>
                                      </p:cMediaNode>
                                    </p:audio>
                                  </p:subTnLst>
                                </p:cTn>
                              </p:par>
                              <p:par>
                                <p:cTn id="151" presetID="5" presetClass="entr" presetSubtype="10" fill="hold" nodeType="withEffect">
                                  <p:stCondLst>
                                    <p:cond delay="0"/>
                                  </p:stCondLst>
                                  <p:childTnLst>
                                    <p:set>
                                      <p:cBhvr>
                                        <p:cTn id="152" dur="1" fill="hold">
                                          <p:stCondLst>
                                            <p:cond delay="0"/>
                                          </p:stCondLst>
                                        </p:cTn>
                                        <p:tgtEl>
                                          <p:spTgt spid="1043"/>
                                        </p:tgtEl>
                                        <p:attrNameLst>
                                          <p:attrName>style.visibility</p:attrName>
                                        </p:attrNameLst>
                                      </p:cBhvr>
                                      <p:to>
                                        <p:strVal val="visible"/>
                                      </p:to>
                                    </p:set>
                                    <p:animEffect transition="in" filter="checkerboard(across)">
                                      <p:cBhvr>
                                        <p:cTn id="153" dur="500"/>
                                        <p:tgtEl>
                                          <p:spTgt spid="1043"/>
                                        </p:tgtEl>
                                      </p:cBhvr>
                                    </p:animEffect>
                                  </p:childTnLst>
                                </p:cTn>
                              </p:par>
                              <p:par>
                                <p:cTn id="154" presetID="22" presetClass="entr" presetSubtype="8" fill="hold" nodeType="withEffect">
                                  <p:stCondLst>
                                    <p:cond delay="0"/>
                                  </p:stCondLst>
                                  <p:iterate type="lt">
                                    <p:tmPct val="0"/>
                                  </p:iterate>
                                  <p:childTnLst>
                                    <p:set>
                                      <p:cBhvr>
                                        <p:cTn id="155" dur="1" fill="hold">
                                          <p:stCondLst>
                                            <p:cond delay="0"/>
                                          </p:stCondLst>
                                        </p:cTn>
                                        <p:tgtEl>
                                          <p:spTgt spid="3"/>
                                        </p:tgtEl>
                                        <p:attrNameLst>
                                          <p:attrName>style.visibility</p:attrName>
                                        </p:attrNameLst>
                                      </p:cBhvr>
                                      <p:to>
                                        <p:strVal val="visible"/>
                                      </p:to>
                                    </p:set>
                                    <p:animEffect transition="in" filter="wipe(left)">
                                      <p:cBhvr>
                                        <p:cTn id="15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71" grpId="0" animBg="1"/>
      <p:bldP spid="6171"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xmlns="" id="{6E9A5E00-69CB-4E7D-ACD1-642091CB07F3}"/>
              </a:ext>
            </a:extLst>
          </p:cNvPr>
          <p:cNvPicPr>
            <a:picLocks noChangeAspect="1"/>
          </p:cNvPicPr>
          <p:nvPr/>
        </p:nvPicPr>
        <p:blipFill rotWithShape="1">
          <a:blip r:embed="rId3" cstate="print">
            <a:extLst>
              <a:ext uri="{28A0092B-C50C-407E-A947-70E740481C1C}">
                <a14:useLocalDpi xmlns="" xmlns:a14="http://schemas.microsoft.com/office/drawing/2010/main" val="0"/>
              </a:ext>
            </a:extLst>
          </a:blip>
          <a:srcRect l="1577" r="8028" b="-4"/>
          <a:stretch/>
        </p:blipFill>
        <p:spPr>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6" name="Picture 15" descr="A picture containing water, boat, mountain, harbor&#10;&#10;Description automatically generated">
            <a:extLst>
              <a:ext uri="{FF2B5EF4-FFF2-40B4-BE49-F238E27FC236}">
                <a16:creationId xmlns:a16="http://schemas.microsoft.com/office/drawing/2014/main" xmlns="" id="{29ABBA09-8A1B-4585-BC0A-B9BED9FE643E}"/>
              </a:ext>
            </a:extLst>
          </p:cNvPr>
          <p:cNvPicPr>
            <a:picLocks noChangeAspect="1"/>
          </p:cNvPicPr>
          <p:nvPr/>
        </p:nvPicPr>
        <p:blipFill rotWithShape="1">
          <a:blip r:embed="rId4" cstate="print">
            <a:extLst>
              <a:ext uri="{28A0092B-C50C-407E-A947-70E740481C1C}">
                <a14:useLocalDpi xmlns="" xmlns:a14="http://schemas.microsoft.com/office/drawing/2010/main" val="0"/>
              </a:ext>
            </a:extLst>
          </a:blip>
          <a:srcRect l="9330" r="11124" b="-1"/>
          <a:stretch/>
        </p:blipFill>
        <p:spPr>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p:spPr>
      </p:pic>
      <p:pic>
        <p:nvPicPr>
          <p:cNvPr id="15" name="Picture 14">
            <a:extLst>
              <a:ext uri="{FF2B5EF4-FFF2-40B4-BE49-F238E27FC236}">
                <a16:creationId xmlns:a16="http://schemas.microsoft.com/office/drawing/2014/main" xmlns="" id="{6AA76C97-73C6-4175-920B-D23AF6F2BCA0}"/>
              </a:ext>
            </a:extLst>
          </p:cNvPr>
          <p:cNvPicPr>
            <a:picLocks noChangeAspect="1"/>
          </p:cNvPicPr>
          <p:nvPr/>
        </p:nvPicPr>
        <p:blipFill rotWithShape="1">
          <a:blip r:embed="rId5" cstate="print">
            <a:extLst>
              <a:ext uri="{28A0092B-C50C-407E-A947-70E740481C1C}">
                <a14:useLocalDpi xmlns="" xmlns:a14="http://schemas.microsoft.com/office/drawing/2010/main" val="0"/>
              </a:ext>
            </a:extLst>
          </a:blip>
          <a:srcRect l="18550" r="-1" b="-1"/>
          <a:stretch/>
        </p:blipFill>
        <p:spPr>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p:nvSpPr>
          <p:cNvPr id="17" name="Rectangle 16">
            <a:extLst>
              <a:ext uri="{FF2B5EF4-FFF2-40B4-BE49-F238E27FC236}">
                <a16:creationId xmlns:a16="http://schemas.microsoft.com/office/drawing/2014/main" xmlns="" id="{E595B1EE-1CFC-42E6-B1C0-F4307E9DAFAA}"/>
              </a:ext>
            </a:extLst>
          </p:cNvPr>
          <p:cNvSpPr/>
          <p:nvPr/>
        </p:nvSpPr>
        <p:spPr>
          <a:xfrm>
            <a:off x="-887665" y="1700789"/>
            <a:ext cx="5577813" cy="4505652"/>
          </a:xfrm>
          <a:prstGeom prst="rect">
            <a:avLst/>
          </a:prstGeom>
          <a:noFill/>
        </p:spPr>
        <p:txBody>
          <a:bodyPr vert="horz" lIns="91440" tIns="45720" rIns="91440" bIns="45720" rtlCol="0">
            <a:normAutofit/>
          </a:bodyPr>
          <a:lstStyle/>
          <a:p>
            <a:pPr algn="ctr">
              <a:lnSpc>
                <a:spcPct val="90000"/>
              </a:lnSpc>
              <a:spcAft>
                <a:spcPts val="600"/>
              </a:spcAft>
            </a:pPr>
            <a:endParaRPr lang="en-US" sz="3200" b="1">
              <a:solidFill>
                <a:srgbClr val="0070C0"/>
              </a:solidFill>
              <a:latin typeface="Arial" panose="020B0604020202020204" pitchFamily="34" charset="0"/>
              <a:cs typeface="Arial" panose="020B0604020202020204" pitchFamily="34" charset="0"/>
            </a:endParaRP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BÀI 2</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ĐẶC ĐIỂM DÂN CƯ</a:t>
            </a:r>
          </a:p>
          <a:p>
            <a:pPr algn="ctr">
              <a:lnSpc>
                <a:spcPct val="90000"/>
              </a:lnSpc>
              <a:spcAft>
                <a:spcPts val="600"/>
              </a:spcAft>
            </a:pPr>
            <a:r>
              <a:rPr lang="en-US" sz="3200" b="1">
                <a:solidFill>
                  <a:srgbClr val="00B050"/>
                </a:solidFill>
                <a:latin typeface="Arial" panose="020B0604020202020204" pitchFamily="34" charset="0"/>
                <a:cs typeface="Arial" panose="020B0604020202020204" pitchFamily="34" charset="0"/>
              </a:rPr>
              <a:t> XÃ HỘI CHÂU ÂU</a:t>
            </a:r>
          </a:p>
        </p:txBody>
      </p:sp>
      <p:pic>
        <p:nvPicPr>
          <p:cNvPr id="14" name="Picture 13">
            <a:extLst>
              <a:ext uri="{FF2B5EF4-FFF2-40B4-BE49-F238E27FC236}">
                <a16:creationId xmlns:a16="http://schemas.microsoft.com/office/drawing/2014/main" xmlns="" id="{A43C923F-7CED-4751-A1F1-A8557FBEB8A4}"/>
              </a:ext>
            </a:extLst>
          </p:cNvPr>
          <p:cNvPicPr>
            <a:picLocks noChangeAspect="1"/>
          </p:cNvPicPr>
          <p:nvPr/>
        </p:nvPicPr>
        <p:blipFill rotWithShape="1">
          <a:blip r:embed="rId6" cstate="print">
            <a:extLst>
              <a:ext uri="{28A0092B-C50C-407E-A947-70E740481C1C}">
                <a14:useLocalDpi xmlns="" xmlns:a14="http://schemas.microsoft.com/office/drawing/2010/main" val="0"/>
              </a:ext>
            </a:extLst>
          </a:blip>
          <a:srcRect l="375" r="21863" b="2"/>
          <a:stretch/>
        </p:blipFill>
        <p:spPr>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p:spPr>
      </p:pic>
    </p:spTree>
    <p:extLst>
      <p:ext uri="{BB962C8B-B14F-4D97-AF65-F5344CB8AC3E}">
        <p14:creationId xmlns="" xmlns:p14="http://schemas.microsoft.com/office/powerpoint/2010/main" val="19629752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214.jpg">
            <a:extLst>
              <a:ext uri="{FF2B5EF4-FFF2-40B4-BE49-F238E27FC236}">
                <a16:creationId xmlns:a16="http://schemas.microsoft.com/office/drawing/2014/main" xmlns="" id="{E5EFE896-0D7B-442C-8AA8-525A4E7D3ED6}"/>
              </a:ext>
            </a:extLst>
          </p:cNvPr>
          <p:cNvPicPr/>
          <p:nvPr/>
        </p:nvPicPr>
        <p:blipFill>
          <a:blip r:embed="rId3" cstate="print"/>
          <a:srcRect/>
          <a:stretch>
            <a:fillRect/>
          </a:stretch>
        </p:blipFill>
        <p:spPr>
          <a:xfrm>
            <a:off x="1244906" y="1152154"/>
            <a:ext cx="9522969" cy="5390426"/>
          </a:xfrm>
          <a:prstGeom prst="rect">
            <a:avLst/>
          </a:prstGeom>
          <a:ln/>
        </p:spPr>
      </p:pic>
      <p:sp>
        <p:nvSpPr>
          <p:cNvPr id="6" name="WordArt 4">
            <a:extLst>
              <a:ext uri="{FF2B5EF4-FFF2-40B4-BE49-F238E27FC236}">
                <a16:creationId xmlns:a16="http://schemas.microsoft.com/office/drawing/2014/main" xmlns="" id="{23010488-BBEF-4F41-9849-476AB6DDC729}"/>
              </a:ext>
            </a:extLst>
          </p:cNvPr>
          <p:cNvSpPr>
            <a:spLocks noChangeArrowheads="1" noChangeShapeType="1" noTextEdit="1"/>
          </p:cNvSpPr>
          <p:nvPr/>
        </p:nvSpPr>
        <p:spPr bwMode="auto">
          <a:xfrm>
            <a:off x="3094781" y="315420"/>
            <a:ext cx="6705600" cy="685800"/>
          </a:xfrm>
          <a:prstGeom prst="rect">
            <a:avLst/>
          </a:prstGeom>
        </p:spPr>
        <p:txBody>
          <a:bodyPr wrap="none" fromWordArt="1">
            <a:prstTxWarp prst="textPlain">
              <a:avLst>
                <a:gd name="adj" fmla="val 50000"/>
              </a:avLst>
            </a:prstTxWarp>
          </a:bodyPr>
          <a:lstStyle/>
          <a:p>
            <a:pPr algn="ctr"/>
            <a:r>
              <a:rPr lang="en-US" sz="2400" b="1" i="1" kern="10">
                <a:ln w="22225">
                  <a:solidFill>
                    <a:srgbClr val="CC0099"/>
                  </a:solidFill>
                  <a:round/>
                  <a:headEnd/>
                  <a:tailEnd/>
                </a:ln>
                <a:solidFill>
                  <a:srgbClr val="CC0099"/>
                </a:solidFill>
                <a:effectLst>
                  <a:outerShdw dist="35921" dir="2700000" sy="50000" kx="2115830" algn="bl" rotWithShape="0">
                    <a:srgbClr val="C0C0C0">
                      <a:alpha val="79999"/>
                    </a:srgbClr>
                  </a:outerShdw>
                </a:effectLst>
                <a:latin typeface="Arial" panose="020B0604020202020204" pitchFamily="34" charset="0"/>
                <a:cs typeface="Arial" panose="020B0604020202020204" pitchFamily="34" charset="0"/>
              </a:rPr>
              <a:t>THỬ TÀI ĐẶT TÊN</a:t>
            </a:r>
          </a:p>
        </p:txBody>
      </p:sp>
      <p:pic>
        <p:nvPicPr>
          <p:cNvPr id="7" name="Picture 6">
            <a:extLst>
              <a:ext uri="{FF2B5EF4-FFF2-40B4-BE49-F238E27FC236}">
                <a16:creationId xmlns:a16="http://schemas.microsoft.com/office/drawing/2014/main" xmlns="" id="{5A786743-F6A3-4988-A413-FEE08CFA8AAF}"/>
              </a:ext>
            </a:extLst>
          </p:cNvPr>
          <p:cNvPicPr>
            <a:picLocks noChangeAspect="1"/>
          </p:cNvPicPr>
          <p:nvPr/>
        </p:nvPicPr>
        <p:blipFill>
          <a:blip r:embed="rId4" cstate="print"/>
          <a:stretch>
            <a:fillRect/>
          </a:stretch>
        </p:blipFill>
        <p:spPr>
          <a:xfrm>
            <a:off x="10791608" y="148865"/>
            <a:ext cx="1222629" cy="1075678"/>
          </a:xfrm>
          <a:prstGeom prst="rect">
            <a:avLst/>
          </a:prstGeom>
        </p:spPr>
      </p:pic>
    </p:spTree>
    <p:extLst>
      <p:ext uri="{BB962C8B-B14F-4D97-AF65-F5344CB8AC3E}">
        <p14:creationId xmlns="" xmlns:p14="http://schemas.microsoft.com/office/powerpoint/2010/main" val="2496738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5275369"/>
</p:tagLst>
</file>

<file path=ppt/tags/tag10.xml><?xml version="1.0" encoding="utf-8"?>
<p:tagLst xmlns:a="http://schemas.openxmlformats.org/drawingml/2006/main" xmlns:r="http://schemas.openxmlformats.org/officeDocument/2006/relationships" xmlns:p="http://schemas.openxmlformats.org/presentationml/2006/main">
  <p:tag name="TIMING" val="|6.5|2.4|0.5|0.5|0.5|0.4"/>
</p:tagLst>
</file>

<file path=ppt/tags/tag11.xml><?xml version="1.0" encoding="utf-8"?>
<p:tagLst xmlns:a="http://schemas.openxmlformats.org/drawingml/2006/main" xmlns:r="http://schemas.openxmlformats.org/officeDocument/2006/relationships" xmlns:p="http://schemas.openxmlformats.org/presentationml/2006/main">
  <p:tag name="TIMING" val="|6.5|2.4|0.5|0.5|0.5|0.4"/>
</p:tagLst>
</file>

<file path=ppt/tags/tag2.xml><?xml version="1.0" encoding="utf-8"?>
<p:tagLst xmlns:a="http://schemas.openxmlformats.org/drawingml/2006/main" xmlns:r="http://schemas.openxmlformats.org/officeDocument/2006/relationships" xmlns:p="http://schemas.openxmlformats.org/presentationml/2006/main">
  <p:tag name="TIMING" val="|6.5|2.4|0.5|0.5|0.5|0.4"/>
</p:tagLst>
</file>

<file path=ppt/tags/tag3.xml><?xml version="1.0" encoding="utf-8"?>
<p:tagLst xmlns:a="http://schemas.openxmlformats.org/drawingml/2006/main" xmlns:r="http://schemas.openxmlformats.org/officeDocument/2006/relationships" xmlns:p="http://schemas.openxmlformats.org/presentationml/2006/main">
  <p:tag name="TIMING" val="|6.5|2.4|0.5|0.5|0.5|0.4"/>
</p:tagLst>
</file>

<file path=ppt/tags/tag4.xml><?xml version="1.0" encoding="utf-8"?>
<p:tagLst xmlns:a="http://schemas.openxmlformats.org/drawingml/2006/main" xmlns:r="http://schemas.openxmlformats.org/officeDocument/2006/relationships" xmlns:p="http://schemas.openxmlformats.org/presentationml/2006/main">
  <p:tag name="TIMING" val="|6.5|2.4|0.5|0.5|0.5|0.4"/>
</p:tagLst>
</file>

<file path=ppt/tags/tag5.xml><?xml version="1.0" encoding="utf-8"?>
<p:tagLst xmlns:a="http://schemas.openxmlformats.org/drawingml/2006/main" xmlns:r="http://schemas.openxmlformats.org/officeDocument/2006/relationships" xmlns:p="http://schemas.openxmlformats.org/presentationml/2006/main">
  <p:tag name="TIMING" val="|6.5|2.4|0.5|0.5|0.5|0.4"/>
</p:tagLst>
</file>

<file path=ppt/tags/tag6.xml><?xml version="1.0" encoding="utf-8"?>
<p:tagLst xmlns:a="http://schemas.openxmlformats.org/drawingml/2006/main" xmlns:r="http://schemas.openxmlformats.org/officeDocument/2006/relationships" xmlns:p="http://schemas.openxmlformats.org/presentationml/2006/main">
  <p:tag name="TIMING" val="|6.5|2.4|0.5|0.5|0.5|0.4"/>
</p:tagLst>
</file>

<file path=ppt/tags/tag7.xml><?xml version="1.0" encoding="utf-8"?>
<p:tagLst xmlns:a="http://schemas.openxmlformats.org/drawingml/2006/main" xmlns:r="http://schemas.openxmlformats.org/officeDocument/2006/relationships" xmlns:p="http://schemas.openxmlformats.org/presentationml/2006/main">
  <p:tag name="TIMING" val="|6.5|2.4|0.5|0.5|0.5|0.4"/>
</p:tagLst>
</file>

<file path=ppt/tags/tag8.xml><?xml version="1.0" encoding="utf-8"?>
<p:tagLst xmlns:a="http://schemas.openxmlformats.org/drawingml/2006/main" xmlns:r="http://schemas.openxmlformats.org/officeDocument/2006/relationships" xmlns:p="http://schemas.openxmlformats.org/presentationml/2006/main">
  <p:tag name="TIMING" val="|6.5|2.4|0.5|0.5|0.5|0.4"/>
</p:tagLst>
</file>

<file path=ppt/tags/tag9.xml><?xml version="1.0" encoding="utf-8"?>
<p:tagLst xmlns:a="http://schemas.openxmlformats.org/drawingml/2006/main" xmlns:r="http://schemas.openxmlformats.org/officeDocument/2006/relationships" xmlns:p="http://schemas.openxmlformats.org/presentationml/2006/main">
  <p:tag name="TIMING" val="|6.5|2.4|0.5|0.5|0.5|0.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1757</TotalTime>
  <Words>4188</Words>
  <Application>Microsoft Office PowerPoint</Application>
  <PresentationFormat>Tùy chỉnh</PresentationFormat>
  <Paragraphs>526</Paragraphs>
  <Slides>56</Slides>
  <Notes>24</Notes>
  <HiddenSlides>0</HiddenSlides>
  <MMClips>2</MMClips>
  <ScaleCrop>false</ScaleCrop>
  <HeadingPairs>
    <vt:vector size="4" baseType="variant">
      <vt:variant>
        <vt:lpstr>Chủ đề</vt:lpstr>
      </vt:variant>
      <vt:variant>
        <vt:i4>1</vt:i4>
      </vt:variant>
      <vt:variant>
        <vt:lpstr>Tiêu đề Bản chiếu</vt:lpstr>
      </vt:variant>
      <vt:variant>
        <vt:i4>56</vt:i4>
      </vt:variant>
    </vt:vector>
  </HeadingPairs>
  <TitlesOfParts>
    <vt:vector size="57" baseType="lpstr">
      <vt:lpstr>Office Theme</vt:lpstr>
      <vt:lpstr>Bản chiếu 1</vt:lpstr>
      <vt:lpstr>Bản chiếu 2</vt:lpstr>
      <vt:lpstr>Bản chiếu 3</vt:lpstr>
      <vt:lpstr>Bản chiếu 4</vt:lpstr>
      <vt:lpstr>Bản chiếu 5</vt:lpstr>
      <vt:lpstr>Bản chiếu 6</vt:lpstr>
      <vt:lpstr>Bản chiếu 7</vt:lpstr>
      <vt:lpstr>Bản chiếu 8</vt:lpstr>
      <vt:lpstr>Bản chiếu 9</vt:lpstr>
      <vt:lpstr>Bản chiếu 10</vt:lpstr>
      <vt:lpstr>Bản chiếu 11</vt:lpstr>
      <vt:lpstr>HS đọc thông tin, khai thác biểu đồ 2.1</vt:lpstr>
      <vt:lpstr>Bản chiếu 13</vt:lpstr>
      <vt:lpstr>Bản chiếu 14</vt:lpstr>
      <vt:lpstr>Bản chiếu 15</vt:lpstr>
      <vt:lpstr>Bản chiếu 16</vt:lpstr>
      <vt:lpstr>Bản chiếu 17</vt:lpstr>
      <vt:lpstr>Bản chiếu 18</vt:lpstr>
      <vt:lpstr>Bản chiếu 19</vt:lpstr>
      <vt:lpstr>Bản chiếu 20</vt:lpstr>
      <vt:lpstr>Bản chiếu 21</vt:lpstr>
      <vt:lpstr>Bản chiếu 22</vt:lpstr>
      <vt:lpstr>Bản chiếu 23</vt:lpstr>
      <vt:lpstr>Bản chiếu 24</vt:lpstr>
      <vt:lpstr>Bản chiếu 25</vt:lpstr>
      <vt:lpstr>Bản chiếu 26</vt:lpstr>
      <vt:lpstr>Bản chiếu 27</vt:lpstr>
      <vt:lpstr>Bản chiếu 28</vt:lpstr>
      <vt:lpstr>Bản chiếu 29</vt:lpstr>
      <vt:lpstr>Bản chiếu 30</vt:lpstr>
      <vt:lpstr>Bản chiếu 31</vt:lpstr>
      <vt:lpstr>Bản chiếu 32</vt:lpstr>
      <vt:lpstr>Bản chiếu 33</vt:lpstr>
      <vt:lpstr>Bản chiếu 34</vt:lpstr>
      <vt:lpstr>Bản chiếu 35</vt:lpstr>
      <vt:lpstr>Bản chiếu 36</vt:lpstr>
      <vt:lpstr>Một số hình ảnh về các đô thị cụm đô thị đô thị vệ tinh ở châu Âu .</vt:lpstr>
      <vt:lpstr>Bản chiếu 38</vt:lpstr>
      <vt:lpstr>Bản chiếu 39</vt:lpstr>
      <vt:lpstr>Bản chiếu 40</vt:lpstr>
      <vt:lpstr>Bản chiếu 41</vt:lpstr>
      <vt:lpstr>Bản chiếu 42</vt:lpstr>
      <vt:lpstr>Bản chiếu 43</vt:lpstr>
      <vt:lpstr>Bản chiếu 44</vt:lpstr>
      <vt:lpstr>Bản chiếu 45</vt:lpstr>
      <vt:lpstr>Bản chiếu 46</vt:lpstr>
      <vt:lpstr>Bản chiếu 47</vt:lpstr>
      <vt:lpstr>Bản chiếu 48</vt:lpstr>
      <vt:lpstr>Bản chiếu 49</vt:lpstr>
      <vt:lpstr>Bản chiếu 50</vt:lpstr>
      <vt:lpstr>Bản chiếu 51</vt:lpstr>
      <vt:lpstr>Bản chiếu 52</vt:lpstr>
      <vt:lpstr>Bản chiếu 53</vt:lpstr>
      <vt:lpstr>Bản chiếu 54</vt:lpstr>
      <vt:lpstr>Bản chiếu 55</vt:lpstr>
      <vt:lpstr>Bản chiếu 56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MyComputer</cp:lastModifiedBy>
  <cp:revision>119</cp:revision>
  <dcterms:created xsi:type="dcterms:W3CDTF">2022-03-06T01:27:20Z</dcterms:created>
  <dcterms:modified xsi:type="dcterms:W3CDTF">2023-09-21T00:59:48Z</dcterms:modified>
</cp:coreProperties>
</file>