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media/audio11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9" r:id="rId2"/>
    <p:sldId id="1296" r:id="rId3"/>
    <p:sldId id="1230" r:id="rId4"/>
    <p:sldId id="380" r:id="rId5"/>
    <p:sldId id="1232" r:id="rId6"/>
    <p:sldId id="1233" r:id="rId7"/>
    <p:sldId id="1234" r:id="rId8"/>
    <p:sldId id="1231" r:id="rId9"/>
    <p:sldId id="1235" r:id="rId10"/>
    <p:sldId id="258" r:id="rId11"/>
    <p:sldId id="275" r:id="rId12"/>
    <p:sldId id="259" r:id="rId13"/>
    <p:sldId id="1236" r:id="rId14"/>
    <p:sldId id="1239" r:id="rId15"/>
    <p:sldId id="1241" r:id="rId16"/>
    <p:sldId id="1240" r:id="rId17"/>
    <p:sldId id="1237" r:id="rId18"/>
    <p:sldId id="1243" r:id="rId19"/>
    <p:sldId id="1242" r:id="rId20"/>
    <p:sldId id="316" r:id="rId21"/>
    <p:sldId id="1249" r:id="rId22"/>
    <p:sldId id="1294" r:id="rId23"/>
    <p:sldId id="1248" r:id="rId24"/>
    <p:sldId id="1247" r:id="rId25"/>
    <p:sldId id="1295" r:id="rId26"/>
    <p:sldId id="1297" r:id="rId27"/>
    <p:sldId id="1298" r:id="rId28"/>
    <p:sldId id="1299" r:id="rId29"/>
    <p:sldId id="1300" r:id="rId30"/>
    <p:sldId id="1304" r:id="rId31"/>
    <p:sldId id="1301" r:id="rId32"/>
    <p:sldId id="1302" r:id="rId33"/>
    <p:sldId id="1303" r:id="rId34"/>
    <p:sldId id="264" r:id="rId35"/>
    <p:sldId id="335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0AB6"/>
    <a:srgbClr val="3333FF"/>
    <a:srgbClr val="16DE41"/>
    <a:srgbClr val="FF3399"/>
    <a:srgbClr val="FEFCCE"/>
    <a:srgbClr val="FCF3B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40" autoAdjust="0"/>
  </p:normalViewPr>
  <p:slideViewPr>
    <p:cSldViewPr snapToGrid="0">
      <p:cViewPr varScale="1">
        <p:scale>
          <a:sx n="46" d="100"/>
          <a:sy n="46" d="100"/>
        </p:scale>
        <p:origin x="-93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770B8-E5BD-4F67-9E83-D9B514E3790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9604A-0174-459E-82B1-6075CC25B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456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30333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861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8022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363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7702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41894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966778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201563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421139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00211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158430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xmlns="" val="3662491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275988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B22557-44B9-4D2C-9EF5-6E7BD6E2D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47C58A3-023F-4106-AE88-41983D15A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9E6127-5984-4F35-AFF9-4A0B6C05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BBB9F2-B3B5-4EE4-A2A1-20E9329B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64CCBC-3D91-4D07-A6CB-1E17E414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759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376C5-7B0F-4054-9BDD-227FEA32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60FC1B-1317-4EF1-AF9E-9FEB1D4A5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C9B6FF-C7A6-45B9-9B89-7BF29DED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93BAA-D1C0-4BAA-AE4D-EE2E8992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F37A24-C7BC-4684-A2B9-13FE990D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694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40CD07-C260-4CF6-BCF1-3728165D5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7414FA-FF36-4F14-AAC9-372733338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76079-DEB3-44C6-8178-CBC032EB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A6E0B-597C-4434-A054-C0B705A9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D6BDA1-43FA-4962-897E-32B5A976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53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9275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9AFCE3-2EAC-4FA9-B9AE-C025B943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3F3DDA-BD54-4AA7-943A-D9B06293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859DE-908D-430C-B9F2-5F187611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8BA2A-6D01-4DED-96EB-F45320B2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4A1065-9C49-4836-9A59-C36B598D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775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EBC25-9247-48F6-A7EC-6621C04C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B593A6-580D-4741-B956-108AFF2C2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561E8E-5F06-4A60-984D-DF87F694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8D6E36-D6E2-4AD9-A5E9-AA5A574E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F3AFC3-4CCC-4A0F-9C12-53B58180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672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68D2C-81EE-4022-9775-595418908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C2AAE1-DC8E-446C-AA84-2B315DEC2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2352D6-43EE-449D-BA3A-2F1066DC7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4A627A-3A6D-4C9B-946F-F78FA71B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FBF424-D8C8-4C53-9C0D-23FC9DA8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3C52EF-A593-4C93-AD93-7F878353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896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82411F-F9F9-4674-BED6-9E888257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FD9FEC-6494-4A72-95D0-B0AE4C246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E7DB0E-DFE9-483F-A548-2D6E6876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B908DE-E14C-447B-8F56-27AB8F6FA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AF8DE5-0559-4167-A4E0-09878EFBC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B46633D-E0F7-43C7-BCA7-16FD2DF6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6A479A-6FC0-46ED-BCD3-32A324E0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6EB297B-3FB5-4037-9FE9-9059563B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27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6EA62-7042-4BF2-B1CB-4E3A4AEA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A3D4AD9-C2E2-43E7-A3FC-5DB057A8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A2FE01-909B-4CFE-A14B-B334CFC9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CB664C2-A64C-49EB-9D61-A1AD2A76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01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DC9F1F-B4D4-49DC-913E-4E818B3F7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AD79D36-9A0F-4B9B-A055-742121E9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861619-804A-4D14-9063-9104E56D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122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300564-C1FB-4024-B239-4C013A60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55A3AE-937B-46A2-9CD7-C0FAC4E6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9985D0-65B3-49C3-97B9-3E72D3B01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2C02D5-D87C-4746-BD2E-0B20E5FC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1F1165-B03E-4567-BF2F-DF16848F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C2BA17-BA0B-4071-950A-536BF097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7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9DDD4-2FB3-4852-83D4-826ECF57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5090A7-995B-4DF5-950F-0A6BE0787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DC0268-4D93-4F15-B2E4-E18C30426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902D29-F793-477B-81D5-9EECE08C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D37CC9-7923-4294-9846-18EA32ED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A422B3-194F-4AE9-946E-18364DC6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5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884F40A-723E-488F-8320-2DAA09DA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B86122-9BBA-4ADE-B84C-17FD77F2F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7245A6-1212-4664-97EB-1CC7B0BB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FAB1A-70D2-46C8-BECD-4D5E7F8CF508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2C00A6-2612-43AF-89A6-68AA272E9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B14A83-D34F-4925-A4C2-3077CEB64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173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1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6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tailieu.com/bo-60-tro-choi-power-poin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NUL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NUL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93914" y="3043592"/>
            <a:ext cx="11898086" cy="646331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Quan sát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ảnh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đoán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địa</a:t>
            </a:r>
            <a:r>
              <a:rPr lang="vi-VN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danh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thuộc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gia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271029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11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A4D737-C50D-4A4F-AFDC-288CF92B2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80" t="6160" r="1704" b="-565"/>
          <a:stretch/>
        </p:blipFill>
        <p:spPr>
          <a:xfrm>
            <a:off x="0" y="0"/>
            <a:ext cx="12192000" cy="3218935"/>
          </a:xfrm>
          <a:prstGeom prst="rect">
            <a:avLst/>
          </a:prstGeom>
        </p:spPr>
      </p:pic>
      <p:pic>
        <p:nvPicPr>
          <p:cNvPr id="5" name="image109.jpg" descr="Image result for Iceland&quot;">
            <a:extLst>
              <a:ext uri="{FF2B5EF4-FFF2-40B4-BE49-F238E27FC236}">
                <a16:creationId xmlns:a16="http://schemas.microsoft.com/office/drawing/2014/main" xmlns="" id="{5007C9E5-E3B4-43BA-912F-1C56CC291FEE}"/>
              </a:ext>
            </a:extLst>
          </p:cNvPr>
          <p:cNvPicPr/>
          <p:nvPr/>
        </p:nvPicPr>
        <p:blipFill rotWithShape="1">
          <a:blip r:embed="rId3" cstate="print"/>
          <a:srcRect t="24949" r="1" b="1"/>
          <a:stretch/>
        </p:blipFill>
        <p:spPr>
          <a:xfrm>
            <a:off x="6343831" y="3544064"/>
            <a:ext cx="5593278" cy="2949430"/>
          </a:xfrm>
          <a:prstGeom prst="rect">
            <a:avLst/>
          </a:prstGeom>
        </p:spPr>
      </p:pic>
      <p:pic>
        <p:nvPicPr>
          <p:cNvPr id="6" name="image97.jpg" descr="Image result for Iceland&quot;">
            <a:extLst>
              <a:ext uri="{FF2B5EF4-FFF2-40B4-BE49-F238E27FC236}">
                <a16:creationId xmlns:a16="http://schemas.microsoft.com/office/drawing/2014/main" xmlns="" id="{5B1BD345-D293-420B-A4F9-EFEBB148360A}"/>
              </a:ext>
            </a:extLst>
          </p:cNvPr>
          <p:cNvPicPr/>
          <p:nvPr/>
        </p:nvPicPr>
        <p:blipFill rotWithShape="1">
          <a:blip r:embed="rId4" cstate="print"/>
          <a:srcRect t="24949" r="1" b="1"/>
          <a:stretch/>
        </p:blipFill>
        <p:spPr>
          <a:xfrm>
            <a:off x="254891" y="3544064"/>
            <a:ext cx="5899629" cy="29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3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8D24DE-4F19-485C-8CA0-EED9F0F1CB81}"/>
              </a:ext>
            </a:extLst>
          </p:cNvPr>
          <p:cNvGrpSpPr/>
          <p:nvPr/>
        </p:nvGrpSpPr>
        <p:grpSpPr>
          <a:xfrm>
            <a:off x="1211250" y="2382978"/>
            <a:ext cx="9429041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xmlns="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DED13C-8ABF-4A0B-A908-754825BE4939}"/>
              </a:ext>
            </a:extLst>
          </p:cNvPr>
          <p:cNvSpPr txBox="1"/>
          <p:nvPr/>
        </p:nvSpPr>
        <p:spPr>
          <a:xfrm>
            <a:off x="1807511" y="2539432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071D289-50AF-4819-9E5D-D29BB28A4021}"/>
              </a:ext>
            </a:extLst>
          </p:cNvPr>
          <p:cNvGrpSpPr/>
          <p:nvPr/>
        </p:nvGrpSpPr>
        <p:grpSpPr>
          <a:xfrm>
            <a:off x="449021" y="2382978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xmlns="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4DC1765-9A90-4018-8CC6-E414374A7726}"/>
              </a:ext>
            </a:extLst>
          </p:cNvPr>
          <p:cNvGrpSpPr/>
          <p:nvPr/>
        </p:nvGrpSpPr>
        <p:grpSpPr>
          <a:xfrm>
            <a:off x="1500488" y="3825321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xmlns="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D8583CE-15BE-4C02-8C0A-D67B8FD9DCAD}"/>
              </a:ext>
            </a:extLst>
          </p:cNvPr>
          <p:cNvSpPr txBox="1"/>
          <p:nvPr/>
        </p:nvSpPr>
        <p:spPr>
          <a:xfrm>
            <a:off x="1099997" y="3995160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xmlns="" id="{5842362C-C37A-4057-BCCB-B6B9E2ED8C94}"/>
              </a:ext>
            </a:extLst>
          </p:cNvPr>
          <p:cNvSpPr/>
          <p:nvPr/>
        </p:nvSpPr>
        <p:spPr>
          <a:xfrm>
            <a:off x="1390667" y="3825322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8741D3F0-F5BE-44FA-BF40-469E5FBB420D}"/>
              </a:ext>
            </a:extLst>
          </p:cNvPr>
          <p:cNvSpPr/>
          <p:nvPr/>
        </p:nvSpPr>
        <p:spPr>
          <a:xfrm rot="5400000">
            <a:off x="2381399" y="4129770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xmlns="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BF5D05-B5CC-4D24-92A1-5B39850257E2}"/>
              </a:ext>
            </a:extLst>
          </p:cNvPr>
          <p:cNvGrpSpPr/>
          <p:nvPr/>
        </p:nvGrpSpPr>
        <p:grpSpPr>
          <a:xfrm>
            <a:off x="762229" y="0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EA4E7377-0DBA-4010-8103-2A4275096013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93C07F4-7023-43DE-B160-280206593B07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415C8F-BBB7-4436-872E-C05F8F851246}"/>
              </a:ext>
            </a:extLst>
          </p:cNvPr>
          <p:cNvSpPr txBox="1"/>
          <p:nvPr/>
        </p:nvSpPr>
        <p:spPr>
          <a:xfrm>
            <a:off x="1358490" y="156454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53AF091-5F3C-4AF7-A412-88FF108DE00D}"/>
              </a:ext>
            </a:extLst>
          </p:cNvPr>
          <p:cNvGrpSpPr/>
          <p:nvPr/>
        </p:nvGrpSpPr>
        <p:grpSpPr>
          <a:xfrm>
            <a:off x="0" y="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634DE0CA-AB6F-4C49-9953-2D170B652EA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C8FAC6BA-413D-4B66-9093-578308C472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A13A4CD-692A-45E3-BD2B-DD8C3FEB01C6}"/>
              </a:ext>
            </a:extLst>
          </p:cNvPr>
          <p:cNvGrpSpPr/>
          <p:nvPr/>
        </p:nvGrpSpPr>
        <p:grpSpPr>
          <a:xfrm>
            <a:off x="6580818" y="1029402"/>
            <a:ext cx="5175753" cy="5774538"/>
            <a:chOff x="6580818" y="1029402"/>
            <a:chExt cx="5175753" cy="577453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60BA9144-8B49-495E-8D6A-D6900CEB5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A5C1D03-013B-4B9B-B692-5DAB118AF390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86B5AF4-4F48-473C-89F8-AC43C06130FF}"/>
              </a:ext>
            </a:extLst>
          </p:cNvPr>
          <p:cNvSpPr/>
          <p:nvPr/>
        </p:nvSpPr>
        <p:spPr>
          <a:xfrm>
            <a:off x="95003" y="2062317"/>
            <a:ext cx="6335714" cy="2092881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Dựa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vào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1.1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thông tin trong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em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bày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đặc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điểm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kích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thước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dạng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châu Âu.</a:t>
            </a: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Nêu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đặc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điểm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vị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trí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địa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lí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châu Âu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/>
          </a:p>
        </p:txBody>
      </p:sp>
      <p:pic>
        <p:nvPicPr>
          <p:cNvPr id="21" name="image246.jpg">
            <a:extLst>
              <a:ext uri="{FF2B5EF4-FFF2-40B4-BE49-F238E27FC236}">
                <a16:creationId xmlns:a16="http://schemas.microsoft.com/office/drawing/2014/main" xmlns="" id="{8B9EE014-BA33-4644-AA4C-B1AC9D5CD27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6206" y="4242176"/>
            <a:ext cx="5025837" cy="2503348"/>
          </a:xfrm>
          <a:prstGeom prst="rect">
            <a:avLst/>
          </a:prstGeom>
          <a:ln/>
        </p:spPr>
      </p:pic>
      <p:pic>
        <p:nvPicPr>
          <p:cNvPr id="18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118697" y="846606"/>
            <a:ext cx="1559690" cy="13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3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6DCBB777-82D3-4CF9-868F-50DF6EBE3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3356464"/>
              </p:ext>
            </p:extLst>
          </p:nvPr>
        </p:nvGraphicFramePr>
        <p:xfrm>
          <a:off x="104637" y="1873414"/>
          <a:ext cx="6418876" cy="4964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803">
                  <a:extLst>
                    <a:ext uri="{9D8B030D-6E8A-4147-A177-3AD203B41FA5}">
                      <a16:colId xmlns:a16="http://schemas.microsoft.com/office/drawing/2014/main" xmlns="" val="4171512517"/>
                    </a:ext>
                  </a:extLst>
                </a:gridCol>
                <a:gridCol w="2994073">
                  <a:extLst>
                    <a:ext uri="{9D8B030D-6E8A-4147-A177-3AD203B41FA5}">
                      <a16:colId xmlns:a16="http://schemas.microsoft.com/office/drawing/2014/main" xmlns="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613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DD80D7-1F78-4605-87D3-11F6499E54EB}"/>
              </a:ext>
            </a:extLst>
          </p:cNvPr>
          <p:cNvSpPr txBox="1"/>
          <p:nvPr/>
        </p:nvSpPr>
        <p:spPr>
          <a:xfrm>
            <a:off x="1333115" y="1140691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811" t="49918" r="67591" b="40164"/>
          <a:stretch/>
        </p:blipFill>
        <p:spPr>
          <a:xfrm>
            <a:off x="104638" y="1047966"/>
            <a:ext cx="1108336" cy="7702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EC61CDC-075B-447C-B8BB-3651548D0923}"/>
              </a:ext>
            </a:extLst>
          </p:cNvPr>
          <p:cNvGrpSpPr/>
          <p:nvPr/>
        </p:nvGrpSpPr>
        <p:grpSpPr>
          <a:xfrm>
            <a:off x="6782699" y="1033588"/>
            <a:ext cx="5175753" cy="5774538"/>
            <a:chOff x="6580818" y="1029402"/>
            <a:chExt cx="5175753" cy="577453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EEA5C67-4DFF-412A-8F18-F0B2B2EB292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pic>
        <p:nvPicPr>
          <p:cNvPr id="16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127172" y="947057"/>
            <a:ext cx="1600200" cy="10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A107644-4825-4C65-A5EA-5C7DBDCFF10B}"/>
              </a:ext>
            </a:extLst>
          </p:cNvPr>
          <p:cNvGrpSpPr/>
          <p:nvPr/>
        </p:nvGrpSpPr>
        <p:grpSpPr>
          <a:xfrm>
            <a:off x="2897580" y="102127"/>
            <a:ext cx="7920841" cy="6592827"/>
            <a:chOff x="6580818" y="1029402"/>
            <a:chExt cx="5175753" cy="572166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C170AF77-424E-4C3D-B9B3-ED86438A5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807BB6-D4D6-4934-B63C-7FF01B6EE433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3472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8" name="Oval 67">
            <a:extLst>
              <a:ext uri="{FF2B5EF4-FFF2-40B4-BE49-F238E27FC236}">
                <a16:creationId xmlns:a16="http://schemas.microsoft.com/office/drawing/2014/main" xmlns="" id="{1BAA109F-5C46-4A3C-95AA-42EBD1C0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97" y="1240673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9">
            <a:extLst>
              <a:ext uri="{FF2B5EF4-FFF2-40B4-BE49-F238E27FC236}">
                <a16:creationId xmlns:a16="http://schemas.microsoft.com/office/drawing/2014/main" xmlns="" id="{A2040D2F-B680-4967-A1EC-1496E3C35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97" y="569074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val 67">
            <a:extLst>
              <a:ext uri="{FF2B5EF4-FFF2-40B4-BE49-F238E27FC236}">
                <a16:creationId xmlns:a16="http://schemas.microsoft.com/office/drawing/2014/main" xmlns="" id="{42F74A94-A08E-4E1D-841B-F861A94F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1" y="505398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71">
            <a:extLst>
              <a:ext uri="{FF2B5EF4-FFF2-40B4-BE49-F238E27FC236}">
                <a16:creationId xmlns:a16="http://schemas.microsoft.com/office/drawing/2014/main" xmlns="" id="{3F3FFA54-85A8-46FB-8058-1908E1DD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682" y="5456008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xmlns="" id="{D2282BBE-04CF-42F8-B441-7EB9A2854C99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2178353" y="279127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10990410-9360-4A01-8DB5-FB10FF74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145" y="163046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xmlns="" id="{9B4FDFAA-A6C2-4BB1-8061-E5F9FB971E6C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0C6A53F5-D3FC-49E8-8700-019E93BC183B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3CC744F8-4722-4EA3-8322-1721B4F7B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7226" y="5814609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55104F1A-004C-4BB5-877D-8451F613D33A}"/>
              </a:ext>
            </a:extLst>
          </p:cNvPr>
          <p:cNvSpPr/>
          <p:nvPr/>
        </p:nvSpPr>
        <p:spPr>
          <a:xfrm>
            <a:off x="9322130" y="1092530"/>
            <a:ext cx="950026" cy="1662545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8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6DCBB777-82D3-4CF9-868F-50DF6EBE3BCB}"/>
              </a:ext>
            </a:extLst>
          </p:cNvPr>
          <p:cNvGraphicFramePr>
            <a:graphicFrameLocks noGrp="1"/>
          </p:cNvGraphicFramePr>
          <p:nvPr/>
        </p:nvGraphicFramePr>
        <p:xfrm>
          <a:off x="104637" y="1873414"/>
          <a:ext cx="6418876" cy="4964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803">
                  <a:extLst>
                    <a:ext uri="{9D8B030D-6E8A-4147-A177-3AD203B41FA5}">
                      <a16:colId xmlns:a16="http://schemas.microsoft.com/office/drawing/2014/main" xmlns="" val="4171512517"/>
                    </a:ext>
                  </a:extLst>
                </a:gridCol>
                <a:gridCol w="2994073">
                  <a:extLst>
                    <a:ext uri="{9D8B030D-6E8A-4147-A177-3AD203B41FA5}">
                      <a16:colId xmlns:a16="http://schemas.microsoft.com/office/drawing/2014/main" xmlns="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613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DD80D7-1F78-4605-87D3-11F6499E54EB}"/>
              </a:ext>
            </a:extLst>
          </p:cNvPr>
          <p:cNvSpPr txBox="1"/>
          <p:nvPr/>
        </p:nvSpPr>
        <p:spPr>
          <a:xfrm>
            <a:off x="1333115" y="1140691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811" t="49918" r="67591" b="40164"/>
          <a:stretch/>
        </p:blipFill>
        <p:spPr>
          <a:xfrm>
            <a:off x="104638" y="1047966"/>
            <a:ext cx="1108336" cy="7702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EC61CDC-075B-447C-B8BB-3651548D0923}"/>
              </a:ext>
            </a:extLst>
          </p:cNvPr>
          <p:cNvGrpSpPr/>
          <p:nvPr/>
        </p:nvGrpSpPr>
        <p:grpSpPr>
          <a:xfrm>
            <a:off x="6782699" y="1033588"/>
            <a:ext cx="5175753" cy="5774538"/>
            <a:chOff x="6580818" y="1029402"/>
            <a:chExt cx="5175753" cy="577453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EEA5C67-4DFF-412A-8F18-F0B2B2EB292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AB3A924-4C98-4EBB-9950-8C1BB0BB1EEA}"/>
              </a:ext>
            </a:extLst>
          </p:cNvPr>
          <p:cNvSpPr/>
          <p:nvPr/>
        </p:nvSpPr>
        <p:spPr>
          <a:xfrm>
            <a:off x="3085127" y="3686620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C8121B0-42E6-49A2-ACE0-95227EEBB5DC}"/>
              </a:ext>
            </a:extLst>
          </p:cNvPr>
          <p:cNvSpPr/>
          <p:nvPr/>
        </p:nvSpPr>
        <p:spPr>
          <a:xfrm>
            <a:off x="3116499" y="429066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D7CC29-A893-41DA-922F-D4446705E122}"/>
              </a:ext>
            </a:extLst>
          </p:cNvPr>
          <p:cNvSpPr/>
          <p:nvPr/>
        </p:nvSpPr>
        <p:spPr>
          <a:xfrm>
            <a:off x="3085127" y="3108730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55C3790-A284-4144-BC70-195502C100BE}"/>
              </a:ext>
            </a:extLst>
          </p:cNvPr>
          <p:cNvSpPr/>
          <p:nvPr/>
        </p:nvSpPr>
        <p:spPr>
          <a:xfrm>
            <a:off x="3085127" y="2495771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0FB4B9C-D9B7-446A-8EF4-2850D0389F3F}"/>
              </a:ext>
            </a:extLst>
          </p:cNvPr>
          <p:cNvSpPr/>
          <p:nvPr/>
        </p:nvSpPr>
        <p:spPr>
          <a:xfrm>
            <a:off x="3085127" y="4796497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FF97EB4-0D3C-4FC5-AB15-FCC9685E063E}"/>
              </a:ext>
            </a:extLst>
          </p:cNvPr>
          <p:cNvSpPr/>
          <p:nvPr/>
        </p:nvSpPr>
        <p:spPr>
          <a:xfrm>
            <a:off x="3654037" y="5498202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842DA2E-84DA-40C6-B9DE-C208023623C9}"/>
              </a:ext>
            </a:extLst>
          </p:cNvPr>
          <p:cNvSpPr/>
          <p:nvPr/>
        </p:nvSpPr>
        <p:spPr>
          <a:xfrm>
            <a:off x="3721741" y="6046056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xmlns="" id="{D80AA661-4956-4A72-8407-0BE47A2DB2E4}"/>
              </a:ext>
            </a:extLst>
          </p:cNvPr>
          <p:cNvSpPr txBox="1">
            <a:spLocks noChangeArrowheads="1"/>
          </p:cNvSpPr>
          <p:nvPr/>
        </p:nvSpPr>
        <p:spPr bwMode="auto">
          <a:xfrm rot="3356108">
            <a:off x="10936076" y="2187885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xmlns="" id="{4172C2C7-A563-48DE-A2CA-6983D32C5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608" y="5893280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709B214-AB03-4B41-AE67-D4C58E0E6B32}"/>
              </a:ext>
            </a:extLst>
          </p:cNvPr>
          <p:cNvSpPr/>
          <p:nvPr/>
        </p:nvSpPr>
        <p:spPr>
          <a:xfrm>
            <a:off x="10913422" y="1878371"/>
            <a:ext cx="771897" cy="1550629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xmlns="" id="{B3B658C4-52E4-4745-9E6D-7FFBA18D8005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5850838" y="298860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xmlns="" id="{FB2F51EF-15A2-46F1-B804-9399D2AFE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630" y="1740991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xmlns="" id="{1660B99E-0575-4CF6-B99A-A272F16286C6}"/>
              </a:ext>
            </a:extLst>
          </p:cNvPr>
          <p:cNvSpPr txBox="1">
            <a:spLocks noChangeArrowheads="1"/>
          </p:cNvSpPr>
          <p:nvPr/>
        </p:nvSpPr>
        <p:spPr bwMode="auto">
          <a:xfrm rot="1609687">
            <a:off x="7902006" y="5480826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29" name="Oval 67">
            <a:extLst>
              <a:ext uri="{FF2B5EF4-FFF2-40B4-BE49-F238E27FC236}">
                <a16:creationId xmlns:a16="http://schemas.microsoft.com/office/drawing/2014/main" xmlns="" id="{FA740122-A18E-4C07-97ED-5A441C3E4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068" y="2026173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69">
            <a:extLst>
              <a:ext uri="{FF2B5EF4-FFF2-40B4-BE49-F238E27FC236}">
                <a16:creationId xmlns:a16="http://schemas.microsoft.com/office/drawing/2014/main" xmlns="" id="{71E1F901-F904-4AA5-86B2-59163CFC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6667" y="1317694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Oval 67">
            <a:extLst>
              <a:ext uri="{FF2B5EF4-FFF2-40B4-BE49-F238E27FC236}">
                <a16:creationId xmlns:a16="http://schemas.microsoft.com/office/drawing/2014/main" xmlns="" id="{40580627-5550-4B2D-BDC7-3A28A59E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65" y="5257590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71">
            <a:extLst>
              <a:ext uri="{FF2B5EF4-FFF2-40B4-BE49-F238E27FC236}">
                <a16:creationId xmlns:a16="http://schemas.microsoft.com/office/drawing/2014/main" xmlns="" id="{D7AC52A7-5573-42BD-9868-1D32D66D1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87" y="569366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pic>
        <p:nvPicPr>
          <p:cNvPr id="33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53382" y="1028700"/>
            <a:ext cx="1608676" cy="8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8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9B27AB3-5BB2-4034-BAAC-DD67D4BE6624}"/>
              </a:ext>
            </a:extLst>
          </p:cNvPr>
          <p:cNvGrpSpPr/>
          <p:nvPr/>
        </p:nvGrpSpPr>
        <p:grpSpPr>
          <a:xfrm>
            <a:off x="4288881" y="375760"/>
            <a:ext cx="7147057" cy="6310713"/>
            <a:chOff x="7767600" y="1144748"/>
            <a:chExt cx="5175753" cy="57794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046457C-F16B-4CAF-9CCA-CC4794ED8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600" y="1144748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DEBB464-8C17-4A5A-B965-E4736A6B3F83}"/>
                </a:ext>
              </a:extLst>
            </p:cNvPr>
            <p:cNvSpPr txBox="1"/>
            <p:nvPr/>
          </p:nvSpPr>
          <p:spPr>
            <a:xfrm>
              <a:off x="8354991" y="6557757"/>
              <a:ext cx="4326577" cy="3664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17EBD740-A267-41AD-A749-3F46395226C8}"/>
              </a:ext>
            </a:extLst>
          </p:cNvPr>
          <p:cNvSpPr>
            <a:spLocks/>
          </p:cNvSpPr>
          <p:nvPr/>
        </p:nvSpPr>
        <p:spPr bwMode="auto">
          <a:xfrm>
            <a:off x="4678878" y="1496291"/>
            <a:ext cx="4785756" cy="385948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C797237-5E7B-4008-9E4E-210B2D2FB680}"/>
              </a:ext>
            </a:extLst>
          </p:cNvPr>
          <p:cNvSpPr/>
          <p:nvPr/>
        </p:nvSpPr>
        <p:spPr>
          <a:xfrm>
            <a:off x="111703" y="977798"/>
            <a:ext cx="40315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bờ biển bị cắt xẻ mạnh tạo thành nhiều bán đảo, biển và vịnh biển ăn sâu vào đất liền</a:t>
            </a:r>
            <a:endParaRPr lang="en-US">
              <a:solidFill>
                <a:srgbClr val="3333FF"/>
              </a:solidFill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xmlns="" id="{209BF591-AEE7-44C4-8599-676DAA053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070" y="3050562"/>
            <a:ext cx="1424153" cy="914400"/>
          </a:xfrm>
          <a:prstGeom prst="wedgeRectCallout">
            <a:avLst>
              <a:gd name="adj1" fmla="val 17283"/>
              <a:gd name="adj2" fmla="val 9674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xmlns="" id="{0BEDEE15-5CBA-43A1-945F-703B85EE8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833" y="52059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xmlns="" id="{33ADC0F9-14C9-4A91-B71F-EC2E316E9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833" y="5523658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xmlns="" id="{8542006C-199C-44B4-B1D8-551A34843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5137" y="5377838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ACEA81F-7456-4F63-ADE9-C260EF8CDFB5}"/>
              </a:ext>
            </a:extLst>
          </p:cNvPr>
          <p:cNvSpPr/>
          <p:nvPr/>
        </p:nvSpPr>
        <p:spPr>
          <a:xfrm>
            <a:off x="44531" y="3382198"/>
            <a:ext cx="39821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châu lục có</a:t>
            </a:r>
            <a:endParaRPr lang="en-US" sz="240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dạng lồi lõm phức tạp</a:t>
            </a:r>
            <a:r>
              <a:rPr lang="vi-VN">
                <a:solidFill>
                  <a:srgbClr val="3333FF"/>
                </a:solidFill>
                <a:cs typeface="Arial" panose="020B0604020202020204" pitchFamily="34" charset="0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3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62B4E2-E975-4D34-87FA-C5243383B302}"/>
              </a:ext>
            </a:extLst>
          </p:cNvPr>
          <p:cNvSpPr/>
          <p:nvPr/>
        </p:nvSpPr>
        <p:spPr>
          <a:xfrm>
            <a:off x="496523" y="1146135"/>
            <a:ext cx="1190131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Vị trí, giới hạn:</a:t>
            </a: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Nằm ở phía tây của lục địa Á – Âu</a:t>
            </a: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Lãnh thổ trên đất liền trải dài từ khoảng 36</a:t>
            </a:r>
            <a:r>
              <a:rPr lang="en-US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71</a:t>
            </a:r>
            <a:r>
              <a:rPr lang="en-US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3333FF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Tiếp giáp:+ Ba mặt giáp biển và đại dương</a:t>
            </a:r>
            <a:endParaRPr lang="en-US" sz="360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</a:t>
            </a:r>
            <a:r>
              <a:rPr lang="vi-VN" sz="3600">
                <a:solidFill>
                  <a:srgbClr val="3333FF"/>
                </a:solidFill>
                <a:ea typeface="Cambria" panose="02040503050406030204" pitchFamily="18" charset="0"/>
                <a:cs typeface="Arial" panose="020B0604020202020204" pitchFamily="34" charset="0"/>
              </a:rPr>
              <a:t>+ Ranh giới với châu Á là dãy U-ran</a:t>
            </a:r>
            <a:endParaRPr lang="en-US" sz="3600">
              <a:solidFill>
                <a:srgbClr val="3333FF"/>
              </a:solidFill>
            </a:endParaRPr>
          </a:p>
        </p:txBody>
      </p:sp>
      <p:pic>
        <p:nvPicPr>
          <p:cNvPr id="11" name="Picture 10" descr="book9">
            <a:extLst>
              <a:ext uri="{FF2B5EF4-FFF2-40B4-BE49-F238E27FC236}">
                <a16:creationId xmlns:a16="http://schemas.microsoft.com/office/drawing/2014/main" xmlns="" id="{6CACBFA9-1ACC-4556-B43C-E5C106752C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3560" y="975782"/>
            <a:ext cx="1057826" cy="72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E2B1DD3-3DC0-430B-9DB5-D3A1E6DC8248}"/>
              </a:ext>
            </a:extLst>
          </p:cNvPr>
          <p:cNvSpPr/>
          <p:nvPr/>
        </p:nvSpPr>
        <p:spPr>
          <a:xfrm>
            <a:off x="445587" y="4003705"/>
            <a:ext cx="12033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Kích </a:t>
            </a:r>
            <a:r>
              <a:rPr lang="vi-VN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 và hình dạng :</a:t>
            </a:r>
          </a:p>
          <a:p>
            <a:pPr algn="just"/>
            <a:r>
              <a:rPr lang="vi-VN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Diện tích nhỏ, khoảng 10,5 triệu km</a:t>
            </a:r>
            <a:r>
              <a:rPr lang="vi-VN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Lãnh thổ tựa như 1 bán đảo lớn của lục địa Á - Âu; đường bờ biển bị cắt xẻ mạnh tạo thành nhiều bán đảo, biển và vịnh biển ăn sâu vào đất liền</a:t>
            </a:r>
            <a:r>
              <a:rPr lang="vi-VN" sz="3600">
                <a:solidFill>
                  <a:srgbClr val="3333FF"/>
                </a:solidFill>
                <a:latin typeface="OpenSans"/>
              </a:rPr>
              <a:t/>
            </a:r>
            <a:br>
              <a:rPr lang="vi-VN" sz="3600">
                <a:solidFill>
                  <a:srgbClr val="3333FF"/>
                </a:solidFill>
                <a:latin typeface="OpenSans"/>
              </a:rPr>
            </a:br>
            <a:endParaRPr lang="en-US" sz="36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2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F6F10DD-A3DC-4C87-8242-FDE3E1820BA8}"/>
              </a:ext>
            </a:extLst>
          </p:cNvPr>
          <p:cNvGrpSpPr/>
          <p:nvPr/>
        </p:nvGrpSpPr>
        <p:grpSpPr>
          <a:xfrm>
            <a:off x="5664530" y="261257"/>
            <a:ext cx="6270171" cy="6335486"/>
            <a:chOff x="6580818" y="1029402"/>
            <a:chExt cx="5175753" cy="575511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6147EC90-90D1-4287-B989-633355D2C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2946A08-0065-484B-80F3-AEB47FF894F2}"/>
                </a:ext>
              </a:extLst>
            </p:cNvPr>
            <p:cNvSpPr txBox="1"/>
            <p:nvPr/>
          </p:nvSpPr>
          <p:spPr>
            <a:xfrm>
              <a:off x="7429994" y="638441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EB1AEA2F-F100-4907-9827-BCCF5171CE97}"/>
              </a:ext>
            </a:extLst>
          </p:cNvPr>
          <p:cNvSpPr/>
          <p:nvPr/>
        </p:nvSpPr>
        <p:spPr>
          <a:xfrm>
            <a:off x="405673" y="1709500"/>
            <a:ext cx="3626068" cy="2680138"/>
          </a:xfrm>
          <a:prstGeom prst="wedgeRoundRectCallout">
            <a:avLst>
              <a:gd name="adj1" fmla="val 92210"/>
              <a:gd name="adj2" fmla="val -276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E0E0CE-0229-4DC3-9BA1-FEA706FEE4CE}"/>
              </a:ext>
            </a:extLst>
          </p:cNvPr>
          <p:cNvSpPr txBox="1"/>
          <p:nvPr/>
        </p:nvSpPr>
        <p:spPr>
          <a:xfrm>
            <a:off x="612892" y="1926184"/>
            <a:ext cx="3418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1.1 các biển: 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Trung Hải, Biển Bắc, Ban- Tích, biển Đen, Biển Trắng?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62638D-870E-42EE-9C49-3AD990A4C357}"/>
              </a:ext>
            </a:extLst>
          </p:cNvPr>
          <p:cNvSpPr txBox="1"/>
          <p:nvPr/>
        </p:nvSpPr>
        <p:spPr>
          <a:xfrm rot="571264">
            <a:off x="6810007" y="498793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5B8555-7682-4A9D-B7F4-FD3B9B92CE2D}"/>
              </a:ext>
            </a:extLst>
          </p:cNvPr>
          <p:cNvSpPr txBox="1"/>
          <p:nvPr/>
        </p:nvSpPr>
        <p:spPr>
          <a:xfrm>
            <a:off x="7222131" y="2803221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F3BA56-E7E4-49CC-A4C4-B1EF68DF83F2}"/>
              </a:ext>
            </a:extLst>
          </p:cNvPr>
          <p:cNvSpPr txBox="1"/>
          <p:nvPr/>
        </p:nvSpPr>
        <p:spPr>
          <a:xfrm rot="18185306">
            <a:off x="8135124" y="2823946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F732C1D-95FB-4EFF-A061-2D807A16F395}"/>
              </a:ext>
            </a:extLst>
          </p:cNvPr>
          <p:cNvSpPr txBox="1"/>
          <p:nvPr/>
        </p:nvSpPr>
        <p:spPr>
          <a:xfrm rot="20406158">
            <a:off x="9423345" y="4296543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Cloud Callout 15">
            <a:extLst>
              <a:ext uri="{FF2B5EF4-FFF2-40B4-BE49-F238E27FC236}">
                <a16:creationId xmlns:a16="http://schemas.microsoft.com/office/drawing/2014/main" xmlns="" id="{FD8C3928-DC0C-4625-9EFD-0842B77C27A4}"/>
              </a:ext>
            </a:extLst>
          </p:cNvPr>
          <p:cNvSpPr/>
          <p:nvPr/>
        </p:nvSpPr>
        <p:spPr>
          <a:xfrm>
            <a:off x="9347036" y="652685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455582-04E0-45C9-933C-FF46189A6300}"/>
              </a:ext>
            </a:extLst>
          </p:cNvPr>
          <p:cNvSpPr txBox="1"/>
          <p:nvPr/>
        </p:nvSpPr>
        <p:spPr>
          <a:xfrm>
            <a:off x="9613252" y="931170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1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94EC21F-A0BD-407B-A173-1CEDEFF58AD2}"/>
              </a:ext>
            </a:extLst>
          </p:cNvPr>
          <p:cNvGrpSpPr/>
          <p:nvPr/>
        </p:nvGrpSpPr>
        <p:grpSpPr>
          <a:xfrm>
            <a:off x="234236" y="108344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xmlns="" id="{7CAB56D9-EBAB-456B-9D00-973D9A32B10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47D9BB4-ECF0-4C7A-8897-4FE42DF5F30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679C2E-CFBB-4D63-B28B-67E9C90001D9}"/>
              </a:ext>
            </a:extLst>
          </p:cNvPr>
          <p:cNvSpPr txBox="1"/>
          <p:nvPr/>
        </p:nvSpPr>
        <p:spPr>
          <a:xfrm>
            <a:off x="-166255" y="27818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C02D1324-4E02-4007-9ED5-FD27D7660C77}"/>
              </a:ext>
            </a:extLst>
          </p:cNvPr>
          <p:cNvSpPr/>
          <p:nvPr/>
        </p:nvSpPr>
        <p:spPr>
          <a:xfrm>
            <a:off x="124415" y="108345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xmlns="" id="{8526AC26-0884-4215-B548-68BD2BCA566B}"/>
              </a:ext>
            </a:extLst>
          </p:cNvPr>
          <p:cNvSpPr/>
          <p:nvPr/>
        </p:nvSpPr>
        <p:spPr>
          <a:xfrm rot="5400000">
            <a:off x="1115147" y="41279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321C69C-11D7-4DB3-9205-0C9C74DF0550}"/>
              </a:ext>
            </a:extLst>
          </p:cNvPr>
          <p:cNvGrpSpPr/>
          <p:nvPr/>
        </p:nvGrpSpPr>
        <p:grpSpPr>
          <a:xfrm>
            <a:off x="6486375" y="565242"/>
            <a:ext cx="5647559" cy="6231266"/>
            <a:chOff x="6580818" y="1029402"/>
            <a:chExt cx="5175753" cy="577453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D0B26F33-1346-4E5E-BC47-1971B15DC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6E783E2-11C2-4392-AB4D-BA1B37F7FB3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4FFF6240-A972-4142-B7E5-99E01C64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DC046EFD-8C15-4369-AE74-4A5B33315C28}"/>
              </a:ext>
            </a:extLst>
          </p:cNvPr>
          <p:cNvSpPr>
            <a:spLocks/>
          </p:cNvSpPr>
          <p:nvPr/>
        </p:nvSpPr>
        <p:spPr bwMode="auto">
          <a:xfrm>
            <a:off x="6772940" y="3911846"/>
            <a:ext cx="3255784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xmlns="" id="{95859310-85DE-4761-AC10-37E53C415F3E}"/>
              </a:ext>
            </a:extLst>
          </p:cNvPr>
          <p:cNvSpPr>
            <a:spLocks/>
          </p:cNvSpPr>
          <p:nvPr/>
        </p:nvSpPr>
        <p:spPr bwMode="auto">
          <a:xfrm>
            <a:off x="8444211" y="1768070"/>
            <a:ext cx="1725841" cy="1402004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xmlns="" id="{B3345AF2-5254-4641-A42E-EB80E3C57EE8}"/>
              </a:ext>
            </a:extLst>
          </p:cNvPr>
          <p:cNvSpPr>
            <a:spLocks/>
          </p:cNvSpPr>
          <p:nvPr/>
        </p:nvSpPr>
        <p:spPr bwMode="auto">
          <a:xfrm>
            <a:off x="10951175" y="176806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xmlns="" id="{372E8353-FA8A-4FEA-9E6F-CD48E8781F71}"/>
              </a:ext>
            </a:extLst>
          </p:cNvPr>
          <p:cNvSpPr>
            <a:spLocks/>
          </p:cNvSpPr>
          <p:nvPr/>
        </p:nvSpPr>
        <p:spPr bwMode="auto">
          <a:xfrm>
            <a:off x="8609607" y="1496292"/>
            <a:ext cx="2909454" cy="2938118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21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xmlns="" id="{EE01B880-8381-4927-81D2-39DB080E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967843" cy="3314700"/>
          </a:xfrm>
          <a:prstGeom prst="rect">
            <a:avLst/>
          </a:prstGeom>
        </p:spPr>
      </p:pic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7843" y="0"/>
            <a:ext cx="4278085" cy="33963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600" y="0"/>
            <a:ext cx="3962400" cy="3363686"/>
          </a:xfrm>
          <a:prstGeom prst="rect">
            <a:avLst/>
          </a:prstGeom>
        </p:spPr>
      </p:pic>
      <p:pic>
        <p:nvPicPr>
          <p:cNvPr id="8" name="image170.jpg">
            <a:extLst>
              <a:ext uri="{FF2B5EF4-FFF2-40B4-BE49-F238E27FC236}">
                <a16:creationId xmlns:a16="http://schemas.microsoft.com/office/drawing/2014/main" xmlns="" id="{E2984F02-F1C2-4350-99EC-9E274421D1E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3298371"/>
            <a:ext cx="3967843" cy="3559629"/>
          </a:xfrm>
          <a:prstGeom prst="rect">
            <a:avLst/>
          </a:prstGeom>
          <a:ln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7844" y="3314701"/>
            <a:ext cx="4261756" cy="3543300"/>
          </a:xfrm>
          <a:prstGeom prst="rect">
            <a:avLst/>
          </a:prstGeom>
        </p:spPr>
      </p:pic>
      <p:pic>
        <p:nvPicPr>
          <p:cNvPr id="1026" name="Picture 2" descr="https://c.pxhere.com/photos/ec/94/eiffel_tower_paris_france-971982.jpg!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3098" y="3341716"/>
            <a:ext cx="4028901" cy="3516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4CF91D46-3A0D-4FF9-B446-C2A7575D084E}"/>
              </a:ext>
            </a:extLst>
          </p:cNvPr>
          <p:cNvGraphicFramePr>
            <a:graphicFrameLocks noGrp="1"/>
          </p:cNvGraphicFramePr>
          <p:nvPr/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xmlns="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xmlns="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xmlns="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xmlns="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E3F060-1201-4FC5-8715-C60A46C0AAD3}"/>
              </a:ext>
            </a:extLst>
          </p:cNvPr>
          <p:cNvSpPr/>
          <p:nvPr/>
        </p:nvSpPr>
        <p:spPr>
          <a:xfrm>
            <a:off x="251784" y="809312"/>
            <a:ext cx="11617055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 tên và xác định các đồng bằng, các dãy núi chính ở Châu Âu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FC98DDB-54B9-42C9-97A2-2F44B1EC07AD}"/>
              </a:ext>
            </a:extLst>
          </p:cNvPr>
          <p:cNvSpPr txBox="1"/>
          <p:nvPr/>
        </p:nvSpPr>
        <p:spPr>
          <a:xfrm>
            <a:off x="3535304" y="4360530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4DD9E2-76E6-4AC4-B73A-3352F0E40147}"/>
              </a:ext>
            </a:extLst>
          </p:cNvPr>
          <p:cNvSpPr txBox="1"/>
          <p:nvPr/>
        </p:nvSpPr>
        <p:spPr>
          <a:xfrm>
            <a:off x="6384288" y="5123619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DA890AA-C03D-40AE-B44C-48168A55FE03}"/>
              </a:ext>
            </a:extLst>
          </p:cNvPr>
          <p:cNvSpPr txBox="1"/>
          <p:nvPr/>
        </p:nvSpPr>
        <p:spPr>
          <a:xfrm>
            <a:off x="9156551" y="6077969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22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0115238" y="0"/>
            <a:ext cx="1771961" cy="12246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5AE36-5861-4314-8089-9BCA13F99DAF}"/>
              </a:ext>
            </a:extLst>
          </p:cNvPr>
          <p:cNvGrpSpPr/>
          <p:nvPr/>
        </p:nvGrpSpPr>
        <p:grpSpPr>
          <a:xfrm>
            <a:off x="5047013" y="85762"/>
            <a:ext cx="7086921" cy="6679100"/>
            <a:chOff x="6486375" y="565242"/>
            <a:chExt cx="5647559" cy="6199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D3B9BF-4530-4CC1-84E1-B529C6B53FC0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C154065-12DE-4131-91FB-3D87849AE24E}"/>
              </a:ext>
            </a:extLst>
          </p:cNvPr>
          <p:cNvSpPr/>
          <p:nvPr/>
        </p:nvSpPr>
        <p:spPr>
          <a:xfrm>
            <a:off x="9583387" y="2113808"/>
            <a:ext cx="1626919" cy="8550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CE951F9-B689-4D5E-9F7D-D99F67F152A2}"/>
              </a:ext>
            </a:extLst>
          </p:cNvPr>
          <p:cNvSpPr/>
          <p:nvPr/>
        </p:nvSpPr>
        <p:spPr>
          <a:xfrm rot="19815307">
            <a:off x="8008755" y="3021863"/>
            <a:ext cx="1743859" cy="4268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E2E06D5-F915-48F8-9514-64B471D1B8C4}"/>
              </a:ext>
            </a:extLst>
          </p:cNvPr>
          <p:cNvSpPr/>
          <p:nvPr/>
        </p:nvSpPr>
        <p:spPr>
          <a:xfrm rot="19815307">
            <a:off x="6407372" y="3844879"/>
            <a:ext cx="1039524" cy="3505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xmlns="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3348489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Đông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xmlns="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3989751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xmlns="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4714967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Tây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6856FE9A-E08D-4A11-92F6-37BEBA80F426}"/>
              </a:ext>
            </a:extLst>
          </p:cNvPr>
          <p:cNvSpPr/>
          <p:nvPr/>
        </p:nvSpPr>
        <p:spPr>
          <a:xfrm>
            <a:off x="6255680" y="961901"/>
            <a:ext cx="5119440" cy="3468320"/>
          </a:xfrm>
          <a:custGeom>
            <a:avLst/>
            <a:gdLst>
              <a:gd name="connsiteX0" fmla="*/ 106878 w 4013860"/>
              <a:gd name="connsiteY0" fmla="*/ 3087584 h 3099460"/>
              <a:gd name="connsiteX1" fmla="*/ 130629 w 4013860"/>
              <a:gd name="connsiteY1" fmla="*/ 2980706 h 3099460"/>
              <a:gd name="connsiteX2" fmla="*/ 166255 w 4013860"/>
              <a:gd name="connsiteY2" fmla="*/ 2956956 h 3099460"/>
              <a:gd name="connsiteX3" fmla="*/ 190005 w 4013860"/>
              <a:gd name="connsiteY3" fmla="*/ 2921330 h 3099460"/>
              <a:gd name="connsiteX4" fmla="*/ 190005 w 4013860"/>
              <a:gd name="connsiteY4" fmla="*/ 2778826 h 3099460"/>
              <a:gd name="connsiteX5" fmla="*/ 166255 w 4013860"/>
              <a:gd name="connsiteY5" fmla="*/ 2743200 h 3099460"/>
              <a:gd name="connsiteX6" fmla="*/ 118753 w 4013860"/>
              <a:gd name="connsiteY6" fmla="*/ 2660073 h 3099460"/>
              <a:gd name="connsiteX7" fmla="*/ 47502 w 4013860"/>
              <a:gd name="connsiteY7" fmla="*/ 2612571 h 3099460"/>
              <a:gd name="connsiteX8" fmla="*/ 23751 w 4013860"/>
              <a:gd name="connsiteY8" fmla="*/ 2576945 h 3099460"/>
              <a:gd name="connsiteX9" fmla="*/ 0 w 4013860"/>
              <a:gd name="connsiteY9" fmla="*/ 2505693 h 3099460"/>
              <a:gd name="connsiteX10" fmla="*/ 11876 w 4013860"/>
              <a:gd name="connsiteY10" fmla="*/ 2446317 h 3099460"/>
              <a:gd name="connsiteX11" fmla="*/ 225631 w 4013860"/>
              <a:gd name="connsiteY11" fmla="*/ 2470067 h 3099460"/>
              <a:gd name="connsiteX12" fmla="*/ 320634 w 4013860"/>
              <a:gd name="connsiteY12" fmla="*/ 2481943 h 3099460"/>
              <a:gd name="connsiteX13" fmla="*/ 285008 w 4013860"/>
              <a:gd name="connsiteY13" fmla="*/ 2470067 h 3099460"/>
              <a:gd name="connsiteX14" fmla="*/ 261257 w 4013860"/>
              <a:gd name="connsiteY14" fmla="*/ 2398815 h 3099460"/>
              <a:gd name="connsiteX15" fmla="*/ 308759 w 4013860"/>
              <a:gd name="connsiteY15" fmla="*/ 2386940 h 3099460"/>
              <a:gd name="connsiteX16" fmla="*/ 380011 w 4013860"/>
              <a:gd name="connsiteY16" fmla="*/ 2422566 h 3099460"/>
              <a:gd name="connsiteX17" fmla="*/ 427512 w 4013860"/>
              <a:gd name="connsiteY17" fmla="*/ 2434441 h 3099460"/>
              <a:gd name="connsiteX18" fmla="*/ 570016 w 4013860"/>
              <a:gd name="connsiteY18" fmla="*/ 2446317 h 3099460"/>
              <a:gd name="connsiteX19" fmla="*/ 546265 w 4013860"/>
              <a:gd name="connsiteY19" fmla="*/ 2410691 h 3099460"/>
              <a:gd name="connsiteX20" fmla="*/ 534390 w 4013860"/>
              <a:gd name="connsiteY20" fmla="*/ 2375065 h 3099460"/>
              <a:gd name="connsiteX21" fmla="*/ 605642 w 4013860"/>
              <a:gd name="connsiteY21" fmla="*/ 2351314 h 3099460"/>
              <a:gd name="connsiteX22" fmla="*/ 641268 w 4013860"/>
              <a:gd name="connsiteY22" fmla="*/ 2339439 h 3099460"/>
              <a:gd name="connsiteX23" fmla="*/ 712520 w 4013860"/>
              <a:gd name="connsiteY23" fmla="*/ 2291938 h 3099460"/>
              <a:gd name="connsiteX24" fmla="*/ 748146 w 4013860"/>
              <a:gd name="connsiteY24" fmla="*/ 2268187 h 3099460"/>
              <a:gd name="connsiteX25" fmla="*/ 819398 w 4013860"/>
              <a:gd name="connsiteY25" fmla="*/ 2196935 h 3099460"/>
              <a:gd name="connsiteX26" fmla="*/ 902525 w 4013860"/>
              <a:gd name="connsiteY26" fmla="*/ 2113808 h 3099460"/>
              <a:gd name="connsiteX27" fmla="*/ 1045029 w 4013860"/>
              <a:gd name="connsiteY27" fmla="*/ 2101932 h 3099460"/>
              <a:gd name="connsiteX28" fmla="*/ 1080655 w 4013860"/>
              <a:gd name="connsiteY28" fmla="*/ 2090057 h 3099460"/>
              <a:gd name="connsiteX29" fmla="*/ 1104405 w 4013860"/>
              <a:gd name="connsiteY29" fmla="*/ 2054431 h 3099460"/>
              <a:gd name="connsiteX30" fmla="*/ 1128156 w 4013860"/>
              <a:gd name="connsiteY30" fmla="*/ 1828800 h 3099460"/>
              <a:gd name="connsiteX31" fmla="*/ 1128156 w 4013860"/>
              <a:gd name="connsiteY31" fmla="*/ 1828800 h 3099460"/>
              <a:gd name="connsiteX32" fmla="*/ 1163782 w 4013860"/>
              <a:gd name="connsiteY32" fmla="*/ 1805049 h 3099460"/>
              <a:gd name="connsiteX33" fmla="*/ 1211283 w 4013860"/>
              <a:gd name="connsiteY33" fmla="*/ 1757548 h 3099460"/>
              <a:gd name="connsiteX34" fmla="*/ 1235034 w 4013860"/>
              <a:gd name="connsiteY34" fmla="*/ 1721922 h 3099460"/>
              <a:gd name="connsiteX35" fmla="*/ 1282535 w 4013860"/>
              <a:gd name="connsiteY35" fmla="*/ 2006930 h 3099460"/>
              <a:gd name="connsiteX36" fmla="*/ 1330037 w 4013860"/>
              <a:gd name="connsiteY36" fmla="*/ 2018805 h 3099460"/>
              <a:gd name="connsiteX37" fmla="*/ 1425039 w 4013860"/>
              <a:gd name="connsiteY37" fmla="*/ 2054431 h 3099460"/>
              <a:gd name="connsiteX38" fmla="*/ 1460665 w 4013860"/>
              <a:gd name="connsiteY38" fmla="*/ 2066306 h 3099460"/>
              <a:gd name="connsiteX39" fmla="*/ 1555668 w 4013860"/>
              <a:gd name="connsiteY39" fmla="*/ 2090057 h 3099460"/>
              <a:gd name="connsiteX40" fmla="*/ 1591294 w 4013860"/>
              <a:gd name="connsiteY40" fmla="*/ 2101932 h 3099460"/>
              <a:gd name="connsiteX41" fmla="*/ 1662546 w 4013860"/>
              <a:gd name="connsiteY41" fmla="*/ 2113808 h 3099460"/>
              <a:gd name="connsiteX42" fmla="*/ 1733798 w 4013860"/>
              <a:gd name="connsiteY42" fmla="*/ 2101932 h 3099460"/>
              <a:gd name="connsiteX43" fmla="*/ 1769424 w 4013860"/>
              <a:gd name="connsiteY43" fmla="*/ 2078182 h 3099460"/>
              <a:gd name="connsiteX44" fmla="*/ 1816925 w 4013860"/>
              <a:gd name="connsiteY44" fmla="*/ 2066306 h 3099460"/>
              <a:gd name="connsiteX45" fmla="*/ 1888177 w 4013860"/>
              <a:gd name="connsiteY45" fmla="*/ 1995054 h 3099460"/>
              <a:gd name="connsiteX46" fmla="*/ 1900052 w 4013860"/>
              <a:gd name="connsiteY46" fmla="*/ 1959428 h 3099460"/>
              <a:gd name="connsiteX47" fmla="*/ 1923803 w 4013860"/>
              <a:gd name="connsiteY47" fmla="*/ 1852551 h 3099460"/>
              <a:gd name="connsiteX48" fmla="*/ 1935678 w 4013860"/>
              <a:gd name="connsiteY48" fmla="*/ 1781299 h 3099460"/>
              <a:gd name="connsiteX49" fmla="*/ 1971304 w 4013860"/>
              <a:gd name="connsiteY49" fmla="*/ 1698171 h 3099460"/>
              <a:gd name="connsiteX50" fmla="*/ 2042556 w 4013860"/>
              <a:gd name="connsiteY50" fmla="*/ 1615044 h 3099460"/>
              <a:gd name="connsiteX51" fmla="*/ 2078182 w 4013860"/>
              <a:gd name="connsiteY51" fmla="*/ 1591293 h 3099460"/>
              <a:gd name="connsiteX52" fmla="*/ 2125683 w 4013860"/>
              <a:gd name="connsiteY52" fmla="*/ 1555667 h 3099460"/>
              <a:gd name="connsiteX53" fmla="*/ 2196935 w 4013860"/>
              <a:gd name="connsiteY53" fmla="*/ 1508166 h 3099460"/>
              <a:gd name="connsiteX54" fmla="*/ 2268187 w 4013860"/>
              <a:gd name="connsiteY54" fmla="*/ 1448790 h 3099460"/>
              <a:gd name="connsiteX55" fmla="*/ 2339439 w 4013860"/>
              <a:gd name="connsiteY55" fmla="*/ 1425039 h 3099460"/>
              <a:gd name="connsiteX56" fmla="*/ 2434442 w 4013860"/>
              <a:gd name="connsiteY56" fmla="*/ 1401288 h 3099460"/>
              <a:gd name="connsiteX57" fmla="*/ 2529444 w 4013860"/>
              <a:gd name="connsiteY57" fmla="*/ 1365662 h 3099460"/>
              <a:gd name="connsiteX58" fmla="*/ 2600696 w 4013860"/>
              <a:gd name="connsiteY58" fmla="*/ 1341912 h 3099460"/>
              <a:gd name="connsiteX59" fmla="*/ 2671948 w 4013860"/>
              <a:gd name="connsiteY59" fmla="*/ 1294410 h 3099460"/>
              <a:gd name="connsiteX60" fmla="*/ 2743200 w 4013860"/>
              <a:gd name="connsiteY60" fmla="*/ 1211283 h 3099460"/>
              <a:gd name="connsiteX61" fmla="*/ 2731325 w 4013860"/>
              <a:gd name="connsiteY61" fmla="*/ 724395 h 3099460"/>
              <a:gd name="connsiteX62" fmla="*/ 2743200 w 4013860"/>
              <a:gd name="connsiteY62" fmla="*/ 629392 h 3099460"/>
              <a:gd name="connsiteX63" fmla="*/ 2802577 w 4013860"/>
              <a:gd name="connsiteY63" fmla="*/ 546265 h 3099460"/>
              <a:gd name="connsiteX64" fmla="*/ 2885704 w 4013860"/>
              <a:gd name="connsiteY64" fmla="*/ 463138 h 3099460"/>
              <a:gd name="connsiteX65" fmla="*/ 2921330 w 4013860"/>
              <a:gd name="connsiteY65" fmla="*/ 427512 h 3099460"/>
              <a:gd name="connsiteX66" fmla="*/ 2956956 w 4013860"/>
              <a:gd name="connsiteY66" fmla="*/ 391886 h 3099460"/>
              <a:gd name="connsiteX67" fmla="*/ 2980707 w 4013860"/>
              <a:gd name="connsiteY67" fmla="*/ 356260 h 3099460"/>
              <a:gd name="connsiteX68" fmla="*/ 3051959 w 4013860"/>
              <a:gd name="connsiteY68" fmla="*/ 308758 h 3099460"/>
              <a:gd name="connsiteX69" fmla="*/ 3123211 w 4013860"/>
              <a:gd name="connsiteY69" fmla="*/ 249382 h 3099460"/>
              <a:gd name="connsiteX70" fmla="*/ 3158837 w 4013860"/>
              <a:gd name="connsiteY70" fmla="*/ 237506 h 3099460"/>
              <a:gd name="connsiteX71" fmla="*/ 3194463 w 4013860"/>
              <a:gd name="connsiteY71" fmla="*/ 201880 h 3099460"/>
              <a:gd name="connsiteX72" fmla="*/ 3230089 w 4013860"/>
              <a:gd name="connsiteY72" fmla="*/ 190005 h 3099460"/>
              <a:gd name="connsiteX73" fmla="*/ 3265715 w 4013860"/>
              <a:gd name="connsiteY73" fmla="*/ 142504 h 3099460"/>
              <a:gd name="connsiteX74" fmla="*/ 3336966 w 4013860"/>
              <a:gd name="connsiteY74" fmla="*/ 95003 h 3099460"/>
              <a:gd name="connsiteX75" fmla="*/ 3372592 w 4013860"/>
              <a:gd name="connsiteY75" fmla="*/ 71252 h 3099460"/>
              <a:gd name="connsiteX76" fmla="*/ 3443844 w 4013860"/>
              <a:gd name="connsiteY76" fmla="*/ 23751 h 3099460"/>
              <a:gd name="connsiteX77" fmla="*/ 3479470 w 4013860"/>
              <a:gd name="connsiteY77" fmla="*/ 0 h 3099460"/>
              <a:gd name="connsiteX78" fmla="*/ 3515096 w 4013860"/>
              <a:gd name="connsiteY78" fmla="*/ 356260 h 3099460"/>
              <a:gd name="connsiteX79" fmla="*/ 3538847 w 4013860"/>
              <a:gd name="connsiteY79" fmla="*/ 439387 h 3099460"/>
              <a:gd name="connsiteX80" fmla="*/ 3562598 w 4013860"/>
              <a:gd name="connsiteY80" fmla="*/ 546265 h 3099460"/>
              <a:gd name="connsiteX81" fmla="*/ 3574473 w 4013860"/>
              <a:gd name="connsiteY81" fmla="*/ 581891 h 3099460"/>
              <a:gd name="connsiteX82" fmla="*/ 3598224 w 4013860"/>
              <a:gd name="connsiteY82" fmla="*/ 617517 h 3099460"/>
              <a:gd name="connsiteX83" fmla="*/ 3621974 w 4013860"/>
              <a:gd name="connsiteY83" fmla="*/ 771896 h 3099460"/>
              <a:gd name="connsiteX84" fmla="*/ 3645725 w 4013860"/>
              <a:gd name="connsiteY84" fmla="*/ 819397 h 3099460"/>
              <a:gd name="connsiteX85" fmla="*/ 3669476 w 4013860"/>
              <a:gd name="connsiteY85" fmla="*/ 926275 h 3099460"/>
              <a:gd name="connsiteX86" fmla="*/ 3693226 w 4013860"/>
              <a:gd name="connsiteY86" fmla="*/ 961901 h 3099460"/>
              <a:gd name="connsiteX87" fmla="*/ 3705102 w 4013860"/>
              <a:gd name="connsiteY87" fmla="*/ 997527 h 3099460"/>
              <a:gd name="connsiteX88" fmla="*/ 3716977 w 4013860"/>
              <a:gd name="connsiteY88" fmla="*/ 1080654 h 3099460"/>
              <a:gd name="connsiteX89" fmla="*/ 3752603 w 4013860"/>
              <a:gd name="connsiteY89" fmla="*/ 1104405 h 3099460"/>
              <a:gd name="connsiteX90" fmla="*/ 3764478 w 4013860"/>
              <a:gd name="connsiteY90" fmla="*/ 1140031 h 3099460"/>
              <a:gd name="connsiteX91" fmla="*/ 3811979 w 4013860"/>
              <a:gd name="connsiteY91" fmla="*/ 1223158 h 3099460"/>
              <a:gd name="connsiteX92" fmla="*/ 3835730 w 4013860"/>
              <a:gd name="connsiteY92" fmla="*/ 1270660 h 3099460"/>
              <a:gd name="connsiteX93" fmla="*/ 3883231 w 4013860"/>
              <a:gd name="connsiteY93" fmla="*/ 1341912 h 3099460"/>
              <a:gd name="connsiteX94" fmla="*/ 3906982 w 4013860"/>
              <a:gd name="connsiteY94" fmla="*/ 1377538 h 3099460"/>
              <a:gd name="connsiteX95" fmla="*/ 3930733 w 4013860"/>
              <a:gd name="connsiteY95" fmla="*/ 1472540 h 3099460"/>
              <a:gd name="connsiteX96" fmla="*/ 3942608 w 4013860"/>
              <a:gd name="connsiteY96" fmla="*/ 1508166 h 3099460"/>
              <a:gd name="connsiteX97" fmla="*/ 3966359 w 4013860"/>
              <a:gd name="connsiteY97" fmla="*/ 1543792 h 3099460"/>
              <a:gd name="connsiteX98" fmla="*/ 3990109 w 4013860"/>
              <a:gd name="connsiteY98" fmla="*/ 1686296 h 3099460"/>
              <a:gd name="connsiteX99" fmla="*/ 4001985 w 4013860"/>
              <a:gd name="connsiteY99" fmla="*/ 1721922 h 3099460"/>
              <a:gd name="connsiteX100" fmla="*/ 4013860 w 4013860"/>
              <a:gd name="connsiteY100" fmla="*/ 1781299 h 3099460"/>
              <a:gd name="connsiteX101" fmla="*/ 4001985 w 4013860"/>
              <a:gd name="connsiteY101" fmla="*/ 2101932 h 3099460"/>
              <a:gd name="connsiteX102" fmla="*/ 3990109 w 4013860"/>
              <a:gd name="connsiteY102" fmla="*/ 2137558 h 3099460"/>
              <a:gd name="connsiteX103" fmla="*/ 3978234 w 4013860"/>
              <a:gd name="connsiteY103" fmla="*/ 2185060 h 3099460"/>
              <a:gd name="connsiteX104" fmla="*/ 3954483 w 4013860"/>
              <a:gd name="connsiteY104" fmla="*/ 2256312 h 3099460"/>
              <a:gd name="connsiteX105" fmla="*/ 3942608 w 4013860"/>
              <a:gd name="connsiteY105" fmla="*/ 2291938 h 3099460"/>
              <a:gd name="connsiteX106" fmla="*/ 3930733 w 4013860"/>
              <a:gd name="connsiteY106" fmla="*/ 2363190 h 3099460"/>
              <a:gd name="connsiteX107" fmla="*/ 3918857 w 4013860"/>
              <a:gd name="connsiteY107" fmla="*/ 2553195 h 3099460"/>
              <a:gd name="connsiteX108" fmla="*/ 3906982 w 4013860"/>
              <a:gd name="connsiteY108" fmla="*/ 2588821 h 3099460"/>
              <a:gd name="connsiteX109" fmla="*/ 3895107 w 4013860"/>
              <a:gd name="connsiteY109" fmla="*/ 2719449 h 3099460"/>
              <a:gd name="connsiteX110" fmla="*/ 3859481 w 4013860"/>
              <a:gd name="connsiteY110" fmla="*/ 2826327 h 3099460"/>
              <a:gd name="connsiteX111" fmla="*/ 3740727 w 4013860"/>
              <a:gd name="connsiteY111" fmla="*/ 2850078 h 3099460"/>
              <a:gd name="connsiteX112" fmla="*/ 3538847 w 4013860"/>
              <a:gd name="connsiteY112" fmla="*/ 2885704 h 3099460"/>
              <a:gd name="connsiteX113" fmla="*/ 3467595 w 4013860"/>
              <a:gd name="connsiteY113" fmla="*/ 2897579 h 3099460"/>
              <a:gd name="connsiteX114" fmla="*/ 3265715 w 4013860"/>
              <a:gd name="connsiteY114" fmla="*/ 2909454 h 3099460"/>
              <a:gd name="connsiteX115" fmla="*/ 3123211 w 4013860"/>
              <a:gd name="connsiteY115" fmla="*/ 2921330 h 3099460"/>
              <a:gd name="connsiteX116" fmla="*/ 3087585 w 4013860"/>
              <a:gd name="connsiteY116" fmla="*/ 2850078 h 3099460"/>
              <a:gd name="connsiteX117" fmla="*/ 3063834 w 4013860"/>
              <a:gd name="connsiteY117" fmla="*/ 2814452 h 3099460"/>
              <a:gd name="connsiteX118" fmla="*/ 3051959 w 4013860"/>
              <a:gd name="connsiteY118" fmla="*/ 2778826 h 3099460"/>
              <a:gd name="connsiteX119" fmla="*/ 2921330 w 4013860"/>
              <a:gd name="connsiteY119" fmla="*/ 2802577 h 3099460"/>
              <a:gd name="connsiteX120" fmla="*/ 2885704 w 4013860"/>
              <a:gd name="connsiteY120" fmla="*/ 2826327 h 3099460"/>
              <a:gd name="connsiteX121" fmla="*/ 2814452 w 4013860"/>
              <a:gd name="connsiteY121" fmla="*/ 2850078 h 3099460"/>
              <a:gd name="connsiteX122" fmla="*/ 2790702 w 4013860"/>
              <a:gd name="connsiteY122" fmla="*/ 2885704 h 3099460"/>
              <a:gd name="connsiteX123" fmla="*/ 2731325 w 4013860"/>
              <a:gd name="connsiteY123" fmla="*/ 2945080 h 3099460"/>
              <a:gd name="connsiteX124" fmla="*/ 2695699 w 4013860"/>
              <a:gd name="connsiteY124" fmla="*/ 2933205 h 3099460"/>
              <a:gd name="connsiteX125" fmla="*/ 2683824 w 4013860"/>
              <a:gd name="connsiteY125" fmla="*/ 2873828 h 3099460"/>
              <a:gd name="connsiteX126" fmla="*/ 2671948 w 4013860"/>
              <a:gd name="connsiteY126" fmla="*/ 2624447 h 3099460"/>
              <a:gd name="connsiteX127" fmla="*/ 2636322 w 4013860"/>
              <a:gd name="connsiteY127" fmla="*/ 2588821 h 3099460"/>
              <a:gd name="connsiteX128" fmla="*/ 2600696 w 4013860"/>
              <a:gd name="connsiteY128" fmla="*/ 2541319 h 3099460"/>
              <a:gd name="connsiteX129" fmla="*/ 2588821 w 4013860"/>
              <a:gd name="connsiteY129" fmla="*/ 2493818 h 3099460"/>
              <a:gd name="connsiteX130" fmla="*/ 2434442 w 4013860"/>
              <a:gd name="connsiteY130" fmla="*/ 2458192 h 3099460"/>
              <a:gd name="connsiteX131" fmla="*/ 2291938 w 4013860"/>
              <a:gd name="connsiteY131" fmla="*/ 2422566 h 3099460"/>
              <a:gd name="connsiteX132" fmla="*/ 2244437 w 4013860"/>
              <a:gd name="connsiteY132" fmla="*/ 2386940 h 3099460"/>
              <a:gd name="connsiteX133" fmla="*/ 2173185 w 4013860"/>
              <a:gd name="connsiteY133" fmla="*/ 2375065 h 3099460"/>
              <a:gd name="connsiteX134" fmla="*/ 2042556 w 4013860"/>
              <a:gd name="connsiteY134" fmla="*/ 2339439 h 3099460"/>
              <a:gd name="connsiteX135" fmla="*/ 1959429 w 4013860"/>
              <a:gd name="connsiteY135" fmla="*/ 2351314 h 3099460"/>
              <a:gd name="connsiteX136" fmla="*/ 1888177 w 4013860"/>
              <a:gd name="connsiteY136" fmla="*/ 2410691 h 3099460"/>
              <a:gd name="connsiteX137" fmla="*/ 1864426 w 4013860"/>
              <a:gd name="connsiteY137" fmla="*/ 2446317 h 3099460"/>
              <a:gd name="connsiteX138" fmla="*/ 1793174 w 4013860"/>
              <a:gd name="connsiteY138" fmla="*/ 2470067 h 3099460"/>
              <a:gd name="connsiteX139" fmla="*/ 1710047 w 4013860"/>
              <a:gd name="connsiteY139" fmla="*/ 2493818 h 3099460"/>
              <a:gd name="connsiteX140" fmla="*/ 1638795 w 4013860"/>
              <a:gd name="connsiteY140" fmla="*/ 2446317 h 3099460"/>
              <a:gd name="connsiteX141" fmla="*/ 1567543 w 4013860"/>
              <a:gd name="connsiteY141" fmla="*/ 2375065 h 3099460"/>
              <a:gd name="connsiteX142" fmla="*/ 1531917 w 4013860"/>
              <a:gd name="connsiteY142" fmla="*/ 2351314 h 3099460"/>
              <a:gd name="connsiteX143" fmla="*/ 1496291 w 4013860"/>
              <a:gd name="connsiteY143" fmla="*/ 2315688 h 3099460"/>
              <a:gd name="connsiteX144" fmla="*/ 1425039 w 4013860"/>
              <a:gd name="connsiteY144" fmla="*/ 2291938 h 3099460"/>
              <a:gd name="connsiteX145" fmla="*/ 1389413 w 4013860"/>
              <a:gd name="connsiteY145" fmla="*/ 2280062 h 3099460"/>
              <a:gd name="connsiteX146" fmla="*/ 1353787 w 4013860"/>
              <a:gd name="connsiteY146" fmla="*/ 2268187 h 3099460"/>
              <a:gd name="connsiteX147" fmla="*/ 1068779 w 4013860"/>
              <a:gd name="connsiteY147" fmla="*/ 2280062 h 3099460"/>
              <a:gd name="connsiteX148" fmla="*/ 985652 w 4013860"/>
              <a:gd name="connsiteY148" fmla="*/ 2291938 h 3099460"/>
              <a:gd name="connsiteX149" fmla="*/ 950026 w 4013860"/>
              <a:gd name="connsiteY149" fmla="*/ 2315688 h 3099460"/>
              <a:gd name="connsiteX150" fmla="*/ 926276 w 4013860"/>
              <a:gd name="connsiteY150" fmla="*/ 2351314 h 3099460"/>
              <a:gd name="connsiteX151" fmla="*/ 914400 w 4013860"/>
              <a:gd name="connsiteY151" fmla="*/ 2386940 h 3099460"/>
              <a:gd name="connsiteX152" fmla="*/ 878774 w 4013860"/>
              <a:gd name="connsiteY152" fmla="*/ 2410691 h 3099460"/>
              <a:gd name="connsiteX153" fmla="*/ 855024 w 4013860"/>
              <a:gd name="connsiteY153" fmla="*/ 2481943 h 3099460"/>
              <a:gd name="connsiteX154" fmla="*/ 771896 w 4013860"/>
              <a:gd name="connsiteY154" fmla="*/ 2565070 h 3099460"/>
              <a:gd name="connsiteX155" fmla="*/ 748146 w 4013860"/>
              <a:gd name="connsiteY155" fmla="*/ 2612571 h 3099460"/>
              <a:gd name="connsiteX156" fmla="*/ 641268 w 4013860"/>
              <a:gd name="connsiteY156" fmla="*/ 2671948 h 3099460"/>
              <a:gd name="connsiteX157" fmla="*/ 605642 w 4013860"/>
              <a:gd name="connsiteY157" fmla="*/ 2695699 h 3099460"/>
              <a:gd name="connsiteX158" fmla="*/ 570016 w 4013860"/>
              <a:gd name="connsiteY158" fmla="*/ 2707574 h 3099460"/>
              <a:gd name="connsiteX159" fmla="*/ 498764 w 4013860"/>
              <a:gd name="connsiteY159" fmla="*/ 2766951 h 3099460"/>
              <a:gd name="connsiteX160" fmla="*/ 415637 w 4013860"/>
              <a:gd name="connsiteY160" fmla="*/ 2802577 h 3099460"/>
              <a:gd name="connsiteX161" fmla="*/ 380011 w 4013860"/>
              <a:gd name="connsiteY161" fmla="*/ 2838203 h 3099460"/>
              <a:gd name="connsiteX162" fmla="*/ 344385 w 4013860"/>
              <a:gd name="connsiteY162" fmla="*/ 2861953 h 3099460"/>
              <a:gd name="connsiteX163" fmla="*/ 320634 w 4013860"/>
              <a:gd name="connsiteY163" fmla="*/ 2897579 h 3099460"/>
              <a:gd name="connsiteX164" fmla="*/ 249382 w 4013860"/>
              <a:gd name="connsiteY164" fmla="*/ 2992582 h 3099460"/>
              <a:gd name="connsiteX165" fmla="*/ 201881 w 4013860"/>
              <a:gd name="connsiteY165" fmla="*/ 3063834 h 3099460"/>
              <a:gd name="connsiteX166" fmla="*/ 178130 w 4013860"/>
              <a:gd name="connsiteY166" fmla="*/ 3099460 h 3099460"/>
              <a:gd name="connsiteX167" fmla="*/ 106878 w 4013860"/>
              <a:gd name="connsiteY167" fmla="*/ 3087584 h 30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4013860" h="3099460">
                <a:moveTo>
                  <a:pt x="106878" y="3087584"/>
                </a:moveTo>
                <a:cubicBezTo>
                  <a:pt x="107140" y="3086272"/>
                  <a:pt x="125836" y="2987895"/>
                  <a:pt x="130629" y="2980706"/>
                </a:cubicBezTo>
                <a:cubicBezTo>
                  <a:pt x="138546" y="2968831"/>
                  <a:pt x="154380" y="2964873"/>
                  <a:pt x="166255" y="2956956"/>
                </a:cubicBezTo>
                <a:cubicBezTo>
                  <a:pt x="174172" y="2945081"/>
                  <a:pt x="183622" y="2934095"/>
                  <a:pt x="190005" y="2921330"/>
                </a:cubicBezTo>
                <a:cubicBezTo>
                  <a:pt x="213227" y="2874886"/>
                  <a:pt x="203235" y="2831745"/>
                  <a:pt x="190005" y="2778826"/>
                </a:cubicBezTo>
                <a:cubicBezTo>
                  <a:pt x="186543" y="2764980"/>
                  <a:pt x="174172" y="2755075"/>
                  <a:pt x="166255" y="2743200"/>
                </a:cubicBezTo>
                <a:cubicBezTo>
                  <a:pt x="153467" y="2692051"/>
                  <a:pt x="162667" y="2694229"/>
                  <a:pt x="118753" y="2660073"/>
                </a:cubicBezTo>
                <a:cubicBezTo>
                  <a:pt x="96221" y="2642548"/>
                  <a:pt x="47502" y="2612571"/>
                  <a:pt x="47502" y="2612571"/>
                </a:cubicBezTo>
                <a:cubicBezTo>
                  <a:pt x="39585" y="2600696"/>
                  <a:pt x="29548" y="2589987"/>
                  <a:pt x="23751" y="2576945"/>
                </a:cubicBezTo>
                <a:cubicBezTo>
                  <a:pt x="13583" y="2554067"/>
                  <a:pt x="0" y="2505693"/>
                  <a:pt x="0" y="2505693"/>
                </a:cubicBezTo>
                <a:cubicBezTo>
                  <a:pt x="3959" y="2485901"/>
                  <a:pt x="-7705" y="2451212"/>
                  <a:pt x="11876" y="2446317"/>
                </a:cubicBezTo>
                <a:cubicBezTo>
                  <a:pt x="216292" y="2395213"/>
                  <a:pt x="130648" y="2452797"/>
                  <a:pt x="225631" y="2470067"/>
                </a:cubicBezTo>
                <a:cubicBezTo>
                  <a:pt x="257030" y="2475776"/>
                  <a:pt x="288966" y="2477984"/>
                  <a:pt x="320634" y="2481943"/>
                </a:cubicBezTo>
                <a:cubicBezTo>
                  <a:pt x="308759" y="2477984"/>
                  <a:pt x="292284" y="2480253"/>
                  <a:pt x="285008" y="2470067"/>
                </a:cubicBezTo>
                <a:cubicBezTo>
                  <a:pt x="270456" y="2449695"/>
                  <a:pt x="261257" y="2398815"/>
                  <a:pt x="261257" y="2398815"/>
                </a:cubicBezTo>
                <a:cubicBezTo>
                  <a:pt x="277091" y="2394857"/>
                  <a:pt x="292438" y="2386940"/>
                  <a:pt x="308759" y="2386940"/>
                </a:cubicBezTo>
                <a:cubicBezTo>
                  <a:pt x="342120" y="2386940"/>
                  <a:pt x="351990" y="2410557"/>
                  <a:pt x="380011" y="2422566"/>
                </a:cubicBezTo>
                <a:cubicBezTo>
                  <a:pt x="395012" y="2428995"/>
                  <a:pt x="411678" y="2430483"/>
                  <a:pt x="427512" y="2434441"/>
                </a:cubicBezTo>
                <a:cubicBezTo>
                  <a:pt x="475041" y="2466128"/>
                  <a:pt x="493963" y="2489776"/>
                  <a:pt x="570016" y="2446317"/>
                </a:cubicBezTo>
                <a:cubicBezTo>
                  <a:pt x="582408" y="2439236"/>
                  <a:pt x="554182" y="2422566"/>
                  <a:pt x="546265" y="2410691"/>
                </a:cubicBezTo>
                <a:cubicBezTo>
                  <a:pt x="542307" y="2398816"/>
                  <a:pt x="525539" y="2383916"/>
                  <a:pt x="534390" y="2375065"/>
                </a:cubicBezTo>
                <a:cubicBezTo>
                  <a:pt x="552093" y="2357362"/>
                  <a:pt x="581891" y="2359231"/>
                  <a:pt x="605642" y="2351314"/>
                </a:cubicBezTo>
                <a:lnTo>
                  <a:pt x="641268" y="2339439"/>
                </a:lnTo>
                <a:lnTo>
                  <a:pt x="712520" y="2291938"/>
                </a:lnTo>
                <a:cubicBezTo>
                  <a:pt x="724395" y="2284021"/>
                  <a:pt x="738054" y="2278279"/>
                  <a:pt x="748146" y="2268187"/>
                </a:cubicBezTo>
                <a:lnTo>
                  <a:pt x="819398" y="2196935"/>
                </a:lnTo>
                <a:lnTo>
                  <a:pt x="902525" y="2113808"/>
                </a:lnTo>
                <a:lnTo>
                  <a:pt x="1045029" y="2101932"/>
                </a:lnTo>
                <a:cubicBezTo>
                  <a:pt x="1056904" y="2097974"/>
                  <a:pt x="1070880" y="2097877"/>
                  <a:pt x="1080655" y="2090057"/>
                </a:cubicBezTo>
                <a:cubicBezTo>
                  <a:pt x="1091800" y="2081141"/>
                  <a:pt x="1101852" y="2068473"/>
                  <a:pt x="1104405" y="2054431"/>
                </a:cubicBezTo>
                <a:cubicBezTo>
                  <a:pt x="1117933" y="1980025"/>
                  <a:pt x="1120239" y="1904010"/>
                  <a:pt x="1128156" y="1828800"/>
                </a:cubicBezTo>
                <a:lnTo>
                  <a:pt x="1128156" y="1828800"/>
                </a:lnTo>
                <a:lnTo>
                  <a:pt x="1163782" y="1805049"/>
                </a:lnTo>
                <a:cubicBezTo>
                  <a:pt x="1189691" y="1727320"/>
                  <a:pt x="1153706" y="1803609"/>
                  <a:pt x="1211283" y="1757548"/>
                </a:cubicBezTo>
                <a:cubicBezTo>
                  <a:pt x="1222428" y="1748632"/>
                  <a:pt x="1227117" y="1733797"/>
                  <a:pt x="1235034" y="1721922"/>
                </a:cubicBezTo>
                <a:cubicBezTo>
                  <a:pt x="1245589" y="1964691"/>
                  <a:pt x="1160712" y="1972123"/>
                  <a:pt x="1282535" y="2006930"/>
                </a:cubicBezTo>
                <a:cubicBezTo>
                  <a:pt x="1298228" y="2011414"/>
                  <a:pt x="1314203" y="2014847"/>
                  <a:pt x="1330037" y="2018805"/>
                </a:cubicBezTo>
                <a:cubicBezTo>
                  <a:pt x="1403826" y="2055700"/>
                  <a:pt x="1349586" y="2032874"/>
                  <a:pt x="1425039" y="2054431"/>
                </a:cubicBezTo>
                <a:cubicBezTo>
                  <a:pt x="1437075" y="2057870"/>
                  <a:pt x="1448588" y="2063012"/>
                  <a:pt x="1460665" y="2066306"/>
                </a:cubicBezTo>
                <a:cubicBezTo>
                  <a:pt x="1492157" y="2074895"/>
                  <a:pt x="1524701" y="2079735"/>
                  <a:pt x="1555668" y="2090057"/>
                </a:cubicBezTo>
                <a:cubicBezTo>
                  <a:pt x="1567543" y="2094015"/>
                  <a:pt x="1579074" y="2099217"/>
                  <a:pt x="1591294" y="2101932"/>
                </a:cubicBezTo>
                <a:cubicBezTo>
                  <a:pt x="1614799" y="2107155"/>
                  <a:pt x="1638795" y="2109849"/>
                  <a:pt x="1662546" y="2113808"/>
                </a:cubicBezTo>
                <a:cubicBezTo>
                  <a:pt x="1686297" y="2109849"/>
                  <a:pt x="1710955" y="2109546"/>
                  <a:pt x="1733798" y="2101932"/>
                </a:cubicBezTo>
                <a:cubicBezTo>
                  <a:pt x="1747338" y="2097419"/>
                  <a:pt x="1756306" y="2083804"/>
                  <a:pt x="1769424" y="2078182"/>
                </a:cubicBezTo>
                <a:cubicBezTo>
                  <a:pt x="1784425" y="2071753"/>
                  <a:pt x="1801091" y="2070265"/>
                  <a:pt x="1816925" y="2066306"/>
                </a:cubicBezTo>
                <a:cubicBezTo>
                  <a:pt x="1840676" y="2042555"/>
                  <a:pt x="1877556" y="2026919"/>
                  <a:pt x="1888177" y="1995054"/>
                </a:cubicBezTo>
                <a:cubicBezTo>
                  <a:pt x="1892135" y="1983179"/>
                  <a:pt x="1896613" y="1971464"/>
                  <a:pt x="1900052" y="1959428"/>
                </a:cubicBezTo>
                <a:cubicBezTo>
                  <a:pt x="1909580" y="1926080"/>
                  <a:pt x="1917683" y="1886212"/>
                  <a:pt x="1923803" y="1852551"/>
                </a:cubicBezTo>
                <a:cubicBezTo>
                  <a:pt x="1928110" y="1828861"/>
                  <a:pt x="1930455" y="1804804"/>
                  <a:pt x="1935678" y="1781299"/>
                </a:cubicBezTo>
                <a:cubicBezTo>
                  <a:pt x="1941251" y="1756219"/>
                  <a:pt x="1958784" y="1718203"/>
                  <a:pt x="1971304" y="1698171"/>
                </a:cubicBezTo>
                <a:cubicBezTo>
                  <a:pt x="1988397" y="1670822"/>
                  <a:pt x="2017211" y="1636165"/>
                  <a:pt x="2042556" y="1615044"/>
                </a:cubicBezTo>
                <a:cubicBezTo>
                  <a:pt x="2053520" y="1605907"/>
                  <a:pt x="2066568" y="1599589"/>
                  <a:pt x="2078182" y="1591293"/>
                </a:cubicBezTo>
                <a:cubicBezTo>
                  <a:pt x="2094287" y="1579789"/>
                  <a:pt x="2109469" y="1567017"/>
                  <a:pt x="2125683" y="1555667"/>
                </a:cubicBezTo>
                <a:cubicBezTo>
                  <a:pt x="2149068" y="1539298"/>
                  <a:pt x="2176751" y="1528350"/>
                  <a:pt x="2196935" y="1508166"/>
                </a:cubicBezTo>
                <a:cubicBezTo>
                  <a:pt x="2219309" y="1485792"/>
                  <a:pt x="2238426" y="1462017"/>
                  <a:pt x="2268187" y="1448790"/>
                </a:cubicBezTo>
                <a:cubicBezTo>
                  <a:pt x="2291065" y="1438622"/>
                  <a:pt x="2315688" y="1432956"/>
                  <a:pt x="2339439" y="1425039"/>
                </a:cubicBezTo>
                <a:cubicBezTo>
                  <a:pt x="2394210" y="1406782"/>
                  <a:pt x="2362797" y="1415618"/>
                  <a:pt x="2434442" y="1401288"/>
                </a:cubicBezTo>
                <a:cubicBezTo>
                  <a:pt x="2496439" y="1359958"/>
                  <a:pt x="2442529" y="1389366"/>
                  <a:pt x="2529444" y="1365662"/>
                </a:cubicBezTo>
                <a:cubicBezTo>
                  <a:pt x="2553597" y="1359075"/>
                  <a:pt x="2600696" y="1341912"/>
                  <a:pt x="2600696" y="1341912"/>
                </a:cubicBezTo>
                <a:cubicBezTo>
                  <a:pt x="2624447" y="1326078"/>
                  <a:pt x="2654821" y="1317246"/>
                  <a:pt x="2671948" y="1294410"/>
                </a:cubicBezTo>
                <a:cubicBezTo>
                  <a:pt x="2717651" y="1233474"/>
                  <a:pt x="2693579" y="1260904"/>
                  <a:pt x="2743200" y="1211283"/>
                </a:cubicBezTo>
                <a:cubicBezTo>
                  <a:pt x="2739242" y="1048987"/>
                  <a:pt x="2731325" y="886739"/>
                  <a:pt x="2731325" y="724395"/>
                </a:cubicBezTo>
                <a:cubicBezTo>
                  <a:pt x="2731325" y="692481"/>
                  <a:pt x="2736024" y="660489"/>
                  <a:pt x="2743200" y="629392"/>
                </a:cubicBezTo>
                <a:cubicBezTo>
                  <a:pt x="2762155" y="547252"/>
                  <a:pt x="2755974" y="588208"/>
                  <a:pt x="2802577" y="546265"/>
                </a:cubicBezTo>
                <a:cubicBezTo>
                  <a:pt x="2831704" y="520051"/>
                  <a:pt x="2857995" y="490847"/>
                  <a:pt x="2885704" y="463138"/>
                </a:cubicBezTo>
                <a:lnTo>
                  <a:pt x="2921330" y="427512"/>
                </a:lnTo>
                <a:cubicBezTo>
                  <a:pt x="2933205" y="415637"/>
                  <a:pt x="2947640" y="405860"/>
                  <a:pt x="2956956" y="391886"/>
                </a:cubicBezTo>
                <a:cubicBezTo>
                  <a:pt x="2964873" y="380011"/>
                  <a:pt x="2969966" y="365658"/>
                  <a:pt x="2980707" y="356260"/>
                </a:cubicBezTo>
                <a:cubicBezTo>
                  <a:pt x="3002189" y="337463"/>
                  <a:pt x="3031775" y="328942"/>
                  <a:pt x="3051959" y="308758"/>
                </a:cubicBezTo>
                <a:cubicBezTo>
                  <a:pt x="3078224" y="282493"/>
                  <a:pt x="3090143" y="265916"/>
                  <a:pt x="3123211" y="249382"/>
                </a:cubicBezTo>
                <a:cubicBezTo>
                  <a:pt x="3134407" y="243784"/>
                  <a:pt x="3146962" y="241465"/>
                  <a:pt x="3158837" y="237506"/>
                </a:cubicBezTo>
                <a:cubicBezTo>
                  <a:pt x="3170712" y="225631"/>
                  <a:pt x="3180489" y="211196"/>
                  <a:pt x="3194463" y="201880"/>
                </a:cubicBezTo>
                <a:cubicBezTo>
                  <a:pt x="3204878" y="194936"/>
                  <a:pt x="3220473" y="198019"/>
                  <a:pt x="3230089" y="190005"/>
                </a:cubicBezTo>
                <a:cubicBezTo>
                  <a:pt x="3245294" y="177334"/>
                  <a:pt x="3250922" y="155653"/>
                  <a:pt x="3265715" y="142504"/>
                </a:cubicBezTo>
                <a:cubicBezTo>
                  <a:pt x="3287049" y="123540"/>
                  <a:pt x="3313216" y="110837"/>
                  <a:pt x="3336966" y="95003"/>
                </a:cubicBezTo>
                <a:lnTo>
                  <a:pt x="3372592" y="71252"/>
                </a:lnTo>
                <a:lnTo>
                  <a:pt x="3443844" y="23751"/>
                </a:lnTo>
                <a:lnTo>
                  <a:pt x="3479470" y="0"/>
                </a:lnTo>
                <a:cubicBezTo>
                  <a:pt x="3563907" y="126654"/>
                  <a:pt x="3492503" y="6079"/>
                  <a:pt x="3515096" y="356260"/>
                </a:cubicBezTo>
                <a:cubicBezTo>
                  <a:pt x="3517027" y="386192"/>
                  <a:pt x="3531767" y="411066"/>
                  <a:pt x="3538847" y="439387"/>
                </a:cubicBezTo>
                <a:cubicBezTo>
                  <a:pt x="3563338" y="537354"/>
                  <a:pt x="3538213" y="460919"/>
                  <a:pt x="3562598" y="546265"/>
                </a:cubicBezTo>
                <a:cubicBezTo>
                  <a:pt x="3566037" y="558301"/>
                  <a:pt x="3568875" y="570695"/>
                  <a:pt x="3574473" y="581891"/>
                </a:cubicBezTo>
                <a:cubicBezTo>
                  <a:pt x="3580856" y="594657"/>
                  <a:pt x="3590307" y="605642"/>
                  <a:pt x="3598224" y="617517"/>
                </a:cubicBezTo>
                <a:cubicBezTo>
                  <a:pt x="3599574" y="626968"/>
                  <a:pt x="3617481" y="756918"/>
                  <a:pt x="3621974" y="771896"/>
                </a:cubicBezTo>
                <a:cubicBezTo>
                  <a:pt x="3627061" y="788852"/>
                  <a:pt x="3637808" y="803563"/>
                  <a:pt x="3645725" y="819397"/>
                </a:cubicBezTo>
                <a:cubicBezTo>
                  <a:pt x="3647840" y="829972"/>
                  <a:pt x="3663184" y="911595"/>
                  <a:pt x="3669476" y="926275"/>
                </a:cubicBezTo>
                <a:cubicBezTo>
                  <a:pt x="3675098" y="939393"/>
                  <a:pt x="3686843" y="949136"/>
                  <a:pt x="3693226" y="961901"/>
                </a:cubicBezTo>
                <a:cubicBezTo>
                  <a:pt x="3698824" y="973097"/>
                  <a:pt x="3701143" y="985652"/>
                  <a:pt x="3705102" y="997527"/>
                </a:cubicBezTo>
                <a:cubicBezTo>
                  <a:pt x="3709060" y="1025236"/>
                  <a:pt x="3705609" y="1055076"/>
                  <a:pt x="3716977" y="1080654"/>
                </a:cubicBezTo>
                <a:cubicBezTo>
                  <a:pt x="3722774" y="1093696"/>
                  <a:pt x="3743687" y="1093260"/>
                  <a:pt x="3752603" y="1104405"/>
                </a:cubicBezTo>
                <a:cubicBezTo>
                  <a:pt x="3760423" y="1114180"/>
                  <a:pt x="3759547" y="1128525"/>
                  <a:pt x="3764478" y="1140031"/>
                </a:cubicBezTo>
                <a:cubicBezTo>
                  <a:pt x="3795235" y="1211796"/>
                  <a:pt x="3777907" y="1163532"/>
                  <a:pt x="3811979" y="1223158"/>
                </a:cubicBezTo>
                <a:cubicBezTo>
                  <a:pt x="3820762" y="1238529"/>
                  <a:pt x="3826622" y="1255480"/>
                  <a:pt x="3835730" y="1270660"/>
                </a:cubicBezTo>
                <a:cubicBezTo>
                  <a:pt x="3850416" y="1295137"/>
                  <a:pt x="3867397" y="1318161"/>
                  <a:pt x="3883231" y="1341912"/>
                </a:cubicBezTo>
                <a:lnTo>
                  <a:pt x="3906982" y="1377538"/>
                </a:lnTo>
                <a:cubicBezTo>
                  <a:pt x="3914899" y="1409205"/>
                  <a:pt x="3920411" y="1441573"/>
                  <a:pt x="3930733" y="1472540"/>
                </a:cubicBezTo>
                <a:cubicBezTo>
                  <a:pt x="3934691" y="1484415"/>
                  <a:pt x="3937010" y="1496970"/>
                  <a:pt x="3942608" y="1508166"/>
                </a:cubicBezTo>
                <a:cubicBezTo>
                  <a:pt x="3948991" y="1520932"/>
                  <a:pt x="3958442" y="1531917"/>
                  <a:pt x="3966359" y="1543792"/>
                </a:cubicBezTo>
                <a:cubicBezTo>
                  <a:pt x="3994199" y="1627316"/>
                  <a:pt x="3963592" y="1527197"/>
                  <a:pt x="3990109" y="1686296"/>
                </a:cubicBezTo>
                <a:cubicBezTo>
                  <a:pt x="3992167" y="1698643"/>
                  <a:pt x="3998949" y="1709778"/>
                  <a:pt x="4001985" y="1721922"/>
                </a:cubicBezTo>
                <a:cubicBezTo>
                  <a:pt x="4006880" y="1741504"/>
                  <a:pt x="4009902" y="1761507"/>
                  <a:pt x="4013860" y="1781299"/>
                </a:cubicBezTo>
                <a:cubicBezTo>
                  <a:pt x="4009902" y="1888177"/>
                  <a:pt x="4009099" y="1995218"/>
                  <a:pt x="4001985" y="2101932"/>
                </a:cubicBezTo>
                <a:cubicBezTo>
                  <a:pt x="4001152" y="2114422"/>
                  <a:pt x="3993548" y="2125522"/>
                  <a:pt x="3990109" y="2137558"/>
                </a:cubicBezTo>
                <a:cubicBezTo>
                  <a:pt x="3985625" y="2153251"/>
                  <a:pt x="3982924" y="2169427"/>
                  <a:pt x="3978234" y="2185060"/>
                </a:cubicBezTo>
                <a:cubicBezTo>
                  <a:pt x="3971040" y="2209040"/>
                  <a:pt x="3962400" y="2232561"/>
                  <a:pt x="3954483" y="2256312"/>
                </a:cubicBezTo>
                <a:cubicBezTo>
                  <a:pt x="3950525" y="2268187"/>
                  <a:pt x="3944666" y="2279591"/>
                  <a:pt x="3942608" y="2291938"/>
                </a:cubicBezTo>
                <a:lnTo>
                  <a:pt x="3930733" y="2363190"/>
                </a:lnTo>
                <a:cubicBezTo>
                  <a:pt x="3926774" y="2426525"/>
                  <a:pt x="3925500" y="2490085"/>
                  <a:pt x="3918857" y="2553195"/>
                </a:cubicBezTo>
                <a:cubicBezTo>
                  <a:pt x="3917547" y="2565644"/>
                  <a:pt x="3908752" y="2576429"/>
                  <a:pt x="3906982" y="2588821"/>
                </a:cubicBezTo>
                <a:cubicBezTo>
                  <a:pt x="3900799" y="2632104"/>
                  <a:pt x="3900216" y="2676026"/>
                  <a:pt x="3895107" y="2719449"/>
                </a:cubicBezTo>
                <a:cubicBezTo>
                  <a:pt x="3892084" y="2745143"/>
                  <a:pt x="3889949" y="2806015"/>
                  <a:pt x="3859481" y="2826327"/>
                </a:cubicBezTo>
                <a:cubicBezTo>
                  <a:pt x="3847669" y="2834202"/>
                  <a:pt x="3740965" y="2850038"/>
                  <a:pt x="3740727" y="2850078"/>
                </a:cubicBezTo>
                <a:cubicBezTo>
                  <a:pt x="3616956" y="2891334"/>
                  <a:pt x="3713691" y="2865134"/>
                  <a:pt x="3538847" y="2885704"/>
                </a:cubicBezTo>
                <a:cubicBezTo>
                  <a:pt x="3514934" y="2888517"/>
                  <a:pt x="3491583" y="2895493"/>
                  <a:pt x="3467595" y="2897579"/>
                </a:cubicBezTo>
                <a:cubicBezTo>
                  <a:pt x="3400439" y="2903419"/>
                  <a:pt x="3333008" y="2905496"/>
                  <a:pt x="3265715" y="2909454"/>
                </a:cubicBezTo>
                <a:cubicBezTo>
                  <a:pt x="3171620" y="2940819"/>
                  <a:pt x="3219158" y="2937321"/>
                  <a:pt x="3123211" y="2921330"/>
                </a:cubicBezTo>
                <a:cubicBezTo>
                  <a:pt x="3055144" y="2819230"/>
                  <a:pt x="3136751" y="2948410"/>
                  <a:pt x="3087585" y="2850078"/>
                </a:cubicBezTo>
                <a:cubicBezTo>
                  <a:pt x="3081202" y="2837312"/>
                  <a:pt x="3071751" y="2826327"/>
                  <a:pt x="3063834" y="2814452"/>
                </a:cubicBezTo>
                <a:cubicBezTo>
                  <a:pt x="3059876" y="2802577"/>
                  <a:pt x="3064179" y="2781541"/>
                  <a:pt x="3051959" y="2778826"/>
                </a:cubicBezTo>
                <a:cubicBezTo>
                  <a:pt x="3034950" y="2775046"/>
                  <a:pt x="2951769" y="2787358"/>
                  <a:pt x="2921330" y="2802577"/>
                </a:cubicBezTo>
                <a:cubicBezTo>
                  <a:pt x="2908565" y="2808960"/>
                  <a:pt x="2898746" y="2820531"/>
                  <a:pt x="2885704" y="2826327"/>
                </a:cubicBezTo>
                <a:cubicBezTo>
                  <a:pt x="2862826" y="2836495"/>
                  <a:pt x="2814452" y="2850078"/>
                  <a:pt x="2814452" y="2850078"/>
                </a:cubicBezTo>
                <a:cubicBezTo>
                  <a:pt x="2806535" y="2861953"/>
                  <a:pt x="2800794" y="2875612"/>
                  <a:pt x="2790702" y="2885704"/>
                </a:cubicBezTo>
                <a:cubicBezTo>
                  <a:pt x="2711530" y="2964876"/>
                  <a:pt x="2794664" y="2850073"/>
                  <a:pt x="2731325" y="2945080"/>
                </a:cubicBezTo>
                <a:cubicBezTo>
                  <a:pt x="2719450" y="2941122"/>
                  <a:pt x="2702643" y="2943620"/>
                  <a:pt x="2695699" y="2933205"/>
                </a:cubicBezTo>
                <a:cubicBezTo>
                  <a:pt x="2684503" y="2916411"/>
                  <a:pt x="2685372" y="2893953"/>
                  <a:pt x="2683824" y="2873828"/>
                </a:cubicBezTo>
                <a:cubicBezTo>
                  <a:pt x="2677441" y="2790852"/>
                  <a:pt x="2685630" y="2706536"/>
                  <a:pt x="2671948" y="2624447"/>
                </a:cubicBezTo>
                <a:cubicBezTo>
                  <a:pt x="2669187" y="2607881"/>
                  <a:pt x="2647252" y="2601572"/>
                  <a:pt x="2636322" y="2588821"/>
                </a:cubicBezTo>
                <a:cubicBezTo>
                  <a:pt x="2623441" y="2573793"/>
                  <a:pt x="2612571" y="2557153"/>
                  <a:pt x="2600696" y="2541319"/>
                </a:cubicBezTo>
                <a:cubicBezTo>
                  <a:pt x="2596738" y="2525485"/>
                  <a:pt x="2597874" y="2507398"/>
                  <a:pt x="2588821" y="2493818"/>
                </a:cubicBezTo>
                <a:cubicBezTo>
                  <a:pt x="2561003" y="2452091"/>
                  <a:pt x="2453373" y="2460085"/>
                  <a:pt x="2434442" y="2458192"/>
                </a:cubicBezTo>
                <a:cubicBezTo>
                  <a:pt x="2340347" y="2426827"/>
                  <a:pt x="2387885" y="2438557"/>
                  <a:pt x="2291938" y="2422566"/>
                </a:cubicBezTo>
                <a:cubicBezTo>
                  <a:pt x="2276104" y="2410691"/>
                  <a:pt x="2262814" y="2394291"/>
                  <a:pt x="2244437" y="2386940"/>
                </a:cubicBezTo>
                <a:cubicBezTo>
                  <a:pt x="2222081" y="2377998"/>
                  <a:pt x="2196729" y="2380110"/>
                  <a:pt x="2173185" y="2375065"/>
                </a:cubicBezTo>
                <a:cubicBezTo>
                  <a:pt x="2098187" y="2358994"/>
                  <a:pt x="2096821" y="2357527"/>
                  <a:pt x="2042556" y="2339439"/>
                </a:cubicBezTo>
                <a:cubicBezTo>
                  <a:pt x="2014847" y="2343397"/>
                  <a:pt x="1986239" y="2343271"/>
                  <a:pt x="1959429" y="2351314"/>
                </a:cubicBezTo>
                <a:cubicBezTo>
                  <a:pt x="1938671" y="2357541"/>
                  <a:pt x="1899957" y="2396555"/>
                  <a:pt x="1888177" y="2410691"/>
                </a:cubicBezTo>
                <a:cubicBezTo>
                  <a:pt x="1879040" y="2421655"/>
                  <a:pt x="1876529" y="2438753"/>
                  <a:pt x="1864426" y="2446317"/>
                </a:cubicBezTo>
                <a:cubicBezTo>
                  <a:pt x="1843196" y="2459586"/>
                  <a:pt x="1816925" y="2462150"/>
                  <a:pt x="1793174" y="2470067"/>
                </a:cubicBezTo>
                <a:cubicBezTo>
                  <a:pt x="1742053" y="2487107"/>
                  <a:pt x="1769707" y="2478903"/>
                  <a:pt x="1710047" y="2493818"/>
                </a:cubicBezTo>
                <a:cubicBezTo>
                  <a:pt x="1686296" y="2477984"/>
                  <a:pt x="1658979" y="2466501"/>
                  <a:pt x="1638795" y="2446317"/>
                </a:cubicBezTo>
                <a:cubicBezTo>
                  <a:pt x="1615044" y="2422566"/>
                  <a:pt x="1595490" y="2393697"/>
                  <a:pt x="1567543" y="2375065"/>
                </a:cubicBezTo>
                <a:cubicBezTo>
                  <a:pt x="1555668" y="2367148"/>
                  <a:pt x="1542881" y="2360451"/>
                  <a:pt x="1531917" y="2351314"/>
                </a:cubicBezTo>
                <a:cubicBezTo>
                  <a:pt x="1519015" y="2340563"/>
                  <a:pt x="1510972" y="2323844"/>
                  <a:pt x="1496291" y="2315688"/>
                </a:cubicBezTo>
                <a:cubicBezTo>
                  <a:pt x="1474406" y="2303530"/>
                  <a:pt x="1448790" y="2299855"/>
                  <a:pt x="1425039" y="2291938"/>
                </a:cubicBezTo>
                <a:lnTo>
                  <a:pt x="1389413" y="2280062"/>
                </a:lnTo>
                <a:lnTo>
                  <a:pt x="1353787" y="2268187"/>
                </a:lnTo>
                <a:cubicBezTo>
                  <a:pt x="1258784" y="2272145"/>
                  <a:pt x="1163667" y="2273940"/>
                  <a:pt x="1068779" y="2280062"/>
                </a:cubicBezTo>
                <a:cubicBezTo>
                  <a:pt x="1040847" y="2281864"/>
                  <a:pt x="1012462" y="2283895"/>
                  <a:pt x="985652" y="2291938"/>
                </a:cubicBezTo>
                <a:cubicBezTo>
                  <a:pt x="971982" y="2296039"/>
                  <a:pt x="961901" y="2307771"/>
                  <a:pt x="950026" y="2315688"/>
                </a:cubicBezTo>
                <a:cubicBezTo>
                  <a:pt x="942109" y="2327563"/>
                  <a:pt x="932659" y="2338549"/>
                  <a:pt x="926276" y="2351314"/>
                </a:cubicBezTo>
                <a:cubicBezTo>
                  <a:pt x="920678" y="2362510"/>
                  <a:pt x="922220" y="2377165"/>
                  <a:pt x="914400" y="2386940"/>
                </a:cubicBezTo>
                <a:cubicBezTo>
                  <a:pt x="905484" y="2398085"/>
                  <a:pt x="890649" y="2402774"/>
                  <a:pt x="878774" y="2410691"/>
                </a:cubicBezTo>
                <a:cubicBezTo>
                  <a:pt x="870857" y="2434442"/>
                  <a:pt x="872727" y="2464240"/>
                  <a:pt x="855024" y="2481943"/>
                </a:cubicBezTo>
                <a:lnTo>
                  <a:pt x="771896" y="2565070"/>
                </a:lnTo>
                <a:cubicBezTo>
                  <a:pt x="763979" y="2580904"/>
                  <a:pt x="760663" y="2600053"/>
                  <a:pt x="748146" y="2612571"/>
                </a:cubicBezTo>
                <a:cubicBezTo>
                  <a:pt x="707311" y="2653406"/>
                  <a:pt x="686068" y="2657015"/>
                  <a:pt x="641268" y="2671948"/>
                </a:cubicBezTo>
                <a:cubicBezTo>
                  <a:pt x="629393" y="2679865"/>
                  <a:pt x="618408" y="2689316"/>
                  <a:pt x="605642" y="2695699"/>
                </a:cubicBezTo>
                <a:cubicBezTo>
                  <a:pt x="594446" y="2701297"/>
                  <a:pt x="580431" y="2700630"/>
                  <a:pt x="570016" y="2707574"/>
                </a:cubicBezTo>
                <a:cubicBezTo>
                  <a:pt x="491226" y="2760100"/>
                  <a:pt x="576469" y="2728098"/>
                  <a:pt x="498764" y="2766951"/>
                </a:cubicBezTo>
                <a:cubicBezTo>
                  <a:pt x="447075" y="2792796"/>
                  <a:pt x="473301" y="2761388"/>
                  <a:pt x="415637" y="2802577"/>
                </a:cubicBezTo>
                <a:cubicBezTo>
                  <a:pt x="401971" y="2812339"/>
                  <a:pt x="392913" y="2827452"/>
                  <a:pt x="380011" y="2838203"/>
                </a:cubicBezTo>
                <a:cubicBezTo>
                  <a:pt x="369047" y="2847340"/>
                  <a:pt x="356260" y="2854036"/>
                  <a:pt x="344385" y="2861953"/>
                </a:cubicBezTo>
                <a:cubicBezTo>
                  <a:pt x="336468" y="2873828"/>
                  <a:pt x="329029" y="2886036"/>
                  <a:pt x="320634" y="2897579"/>
                </a:cubicBezTo>
                <a:cubicBezTo>
                  <a:pt x="297351" y="2929592"/>
                  <a:pt x="271339" y="2959646"/>
                  <a:pt x="249382" y="2992582"/>
                </a:cubicBezTo>
                <a:lnTo>
                  <a:pt x="201881" y="3063834"/>
                </a:lnTo>
                <a:cubicBezTo>
                  <a:pt x="193964" y="3075709"/>
                  <a:pt x="192402" y="3099460"/>
                  <a:pt x="178130" y="3099460"/>
                </a:cubicBezTo>
                <a:lnTo>
                  <a:pt x="106878" y="3087584"/>
                </a:lnTo>
                <a:close/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785345-5565-48F5-A0BD-BF29034C2513}"/>
              </a:ext>
            </a:extLst>
          </p:cNvPr>
          <p:cNvSpPr/>
          <p:nvPr/>
        </p:nvSpPr>
        <p:spPr>
          <a:xfrm>
            <a:off x="159677" y="1047723"/>
            <a:ext cx="47225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3333FF"/>
                </a:solidFill>
              </a:rPr>
              <a:t>+ Chiếm phần lớn diện tích, phân bố chủ yếu ở phía đông và trung tâm, tạo thành 1 dải.</a:t>
            </a:r>
          </a:p>
        </p:txBody>
      </p:sp>
    </p:spTree>
    <p:extLst>
      <p:ext uri="{BB962C8B-B14F-4D97-AF65-F5344CB8AC3E}">
        <p14:creationId xmlns:p14="http://schemas.microsoft.com/office/powerpoint/2010/main" xmlns="" val="25051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458711"/>
            <a:chOff x="211276" y="1553378"/>
            <a:chExt cx="4338690" cy="545871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47089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4116329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 Âu </a:t>
              </a:r>
              <a: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đồng bằng lớn nhất, chiếm hơn 50% diện tích châu Âu.</a:t>
              </a: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000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xmlns="" id="{E7FF9462-54CA-4C28-88A8-3975656481B1}"/>
                </a:ext>
              </a:extLst>
            </p:cNvPr>
            <p:cNvSpPr/>
            <p:nvPr/>
          </p:nvSpPr>
          <p:spPr>
            <a:xfrm>
              <a:off x="1116419" y="1565614"/>
              <a:ext cx="266808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827639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5AE36-5861-4314-8089-9BCA13F99DAF}"/>
              </a:ext>
            </a:extLst>
          </p:cNvPr>
          <p:cNvGrpSpPr/>
          <p:nvPr/>
        </p:nvGrpSpPr>
        <p:grpSpPr>
          <a:xfrm>
            <a:off x="5047013" y="85762"/>
            <a:ext cx="7086921" cy="6679100"/>
            <a:chOff x="6486375" y="565242"/>
            <a:chExt cx="5647559" cy="6199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D3B9BF-4530-4CC1-84E1-B529C6B53FC0}"/>
              </a:ext>
            </a:extLst>
          </p:cNvPr>
          <p:cNvSpPr txBox="1"/>
          <p:nvPr/>
        </p:nvSpPr>
        <p:spPr>
          <a:xfrm>
            <a:off x="159678" y="85762"/>
            <a:ext cx="2322266" cy="477839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núi chính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C154065-12DE-4131-91FB-3D87849AE24E}"/>
              </a:ext>
            </a:extLst>
          </p:cNvPr>
          <p:cNvSpPr/>
          <p:nvPr/>
        </p:nvSpPr>
        <p:spPr>
          <a:xfrm rot="18809407">
            <a:off x="7386217" y="1910889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E2E06D5-F915-48F8-9514-64B471D1B8C4}"/>
              </a:ext>
            </a:extLst>
          </p:cNvPr>
          <p:cNvSpPr/>
          <p:nvPr/>
        </p:nvSpPr>
        <p:spPr>
          <a:xfrm rot="21035454">
            <a:off x="7071254" y="4104523"/>
            <a:ext cx="1094979" cy="3077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xmlns="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909181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Xcan-đi-na-vi.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xmlns="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395172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An-pơ.</a:t>
            </a:r>
            <a:endParaRPr lang="en-US" sz="280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xmlns="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910239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A-pen-nin.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825551-F55D-427D-AAAB-2F678FFBB96B}"/>
              </a:ext>
            </a:extLst>
          </p:cNvPr>
          <p:cNvSpPr/>
          <p:nvPr/>
        </p:nvSpPr>
        <p:spPr>
          <a:xfrm>
            <a:off x="292890" y="24890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An-pơ-đi-na-rich.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E593E5-4FE6-4902-8093-A05F75729BF9}"/>
              </a:ext>
            </a:extLst>
          </p:cNvPr>
          <p:cNvSpPr/>
          <p:nvPr/>
        </p:nvSpPr>
        <p:spPr>
          <a:xfrm>
            <a:off x="292890" y="31456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Cac-pat.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03526C8-6CFD-4770-AC6D-A7B7690A6F84}"/>
              </a:ext>
            </a:extLst>
          </p:cNvPr>
          <p:cNvSpPr/>
          <p:nvPr/>
        </p:nvSpPr>
        <p:spPr>
          <a:xfrm>
            <a:off x="292890" y="37746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Cap-ca.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FA24015-A636-453A-8176-40C506B187CD}"/>
              </a:ext>
            </a:extLst>
          </p:cNvPr>
          <p:cNvSpPr/>
          <p:nvPr/>
        </p:nvSpPr>
        <p:spPr>
          <a:xfrm>
            <a:off x="292890" y="44639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U-ran.</a:t>
            </a: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CF3D2D4-08F1-467A-BF2A-8C0850BA644C}"/>
              </a:ext>
            </a:extLst>
          </p:cNvPr>
          <p:cNvSpPr/>
          <p:nvPr/>
        </p:nvSpPr>
        <p:spPr>
          <a:xfrm rot="2826429">
            <a:off x="7431785" y="4627524"/>
            <a:ext cx="908480" cy="3376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FEB9718-7081-4935-9619-CF8B10C72707}"/>
              </a:ext>
            </a:extLst>
          </p:cNvPr>
          <p:cNvSpPr/>
          <p:nvPr/>
        </p:nvSpPr>
        <p:spPr>
          <a:xfrm rot="2826429">
            <a:off x="8023415" y="4599920"/>
            <a:ext cx="1052421" cy="307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5986BFA-E856-4696-8874-5E1097AAE1BB}"/>
              </a:ext>
            </a:extLst>
          </p:cNvPr>
          <p:cNvSpPr/>
          <p:nvPr/>
        </p:nvSpPr>
        <p:spPr>
          <a:xfrm rot="2306618">
            <a:off x="8405631" y="3984420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78BDE63-F9E0-4FA9-8C31-C6BAF447DE8D}"/>
              </a:ext>
            </a:extLst>
          </p:cNvPr>
          <p:cNvSpPr/>
          <p:nvPr/>
        </p:nvSpPr>
        <p:spPr>
          <a:xfrm rot="212338">
            <a:off x="10528353" y="4199995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138C2C2-4697-42CB-96A8-7DD5CDFDF517}"/>
              </a:ext>
            </a:extLst>
          </p:cNvPr>
          <p:cNvSpPr/>
          <p:nvPr/>
        </p:nvSpPr>
        <p:spPr>
          <a:xfrm rot="3566019">
            <a:off x="10194635" y="1843064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60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02A730-C084-48AB-B91B-F907B47E7B71}"/>
              </a:ext>
            </a:extLst>
          </p:cNvPr>
          <p:cNvGrpSpPr/>
          <p:nvPr/>
        </p:nvGrpSpPr>
        <p:grpSpPr>
          <a:xfrm>
            <a:off x="5355771" y="475013"/>
            <a:ext cx="6778163" cy="6321495"/>
            <a:chOff x="6486375" y="565242"/>
            <a:chExt cx="5647559" cy="623126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xmlns="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0FCD96E-A7B9-4081-86F7-695B9E69613C}"/>
                </a:ext>
              </a:extLst>
            </p:cNvPr>
            <p:cNvSpPr txBox="1"/>
            <p:nvPr/>
          </p:nvSpPr>
          <p:spPr>
            <a:xfrm>
              <a:off x="7235772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24C96A-4FB8-41FB-880E-6DFA6A8481D3}"/>
              </a:ext>
            </a:extLst>
          </p:cNvPr>
          <p:cNvSpPr/>
          <p:nvPr/>
        </p:nvSpPr>
        <p:spPr>
          <a:xfrm>
            <a:off x="0" y="779692"/>
            <a:ext cx="5355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bắc và trung tâm chạy theo hướng bắc nam </a:t>
            </a:r>
            <a:r>
              <a:rPr lang="en-US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CAF663-8AF8-4354-B5AB-49F0548D54DB}"/>
              </a:ext>
            </a:extLst>
          </p:cNvPr>
          <p:cNvSpPr/>
          <p:nvPr/>
        </p:nvSpPr>
        <p:spPr>
          <a:xfrm>
            <a:off x="0" y="1878707"/>
            <a:ext cx="53557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D.Xcan-đi-na-vi, D. U-ran,….</a:t>
            </a:r>
            <a:endParaRPr lang="en-US" sz="30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4A80C97-9E28-43D5-97F9-0B1D404427D8}"/>
              </a:ext>
            </a:extLst>
          </p:cNvPr>
          <p:cNvSpPr/>
          <p:nvPr/>
        </p:nvSpPr>
        <p:spPr>
          <a:xfrm rot="18809407">
            <a:off x="7528718" y="2290899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36A27AE-89D0-41FE-BC4C-32A7B5B0478C}"/>
              </a:ext>
            </a:extLst>
          </p:cNvPr>
          <p:cNvSpPr/>
          <p:nvPr/>
        </p:nvSpPr>
        <p:spPr>
          <a:xfrm rot="3566019">
            <a:off x="10301511" y="2223074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109.jpg" descr="Image result for Iceland&quot;">
            <a:extLst>
              <a:ext uri="{FF2B5EF4-FFF2-40B4-BE49-F238E27FC236}">
                <a16:creationId xmlns:a16="http://schemas.microsoft.com/office/drawing/2014/main" xmlns="" id="{E57EDBDA-FED3-4694-88F2-C908C69E632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1228" y="2516058"/>
            <a:ext cx="5085046" cy="4018985"/>
          </a:xfrm>
          <a:prstGeom prst="rect">
            <a:avLst/>
          </a:prstGeom>
          <a:ln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1F4C737-DC86-4FA2-86DD-5D81B8EF92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32705"/>
            <a:ext cx="5357339" cy="42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00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02A730-C084-48AB-B91B-F907B47E7B71}"/>
              </a:ext>
            </a:extLst>
          </p:cNvPr>
          <p:cNvGrpSpPr/>
          <p:nvPr/>
        </p:nvGrpSpPr>
        <p:grpSpPr>
          <a:xfrm>
            <a:off x="6156386" y="487329"/>
            <a:ext cx="5923139" cy="6345246"/>
            <a:chOff x="6486375" y="565242"/>
            <a:chExt cx="5647559" cy="623126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xmlns="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0FCD96E-A7B9-4081-86F7-695B9E69613C}"/>
                </a:ext>
              </a:extLst>
            </p:cNvPr>
            <p:cNvSpPr txBox="1"/>
            <p:nvPr/>
          </p:nvSpPr>
          <p:spPr>
            <a:xfrm>
              <a:off x="7215883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43C4D8-0083-46A0-B4F1-80331A866D77}"/>
              </a:ext>
            </a:extLst>
          </p:cNvPr>
          <p:cNvSpPr/>
          <p:nvPr/>
        </p:nvSpPr>
        <p:spPr>
          <a:xfrm>
            <a:off x="80672" y="802162"/>
            <a:ext cx="5830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núi trẻ: chỉ chiếm 1,5% diện tích lãnh thổ,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52A4CE-30EF-4294-AEBB-75B240DFB837}"/>
              </a:ext>
            </a:extLst>
          </p:cNvPr>
          <p:cNvSpPr/>
          <p:nvPr/>
        </p:nvSpPr>
        <p:spPr>
          <a:xfrm>
            <a:off x="80670" y="1967280"/>
            <a:ext cx="6096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bố chủ yếu ở phía nam</a:t>
            </a: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Pê-rê-nê, An-pơ, Cac-pat, Ban-căng,…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2626064-7D3B-4675-9A7A-B9563FCA4593}"/>
              </a:ext>
            </a:extLst>
          </p:cNvPr>
          <p:cNvSpPr/>
          <p:nvPr/>
        </p:nvSpPr>
        <p:spPr>
          <a:xfrm rot="1184515">
            <a:off x="7145233" y="4485167"/>
            <a:ext cx="619855" cy="2849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707F848-B119-4837-BD2A-A300783F828F}"/>
              </a:ext>
            </a:extLst>
          </p:cNvPr>
          <p:cNvSpPr/>
          <p:nvPr/>
        </p:nvSpPr>
        <p:spPr>
          <a:xfrm rot="21071644">
            <a:off x="7740611" y="4281306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35A70A2-8A83-4F4A-9DC4-1215B3A58E45}"/>
              </a:ext>
            </a:extLst>
          </p:cNvPr>
          <p:cNvSpPr/>
          <p:nvPr/>
        </p:nvSpPr>
        <p:spPr>
          <a:xfrm rot="2659811">
            <a:off x="8847769" y="4090241"/>
            <a:ext cx="964818" cy="3488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BF4AFA1-C14F-4AC2-A586-C7C93A7E08FC}"/>
              </a:ext>
            </a:extLst>
          </p:cNvPr>
          <p:cNvSpPr/>
          <p:nvPr/>
        </p:nvSpPr>
        <p:spPr>
          <a:xfrm rot="1410245">
            <a:off x="9145695" y="4687677"/>
            <a:ext cx="544298" cy="24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xmlns="" id="{63306D89-E093-457C-AC72-4D3287F0C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510" y="3596315"/>
            <a:ext cx="5480323" cy="3172968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xmlns="" id="{C088D8BE-F608-44D6-A4E2-BE28F3B4C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46" y="3520078"/>
            <a:ext cx="5641510" cy="32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78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6498" y="552592"/>
            <a:ext cx="6082056" cy="6414669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2387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667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2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057" y="222033"/>
            <a:ext cx="5994115" cy="643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686" y="1628184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90" y="1768655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98-99: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514" y="2848985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</a:rPr>
              <a:t>4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86" y="4381343"/>
            <a:ext cx="5534025" cy="247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728" y="3572065"/>
            <a:ext cx="563936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04514" y="1105000"/>
            <a:ext cx="2359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52728" y="623685"/>
            <a:ext cx="2115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5621" y="3312213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1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33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4242" y="-2035"/>
            <a:ext cx="5977457" cy="6824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13" y="2353861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2590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728" y="1606282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98-99: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313" y="3744306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026292" y="2220993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13934"/>
              <a:gd name="adj2" fmla="val 26340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9132971" y="1768655"/>
            <a:ext cx="1752600" cy="342900"/>
          </a:xfrm>
          <a:prstGeom prst="wedgeRectCallout">
            <a:avLst>
              <a:gd name="adj1" fmla="val -3092"/>
              <a:gd name="adj2" fmla="val 38411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8003954" y="3848891"/>
            <a:ext cx="2005317" cy="426228"/>
          </a:xfrm>
          <a:prstGeom prst="wedgeRectCallout">
            <a:avLst>
              <a:gd name="adj1" fmla="val -86864"/>
              <a:gd name="adj2" fmla="val 5322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52729" y="623685"/>
            <a:ext cx="2249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1327075"/>
              </p:ext>
            </p:extLst>
          </p:nvPr>
        </p:nvGraphicFramePr>
        <p:xfrm>
          <a:off x="252728" y="4431176"/>
          <a:ext cx="5759449" cy="2240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553">
                  <a:extLst>
                    <a:ext uri="{9D8B030D-6E8A-4147-A177-3AD203B41FA5}">
                      <a16:colId xmlns:a16="http://schemas.microsoft.com/office/drawing/2014/main" xmlns="" val="720010966"/>
                    </a:ext>
                  </a:extLst>
                </a:gridCol>
                <a:gridCol w="1559612">
                  <a:extLst>
                    <a:ext uri="{9D8B030D-6E8A-4147-A177-3AD203B41FA5}">
                      <a16:colId xmlns:a16="http://schemas.microsoft.com/office/drawing/2014/main" xmlns="" val="163089488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xmlns="" val="3801988852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xmlns="" val="1483985684"/>
                    </a:ext>
                  </a:extLst>
                </a:gridCol>
              </a:tblGrid>
              <a:tr h="375285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thiên nhiên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Phân bố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Đặc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điểm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k</a:t>
                      </a:r>
                      <a:r>
                        <a:rPr lang="vi-VN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hí hậu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742531123"/>
                  </a:ext>
                </a:extLst>
              </a:tr>
              <a:tr h="20066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Cực và cận cực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Các đảo vùng cực và Bắc Âu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</a:rPr>
                        <a:t> quanh năm</a:t>
                      </a:r>
                      <a:r>
                        <a:rPr lang="vi-VN" sz="900" dirty="0">
                          <a:effectLst/>
                        </a:rPr>
                        <a:t> lạnh giá, lượng mưa rất ít.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3344924934"/>
                  </a:ext>
                </a:extLst>
              </a:tr>
              <a:tr h="58102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Ôn đới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Hải dương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Các đảo và ven biển phía </a:t>
                      </a:r>
                      <a:r>
                        <a:rPr lang="vi-VN" sz="900">
                          <a:effectLst/>
                        </a:rPr>
                        <a:t>Tây</a:t>
                      </a:r>
                      <a:r>
                        <a:rPr lang="en-US" sz="900">
                          <a:effectLst/>
                        </a:rPr>
                        <a:t>. 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 smtClean="0">
                          <a:effectLst/>
                        </a:rPr>
                        <a:t>- M</a:t>
                      </a:r>
                      <a:r>
                        <a:rPr lang="vi-VN" sz="900" u="none" strike="noStrike" spc="0" dirty="0">
                          <a:effectLst/>
                        </a:rPr>
                        <a:t>ùa hạ mát</a:t>
                      </a:r>
                      <a:r>
                        <a:rPr lang="en-US" sz="900" u="none" strike="noStrike" spc="0" dirty="0">
                          <a:effectLst/>
                        </a:rPr>
                        <a:t>. M</a:t>
                      </a:r>
                      <a:r>
                        <a:rPr lang="vi-VN" sz="900" u="none" strike="noStrike" spc="0" dirty="0">
                          <a:effectLst/>
                        </a:rPr>
                        <a:t>ùa đông </a:t>
                      </a:r>
                      <a:r>
                        <a:rPr lang="en-US" sz="900" u="none" strike="noStrike" spc="0" dirty="0" err="1">
                          <a:effectLst/>
                        </a:rPr>
                        <a:t>không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lạnh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lắm</a:t>
                      </a:r>
                      <a:r>
                        <a:rPr lang="vi-VN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 smtClean="0">
                          <a:effectLst/>
                        </a:rPr>
                        <a:t>-</a:t>
                      </a:r>
                      <a:r>
                        <a:rPr lang="en-US" sz="900" u="none" strike="noStrike" spc="0" baseline="0" dirty="0" smtClean="0">
                          <a:effectLst/>
                        </a:rPr>
                        <a:t> </a:t>
                      </a:r>
                      <a:r>
                        <a:rPr lang="en-US" sz="900" u="none" strike="noStrike" spc="0" baseline="0" dirty="0" err="1" smtClean="0">
                          <a:effectLst/>
                        </a:rPr>
                        <a:t>N</a:t>
                      </a:r>
                      <a:r>
                        <a:rPr lang="en-US" sz="900" u="none" strike="noStrike" spc="0" dirty="0" err="1" smtClean="0">
                          <a:effectLst/>
                        </a:rPr>
                        <a:t>hiệt</a:t>
                      </a:r>
                      <a:r>
                        <a:rPr lang="en-US" sz="900" u="none" strike="noStrike" spc="0" dirty="0" smtClean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độ</a:t>
                      </a:r>
                      <a:r>
                        <a:rPr lang="en-US" sz="900" u="none" strike="noStrike" spc="0" dirty="0">
                          <a:effectLst/>
                        </a:rPr>
                        <a:t>: </a:t>
                      </a:r>
                      <a:r>
                        <a:rPr lang="en-US" sz="900" u="none" strike="noStrike" spc="0" dirty="0" err="1">
                          <a:effectLst/>
                        </a:rPr>
                        <a:t>trên</a:t>
                      </a:r>
                      <a:r>
                        <a:rPr lang="en-US" sz="900" u="none" strike="noStrike" spc="0" dirty="0">
                          <a:effectLst/>
                        </a:rPr>
                        <a:t> 0</a:t>
                      </a:r>
                      <a:r>
                        <a:rPr lang="en-US" sz="900" u="none" strike="noStrike" spc="0" baseline="30000" dirty="0">
                          <a:effectLst/>
                        </a:rPr>
                        <a:t>o</a:t>
                      </a:r>
                      <a:r>
                        <a:rPr lang="en-US" sz="900" u="none" strike="noStrike" spc="0" dirty="0">
                          <a:effectLst/>
                        </a:rPr>
                        <a:t>C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 smtClean="0">
                          <a:effectLst/>
                        </a:rPr>
                        <a:t>- </a:t>
                      </a:r>
                      <a:r>
                        <a:rPr lang="en-US" sz="900" u="none" strike="noStrike" spc="0" dirty="0" err="1" smtClean="0">
                          <a:effectLst/>
                        </a:rPr>
                        <a:t>Mưa</a:t>
                      </a:r>
                      <a:r>
                        <a:rPr lang="en-US" sz="900" u="none" strike="noStrike" spc="0" dirty="0" smtClean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quanh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năm</a:t>
                      </a:r>
                      <a:r>
                        <a:rPr lang="en-US" sz="900" u="none" strike="noStrike" spc="0" dirty="0">
                          <a:effectLst/>
                        </a:rPr>
                        <a:t>, </a:t>
                      </a:r>
                      <a:r>
                        <a:rPr lang="en-US" sz="900" u="none" strike="noStrike" spc="0" dirty="0" err="1">
                          <a:effectLst/>
                        </a:rPr>
                        <a:t>tương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đối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lớn</a:t>
                      </a:r>
                      <a:r>
                        <a:rPr lang="en-US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xmlns="" val="2893650494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Lục địa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Vùng trung tâm và Đông Âu</a:t>
                      </a:r>
                      <a:endParaRPr lang="en-US" sz="6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Mùa hè nóng</a:t>
                      </a:r>
                      <a:r>
                        <a:rPr lang="vi-VN" sz="900">
                          <a:effectLst/>
                        </a:rPr>
                        <a:t>,</a:t>
                      </a:r>
                      <a:r>
                        <a:rPr lang="en-US" sz="900">
                          <a:effectLst/>
                        </a:rPr>
                        <a:t> mùa đông lạnh, có tuyết rơi nhiều,</a:t>
                      </a:r>
                      <a:r>
                        <a:rPr lang="vi-VN" sz="900">
                          <a:effectLst/>
                        </a:rPr>
                        <a:t> mưa ít, giảm dần từ tây sang đông.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569549130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</a:t>
                      </a:r>
                      <a:r>
                        <a:rPr lang="en-US" sz="900">
                          <a:effectLst/>
                        </a:rPr>
                        <a:t>cận nhiệt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Nam </a:t>
                      </a:r>
                      <a:r>
                        <a:rPr lang="en-US" sz="900">
                          <a:effectLst/>
                        </a:rPr>
                        <a:t>Â</a:t>
                      </a:r>
                      <a:r>
                        <a:rPr lang="vi-VN" sz="900">
                          <a:effectLst/>
                        </a:rPr>
                        <a:t>u</a:t>
                      </a:r>
                      <a:r>
                        <a:rPr lang="en-US" sz="900">
                          <a:effectLst/>
                        </a:rPr>
                        <a:t> (cận nhiệt địa trung hải)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  <a:hlinkClick r:id="rId4"/>
                        </a:rPr>
                        <a:t>Khí hậu cận nhiệt </a:t>
                      </a:r>
                      <a:r>
                        <a:rPr lang="vi-VN" sz="900" u="none" strike="noStrike" dirty="0" smtClean="0">
                          <a:effectLst/>
                          <a:hlinkClick r:id="rId4"/>
                        </a:rPr>
                        <a:t>địa</a:t>
                      </a:r>
                      <a:r>
                        <a:rPr lang="en-US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vi-VN" sz="900" dirty="0" smtClean="0">
                          <a:effectLst/>
                        </a:rPr>
                        <a:t>trung </a:t>
                      </a:r>
                      <a:r>
                        <a:rPr lang="vi-VN" sz="900" dirty="0">
                          <a:effectLst/>
                        </a:rPr>
                        <a:t>hải, mùa hạ nóng, </a:t>
                      </a:r>
                      <a:r>
                        <a:rPr lang="vi-VN" sz="900" u="none" strike="noStrike" dirty="0">
                          <a:effectLst/>
                          <a:hlinkClick r:id="rId3"/>
                        </a:rPr>
                        <a:t>khô; mùa đông ấm và</a:t>
                      </a:r>
                      <a:r>
                        <a:rPr lang="vi-VN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lượng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mưa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trung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bình</a:t>
                      </a:r>
                      <a:r>
                        <a:rPr lang="vi-VN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852196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203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43735" y="1839538"/>
            <a:ext cx="2788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Sông ngòi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1.1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100,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Âu:Vôn-ga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1.1. </a:t>
              </a:r>
              <a:r>
                <a:rPr lang="en-US" dirty="0" err="1" smtClean="0"/>
                <a:t>Bản</a:t>
              </a:r>
              <a:r>
                <a:rPr lang="en-US" dirty="0" smtClean="0"/>
                <a:t> </a:t>
              </a:r>
              <a:r>
                <a:rPr lang="en-US" dirty="0" err="1" smtClean="0"/>
                <a:t>đồ</a:t>
              </a:r>
              <a:r>
                <a:rPr lang="en-US" dirty="0" smtClean="0"/>
                <a:t> </a:t>
              </a:r>
              <a:r>
                <a:rPr lang="en-US" dirty="0" err="1" smtClean="0"/>
                <a:t>tự</a:t>
              </a:r>
              <a:r>
                <a:rPr lang="en-US" dirty="0" smtClean="0"/>
                <a:t> </a:t>
              </a:r>
              <a:r>
                <a:rPr lang="en-US" dirty="0" err="1" smtClean="0"/>
                <a:t>nhiên</a:t>
              </a:r>
              <a:r>
                <a:rPr lang="en-US" dirty="0" smtClean="0"/>
                <a:t> </a:t>
              </a:r>
              <a:r>
                <a:rPr lang="en-US" dirty="0" err="1" smtClean="0"/>
                <a:t>châu</a:t>
              </a:r>
              <a:r>
                <a:rPr lang="en-US" dirty="0" smtClean="0"/>
                <a:t> </a:t>
              </a:r>
              <a:r>
                <a:rPr lang="en-US" dirty="0" err="1" smtClean="0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226" y="4485499"/>
            <a:ext cx="516744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Rai-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5638" y="1463962"/>
            <a:ext cx="2349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10" y="982499"/>
            <a:ext cx="2032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38" y="-118787"/>
            <a:ext cx="904775" cy="7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44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4415648" cy="19808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tót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xmlns="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3215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66008" y="2294921"/>
            <a:ext cx="59851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Rai-nơ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, Von-</a:t>
            </a:r>
            <a:r>
              <a:rPr lang="en-US" sz="2800" dirty="0" err="1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dirty="0" smtClean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F0AB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9671" y="565166"/>
            <a:ext cx="5712329" cy="6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194" y="2755223"/>
            <a:ext cx="602966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1.1, 1.2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aseline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9671" y="565166"/>
            <a:ext cx="5712329" cy="6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9753" y="41946"/>
            <a:ext cx="5658813" cy="6564224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0645744"/>
              </p:ext>
            </p:extLst>
          </p:nvPr>
        </p:nvGraphicFramePr>
        <p:xfrm>
          <a:off x="388913" y="2971454"/>
          <a:ext cx="5717406" cy="363471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35325">
                  <a:extLst>
                    <a:ext uri="{9D8B030D-6E8A-4147-A177-3AD203B41FA5}">
                      <a16:colId xmlns:a16="http://schemas.microsoft.com/office/drawing/2014/main" xmlns="" val="188403384"/>
                    </a:ext>
                  </a:extLst>
                </a:gridCol>
                <a:gridCol w="621299">
                  <a:extLst>
                    <a:ext uri="{9D8B030D-6E8A-4147-A177-3AD203B41FA5}">
                      <a16:colId xmlns:a16="http://schemas.microsoft.com/office/drawing/2014/main" xmlns="" val="1012179647"/>
                    </a:ext>
                  </a:extLst>
                </a:gridCol>
                <a:gridCol w="624418">
                  <a:extLst>
                    <a:ext uri="{9D8B030D-6E8A-4147-A177-3AD203B41FA5}">
                      <a16:colId xmlns:a16="http://schemas.microsoft.com/office/drawing/2014/main" xmlns="" val="3834424063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xmlns="" val="1810836261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xmlns="" val="1155660744"/>
                    </a:ext>
                  </a:extLst>
                </a:gridCol>
                <a:gridCol w="981818">
                  <a:extLst>
                    <a:ext uri="{9D8B030D-6E8A-4147-A177-3AD203B41FA5}">
                      <a16:colId xmlns:a16="http://schemas.microsoft.com/office/drawing/2014/main" xmlns="" val="837606916"/>
                    </a:ext>
                  </a:extLst>
                </a:gridCol>
              </a:tblGrid>
              <a:tr h="185433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Đới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thiên nhiên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Phân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bố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dirty="0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K</a:t>
                      </a:r>
                      <a:r>
                        <a:rPr lang="vi-VN" sz="1000" u="none" strike="noStrike" dirty="0" err="1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hí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 </a:t>
                      </a:r>
                      <a:r>
                        <a:rPr lang="vi-VN" sz="1000" u="none" strike="noStrike" dirty="0" err="1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hậu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Thực vật và dất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Động vật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xmlns="" val="3037075090"/>
                  </a:ext>
                </a:extLst>
              </a:tr>
              <a:tr h="533122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Cực và cận cực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Các đảo vùng cực và Bắc Âu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 quanh </a:t>
                      </a:r>
                      <a:r>
                        <a:rPr lang="vi-VN" sz="1000" u="none" strike="noStrike" dirty="0" smtClean="0">
                          <a:solidFill>
                            <a:srgbClr val="2F0AB6"/>
                          </a:solidFill>
                          <a:effectLst/>
                        </a:rPr>
                        <a:t>năm</a:t>
                      </a:r>
                      <a:r>
                        <a:rPr lang="en-US" sz="1000" u="none" strike="noStrike" baseline="0" dirty="0" smtClean="0">
                          <a:solidFill>
                            <a:srgbClr val="2F0AB6"/>
                          </a:solidFill>
                          <a:effectLst/>
                        </a:rPr>
                        <a:t> l</a:t>
                      </a:r>
                      <a:r>
                        <a:rPr lang="vi-VN" sz="1000" dirty="0" smtClean="0">
                          <a:solidFill>
                            <a:srgbClr val="2F0AB6"/>
                          </a:solidFill>
                          <a:effectLst/>
                        </a:rPr>
                        <a:t>ạnh 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giá, lượng mưa rất ít.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Chủ yếu là rêu, địa y, cây bụi. Mặt đất </a:t>
                      </a:r>
                      <a:r>
                        <a:rPr lang="vi-VN" sz="1000" dirty="0" smtClean="0">
                          <a:solidFill>
                            <a:srgbClr val="2F0AB6"/>
                          </a:solidFill>
                          <a:effectLst/>
                        </a:rPr>
                        <a:t>bị</a:t>
                      </a:r>
                      <a:r>
                        <a:rPr lang="en-US" sz="1000" baseline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u="none" strike="noStrike" dirty="0" smtClean="0">
                          <a:solidFill>
                            <a:srgbClr val="2F0AB6"/>
                          </a:solidFill>
                          <a:effectLst/>
                        </a:rPr>
                        <a:t>tuyết 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bao phủ </a:t>
                      </a:r>
                      <a:r>
                        <a:rPr lang="vi-VN" sz="1000" u="none" strike="noStrike" dirty="0" smtClean="0">
                          <a:solidFill>
                            <a:srgbClr val="2F0AB6"/>
                          </a:solidFill>
                          <a:effectLst/>
                        </a:rPr>
                        <a:t>quanh</a:t>
                      </a:r>
                      <a:r>
                        <a:rPr lang="en-US" sz="1000" u="none" strike="noStrike" baseline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smtClean="0">
                          <a:solidFill>
                            <a:srgbClr val="2F0AB6"/>
                          </a:solidFill>
                          <a:effectLst/>
                        </a:rPr>
                        <a:t>năm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Một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số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chịu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được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lạnh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extLst>
                  <a:ext uri="{0D108BD9-81ED-4DB2-BD59-A6C34878D82A}">
                    <a16:rowId xmlns:a16="http://schemas.microsoft.com/office/drawing/2014/main" xmlns="" val="1481487462"/>
                  </a:ext>
                </a:extLst>
              </a:tr>
              <a:tr h="110487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Ôn đới</a:t>
                      </a:r>
                      <a:endParaRPr lang="en-US" sz="1200">
                        <a:solidFill>
                          <a:srgbClr val="2F0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Hải dương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Các đảo và ven biển phía 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Tây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. 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 smtClean="0">
                          <a:solidFill>
                            <a:srgbClr val="2F0AB6"/>
                          </a:solidFill>
                          <a:effectLst/>
                        </a:rPr>
                        <a:t>-M</a:t>
                      </a:r>
                      <a:r>
                        <a:rPr lang="vi-VN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ùa hạ mát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. M</a:t>
                      </a:r>
                      <a:r>
                        <a:rPr lang="vi-VN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ùa đông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không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lạnh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lắm</a:t>
                      </a:r>
                      <a:r>
                        <a:rPr lang="vi-VN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u="none" strike="noStrike" spc="0" dirty="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 smtClean="0">
                          <a:solidFill>
                            <a:srgbClr val="2F0AB6"/>
                          </a:solidFill>
                          <a:effectLst/>
                        </a:rPr>
                        <a:t>-</a:t>
                      </a:r>
                      <a:r>
                        <a:rPr lang="en-US" sz="1000" u="none" strike="noStrike" spc="0" dirty="0" err="1" smtClean="0">
                          <a:solidFill>
                            <a:srgbClr val="2F0AB6"/>
                          </a:solidFill>
                          <a:effectLst/>
                        </a:rPr>
                        <a:t>Nhiệt</a:t>
                      </a:r>
                      <a:r>
                        <a:rPr lang="en-US" sz="1000" u="none" strike="noStrike" spc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độ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: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trên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0</a:t>
                      </a:r>
                      <a:r>
                        <a:rPr lang="en-US" sz="1000" u="none" strike="noStrike" spc="0" baseline="30000" dirty="0">
                          <a:solidFill>
                            <a:srgbClr val="2F0AB6"/>
                          </a:solidFill>
                          <a:effectLst/>
                        </a:rPr>
                        <a:t>o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C</a:t>
                      </a:r>
                      <a:endParaRPr lang="en-US" sz="800" u="none" strike="noStrike" spc="0" dirty="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 smtClean="0">
                          <a:solidFill>
                            <a:srgbClr val="2F0AB6"/>
                          </a:solidFill>
                          <a:effectLst/>
                        </a:rPr>
                        <a:t>-</a:t>
                      </a:r>
                      <a:r>
                        <a:rPr lang="en-US" sz="1000" u="none" strike="noStrike" spc="0" baseline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 smtClean="0">
                          <a:solidFill>
                            <a:srgbClr val="2F0AB6"/>
                          </a:solidFill>
                          <a:effectLst/>
                        </a:rPr>
                        <a:t>Mưa</a:t>
                      </a:r>
                      <a:r>
                        <a:rPr lang="en-US" sz="1000" u="none" strike="noStrike" spc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quanh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năm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,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tương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đối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lớn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u="none" strike="noStrike" spc="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 - R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ừng lá rộng. 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- R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ừng hỗn hợp. 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- Đ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ất rừng nâu xám.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Đa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dạng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về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số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và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số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lượng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cá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thể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trong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mỗi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.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Có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các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thú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lớn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: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gấu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nâu,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chồn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, linh miêu,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chó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sói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, sơn dương,...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cùng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nhiều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bò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sát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và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các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chim.</a:t>
                      </a:r>
                      <a:endParaRPr lang="en-US" sz="1200" dirty="0">
                        <a:solidFill>
                          <a:srgbClr val="2F0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xmlns="" val="3951327056"/>
                  </a:ext>
                </a:extLst>
              </a:tr>
              <a:tr h="556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Lục địa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Vùng trung tâm và Đông Âu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Mùa hè nóng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,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 mùa đông lạnh, có tuyết rơi nhiều,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 mưa ít, giảm dần từ tây sang đông.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- T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hảo nguyên ôn đới. Đất </a:t>
                      </a:r>
                      <a:r>
                        <a:rPr lang="vi-VN" sz="1000" dirty="0" smtClean="0">
                          <a:solidFill>
                            <a:srgbClr val="2F0AB6"/>
                          </a:solidFill>
                          <a:effectLst/>
                        </a:rPr>
                        <a:t>đe</a:t>
                      </a:r>
                      <a:r>
                        <a:rPr lang="en-US" sz="1000" dirty="0" smtClean="0">
                          <a:solidFill>
                            <a:srgbClr val="2F0AB6"/>
                          </a:solidFill>
                          <a:effectLst/>
                        </a:rPr>
                        <a:t>n</a:t>
                      </a:r>
                      <a:r>
                        <a:rPr lang="en-US" sz="1000" baseline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u="none" strike="noStrike" dirty="0" smtClean="0">
                          <a:solidFill>
                            <a:srgbClr val="2F0AB6"/>
                          </a:solidFill>
                          <a:effectLst/>
                        </a:rPr>
                        <a:t>thảo 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nguyên ôn đới.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0253778"/>
                  </a:ext>
                </a:extLst>
              </a:tr>
              <a:tr h="649017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Đới 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cận nhiệt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Nam 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Â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u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 (cận nhiệt địa trung hải)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Khí hậu cận nhiệt </a:t>
                      </a:r>
                      <a:r>
                        <a:rPr lang="vi-VN" sz="1000" u="none" strike="noStrike" dirty="0" smtClean="0">
                          <a:solidFill>
                            <a:srgbClr val="2F0AB6"/>
                          </a:solidFill>
                          <a:effectLst/>
                        </a:rPr>
                        <a:t>địa</a:t>
                      </a:r>
                      <a:r>
                        <a:rPr lang="en-US" sz="1000" u="none" strike="noStrike" baseline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smtClean="0">
                          <a:solidFill>
                            <a:srgbClr val="2F0AB6"/>
                          </a:solidFill>
                          <a:effectLst/>
                        </a:rPr>
                        <a:t>trung 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hải, mùa hạ nóng, 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khô; mùa đông ấm </a:t>
                      </a:r>
                      <a:r>
                        <a:rPr lang="vi-VN" sz="1000" u="none" strike="noStrike" dirty="0" smtClean="0">
                          <a:solidFill>
                            <a:srgbClr val="2F0AB6"/>
                          </a:solidFill>
                          <a:effectLst/>
                        </a:rPr>
                        <a:t>và</a:t>
                      </a:r>
                      <a:r>
                        <a:rPr lang="en-US" sz="1000" u="none" strike="noStrike" baseline="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2F0AB6"/>
                          </a:solidFill>
                          <a:effectLst/>
                        </a:rPr>
                        <a:t>lượng</a:t>
                      </a:r>
                      <a:r>
                        <a:rPr lang="en-US" sz="1000" dirty="0" smtClean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2F0AB6"/>
                          </a:solidFill>
                          <a:effectLst/>
                        </a:rPr>
                        <a:t>mưa</a:t>
                      </a: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2F0AB6"/>
                          </a:solidFill>
                          <a:effectLst/>
                        </a:rPr>
                        <a:t>trung</a:t>
                      </a: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2F0AB6"/>
                          </a:solidFill>
                          <a:effectLst/>
                        </a:rPr>
                        <a:t>bình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- 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Rừng và cây bụi lá cứng.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361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346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27" y="134754"/>
            <a:ext cx="5130473" cy="324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9324" y="134754"/>
            <a:ext cx="5411630" cy="3242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28" y="3301465"/>
            <a:ext cx="5130472" cy="3416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9324" y="3377023"/>
            <a:ext cx="5411630" cy="3341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327" y="2871332"/>
            <a:ext cx="131107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Đài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nguyên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324" y="3007691"/>
            <a:ext cx="230101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Thảo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nguyên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ôn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đới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28" y="6349100"/>
            <a:ext cx="1396724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Rừng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lá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kim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9324" y="6349100"/>
            <a:ext cx="395807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Rừng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bụi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gai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lá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cứng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địa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trung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hải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6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xmlns="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xmlns="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xmlns="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xmlns="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xmlns="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xmlns="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xmlns="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xmlns="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xmlns="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xmlns="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xmlns="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xmlns="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xmlns="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xmlns="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xmlns="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xmlns="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xmlns="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xmlns="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xmlns="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xmlns="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xmlns="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xmlns="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xmlns="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xmlns="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xmlns="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xmlns="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xmlns="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xmlns="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xmlns="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xmlns="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xmlns="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xmlns="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xmlns="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xmlns="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xmlns="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xmlns="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xmlns="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xmlns="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xmlns="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xmlns="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xmlns="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xmlns="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xmlns="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xmlns="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xmlns="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xmlns="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xmlns="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xmlns="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xmlns="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xmlns="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xmlns="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xmlns="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xmlns="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xmlns="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xmlns="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xmlns="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xmlns="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xmlns="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xmlns="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xmlns="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xmlns="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xmlns="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69791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Andersen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474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9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/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hồ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BigBen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(Anh)</a:t>
            </a:r>
            <a:endParaRPr lang="en-US" sz="40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171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Hoa loa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kèn</a:t>
            </a:r>
            <a:endParaRPr lang="en-US" sz="2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hoa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Ý)</a:t>
            </a:r>
            <a:endParaRPr lang="en-US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xmlns="" id="{E2984F02-F1C2-4350-99EC-9E274421D1E1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636285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nghiêng 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Pisa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(I-ta-li-a)</a:t>
            </a:r>
            <a:endParaRPr lang="en-US" sz="36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6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763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Eiffel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Pháp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36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#9Slide03 SFU Futura_12" panose="00000400000000000000" pitchFamily="2" charset="0"/>
              </a:rPr>
              <a:t>7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xmlns="" id="{C721FABE-D63B-45EA-86B9-876C7010C01A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4240064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#9Slide03 SFU Futura_12" panose="00000400000000000000" pitchFamily="2" charset="0"/>
              </a:rPr>
              <a:t>8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121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  <p:sndAc>
          <p:stSnd>
            <p:snd r:embed="rId8" name="push.wav"/>
          </p:stSnd>
        </p:sndAc>
      </p:transition>
    </mc:Choice>
    <mc:Fallback>
      <p:transition spd="slow" advClick="0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1933</Words>
  <Application>Microsoft Office PowerPoint</Application>
  <PresentationFormat>Tùy chỉnh</PresentationFormat>
  <Paragraphs>385</Paragraphs>
  <Slides>36</Slides>
  <Notes>14</Notes>
  <HiddenSlides>0</HiddenSlides>
  <MMClips>4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36</vt:i4>
      </vt:variant>
    </vt:vector>
  </HeadingPairs>
  <TitlesOfParts>
    <vt:vector size="37" baseType="lpstr">
      <vt:lpstr>Office Theme</vt:lpstr>
      <vt:lpstr>Bản chiếu 1</vt:lpstr>
      <vt:lpstr>Bản chiếu 2</vt:lpstr>
      <vt:lpstr>Bản chiếu 3</vt:lpstr>
      <vt:lpstr>Bản chiếu 4</vt:lpstr>
      <vt:lpstr>Bản chiếu 5</vt:lpstr>
      <vt:lpstr>Bản chiếu 6</vt:lpstr>
      <vt:lpstr>Bản chiếu 7</vt:lpstr>
      <vt:lpstr>Bản chiếu 8</vt:lpstr>
      <vt:lpstr>Bản chiếu 9</vt:lpstr>
      <vt:lpstr>Bản chiếu 10</vt:lpstr>
      <vt:lpstr>Bản chiếu 11</vt:lpstr>
      <vt:lpstr>Bản chiếu 12</vt:lpstr>
      <vt:lpstr>Bản chiếu 13</vt:lpstr>
      <vt:lpstr>Bản chiếu 14</vt:lpstr>
      <vt:lpstr>Bản chiếu 15</vt:lpstr>
      <vt:lpstr>Bản chiếu 16</vt:lpstr>
      <vt:lpstr>Bản chiếu 17</vt:lpstr>
      <vt:lpstr>Bản chiếu 18</vt:lpstr>
      <vt:lpstr>Bản chiếu 19</vt:lpstr>
      <vt:lpstr>Bản chiếu 20</vt:lpstr>
      <vt:lpstr>Bản chiếu 21</vt:lpstr>
      <vt:lpstr>Bản chiếu 22</vt:lpstr>
      <vt:lpstr>Bản chiếu 23</vt:lpstr>
      <vt:lpstr>Bản chiếu 24</vt:lpstr>
      <vt:lpstr>Bản chiếu 25</vt:lpstr>
      <vt:lpstr>Bản chiếu 26</vt:lpstr>
      <vt:lpstr>Bản chiếu 27</vt:lpstr>
      <vt:lpstr>Bản chiếu 28</vt:lpstr>
      <vt:lpstr>Bản chiếu 29</vt:lpstr>
      <vt:lpstr>Bản chiếu 30</vt:lpstr>
      <vt:lpstr>Bản chiếu 31</vt:lpstr>
      <vt:lpstr>Bản chiếu 32</vt:lpstr>
      <vt:lpstr>Bản chiếu 33</vt:lpstr>
      <vt:lpstr>Bản chiếu 34</vt:lpstr>
      <vt:lpstr>Bản chiếu 35</vt:lpstr>
      <vt:lpstr>Bản chiếu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MyComputer</cp:lastModifiedBy>
  <cp:revision>46</cp:revision>
  <dcterms:created xsi:type="dcterms:W3CDTF">2022-06-12T03:09:02Z</dcterms:created>
  <dcterms:modified xsi:type="dcterms:W3CDTF">2023-09-11T04:05:23Z</dcterms:modified>
</cp:coreProperties>
</file>