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188"/>
  </p:notesMasterIdLst>
  <p:sldIdLst>
    <p:sldId id="369" r:id="rId4"/>
    <p:sldId id="1126" r:id="rId5"/>
    <p:sldId id="1127" r:id="rId6"/>
    <p:sldId id="1128" r:id="rId7"/>
    <p:sldId id="1129" r:id="rId8"/>
    <p:sldId id="1130" r:id="rId9"/>
    <p:sldId id="1131" r:id="rId10"/>
    <p:sldId id="1132" r:id="rId11"/>
    <p:sldId id="453" r:id="rId12"/>
    <p:sldId id="377" r:id="rId13"/>
    <p:sldId id="575" r:id="rId14"/>
    <p:sldId id="814" r:id="rId15"/>
    <p:sldId id="1133" r:id="rId16"/>
    <p:sldId id="1134" r:id="rId17"/>
    <p:sldId id="815" r:id="rId18"/>
    <p:sldId id="1137" r:id="rId19"/>
    <p:sldId id="1139" r:id="rId20"/>
    <p:sldId id="1144" r:id="rId21"/>
    <p:sldId id="1140" r:id="rId22"/>
    <p:sldId id="1135" r:id="rId23"/>
    <p:sldId id="1145" r:id="rId24"/>
    <p:sldId id="1158" r:id="rId25"/>
    <p:sldId id="1162" r:id="rId26"/>
    <p:sldId id="1172" r:id="rId27"/>
    <p:sldId id="1167" r:id="rId28"/>
    <p:sldId id="1147" r:id="rId29"/>
    <p:sldId id="1159" r:id="rId30"/>
    <p:sldId id="1148" r:id="rId31"/>
    <p:sldId id="1173" r:id="rId32"/>
    <p:sldId id="1176" r:id="rId33"/>
    <p:sldId id="1175" r:id="rId34"/>
    <p:sldId id="1149" r:id="rId35"/>
    <p:sldId id="1376" r:id="rId36"/>
    <p:sldId id="1181" r:id="rId37"/>
    <p:sldId id="1150" r:id="rId38"/>
    <p:sldId id="1182" r:id="rId39"/>
    <p:sldId id="1185" r:id="rId40"/>
    <p:sldId id="1151" r:id="rId41"/>
    <p:sldId id="1188" r:id="rId42"/>
    <p:sldId id="1191" r:id="rId43"/>
    <p:sldId id="1189" r:id="rId44"/>
    <p:sldId id="1152" r:id="rId45"/>
    <p:sldId id="1193" r:id="rId46"/>
    <p:sldId id="1190" r:id="rId47"/>
    <p:sldId id="1198" r:id="rId48"/>
    <p:sldId id="1153" r:id="rId49"/>
    <p:sldId id="1201" r:id="rId50"/>
    <p:sldId id="1202" r:id="rId51"/>
    <p:sldId id="1203" r:id="rId52"/>
    <p:sldId id="1204" r:id="rId53"/>
    <p:sldId id="1154" r:id="rId54"/>
    <p:sldId id="1205" r:id="rId55"/>
    <p:sldId id="1206" r:id="rId56"/>
    <p:sldId id="1155" r:id="rId57"/>
    <p:sldId id="1209" r:id="rId58"/>
    <p:sldId id="1156" r:id="rId59"/>
    <p:sldId id="1210" r:id="rId60"/>
    <p:sldId id="1157" r:id="rId61"/>
    <p:sldId id="900" r:id="rId62"/>
    <p:sldId id="899" r:id="rId63"/>
    <p:sldId id="1245" r:id="rId64"/>
    <p:sldId id="1246" r:id="rId65"/>
    <p:sldId id="1247" r:id="rId66"/>
    <p:sldId id="1248" r:id="rId67"/>
    <p:sldId id="1249" r:id="rId68"/>
    <p:sldId id="1250" r:id="rId69"/>
    <p:sldId id="1251" r:id="rId70"/>
    <p:sldId id="1287" r:id="rId71"/>
    <p:sldId id="1252" r:id="rId72"/>
    <p:sldId id="1301" r:id="rId73"/>
    <p:sldId id="1253" r:id="rId74"/>
    <p:sldId id="1302" r:id="rId75"/>
    <p:sldId id="1254" r:id="rId76"/>
    <p:sldId id="1255" r:id="rId77"/>
    <p:sldId id="1303" r:id="rId78"/>
    <p:sldId id="1256" r:id="rId79"/>
    <p:sldId id="1304" r:id="rId80"/>
    <p:sldId id="1257" r:id="rId81"/>
    <p:sldId id="1305" r:id="rId82"/>
    <p:sldId id="1306" r:id="rId83"/>
    <p:sldId id="1307" r:id="rId84"/>
    <p:sldId id="1308" r:id="rId85"/>
    <p:sldId id="1309" r:id="rId86"/>
    <p:sldId id="1258" r:id="rId87"/>
    <p:sldId id="1310" r:id="rId88"/>
    <p:sldId id="1311" r:id="rId89"/>
    <p:sldId id="1312" r:id="rId90"/>
    <p:sldId id="1313" r:id="rId91"/>
    <p:sldId id="1314" r:id="rId92"/>
    <p:sldId id="1259" r:id="rId93"/>
    <p:sldId id="1315" r:id="rId94"/>
    <p:sldId id="1316" r:id="rId95"/>
    <p:sldId id="1317" r:id="rId96"/>
    <p:sldId id="1260" r:id="rId97"/>
    <p:sldId id="1318" r:id="rId98"/>
    <p:sldId id="1319" r:id="rId99"/>
    <p:sldId id="1320" r:id="rId100"/>
    <p:sldId id="1261" r:id="rId101"/>
    <p:sldId id="1321" r:id="rId102"/>
    <p:sldId id="1262" r:id="rId103"/>
    <p:sldId id="1322" r:id="rId104"/>
    <p:sldId id="1263" r:id="rId105"/>
    <p:sldId id="1324" r:id="rId106"/>
    <p:sldId id="1325" r:id="rId107"/>
    <p:sldId id="1326" r:id="rId108"/>
    <p:sldId id="1327" r:id="rId109"/>
    <p:sldId id="1328" r:id="rId110"/>
    <p:sldId id="1264" r:id="rId111"/>
    <p:sldId id="1265" r:id="rId112"/>
    <p:sldId id="1266" r:id="rId113"/>
    <p:sldId id="1267" r:id="rId114"/>
    <p:sldId id="1323" r:id="rId115"/>
    <p:sldId id="1268" r:id="rId116"/>
    <p:sldId id="1329" r:id="rId117"/>
    <p:sldId id="1269" r:id="rId118"/>
    <p:sldId id="1330" r:id="rId119"/>
    <p:sldId id="1270" r:id="rId120"/>
    <p:sldId id="1271" r:id="rId121"/>
    <p:sldId id="1272" r:id="rId122"/>
    <p:sldId id="1273" r:id="rId123"/>
    <p:sldId id="1274" r:id="rId124"/>
    <p:sldId id="1275" r:id="rId125"/>
    <p:sldId id="1276" r:id="rId126"/>
    <p:sldId id="1331" r:id="rId127"/>
    <p:sldId id="1332" r:id="rId128"/>
    <p:sldId id="1333" r:id="rId129"/>
    <p:sldId id="1334" r:id="rId130"/>
    <p:sldId id="1335" r:id="rId131"/>
    <p:sldId id="1277" r:id="rId132"/>
    <p:sldId id="1336" r:id="rId133"/>
    <p:sldId id="1278" r:id="rId134"/>
    <p:sldId id="1279" r:id="rId135"/>
    <p:sldId id="1280" r:id="rId136"/>
    <p:sldId id="1281" r:id="rId137"/>
    <p:sldId id="1337" r:id="rId138"/>
    <p:sldId id="1338" r:id="rId139"/>
    <p:sldId id="1339" r:id="rId140"/>
    <p:sldId id="1340" r:id="rId141"/>
    <p:sldId id="1341" r:id="rId142"/>
    <p:sldId id="1342" r:id="rId143"/>
    <p:sldId id="1282" r:id="rId144"/>
    <p:sldId id="1285" r:id="rId145"/>
    <p:sldId id="1286" r:id="rId146"/>
    <p:sldId id="1343" r:id="rId147"/>
    <p:sldId id="1344" r:id="rId148"/>
    <p:sldId id="1345" r:id="rId149"/>
    <p:sldId id="1346" r:id="rId150"/>
    <p:sldId id="1347" r:id="rId151"/>
    <p:sldId id="1348" r:id="rId152"/>
    <p:sldId id="1349" r:id="rId153"/>
    <p:sldId id="1351" r:id="rId154"/>
    <p:sldId id="1350" r:id="rId155"/>
    <p:sldId id="1352" r:id="rId156"/>
    <p:sldId id="1353" r:id="rId157"/>
    <p:sldId id="1354" r:id="rId158"/>
    <p:sldId id="1355" r:id="rId159"/>
    <p:sldId id="1356" r:id="rId160"/>
    <p:sldId id="1357" r:id="rId161"/>
    <p:sldId id="1358" r:id="rId162"/>
    <p:sldId id="1359" r:id="rId163"/>
    <p:sldId id="1360" r:id="rId164"/>
    <p:sldId id="1361" r:id="rId165"/>
    <p:sldId id="1362" r:id="rId166"/>
    <p:sldId id="1363" r:id="rId167"/>
    <p:sldId id="1364" r:id="rId168"/>
    <p:sldId id="565" r:id="rId169"/>
    <p:sldId id="1365" r:id="rId170"/>
    <p:sldId id="1366" r:id="rId171"/>
    <p:sldId id="1367" r:id="rId172"/>
    <p:sldId id="1368" r:id="rId173"/>
    <p:sldId id="1369" r:id="rId174"/>
    <p:sldId id="1370" r:id="rId175"/>
    <p:sldId id="1371" r:id="rId176"/>
    <p:sldId id="1372" r:id="rId177"/>
    <p:sldId id="1373" r:id="rId178"/>
    <p:sldId id="1374" r:id="rId179"/>
    <p:sldId id="446" r:id="rId180"/>
    <p:sldId id="803" r:id="rId181"/>
    <p:sldId id="1375" r:id="rId182"/>
    <p:sldId id="1119" r:id="rId183"/>
    <p:sldId id="1120" r:id="rId184"/>
    <p:sldId id="418" r:id="rId185"/>
    <p:sldId id="282" r:id="rId186"/>
    <p:sldId id="308" r:id="rId187"/>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11"/>
    <p:restoredTop sz="95781"/>
  </p:normalViewPr>
  <p:slideViewPr>
    <p:cSldViewPr snapToGrid="0" showGuides="1">
      <p:cViewPr varScale="1">
        <p:scale>
          <a:sx n="82" d="100"/>
          <a:sy n="82" d="100"/>
        </p:scale>
        <p:origin x="52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EBBE16C-808A-B446-A5B4-AD4709EC5557}" type="datetimeFigureOut">
              <a:rPr kumimoji="0" lang="en-US" sz="1200" b="0" i="0" u="none" strike="noStrike" kern="1200" cap="none" spc="0" normalizeH="0" baseline="0" noProof="0">
                <a:ln>
                  <a:noFill/>
                </a:ln>
                <a:solidFill>
                  <a:schemeClr val="tx1"/>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ltLang="x-none"/>
              <a:t>Bấm để chỉnh sửa kiểu văn bản của Bản cái</a:t>
            </a:r>
          </a:p>
          <a:p>
            <a:pPr lvl="1"/>
            <a:r>
              <a:rPr lang="vi-VN" altLang="x-none"/>
              <a:t>Mức hai</a:t>
            </a:r>
          </a:p>
          <a:p>
            <a:pPr lvl="2"/>
            <a:r>
              <a:rPr lang="vi-VN" altLang="x-none"/>
              <a:t>Mức ba</a:t>
            </a:r>
          </a:p>
          <a:p>
            <a:pPr lvl="3"/>
            <a:r>
              <a:rPr lang="vi-VN" altLang="x-none"/>
              <a:t>Mức bốn</a:t>
            </a:r>
          </a:p>
          <a:p>
            <a:pPr lvl="4"/>
            <a:r>
              <a:rPr lang="vi-VN" altLang="x-none"/>
              <a:t>Mức năm</a:t>
            </a:r>
          </a:p>
        </p:txBody>
      </p:sp>
      <p:sp>
        <p:nvSpPr>
          <p:cNvPr id="6" name="Chỗ dành sẵ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Chỗ dành sẵn cho Số hiệu Bản chiế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en-US" altLang="" sz="1200">
                <a:latin typeface="Calibri" panose="020F0502020204030204" charset="0"/>
              </a:rPr>
              <a:t>‹#›</a:t>
            </a:fld>
            <a:endParaRPr lang="en-US" altLang="" sz="1200">
              <a:latin typeface="Calibri" panose="020F050202020403020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986" name="Rectangle 2"/>
          <p:cNvSpPr>
            <a:spLocks noGrp="1" noRot="1" noChangeAspect="1" noTextEdit="1"/>
          </p:cNvSpPr>
          <p:nvPr>
            <p:ph type="sldImg"/>
          </p:nvPr>
        </p:nvSpPr>
        <p:spPr>
          <a:ln>
            <a:solidFill>
              <a:srgbClr val="000000">
                <a:alpha val="100000"/>
              </a:srgbClr>
            </a:solidFill>
            <a:miter lim="800000"/>
          </a:ln>
        </p:spPr>
      </p:sp>
      <p:sp>
        <p:nvSpPr>
          <p:cNvPr id="4198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2466" name="Rectangle 2"/>
          <p:cNvSpPr>
            <a:spLocks noGrp="1" noRot="1" noChangeAspect="1" noTextEdit="1"/>
          </p:cNvSpPr>
          <p:nvPr>
            <p:ph type="sldImg"/>
          </p:nvPr>
        </p:nvSpPr>
        <p:spPr>
          <a:ln>
            <a:solidFill>
              <a:srgbClr val="000000">
                <a:alpha val="100000"/>
              </a:srgbClr>
            </a:solidFill>
            <a:miter lim="800000"/>
          </a:ln>
        </p:spPr>
      </p:sp>
      <p:sp>
        <p:nvSpPr>
          <p:cNvPr id="6246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95266" name="Rectangle 2"/>
          <p:cNvSpPr>
            <a:spLocks noGrp="1" noRot="1" noChangeAspect="1" noTextEdit="1"/>
          </p:cNvSpPr>
          <p:nvPr>
            <p:ph type="sldImg"/>
          </p:nvPr>
        </p:nvSpPr>
        <p:spPr>
          <a:ln>
            <a:solidFill>
              <a:srgbClr val="000000">
                <a:alpha val="100000"/>
              </a:srgbClr>
            </a:solidFill>
            <a:miter lim="800000"/>
          </a:ln>
        </p:spPr>
      </p:sp>
      <p:sp>
        <p:nvSpPr>
          <p:cNvPr id="39526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97314" name="Rectangle 2"/>
          <p:cNvSpPr>
            <a:spLocks noGrp="1" noRot="1" noChangeAspect="1" noTextEdit="1"/>
          </p:cNvSpPr>
          <p:nvPr>
            <p:ph type="sldImg"/>
          </p:nvPr>
        </p:nvSpPr>
        <p:spPr>
          <a:ln>
            <a:solidFill>
              <a:srgbClr val="000000">
                <a:alpha val="100000"/>
              </a:srgbClr>
            </a:solidFill>
            <a:miter lim="800000"/>
          </a:ln>
        </p:spPr>
      </p:sp>
      <p:sp>
        <p:nvSpPr>
          <p:cNvPr id="3973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99362" name="Rectangle 2"/>
          <p:cNvSpPr>
            <a:spLocks noGrp="1" noRot="1" noChangeAspect="1" noTextEdit="1"/>
          </p:cNvSpPr>
          <p:nvPr>
            <p:ph type="sldImg"/>
          </p:nvPr>
        </p:nvSpPr>
        <p:spPr>
          <a:ln>
            <a:solidFill>
              <a:srgbClr val="000000">
                <a:alpha val="100000"/>
              </a:srgbClr>
            </a:solidFill>
            <a:miter lim="800000"/>
          </a:ln>
        </p:spPr>
      </p:sp>
      <p:sp>
        <p:nvSpPr>
          <p:cNvPr id="3993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01410" name="Rectangle 2"/>
          <p:cNvSpPr>
            <a:spLocks noGrp="1" noRot="1" noChangeAspect="1" noTextEdit="1"/>
          </p:cNvSpPr>
          <p:nvPr>
            <p:ph type="sldImg"/>
          </p:nvPr>
        </p:nvSpPr>
        <p:spPr>
          <a:ln>
            <a:solidFill>
              <a:srgbClr val="000000">
                <a:alpha val="100000"/>
              </a:srgbClr>
            </a:solidFill>
            <a:miter lim="800000"/>
          </a:ln>
        </p:spPr>
      </p:sp>
      <p:sp>
        <p:nvSpPr>
          <p:cNvPr id="4014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03458" name="Rectangle 2"/>
          <p:cNvSpPr>
            <a:spLocks noGrp="1" noRot="1" noChangeAspect="1" noTextEdit="1"/>
          </p:cNvSpPr>
          <p:nvPr>
            <p:ph type="sldImg"/>
          </p:nvPr>
        </p:nvSpPr>
        <p:spPr>
          <a:ln>
            <a:solidFill>
              <a:srgbClr val="000000">
                <a:alpha val="100000"/>
              </a:srgbClr>
            </a:solidFill>
            <a:miter lim="800000"/>
          </a:ln>
        </p:spPr>
      </p:sp>
      <p:sp>
        <p:nvSpPr>
          <p:cNvPr id="4034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05506" name="Rectangle 2"/>
          <p:cNvSpPr>
            <a:spLocks noGrp="1" noRot="1" noChangeAspect="1" noTextEdit="1"/>
          </p:cNvSpPr>
          <p:nvPr>
            <p:ph type="sldImg"/>
          </p:nvPr>
        </p:nvSpPr>
        <p:spPr>
          <a:ln>
            <a:solidFill>
              <a:srgbClr val="000000">
                <a:alpha val="100000"/>
              </a:srgbClr>
            </a:solidFill>
            <a:miter lim="800000"/>
          </a:ln>
        </p:spPr>
      </p:sp>
      <p:sp>
        <p:nvSpPr>
          <p:cNvPr id="4055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07554" name="Rectangle 2"/>
          <p:cNvSpPr>
            <a:spLocks noGrp="1" noRot="1" noChangeAspect="1" noTextEdit="1"/>
          </p:cNvSpPr>
          <p:nvPr>
            <p:ph type="sldImg"/>
          </p:nvPr>
        </p:nvSpPr>
        <p:spPr>
          <a:ln>
            <a:solidFill>
              <a:srgbClr val="000000">
                <a:alpha val="100000"/>
              </a:srgbClr>
            </a:solidFill>
            <a:miter lim="800000"/>
          </a:ln>
        </p:spPr>
      </p:sp>
      <p:sp>
        <p:nvSpPr>
          <p:cNvPr id="4075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09602" name="Rectangle 2"/>
          <p:cNvSpPr>
            <a:spLocks noGrp="1" noRot="1" noChangeAspect="1" noTextEdit="1"/>
          </p:cNvSpPr>
          <p:nvPr>
            <p:ph type="sldImg"/>
          </p:nvPr>
        </p:nvSpPr>
        <p:spPr>
          <a:ln>
            <a:solidFill>
              <a:srgbClr val="000000">
                <a:alpha val="100000"/>
              </a:srgbClr>
            </a:solidFill>
            <a:miter lim="800000"/>
          </a:ln>
        </p:spPr>
      </p:sp>
      <p:sp>
        <p:nvSpPr>
          <p:cNvPr id="4096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1650" name="Rectangle 2"/>
          <p:cNvSpPr>
            <a:spLocks noGrp="1" noRot="1" noChangeAspect="1" noTextEdit="1"/>
          </p:cNvSpPr>
          <p:nvPr>
            <p:ph type="sldImg"/>
          </p:nvPr>
        </p:nvSpPr>
        <p:spPr>
          <a:ln>
            <a:solidFill>
              <a:srgbClr val="000000">
                <a:alpha val="100000"/>
              </a:srgbClr>
            </a:solidFill>
            <a:miter lim="800000"/>
          </a:ln>
        </p:spPr>
      </p:sp>
      <p:sp>
        <p:nvSpPr>
          <p:cNvPr id="4116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3698" name="Rectangle 2"/>
          <p:cNvSpPr>
            <a:spLocks noGrp="1" noRot="1" noChangeAspect="1" noTextEdit="1"/>
          </p:cNvSpPr>
          <p:nvPr>
            <p:ph type="sldImg"/>
          </p:nvPr>
        </p:nvSpPr>
        <p:spPr>
          <a:ln>
            <a:solidFill>
              <a:srgbClr val="000000">
                <a:alpha val="100000"/>
              </a:srgbClr>
            </a:solidFill>
            <a:miter lim="800000"/>
          </a:ln>
        </p:spPr>
      </p:sp>
      <p:sp>
        <p:nvSpPr>
          <p:cNvPr id="4136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4514" name="Rectangle 2"/>
          <p:cNvSpPr>
            <a:spLocks noGrp="1" noRot="1" noChangeAspect="1" noTextEdit="1"/>
          </p:cNvSpPr>
          <p:nvPr>
            <p:ph type="sldImg"/>
          </p:nvPr>
        </p:nvSpPr>
        <p:spPr>
          <a:ln>
            <a:solidFill>
              <a:srgbClr val="000000">
                <a:alpha val="100000"/>
              </a:srgbClr>
            </a:solidFill>
            <a:miter lim="800000"/>
          </a:ln>
        </p:spPr>
      </p:sp>
      <p:sp>
        <p:nvSpPr>
          <p:cNvPr id="645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5746" name="Rectangle 2"/>
          <p:cNvSpPr>
            <a:spLocks noGrp="1" noRot="1" noChangeAspect="1" noTextEdit="1"/>
          </p:cNvSpPr>
          <p:nvPr>
            <p:ph type="sldImg"/>
          </p:nvPr>
        </p:nvSpPr>
        <p:spPr>
          <a:ln>
            <a:solidFill>
              <a:srgbClr val="000000">
                <a:alpha val="100000"/>
              </a:srgbClr>
            </a:solidFill>
            <a:miter lim="800000"/>
          </a:ln>
        </p:spPr>
      </p:sp>
      <p:sp>
        <p:nvSpPr>
          <p:cNvPr id="4157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7794" name="Rectangle 2"/>
          <p:cNvSpPr>
            <a:spLocks noGrp="1" noRot="1" noChangeAspect="1" noTextEdit="1"/>
          </p:cNvSpPr>
          <p:nvPr>
            <p:ph type="sldImg"/>
          </p:nvPr>
        </p:nvSpPr>
        <p:spPr>
          <a:ln>
            <a:solidFill>
              <a:srgbClr val="000000">
                <a:alpha val="100000"/>
              </a:srgbClr>
            </a:solidFill>
            <a:miter lim="800000"/>
          </a:ln>
        </p:spPr>
      </p:sp>
      <p:sp>
        <p:nvSpPr>
          <p:cNvPr id="4177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9842" name="Rectangle 2"/>
          <p:cNvSpPr>
            <a:spLocks noGrp="1" noRot="1" noChangeAspect="1" noTextEdit="1"/>
          </p:cNvSpPr>
          <p:nvPr>
            <p:ph type="sldImg"/>
          </p:nvPr>
        </p:nvSpPr>
        <p:spPr>
          <a:ln>
            <a:solidFill>
              <a:srgbClr val="000000">
                <a:alpha val="100000"/>
              </a:srgbClr>
            </a:solidFill>
            <a:miter lim="800000"/>
          </a:ln>
        </p:spPr>
      </p:sp>
      <p:sp>
        <p:nvSpPr>
          <p:cNvPr id="4198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21890" name="Rectangle 2"/>
          <p:cNvSpPr>
            <a:spLocks noGrp="1" noRot="1" noChangeAspect="1" noTextEdit="1"/>
          </p:cNvSpPr>
          <p:nvPr>
            <p:ph type="sldImg"/>
          </p:nvPr>
        </p:nvSpPr>
        <p:spPr>
          <a:ln>
            <a:solidFill>
              <a:srgbClr val="000000">
                <a:alpha val="100000"/>
              </a:srgbClr>
            </a:solidFill>
            <a:miter lim="800000"/>
          </a:ln>
        </p:spPr>
      </p:sp>
      <p:sp>
        <p:nvSpPr>
          <p:cNvPr id="4218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23938" name="Rectangle 2"/>
          <p:cNvSpPr>
            <a:spLocks noGrp="1" noRot="1" noChangeAspect="1" noTextEdit="1"/>
          </p:cNvSpPr>
          <p:nvPr>
            <p:ph type="sldImg"/>
          </p:nvPr>
        </p:nvSpPr>
        <p:spPr>
          <a:ln>
            <a:solidFill>
              <a:srgbClr val="000000">
                <a:alpha val="100000"/>
              </a:srgbClr>
            </a:solidFill>
            <a:miter lim="800000"/>
          </a:ln>
        </p:spPr>
      </p:sp>
      <p:sp>
        <p:nvSpPr>
          <p:cNvPr id="42393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25986" name="Rectangle 2"/>
          <p:cNvSpPr>
            <a:spLocks noGrp="1" noRot="1" noChangeAspect="1" noTextEdit="1"/>
          </p:cNvSpPr>
          <p:nvPr>
            <p:ph type="sldImg"/>
          </p:nvPr>
        </p:nvSpPr>
        <p:spPr>
          <a:ln>
            <a:solidFill>
              <a:srgbClr val="000000">
                <a:alpha val="100000"/>
              </a:srgbClr>
            </a:solidFill>
            <a:miter lim="800000"/>
          </a:ln>
        </p:spPr>
      </p:sp>
      <p:sp>
        <p:nvSpPr>
          <p:cNvPr id="42598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28034" name="Rectangle 2"/>
          <p:cNvSpPr>
            <a:spLocks noGrp="1" noRot="1" noChangeAspect="1" noTextEdit="1"/>
          </p:cNvSpPr>
          <p:nvPr>
            <p:ph type="sldImg"/>
          </p:nvPr>
        </p:nvSpPr>
        <p:spPr>
          <a:ln>
            <a:solidFill>
              <a:srgbClr val="000000">
                <a:alpha val="100000"/>
              </a:srgbClr>
            </a:solidFill>
            <a:miter lim="800000"/>
          </a:ln>
        </p:spPr>
      </p:sp>
      <p:sp>
        <p:nvSpPr>
          <p:cNvPr id="42803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30082" name="Rectangle 2"/>
          <p:cNvSpPr>
            <a:spLocks noGrp="1" noRot="1" noChangeAspect="1" noTextEdit="1"/>
          </p:cNvSpPr>
          <p:nvPr>
            <p:ph type="sldImg"/>
          </p:nvPr>
        </p:nvSpPr>
        <p:spPr>
          <a:ln>
            <a:solidFill>
              <a:srgbClr val="000000">
                <a:alpha val="100000"/>
              </a:srgbClr>
            </a:solidFill>
            <a:miter lim="800000"/>
          </a:ln>
        </p:spPr>
      </p:sp>
      <p:sp>
        <p:nvSpPr>
          <p:cNvPr id="4300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119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32130" name="Rectangle 2"/>
          <p:cNvSpPr>
            <a:spLocks noGrp="1" noRot="1" noChangeAspect="1" noTextEdit="1"/>
          </p:cNvSpPr>
          <p:nvPr>
            <p:ph type="sldImg"/>
          </p:nvPr>
        </p:nvSpPr>
        <p:spPr>
          <a:ln>
            <a:solidFill>
              <a:srgbClr val="000000">
                <a:alpha val="100000"/>
              </a:srgbClr>
            </a:solidFill>
            <a:miter lim="800000"/>
          </a:ln>
        </p:spPr>
      </p:sp>
      <p:sp>
        <p:nvSpPr>
          <p:cNvPr id="4321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34178" name="Rectangle 2"/>
          <p:cNvSpPr>
            <a:spLocks noGrp="1" noRot="1" noChangeAspect="1" noTextEdit="1"/>
          </p:cNvSpPr>
          <p:nvPr>
            <p:ph type="sldImg"/>
          </p:nvPr>
        </p:nvSpPr>
        <p:spPr>
          <a:ln>
            <a:solidFill>
              <a:srgbClr val="000000">
                <a:alpha val="100000"/>
              </a:srgbClr>
            </a:solidFill>
            <a:miter lim="800000"/>
          </a:ln>
        </p:spPr>
      </p:sp>
      <p:sp>
        <p:nvSpPr>
          <p:cNvPr id="4341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6562" name="Rectangle 2"/>
          <p:cNvSpPr>
            <a:spLocks noGrp="1" noRot="1" noChangeAspect="1" noTextEdit="1"/>
          </p:cNvSpPr>
          <p:nvPr>
            <p:ph type="sldImg"/>
          </p:nvPr>
        </p:nvSpPr>
        <p:spPr>
          <a:ln>
            <a:solidFill>
              <a:srgbClr val="000000">
                <a:alpha val="100000"/>
              </a:srgbClr>
            </a:solidFill>
            <a:miter lim="800000"/>
          </a:ln>
        </p:spPr>
      </p:sp>
      <p:sp>
        <p:nvSpPr>
          <p:cNvPr id="665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36226" name="Rectangle 2"/>
          <p:cNvSpPr>
            <a:spLocks noGrp="1" noRot="1" noChangeAspect="1" noTextEdit="1"/>
          </p:cNvSpPr>
          <p:nvPr>
            <p:ph type="sldImg"/>
          </p:nvPr>
        </p:nvSpPr>
        <p:spPr>
          <a:ln>
            <a:solidFill>
              <a:srgbClr val="000000">
                <a:alpha val="100000"/>
              </a:srgbClr>
            </a:solidFill>
            <a:miter lim="800000"/>
          </a:ln>
        </p:spPr>
      </p:sp>
      <p:sp>
        <p:nvSpPr>
          <p:cNvPr id="4362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38274" name="Rectangle 2"/>
          <p:cNvSpPr>
            <a:spLocks noGrp="1" noRot="1" noChangeAspect="1" noTextEdit="1"/>
          </p:cNvSpPr>
          <p:nvPr>
            <p:ph type="sldImg"/>
          </p:nvPr>
        </p:nvSpPr>
        <p:spPr>
          <a:ln>
            <a:solidFill>
              <a:srgbClr val="000000">
                <a:alpha val="100000"/>
              </a:srgbClr>
            </a:solidFill>
            <a:miter lim="800000"/>
          </a:ln>
        </p:spPr>
      </p:sp>
      <p:sp>
        <p:nvSpPr>
          <p:cNvPr id="43827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40322" name="Rectangle 2"/>
          <p:cNvSpPr>
            <a:spLocks noGrp="1" noRot="1" noChangeAspect="1" noTextEdit="1"/>
          </p:cNvSpPr>
          <p:nvPr>
            <p:ph type="sldImg"/>
          </p:nvPr>
        </p:nvSpPr>
        <p:spPr>
          <a:ln>
            <a:solidFill>
              <a:srgbClr val="000000">
                <a:alpha val="100000"/>
              </a:srgbClr>
            </a:solidFill>
            <a:miter lim="800000"/>
          </a:ln>
        </p:spPr>
      </p:sp>
      <p:sp>
        <p:nvSpPr>
          <p:cNvPr id="4403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42370" name="Rectangle 2"/>
          <p:cNvSpPr>
            <a:spLocks noGrp="1" noRot="1" noChangeAspect="1" noTextEdit="1"/>
          </p:cNvSpPr>
          <p:nvPr>
            <p:ph type="sldImg"/>
          </p:nvPr>
        </p:nvSpPr>
        <p:spPr>
          <a:ln>
            <a:solidFill>
              <a:srgbClr val="000000">
                <a:alpha val="100000"/>
              </a:srgbClr>
            </a:solidFill>
            <a:miter lim="800000"/>
          </a:ln>
        </p:spPr>
      </p:sp>
      <p:sp>
        <p:nvSpPr>
          <p:cNvPr id="44237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44418" name="Rectangle 2"/>
          <p:cNvSpPr>
            <a:spLocks noGrp="1" noRot="1" noChangeAspect="1" noTextEdit="1"/>
          </p:cNvSpPr>
          <p:nvPr>
            <p:ph type="sldImg"/>
          </p:nvPr>
        </p:nvSpPr>
        <p:spPr>
          <a:ln>
            <a:solidFill>
              <a:srgbClr val="000000">
                <a:alpha val="100000"/>
              </a:srgbClr>
            </a:solidFill>
            <a:miter lim="800000"/>
          </a:ln>
        </p:spPr>
      </p:sp>
      <p:sp>
        <p:nvSpPr>
          <p:cNvPr id="4444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46466" name="Rectangle 2"/>
          <p:cNvSpPr>
            <a:spLocks noGrp="1" noRot="1" noChangeAspect="1" noTextEdit="1"/>
          </p:cNvSpPr>
          <p:nvPr>
            <p:ph type="sldImg"/>
          </p:nvPr>
        </p:nvSpPr>
        <p:spPr>
          <a:ln>
            <a:solidFill>
              <a:srgbClr val="000000">
                <a:alpha val="100000"/>
              </a:srgbClr>
            </a:solidFill>
            <a:miter lim="800000"/>
          </a:ln>
        </p:spPr>
      </p:sp>
      <p:sp>
        <p:nvSpPr>
          <p:cNvPr id="44646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48514" name="Rectangle 2"/>
          <p:cNvSpPr>
            <a:spLocks noGrp="1" noRot="1" noChangeAspect="1" noTextEdit="1"/>
          </p:cNvSpPr>
          <p:nvPr>
            <p:ph type="sldImg"/>
          </p:nvPr>
        </p:nvSpPr>
        <p:spPr>
          <a:ln>
            <a:solidFill>
              <a:srgbClr val="000000">
                <a:alpha val="100000"/>
              </a:srgbClr>
            </a:solidFill>
            <a:miter lim="800000"/>
          </a:ln>
        </p:spPr>
      </p:sp>
      <p:sp>
        <p:nvSpPr>
          <p:cNvPr id="4485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0562" name="Rectangle 2"/>
          <p:cNvSpPr>
            <a:spLocks noGrp="1" noRot="1" noChangeAspect="1" noTextEdit="1"/>
          </p:cNvSpPr>
          <p:nvPr>
            <p:ph type="sldImg"/>
          </p:nvPr>
        </p:nvSpPr>
        <p:spPr>
          <a:ln>
            <a:solidFill>
              <a:srgbClr val="000000">
                <a:alpha val="100000"/>
              </a:srgbClr>
            </a:solidFill>
            <a:miter lim="800000"/>
          </a:ln>
        </p:spPr>
      </p:sp>
      <p:sp>
        <p:nvSpPr>
          <p:cNvPr id="4505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129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2610" name="Rectangle 2"/>
          <p:cNvSpPr>
            <a:spLocks noGrp="1" noRot="1" noChangeAspect="1" noTextEdit="1"/>
          </p:cNvSpPr>
          <p:nvPr>
            <p:ph type="sldImg"/>
          </p:nvPr>
        </p:nvSpPr>
        <p:spPr>
          <a:ln>
            <a:solidFill>
              <a:srgbClr val="000000">
                <a:alpha val="100000"/>
              </a:srgbClr>
            </a:solidFill>
            <a:miter lim="800000"/>
          </a:ln>
        </p:spPr>
      </p:sp>
      <p:sp>
        <p:nvSpPr>
          <p:cNvPr id="4526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4658" name="Rectangle 2"/>
          <p:cNvSpPr>
            <a:spLocks noGrp="1" noRot="1" noChangeAspect="1" noTextEdit="1"/>
          </p:cNvSpPr>
          <p:nvPr>
            <p:ph type="sldImg"/>
          </p:nvPr>
        </p:nvSpPr>
        <p:spPr>
          <a:ln>
            <a:solidFill>
              <a:srgbClr val="000000">
                <a:alpha val="100000"/>
              </a:srgbClr>
            </a:solidFill>
            <a:miter lim="800000"/>
          </a:ln>
        </p:spPr>
      </p:sp>
      <p:sp>
        <p:nvSpPr>
          <p:cNvPr id="4546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8610" name="Rectangle 2"/>
          <p:cNvSpPr>
            <a:spLocks noGrp="1" noRot="1" noChangeAspect="1" noTextEdit="1"/>
          </p:cNvSpPr>
          <p:nvPr>
            <p:ph type="sldImg"/>
          </p:nvPr>
        </p:nvSpPr>
        <p:spPr>
          <a:ln>
            <a:solidFill>
              <a:srgbClr val="000000">
                <a:alpha val="100000"/>
              </a:srgbClr>
            </a:solidFill>
            <a:miter lim="800000"/>
          </a:ln>
        </p:spPr>
      </p:sp>
      <p:sp>
        <p:nvSpPr>
          <p:cNvPr id="686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6706" name="Rectangle 2"/>
          <p:cNvSpPr>
            <a:spLocks noGrp="1" noRot="1" noChangeAspect="1" noTextEdit="1"/>
          </p:cNvSpPr>
          <p:nvPr>
            <p:ph type="sldImg"/>
          </p:nvPr>
        </p:nvSpPr>
        <p:spPr>
          <a:ln>
            <a:solidFill>
              <a:srgbClr val="000000">
                <a:alpha val="100000"/>
              </a:srgbClr>
            </a:solidFill>
            <a:miter lim="800000"/>
          </a:ln>
        </p:spPr>
      </p:sp>
      <p:sp>
        <p:nvSpPr>
          <p:cNvPr id="4567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8754" name="Rectangle 2"/>
          <p:cNvSpPr>
            <a:spLocks noGrp="1" noRot="1" noChangeAspect="1" noTextEdit="1"/>
          </p:cNvSpPr>
          <p:nvPr>
            <p:ph type="sldImg"/>
          </p:nvPr>
        </p:nvSpPr>
        <p:spPr>
          <a:ln>
            <a:solidFill>
              <a:srgbClr val="000000">
                <a:alpha val="100000"/>
              </a:srgbClr>
            </a:solidFill>
            <a:miter lim="800000"/>
          </a:ln>
        </p:spPr>
      </p:sp>
      <p:sp>
        <p:nvSpPr>
          <p:cNvPr id="4587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0802" name="Rectangle 2"/>
          <p:cNvSpPr>
            <a:spLocks noGrp="1" noRot="1" noChangeAspect="1" noTextEdit="1"/>
          </p:cNvSpPr>
          <p:nvPr>
            <p:ph type="sldImg"/>
          </p:nvPr>
        </p:nvSpPr>
        <p:spPr>
          <a:ln>
            <a:solidFill>
              <a:srgbClr val="000000">
                <a:alpha val="100000"/>
              </a:srgbClr>
            </a:solidFill>
            <a:miter lim="800000"/>
          </a:ln>
        </p:spPr>
      </p:sp>
      <p:sp>
        <p:nvSpPr>
          <p:cNvPr id="4608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2850" name="Rectangle 2"/>
          <p:cNvSpPr>
            <a:spLocks noGrp="1" noRot="1" noChangeAspect="1" noTextEdit="1"/>
          </p:cNvSpPr>
          <p:nvPr>
            <p:ph type="sldImg"/>
          </p:nvPr>
        </p:nvSpPr>
        <p:spPr>
          <a:ln>
            <a:solidFill>
              <a:srgbClr val="000000">
                <a:alpha val="100000"/>
              </a:srgbClr>
            </a:solidFill>
            <a:miter lim="800000"/>
          </a:ln>
        </p:spPr>
      </p:sp>
      <p:sp>
        <p:nvSpPr>
          <p:cNvPr id="4628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4898" name="Rectangle 2"/>
          <p:cNvSpPr>
            <a:spLocks noGrp="1" noRot="1" noChangeAspect="1" noTextEdit="1"/>
          </p:cNvSpPr>
          <p:nvPr>
            <p:ph type="sldImg"/>
          </p:nvPr>
        </p:nvSpPr>
        <p:spPr>
          <a:ln>
            <a:solidFill>
              <a:srgbClr val="000000">
                <a:alpha val="100000"/>
              </a:srgbClr>
            </a:solidFill>
            <a:miter lim="800000"/>
          </a:ln>
        </p:spPr>
      </p:sp>
      <p:sp>
        <p:nvSpPr>
          <p:cNvPr id="4648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6946" name="Rectangle 2"/>
          <p:cNvSpPr>
            <a:spLocks noGrp="1" noRot="1" noChangeAspect="1" noTextEdit="1"/>
          </p:cNvSpPr>
          <p:nvPr>
            <p:ph type="sldImg"/>
          </p:nvPr>
        </p:nvSpPr>
        <p:spPr>
          <a:ln>
            <a:solidFill>
              <a:srgbClr val="000000">
                <a:alpha val="100000"/>
              </a:srgbClr>
            </a:solidFill>
            <a:miter lim="800000"/>
          </a:ln>
        </p:spPr>
      </p:sp>
      <p:sp>
        <p:nvSpPr>
          <p:cNvPr id="4669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8994" name="Rectangle 2"/>
          <p:cNvSpPr>
            <a:spLocks noGrp="1" noRot="1" noChangeAspect="1" noTextEdit="1"/>
          </p:cNvSpPr>
          <p:nvPr>
            <p:ph type="sldImg"/>
          </p:nvPr>
        </p:nvSpPr>
        <p:spPr>
          <a:ln>
            <a:solidFill>
              <a:srgbClr val="000000">
                <a:alpha val="100000"/>
              </a:srgbClr>
            </a:solidFill>
            <a:miter lim="800000"/>
          </a:ln>
        </p:spPr>
      </p:sp>
      <p:sp>
        <p:nvSpPr>
          <p:cNvPr id="4689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1042" name="Rectangle 2"/>
          <p:cNvSpPr>
            <a:spLocks noGrp="1" noRot="1" noChangeAspect="1" noTextEdit="1"/>
          </p:cNvSpPr>
          <p:nvPr>
            <p:ph type="sldImg"/>
          </p:nvPr>
        </p:nvSpPr>
        <p:spPr>
          <a:ln>
            <a:solidFill>
              <a:srgbClr val="000000">
                <a:alpha val="100000"/>
              </a:srgbClr>
            </a:solidFill>
            <a:miter lim="800000"/>
          </a:ln>
        </p:spPr>
      </p:sp>
      <p:sp>
        <p:nvSpPr>
          <p:cNvPr id="4710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139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3090" name="Rectangle 2"/>
          <p:cNvSpPr>
            <a:spLocks noGrp="1" noRot="1" noChangeAspect="1" noTextEdit="1"/>
          </p:cNvSpPr>
          <p:nvPr>
            <p:ph type="sldImg"/>
          </p:nvPr>
        </p:nvSpPr>
        <p:spPr>
          <a:ln>
            <a:solidFill>
              <a:srgbClr val="000000">
                <a:alpha val="100000"/>
              </a:srgbClr>
            </a:solidFill>
            <a:miter lim="800000"/>
          </a:ln>
        </p:spPr>
      </p:sp>
      <p:sp>
        <p:nvSpPr>
          <p:cNvPr id="4730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5138" name="Rectangle 2"/>
          <p:cNvSpPr>
            <a:spLocks noGrp="1" noRot="1" noChangeAspect="1" noTextEdit="1"/>
          </p:cNvSpPr>
          <p:nvPr>
            <p:ph type="sldImg"/>
          </p:nvPr>
        </p:nvSpPr>
        <p:spPr>
          <a:ln>
            <a:solidFill>
              <a:srgbClr val="000000">
                <a:alpha val="100000"/>
              </a:srgbClr>
            </a:solidFill>
            <a:miter lim="800000"/>
          </a:ln>
        </p:spPr>
      </p:sp>
      <p:sp>
        <p:nvSpPr>
          <p:cNvPr id="47513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0898" name="Rectangle 2"/>
          <p:cNvSpPr>
            <a:spLocks noGrp="1" noRot="1" noChangeAspect="1" noTextEdit="1"/>
          </p:cNvSpPr>
          <p:nvPr>
            <p:ph type="sldImg"/>
          </p:nvPr>
        </p:nvSpPr>
        <p:spPr>
          <a:ln>
            <a:solidFill>
              <a:srgbClr val="000000">
                <a:alpha val="100000"/>
              </a:srgbClr>
            </a:solidFill>
            <a:miter lim="800000"/>
          </a:ln>
        </p:spPr>
      </p:sp>
      <p:sp>
        <p:nvSpPr>
          <p:cNvPr id="808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7186" name="Rectangle 2"/>
          <p:cNvSpPr>
            <a:spLocks noGrp="1" noRot="1" noChangeAspect="1" noTextEdit="1"/>
          </p:cNvSpPr>
          <p:nvPr>
            <p:ph type="sldImg"/>
          </p:nvPr>
        </p:nvSpPr>
        <p:spPr>
          <a:ln>
            <a:solidFill>
              <a:srgbClr val="000000">
                <a:alpha val="100000"/>
              </a:srgbClr>
            </a:solidFill>
            <a:miter lim="800000"/>
          </a:ln>
        </p:spPr>
      </p:sp>
      <p:sp>
        <p:nvSpPr>
          <p:cNvPr id="47718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9234" name="Rectangle 2"/>
          <p:cNvSpPr>
            <a:spLocks noGrp="1" noRot="1" noChangeAspect="1" noTextEdit="1"/>
          </p:cNvSpPr>
          <p:nvPr>
            <p:ph type="sldImg"/>
          </p:nvPr>
        </p:nvSpPr>
        <p:spPr>
          <a:ln>
            <a:solidFill>
              <a:srgbClr val="000000">
                <a:alpha val="100000"/>
              </a:srgbClr>
            </a:solidFill>
            <a:miter lim="800000"/>
          </a:ln>
        </p:spPr>
      </p:sp>
      <p:sp>
        <p:nvSpPr>
          <p:cNvPr id="47923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1282" name="Rectangle 2"/>
          <p:cNvSpPr>
            <a:spLocks noGrp="1" noRot="1" noChangeAspect="1" noTextEdit="1"/>
          </p:cNvSpPr>
          <p:nvPr>
            <p:ph type="sldImg"/>
          </p:nvPr>
        </p:nvSpPr>
        <p:spPr>
          <a:ln>
            <a:solidFill>
              <a:srgbClr val="000000">
                <a:alpha val="100000"/>
              </a:srgbClr>
            </a:solidFill>
            <a:miter lim="800000"/>
          </a:ln>
        </p:spPr>
      </p:sp>
      <p:sp>
        <p:nvSpPr>
          <p:cNvPr id="4812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3330" name="Rectangle 2"/>
          <p:cNvSpPr>
            <a:spLocks noGrp="1" noRot="1" noChangeAspect="1" noTextEdit="1"/>
          </p:cNvSpPr>
          <p:nvPr>
            <p:ph type="sldImg"/>
          </p:nvPr>
        </p:nvSpPr>
        <p:spPr>
          <a:ln>
            <a:solidFill>
              <a:srgbClr val="000000">
                <a:alpha val="100000"/>
              </a:srgbClr>
            </a:solidFill>
            <a:miter lim="800000"/>
          </a:ln>
        </p:spPr>
      </p:sp>
      <p:sp>
        <p:nvSpPr>
          <p:cNvPr id="4833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5378" name="Rectangle 2"/>
          <p:cNvSpPr>
            <a:spLocks noGrp="1" noRot="1" noChangeAspect="1" noTextEdit="1"/>
          </p:cNvSpPr>
          <p:nvPr>
            <p:ph type="sldImg"/>
          </p:nvPr>
        </p:nvSpPr>
        <p:spPr>
          <a:ln>
            <a:solidFill>
              <a:srgbClr val="000000">
                <a:alpha val="100000"/>
              </a:srgbClr>
            </a:solidFill>
            <a:miter lim="800000"/>
          </a:ln>
        </p:spPr>
      </p:sp>
      <p:sp>
        <p:nvSpPr>
          <p:cNvPr id="4853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7426" name="Rectangle 2"/>
          <p:cNvSpPr>
            <a:spLocks noGrp="1" noRot="1" noChangeAspect="1" noTextEdit="1"/>
          </p:cNvSpPr>
          <p:nvPr>
            <p:ph type="sldImg"/>
          </p:nvPr>
        </p:nvSpPr>
        <p:spPr>
          <a:ln>
            <a:solidFill>
              <a:srgbClr val="000000">
                <a:alpha val="100000"/>
              </a:srgbClr>
            </a:solidFill>
            <a:miter lim="800000"/>
          </a:ln>
        </p:spPr>
      </p:sp>
      <p:sp>
        <p:nvSpPr>
          <p:cNvPr id="4874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9474" name="Rectangle 2"/>
          <p:cNvSpPr>
            <a:spLocks noGrp="1" noRot="1" noChangeAspect="1" noTextEdit="1"/>
          </p:cNvSpPr>
          <p:nvPr>
            <p:ph type="sldImg"/>
          </p:nvPr>
        </p:nvSpPr>
        <p:spPr>
          <a:ln>
            <a:solidFill>
              <a:srgbClr val="000000">
                <a:alpha val="100000"/>
              </a:srgbClr>
            </a:solidFill>
            <a:miter lim="800000"/>
          </a:ln>
        </p:spPr>
      </p:sp>
      <p:sp>
        <p:nvSpPr>
          <p:cNvPr id="48947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22" name="Rectangle 2"/>
          <p:cNvSpPr>
            <a:spLocks noGrp="1" noRot="1" noChangeAspect="1" noTextEdit="1"/>
          </p:cNvSpPr>
          <p:nvPr>
            <p:ph type="sldImg"/>
          </p:nvPr>
        </p:nvSpPr>
        <p:spPr>
          <a:ln>
            <a:solidFill>
              <a:srgbClr val="000000">
                <a:alpha val="100000"/>
              </a:srgbClr>
            </a:solidFill>
            <a:miter lim="800000"/>
          </a:ln>
        </p:spPr>
      </p:sp>
      <p:sp>
        <p:nvSpPr>
          <p:cNvPr id="4915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149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3570" name="Rectangle 2"/>
          <p:cNvSpPr>
            <a:spLocks noGrp="1" noRot="1" noChangeAspect="1" noTextEdit="1"/>
          </p:cNvSpPr>
          <p:nvPr>
            <p:ph type="sldImg"/>
          </p:nvPr>
        </p:nvSpPr>
        <p:spPr>
          <a:ln>
            <a:solidFill>
              <a:srgbClr val="000000">
                <a:alpha val="100000"/>
              </a:srgbClr>
            </a:solidFill>
            <a:miter lim="800000"/>
          </a:ln>
        </p:spPr>
      </p:sp>
      <p:sp>
        <p:nvSpPr>
          <p:cNvPr id="49357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5618" name="Rectangle 2"/>
          <p:cNvSpPr>
            <a:spLocks noGrp="1" noRot="1" noChangeAspect="1" noTextEdit="1"/>
          </p:cNvSpPr>
          <p:nvPr>
            <p:ph type="sldImg"/>
          </p:nvPr>
        </p:nvSpPr>
        <p:spPr>
          <a:ln>
            <a:solidFill>
              <a:srgbClr val="000000">
                <a:alpha val="100000"/>
              </a:srgbClr>
            </a:solidFill>
            <a:miter lim="800000"/>
          </a:ln>
        </p:spPr>
      </p:sp>
      <p:sp>
        <p:nvSpPr>
          <p:cNvPr id="4956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0658" name="Rectangle 2"/>
          <p:cNvSpPr>
            <a:spLocks noGrp="1" noRot="1" noChangeAspect="1" noTextEdit="1"/>
          </p:cNvSpPr>
          <p:nvPr>
            <p:ph type="sldImg"/>
          </p:nvPr>
        </p:nvSpPr>
        <p:spPr>
          <a:ln>
            <a:solidFill>
              <a:srgbClr val="000000">
                <a:alpha val="100000"/>
              </a:srgbClr>
            </a:solidFill>
            <a:miter lim="800000"/>
          </a:ln>
        </p:spPr>
      </p:sp>
      <p:sp>
        <p:nvSpPr>
          <p:cNvPr id="706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7666" name="Rectangle 2"/>
          <p:cNvSpPr>
            <a:spLocks noGrp="1" noRot="1" noChangeAspect="1" noTextEdit="1"/>
          </p:cNvSpPr>
          <p:nvPr>
            <p:ph type="sldImg"/>
          </p:nvPr>
        </p:nvSpPr>
        <p:spPr>
          <a:ln>
            <a:solidFill>
              <a:srgbClr val="000000">
                <a:alpha val="100000"/>
              </a:srgbClr>
            </a:solidFill>
            <a:miter lim="800000"/>
          </a:ln>
        </p:spPr>
      </p:sp>
      <p:sp>
        <p:nvSpPr>
          <p:cNvPr id="49766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9714" name="Rectangle 2"/>
          <p:cNvSpPr>
            <a:spLocks noGrp="1" noRot="1" noChangeAspect="1" noTextEdit="1"/>
          </p:cNvSpPr>
          <p:nvPr>
            <p:ph type="sldImg"/>
          </p:nvPr>
        </p:nvSpPr>
        <p:spPr>
          <a:ln>
            <a:solidFill>
              <a:srgbClr val="000000">
                <a:alpha val="100000"/>
              </a:srgbClr>
            </a:solidFill>
            <a:miter lim="800000"/>
          </a:ln>
        </p:spPr>
      </p:sp>
      <p:sp>
        <p:nvSpPr>
          <p:cNvPr id="4997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01762" name="Rectangle 2"/>
          <p:cNvSpPr>
            <a:spLocks noGrp="1" noRot="1" noChangeAspect="1" noTextEdit="1"/>
          </p:cNvSpPr>
          <p:nvPr>
            <p:ph type="sldImg"/>
          </p:nvPr>
        </p:nvSpPr>
        <p:spPr>
          <a:ln>
            <a:solidFill>
              <a:srgbClr val="000000">
                <a:alpha val="100000"/>
              </a:srgbClr>
            </a:solidFill>
            <a:miter lim="800000"/>
          </a:ln>
        </p:spPr>
      </p:sp>
      <p:sp>
        <p:nvSpPr>
          <p:cNvPr id="5017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03810" name="Rectangle 2"/>
          <p:cNvSpPr>
            <a:spLocks noGrp="1" noRot="1" noChangeAspect="1" noTextEdit="1"/>
          </p:cNvSpPr>
          <p:nvPr>
            <p:ph type="sldImg"/>
          </p:nvPr>
        </p:nvSpPr>
        <p:spPr>
          <a:ln>
            <a:solidFill>
              <a:srgbClr val="000000">
                <a:alpha val="100000"/>
              </a:srgbClr>
            </a:solidFill>
            <a:miter lim="800000"/>
          </a:ln>
        </p:spPr>
      </p:sp>
      <p:sp>
        <p:nvSpPr>
          <p:cNvPr id="5038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05858" name="Rectangle 2"/>
          <p:cNvSpPr>
            <a:spLocks noGrp="1" noRot="1" noChangeAspect="1" noTextEdit="1"/>
          </p:cNvSpPr>
          <p:nvPr>
            <p:ph type="sldImg"/>
          </p:nvPr>
        </p:nvSpPr>
        <p:spPr>
          <a:ln>
            <a:solidFill>
              <a:srgbClr val="000000">
                <a:alpha val="100000"/>
              </a:srgbClr>
            </a:solidFill>
            <a:miter lim="800000"/>
          </a:ln>
        </p:spPr>
      </p:sp>
      <p:sp>
        <p:nvSpPr>
          <p:cNvPr id="5058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07906" name="Rectangle 2"/>
          <p:cNvSpPr>
            <a:spLocks noGrp="1" noRot="1" noChangeAspect="1" noTextEdit="1"/>
          </p:cNvSpPr>
          <p:nvPr>
            <p:ph type="sldImg"/>
          </p:nvPr>
        </p:nvSpPr>
        <p:spPr>
          <a:ln>
            <a:solidFill>
              <a:srgbClr val="000000">
                <a:alpha val="100000"/>
              </a:srgbClr>
            </a:solidFill>
            <a:miter lim="800000"/>
          </a:ln>
        </p:spPr>
      </p:sp>
      <p:sp>
        <p:nvSpPr>
          <p:cNvPr id="5079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09954" name="Rectangle 2"/>
          <p:cNvSpPr>
            <a:spLocks noGrp="1" noRot="1" noChangeAspect="1" noTextEdit="1"/>
          </p:cNvSpPr>
          <p:nvPr>
            <p:ph type="sldImg"/>
          </p:nvPr>
        </p:nvSpPr>
        <p:spPr>
          <a:ln>
            <a:solidFill>
              <a:srgbClr val="000000">
                <a:alpha val="100000"/>
              </a:srgbClr>
            </a:solidFill>
            <a:miter lim="800000"/>
          </a:ln>
        </p:spPr>
      </p:sp>
      <p:sp>
        <p:nvSpPr>
          <p:cNvPr id="5099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12002" name="Rectangle 2"/>
          <p:cNvSpPr>
            <a:spLocks noGrp="1" noRot="1" noChangeAspect="1" noTextEdit="1"/>
          </p:cNvSpPr>
          <p:nvPr>
            <p:ph type="sldImg"/>
          </p:nvPr>
        </p:nvSpPr>
        <p:spPr>
          <a:ln>
            <a:solidFill>
              <a:srgbClr val="000000">
                <a:alpha val="100000"/>
              </a:srgbClr>
            </a:solidFill>
            <a:miter lim="800000"/>
          </a:ln>
        </p:spPr>
      </p:sp>
      <p:sp>
        <p:nvSpPr>
          <p:cNvPr id="5120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159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14050" name="Rectangle 2"/>
          <p:cNvSpPr>
            <a:spLocks noGrp="1" noRot="1" noChangeAspect="1" noTextEdit="1"/>
          </p:cNvSpPr>
          <p:nvPr>
            <p:ph type="sldImg"/>
          </p:nvPr>
        </p:nvSpPr>
        <p:spPr>
          <a:ln>
            <a:solidFill>
              <a:srgbClr val="000000">
                <a:alpha val="100000"/>
              </a:srgbClr>
            </a:solidFill>
            <a:miter lim="800000"/>
          </a:ln>
        </p:spPr>
      </p:sp>
      <p:sp>
        <p:nvSpPr>
          <p:cNvPr id="5140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16098" name="Rectangle 2"/>
          <p:cNvSpPr>
            <a:spLocks noGrp="1" noRot="1" noChangeAspect="1" noTextEdit="1"/>
          </p:cNvSpPr>
          <p:nvPr>
            <p:ph type="sldImg"/>
          </p:nvPr>
        </p:nvSpPr>
        <p:spPr>
          <a:ln>
            <a:solidFill>
              <a:srgbClr val="000000">
                <a:alpha val="100000"/>
              </a:srgbClr>
            </a:solidFill>
            <a:miter lim="800000"/>
          </a:ln>
        </p:spPr>
      </p:sp>
      <p:sp>
        <p:nvSpPr>
          <p:cNvPr id="5160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4754" name="Rectangle 2"/>
          <p:cNvSpPr>
            <a:spLocks noGrp="1" noRot="1" noChangeAspect="1" noTextEdit="1"/>
          </p:cNvSpPr>
          <p:nvPr>
            <p:ph type="sldImg"/>
          </p:nvPr>
        </p:nvSpPr>
        <p:spPr>
          <a:ln>
            <a:solidFill>
              <a:srgbClr val="000000">
                <a:alpha val="100000"/>
              </a:srgbClr>
            </a:solidFill>
            <a:miter lim="800000"/>
          </a:ln>
        </p:spPr>
      </p:sp>
      <p:sp>
        <p:nvSpPr>
          <p:cNvPr id="747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18146" name="Rectangle 2"/>
          <p:cNvSpPr>
            <a:spLocks noGrp="1" noRot="1" noChangeAspect="1" noTextEdit="1"/>
          </p:cNvSpPr>
          <p:nvPr>
            <p:ph type="sldImg"/>
          </p:nvPr>
        </p:nvSpPr>
        <p:spPr>
          <a:ln>
            <a:solidFill>
              <a:srgbClr val="000000">
                <a:alpha val="100000"/>
              </a:srgbClr>
            </a:solidFill>
            <a:miter lim="800000"/>
          </a:ln>
        </p:spPr>
      </p:sp>
      <p:sp>
        <p:nvSpPr>
          <p:cNvPr id="5181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1218" name="Rectangle 2"/>
          <p:cNvSpPr>
            <a:spLocks noGrp="1" noRot="1" noChangeAspect="1" noTextEdit="1"/>
          </p:cNvSpPr>
          <p:nvPr>
            <p:ph type="sldImg"/>
          </p:nvPr>
        </p:nvSpPr>
        <p:spPr>
          <a:ln>
            <a:solidFill>
              <a:srgbClr val="000000">
                <a:alpha val="100000"/>
              </a:srgbClr>
            </a:solidFill>
            <a:miter lim="800000"/>
          </a:ln>
        </p:spPr>
      </p:sp>
      <p:sp>
        <p:nvSpPr>
          <p:cNvPr id="5212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3266" name="Rectangle 2"/>
          <p:cNvSpPr>
            <a:spLocks noGrp="1" noRot="1" noChangeAspect="1" noTextEdit="1"/>
          </p:cNvSpPr>
          <p:nvPr>
            <p:ph type="sldImg"/>
          </p:nvPr>
        </p:nvSpPr>
        <p:spPr>
          <a:ln>
            <a:solidFill>
              <a:srgbClr val="000000">
                <a:alpha val="100000"/>
              </a:srgbClr>
            </a:solidFill>
            <a:miter lim="800000"/>
          </a:ln>
        </p:spPr>
      </p:sp>
      <p:sp>
        <p:nvSpPr>
          <p:cNvPr id="52326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5314" name="Rectangle 2"/>
          <p:cNvSpPr>
            <a:spLocks noGrp="1" noRot="1" noChangeAspect="1" noTextEdit="1"/>
          </p:cNvSpPr>
          <p:nvPr>
            <p:ph type="sldImg"/>
          </p:nvPr>
        </p:nvSpPr>
        <p:spPr>
          <a:ln>
            <a:solidFill>
              <a:srgbClr val="000000">
                <a:alpha val="100000"/>
              </a:srgbClr>
            </a:solidFill>
            <a:miter lim="800000"/>
          </a:ln>
        </p:spPr>
      </p:sp>
      <p:sp>
        <p:nvSpPr>
          <p:cNvPr id="5253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7362" name="Rectangle 2"/>
          <p:cNvSpPr>
            <a:spLocks noGrp="1" noRot="1" noChangeAspect="1" noTextEdit="1"/>
          </p:cNvSpPr>
          <p:nvPr>
            <p:ph type="sldImg"/>
          </p:nvPr>
        </p:nvSpPr>
        <p:spPr>
          <a:ln>
            <a:solidFill>
              <a:srgbClr val="000000">
                <a:alpha val="100000"/>
              </a:srgbClr>
            </a:solidFill>
            <a:miter lim="800000"/>
          </a:ln>
        </p:spPr>
      </p:sp>
      <p:sp>
        <p:nvSpPr>
          <p:cNvPr id="5273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9410" name="Rectangle 2"/>
          <p:cNvSpPr>
            <a:spLocks noGrp="1" noRot="1" noChangeAspect="1" noTextEdit="1"/>
          </p:cNvSpPr>
          <p:nvPr>
            <p:ph type="sldImg"/>
          </p:nvPr>
        </p:nvSpPr>
        <p:spPr>
          <a:ln>
            <a:solidFill>
              <a:srgbClr val="000000">
                <a:alpha val="100000"/>
              </a:srgbClr>
            </a:solidFill>
            <a:miter lim="800000"/>
          </a:ln>
        </p:spPr>
      </p:sp>
      <p:sp>
        <p:nvSpPr>
          <p:cNvPr id="5294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1458" name="Rectangle 2"/>
          <p:cNvSpPr>
            <a:spLocks noGrp="1" noRot="1" noChangeAspect="1" noTextEdit="1"/>
          </p:cNvSpPr>
          <p:nvPr>
            <p:ph type="sldImg"/>
          </p:nvPr>
        </p:nvSpPr>
        <p:spPr>
          <a:ln>
            <a:solidFill>
              <a:srgbClr val="000000">
                <a:alpha val="100000"/>
              </a:srgbClr>
            </a:solidFill>
            <a:miter lim="800000"/>
          </a:ln>
        </p:spPr>
      </p:sp>
      <p:sp>
        <p:nvSpPr>
          <p:cNvPr id="5314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169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3506" name="Rectangle 2"/>
          <p:cNvSpPr>
            <a:spLocks noGrp="1" noRot="1" noChangeAspect="1" noTextEdit="1"/>
          </p:cNvSpPr>
          <p:nvPr>
            <p:ph type="sldImg"/>
          </p:nvPr>
        </p:nvSpPr>
        <p:spPr>
          <a:ln>
            <a:solidFill>
              <a:srgbClr val="000000">
                <a:alpha val="100000"/>
              </a:srgbClr>
            </a:solidFill>
            <a:miter lim="800000"/>
          </a:ln>
        </p:spPr>
      </p:sp>
      <p:sp>
        <p:nvSpPr>
          <p:cNvPr id="5335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5554" name="Rectangle 2"/>
          <p:cNvSpPr>
            <a:spLocks noGrp="1" noRot="1" noChangeAspect="1" noTextEdit="1"/>
          </p:cNvSpPr>
          <p:nvPr>
            <p:ph type="sldImg"/>
          </p:nvPr>
        </p:nvSpPr>
        <p:spPr>
          <a:ln>
            <a:solidFill>
              <a:srgbClr val="000000">
                <a:alpha val="100000"/>
              </a:srgbClr>
            </a:solidFill>
            <a:miter lim="800000"/>
          </a:ln>
        </p:spPr>
      </p:sp>
      <p:sp>
        <p:nvSpPr>
          <p:cNvPr id="5355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7602" name="Rectangle 2"/>
          <p:cNvSpPr>
            <a:spLocks noGrp="1" noRot="1" noChangeAspect="1" noTextEdit="1"/>
          </p:cNvSpPr>
          <p:nvPr>
            <p:ph type="sldImg"/>
          </p:nvPr>
        </p:nvSpPr>
        <p:spPr>
          <a:ln>
            <a:solidFill>
              <a:srgbClr val="000000">
                <a:alpha val="100000"/>
              </a:srgbClr>
            </a:solidFill>
            <a:miter lim="800000"/>
          </a:ln>
        </p:spPr>
      </p:sp>
      <p:sp>
        <p:nvSpPr>
          <p:cNvPr id="5376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8850" name="Rectangle 2"/>
          <p:cNvSpPr>
            <a:spLocks noGrp="1" noRot="1" noChangeAspect="1" noTextEdit="1"/>
          </p:cNvSpPr>
          <p:nvPr>
            <p:ph type="sldImg"/>
          </p:nvPr>
        </p:nvSpPr>
        <p:spPr>
          <a:ln>
            <a:solidFill>
              <a:srgbClr val="000000">
                <a:alpha val="100000"/>
              </a:srgbClr>
            </a:solidFill>
            <a:miter lim="800000"/>
          </a:ln>
        </p:spPr>
      </p:sp>
      <p:sp>
        <p:nvSpPr>
          <p:cNvPr id="788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9650" name="Rectangle 2"/>
          <p:cNvSpPr>
            <a:spLocks noGrp="1" noRot="1" noChangeAspect="1" noTextEdit="1"/>
          </p:cNvSpPr>
          <p:nvPr>
            <p:ph type="sldImg"/>
          </p:nvPr>
        </p:nvSpPr>
        <p:spPr>
          <a:ln>
            <a:solidFill>
              <a:srgbClr val="000000">
                <a:alpha val="100000"/>
              </a:srgbClr>
            </a:solidFill>
            <a:miter lim="800000"/>
          </a:ln>
        </p:spPr>
      </p:sp>
      <p:sp>
        <p:nvSpPr>
          <p:cNvPr id="5396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41698" name="Rectangle 2"/>
          <p:cNvSpPr>
            <a:spLocks noGrp="1" noRot="1" noChangeAspect="1" noTextEdit="1"/>
          </p:cNvSpPr>
          <p:nvPr>
            <p:ph type="sldImg"/>
          </p:nvPr>
        </p:nvSpPr>
        <p:spPr>
          <a:ln>
            <a:solidFill>
              <a:srgbClr val="000000">
                <a:alpha val="100000"/>
              </a:srgbClr>
            </a:solidFill>
            <a:miter lim="800000"/>
          </a:ln>
        </p:spPr>
      </p:sp>
      <p:sp>
        <p:nvSpPr>
          <p:cNvPr id="5416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43746" name="Rectangle 2"/>
          <p:cNvSpPr>
            <a:spLocks noGrp="1" noRot="1" noChangeAspect="1" noTextEdit="1"/>
          </p:cNvSpPr>
          <p:nvPr>
            <p:ph type="sldImg"/>
          </p:nvPr>
        </p:nvSpPr>
        <p:spPr>
          <a:ln>
            <a:solidFill>
              <a:srgbClr val="000000">
                <a:alpha val="100000"/>
              </a:srgbClr>
            </a:solidFill>
            <a:miter lim="800000"/>
          </a:ln>
        </p:spPr>
      </p:sp>
      <p:sp>
        <p:nvSpPr>
          <p:cNvPr id="5437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45794" name="Rectangle 2"/>
          <p:cNvSpPr>
            <a:spLocks noGrp="1" noRot="1" noChangeAspect="1" noTextEdit="1"/>
          </p:cNvSpPr>
          <p:nvPr>
            <p:ph type="sldImg"/>
          </p:nvPr>
        </p:nvSpPr>
        <p:spPr>
          <a:ln>
            <a:solidFill>
              <a:srgbClr val="000000">
                <a:alpha val="100000"/>
              </a:srgbClr>
            </a:solidFill>
            <a:miter lim="800000"/>
          </a:ln>
        </p:spPr>
      </p:sp>
      <p:sp>
        <p:nvSpPr>
          <p:cNvPr id="5457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47842" name="Rectangle 2"/>
          <p:cNvSpPr>
            <a:spLocks noGrp="1" noRot="1" noChangeAspect="1" noTextEdit="1"/>
          </p:cNvSpPr>
          <p:nvPr>
            <p:ph type="sldImg"/>
          </p:nvPr>
        </p:nvSpPr>
        <p:spPr>
          <a:ln>
            <a:solidFill>
              <a:srgbClr val="000000">
                <a:alpha val="100000"/>
              </a:srgbClr>
            </a:solidFill>
            <a:miter lim="800000"/>
          </a:ln>
        </p:spPr>
      </p:sp>
      <p:sp>
        <p:nvSpPr>
          <p:cNvPr id="5478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49890" name="Rectangle 2"/>
          <p:cNvSpPr>
            <a:spLocks noGrp="1" noRot="1" noChangeAspect="1" noTextEdit="1"/>
          </p:cNvSpPr>
          <p:nvPr>
            <p:ph type="sldImg"/>
          </p:nvPr>
        </p:nvSpPr>
        <p:spPr>
          <a:ln>
            <a:solidFill>
              <a:srgbClr val="000000">
                <a:alpha val="100000"/>
              </a:srgbClr>
            </a:solidFill>
            <a:miter lim="800000"/>
          </a:ln>
        </p:spPr>
      </p:sp>
      <p:sp>
        <p:nvSpPr>
          <p:cNvPr id="5498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51938" name="Rectangle 2"/>
          <p:cNvSpPr>
            <a:spLocks noGrp="1" noRot="1" noChangeAspect="1" noTextEdit="1"/>
          </p:cNvSpPr>
          <p:nvPr>
            <p:ph type="sldImg"/>
          </p:nvPr>
        </p:nvSpPr>
        <p:spPr>
          <a:ln>
            <a:solidFill>
              <a:srgbClr val="000000">
                <a:alpha val="100000"/>
              </a:srgbClr>
            </a:solidFill>
            <a:miter lim="800000"/>
          </a:ln>
        </p:spPr>
      </p:sp>
      <p:sp>
        <p:nvSpPr>
          <p:cNvPr id="55193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179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53986" name="Rectangle 2"/>
          <p:cNvSpPr>
            <a:spLocks noGrp="1" noRot="1" noChangeAspect="1" noTextEdit="1"/>
          </p:cNvSpPr>
          <p:nvPr>
            <p:ph type="sldImg"/>
          </p:nvPr>
        </p:nvSpPr>
        <p:spPr>
          <a:ln>
            <a:solidFill>
              <a:srgbClr val="000000">
                <a:alpha val="100000"/>
              </a:srgbClr>
            </a:solidFill>
            <a:miter lim="800000"/>
          </a:ln>
        </p:spPr>
      </p:sp>
      <p:sp>
        <p:nvSpPr>
          <p:cNvPr id="55398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180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56034" name="Rectangle 2"/>
          <p:cNvSpPr>
            <a:spLocks noGrp="1" noRot="1" noChangeAspect="1" noTextEdit="1"/>
          </p:cNvSpPr>
          <p:nvPr>
            <p:ph type="sldImg"/>
          </p:nvPr>
        </p:nvSpPr>
        <p:spPr>
          <a:ln>
            <a:solidFill>
              <a:srgbClr val="000000">
                <a:alpha val="100000"/>
              </a:srgbClr>
            </a:solidFill>
            <a:miter lim="800000"/>
          </a:ln>
        </p:spPr>
      </p:sp>
      <p:sp>
        <p:nvSpPr>
          <p:cNvPr id="55603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181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58082" name="Rectangle 2"/>
          <p:cNvSpPr>
            <a:spLocks noGrp="1" noRot="1" noChangeAspect="1" noTextEdit="1"/>
          </p:cNvSpPr>
          <p:nvPr>
            <p:ph type="sldImg"/>
          </p:nvPr>
        </p:nvSpPr>
        <p:spPr>
          <a:ln>
            <a:solidFill>
              <a:srgbClr val="000000">
                <a:alpha val="100000"/>
              </a:srgbClr>
            </a:solidFill>
            <a:miter lim="800000"/>
          </a:ln>
        </p:spPr>
      </p:sp>
      <p:sp>
        <p:nvSpPr>
          <p:cNvPr id="5580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2946" name="Rectangle 2"/>
          <p:cNvSpPr>
            <a:spLocks noGrp="1" noRot="1" noChangeAspect="1" noTextEdit="1"/>
          </p:cNvSpPr>
          <p:nvPr>
            <p:ph type="sldImg"/>
          </p:nvPr>
        </p:nvSpPr>
        <p:spPr>
          <a:ln>
            <a:solidFill>
              <a:srgbClr val="000000">
                <a:alpha val="100000"/>
              </a:srgbClr>
            </a:solidFill>
            <a:miter lim="800000"/>
          </a:ln>
        </p:spPr>
      </p:sp>
      <p:sp>
        <p:nvSpPr>
          <p:cNvPr id="829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Slide Image Placeholder 1"/>
          <p:cNvSpPr>
            <a:spLocks noGrp="1" noRot="1" noChangeAspect="1" noTextEdit="1"/>
          </p:cNvSpPr>
          <p:nvPr>
            <p:ph type="sldImg"/>
          </p:nvPr>
        </p:nvSpPr>
        <p:spPr>
          <a:ln>
            <a:solidFill>
              <a:srgbClr val="000000">
                <a:alpha val="100000"/>
              </a:srgbClr>
            </a:solidFill>
            <a:miter lim="800000"/>
          </a:ln>
        </p:spPr>
      </p:sp>
      <p:sp>
        <p:nvSpPr>
          <p:cNvPr id="560130"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
        <p:nvSpPr>
          <p:cNvPr id="560131"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a:latin typeface="Calibri" panose="020F0502020204030204" charset="0"/>
              </a:rPr>
              <a:t>182</a:t>
            </a:fld>
            <a:endParaRPr lang="en-US" altLang="en-US" sz="1200">
              <a:latin typeface="Calibri" panose="020F050202020403020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9090" name="Rectangle 2"/>
          <p:cNvSpPr>
            <a:spLocks noGrp="1" noRot="1" noChangeAspect="1" noTextEdit="1"/>
          </p:cNvSpPr>
          <p:nvPr>
            <p:ph type="sldImg"/>
          </p:nvPr>
        </p:nvSpPr>
        <p:spPr>
          <a:ln>
            <a:solidFill>
              <a:srgbClr val="000000">
                <a:alpha val="100000"/>
              </a:srgbClr>
            </a:solidFill>
            <a:miter lim="800000"/>
          </a:ln>
        </p:spPr>
      </p:sp>
      <p:sp>
        <p:nvSpPr>
          <p:cNvPr id="890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4034" name="Rectangle 2"/>
          <p:cNvSpPr>
            <a:spLocks noGrp="1" noRot="1" noChangeAspect="1" noTextEdit="1"/>
          </p:cNvSpPr>
          <p:nvPr>
            <p:ph type="sldImg"/>
          </p:nvPr>
        </p:nvSpPr>
        <p:spPr>
          <a:ln>
            <a:solidFill>
              <a:srgbClr val="000000">
                <a:alpha val="100000"/>
              </a:srgbClr>
            </a:solidFill>
            <a:miter lim="800000"/>
          </a:ln>
        </p:spPr>
      </p:sp>
      <p:sp>
        <p:nvSpPr>
          <p:cNvPr id="4403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4994" name="Rectangle 2"/>
          <p:cNvSpPr>
            <a:spLocks noGrp="1" noRot="1" noChangeAspect="1" noTextEdit="1"/>
          </p:cNvSpPr>
          <p:nvPr>
            <p:ph type="sldImg"/>
          </p:nvPr>
        </p:nvSpPr>
        <p:spPr>
          <a:ln>
            <a:solidFill>
              <a:srgbClr val="000000">
                <a:alpha val="100000"/>
              </a:srgbClr>
            </a:solidFill>
            <a:miter lim="800000"/>
          </a:ln>
        </p:spPr>
      </p:sp>
      <p:sp>
        <p:nvSpPr>
          <p:cNvPr id="849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7042" name="Rectangle 2"/>
          <p:cNvSpPr>
            <a:spLocks noGrp="1" noRot="1" noChangeAspect="1" noTextEdit="1"/>
          </p:cNvSpPr>
          <p:nvPr>
            <p:ph type="sldImg"/>
          </p:nvPr>
        </p:nvSpPr>
        <p:spPr>
          <a:ln>
            <a:solidFill>
              <a:srgbClr val="000000">
                <a:alpha val="100000"/>
              </a:srgbClr>
            </a:solidFill>
            <a:miter lim="800000"/>
          </a:ln>
        </p:spPr>
      </p:sp>
      <p:sp>
        <p:nvSpPr>
          <p:cNvPr id="870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7282" name="Rectangle 2"/>
          <p:cNvSpPr>
            <a:spLocks noGrp="1" noRot="1" noChangeAspect="1" noTextEdit="1"/>
          </p:cNvSpPr>
          <p:nvPr>
            <p:ph type="sldImg"/>
          </p:nvPr>
        </p:nvSpPr>
        <p:spPr>
          <a:ln>
            <a:solidFill>
              <a:srgbClr val="000000">
                <a:alpha val="100000"/>
              </a:srgbClr>
            </a:solidFill>
            <a:miter lim="800000"/>
          </a:ln>
        </p:spPr>
      </p:sp>
      <p:sp>
        <p:nvSpPr>
          <p:cNvPr id="972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3426" name="Rectangle 2"/>
          <p:cNvSpPr>
            <a:spLocks noGrp="1" noRot="1" noChangeAspect="1" noTextEdit="1"/>
          </p:cNvSpPr>
          <p:nvPr>
            <p:ph type="sldImg"/>
          </p:nvPr>
        </p:nvSpPr>
        <p:spPr>
          <a:ln>
            <a:solidFill>
              <a:srgbClr val="000000">
                <a:alpha val="100000"/>
              </a:srgbClr>
            </a:solidFill>
            <a:miter lim="800000"/>
          </a:ln>
        </p:spPr>
      </p:sp>
      <p:sp>
        <p:nvSpPr>
          <p:cNvPr id="1034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9330" name="Rectangle 2"/>
          <p:cNvSpPr>
            <a:spLocks noGrp="1" noRot="1" noChangeAspect="1" noTextEdit="1"/>
          </p:cNvSpPr>
          <p:nvPr>
            <p:ph type="sldImg"/>
          </p:nvPr>
        </p:nvSpPr>
        <p:spPr>
          <a:ln>
            <a:solidFill>
              <a:srgbClr val="000000">
                <a:alpha val="100000"/>
              </a:srgbClr>
            </a:solidFill>
            <a:miter lim="800000"/>
          </a:ln>
        </p:spPr>
      </p:sp>
      <p:sp>
        <p:nvSpPr>
          <p:cNvPr id="993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7762" name="Rectangle 2"/>
          <p:cNvSpPr>
            <a:spLocks noGrp="1" noRot="1" noChangeAspect="1" noTextEdit="1"/>
          </p:cNvSpPr>
          <p:nvPr>
            <p:ph type="sldImg"/>
          </p:nvPr>
        </p:nvSpPr>
        <p:spPr>
          <a:ln>
            <a:solidFill>
              <a:srgbClr val="000000">
                <a:alpha val="100000"/>
              </a:srgbClr>
            </a:solidFill>
            <a:miter lim="800000"/>
          </a:ln>
        </p:spPr>
      </p:sp>
      <p:sp>
        <p:nvSpPr>
          <p:cNvPr id="1177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5714" name="Rectangle 2"/>
          <p:cNvSpPr>
            <a:spLocks noGrp="1" noRot="1" noChangeAspect="1" noTextEdit="1"/>
          </p:cNvSpPr>
          <p:nvPr>
            <p:ph type="sldImg"/>
          </p:nvPr>
        </p:nvSpPr>
        <p:spPr>
          <a:ln>
            <a:solidFill>
              <a:srgbClr val="000000">
                <a:alpha val="100000"/>
              </a:srgbClr>
            </a:solidFill>
            <a:miter lim="800000"/>
          </a:ln>
        </p:spPr>
      </p:sp>
      <p:sp>
        <p:nvSpPr>
          <p:cNvPr id="1157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8002" name="Rectangle 2"/>
          <p:cNvSpPr>
            <a:spLocks noGrp="1" noRot="1" noChangeAspect="1" noTextEdit="1"/>
          </p:cNvSpPr>
          <p:nvPr>
            <p:ph type="sldImg"/>
          </p:nvPr>
        </p:nvSpPr>
        <p:spPr>
          <a:ln>
            <a:solidFill>
              <a:srgbClr val="000000">
                <a:alpha val="100000"/>
              </a:srgbClr>
            </a:solidFill>
            <a:miter lim="800000"/>
          </a:ln>
        </p:spPr>
      </p:sp>
      <p:sp>
        <p:nvSpPr>
          <p:cNvPr id="1280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0050" name="Rectangle 2"/>
          <p:cNvSpPr>
            <a:spLocks noGrp="1" noRot="1" noChangeAspect="1" noTextEdit="1"/>
          </p:cNvSpPr>
          <p:nvPr>
            <p:ph type="sldImg"/>
          </p:nvPr>
        </p:nvSpPr>
        <p:spPr>
          <a:ln>
            <a:solidFill>
              <a:srgbClr val="000000">
                <a:alpha val="100000"/>
              </a:srgbClr>
            </a:solidFill>
            <a:miter lim="800000"/>
          </a:ln>
        </p:spPr>
      </p:sp>
      <p:sp>
        <p:nvSpPr>
          <p:cNvPr id="1300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29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2098" name="Rectangle 2"/>
          <p:cNvSpPr>
            <a:spLocks noGrp="1" noRot="1" noChangeAspect="1" noTextEdit="1"/>
          </p:cNvSpPr>
          <p:nvPr>
            <p:ph type="sldImg"/>
          </p:nvPr>
        </p:nvSpPr>
        <p:spPr>
          <a:ln>
            <a:solidFill>
              <a:srgbClr val="000000">
                <a:alpha val="100000"/>
              </a:srgbClr>
            </a:solidFill>
            <a:miter lim="800000"/>
          </a:ln>
        </p:spPr>
      </p:sp>
      <p:sp>
        <p:nvSpPr>
          <p:cNvPr id="1320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082" name="Rectangle 2"/>
          <p:cNvSpPr>
            <a:spLocks noGrp="1" noRot="1" noChangeAspect="1" noTextEdit="1"/>
          </p:cNvSpPr>
          <p:nvPr>
            <p:ph type="sldImg"/>
          </p:nvPr>
        </p:nvSpPr>
        <p:spPr>
          <a:ln>
            <a:solidFill>
              <a:srgbClr val="000000">
                <a:alpha val="100000"/>
              </a:srgbClr>
            </a:solidFill>
            <a:miter lim="800000"/>
          </a:ln>
        </p:spPr>
      </p:sp>
      <p:sp>
        <p:nvSpPr>
          <p:cNvPr id="460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6194" name="Rectangle 2"/>
          <p:cNvSpPr>
            <a:spLocks noGrp="1" noRot="1" noChangeAspect="1" noTextEdit="1"/>
          </p:cNvSpPr>
          <p:nvPr>
            <p:ph type="sldImg"/>
          </p:nvPr>
        </p:nvSpPr>
        <p:spPr>
          <a:ln>
            <a:solidFill>
              <a:srgbClr val="000000">
                <a:alpha val="100000"/>
              </a:srgbClr>
            </a:solidFill>
            <a:miter lim="800000"/>
          </a:ln>
        </p:spPr>
      </p:sp>
      <p:sp>
        <p:nvSpPr>
          <p:cNvPr id="1361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0290" name="Rectangle 2"/>
          <p:cNvSpPr>
            <a:spLocks noGrp="1" noRot="1" noChangeAspect="1" noTextEdit="1"/>
          </p:cNvSpPr>
          <p:nvPr>
            <p:ph type="sldImg"/>
          </p:nvPr>
        </p:nvSpPr>
        <p:spPr>
          <a:ln>
            <a:solidFill>
              <a:srgbClr val="000000">
                <a:alpha val="100000"/>
              </a:srgbClr>
            </a:solidFill>
            <a:miter lim="800000"/>
          </a:ln>
        </p:spPr>
      </p:sp>
      <p:sp>
        <p:nvSpPr>
          <p:cNvPr id="1402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8242" name="Rectangle 2"/>
          <p:cNvSpPr>
            <a:spLocks noGrp="1" noRot="1" noChangeAspect="1" noTextEdit="1"/>
          </p:cNvSpPr>
          <p:nvPr>
            <p:ph type="sldImg"/>
          </p:nvPr>
        </p:nvSpPr>
        <p:spPr>
          <a:ln>
            <a:solidFill>
              <a:srgbClr val="000000">
                <a:alpha val="100000"/>
              </a:srgbClr>
            </a:solidFill>
            <a:miter lim="800000"/>
          </a:ln>
        </p:spPr>
      </p:sp>
      <p:sp>
        <p:nvSpPr>
          <p:cNvPr id="1382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2578" name="Rectangle 2"/>
          <p:cNvSpPr>
            <a:spLocks noGrp="1" noRot="1" noChangeAspect="1" noTextEdit="1"/>
          </p:cNvSpPr>
          <p:nvPr>
            <p:ph type="sldImg"/>
          </p:nvPr>
        </p:nvSpPr>
        <p:spPr>
          <a:ln>
            <a:solidFill>
              <a:srgbClr val="000000">
                <a:alpha val="100000"/>
              </a:srgbClr>
            </a:solidFill>
            <a:miter lim="800000"/>
          </a:ln>
        </p:spPr>
      </p:sp>
      <p:sp>
        <p:nvSpPr>
          <p:cNvPr id="1525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extLst>
      <p:ext uri="{BB962C8B-B14F-4D97-AF65-F5344CB8AC3E}">
        <p14:creationId xmlns:p14="http://schemas.microsoft.com/office/powerpoint/2010/main" val="1422655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0530" name="Rectangle 2"/>
          <p:cNvSpPr>
            <a:spLocks noGrp="1" noRot="1" noChangeAspect="1" noTextEdit="1"/>
          </p:cNvSpPr>
          <p:nvPr>
            <p:ph type="sldImg"/>
          </p:nvPr>
        </p:nvSpPr>
        <p:spPr>
          <a:ln>
            <a:solidFill>
              <a:srgbClr val="000000">
                <a:alpha val="100000"/>
              </a:srgbClr>
            </a:solidFill>
            <a:miter lim="800000"/>
          </a:ln>
        </p:spPr>
      </p:sp>
      <p:sp>
        <p:nvSpPr>
          <p:cNvPr id="1505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2578" name="Rectangle 2"/>
          <p:cNvSpPr>
            <a:spLocks noGrp="1" noRot="1" noChangeAspect="1" noTextEdit="1"/>
          </p:cNvSpPr>
          <p:nvPr>
            <p:ph type="sldImg"/>
          </p:nvPr>
        </p:nvSpPr>
        <p:spPr>
          <a:ln>
            <a:solidFill>
              <a:srgbClr val="000000">
                <a:alpha val="100000"/>
              </a:srgbClr>
            </a:solidFill>
            <a:miter lim="800000"/>
          </a:ln>
        </p:spPr>
      </p:sp>
      <p:sp>
        <p:nvSpPr>
          <p:cNvPr id="1525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8722" name="Rectangle 2"/>
          <p:cNvSpPr>
            <a:spLocks noGrp="1" noRot="1" noChangeAspect="1" noTextEdit="1"/>
          </p:cNvSpPr>
          <p:nvPr>
            <p:ph type="sldImg"/>
          </p:nvPr>
        </p:nvSpPr>
        <p:spPr>
          <a:ln>
            <a:solidFill>
              <a:srgbClr val="000000">
                <a:alpha val="100000"/>
              </a:srgbClr>
            </a:solidFill>
            <a:miter lim="800000"/>
          </a:ln>
        </p:spPr>
      </p:sp>
      <p:sp>
        <p:nvSpPr>
          <p:cNvPr id="1587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2818" name="Rectangle 2"/>
          <p:cNvSpPr>
            <a:spLocks noGrp="1" noRot="1" noChangeAspect="1" noTextEdit="1"/>
          </p:cNvSpPr>
          <p:nvPr>
            <p:ph type="sldImg"/>
          </p:nvPr>
        </p:nvSpPr>
        <p:spPr>
          <a:ln>
            <a:solidFill>
              <a:srgbClr val="000000">
                <a:alpha val="100000"/>
              </a:srgbClr>
            </a:solidFill>
            <a:miter lim="800000"/>
          </a:ln>
        </p:spPr>
      </p:sp>
      <p:sp>
        <p:nvSpPr>
          <p:cNvPr id="1628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0770" name="Rectangle 2"/>
          <p:cNvSpPr>
            <a:spLocks noGrp="1" noRot="1" noChangeAspect="1" noTextEdit="1"/>
          </p:cNvSpPr>
          <p:nvPr>
            <p:ph type="sldImg"/>
          </p:nvPr>
        </p:nvSpPr>
        <p:spPr>
          <a:ln>
            <a:solidFill>
              <a:srgbClr val="000000">
                <a:alpha val="100000"/>
              </a:srgbClr>
            </a:solidFill>
            <a:miter lim="800000"/>
          </a:ln>
        </p:spPr>
      </p:sp>
      <p:sp>
        <p:nvSpPr>
          <p:cNvPr id="16077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39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8962" name="Rectangle 2"/>
          <p:cNvSpPr>
            <a:spLocks noGrp="1" noRot="1" noChangeAspect="1" noTextEdit="1"/>
          </p:cNvSpPr>
          <p:nvPr>
            <p:ph type="sldImg"/>
          </p:nvPr>
        </p:nvSpPr>
        <p:spPr>
          <a:ln>
            <a:solidFill>
              <a:srgbClr val="000000">
                <a:alpha val="100000"/>
              </a:srgbClr>
            </a:solidFill>
            <a:miter lim="800000"/>
          </a:ln>
        </p:spPr>
      </p:sp>
      <p:sp>
        <p:nvSpPr>
          <p:cNvPr id="1689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130" name="Rectangle 2"/>
          <p:cNvSpPr>
            <a:spLocks noGrp="1" noRot="1" noChangeAspect="1" noTextEdit="1"/>
          </p:cNvSpPr>
          <p:nvPr>
            <p:ph type="sldImg"/>
          </p:nvPr>
        </p:nvSpPr>
        <p:spPr>
          <a:ln>
            <a:solidFill>
              <a:srgbClr val="000000">
                <a:alpha val="100000"/>
              </a:srgbClr>
            </a:solidFill>
            <a:miter lim="800000"/>
          </a:ln>
        </p:spPr>
      </p:sp>
      <p:sp>
        <p:nvSpPr>
          <p:cNvPr id="481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3058" name="Rectangle 2"/>
          <p:cNvSpPr>
            <a:spLocks noGrp="1" noRot="1" noChangeAspect="1" noTextEdit="1"/>
          </p:cNvSpPr>
          <p:nvPr>
            <p:ph type="sldImg"/>
          </p:nvPr>
        </p:nvSpPr>
        <p:spPr>
          <a:ln>
            <a:solidFill>
              <a:srgbClr val="000000">
                <a:alpha val="100000"/>
              </a:srgbClr>
            </a:solidFill>
            <a:miter lim="800000"/>
          </a:ln>
        </p:spPr>
      </p:sp>
      <p:sp>
        <p:nvSpPr>
          <p:cNvPr id="1730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7154" name="Rectangle 2"/>
          <p:cNvSpPr>
            <a:spLocks noGrp="1" noRot="1" noChangeAspect="1" noTextEdit="1"/>
          </p:cNvSpPr>
          <p:nvPr>
            <p:ph type="sldImg"/>
          </p:nvPr>
        </p:nvSpPr>
        <p:spPr>
          <a:ln>
            <a:solidFill>
              <a:srgbClr val="000000">
                <a:alpha val="100000"/>
              </a:srgbClr>
            </a:solidFill>
            <a:miter lim="800000"/>
          </a:ln>
        </p:spPr>
      </p:sp>
      <p:sp>
        <p:nvSpPr>
          <p:cNvPr id="1771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1010" name="Rectangle 2"/>
          <p:cNvSpPr>
            <a:spLocks noGrp="1" noRot="1" noChangeAspect="1" noTextEdit="1"/>
          </p:cNvSpPr>
          <p:nvPr>
            <p:ph type="sldImg"/>
          </p:nvPr>
        </p:nvSpPr>
        <p:spPr>
          <a:ln>
            <a:solidFill>
              <a:srgbClr val="000000">
                <a:alpha val="100000"/>
              </a:srgbClr>
            </a:solidFill>
            <a:miter lim="800000"/>
          </a:ln>
        </p:spPr>
      </p:sp>
      <p:sp>
        <p:nvSpPr>
          <p:cNvPr id="1710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9202" name="Rectangle 2"/>
          <p:cNvSpPr>
            <a:spLocks noGrp="1" noRot="1" noChangeAspect="1" noTextEdit="1"/>
          </p:cNvSpPr>
          <p:nvPr>
            <p:ph type="sldImg"/>
          </p:nvPr>
        </p:nvSpPr>
        <p:spPr>
          <a:ln>
            <a:solidFill>
              <a:srgbClr val="000000">
                <a:alpha val="100000"/>
              </a:srgbClr>
            </a:solidFill>
            <a:miter lim="800000"/>
          </a:ln>
        </p:spPr>
      </p:sp>
      <p:sp>
        <p:nvSpPr>
          <p:cNvPr id="1792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89442" name="Rectangle 2"/>
          <p:cNvSpPr>
            <a:spLocks noGrp="1" noRot="1" noChangeAspect="1" noTextEdit="1"/>
          </p:cNvSpPr>
          <p:nvPr>
            <p:ph type="sldImg"/>
          </p:nvPr>
        </p:nvSpPr>
        <p:spPr>
          <a:ln>
            <a:solidFill>
              <a:srgbClr val="000000">
                <a:alpha val="100000"/>
              </a:srgbClr>
            </a:solidFill>
            <a:miter lim="800000"/>
          </a:ln>
        </p:spPr>
      </p:sp>
      <p:sp>
        <p:nvSpPr>
          <p:cNvPr id="1894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93538" name="Rectangle 2"/>
          <p:cNvSpPr>
            <a:spLocks noGrp="1" noRot="1" noChangeAspect="1" noTextEdit="1"/>
          </p:cNvSpPr>
          <p:nvPr>
            <p:ph type="sldImg"/>
          </p:nvPr>
        </p:nvSpPr>
        <p:spPr>
          <a:ln>
            <a:solidFill>
              <a:srgbClr val="000000">
                <a:alpha val="100000"/>
              </a:srgbClr>
            </a:solidFill>
            <a:miter lim="800000"/>
          </a:ln>
        </p:spPr>
      </p:sp>
      <p:sp>
        <p:nvSpPr>
          <p:cNvPr id="19353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91490" name="Rectangle 2"/>
          <p:cNvSpPr>
            <a:spLocks noGrp="1" noRot="1" noChangeAspect="1" noTextEdit="1"/>
          </p:cNvSpPr>
          <p:nvPr>
            <p:ph type="sldImg"/>
          </p:nvPr>
        </p:nvSpPr>
        <p:spPr>
          <a:ln>
            <a:solidFill>
              <a:srgbClr val="000000">
                <a:alpha val="100000"/>
              </a:srgbClr>
            </a:solidFill>
            <a:miter lim="800000"/>
          </a:ln>
        </p:spPr>
      </p:sp>
      <p:sp>
        <p:nvSpPr>
          <p:cNvPr id="1914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99682" name="Rectangle 2"/>
          <p:cNvSpPr>
            <a:spLocks noGrp="1" noRot="1" noChangeAspect="1" noTextEdit="1"/>
          </p:cNvSpPr>
          <p:nvPr>
            <p:ph type="sldImg"/>
          </p:nvPr>
        </p:nvSpPr>
        <p:spPr>
          <a:ln>
            <a:solidFill>
              <a:srgbClr val="000000">
                <a:alpha val="100000"/>
              </a:srgbClr>
            </a:solidFill>
            <a:miter lim="800000"/>
          </a:ln>
        </p:spPr>
      </p:sp>
      <p:sp>
        <p:nvSpPr>
          <p:cNvPr id="1996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03778" name="Rectangle 2"/>
          <p:cNvSpPr>
            <a:spLocks noGrp="1" noRot="1" noChangeAspect="1" noTextEdit="1"/>
          </p:cNvSpPr>
          <p:nvPr>
            <p:ph type="sldImg"/>
          </p:nvPr>
        </p:nvSpPr>
        <p:spPr>
          <a:ln>
            <a:solidFill>
              <a:srgbClr val="000000">
                <a:alpha val="100000"/>
              </a:srgbClr>
            </a:solidFill>
            <a:miter lim="800000"/>
          </a:ln>
        </p:spPr>
      </p:sp>
      <p:sp>
        <p:nvSpPr>
          <p:cNvPr id="2037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49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05826" name="Rectangle 2"/>
          <p:cNvSpPr>
            <a:spLocks noGrp="1" noRot="1" noChangeAspect="1" noTextEdit="1"/>
          </p:cNvSpPr>
          <p:nvPr>
            <p:ph type="sldImg"/>
          </p:nvPr>
        </p:nvSpPr>
        <p:spPr>
          <a:ln>
            <a:solidFill>
              <a:srgbClr val="000000">
                <a:alpha val="100000"/>
              </a:srgbClr>
            </a:solidFill>
            <a:miter lim="800000"/>
          </a:ln>
        </p:spPr>
      </p:sp>
      <p:sp>
        <p:nvSpPr>
          <p:cNvPr id="2058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0178" name="Rectangle 2"/>
          <p:cNvSpPr>
            <a:spLocks noGrp="1" noRot="1" noChangeAspect="1" noTextEdit="1"/>
          </p:cNvSpPr>
          <p:nvPr>
            <p:ph type="sldImg"/>
          </p:nvPr>
        </p:nvSpPr>
        <p:spPr>
          <a:ln>
            <a:solidFill>
              <a:srgbClr val="000000">
                <a:alpha val="100000"/>
              </a:srgbClr>
            </a:solidFill>
            <a:miter lim="800000"/>
          </a:ln>
        </p:spPr>
      </p:sp>
      <p:sp>
        <p:nvSpPr>
          <p:cNvPr id="501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07874" name="Rectangle 2"/>
          <p:cNvSpPr>
            <a:spLocks noGrp="1" noRot="1" noChangeAspect="1" noTextEdit="1"/>
          </p:cNvSpPr>
          <p:nvPr>
            <p:ph type="sldImg"/>
          </p:nvPr>
        </p:nvSpPr>
        <p:spPr>
          <a:ln>
            <a:solidFill>
              <a:srgbClr val="000000">
                <a:alpha val="100000"/>
              </a:srgbClr>
            </a:solidFill>
            <a:miter lim="800000"/>
          </a:ln>
        </p:spPr>
      </p:sp>
      <p:sp>
        <p:nvSpPr>
          <p:cNvPr id="20787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01730" name="Rectangle 2"/>
          <p:cNvSpPr>
            <a:spLocks noGrp="1" noRot="1" noChangeAspect="1" noTextEdit="1"/>
          </p:cNvSpPr>
          <p:nvPr>
            <p:ph type="sldImg"/>
          </p:nvPr>
        </p:nvSpPr>
        <p:spPr>
          <a:ln>
            <a:solidFill>
              <a:srgbClr val="000000">
                <a:alpha val="100000"/>
              </a:srgbClr>
            </a:solidFill>
            <a:miter lim="800000"/>
          </a:ln>
        </p:spPr>
      </p:sp>
      <p:sp>
        <p:nvSpPr>
          <p:cNvPr id="2017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09922" name="Rectangle 2"/>
          <p:cNvSpPr>
            <a:spLocks noGrp="1" noRot="1" noChangeAspect="1" noTextEdit="1"/>
          </p:cNvSpPr>
          <p:nvPr>
            <p:ph type="sldImg"/>
          </p:nvPr>
        </p:nvSpPr>
        <p:spPr>
          <a:ln>
            <a:solidFill>
              <a:srgbClr val="000000">
                <a:alpha val="100000"/>
              </a:srgbClr>
            </a:solidFill>
            <a:miter lim="800000"/>
          </a:ln>
        </p:spPr>
      </p:sp>
      <p:sp>
        <p:nvSpPr>
          <p:cNvPr id="2099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14018" name="Rectangle 2"/>
          <p:cNvSpPr>
            <a:spLocks noGrp="1" noRot="1" noChangeAspect="1" noTextEdit="1"/>
          </p:cNvSpPr>
          <p:nvPr>
            <p:ph type="sldImg"/>
          </p:nvPr>
        </p:nvSpPr>
        <p:spPr>
          <a:ln>
            <a:solidFill>
              <a:srgbClr val="000000">
                <a:alpha val="100000"/>
              </a:srgbClr>
            </a:solidFill>
            <a:miter lim="800000"/>
          </a:ln>
        </p:spPr>
      </p:sp>
      <p:sp>
        <p:nvSpPr>
          <p:cNvPr id="2140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11970" name="Rectangle 2"/>
          <p:cNvSpPr>
            <a:spLocks noGrp="1" noRot="1" noChangeAspect="1" noTextEdit="1"/>
          </p:cNvSpPr>
          <p:nvPr>
            <p:ph type="sldImg"/>
          </p:nvPr>
        </p:nvSpPr>
        <p:spPr>
          <a:ln>
            <a:solidFill>
              <a:srgbClr val="000000">
                <a:alpha val="100000"/>
              </a:srgbClr>
            </a:solidFill>
            <a:miter lim="800000"/>
          </a:ln>
        </p:spPr>
      </p:sp>
      <p:sp>
        <p:nvSpPr>
          <p:cNvPr id="21197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20162" name="Rectangle 2"/>
          <p:cNvSpPr>
            <a:spLocks noGrp="1" noRot="1" noChangeAspect="1" noTextEdit="1"/>
          </p:cNvSpPr>
          <p:nvPr>
            <p:ph type="sldImg"/>
          </p:nvPr>
        </p:nvSpPr>
        <p:spPr>
          <a:ln>
            <a:solidFill>
              <a:srgbClr val="000000">
                <a:alpha val="100000"/>
              </a:srgbClr>
            </a:solidFill>
            <a:miter lim="800000"/>
          </a:ln>
        </p:spPr>
      </p:sp>
      <p:sp>
        <p:nvSpPr>
          <p:cNvPr id="2201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22210" name="Rectangle 2"/>
          <p:cNvSpPr>
            <a:spLocks noGrp="1" noRot="1" noChangeAspect="1" noTextEdit="1"/>
          </p:cNvSpPr>
          <p:nvPr>
            <p:ph type="sldImg"/>
          </p:nvPr>
        </p:nvSpPr>
        <p:spPr>
          <a:ln>
            <a:solidFill>
              <a:srgbClr val="000000">
                <a:alpha val="100000"/>
              </a:srgbClr>
            </a:solidFill>
            <a:miter lim="800000"/>
          </a:ln>
        </p:spPr>
      </p:sp>
      <p:sp>
        <p:nvSpPr>
          <p:cNvPr id="2222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24258" name="Rectangle 2"/>
          <p:cNvSpPr>
            <a:spLocks noGrp="1" noRot="1" noChangeAspect="1" noTextEdit="1"/>
          </p:cNvSpPr>
          <p:nvPr>
            <p:ph type="sldImg"/>
          </p:nvPr>
        </p:nvSpPr>
        <p:spPr>
          <a:ln>
            <a:solidFill>
              <a:srgbClr val="000000">
                <a:alpha val="100000"/>
              </a:srgbClr>
            </a:solidFill>
            <a:miter lim="800000"/>
          </a:ln>
        </p:spPr>
      </p:sp>
      <p:sp>
        <p:nvSpPr>
          <p:cNvPr id="2242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58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26306" name="Rectangle 2"/>
          <p:cNvSpPr>
            <a:spLocks noGrp="1" noRot="1" noChangeAspect="1" noTextEdit="1"/>
          </p:cNvSpPr>
          <p:nvPr>
            <p:ph type="sldImg"/>
          </p:nvPr>
        </p:nvSpPr>
        <p:spPr>
          <a:ln>
            <a:solidFill>
              <a:srgbClr val="000000">
                <a:alpha val="100000"/>
              </a:srgbClr>
            </a:solidFill>
            <a:miter lim="800000"/>
          </a:ln>
        </p:spPr>
      </p:sp>
      <p:sp>
        <p:nvSpPr>
          <p:cNvPr id="2263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99010" name="Rectangle 2"/>
          <p:cNvSpPr>
            <a:spLocks noGrp="1" noRot="1" noChangeAspect="1" noTextEdit="1"/>
          </p:cNvSpPr>
          <p:nvPr>
            <p:ph type="sldImg"/>
          </p:nvPr>
        </p:nvSpPr>
        <p:spPr>
          <a:ln>
            <a:solidFill>
              <a:srgbClr val="000000">
                <a:alpha val="100000"/>
              </a:srgbClr>
            </a:solidFill>
            <a:miter lim="800000"/>
          </a:ln>
        </p:spPr>
      </p:sp>
      <p:sp>
        <p:nvSpPr>
          <p:cNvPr id="2990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226" name="Rectangle 2"/>
          <p:cNvSpPr>
            <a:spLocks noGrp="1" noRot="1" noChangeAspect="1" noTextEdit="1"/>
          </p:cNvSpPr>
          <p:nvPr>
            <p:ph type="sldImg"/>
          </p:nvPr>
        </p:nvSpPr>
        <p:spPr>
          <a:ln>
            <a:solidFill>
              <a:srgbClr val="000000">
                <a:alpha val="100000"/>
              </a:srgbClr>
            </a:solidFill>
            <a:miter lim="800000"/>
          </a:ln>
        </p:spPr>
      </p:sp>
      <p:sp>
        <p:nvSpPr>
          <p:cNvPr id="522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01058" name="Rectangle 2"/>
          <p:cNvSpPr>
            <a:spLocks noGrp="1" noRot="1" noChangeAspect="1" noTextEdit="1"/>
          </p:cNvSpPr>
          <p:nvPr>
            <p:ph type="sldImg"/>
          </p:nvPr>
        </p:nvSpPr>
        <p:spPr>
          <a:ln>
            <a:solidFill>
              <a:srgbClr val="000000">
                <a:alpha val="100000"/>
              </a:srgbClr>
            </a:solidFill>
            <a:miter lim="800000"/>
          </a:ln>
        </p:spPr>
      </p:sp>
      <p:sp>
        <p:nvSpPr>
          <p:cNvPr id="3010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03106" name="Rectangle 2"/>
          <p:cNvSpPr>
            <a:spLocks noGrp="1" noRot="1" noChangeAspect="1" noTextEdit="1"/>
          </p:cNvSpPr>
          <p:nvPr>
            <p:ph type="sldImg"/>
          </p:nvPr>
        </p:nvSpPr>
        <p:spPr>
          <a:ln>
            <a:solidFill>
              <a:srgbClr val="000000">
                <a:alpha val="100000"/>
              </a:srgbClr>
            </a:solidFill>
            <a:miter lim="800000"/>
          </a:ln>
        </p:spPr>
      </p:sp>
      <p:sp>
        <p:nvSpPr>
          <p:cNvPr id="3031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05154" name="Rectangle 2"/>
          <p:cNvSpPr>
            <a:spLocks noGrp="1" noRot="1" noChangeAspect="1" noTextEdit="1"/>
          </p:cNvSpPr>
          <p:nvPr>
            <p:ph type="sldImg"/>
          </p:nvPr>
        </p:nvSpPr>
        <p:spPr>
          <a:ln>
            <a:solidFill>
              <a:srgbClr val="000000">
                <a:alpha val="100000"/>
              </a:srgbClr>
            </a:solidFill>
            <a:miter lim="800000"/>
          </a:ln>
        </p:spPr>
      </p:sp>
      <p:sp>
        <p:nvSpPr>
          <p:cNvPr id="3051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07202" name="Rectangle 2"/>
          <p:cNvSpPr>
            <a:spLocks noGrp="1" noRot="1" noChangeAspect="1" noTextEdit="1"/>
          </p:cNvSpPr>
          <p:nvPr>
            <p:ph type="sldImg"/>
          </p:nvPr>
        </p:nvSpPr>
        <p:spPr>
          <a:ln>
            <a:solidFill>
              <a:srgbClr val="000000">
                <a:alpha val="100000"/>
              </a:srgbClr>
            </a:solidFill>
            <a:miter lim="800000"/>
          </a:ln>
        </p:spPr>
      </p:sp>
      <p:sp>
        <p:nvSpPr>
          <p:cNvPr id="3072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09250" name="Rectangle 2"/>
          <p:cNvSpPr>
            <a:spLocks noGrp="1" noRot="1" noChangeAspect="1" noTextEdit="1"/>
          </p:cNvSpPr>
          <p:nvPr>
            <p:ph type="sldImg"/>
          </p:nvPr>
        </p:nvSpPr>
        <p:spPr>
          <a:ln>
            <a:solidFill>
              <a:srgbClr val="000000">
                <a:alpha val="100000"/>
              </a:srgbClr>
            </a:solidFill>
            <a:miter lim="800000"/>
          </a:ln>
        </p:spPr>
      </p:sp>
      <p:sp>
        <p:nvSpPr>
          <p:cNvPr id="3092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11298" name="Rectangle 2"/>
          <p:cNvSpPr>
            <a:spLocks noGrp="1" noRot="1" noChangeAspect="1" noTextEdit="1"/>
          </p:cNvSpPr>
          <p:nvPr>
            <p:ph type="sldImg"/>
          </p:nvPr>
        </p:nvSpPr>
        <p:spPr>
          <a:ln>
            <a:solidFill>
              <a:srgbClr val="000000">
                <a:alpha val="100000"/>
              </a:srgbClr>
            </a:solidFill>
            <a:miter lim="800000"/>
          </a:ln>
        </p:spPr>
      </p:sp>
      <p:sp>
        <p:nvSpPr>
          <p:cNvPr id="3112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13346" name="Rectangle 2"/>
          <p:cNvSpPr>
            <a:spLocks noGrp="1" noRot="1" noChangeAspect="1" noTextEdit="1"/>
          </p:cNvSpPr>
          <p:nvPr>
            <p:ph type="sldImg"/>
          </p:nvPr>
        </p:nvSpPr>
        <p:spPr>
          <a:ln>
            <a:solidFill>
              <a:srgbClr val="000000">
                <a:alpha val="100000"/>
              </a:srgbClr>
            </a:solidFill>
            <a:miter lim="800000"/>
          </a:ln>
        </p:spPr>
      </p:sp>
      <p:sp>
        <p:nvSpPr>
          <p:cNvPr id="3133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15394" name="Rectangle 2"/>
          <p:cNvSpPr>
            <a:spLocks noGrp="1" noRot="1" noChangeAspect="1" noTextEdit="1"/>
          </p:cNvSpPr>
          <p:nvPr>
            <p:ph type="sldImg"/>
          </p:nvPr>
        </p:nvSpPr>
        <p:spPr>
          <a:ln>
            <a:solidFill>
              <a:srgbClr val="000000">
                <a:alpha val="100000"/>
              </a:srgbClr>
            </a:solidFill>
            <a:miter lim="800000"/>
          </a:ln>
        </p:spPr>
      </p:sp>
      <p:sp>
        <p:nvSpPr>
          <p:cNvPr id="3153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69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29730" name="Rectangle 2"/>
          <p:cNvSpPr>
            <a:spLocks noGrp="1" noRot="1" noChangeAspect="1" noTextEdit="1"/>
          </p:cNvSpPr>
          <p:nvPr>
            <p:ph type="sldImg"/>
          </p:nvPr>
        </p:nvSpPr>
        <p:spPr>
          <a:ln>
            <a:solidFill>
              <a:srgbClr val="000000">
                <a:alpha val="100000"/>
              </a:srgbClr>
            </a:solidFill>
            <a:miter lim="800000"/>
          </a:ln>
        </p:spPr>
      </p:sp>
      <p:sp>
        <p:nvSpPr>
          <p:cNvPr id="3297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31778" name="Rectangle 2"/>
          <p:cNvSpPr>
            <a:spLocks noGrp="1" noRot="1" noChangeAspect="1" noTextEdit="1"/>
          </p:cNvSpPr>
          <p:nvPr>
            <p:ph type="sldImg"/>
          </p:nvPr>
        </p:nvSpPr>
        <p:spPr>
          <a:ln>
            <a:solidFill>
              <a:srgbClr val="000000">
                <a:alpha val="100000"/>
              </a:srgbClr>
            </a:solidFill>
            <a:miter lim="800000"/>
          </a:ln>
        </p:spPr>
      </p:sp>
      <p:sp>
        <p:nvSpPr>
          <p:cNvPr id="3317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4274" name="Rectangle 2"/>
          <p:cNvSpPr>
            <a:spLocks noGrp="1" noRot="1" noChangeAspect="1" noTextEdit="1"/>
          </p:cNvSpPr>
          <p:nvPr>
            <p:ph type="sldImg"/>
          </p:nvPr>
        </p:nvSpPr>
        <p:spPr>
          <a:ln>
            <a:solidFill>
              <a:srgbClr val="000000">
                <a:alpha val="100000"/>
              </a:srgbClr>
            </a:solidFill>
            <a:miter lim="800000"/>
          </a:ln>
        </p:spPr>
      </p:sp>
      <p:sp>
        <p:nvSpPr>
          <p:cNvPr id="5427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33826" name="Rectangle 2"/>
          <p:cNvSpPr>
            <a:spLocks noGrp="1" noRot="1" noChangeAspect="1" noTextEdit="1"/>
          </p:cNvSpPr>
          <p:nvPr>
            <p:ph type="sldImg"/>
          </p:nvPr>
        </p:nvSpPr>
        <p:spPr>
          <a:ln>
            <a:solidFill>
              <a:srgbClr val="000000">
                <a:alpha val="100000"/>
              </a:srgbClr>
            </a:solidFill>
            <a:miter lim="800000"/>
          </a:ln>
        </p:spPr>
      </p:sp>
      <p:sp>
        <p:nvSpPr>
          <p:cNvPr id="3338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35874" name="Rectangle 2"/>
          <p:cNvSpPr>
            <a:spLocks noGrp="1" noRot="1" noChangeAspect="1" noTextEdit="1"/>
          </p:cNvSpPr>
          <p:nvPr>
            <p:ph type="sldImg"/>
          </p:nvPr>
        </p:nvSpPr>
        <p:spPr>
          <a:ln>
            <a:solidFill>
              <a:srgbClr val="000000">
                <a:alpha val="100000"/>
              </a:srgbClr>
            </a:solidFill>
            <a:miter lim="800000"/>
          </a:ln>
        </p:spPr>
      </p:sp>
      <p:sp>
        <p:nvSpPr>
          <p:cNvPr id="33587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37922" name="Rectangle 2"/>
          <p:cNvSpPr>
            <a:spLocks noGrp="1" noRot="1" noChangeAspect="1" noTextEdit="1"/>
          </p:cNvSpPr>
          <p:nvPr>
            <p:ph type="sldImg"/>
          </p:nvPr>
        </p:nvSpPr>
        <p:spPr>
          <a:ln>
            <a:solidFill>
              <a:srgbClr val="000000">
                <a:alpha val="100000"/>
              </a:srgbClr>
            </a:solidFill>
            <a:miter lim="800000"/>
          </a:ln>
        </p:spPr>
      </p:sp>
      <p:sp>
        <p:nvSpPr>
          <p:cNvPr id="3379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39970" name="Rectangle 2"/>
          <p:cNvSpPr>
            <a:spLocks noGrp="1" noRot="1" noChangeAspect="1" noTextEdit="1"/>
          </p:cNvSpPr>
          <p:nvPr>
            <p:ph type="sldImg"/>
          </p:nvPr>
        </p:nvSpPr>
        <p:spPr>
          <a:ln>
            <a:solidFill>
              <a:srgbClr val="000000">
                <a:alpha val="100000"/>
              </a:srgbClr>
            </a:solidFill>
            <a:miter lim="800000"/>
          </a:ln>
        </p:spPr>
      </p:sp>
      <p:sp>
        <p:nvSpPr>
          <p:cNvPr id="33997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42018" name="Rectangle 2"/>
          <p:cNvSpPr>
            <a:spLocks noGrp="1" noRot="1" noChangeAspect="1" noTextEdit="1"/>
          </p:cNvSpPr>
          <p:nvPr>
            <p:ph type="sldImg"/>
          </p:nvPr>
        </p:nvSpPr>
        <p:spPr>
          <a:ln>
            <a:solidFill>
              <a:srgbClr val="000000">
                <a:alpha val="100000"/>
              </a:srgbClr>
            </a:solidFill>
            <a:miter lim="800000"/>
          </a:ln>
        </p:spPr>
      </p:sp>
      <p:sp>
        <p:nvSpPr>
          <p:cNvPr id="3420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44066" name="Rectangle 2"/>
          <p:cNvSpPr>
            <a:spLocks noGrp="1" noRot="1" noChangeAspect="1" noTextEdit="1"/>
          </p:cNvSpPr>
          <p:nvPr>
            <p:ph type="sldImg"/>
          </p:nvPr>
        </p:nvSpPr>
        <p:spPr>
          <a:ln>
            <a:solidFill>
              <a:srgbClr val="000000">
                <a:alpha val="100000"/>
              </a:srgbClr>
            </a:solidFill>
            <a:miter lim="800000"/>
          </a:ln>
        </p:spPr>
      </p:sp>
      <p:sp>
        <p:nvSpPr>
          <p:cNvPr id="34406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46114" name="Rectangle 2"/>
          <p:cNvSpPr>
            <a:spLocks noGrp="1" noRot="1" noChangeAspect="1" noTextEdit="1"/>
          </p:cNvSpPr>
          <p:nvPr>
            <p:ph type="sldImg"/>
          </p:nvPr>
        </p:nvSpPr>
        <p:spPr>
          <a:ln>
            <a:solidFill>
              <a:srgbClr val="000000">
                <a:alpha val="100000"/>
              </a:srgbClr>
            </a:solidFill>
            <a:miter lim="800000"/>
          </a:ln>
        </p:spPr>
      </p:sp>
      <p:sp>
        <p:nvSpPr>
          <p:cNvPr id="34611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48162" name="Rectangle 2"/>
          <p:cNvSpPr>
            <a:spLocks noGrp="1" noRot="1" noChangeAspect="1" noTextEdit="1"/>
          </p:cNvSpPr>
          <p:nvPr>
            <p:ph type="sldImg"/>
          </p:nvPr>
        </p:nvSpPr>
        <p:spPr>
          <a:ln>
            <a:solidFill>
              <a:srgbClr val="000000">
                <a:alpha val="100000"/>
              </a:srgbClr>
            </a:solidFill>
            <a:miter lim="800000"/>
          </a:ln>
        </p:spPr>
      </p:sp>
      <p:sp>
        <p:nvSpPr>
          <p:cNvPr id="34816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79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50210" name="Rectangle 2"/>
          <p:cNvSpPr>
            <a:spLocks noGrp="1" noRot="1" noChangeAspect="1" noTextEdit="1"/>
          </p:cNvSpPr>
          <p:nvPr>
            <p:ph type="sldImg"/>
          </p:nvPr>
        </p:nvSpPr>
        <p:spPr>
          <a:ln>
            <a:solidFill>
              <a:srgbClr val="000000">
                <a:alpha val="100000"/>
              </a:srgbClr>
            </a:solidFill>
            <a:miter lim="800000"/>
          </a:ln>
        </p:spPr>
      </p:sp>
      <p:sp>
        <p:nvSpPr>
          <p:cNvPr id="35021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52258" name="Rectangle 2"/>
          <p:cNvSpPr>
            <a:spLocks noGrp="1" noRot="1" noChangeAspect="1" noTextEdit="1"/>
          </p:cNvSpPr>
          <p:nvPr>
            <p:ph type="sldImg"/>
          </p:nvPr>
        </p:nvSpPr>
        <p:spPr>
          <a:ln>
            <a:solidFill>
              <a:srgbClr val="000000">
                <a:alpha val="100000"/>
              </a:srgbClr>
            </a:solidFill>
            <a:miter lim="800000"/>
          </a:ln>
        </p:spPr>
      </p:sp>
      <p:sp>
        <p:nvSpPr>
          <p:cNvPr id="35225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6322" name="Rectangle 2"/>
          <p:cNvSpPr>
            <a:spLocks noGrp="1" noRot="1" noChangeAspect="1" noTextEdit="1"/>
          </p:cNvSpPr>
          <p:nvPr>
            <p:ph type="sldImg"/>
          </p:nvPr>
        </p:nvSpPr>
        <p:spPr>
          <a:ln>
            <a:solidFill>
              <a:srgbClr val="000000">
                <a:alpha val="100000"/>
              </a:srgbClr>
            </a:solidFill>
            <a:miter lim="800000"/>
          </a:ln>
        </p:spPr>
      </p:sp>
      <p:sp>
        <p:nvSpPr>
          <p:cNvPr id="563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54306" name="Rectangle 2"/>
          <p:cNvSpPr>
            <a:spLocks noGrp="1" noRot="1" noChangeAspect="1" noTextEdit="1"/>
          </p:cNvSpPr>
          <p:nvPr>
            <p:ph type="sldImg"/>
          </p:nvPr>
        </p:nvSpPr>
        <p:spPr>
          <a:ln>
            <a:solidFill>
              <a:srgbClr val="000000">
                <a:alpha val="100000"/>
              </a:srgbClr>
            </a:solidFill>
            <a:miter lim="800000"/>
          </a:ln>
        </p:spPr>
      </p:sp>
      <p:sp>
        <p:nvSpPr>
          <p:cNvPr id="35430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56354" name="Rectangle 2"/>
          <p:cNvSpPr>
            <a:spLocks noGrp="1" noRot="1" noChangeAspect="1" noTextEdit="1"/>
          </p:cNvSpPr>
          <p:nvPr>
            <p:ph type="sldImg"/>
          </p:nvPr>
        </p:nvSpPr>
        <p:spPr>
          <a:ln>
            <a:solidFill>
              <a:srgbClr val="000000">
                <a:alpha val="100000"/>
              </a:srgbClr>
            </a:solidFill>
            <a:miter lim="800000"/>
          </a:ln>
        </p:spPr>
      </p:sp>
      <p:sp>
        <p:nvSpPr>
          <p:cNvPr id="3563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58402" name="Rectangle 2"/>
          <p:cNvSpPr>
            <a:spLocks noGrp="1" noRot="1" noChangeAspect="1" noTextEdit="1"/>
          </p:cNvSpPr>
          <p:nvPr>
            <p:ph type="sldImg"/>
          </p:nvPr>
        </p:nvSpPr>
        <p:spPr>
          <a:ln>
            <a:solidFill>
              <a:srgbClr val="000000">
                <a:alpha val="100000"/>
              </a:srgbClr>
            </a:solidFill>
            <a:miter lim="800000"/>
          </a:ln>
        </p:spPr>
      </p:sp>
      <p:sp>
        <p:nvSpPr>
          <p:cNvPr id="35840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60450" name="Rectangle 2"/>
          <p:cNvSpPr>
            <a:spLocks noGrp="1" noRot="1" noChangeAspect="1" noTextEdit="1"/>
          </p:cNvSpPr>
          <p:nvPr>
            <p:ph type="sldImg"/>
          </p:nvPr>
        </p:nvSpPr>
        <p:spPr>
          <a:ln>
            <a:solidFill>
              <a:srgbClr val="000000">
                <a:alpha val="100000"/>
              </a:srgbClr>
            </a:solidFill>
            <a:miter lim="800000"/>
          </a:ln>
        </p:spPr>
      </p:sp>
      <p:sp>
        <p:nvSpPr>
          <p:cNvPr id="36045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62498" name="Rectangle 2"/>
          <p:cNvSpPr>
            <a:spLocks noGrp="1" noRot="1" noChangeAspect="1" noTextEdit="1"/>
          </p:cNvSpPr>
          <p:nvPr>
            <p:ph type="sldImg"/>
          </p:nvPr>
        </p:nvSpPr>
        <p:spPr>
          <a:ln>
            <a:solidFill>
              <a:srgbClr val="000000">
                <a:alpha val="100000"/>
              </a:srgbClr>
            </a:solidFill>
            <a:miter lim="800000"/>
          </a:ln>
        </p:spPr>
      </p:sp>
      <p:sp>
        <p:nvSpPr>
          <p:cNvPr id="36249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64546" name="Rectangle 2"/>
          <p:cNvSpPr>
            <a:spLocks noGrp="1" noRot="1" noChangeAspect="1" noTextEdit="1"/>
          </p:cNvSpPr>
          <p:nvPr>
            <p:ph type="sldImg"/>
          </p:nvPr>
        </p:nvSpPr>
        <p:spPr>
          <a:ln>
            <a:solidFill>
              <a:srgbClr val="000000">
                <a:alpha val="100000"/>
              </a:srgbClr>
            </a:solidFill>
            <a:miter lim="800000"/>
          </a:ln>
        </p:spPr>
      </p:sp>
      <p:sp>
        <p:nvSpPr>
          <p:cNvPr id="36454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66594" name="Rectangle 2"/>
          <p:cNvSpPr>
            <a:spLocks noGrp="1" noRot="1" noChangeAspect="1" noTextEdit="1"/>
          </p:cNvSpPr>
          <p:nvPr>
            <p:ph type="sldImg"/>
          </p:nvPr>
        </p:nvSpPr>
        <p:spPr>
          <a:ln>
            <a:solidFill>
              <a:srgbClr val="000000">
                <a:alpha val="100000"/>
              </a:srgbClr>
            </a:solidFill>
            <a:miter lim="800000"/>
          </a:ln>
        </p:spPr>
      </p:sp>
      <p:sp>
        <p:nvSpPr>
          <p:cNvPr id="36659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68642" name="Rectangle 2"/>
          <p:cNvSpPr>
            <a:spLocks noGrp="1" noRot="1" noChangeAspect="1" noTextEdit="1"/>
          </p:cNvSpPr>
          <p:nvPr>
            <p:ph type="sldImg"/>
          </p:nvPr>
        </p:nvSpPr>
        <p:spPr>
          <a:ln>
            <a:solidFill>
              <a:srgbClr val="000000">
                <a:alpha val="100000"/>
              </a:srgbClr>
            </a:solidFill>
            <a:miter lim="800000"/>
          </a:ln>
        </p:spPr>
      </p:sp>
      <p:sp>
        <p:nvSpPr>
          <p:cNvPr id="36864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89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70690" name="Rectangle 2"/>
          <p:cNvSpPr>
            <a:spLocks noGrp="1" noRot="1" noChangeAspect="1" noTextEdit="1"/>
          </p:cNvSpPr>
          <p:nvPr>
            <p:ph type="sldImg"/>
          </p:nvPr>
        </p:nvSpPr>
        <p:spPr>
          <a:ln>
            <a:solidFill>
              <a:srgbClr val="000000">
                <a:alpha val="100000"/>
              </a:srgbClr>
            </a:solidFill>
            <a:miter lim="800000"/>
          </a:ln>
        </p:spPr>
      </p:sp>
      <p:sp>
        <p:nvSpPr>
          <p:cNvPr id="37069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72738" name="Rectangle 2"/>
          <p:cNvSpPr>
            <a:spLocks noGrp="1" noRot="1" noChangeAspect="1" noTextEdit="1"/>
          </p:cNvSpPr>
          <p:nvPr>
            <p:ph type="sldImg"/>
          </p:nvPr>
        </p:nvSpPr>
        <p:spPr>
          <a:ln>
            <a:solidFill>
              <a:srgbClr val="000000">
                <a:alpha val="100000"/>
              </a:srgbClr>
            </a:solidFill>
            <a:miter lim="800000"/>
          </a:ln>
        </p:spPr>
      </p:sp>
      <p:sp>
        <p:nvSpPr>
          <p:cNvPr id="37273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0418" name="Rectangle 2"/>
          <p:cNvSpPr>
            <a:spLocks noGrp="1" noRot="1" noChangeAspect="1" noTextEdit="1"/>
          </p:cNvSpPr>
          <p:nvPr>
            <p:ph type="sldImg"/>
          </p:nvPr>
        </p:nvSpPr>
        <p:spPr>
          <a:ln>
            <a:solidFill>
              <a:srgbClr val="000000">
                <a:alpha val="100000"/>
              </a:srgbClr>
            </a:solidFill>
            <a:miter lim="800000"/>
          </a:ln>
        </p:spPr>
      </p:sp>
      <p:sp>
        <p:nvSpPr>
          <p:cNvPr id="604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74786" name="Rectangle 2"/>
          <p:cNvSpPr>
            <a:spLocks noGrp="1" noRot="1" noChangeAspect="1" noTextEdit="1"/>
          </p:cNvSpPr>
          <p:nvPr>
            <p:ph type="sldImg"/>
          </p:nvPr>
        </p:nvSpPr>
        <p:spPr>
          <a:ln>
            <a:solidFill>
              <a:srgbClr val="000000">
                <a:alpha val="100000"/>
              </a:srgbClr>
            </a:solidFill>
            <a:miter lim="800000"/>
          </a:ln>
        </p:spPr>
      </p:sp>
      <p:sp>
        <p:nvSpPr>
          <p:cNvPr id="37478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76834" name="Rectangle 2"/>
          <p:cNvSpPr>
            <a:spLocks noGrp="1" noRot="1" noChangeAspect="1" noTextEdit="1"/>
          </p:cNvSpPr>
          <p:nvPr>
            <p:ph type="sldImg"/>
          </p:nvPr>
        </p:nvSpPr>
        <p:spPr>
          <a:ln>
            <a:solidFill>
              <a:srgbClr val="000000">
                <a:alpha val="100000"/>
              </a:srgbClr>
            </a:solidFill>
            <a:miter lim="800000"/>
          </a:ln>
        </p:spPr>
      </p:sp>
      <p:sp>
        <p:nvSpPr>
          <p:cNvPr id="37683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78882" name="Rectangle 2"/>
          <p:cNvSpPr>
            <a:spLocks noGrp="1" noRot="1" noChangeAspect="1" noTextEdit="1"/>
          </p:cNvSpPr>
          <p:nvPr>
            <p:ph type="sldImg"/>
          </p:nvPr>
        </p:nvSpPr>
        <p:spPr>
          <a:ln>
            <a:solidFill>
              <a:srgbClr val="000000">
                <a:alpha val="100000"/>
              </a:srgbClr>
            </a:solidFill>
            <a:miter lim="800000"/>
          </a:ln>
        </p:spPr>
      </p:sp>
      <p:sp>
        <p:nvSpPr>
          <p:cNvPr id="37888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80930" name="Rectangle 2"/>
          <p:cNvSpPr>
            <a:spLocks noGrp="1" noRot="1" noChangeAspect="1" noTextEdit="1"/>
          </p:cNvSpPr>
          <p:nvPr>
            <p:ph type="sldImg"/>
          </p:nvPr>
        </p:nvSpPr>
        <p:spPr>
          <a:ln>
            <a:solidFill>
              <a:srgbClr val="000000">
                <a:alpha val="100000"/>
              </a:srgbClr>
            </a:solidFill>
            <a:miter lim="800000"/>
          </a:ln>
        </p:spPr>
      </p:sp>
      <p:sp>
        <p:nvSpPr>
          <p:cNvPr id="38093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82978" name="Rectangle 2"/>
          <p:cNvSpPr>
            <a:spLocks noGrp="1" noRot="1" noChangeAspect="1" noTextEdit="1"/>
          </p:cNvSpPr>
          <p:nvPr>
            <p:ph type="sldImg"/>
          </p:nvPr>
        </p:nvSpPr>
        <p:spPr>
          <a:ln>
            <a:solidFill>
              <a:srgbClr val="000000">
                <a:alpha val="100000"/>
              </a:srgbClr>
            </a:solidFill>
            <a:miter lim="800000"/>
          </a:ln>
        </p:spPr>
      </p:sp>
      <p:sp>
        <p:nvSpPr>
          <p:cNvPr id="38297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85026" name="Rectangle 2"/>
          <p:cNvSpPr>
            <a:spLocks noGrp="1" noRot="1" noChangeAspect="1" noTextEdit="1"/>
          </p:cNvSpPr>
          <p:nvPr>
            <p:ph type="sldImg"/>
          </p:nvPr>
        </p:nvSpPr>
        <p:spPr>
          <a:ln>
            <a:solidFill>
              <a:srgbClr val="000000">
                <a:alpha val="100000"/>
              </a:srgbClr>
            </a:solidFill>
            <a:miter lim="800000"/>
          </a:ln>
        </p:spPr>
      </p:sp>
      <p:sp>
        <p:nvSpPr>
          <p:cNvPr id="385027"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87074" name="Rectangle 2"/>
          <p:cNvSpPr>
            <a:spLocks noGrp="1" noRot="1" noChangeAspect="1" noTextEdit="1"/>
          </p:cNvSpPr>
          <p:nvPr>
            <p:ph type="sldImg"/>
          </p:nvPr>
        </p:nvSpPr>
        <p:spPr>
          <a:ln>
            <a:solidFill>
              <a:srgbClr val="000000">
                <a:alpha val="100000"/>
              </a:srgbClr>
            </a:solidFill>
            <a:miter lim="800000"/>
          </a:ln>
        </p:spPr>
      </p:sp>
      <p:sp>
        <p:nvSpPr>
          <p:cNvPr id="38707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89122" name="Rectangle 2"/>
          <p:cNvSpPr>
            <a:spLocks noGrp="1" noRot="1" noChangeAspect="1" noTextEdit="1"/>
          </p:cNvSpPr>
          <p:nvPr>
            <p:ph type="sldImg"/>
          </p:nvPr>
        </p:nvSpPr>
        <p:spPr>
          <a:ln>
            <a:solidFill>
              <a:srgbClr val="000000">
                <a:alpha val="100000"/>
              </a:srgbClr>
            </a:solidFill>
            <a:miter lim="800000"/>
          </a:ln>
        </p:spPr>
      </p:sp>
      <p:sp>
        <p:nvSpPr>
          <p:cNvPr id="389123"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99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91170" name="Rectangle 2"/>
          <p:cNvSpPr>
            <a:spLocks noGrp="1" noRot="1" noChangeAspect="1" noTextEdit="1"/>
          </p:cNvSpPr>
          <p:nvPr>
            <p:ph type="sldImg"/>
          </p:nvPr>
        </p:nvSpPr>
        <p:spPr>
          <a:ln>
            <a:solidFill>
              <a:srgbClr val="000000">
                <a:alpha val="100000"/>
              </a:srgbClr>
            </a:solidFill>
            <a:miter lim="800000"/>
          </a:ln>
        </p:spPr>
      </p:sp>
      <p:sp>
        <p:nvSpPr>
          <p:cNvPr id="391171"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txBox="1">
            <a:spLocks noGrp="1"/>
          </p:cNvSpPr>
          <p:nvPr/>
        </p:nvSpPr>
        <p:spPr>
          <a:xfrm>
            <a:off x="3884613" y="8685213"/>
            <a:ext cx="2971800" cy="457200"/>
          </a:xfrm>
          <a:prstGeom prst="rect">
            <a:avLst/>
          </a:prstGeom>
          <a:noFill/>
          <a:ln w="9525">
            <a:noFill/>
          </a:ln>
        </p:spPr>
        <p:txBody>
          <a:bodyPr anchor="b" anchorCtr="0"/>
          <a:lstStyle/>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t>100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393218" name="Rectangle 2"/>
          <p:cNvSpPr>
            <a:spLocks noGrp="1" noRot="1" noChangeAspect="1" noTextEdit="1"/>
          </p:cNvSpPr>
          <p:nvPr>
            <p:ph type="sldImg"/>
          </p:nvPr>
        </p:nvSpPr>
        <p:spPr>
          <a:ln>
            <a:solidFill>
              <a:srgbClr val="000000">
                <a:alpha val="100000"/>
              </a:srgbClr>
            </a:solidFill>
            <a:miter lim="800000"/>
          </a:ln>
        </p:spPr>
      </p:sp>
      <p:sp>
        <p:nvSpPr>
          <p:cNvPr id="393219"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a:t>Click to edit Master title style</a:t>
            </a:r>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1ECBA24-9D56-B246-A1E8-AD0BED233DC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buNone/>
            </a:pPr>
            <a:fld id="{9A0DB2DC-4C9A-4742-B13C-FB6460FD3503}" type="slidenum">
              <a:rPr lang="en-US" altLang="">
                <a:latin typeface="Times New Roman" panose="02020603050405020304" pitchFamily="18" charset="0"/>
              </a:rPr>
              <a:t>‹#›</a:t>
            </a:fld>
            <a:endParaRPr lang="en-US" altLang="">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a:t>Click to edit Master title style</a:t>
            </a:r>
          </a:p>
        </p:txBody>
      </p:sp>
      <p:sp>
        <p:nvSpPr>
          <p:cNvPr id="13315"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DD3D93AC-5BD1-A446-AC79-11FA9FDB97D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10/13/2024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lvl="0" eaLnBrk="1" hangingPunct="1">
              <a:buNone/>
            </a:pPr>
            <a:fld id="{9A0DB2DC-4C9A-4742-B13C-FB6460FD3503}" type="slidenum">
              <a:rPr lang="en-US" altLang=""/>
              <a:t>‹#›</a:t>
            </a:fld>
            <a:endParaRPr lang="en-US" altLang="">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5602"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lstStyle/>
          <a:p>
            <a:pPr lvl="0"/>
            <a:r>
              <a:rPr lang="en-US" altLang="en-US"/>
              <a:t>Click to edit Master title style</a:t>
            </a:r>
          </a:p>
        </p:txBody>
      </p:sp>
      <p:sp>
        <p:nvSpPr>
          <p:cNvPr id="25603"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buNone/>
            </a:pPr>
            <a:fld id="{9A0DB2DC-4C9A-4742-B13C-FB6460FD3503}" type="slidenum">
              <a:rPr lang="en-US" altLang="en-US"/>
              <a:t>‹#›</a:t>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C:/Users/admin/Desktop/https:/iso-ahead.vn/image/catalog/ti%C3%AAu%20chu%E1%BA%A9n/haccp-3.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6.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5.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0.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2.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6.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9.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2.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1.jp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3.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1.jpg"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4.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1.jpg"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5.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2.jpg"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6.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3.jp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7.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3.jp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8.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4.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9.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4.jp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0.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5.jpg"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1.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5.jpg"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6.jpg"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3.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6.jp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4.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7.jpg"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5.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8.jp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8.jp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9.jp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8.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9.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9.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10.jp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0.xml"/><Relationship Id="rId1" Type="http://schemas.openxmlformats.org/officeDocument/2006/relationships/slideLayout" Target="../slideLayouts/slideLayout24.xml"/><Relationship Id="rId4" Type="http://schemas.openxmlformats.org/officeDocument/2006/relationships/image" Target="C:/Users/admin/Desktop/https:/sunemit.com/wp-content/uploads/2022/12/nha-may-dien-mat-troi10.jpg"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1.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jpeg"/></Relationships>
</file>

<file path=ppt/slides/_rels/slide1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8.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9.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0.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1.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2.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3.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4.xml"/><Relationship Id="rId1" Type="http://schemas.openxmlformats.org/officeDocument/2006/relationships/slideLayout" Target="../slideLayouts/slideLayout24.xml"/><Relationship Id="rId6" Type="http://schemas.openxmlformats.org/officeDocument/2006/relationships/image" Target="C:/Users/admin/Desktop/https:/tapchimoitruong.vn/uploads/062021/image001_20693d5f.jpg" TargetMode="External"/><Relationship Id="rId5" Type="http://schemas.openxmlformats.org/officeDocument/2006/relationships/image" Target="../media/image141.jpeg"/><Relationship Id="rId4" Type="http://schemas.openxmlformats.org/officeDocument/2006/relationships/image" Target="C:/Users/admin/Desktop/https:/tapchimoitruong.vn/uploads/062021/image005_2f87bf38.jpg"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75.xml"/><Relationship Id="rId1" Type="http://schemas.openxmlformats.org/officeDocument/2006/relationships/slideLayout" Target="../slideLayouts/slideLayout24.xml"/><Relationship Id="rId4" Type="http://schemas.openxmlformats.org/officeDocument/2006/relationships/image" Target="../media/image142.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2.jpeg"/><Relationship Id="rId2" Type="http://schemas.openxmlformats.org/officeDocument/2006/relationships/notesSlide" Target="../notesSlides/notesSlide180.xml"/><Relationship Id="rId1" Type="http://schemas.openxmlformats.org/officeDocument/2006/relationships/slideLayout" Target="../slideLayouts/slideLayout23.xml"/><Relationship Id="rId6" Type="http://schemas.openxmlformats.org/officeDocument/2006/relationships/image" Target="../media/image77.wmf"/><Relationship Id="rId5" Type="http://schemas.openxmlformats.org/officeDocument/2006/relationships/image" Target="../media/image145.png"/><Relationship Id="rId4" Type="http://schemas.openxmlformats.org/officeDocument/2006/relationships/image" Target="../media/image144.png"/></Relationships>
</file>

<file path=ppt/slides/_rels/slide18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C:/Users/admin/Desktop/https:/laizhongliuxue.com/wp-content/uploads/2021/06/Picture2-37.pn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C:/Users/admin/Desktop/https:/static.fireant.vn/Upload/20231221/images/vlxd1.jp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C:/Users/admin/Desktop/https:/danviet.mediacdn.vn/upload/3-2016/images/2016-08-04/147031146683558-dv-chinh2.j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C:/Users/admin/Desktop/https:/tpa-fas.com.vn/uploads/files/D%C3%A2y%20chuy%E1%BB%81n%20s%E1%BA%A3n%20xu%E1%BA%A5t/day-chuyen-san-xuat-o-to.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C:/Users/admin/Desktop/https:/martech.com.vn/pictures/catalog/nhiet-dien/nhietdien-1696406915685286066212.jpg"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4.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C:/Users/admin/Desktop/https:/www.evn.com.vn/userfile/User/xuantien/images/2018/8/thuydienLaiChau10082018.jpg"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C:/Users/admin/Desktop/https:/freesolar.vn/wp-content/uploads/2021/06/he-thong-dien-nang-luong-mat-troi-cong-nghiep.jp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40962"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0963" name="Picture 3" descr="Tiêu chuẩn HACCP trong sản xuất và chế biến thực phẩm"/>
          <p:cNvPicPr>
            <a:picLocks noChangeAspect="1"/>
          </p:cNvPicPr>
          <p:nvPr/>
        </p:nvPicPr>
        <p:blipFill>
          <a:blip r:embed="rId3" r:link="rId4"/>
          <a:stretch>
            <a:fillRect/>
          </a:stretch>
        </p:blipFill>
        <p:spPr>
          <a:xfrm>
            <a:off x="1060450" y="798513"/>
            <a:ext cx="10201275" cy="5372100"/>
          </a:xfrm>
          <a:prstGeom prst="rect">
            <a:avLst/>
          </a:prstGeom>
          <a:noFill/>
          <a:ln w="9525">
            <a:noFill/>
          </a:ln>
        </p:spPr>
      </p:pic>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cs typeface="Times New Roman" panose="02020603050405020304" pitchFamily="18" charset="0"/>
              </a:rPr>
              <a:t>Sản xuất, chế biến thực phẩm</a:t>
            </a:r>
            <a:r>
              <a:rPr lang="" altLang="x-none" sz="4000" b="1">
                <a:solidFill>
                  <a:srgbClr val="00B050"/>
                </a:solidFill>
                <a:latin typeface="Times New Roman" panose="02020603050405020304" pitchFamily="18" charset="0"/>
              </a:rPr>
              <a:t> </a:t>
            </a:r>
            <a:endParaRPr lang="" altLang=""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3342" y="0"/>
            <a:ext cx="11285316" cy="1828386"/>
          </a:xfrm>
          <a:prstGeom prst="rect">
            <a:avLst/>
          </a:prstGeom>
          <a:noFill/>
        </p:spPr>
        <p:txBody>
          <a:bodyPr>
            <a:spAutoFit/>
          </a:bodyPr>
          <a:lstStyle/>
          <a:p>
            <a:pPr marL="742950" marR="0" lvl="0" indent="-742950" algn="ctr" defTabSz="457200" rtl="0" eaLnBrk="1" fontAlgn="auto" latinLnBrk="0" hangingPunct="1">
              <a:lnSpc>
                <a:spcPct val="150000"/>
              </a:lnSpc>
              <a:spcBef>
                <a:spcPts val="0"/>
              </a:spcBef>
              <a:spcAft>
                <a:spcPts val="0"/>
              </a:spcAft>
              <a:buClrTx/>
              <a:buSzTx/>
              <a:buFontTx/>
              <a:buAutoNum type="arabicPeriod"/>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CÁC NHÂN TỐ ẢNH HƯỞNG ĐẾN SỰ PHÁT TRIỂN VÀ PHÂN BỐ CÔNG  NGHIỆP</a:t>
            </a:r>
          </a:p>
        </p:txBody>
      </p:sp>
      <p:pic>
        <p:nvPicPr>
          <p:cNvPr id="61442" name="Picture 5" descr="Các nhân tố ảnh hưởng đến phát triển kinh tế công nghiệp vùng - Tạp chí Tài  chính"/>
          <p:cNvPicPr>
            <a:picLocks noChangeAspect="1"/>
          </p:cNvPicPr>
          <p:nvPr/>
        </p:nvPicPr>
        <p:blipFill>
          <a:blip r:embed="rId3"/>
          <a:stretch>
            <a:fillRect/>
          </a:stretch>
        </p:blipFill>
        <p:spPr>
          <a:xfrm>
            <a:off x="1238250" y="1933575"/>
            <a:ext cx="9723438" cy="4814888"/>
          </a:xfrm>
          <a:prstGeom prst="rect">
            <a:avLst/>
          </a:prstGeom>
          <a:noFill/>
          <a:ln w="9525">
            <a:noFill/>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extBox 2"/>
          <p:cNvSpPr txBox="1"/>
          <p:nvPr/>
        </p:nvSpPr>
        <p:spPr>
          <a:xfrm>
            <a:off x="233363" y="0"/>
            <a:ext cx="11725275" cy="1698625"/>
          </a:xfrm>
          <a:prstGeom prst="rect">
            <a:avLst/>
          </a:prstGeom>
          <a:noFill/>
          <a:ln w="9525">
            <a:noFill/>
          </a:ln>
        </p:spPr>
        <p:txBody>
          <a:bodyPr>
            <a:spAutoFit/>
          </a:bodyPr>
          <a:lstStyle/>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 Nhóm 3: Trình b</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y sự phát triển v</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 phân bố của ng</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700" b="1">
              <a:solidFill>
                <a:srgbClr val="0432FF"/>
              </a:solidFill>
              <a:latin typeface="Times New Roman" panose="02020603050405020304" pitchFamily="18" charset="0"/>
              <a:ea typeface="Times New Roman" panose="02020603050405020304" pitchFamily="18" charset="0"/>
            </a:endParaRPr>
          </a:p>
        </p:txBody>
      </p:sp>
      <p:sp>
        <p:nvSpPr>
          <p:cNvPr id="392194" name="TextBox 3"/>
          <p:cNvSpPr txBox="1"/>
          <p:nvPr/>
        </p:nvSpPr>
        <p:spPr>
          <a:xfrm>
            <a:off x="1401763" y="2636838"/>
            <a:ext cx="9048750" cy="3584575"/>
          </a:xfrm>
          <a:prstGeom prst="rect">
            <a:avLst/>
          </a:prstGeom>
          <a:noFill/>
          <a:ln w="9525">
            <a:noFill/>
          </a:ln>
        </p:spPr>
        <p:txBody>
          <a:bodyPr>
            <a:spAutoFit/>
          </a:bodyPr>
          <a:lstStyle/>
          <a:p>
            <a:pPr algn="just">
              <a:lnSpc>
                <a:spcPct val="150000"/>
              </a:lnSpc>
              <a:buNone/>
            </a:pPr>
            <a:r>
              <a:rPr sz="3900" b="1">
                <a:solidFill>
                  <a:srgbClr val="00B050"/>
                </a:solidFill>
                <a:latin typeface="Times New Roman" panose="02020603050405020304" pitchFamily="18" charset="0"/>
                <a:cs typeface="Times New Roman" panose="02020603050405020304" pitchFamily="18" charset="0"/>
              </a:rPr>
              <a:t>+ Công nghiệp sản xuất sản phẩm điện tử, máy vi tính l</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 ng</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nh công nghiệp mới, có tốc độ phát triển nhanh ở nước ta trong những năm gần đây.</a:t>
            </a:r>
            <a:endParaRPr lang="" altLang="x-none" sz="39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TextBox 3"/>
          <p:cNvSpPr txBox="1"/>
          <p:nvPr/>
        </p:nvSpPr>
        <p:spPr>
          <a:xfrm>
            <a:off x="1990725" y="1441450"/>
            <a:ext cx="8380413" cy="4597400"/>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c. Công nghiệp sản xuất sản phẩm điện tử, máy vi tính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L</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công nghiệp mới, có tốc độ phát triển nhanh ở nước ta trong những năm gần đây.</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TextBox 2"/>
          <p:cNvSpPr txBox="1"/>
          <p:nvPr/>
        </p:nvSpPr>
        <p:spPr>
          <a:xfrm>
            <a:off x="233363" y="0"/>
            <a:ext cx="11725275" cy="1698625"/>
          </a:xfrm>
          <a:prstGeom prst="rect">
            <a:avLst/>
          </a:prstGeom>
          <a:noFill/>
          <a:ln w="9525">
            <a:noFill/>
          </a:ln>
        </p:spPr>
        <p:txBody>
          <a:bodyPr>
            <a:spAutoFit/>
          </a:bodyPr>
          <a:lstStyle/>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 Nhóm 3: Trình b</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y sự phát triển v</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 phân bố của ng</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700" b="1">
              <a:solidFill>
                <a:srgbClr val="0432FF"/>
              </a:solidFill>
              <a:latin typeface="Times New Roman" panose="02020603050405020304" pitchFamily="18" charset="0"/>
              <a:ea typeface="Times New Roman" panose="02020603050405020304" pitchFamily="18" charset="0"/>
            </a:endParaRPr>
          </a:p>
        </p:txBody>
      </p:sp>
      <p:sp>
        <p:nvSpPr>
          <p:cNvPr id="396290" name="TextBox 3"/>
          <p:cNvSpPr txBox="1"/>
          <p:nvPr/>
        </p:nvSpPr>
        <p:spPr>
          <a:xfrm>
            <a:off x="592138" y="1698625"/>
            <a:ext cx="11007725" cy="5113338"/>
          </a:xfrm>
          <a:prstGeom prst="rect">
            <a:avLst/>
          </a:prstGeom>
          <a:noFill/>
          <a:ln w="9525">
            <a:noFill/>
          </a:ln>
        </p:spPr>
        <p:txBody>
          <a:bodyPr>
            <a:spAutoFit/>
          </a:bodyPr>
          <a:lstStyle/>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 Cơ cấu sản phẩm của ng</a:t>
            </a:r>
            <a:r>
              <a:rPr sz="3700" b="1">
                <a:solidFill>
                  <a:srgbClr val="00B050"/>
                </a:solidFill>
                <a:latin typeface="Times New Roman" panose="02020603050405020304" pitchFamily="18" charset="0"/>
                <a:ea typeface="Times New Roman" panose="02020603050405020304" pitchFamily="18" charset="0"/>
              </a:rPr>
              <a:t>à</a:t>
            </a:r>
            <a:r>
              <a:rPr sz="3700" b="1">
                <a:solidFill>
                  <a:srgbClr val="00B050"/>
                </a:solidFill>
                <a:latin typeface="Times New Roman" panose="02020603050405020304" pitchFamily="18" charset="0"/>
                <a:cs typeface="Times New Roman" panose="02020603050405020304" pitchFamily="18" charset="0"/>
              </a:rPr>
              <a:t>nh công nghiệp sản xuất sản phẩm điện tử, máy vi tính khá đa dạng như điện thoại di động, ti vi lắp ráp, máy điều hòa không khí, máy giặt, máy vi tính, máy in,</a:t>
            </a:r>
            <a:r>
              <a:rPr sz="3700" b="1">
                <a:solidFill>
                  <a:srgbClr val="00B050"/>
                </a:solidFill>
                <a:latin typeface="Times New Roman" panose="02020603050405020304" pitchFamily="18" charset="0"/>
                <a:ea typeface="Times New Roman" panose="02020603050405020304" pitchFamily="18" charset="0"/>
              </a:rPr>
              <a:t>…</a:t>
            </a:r>
            <a:r>
              <a:rPr sz="3700" b="1">
                <a:solidFill>
                  <a:srgbClr val="00B050"/>
                </a:solidFill>
                <a:latin typeface="Times New Roman" panose="02020603050405020304" pitchFamily="18" charset="0"/>
                <a:cs typeface="Times New Roman" panose="02020603050405020304" pitchFamily="18" charset="0"/>
              </a:rPr>
              <a:t>phân bố ở các tỉnh, th</a:t>
            </a:r>
            <a:r>
              <a:rPr sz="3700" b="1">
                <a:solidFill>
                  <a:srgbClr val="00B050"/>
                </a:solidFill>
                <a:latin typeface="Times New Roman" panose="02020603050405020304" pitchFamily="18" charset="0"/>
                <a:ea typeface="Times New Roman" panose="02020603050405020304" pitchFamily="18" charset="0"/>
              </a:rPr>
              <a:t>à</a:t>
            </a:r>
            <a:r>
              <a:rPr sz="3700" b="1">
                <a:solidFill>
                  <a:srgbClr val="00B050"/>
                </a:solidFill>
                <a:latin typeface="Times New Roman" panose="02020603050405020304" pitchFamily="18" charset="0"/>
                <a:cs typeface="Times New Roman" panose="02020603050405020304" pitchFamily="18" charset="0"/>
              </a:rPr>
              <a:t>nh phố như H</a:t>
            </a:r>
            <a:r>
              <a:rPr sz="3700" b="1">
                <a:solidFill>
                  <a:srgbClr val="00B050"/>
                </a:solidFill>
                <a:latin typeface="Times New Roman" panose="02020603050405020304" pitchFamily="18" charset="0"/>
                <a:ea typeface="Times New Roman" panose="02020603050405020304" pitchFamily="18" charset="0"/>
              </a:rPr>
              <a:t>à</a:t>
            </a:r>
            <a:r>
              <a:rPr sz="3700" b="1">
                <a:solidFill>
                  <a:srgbClr val="00B050"/>
                </a:solidFill>
                <a:latin typeface="Times New Roman" panose="02020603050405020304" pitchFamily="18" charset="0"/>
                <a:cs typeface="Times New Roman" panose="02020603050405020304" pitchFamily="18" charset="0"/>
              </a:rPr>
              <a:t> Nội, th</a:t>
            </a:r>
            <a:r>
              <a:rPr sz="3700" b="1">
                <a:solidFill>
                  <a:srgbClr val="00B050"/>
                </a:solidFill>
                <a:latin typeface="Times New Roman" panose="02020603050405020304" pitchFamily="18" charset="0"/>
                <a:ea typeface="Times New Roman" panose="02020603050405020304" pitchFamily="18" charset="0"/>
              </a:rPr>
              <a:t>à</a:t>
            </a:r>
            <a:r>
              <a:rPr sz="3700" b="1">
                <a:solidFill>
                  <a:srgbClr val="00B050"/>
                </a:solidFill>
                <a:latin typeface="Times New Roman" panose="02020603050405020304" pitchFamily="18" charset="0"/>
                <a:cs typeface="Times New Roman" panose="02020603050405020304" pitchFamily="18" charset="0"/>
              </a:rPr>
              <a:t>nh phố Hồ Chí Minh, Bắc Ninh, Hải Phòng, Thái Nguyên, Bắc Giang,..</a:t>
            </a:r>
            <a:endParaRPr lang="" altLang="x-none" sz="37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Sản xuất điện thoại di động</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98338" name="Picture 2" descr="2 tháng đầu năm 2022 Việt Nam sản xuất 31.6 triệu điện thoại di động"/>
          <p:cNvPicPr>
            <a:picLocks noChangeAspect="1"/>
          </p:cNvPicPr>
          <p:nvPr/>
        </p:nvPicPr>
        <p:blipFill>
          <a:blip r:embed="rId3"/>
          <a:stretch>
            <a:fillRect/>
          </a:stretch>
        </p:blipFill>
        <p:spPr>
          <a:xfrm>
            <a:off x="995363" y="954088"/>
            <a:ext cx="10160000" cy="5715000"/>
          </a:xfrm>
          <a:prstGeom prst="rect">
            <a:avLst/>
          </a:prstGeom>
          <a:noFill/>
          <a:ln w="9525">
            <a:noFill/>
          </a:ln>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Ti vi lắp ráp</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00386" name="Picture 2" descr="Dây chuyền sản xuất TV Vsmart hiện đại cỡ nào?"/>
          <p:cNvPicPr>
            <a:picLocks noChangeAspect="1"/>
          </p:cNvPicPr>
          <p:nvPr/>
        </p:nvPicPr>
        <p:blipFill>
          <a:blip r:embed="rId3"/>
          <a:stretch>
            <a:fillRect/>
          </a:stretch>
        </p:blipFill>
        <p:spPr>
          <a:xfrm>
            <a:off x="1241425" y="995363"/>
            <a:ext cx="9823450" cy="5707062"/>
          </a:xfrm>
          <a:prstGeom prst="rect">
            <a:avLst/>
          </a:prstGeom>
          <a:noFill/>
          <a:ln w="9525">
            <a:noFill/>
          </a:ln>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Máy điều hòa không khí</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02434" name="Picture 2" descr="Trung Cấp Kỹ thuật máy lạnh và điều hòa không khí - THÔNG TIN TUYỂN SINH  CITC"/>
          <p:cNvPicPr>
            <a:picLocks noChangeAspect="1"/>
          </p:cNvPicPr>
          <p:nvPr/>
        </p:nvPicPr>
        <p:blipFill>
          <a:blip r:embed="rId3"/>
          <a:stretch>
            <a:fillRect/>
          </a:stretch>
        </p:blipFill>
        <p:spPr>
          <a:xfrm>
            <a:off x="1190625" y="944563"/>
            <a:ext cx="9886950" cy="5716587"/>
          </a:xfrm>
          <a:prstGeom prst="rect">
            <a:avLst/>
          </a:prstGeom>
          <a:noFill/>
          <a:ln w="9525">
            <a:noFill/>
          </a:ln>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Máy giặt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04482" name="Picture 2" descr="Khánh thành nhà máy sản xuất máy giặt cửa trước của AQUA Việt Nam"/>
          <p:cNvPicPr>
            <a:picLocks noChangeAspect="1"/>
          </p:cNvPicPr>
          <p:nvPr/>
        </p:nvPicPr>
        <p:blipFill>
          <a:blip r:embed="rId3"/>
          <a:stretch>
            <a:fillRect/>
          </a:stretch>
        </p:blipFill>
        <p:spPr>
          <a:xfrm>
            <a:off x="922338" y="957263"/>
            <a:ext cx="10158412" cy="5732462"/>
          </a:xfrm>
          <a:prstGeom prst="rect">
            <a:avLst/>
          </a:prstGeom>
          <a:noFill/>
          <a:ln w="9525">
            <a:noFill/>
          </a:ln>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Máy vi tính</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06530" name="Picture 2" descr="Xuất khẩu máy tính, phụ kiện điện tử có thể đạt 50 tỷ USD trong năm"/>
          <p:cNvPicPr>
            <a:picLocks noChangeAspect="1"/>
          </p:cNvPicPr>
          <p:nvPr/>
        </p:nvPicPr>
        <p:blipFill>
          <a:blip r:embed="rId3"/>
          <a:stretch>
            <a:fillRect/>
          </a:stretch>
        </p:blipFill>
        <p:spPr>
          <a:xfrm>
            <a:off x="857250" y="889000"/>
            <a:ext cx="10382250" cy="5835650"/>
          </a:xfrm>
          <a:prstGeom prst="rect">
            <a:avLst/>
          </a:prstGeom>
          <a:noFill/>
          <a:ln w="9525">
            <a:noFill/>
          </a:ln>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extBox 2"/>
          <p:cNvSpPr txBox="1"/>
          <p:nvPr/>
        </p:nvSpPr>
        <p:spPr>
          <a:xfrm>
            <a:off x="233363" y="0"/>
            <a:ext cx="11725275" cy="1698625"/>
          </a:xfrm>
          <a:prstGeom prst="rect">
            <a:avLst/>
          </a:prstGeom>
          <a:noFill/>
          <a:ln w="9525">
            <a:noFill/>
          </a:ln>
        </p:spPr>
        <p:txBody>
          <a:bodyPr>
            <a:spAutoFit/>
          </a:bodyPr>
          <a:lstStyle/>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 Nhóm 3: Trình b</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y sự phát triển v</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 phân bố của ng</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700" b="1">
              <a:solidFill>
                <a:srgbClr val="0432FF"/>
              </a:solidFill>
              <a:latin typeface="Times New Roman" panose="02020603050405020304" pitchFamily="18" charset="0"/>
              <a:ea typeface="Times New Roman" panose="02020603050405020304" pitchFamily="18" charset="0"/>
            </a:endParaRPr>
          </a:p>
        </p:txBody>
      </p:sp>
      <p:sp>
        <p:nvSpPr>
          <p:cNvPr id="408578" name="TextBox 3"/>
          <p:cNvSpPr txBox="1"/>
          <p:nvPr/>
        </p:nvSpPr>
        <p:spPr>
          <a:xfrm>
            <a:off x="6278563" y="2322513"/>
            <a:ext cx="5680075" cy="3497262"/>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Điện thoại di động:</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37,5 triệu cái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235,6 triệu cái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183,3 triệu cái</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08579" name="Picture 1"/>
          <p:cNvPicPr>
            <a:picLocks noChangeAspect="1"/>
          </p:cNvPicPr>
          <p:nvPr/>
        </p:nvPicPr>
        <p:blipFill>
          <a:blip r:embed="rId3"/>
          <a:stretch>
            <a:fillRect/>
          </a:stretch>
        </p:blipFill>
        <p:spPr>
          <a:xfrm>
            <a:off x="233363" y="2438400"/>
            <a:ext cx="5656262" cy="3059113"/>
          </a:xfrm>
          <a:prstGeom prst="rect">
            <a:avLst/>
          </a:prstGeom>
          <a:noFill/>
          <a:ln w="9525">
            <a:noFill/>
          </a:ln>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extBox 2"/>
          <p:cNvSpPr txBox="1"/>
          <p:nvPr/>
        </p:nvSpPr>
        <p:spPr>
          <a:xfrm>
            <a:off x="233363" y="0"/>
            <a:ext cx="11725275" cy="1698625"/>
          </a:xfrm>
          <a:prstGeom prst="rect">
            <a:avLst/>
          </a:prstGeom>
          <a:noFill/>
          <a:ln w="9525">
            <a:noFill/>
          </a:ln>
        </p:spPr>
        <p:txBody>
          <a:bodyPr>
            <a:spAutoFit/>
          </a:bodyPr>
          <a:lstStyle/>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 Nhóm 3: Trình b</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y sự phát triển v</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 phân bố của ng</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700" b="1">
              <a:solidFill>
                <a:srgbClr val="0432FF"/>
              </a:solidFill>
              <a:latin typeface="Times New Roman" panose="02020603050405020304" pitchFamily="18" charset="0"/>
              <a:ea typeface="Times New Roman" panose="02020603050405020304" pitchFamily="18" charset="0"/>
            </a:endParaRPr>
          </a:p>
        </p:txBody>
      </p:sp>
      <p:sp>
        <p:nvSpPr>
          <p:cNvPr id="410626" name="TextBox 3"/>
          <p:cNvSpPr txBox="1"/>
          <p:nvPr/>
        </p:nvSpPr>
        <p:spPr>
          <a:xfrm>
            <a:off x="6278563" y="2322513"/>
            <a:ext cx="5680075" cy="3497262"/>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Ti vi lắp ráp:</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2,8 triệu cái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5,5 triệu cái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20,6 triệu cái</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10627" name="Picture 1"/>
          <p:cNvPicPr>
            <a:picLocks noChangeAspect="1"/>
          </p:cNvPicPr>
          <p:nvPr/>
        </p:nvPicPr>
        <p:blipFill>
          <a:blip r:embed="rId3"/>
          <a:stretch>
            <a:fillRect/>
          </a:stretch>
        </p:blipFill>
        <p:spPr>
          <a:xfrm>
            <a:off x="233363" y="2438400"/>
            <a:ext cx="5656262" cy="3059113"/>
          </a:xfrm>
          <a:prstGeom prst="rect">
            <a:avLst/>
          </a:prstGeom>
          <a:noFill/>
          <a:ln w="9525">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
          <p:cNvSpPr/>
          <p:nvPr/>
        </p:nvSpPr>
        <p:spPr>
          <a:xfrm>
            <a:off x="2241550" y="34925"/>
            <a:ext cx="7708900" cy="904875"/>
          </a:xfrm>
          <a:prstGeom prst="rect">
            <a:avLst/>
          </a:prstGeom>
          <a:noFill/>
          <a:ln w="9525">
            <a:noFill/>
          </a:ln>
        </p:spPr>
        <p:txBody>
          <a:bodyPr>
            <a:spAutoFit/>
          </a:bodyPr>
          <a:lstStyle/>
          <a:p>
            <a:pPr algn="ctr">
              <a:lnSpc>
                <a:spcPct val="150000"/>
              </a:lnSpc>
            </a:pPr>
            <a:r>
              <a:rPr lang="en-US" altLang="" sz="4000" b="1">
                <a:solidFill>
                  <a:srgbClr val="0432FF"/>
                </a:solidFill>
                <a:latin typeface="Times New Roman" panose="02020603050405020304" pitchFamily="18" charset="0"/>
              </a:rPr>
              <a:t>THẢO LUẬN NHÓM (5 PHÚT)</a:t>
            </a:r>
          </a:p>
        </p:txBody>
      </p:sp>
      <p:pic>
        <p:nvPicPr>
          <p:cNvPr id="63490" name="Picture 4" descr="Viết báo cáo cho một buổi thảo luận của nhóm em lớp 4"/>
          <p:cNvPicPr>
            <a:picLocks noChangeAspect="1"/>
          </p:cNvPicPr>
          <p:nvPr/>
        </p:nvPicPr>
        <p:blipFill>
          <a:blip r:embed="rId3"/>
          <a:stretch>
            <a:fillRect/>
          </a:stretch>
        </p:blipFill>
        <p:spPr>
          <a:xfrm>
            <a:off x="1982788" y="1244600"/>
            <a:ext cx="8226425" cy="5176838"/>
          </a:xfrm>
          <a:prstGeom prst="rect">
            <a:avLst/>
          </a:prstGeom>
          <a:noFill/>
          <a:ln w="9525">
            <a:noFill/>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extBox 2"/>
          <p:cNvSpPr txBox="1"/>
          <p:nvPr/>
        </p:nvSpPr>
        <p:spPr>
          <a:xfrm>
            <a:off x="233363" y="0"/>
            <a:ext cx="11725275" cy="1698625"/>
          </a:xfrm>
          <a:prstGeom prst="rect">
            <a:avLst/>
          </a:prstGeom>
          <a:noFill/>
          <a:ln w="9525">
            <a:noFill/>
          </a:ln>
        </p:spPr>
        <p:txBody>
          <a:bodyPr>
            <a:spAutoFit/>
          </a:bodyPr>
          <a:lstStyle/>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 Nhóm 3: Trình b</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y sự phát triển v</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 phân bố của ng</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700" b="1">
              <a:solidFill>
                <a:srgbClr val="0432FF"/>
              </a:solidFill>
              <a:latin typeface="Times New Roman" panose="02020603050405020304" pitchFamily="18" charset="0"/>
              <a:ea typeface="Times New Roman" panose="02020603050405020304" pitchFamily="18" charset="0"/>
            </a:endParaRPr>
          </a:p>
        </p:txBody>
      </p:sp>
      <p:sp>
        <p:nvSpPr>
          <p:cNvPr id="412674" name="TextBox 3"/>
          <p:cNvSpPr txBox="1"/>
          <p:nvPr/>
        </p:nvSpPr>
        <p:spPr>
          <a:xfrm>
            <a:off x="6278563" y="2322513"/>
            <a:ext cx="5680075" cy="3497262"/>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Máy điều hòa không khí:</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343,7 nghìn cái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534,3 nghìn cái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488,4 nghìn cái</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12675" name="Picture 1"/>
          <p:cNvPicPr>
            <a:picLocks noChangeAspect="1"/>
          </p:cNvPicPr>
          <p:nvPr/>
        </p:nvPicPr>
        <p:blipFill>
          <a:blip r:embed="rId3"/>
          <a:stretch>
            <a:fillRect/>
          </a:stretch>
        </p:blipFill>
        <p:spPr>
          <a:xfrm>
            <a:off x="233363" y="2438400"/>
            <a:ext cx="5656262" cy="3059113"/>
          </a:xfrm>
          <a:prstGeom prst="rect">
            <a:avLst/>
          </a:prstGeom>
          <a:noFill/>
          <a:ln w="9525">
            <a:noFill/>
          </a:ln>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TextBox 2"/>
          <p:cNvSpPr txBox="1"/>
          <p:nvPr/>
        </p:nvSpPr>
        <p:spPr>
          <a:xfrm>
            <a:off x="233363" y="0"/>
            <a:ext cx="11725275" cy="1698625"/>
          </a:xfrm>
          <a:prstGeom prst="rect">
            <a:avLst/>
          </a:prstGeom>
          <a:noFill/>
          <a:ln w="9525">
            <a:noFill/>
          </a:ln>
        </p:spPr>
        <p:txBody>
          <a:bodyPr>
            <a:spAutoFit/>
          </a:bodyPr>
          <a:lstStyle/>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 Nhóm 3: Trình b</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y sự phát triển v</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 phân bố của ng</a:t>
            </a:r>
            <a:r>
              <a:rPr sz="3700" b="1">
                <a:solidFill>
                  <a:srgbClr val="0432FF"/>
                </a:solidFill>
                <a:latin typeface="Times New Roman" panose="02020603050405020304" pitchFamily="18" charset="0"/>
                <a:ea typeface="Times New Roman" panose="02020603050405020304" pitchFamily="18" charset="0"/>
              </a:rPr>
              <a:t>à</a:t>
            </a:r>
            <a:r>
              <a:rPr sz="37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700" b="1">
              <a:solidFill>
                <a:srgbClr val="0432FF"/>
              </a:solidFill>
              <a:latin typeface="Times New Roman" panose="02020603050405020304" pitchFamily="18" charset="0"/>
              <a:ea typeface="Times New Roman" panose="02020603050405020304" pitchFamily="18" charset="0"/>
            </a:endParaRPr>
          </a:p>
        </p:txBody>
      </p:sp>
      <p:sp>
        <p:nvSpPr>
          <p:cNvPr id="414722" name="TextBox 3"/>
          <p:cNvSpPr txBox="1"/>
          <p:nvPr/>
        </p:nvSpPr>
        <p:spPr>
          <a:xfrm>
            <a:off x="1400175" y="2276475"/>
            <a:ext cx="9097963" cy="3495675"/>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Nước ta đã ứng dụng công nghệ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o sản xuất sản phẩm điện tử, máy vi tính để tạo ra mẫu mã, lượng 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ng hóa lớn,..đáp ứng cho nhu cầu  trong nước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xuất khẩu.</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Box 3"/>
          <p:cNvSpPr txBox="1"/>
          <p:nvPr/>
        </p:nvSpPr>
        <p:spPr>
          <a:xfrm>
            <a:off x="1631950" y="1441450"/>
            <a:ext cx="8739188" cy="3675063"/>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Cơ cấu sản phẩm khá đa dạng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Ứng dụng công nghệ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o sản xuất sản phẩm điện tử, máy vi tính, đáp ứng cho nhu cầu  trong nước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xuất khẩu.</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18818" name="TextBox 3"/>
          <p:cNvSpPr txBox="1"/>
          <p:nvPr/>
        </p:nvSpPr>
        <p:spPr>
          <a:xfrm>
            <a:off x="1400175" y="2276475"/>
            <a:ext cx="9097963" cy="3495675"/>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Công nghiệp sản xuất, chế biến thực phẩm l</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ng</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nh phát triển khá sớm (từ cuối thế kỉ XIX), gắn liền với nhu cầu cơ bản của người dân.</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TextBox 3"/>
          <p:cNvSpPr txBox="1"/>
          <p:nvPr/>
        </p:nvSpPr>
        <p:spPr>
          <a:xfrm>
            <a:off x="1273175" y="1501775"/>
            <a:ext cx="10001250" cy="3675063"/>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d. Công nghiệp sản xuất, chế biến thực phẩm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L</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phát triển khá sớm (từ cuối thế kỉ XIX), gắn liền với nhu cầu cơ bản của người dân.</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22914" name="TextBox 3"/>
          <p:cNvSpPr txBox="1"/>
          <p:nvPr/>
        </p:nvSpPr>
        <p:spPr>
          <a:xfrm>
            <a:off x="1400175" y="2276475"/>
            <a:ext cx="9097963" cy="3495675"/>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Công nghiệp sản xuất, chế biến thực phẩm ở nước ta ng</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y c</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ng đa dạng, thay đổi quy trình sản xuất, không ngừng gia tăng về số lượng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chất lượng sản phẩm.</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extBox 3"/>
          <p:cNvSpPr txBox="1"/>
          <p:nvPr/>
        </p:nvSpPr>
        <p:spPr>
          <a:xfrm>
            <a:off x="2171700" y="1592263"/>
            <a:ext cx="7848600" cy="3673475"/>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y c</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ng đa dạng, thay đổi quy trình sản xuất, gia tăng về số lượng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chất lượng, đáp ứng được thị trường trong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ngo</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i nước.</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27010" name="TextBox 3"/>
          <p:cNvSpPr txBox="1"/>
          <p:nvPr/>
        </p:nvSpPr>
        <p:spPr>
          <a:xfrm>
            <a:off x="6618288" y="2151063"/>
            <a:ext cx="5429250" cy="4373562"/>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Thủy sản ướp đông:</a:t>
            </a: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2005: 0,6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1,2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1,6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2,0 triệu tấn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27011" name="Picture 1"/>
          <p:cNvPicPr>
            <a:picLocks noChangeAspect="1"/>
          </p:cNvPicPr>
          <p:nvPr/>
        </p:nvPicPr>
        <p:blipFill>
          <a:blip r:embed="rId3"/>
          <a:stretch>
            <a:fillRect/>
          </a:stretch>
        </p:blipFill>
        <p:spPr>
          <a:xfrm>
            <a:off x="233363" y="2754313"/>
            <a:ext cx="5862637" cy="2928937"/>
          </a:xfrm>
          <a:prstGeom prst="rect">
            <a:avLst/>
          </a:prstGeom>
          <a:noFill/>
          <a:ln w="9525">
            <a:noFill/>
          </a:ln>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29058" name="TextBox 3"/>
          <p:cNvSpPr txBox="1"/>
          <p:nvPr/>
        </p:nvSpPr>
        <p:spPr>
          <a:xfrm>
            <a:off x="6376988" y="2151063"/>
            <a:ext cx="5670550" cy="4373562"/>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Sữa tươi:</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2005: 215,7 triệu lít</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520,6 triệu lít</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1027,9 triệu lít</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1288,2 triệu lít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29059" name="Picture 1"/>
          <p:cNvPicPr>
            <a:picLocks noChangeAspect="1"/>
          </p:cNvPicPr>
          <p:nvPr/>
        </p:nvPicPr>
        <p:blipFill>
          <a:blip r:embed="rId3"/>
          <a:stretch>
            <a:fillRect/>
          </a:stretch>
        </p:blipFill>
        <p:spPr>
          <a:xfrm>
            <a:off x="233363" y="2754313"/>
            <a:ext cx="5862637" cy="2928937"/>
          </a:xfrm>
          <a:prstGeom prst="rect">
            <a:avLst/>
          </a:prstGeom>
          <a:noFill/>
          <a:ln w="9525">
            <a:noFill/>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31106" name="TextBox 3"/>
          <p:cNvSpPr txBox="1"/>
          <p:nvPr/>
        </p:nvSpPr>
        <p:spPr>
          <a:xfrm>
            <a:off x="6376988" y="2151063"/>
            <a:ext cx="5670550" cy="4260850"/>
          </a:xfrm>
          <a:prstGeom prst="rect">
            <a:avLst/>
          </a:prstGeom>
          <a:noFill/>
          <a:ln w="9525">
            <a:noFill/>
          </a:ln>
        </p:spPr>
        <p:txBody>
          <a:bodyPr>
            <a:spAutoFit/>
          </a:bodyPr>
          <a:lstStyle/>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 Gạo xay xát:</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2005: 28,4 triệu tấn</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2010: 33,4 triệu tấn</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2015: 40,7 triệu tấn</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2021: 39,5 triệu tấn</a:t>
            </a:r>
            <a:endParaRPr lang="" altLang="x-none" sz="3700" b="1">
              <a:solidFill>
                <a:srgbClr val="00B050"/>
              </a:solidFill>
              <a:latin typeface="Times New Roman" panose="02020603050405020304" pitchFamily="18" charset="0"/>
              <a:ea typeface="Times New Roman" panose="02020603050405020304" pitchFamily="18" charset="0"/>
            </a:endParaRPr>
          </a:p>
        </p:txBody>
      </p:sp>
      <p:pic>
        <p:nvPicPr>
          <p:cNvPr id="431107" name="Picture 1"/>
          <p:cNvPicPr>
            <a:picLocks noChangeAspect="1"/>
          </p:cNvPicPr>
          <p:nvPr/>
        </p:nvPicPr>
        <p:blipFill>
          <a:blip r:embed="rId3"/>
          <a:stretch>
            <a:fillRect/>
          </a:stretch>
        </p:blipFill>
        <p:spPr>
          <a:xfrm>
            <a:off x="233363" y="2754313"/>
            <a:ext cx="5862637" cy="2928937"/>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7" name="Table 65536"/>
          <p:cNvGraphicFramePr/>
          <p:nvPr/>
        </p:nvGraphicFramePr>
        <p:xfrm>
          <a:off x="187325" y="0"/>
          <a:ext cx="11850688" cy="6657975"/>
        </p:xfrm>
        <a:graphic>
          <a:graphicData uri="http://schemas.openxmlformats.org/drawingml/2006/table">
            <a:tbl>
              <a:tblPr/>
              <a:tblGrid>
                <a:gridCol w="1508125">
                  <a:extLst>
                    <a:ext uri="{9D8B030D-6E8A-4147-A177-3AD203B41FA5}">
                      <a16:colId xmlns:a16="http://schemas.microsoft.com/office/drawing/2014/main" val="20000"/>
                    </a:ext>
                  </a:extLst>
                </a:gridCol>
                <a:gridCol w="7043738">
                  <a:extLst>
                    <a:ext uri="{9D8B030D-6E8A-4147-A177-3AD203B41FA5}">
                      <a16:colId xmlns:a16="http://schemas.microsoft.com/office/drawing/2014/main" val="20001"/>
                    </a:ext>
                  </a:extLst>
                </a:gridCol>
                <a:gridCol w="3298825">
                  <a:extLst>
                    <a:ext uri="{9D8B030D-6E8A-4147-A177-3AD203B41FA5}">
                      <a16:colId xmlns:a16="http://schemas.microsoft.com/office/drawing/2014/main" val="20002"/>
                    </a:ext>
                  </a:extLst>
                </a:gridCol>
              </a:tblGrid>
              <a:tr h="60483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Nhóm</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Nhân tố</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Tác động</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
                <a:tc rowSpan="2">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1</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Khoáng sản</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57200">
                <a:tc vMerge="1">
                  <a:txBody>
                    <a:bodyPr/>
                    <a:lstStyle/>
                    <a:p>
                      <a:endParaRPr lang="en-US"/>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B w="12700" cap="flat" cmpd="sng">
                      <a:solidFill>
                        <a:schemeClr val="bg1"/>
                      </a:solidFill>
                      <a:prstDash val="solid"/>
                      <a:headEnd type="none" w="med" len="med"/>
                      <a:tailEnd type="none" w="med" len="med"/>
                    </a:lnB>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Sinh vật</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57200">
                <a:tc rowSpan="2">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2</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Nguồn nước</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57200">
                <a:tc vMerge="1">
                  <a:txBody>
                    <a:bodyPr/>
                    <a:lstStyle/>
                    <a:p>
                      <a:endParaRPr lang="en-US"/>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B w="12700" cap="flat" cmpd="sng">
                      <a:solidFill>
                        <a:schemeClr val="bg1"/>
                      </a:solidFill>
                      <a:prstDash val="solid"/>
                      <a:headEnd type="none" w="med" len="med"/>
                      <a:tailEnd type="none" w="med" len="med"/>
                    </a:lnB>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Khí hậu</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57200">
                <a:tc rowSpan="2">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3</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Vị trí địa lí</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457200">
                <a:tc vMerge="1">
                  <a:txBody>
                    <a:bodyPr/>
                    <a:lstStyle/>
                    <a:p>
                      <a:endParaRPr lang="en-US"/>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B w="12700" cap="flat" cmpd="sng">
                      <a:solidFill>
                        <a:schemeClr val="bg1"/>
                      </a:solidFill>
                      <a:prstDash val="solid"/>
                      <a:headEnd type="none" w="med" len="med"/>
                      <a:tailEnd type="none" w="med" len="med"/>
                    </a:lnB>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Dân cư v</a:t>
                      </a:r>
                      <a:r>
                        <a:rPr sz="3000" b="1">
                          <a:solidFill>
                            <a:srgbClr val="0432FF"/>
                          </a:solidFill>
                          <a:latin typeface="Times New Roman" panose="02020603050405020304" pitchFamily="18" charset="0"/>
                          <a:ea typeface="Times New Roman" panose="02020603050405020304" pitchFamily="18" charset="0"/>
                        </a:rPr>
                        <a:t>à</a:t>
                      </a:r>
                      <a:r>
                        <a:rPr sz="3000" b="1">
                          <a:solidFill>
                            <a:srgbClr val="0432FF"/>
                          </a:solidFill>
                          <a:latin typeface="Times New Roman" panose="02020603050405020304" pitchFamily="18" charset="0"/>
                          <a:cs typeface="Times New Roman" panose="02020603050405020304" pitchFamily="18" charset="0"/>
                        </a:rPr>
                        <a:t> lao động</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023937">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4</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Cơ sở hạ tầng, cơ sở vật chất – kĩ thuật công nghiệp v</a:t>
                      </a:r>
                      <a:r>
                        <a:rPr sz="3000" b="1">
                          <a:solidFill>
                            <a:srgbClr val="0432FF"/>
                          </a:solidFill>
                          <a:latin typeface="Times New Roman" panose="02020603050405020304" pitchFamily="18" charset="0"/>
                          <a:ea typeface="Times New Roman" panose="02020603050405020304" pitchFamily="18" charset="0"/>
                        </a:rPr>
                        <a:t>à</a:t>
                      </a:r>
                      <a:r>
                        <a:rPr sz="3000" b="1">
                          <a:solidFill>
                            <a:srgbClr val="0432FF"/>
                          </a:solidFill>
                          <a:latin typeface="Times New Roman" panose="02020603050405020304" pitchFamily="18" charset="0"/>
                          <a:cs typeface="Times New Roman" panose="02020603050405020304" pitchFamily="18" charset="0"/>
                        </a:rPr>
                        <a:t> khoa học công nghệ</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457200">
                <a:tc rowSpan="2">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5</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Thị trường</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457200">
                <a:tc vMerge="1">
                  <a:txBody>
                    <a:bodyPr/>
                    <a:lstStyle/>
                    <a:p>
                      <a:endParaRPr lang="en-US"/>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B w="12700" cap="flat" cmpd="sng">
                      <a:solidFill>
                        <a:schemeClr val="bg1"/>
                      </a:solidFill>
                      <a:prstDash val="solid"/>
                      <a:headEnd type="none" w="med" len="med"/>
                      <a:tailEnd type="none" w="med" len="med"/>
                    </a:lnB>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Chính sách phát triển công nghiệp</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r h="457200">
                <a:tc rowSpan="2">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000" b="1">
                          <a:solidFill>
                            <a:srgbClr val="0432FF"/>
                          </a:solidFill>
                          <a:latin typeface="Times New Roman" panose="02020603050405020304" pitchFamily="18" charset="0"/>
                          <a:cs typeface="Times New Roman" panose="02020603050405020304" pitchFamily="18" charset="0"/>
                        </a:rPr>
                        <a:t>6</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Vốn đầu tư</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0"/>
                  </a:ext>
                </a:extLst>
              </a:tr>
              <a:tr h="914400">
                <a:tc vMerge="1">
                  <a:txBody>
                    <a:bodyPr/>
                    <a:lstStyle/>
                    <a:p>
                      <a:endParaRPr lang="en-US"/>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B w="12700" cap="flat" cmpd="sng">
                      <a:solidFill>
                        <a:schemeClr val="bg1"/>
                      </a:solidFill>
                      <a:prstDash val="solid"/>
                      <a:headEnd type="none" w="med" len="med"/>
                      <a:tailEnd type="none" w="med" len="med"/>
                    </a:lnB>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sz="3000" b="1">
                          <a:solidFill>
                            <a:srgbClr val="0432FF"/>
                          </a:solidFill>
                          <a:latin typeface="Times New Roman" panose="02020603050405020304" pitchFamily="18" charset="0"/>
                          <a:cs typeface="Times New Roman" panose="02020603050405020304" pitchFamily="18" charset="0"/>
                        </a:rPr>
                        <a:t>Nguồn nguyên liệu từ sản xuất nông nghiệp, lâm nghiệp, thủy sản</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buNone/>
                      </a:pPr>
                      <a:r>
                        <a:rPr lang="" altLang="x-none" sz="3000" b="1">
                          <a:solidFill>
                            <a:srgbClr val="0432FF"/>
                          </a:solidFill>
                          <a:latin typeface="Times New Roman" panose="02020603050405020304" pitchFamily="18" charset="0"/>
                          <a:cs typeface="Times New Roman" panose="02020603050405020304" pitchFamily="18" charset="0"/>
                        </a:rPr>
                        <a:t> </a:t>
                      </a:r>
                      <a:endParaRPr lang="" altLang="x-none" sz="3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33154" name="TextBox 3"/>
          <p:cNvSpPr txBox="1"/>
          <p:nvPr/>
        </p:nvSpPr>
        <p:spPr>
          <a:xfrm>
            <a:off x="5891213" y="2082800"/>
            <a:ext cx="6156325" cy="4033838"/>
          </a:xfrm>
          <a:prstGeom prst="rect">
            <a:avLst/>
          </a:prstGeom>
          <a:noFill/>
          <a:ln w="9525">
            <a:noFill/>
          </a:ln>
        </p:spPr>
        <p:txBody>
          <a:bodyPr>
            <a:spAutoFit/>
          </a:bodyPr>
          <a:lstStyle/>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 C</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phê bột v</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c</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phê hòa tan:</a:t>
            </a:r>
            <a:endParaRPr lang="" altLang="x-none" sz="35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Năm 2005: 24,3 nghìn tấn</a:t>
            </a:r>
            <a:endParaRPr lang="" altLang="x-none" sz="35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Năm 2010: 68,1 nghìn tấn</a:t>
            </a:r>
            <a:endParaRPr lang="" altLang="x-none" sz="35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Năm 2015: 87,6 nghìn tấn</a:t>
            </a:r>
            <a:endParaRPr lang="" altLang="x-none" sz="35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Năm 2021: 141,4 nghìn tấn</a:t>
            </a:r>
            <a:endParaRPr lang="" altLang="x-none" sz="3500" b="1">
              <a:solidFill>
                <a:srgbClr val="00B050"/>
              </a:solidFill>
              <a:latin typeface="Times New Roman" panose="02020603050405020304" pitchFamily="18" charset="0"/>
              <a:ea typeface="Times New Roman" panose="02020603050405020304" pitchFamily="18" charset="0"/>
            </a:endParaRPr>
          </a:p>
        </p:txBody>
      </p:sp>
      <p:pic>
        <p:nvPicPr>
          <p:cNvPr id="433155" name="Picture 1"/>
          <p:cNvPicPr>
            <a:picLocks noChangeAspect="1"/>
          </p:cNvPicPr>
          <p:nvPr/>
        </p:nvPicPr>
        <p:blipFill>
          <a:blip r:embed="rId3"/>
          <a:stretch>
            <a:fillRect/>
          </a:stretch>
        </p:blipFill>
        <p:spPr>
          <a:xfrm>
            <a:off x="233363" y="2754313"/>
            <a:ext cx="5461000" cy="2928937"/>
          </a:xfrm>
          <a:prstGeom prst="rect">
            <a:avLst/>
          </a:prstGeom>
          <a:noFill/>
          <a:ln w="9525">
            <a:noFill/>
          </a:ln>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35202" name="TextBox 3"/>
          <p:cNvSpPr txBox="1"/>
          <p:nvPr/>
        </p:nvSpPr>
        <p:spPr>
          <a:xfrm>
            <a:off x="6389688" y="2082800"/>
            <a:ext cx="5657850" cy="4371975"/>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Dầu thực vật tinh luyện: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2005: 0,3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0,5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0,9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1,3 triệu tấn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35203" name="Picture 1"/>
          <p:cNvPicPr>
            <a:picLocks noChangeAspect="1"/>
          </p:cNvPicPr>
          <p:nvPr/>
        </p:nvPicPr>
        <p:blipFill>
          <a:blip r:embed="rId3"/>
          <a:stretch>
            <a:fillRect/>
          </a:stretch>
        </p:blipFill>
        <p:spPr>
          <a:xfrm>
            <a:off x="233363" y="2754313"/>
            <a:ext cx="5461000" cy="2928937"/>
          </a:xfrm>
          <a:prstGeom prst="rect">
            <a:avLst/>
          </a:prstGeom>
          <a:noFill/>
          <a:ln w="9525">
            <a:noFill/>
          </a:ln>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37250" name="TextBox 3"/>
          <p:cNvSpPr txBox="1"/>
          <p:nvPr/>
        </p:nvSpPr>
        <p:spPr>
          <a:xfrm>
            <a:off x="1122363" y="2441575"/>
            <a:ext cx="9653587" cy="3675063"/>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Nhờ ứng dụng những th</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tựu khoa học công nghệ rộng rãi m</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chất lượng, mẫu mã sản phẩm ng</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y c</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ng được nâng cao, đáp ứng được thị trường trong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ngo</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i nước.</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extBox 2"/>
          <p:cNvSpPr txBox="1"/>
          <p:nvPr/>
        </p:nvSpPr>
        <p:spPr>
          <a:xfrm>
            <a:off x="233363" y="0"/>
            <a:ext cx="117252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4: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chế biến thực phẩm</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39298" name="TextBox 3"/>
          <p:cNvSpPr txBox="1"/>
          <p:nvPr/>
        </p:nvSpPr>
        <p:spPr>
          <a:xfrm>
            <a:off x="487363" y="1879600"/>
            <a:ext cx="11217275" cy="4978400"/>
          </a:xfrm>
          <a:prstGeom prst="rect">
            <a:avLst/>
          </a:prstGeom>
          <a:noFill/>
          <a:ln w="9525">
            <a:noFill/>
          </a:ln>
        </p:spPr>
        <p:txBody>
          <a:bodyPr>
            <a:spAutoFit/>
          </a:bodyPr>
          <a:lstStyle/>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 Ng</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nh công nghiệp sản xuất, chế biến thực phẩm phát triển v</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phân bố gắn với vùng nguyên liệu sản xuất nông nghiệp, lâm nghiệp, thủy sản như: Thủy sản ướp đông phân bố ở Đồng bằng sông Cửu Long, gạo xay xát ở Đồng bằng sông Hồng v</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Đồng bằng sông Cửu Long, c</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phê bột v</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c</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 phê hòa tan ở Tây Nguyên,..</a:t>
            </a:r>
            <a:endParaRPr lang="" altLang="x-none" sz="35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extBox 3"/>
          <p:cNvSpPr txBox="1"/>
          <p:nvPr/>
        </p:nvSpPr>
        <p:spPr>
          <a:xfrm>
            <a:off x="2171700" y="1592263"/>
            <a:ext cx="7848600" cy="275113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Phát triển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phân bố gắn với vùng nguyên liệu sản xuất nông nghiệp, lâm nghiệp, thủy sản. </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Thủy sản ướp đông</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43394" name="Picture 2" descr="Thủy sản sấy, ướp, đông lạnh không phải chịu VAT"/>
          <p:cNvPicPr>
            <a:picLocks noChangeAspect="1"/>
          </p:cNvPicPr>
          <p:nvPr/>
        </p:nvPicPr>
        <p:blipFill>
          <a:blip r:embed="rId3"/>
          <a:stretch>
            <a:fillRect/>
          </a:stretch>
        </p:blipFill>
        <p:spPr>
          <a:xfrm>
            <a:off x="1096963" y="739775"/>
            <a:ext cx="10002837" cy="6118225"/>
          </a:xfrm>
          <a:prstGeom prst="rect">
            <a:avLst/>
          </a:prstGeom>
          <a:noFill/>
          <a:ln w="9525">
            <a:noFill/>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Gạo xay xát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45442" name="Picture 2" descr="Nhà máy xay xát gạo chất lượng, uy tín giá rẻ tại Tphcm"/>
          <p:cNvPicPr>
            <a:picLocks noChangeAspect="1"/>
          </p:cNvPicPr>
          <p:nvPr/>
        </p:nvPicPr>
        <p:blipFill>
          <a:blip r:embed="rId3"/>
          <a:stretch>
            <a:fillRect/>
          </a:stretch>
        </p:blipFill>
        <p:spPr>
          <a:xfrm>
            <a:off x="995363" y="950913"/>
            <a:ext cx="10220325" cy="5765800"/>
          </a:xfrm>
          <a:prstGeom prst="rect">
            <a:avLst/>
          </a:prstGeom>
          <a:noFill/>
          <a:ln w="9525">
            <a:noFill/>
          </a:ln>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C</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phê bột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47490" name="Picture 2" descr="Cà phê bột loại nào ngon và được yêu thích nhất hiện nay?"/>
          <p:cNvPicPr>
            <a:picLocks noChangeAspect="1"/>
          </p:cNvPicPr>
          <p:nvPr/>
        </p:nvPicPr>
        <p:blipFill>
          <a:blip r:embed="rId3"/>
          <a:stretch>
            <a:fillRect/>
          </a:stretch>
        </p:blipFill>
        <p:spPr>
          <a:xfrm>
            <a:off x="952500" y="1019175"/>
            <a:ext cx="10287000" cy="5716588"/>
          </a:xfrm>
          <a:prstGeom prst="rect">
            <a:avLst/>
          </a:prstGeom>
          <a:noFill/>
          <a:ln w="9525">
            <a:noFill/>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C</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phê hòa tan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49538" name="Picture 2" descr="G7 hòa tan đen Trung nguyên - Hộp 15 gói- Đại lý chính hãng tại Hà Nội...."/>
          <p:cNvPicPr>
            <a:picLocks noChangeAspect="1"/>
          </p:cNvPicPr>
          <p:nvPr/>
        </p:nvPicPr>
        <p:blipFill>
          <a:blip r:embed="rId3"/>
          <a:stretch>
            <a:fillRect/>
          </a:stretch>
        </p:blipFill>
        <p:spPr>
          <a:xfrm>
            <a:off x="1216025" y="949325"/>
            <a:ext cx="9699625" cy="5908675"/>
          </a:xfrm>
          <a:prstGeom prst="rect">
            <a:avLst/>
          </a:prstGeom>
          <a:noFill/>
          <a:ln w="9525">
            <a:noFill/>
          </a:ln>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TextBox 2"/>
          <p:cNvSpPr txBox="1"/>
          <p:nvPr/>
        </p:nvSpPr>
        <p:spPr>
          <a:xfrm>
            <a:off x="777875" y="0"/>
            <a:ext cx="1063625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5: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51586" name="TextBox 3"/>
          <p:cNvSpPr txBox="1"/>
          <p:nvPr/>
        </p:nvSpPr>
        <p:spPr>
          <a:xfrm>
            <a:off x="1363663" y="2354263"/>
            <a:ext cx="9464675" cy="3675062"/>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Ng</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công nghiệp dệt, sản xuất trang phục ở nước ta hình th</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từ cuối thế kỉ XIX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có tốc độ phát triển rất nhanh trong những năm qua.</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5" name="Table 67584"/>
          <p:cNvGraphicFramePr/>
          <p:nvPr/>
        </p:nvGraphicFramePr>
        <p:xfrm>
          <a:off x="187325" y="0"/>
          <a:ext cx="11850688" cy="6741922"/>
        </p:xfrm>
        <a:graphic>
          <a:graphicData uri="http://schemas.openxmlformats.org/drawingml/2006/table">
            <a:tbl>
              <a:tblPr/>
              <a:tblGrid>
                <a:gridCol w="1508125">
                  <a:extLst>
                    <a:ext uri="{9D8B030D-6E8A-4147-A177-3AD203B41FA5}">
                      <a16:colId xmlns:a16="http://schemas.microsoft.com/office/drawing/2014/main" val="20000"/>
                    </a:ext>
                  </a:extLst>
                </a:gridCol>
                <a:gridCol w="2078038">
                  <a:extLst>
                    <a:ext uri="{9D8B030D-6E8A-4147-A177-3AD203B41FA5}">
                      <a16:colId xmlns:a16="http://schemas.microsoft.com/office/drawing/2014/main" val="20001"/>
                    </a:ext>
                  </a:extLst>
                </a:gridCol>
                <a:gridCol w="8264525">
                  <a:extLst>
                    <a:ext uri="{9D8B030D-6E8A-4147-A177-3AD203B41FA5}">
                      <a16:colId xmlns:a16="http://schemas.microsoft.com/office/drawing/2014/main" val="20002"/>
                    </a:ext>
                  </a:extLst>
                </a:gridCol>
              </a:tblGrid>
              <a:tr h="7651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753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1</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Khoáng sản</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432FF"/>
                          </a:solidFill>
                          <a:latin typeface="Times New Roman" panose="02020603050405020304" pitchFamily="18" charset="0"/>
                          <a:cs typeface="Times New Roman" panose="02020603050405020304" pitchFamily="18" charset="0"/>
                        </a:rPr>
                        <a:t> </a:t>
                      </a:r>
                      <a:r>
                        <a:rPr sz="3800" b="1">
                          <a:solidFill>
                            <a:srgbClr val="00B050"/>
                          </a:solidFill>
                          <a:latin typeface="Times New Roman" panose="02020603050405020304" pitchFamily="18" charset="0"/>
                          <a:cs typeface="Times New Roman" panose="02020603050405020304" pitchFamily="18" charset="0"/>
                        </a:rPr>
                        <a:t>- </a:t>
                      </a:r>
                      <a:r>
                        <a:rPr lang="vi-VN" altLang="x-none" sz="3800" b="1">
                          <a:solidFill>
                            <a:srgbClr val="00B050"/>
                          </a:solidFill>
                          <a:latin typeface="Times New Roman" panose="02020603050405020304" pitchFamily="18" charset="0"/>
                          <a:cs typeface="Times New Roman" panose="02020603050405020304" pitchFamily="18" charset="0"/>
                        </a:rPr>
                        <a:t>Nước ta có nguồn khoáng sản phong phú, đa dạng với hơn 60 loại khác nhau.</a:t>
                      </a:r>
                      <a:endParaRPr lang="" altLang="x-none" sz="3800" b="1">
                        <a:solidFill>
                          <a:srgbClr val="00B050"/>
                        </a:solidFill>
                        <a:latin typeface="Times New Roman" panose="02020603050405020304" pitchFamily="18" charset="0"/>
                        <a:cs typeface="Times New Roman" panose="02020603050405020304" pitchFamily="18" charset="0"/>
                      </a:endParaRPr>
                    </a:p>
                    <a:p>
                      <a:pPr lvl="0" algn="just" defTabSz="1084580" eaLnBrk="1" hangingPunct="1">
                        <a:lnSpc>
                          <a:spcPct val="150000"/>
                        </a:lnSpc>
                        <a:buNone/>
                      </a:pPr>
                      <a:r>
                        <a:rPr sz="3800" b="1">
                          <a:solidFill>
                            <a:srgbClr val="00B050"/>
                          </a:solidFill>
                          <a:latin typeface="Times New Roman" panose="02020603050405020304" pitchFamily="18" charset="0"/>
                          <a:cs typeface="Times New Roman" panose="02020603050405020304" pitchFamily="18" charset="0"/>
                        </a:rPr>
                        <a:t>- Một số lo</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i khoáng sản có trữ lượng đáng kể như: than đá, dầu mỏ, khí tự nhiên,.. </a:t>
                      </a:r>
                      <a:r>
                        <a:rPr sz="38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sz="3800" b="1">
                          <a:solidFill>
                            <a:srgbClr val="00B050"/>
                          </a:solidFill>
                          <a:latin typeface="Times New Roman" panose="02020603050405020304" pitchFamily="18" charset="0"/>
                          <a:cs typeface="Times New Roman" panose="02020603050405020304" pitchFamily="18" charset="0"/>
                        </a:rPr>
                        <a:t> l</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nguồn lược để quy hoạch, </a:t>
                      </a:r>
                      <a:r>
                        <a:rPr lang="vi-VN" altLang="x-none" sz="3800" b="1">
                          <a:solidFill>
                            <a:srgbClr val="00B050"/>
                          </a:solidFill>
                          <a:latin typeface="Times New Roman" panose="02020603050405020304" pitchFamily="18" charset="0"/>
                          <a:cs typeface="Times New Roman" panose="02020603050405020304" pitchFamily="18" charset="0"/>
                        </a:rPr>
                        <a:t>phát triển công nghiệp.</a:t>
                      </a:r>
                      <a:endParaRPr lang="" altLang="x-none" sz="38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TextBox 3"/>
          <p:cNvSpPr txBox="1"/>
          <p:nvPr/>
        </p:nvSpPr>
        <p:spPr>
          <a:xfrm>
            <a:off x="2152650" y="1316038"/>
            <a:ext cx="8253413" cy="459898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e.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công nghiệp dệt, sản xuất trang phục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Hình th</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từ cuối thế kỉ XIX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có tốc độ phát triển rất nhanh trong những năm qua.</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extBox 2"/>
          <p:cNvSpPr txBox="1"/>
          <p:nvPr/>
        </p:nvSpPr>
        <p:spPr>
          <a:xfrm>
            <a:off x="777875" y="0"/>
            <a:ext cx="1063625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5: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55682" name="TextBox 3"/>
          <p:cNvSpPr txBox="1"/>
          <p:nvPr/>
        </p:nvSpPr>
        <p:spPr>
          <a:xfrm>
            <a:off x="6375400" y="2017713"/>
            <a:ext cx="5500688" cy="4598987"/>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Sợi:</a:t>
            </a:r>
            <a:endParaRPr lang="" altLang="x-none" sz="40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Năm 2005: 0,2 triệu tấn</a:t>
            </a:r>
            <a:endParaRPr lang="" altLang="x-none" sz="40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Năm 2010: 0,8 triệu tấn</a:t>
            </a:r>
            <a:endParaRPr lang="" altLang="x-none" sz="40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Năm 2015: 1,9 triệu tấn</a:t>
            </a:r>
            <a:endParaRPr lang="" altLang="x-none" sz="40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Năm 2021: 3,5 triệu tấn</a:t>
            </a:r>
            <a:endParaRPr lang="" altLang="x-none" sz="4000" b="1">
              <a:solidFill>
                <a:srgbClr val="00B050"/>
              </a:solidFill>
              <a:latin typeface="Times New Roman" panose="02020603050405020304" pitchFamily="18" charset="0"/>
              <a:ea typeface="Times New Roman" panose="02020603050405020304" pitchFamily="18" charset="0"/>
            </a:endParaRPr>
          </a:p>
        </p:txBody>
      </p:sp>
      <p:pic>
        <p:nvPicPr>
          <p:cNvPr id="455683" name="Picture 1"/>
          <p:cNvPicPr>
            <a:picLocks noChangeAspect="1"/>
          </p:cNvPicPr>
          <p:nvPr/>
        </p:nvPicPr>
        <p:blipFill>
          <a:blip r:embed="rId3"/>
          <a:stretch>
            <a:fillRect/>
          </a:stretch>
        </p:blipFill>
        <p:spPr>
          <a:xfrm>
            <a:off x="315913" y="2508250"/>
            <a:ext cx="5848350" cy="3267075"/>
          </a:xfrm>
          <a:prstGeom prst="rect">
            <a:avLst/>
          </a:prstGeom>
          <a:noFill/>
          <a:ln w="9525">
            <a:noFill/>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TextBox 2"/>
          <p:cNvSpPr txBox="1"/>
          <p:nvPr/>
        </p:nvSpPr>
        <p:spPr>
          <a:xfrm>
            <a:off x="777875" y="0"/>
            <a:ext cx="1063625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5: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57730" name="TextBox 3"/>
          <p:cNvSpPr txBox="1"/>
          <p:nvPr/>
        </p:nvSpPr>
        <p:spPr>
          <a:xfrm>
            <a:off x="6329363" y="2017713"/>
            <a:ext cx="5710237" cy="4260850"/>
          </a:xfrm>
          <a:prstGeom prst="rect">
            <a:avLst/>
          </a:prstGeom>
          <a:noFill/>
          <a:ln w="9525">
            <a:noFill/>
          </a:ln>
        </p:spPr>
        <p:txBody>
          <a:bodyPr>
            <a:spAutoFit/>
          </a:bodyPr>
          <a:lstStyle/>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 Vải:</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2005: 560,8 triệu m</a:t>
            </a:r>
            <a:r>
              <a:rPr sz="3700" b="1" baseline="30000">
                <a:solidFill>
                  <a:srgbClr val="00B050"/>
                </a:solidFill>
                <a:latin typeface="Times New Roman" panose="02020603050405020304" pitchFamily="18" charset="0"/>
                <a:cs typeface="Times New Roman" panose="02020603050405020304" pitchFamily="18" charset="0"/>
              </a:rPr>
              <a:t>2</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2010: 1176,9triệu m</a:t>
            </a:r>
            <a:r>
              <a:rPr sz="3700" b="1" baseline="30000">
                <a:solidFill>
                  <a:srgbClr val="00B050"/>
                </a:solidFill>
                <a:latin typeface="Times New Roman" panose="02020603050405020304" pitchFamily="18" charset="0"/>
                <a:cs typeface="Times New Roman" panose="02020603050405020304" pitchFamily="18" charset="0"/>
              </a:rPr>
              <a:t>2</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2015: 1525,6 triệu m</a:t>
            </a:r>
            <a:r>
              <a:rPr sz="3700" b="1" baseline="30000">
                <a:solidFill>
                  <a:srgbClr val="00B050"/>
                </a:solidFill>
                <a:latin typeface="Times New Roman" panose="02020603050405020304" pitchFamily="18" charset="0"/>
                <a:cs typeface="Times New Roman" panose="02020603050405020304" pitchFamily="18" charset="0"/>
              </a:rPr>
              <a:t>2</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2021: 2520,7 triệu m</a:t>
            </a:r>
            <a:r>
              <a:rPr sz="3700" b="1" baseline="30000">
                <a:solidFill>
                  <a:srgbClr val="00B050"/>
                </a:solidFill>
                <a:latin typeface="Times New Roman" panose="02020603050405020304" pitchFamily="18" charset="0"/>
                <a:cs typeface="Times New Roman" panose="02020603050405020304" pitchFamily="18" charset="0"/>
              </a:rPr>
              <a:t>2</a:t>
            </a:r>
            <a:endParaRPr lang="" altLang="x-none" sz="3700" b="1">
              <a:solidFill>
                <a:srgbClr val="00B050"/>
              </a:solidFill>
              <a:latin typeface="Times New Roman" panose="02020603050405020304" pitchFamily="18" charset="0"/>
              <a:ea typeface="Times New Roman" panose="02020603050405020304" pitchFamily="18" charset="0"/>
            </a:endParaRPr>
          </a:p>
        </p:txBody>
      </p:sp>
      <p:pic>
        <p:nvPicPr>
          <p:cNvPr id="457731" name="Picture 1"/>
          <p:cNvPicPr>
            <a:picLocks noChangeAspect="1"/>
          </p:cNvPicPr>
          <p:nvPr/>
        </p:nvPicPr>
        <p:blipFill>
          <a:blip r:embed="rId3"/>
          <a:stretch>
            <a:fillRect/>
          </a:stretch>
        </p:blipFill>
        <p:spPr>
          <a:xfrm>
            <a:off x="152400" y="2514600"/>
            <a:ext cx="5848350" cy="3268663"/>
          </a:xfrm>
          <a:prstGeom prst="rect">
            <a:avLst/>
          </a:prstGeom>
          <a:noFill/>
          <a:ln w="9525">
            <a:noFill/>
          </a:ln>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extBox 2"/>
          <p:cNvSpPr txBox="1"/>
          <p:nvPr/>
        </p:nvSpPr>
        <p:spPr>
          <a:xfrm>
            <a:off x="777875" y="0"/>
            <a:ext cx="1063625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5: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59778" name="TextBox 3"/>
          <p:cNvSpPr txBox="1"/>
          <p:nvPr/>
        </p:nvSpPr>
        <p:spPr>
          <a:xfrm>
            <a:off x="6329363" y="2179638"/>
            <a:ext cx="5710237" cy="4260850"/>
          </a:xfrm>
          <a:prstGeom prst="rect">
            <a:avLst/>
          </a:prstGeom>
          <a:noFill/>
          <a:ln w="9525">
            <a:noFill/>
          </a:ln>
        </p:spPr>
        <p:txBody>
          <a:bodyPr>
            <a:spAutoFit/>
          </a:bodyPr>
          <a:lstStyle/>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 Quần áo:</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2005: 1156,4 triệu cái</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2010: 2604,5 triệu cái</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2015: 4320,0 triệu cái</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2021: 5539,5 triệu cái</a:t>
            </a:r>
            <a:endParaRPr lang="" altLang="x-none" sz="3700" b="1">
              <a:solidFill>
                <a:srgbClr val="00B050"/>
              </a:solidFill>
              <a:latin typeface="Times New Roman" panose="02020603050405020304" pitchFamily="18" charset="0"/>
              <a:ea typeface="Times New Roman" panose="02020603050405020304" pitchFamily="18" charset="0"/>
            </a:endParaRPr>
          </a:p>
        </p:txBody>
      </p:sp>
      <p:pic>
        <p:nvPicPr>
          <p:cNvPr id="459779" name="Picture 1"/>
          <p:cNvPicPr>
            <a:picLocks noChangeAspect="1"/>
          </p:cNvPicPr>
          <p:nvPr/>
        </p:nvPicPr>
        <p:blipFill>
          <a:blip r:embed="rId3"/>
          <a:stretch>
            <a:fillRect/>
          </a:stretch>
        </p:blipFill>
        <p:spPr>
          <a:xfrm>
            <a:off x="152400" y="2514600"/>
            <a:ext cx="5848350" cy="3268663"/>
          </a:xfrm>
          <a:prstGeom prst="rect">
            <a:avLst/>
          </a:prstGeom>
          <a:noFill/>
          <a:ln w="9525">
            <a:noFill/>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TextBox 2"/>
          <p:cNvSpPr txBox="1"/>
          <p:nvPr/>
        </p:nvSpPr>
        <p:spPr>
          <a:xfrm>
            <a:off x="777875" y="0"/>
            <a:ext cx="1063625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5: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61826" name="TextBox 3"/>
          <p:cNvSpPr txBox="1"/>
          <p:nvPr/>
        </p:nvSpPr>
        <p:spPr>
          <a:xfrm>
            <a:off x="1957388" y="2308225"/>
            <a:ext cx="8277225" cy="3675063"/>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Cơ cấu ng</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công nghiệp dệt, sản xuất trang phục nước ta rất đa dạng gồm 2 phân ng</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chính l</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dệt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sản xuất trang phục.</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extBox 3"/>
          <p:cNvSpPr txBox="1"/>
          <p:nvPr/>
        </p:nvSpPr>
        <p:spPr>
          <a:xfrm>
            <a:off x="2500313" y="1941513"/>
            <a:ext cx="7593012" cy="275113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Cơ cấu rất đa dạng, gồm 2 phân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chính l</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dệt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sản xuất trang phục.</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Nh</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máy dệt (Huế)</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65922" name="Picture 2" descr="NHÀ MÁY DỆT NHUỘM - Công ty cổ phần Dệt - May Huế"/>
          <p:cNvPicPr>
            <a:picLocks noChangeAspect="1"/>
          </p:cNvPicPr>
          <p:nvPr/>
        </p:nvPicPr>
        <p:blipFill>
          <a:blip r:embed="rId3"/>
          <a:stretch>
            <a:fillRect/>
          </a:stretch>
        </p:blipFill>
        <p:spPr>
          <a:xfrm>
            <a:off x="968375" y="960438"/>
            <a:ext cx="10253663" cy="5764212"/>
          </a:xfrm>
          <a:prstGeom prst="rect">
            <a:avLst/>
          </a:prstGeom>
          <a:noFill/>
          <a:ln w="9525">
            <a:noFill/>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Nh</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máy dệt (Long An)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67970" name="Picture 2" descr="Ngành dệt may có thêm Nhà máy  Dệt - Nhuộm - Hoàn tất Trung Quy đi vào hoạt động."/>
          <p:cNvPicPr>
            <a:picLocks noChangeAspect="1"/>
          </p:cNvPicPr>
          <p:nvPr/>
        </p:nvPicPr>
        <p:blipFill>
          <a:blip r:embed="rId3"/>
          <a:stretch>
            <a:fillRect/>
          </a:stretch>
        </p:blipFill>
        <p:spPr>
          <a:xfrm>
            <a:off x="995363" y="941388"/>
            <a:ext cx="10220325" cy="5772150"/>
          </a:xfrm>
          <a:prstGeom prst="rect">
            <a:avLst/>
          </a:prstGeom>
          <a:noFill/>
          <a:ln w="9525">
            <a:noFill/>
          </a:ln>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extBox 3"/>
          <p:cNvSpPr txBox="1"/>
          <p:nvPr/>
        </p:nvSpPr>
        <p:spPr>
          <a:xfrm>
            <a:off x="914400"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Sản xuất trang phục</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70018" name="Picture 2" descr="Cơ hội rộng mở cho doanh nghiệp nước ngoài đầu tư sản xuất quần áo tại Việt  Nam"/>
          <p:cNvPicPr>
            <a:picLocks noChangeAspect="1"/>
          </p:cNvPicPr>
          <p:nvPr/>
        </p:nvPicPr>
        <p:blipFill>
          <a:blip r:embed="rId3"/>
          <a:stretch>
            <a:fillRect/>
          </a:stretch>
        </p:blipFill>
        <p:spPr>
          <a:xfrm>
            <a:off x="1120775" y="928688"/>
            <a:ext cx="9979025" cy="5765800"/>
          </a:xfrm>
          <a:prstGeom prst="rect">
            <a:avLst/>
          </a:prstGeom>
          <a:noFill/>
          <a:ln w="9525">
            <a:noFill/>
          </a:ln>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TextBox 3"/>
          <p:cNvSpPr txBox="1"/>
          <p:nvPr/>
        </p:nvSpPr>
        <p:spPr>
          <a:xfrm>
            <a:off x="914400"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Sản xuất trang phục</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72066" name="Picture 2" descr="Quy trình thiết kế và sản xuất hàng may mặc qua các công đoạn"/>
          <p:cNvPicPr>
            <a:picLocks noChangeAspect="1"/>
          </p:cNvPicPr>
          <p:nvPr/>
        </p:nvPicPr>
        <p:blipFill>
          <a:blip r:embed="rId3"/>
          <a:stretch>
            <a:fillRect/>
          </a:stretch>
        </p:blipFill>
        <p:spPr>
          <a:xfrm>
            <a:off x="960438" y="914400"/>
            <a:ext cx="10269537" cy="5834063"/>
          </a:xfrm>
          <a:prstGeom prst="rect">
            <a:avLst/>
          </a:prstGeom>
          <a:noFill/>
          <a:ln w="9525">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3" name="Table 79872"/>
          <p:cNvGraphicFramePr/>
          <p:nvPr/>
        </p:nvGraphicFramePr>
        <p:xfrm>
          <a:off x="187325" y="0"/>
          <a:ext cx="11850688" cy="6741922"/>
        </p:xfrm>
        <a:graphic>
          <a:graphicData uri="http://schemas.openxmlformats.org/drawingml/2006/table">
            <a:tbl>
              <a:tblPr/>
              <a:tblGrid>
                <a:gridCol w="1508125">
                  <a:extLst>
                    <a:ext uri="{9D8B030D-6E8A-4147-A177-3AD203B41FA5}">
                      <a16:colId xmlns:a16="http://schemas.microsoft.com/office/drawing/2014/main" val="20000"/>
                    </a:ext>
                  </a:extLst>
                </a:gridCol>
                <a:gridCol w="2320925">
                  <a:extLst>
                    <a:ext uri="{9D8B030D-6E8A-4147-A177-3AD203B41FA5}">
                      <a16:colId xmlns:a16="http://schemas.microsoft.com/office/drawing/2014/main" val="20001"/>
                    </a:ext>
                  </a:extLst>
                </a:gridCol>
                <a:gridCol w="8021638">
                  <a:extLst>
                    <a:ext uri="{9D8B030D-6E8A-4147-A177-3AD203B41FA5}">
                      <a16:colId xmlns:a16="http://schemas.microsoft.com/office/drawing/2014/main" val="20002"/>
                    </a:ext>
                  </a:extLst>
                </a:gridCol>
              </a:tblGrid>
              <a:tr h="7651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753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1</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Khoáng sản</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0B050"/>
                          </a:solidFill>
                          <a:latin typeface="Times New Roman" panose="02020603050405020304" pitchFamily="18" charset="0"/>
                          <a:cs typeface="Times New Roman" panose="02020603050405020304" pitchFamily="18" charset="0"/>
                        </a:rPr>
                        <a:t> </a:t>
                      </a:r>
                      <a:r>
                        <a:rPr sz="3800" b="1">
                          <a:solidFill>
                            <a:srgbClr val="00B050"/>
                          </a:solidFill>
                          <a:latin typeface="Times New Roman" panose="02020603050405020304" pitchFamily="18" charset="0"/>
                          <a:cs typeface="Times New Roman" panose="02020603050405020304" pitchFamily="18" charset="0"/>
                        </a:rPr>
                        <a:t>- Các mỏ khoáng sản có quy mô nhỏ </a:t>
                      </a:r>
                      <a:r>
                        <a:rPr sz="38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sz="3800" b="1">
                          <a:solidFill>
                            <a:srgbClr val="00B050"/>
                          </a:solidFill>
                          <a:latin typeface="Times New Roman" panose="02020603050405020304" pitchFamily="18" charset="0"/>
                          <a:cs typeface="Times New Roman" panose="02020603050405020304" pitchFamily="18" charset="0"/>
                        </a:rPr>
                        <a:t> phát triển công nghiệp địa phương</a:t>
                      </a:r>
                      <a:endParaRPr lang="" altLang="x-none" sz="3800" b="1">
                        <a:solidFill>
                          <a:srgbClr val="00B050"/>
                        </a:solidFill>
                        <a:latin typeface="Times New Roman" panose="02020603050405020304" pitchFamily="18" charset="0"/>
                        <a:cs typeface="Times New Roman" panose="02020603050405020304" pitchFamily="18" charset="0"/>
                      </a:endParaRPr>
                    </a:p>
                    <a:p>
                      <a:pPr lvl="0" algn="just" defTabSz="1084580" eaLnBrk="1" hangingPunct="1">
                        <a:lnSpc>
                          <a:spcPct val="150000"/>
                        </a:lnSpc>
                        <a:buNone/>
                      </a:pPr>
                      <a:r>
                        <a:rPr sz="3800" b="1">
                          <a:solidFill>
                            <a:srgbClr val="00B050"/>
                          </a:solidFill>
                          <a:latin typeface="Times New Roman" panose="02020603050405020304" pitchFamily="18" charset="0"/>
                          <a:cs typeface="Times New Roman" panose="02020603050405020304" pitchFamily="18" charset="0"/>
                        </a:rPr>
                        <a:t>- Nhiều loại khoáng sản được khai thác đã suy giảm đáng kể </a:t>
                      </a:r>
                      <a:r>
                        <a:rPr lang="" altLang="x-none" sz="3800" b="1">
                          <a:solidFill>
                            <a:srgbClr val="00B050"/>
                          </a:solidFill>
                          <a:latin typeface="Times New Roman" panose="02020603050405020304" pitchFamily="18" charset="0"/>
                          <a:cs typeface="Times New Roman" panose="02020603050405020304" pitchFamily="18" charset="0"/>
                        </a:rPr>
                        <a:t>về trữ lượng </a:t>
                      </a:r>
                      <a:r>
                        <a:rPr sz="38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sz="3800" b="1">
                          <a:solidFill>
                            <a:srgbClr val="00B050"/>
                          </a:solidFill>
                          <a:latin typeface="Times New Roman" panose="02020603050405020304" pitchFamily="18" charset="0"/>
                          <a:cs typeface="Times New Roman" panose="02020603050405020304" pitchFamily="18" charset="0"/>
                        </a:rPr>
                        <a:t> </a:t>
                      </a:r>
                      <a:r>
                        <a:rPr lang="" altLang="x-none" sz="3800" b="1">
                          <a:solidFill>
                            <a:srgbClr val="00B050"/>
                          </a:solidFill>
                          <a:latin typeface="Times New Roman" panose="02020603050405020304" pitchFamily="18" charset="0"/>
                          <a:cs typeface="Times New Roman" panose="02020603050405020304" pitchFamily="18" charset="0"/>
                        </a:rPr>
                        <a:t>ng</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nh công nghiệp nước ta phải thay đổi để phù hợp với nguồn nguyên liệu mới. </a:t>
                      </a:r>
                      <a:endParaRPr lang="" altLang="x-none" sz="38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extBox 3"/>
          <p:cNvSpPr txBox="1"/>
          <p:nvPr/>
        </p:nvSpPr>
        <p:spPr>
          <a:xfrm>
            <a:off x="914400"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Sản xuất trang phục</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474114" name="Picture 2" descr="QUY TRÌNH SẢN XUẤT"/>
          <p:cNvPicPr>
            <a:picLocks noChangeAspect="1"/>
          </p:cNvPicPr>
          <p:nvPr/>
        </p:nvPicPr>
        <p:blipFill>
          <a:blip r:embed="rId3"/>
          <a:stretch>
            <a:fillRect/>
          </a:stretch>
        </p:blipFill>
        <p:spPr>
          <a:xfrm>
            <a:off x="1201738" y="911225"/>
            <a:ext cx="9898062" cy="5848350"/>
          </a:xfrm>
          <a:prstGeom prst="rect">
            <a:avLst/>
          </a:prstGeom>
          <a:noFill/>
          <a:ln w="9525">
            <a:noFill/>
          </a:ln>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TextBox 2"/>
          <p:cNvSpPr txBox="1"/>
          <p:nvPr/>
        </p:nvSpPr>
        <p:spPr>
          <a:xfrm>
            <a:off x="777875" y="0"/>
            <a:ext cx="1063625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5: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476162" name="TextBox 3"/>
          <p:cNvSpPr txBox="1"/>
          <p:nvPr/>
        </p:nvSpPr>
        <p:spPr>
          <a:xfrm>
            <a:off x="1330325" y="2098675"/>
            <a:ext cx="9294813" cy="43735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Công nghiệp dệt, sản xuất trang phục thường phân bố ở các đô thị lớn, nơi có nguồn lao động dồi d</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o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thị trường tiêu thụ rộng lớn như 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Nội, Nam Định, Đ</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Nẵng, Tp. Hồ Chí Minh, Biên Hòa,..</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TextBox 3"/>
          <p:cNvSpPr txBox="1"/>
          <p:nvPr/>
        </p:nvSpPr>
        <p:spPr>
          <a:xfrm>
            <a:off x="2870200" y="2138363"/>
            <a:ext cx="6772275" cy="275113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Phân bố ở các đô thị lớn, nơi có nguồn lao động dồi d</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o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thị trường tiêu thụ rộng </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1.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Dầu Tiếng 1,2,3</a:t>
            </a:r>
            <a:endParaRPr lang="" altLang="x-none" sz="3600">
              <a:solidFill>
                <a:srgbClr val="00B050"/>
              </a:solidFill>
              <a:latin typeface="Times New Roman" panose="02020603050405020304" pitchFamily="18" charset="0"/>
              <a:ea typeface="Times New Roman" panose="02020603050405020304" pitchFamily="18" charset="0"/>
            </a:endParaRPr>
          </a:p>
        </p:txBody>
      </p:sp>
      <p:pic>
        <p:nvPicPr>
          <p:cNvPr id="480258" name="Picture 1" descr="Nhà máy điện mặt trời Dầu Tiếng"/>
          <p:cNvPicPr>
            <a:picLocks noChangeAspect="1"/>
          </p:cNvPicPr>
          <p:nvPr/>
        </p:nvPicPr>
        <p:blipFill>
          <a:blip r:embed="rId3" r:link="rId4"/>
          <a:stretch>
            <a:fillRect/>
          </a:stretch>
        </p:blipFill>
        <p:spPr>
          <a:xfrm>
            <a:off x="104775" y="2384425"/>
            <a:ext cx="4884738" cy="3136900"/>
          </a:xfrm>
          <a:prstGeom prst="rect">
            <a:avLst/>
          </a:prstGeom>
          <a:noFill/>
          <a:ln w="9525">
            <a:noFill/>
          </a:ln>
        </p:spPr>
      </p:pic>
      <p:sp>
        <p:nvSpPr>
          <p:cNvPr id="480259" name="TextBox 6"/>
          <p:cNvSpPr txBox="1"/>
          <p:nvPr/>
        </p:nvSpPr>
        <p:spPr>
          <a:xfrm>
            <a:off x="5486400" y="1147763"/>
            <a:ext cx="6180138" cy="497840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L</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máy điện mặt trời lớn nhất Việt Nam, thậm chí lớn nhất khu vực Đông Nam Á hiện nay. Dự án được xây dựng tại phần bán ngập nước của hồ Dầu Tiếng ở Tây Ninh.</a:t>
            </a:r>
            <a:endParaRPr lang="" altLang="x-none" sz="36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1.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Dầu Tiếng 1,2,3</a:t>
            </a:r>
            <a:endParaRPr lang="" altLang="x-none" sz="3600">
              <a:solidFill>
                <a:srgbClr val="00B050"/>
              </a:solidFill>
              <a:latin typeface="Times New Roman" panose="02020603050405020304" pitchFamily="18" charset="0"/>
              <a:ea typeface="Times New Roman" panose="02020603050405020304" pitchFamily="18" charset="0"/>
            </a:endParaRPr>
          </a:p>
        </p:txBody>
      </p:sp>
      <p:pic>
        <p:nvPicPr>
          <p:cNvPr id="482306" name="Picture 1" descr="Nhà máy điện mặt trời Dầu Tiếng"/>
          <p:cNvPicPr>
            <a:picLocks noChangeAspect="1"/>
          </p:cNvPicPr>
          <p:nvPr/>
        </p:nvPicPr>
        <p:blipFill>
          <a:blip r:embed="rId3" r:link="rId4"/>
          <a:stretch>
            <a:fillRect/>
          </a:stretch>
        </p:blipFill>
        <p:spPr>
          <a:xfrm>
            <a:off x="104775" y="2384425"/>
            <a:ext cx="4884738" cy="3136900"/>
          </a:xfrm>
          <a:prstGeom prst="rect">
            <a:avLst/>
          </a:prstGeom>
          <a:noFill/>
          <a:ln w="9525">
            <a:noFill/>
          </a:ln>
        </p:spPr>
      </p:pic>
      <p:sp>
        <p:nvSpPr>
          <p:cNvPr id="482307" name="TextBox 6"/>
          <p:cNvSpPr txBox="1"/>
          <p:nvPr/>
        </p:nvSpPr>
        <p:spPr>
          <a:xfrm>
            <a:off x="5672138" y="217488"/>
            <a:ext cx="6180137" cy="6640512"/>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Công suất: 600 MW</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Sản lượng điện tối đa: 1.56 tỷ kWh/ năm</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Diện tích: khoảng 600 ha</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Hệ thống giá đỡ được l</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m bằng kẽm được đặt trên các trụ bê tông cao 2.5m để chống ngập v</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o mùa mưa.</a:t>
            </a:r>
            <a:endParaRPr lang="" altLang="x-none" sz="36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1.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Dầu Tiếng 1,2,3</a:t>
            </a:r>
            <a:endParaRPr lang="" altLang="x-none" sz="3600">
              <a:solidFill>
                <a:srgbClr val="00B050"/>
              </a:solidFill>
              <a:latin typeface="Times New Roman" panose="02020603050405020304" pitchFamily="18" charset="0"/>
              <a:ea typeface="Times New Roman" panose="02020603050405020304" pitchFamily="18" charset="0"/>
            </a:endParaRPr>
          </a:p>
        </p:txBody>
      </p:sp>
      <p:pic>
        <p:nvPicPr>
          <p:cNvPr id="484354" name="Picture 1" descr="Nhà máy điện mặt trời Dầu Tiếng"/>
          <p:cNvPicPr>
            <a:picLocks noChangeAspect="1"/>
          </p:cNvPicPr>
          <p:nvPr/>
        </p:nvPicPr>
        <p:blipFill>
          <a:blip r:embed="rId3" r:link="rId4"/>
          <a:stretch>
            <a:fillRect/>
          </a:stretch>
        </p:blipFill>
        <p:spPr>
          <a:xfrm>
            <a:off x="104775" y="2384425"/>
            <a:ext cx="4884738" cy="3136900"/>
          </a:xfrm>
          <a:prstGeom prst="rect">
            <a:avLst/>
          </a:prstGeom>
          <a:noFill/>
          <a:ln w="9525">
            <a:noFill/>
          </a:ln>
        </p:spPr>
      </p:pic>
      <p:sp>
        <p:nvSpPr>
          <p:cNvPr id="484355" name="TextBox 6"/>
          <p:cNvSpPr txBox="1"/>
          <p:nvPr/>
        </p:nvSpPr>
        <p:spPr>
          <a:xfrm>
            <a:off x="5289550" y="425450"/>
            <a:ext cx="6608763" cy="6276975"/>
          </a:xfrm>
          <a:prstGeom prst="rect">
            <a:avLst/>
          </a:prstGeom>
          <a:noFill/>
          <a:ln w="9525">
            <a:noFill/>
          </a:ln>
        </p:spPr>
        <p:txBody>
          <a:bodyPr>
            <a:spAutoFit/>
          </a:bodyPr>
          <a:lstStyle/>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Nh</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máy có công suất lớn v</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được lắp đặt tại Tây Ninh có nhiều nắng (khoảng 2.600 giờ nắng mỗi năm), cho phép nh</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máy có thể sản xuất lượng điện bằng 1/2 lượng điện do nh</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máy thủy điện Hòa Bình tạo ra, đem đến doanh thu lớn cho chủ đầu tư mỗi năm.</a:t>
            </a:r>
            <a:endParaRPr lang="" altLang="x-none" sz="34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2.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Lộc Ninh 1,2,3</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86402" name="TextBox 6"/>
          <p:cNvSpPr txBox="1"/>
          <p:nvPr/>
        </p:nvSpPr>
        <p:spPr>
          <a:xfrm>
            <a:off x="5370513" y="103188"/>
            <a:ext cx="6608762" cy="6651625"/>
          </a:xfrm>
          <a:prstGeom prst="rect">
            <a:avLst/>
          </a:prstGeom>
          <a:noFill/>
          <a:ln w="9525">
            <a:noFill/>
          </a:ln>
        </p:spPr>
        <p:txBody>
          <a:bodyPr>
            <a:spAutoFit/>
          </a:bodyPr>
          <a:lstStyle/>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Cụm nh</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 máy điện mặt trời Lộc Ninh 1-2-3 được xây dựng tại xã Lộc Tấn, huyện Lộc Ninh, tỉnh Bình Phước, nơi giáp với biên giới quốc gia Campuchia. Hệ thống được đầu tư bởi Tập đo</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n Super Energy (Thái Lan) v</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 có quy mô như sau:</a:t>
            </a:r>
          </a:p>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Công suất của hệ thống: 550 MW</a:t>
            </a:r>
          </a:p>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Diện tích: 660 ha</a:t>
            </a:r>
            <a:endParaRPr lang="" altLang="x-none" sz="3200" b="1">
              <a:solidFill>
                <a:srgbClr val="7030A0"/>
              </a:solidFill>
              <a:latin typeface="Times New Roman" panose="02020603050405020304" pitchFamily="18" charset="0"/>
              <a:ea typeface="Times New Roman" panose="02020603050405020304" pitchFamily="18" charset="0"/>
            </a:endParaRPr>
          </a:p>
        </p:txBody>
      </p:sp>
      <p:pic>
        <p:nvPicPr>
          <p:cNvPr id="486403" name="Picture 1" descr="Nhà máy điện mặt trời Lộc Ninh"/>
          <p:cNvPicPr>
            <a:picLocks noChangeAspect="1"/>
          </p:cNvPicPr>
          <p:nvPr/>
        </p:nvPicPr>
        <p:blipFill>
          <a:blip r:embed="rId3" r:link="rId4"/>
          <a:stretch>
            <a:fillRect/>
          </a:stretch>
        </p:blipFill>
        <p:spPr>
          <a:xfrm>
            <a:off x="111125" y="2592388"/>
            <a:ext cx="4899025" cy="3021012"/>
          </a:xfrm>
          <a:prstGeom prst="rect">
            <a:avLst/>
          </a:prstGeom>
          <a:noFill/>
          <a:ln w="9525">
            <a:noFill/>
          </a:ln>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3.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Phù Mỹ</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88450" name="TextBox 6"/>
          <p:cNvSpPr txBox="1"/>
          <p:nvPr/>
        </p:nvSpPr>
        <p:spPr>
          <a:xfrm>
            <a:off x="5370513" y="103188"/>
            <a:ext cx="6608762" cy="6276975"/>
          </a:xfrm>
          <a:prstGeom prst="rect">
            <a:avLst/>
          </a:prstGeom>
          <a:noFill/>
          <a:ln w="9525">
            <a:noFill/>
          </a:ln>
        </p:spPr>
        <p:txBody>
          <a:bodyPr>
            <a:spAutoFit/>
          </a:bodyPr>
          <a:lstStyle/>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L</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nh</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máy điện mặt trời có quy mô lớn nhất khu vực miền Trung. Hệ thống được xây dựng tại xã Mỹ Thắng v</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Mỹ An, huyện Phù Mỹ.</a:t>
            </a:r>
          </a:p>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Công suất: 330 MW</a:t>
            </a:r>
          </a:p>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Sản lượng điện tối đa: 520 triệu kWh/năm</a:t>
            </a:r>
          </a:p>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Diện tích: 325 ha</a:t>
            </a:r>
            <a:endParaRPr lang="" altLang="x-none" sz="3400" b="1">
              <a:solidFill>
                <a:srgbClr val="7030A0"/>
              </a:solidFill>
              <a:latin typeface="Times New Roman" panose="02020603050405020304" pitchFamily="18" charset="0"/>
              <a:ea typeface="Times New Roman" panose="02020603050405020304" pitchFamily="18" charset="0"/>
            </a:endParaRPr>
          </a:p>
        </p:txBody>
      </p:sp>
      <p:sp>
        <p:nvSpPr>
          <p:cNvPr id="488451"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88452" name="Picture 1" descr="Nhà máy điện mặt trời Phù Mỹ"/>
          <p:cNvPicPr>
            <a:picLocks noChangeAspect="1"/>
          </p:cNvPicPr>
          <p:nvPr/>
        </p:nvPicPr>
        <p:blipFill>
          <a:blip r:embed="rId3" r:link="rId4"/>
          <a:stretch>
            <a:fillRect/>
          </a:stretch>
        </p:blipFill>
        <p:spPr>
          <a:xfrm>
            <a:off x="73025" y="2624138"/>
            <a:ext cx="5048250" cy="3094037"/>
          </a:xfrm>
          <a:prstGeom prst="rect">
            <a:avLst/>
          </a:prstGeom>
          <a:noFill/>
          <a:ln w="9525">
            <a:noFill/>
          </a:ln>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3.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Phù Mỹ</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90498" name="TextBox 6"/>
          <p:cNvSpPr txBox="1"/>
          <p:nvPr/>
        </p:nvSpPr>
        <p:spPr>
          <a:xfrm>
            <a:off x="5845175" y="1225550"/>
            <a:ext cx="6099175" cy="4598988"/>
          </a:xfrm>
          <a:prstGeom prst="rect">
            <a:avLst/>
          </a:prstGeom>
          <a:noFill/>
          <a:ln w="9525">
            <a:noFill/>
          </a:ln>
        </p:spPr>
        <p:txBody>
          <a:bodyPr>
            <a:spAutoFit/>
          </a:bodyPr>
          <a:lstStyle/>
          <a:p>
            <a:pPr algn="just">
              <a:lnSpc>
                <a:spcPct val="150000"/>
              </a:lnSpc>
              <a:buNone/>
            </a:pPr>
            <a:r>
              <a:rPr lang="" altLang="x-none" sz="4000" b="1">
                <a:solidFill>
                  <a:srgbClr val="7030A0"/>
                </a:solidFill>
                <a:latin typeface="Times New Roman" panose="02020603050405020304" pitchFamily="18" charset="0"/>
                <a:cs typeface="Times New Roman" panose="02020603050405020304" pitchFamily="18" charset="0"/>
              </a:rPr>
              <a:t>Hiện tại nh</a:t>
            </a:r>
            <a:r>
              <a:rPr lang="" altLang="x-none" sz="4000" b="1">
                <a:solidFill>
                  <a:srgbClr val="7030A0"/>
                </a:solidFill>
                <a:latin typeface="Times New Roman" panose="02020603050405020304" pitchFamily="18" charset="0"/>
                <a:ea typeface="Times New Roman" panose="02020603050405020304" pitchFamily="18" charset="0"/>
              </a:rPr>
              <a:t>à</a:t>
            </a:r>
            <a:r>
              <a:rPr lang="" altLang="x-none" sz="4000" b="1">
                <a:solidFill>
                  <a:srgbClr val="7030A0"/>
                </a:solidFill>
                <a:latin typeface="Times New Roman" panose="02020603050405020304" pitchFamily="18" charset="0"/>
                <a:cs typeface="Times New Roman" panose="02020603050405020304" pitchFamily="18" charset="0"/>
              </a:rPr>
              <a:t> máy Phù Mỹ đã đưa v</a:t>
            </a:r>
            <a:r>
              <a:rPr lang="" altLang="x-none" sz="4000" b="1">
                <a:solidFill>
                  <a:srgbClr val="7030A0"/>
                </a:solidFill>
                <a:latin typeface="Times New Roman" panose="02020603050405020304" pitchFamily="18" charset="0"/>
                <a:ea typeface="Times New Roman" panose="02020603050405020304" pitchFamily="18" charset="0"/>
              </a:rPr>
              <a:t>à</a:t>
            </a:r>
            <a:r>
              <a:rPr lang="" altLang="x-none" sz="4000" b="1">
                <a:solidFill>
                  <a:srgbClr val="7030A0"/>
                </a:solidFill>
                <a:latin typeface="Times New Roman" panose="02020603050405020304" pitchFamily="18" charset="0"/>
                <a:cs typeface="Times New Roman" panose="02020603050405020304" pitchFamily="18" charset="0"/>
              </a:rPr>
              <a:t>o khai thác thương mại 216 MW đầu tiên v</a:t>
            </a:r>
            <a:r>
              <a:rPr lang="" altLang="x-none" sz="4000" b="1">
                <a:solidFill>
                  <a:srgbClr val="7030A0"/>
                </a:solidFill>
                <a:latin typeface="Times New Roman" panose="02020603050405020304" pitchFamily="18" charset="0"/>
                <a:ea typeface="Times New Roman" panose="02020603050405020304" pitchFamily="18" charset="0"/>
              </a:rPr>
              <a:t>à</a:t>
            </a:r>
            <a:r>
              <a:rPr lang="" altLang="x-none" sz="4000" b="1">
                <a:solidFill>
                  <a:srgbClr val="7030A0"/>
                </a:solidFill>
                <a:latin typeface="Times New Roman" panose="02020603050405020304" pitchFamily="18" charset="0"/>
                <a:cs typeface="Times New Roman" panose="02020603050405020304" pitchFamily="18" charset="0"/>
              </a:rPr>
              <a:t> đóng góp tích cực cho ng</a:t>
            </a:r>
            <a:r>
              <a:rPr lang="" altLang="x-none" sz="4000" b="1">
                <a:solidFill>
                  <a:srgbClr val="7030A0"/>
                </a:solidFill>
                <a:latin typeface="Times New Roman" panose="02020603050405020304" pitchFamily="18" charset="0"/>
                <a:ea typeface="Times New Roman" panose="02020603050405020304" pitchFamily="18" charset="0"/>
              </a:rPr>
              <a:t>à</a:t>
            </a:r>
            <a:r>
              <a:rPr lang="" altLang="x-none" sz="4000" b="1">
                <a:solidFill>
                  <a:srgbClr val="7030A0"/>
                </a:solidFill>
                <a:latin typeface="Times New Roman" panose="02020603050405020304" pitchFamily="18" charset="0"/>
                <a:cs typeface="Times New Roman" panose="02020603050405020304" pitchFamily="18" charset="0"/>
              </a:rPr>
              <a:t>nh điện ở nước ta.</a:t>
            </a:r>
            <a:endParaRPr lang="" altLang="x-none" sz="4000" b="1">
              <a:solidFill>
                <a:srgbClr val="7030A0"/>
              </a:solidFill>
              <a:latin typeface="Times New Roman" panose="02020603050405020304" pitchFamily="18" charset="0"/>
              <a:ea typeface="Times New Roman" panose="02020603050405020304" pitchFamily="18" charset="0"/>
            </a:endParaRPr>
          </a:p>
        </p:txBody>
      </p:sp>
      <p:sp>
        <p:nvSpPr>
          <p:cNvPr id="490499"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90500" name="Picture 1" descr="Nhà máy điện mặt trời Phù Mỹ"/>
          <p:cNvPicPr>
            <a:picLocks noChangeAspect="1"/>
          </p:cNvPicPr>
          <p:nvPr/>
        </p:nvPicPr>
        <p:blipFill>
          <a:blip r:embed="rId3" r:link="rId4"/>
          <a:stretch>
            <a:fillRect/>
          </a:stretch>
        </p:blipFill>
        <p:spPr>
          <a:xfrm>
            <a:off x="73025" y="2624138"/>
            <a:ext cx="5048250" cy="3094037"/>
          </a:xfrm>
          <a:prstGeom prst="rect">
            <a:avLst/>
          </a:prstGeom>
          <a:noFill/>
          <a:ln w="9525">
            <a:noFill/>
          </a:ln>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4.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Hòa Hội</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92546" name="TextBox 6"/>
          <p:cNvSpPr txBox="1"/>
          <p:nvPr/>
        </p:nvSpPr>
        <p:spPr>
          <a:xfrm>
            <a:off x="5694363" y="939800"/>
            <a:ext cx="6227762" cy="4978400"/>
          </a:xfrm>
          <a:prstGeom prst="rect">
            <a:avLst/>
          </a:prstGeom>
          <a:noFill/>
          <a:ln w="9525">
            <a:noFill/>
          </a:ln>
        </p:spPr>
        <p:txBody>
          <a:bodyPr>
            <a:spAutoFit/>
          </a:bodyPr>
          <a:lstStyle/>
          <a:p>
            <a:pPr algn="just">
              <a:lnSpc>
                <a:spcPct val="150000"/>
              </a:lnSpc>
            </a:pPr>
            <a:r>
              <a:rPr lang="" altLang="x-none" sz="3600" b="1">
                <a:solidFill>
                  <a:srgbClr val="7030A0"/>
                </a:solidFill>
                <a:latin typeface="Times New Roman" panose="02020603050405020304" pitchFamily="18" charset="0"/>
                <a:cs typeface="Times New Roman" panose="02020603050405020304" pitchFamily="18" charset="0"/>
              </a:rPr>
              <a:t>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máy điện mặt trời Hòa Hội l</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dự án điện mặt trời đầu tiên tại tỉnh Phú Yên, được xây dựng tại xã Hòa Hội, huyện Phú Hòa. Quy mô dự án:</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492547"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92548" name="Picture 1" descr="Nhà máy điện mặt trời Hòa Hội"/>
          <p:cNvPicPr>
            <a:picLocks noChangeAspect="1"/>
          </p:cNvPicPr>
          <p:nvPr/>
        </p:nvPicPr>
        <p:blipFill>
          <a:blip r:embed="rId3" r:link="rId4"/>
          <a:stretch>
            <a:fillRect/>
          </a:stretch>
        </p:blipFill>
        <p:spPr>
          <a:xfrm>
            <a:off x="73025" y="2273300"/>
            <a:ext cx="5267325" cy="3294063"/>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p:cNvPicPr>
          <p:nvPr/>
        </p:nvPicPr>
        <p:blipFill>
          <a:blip r:embed="rId3"/>
          <a:stretch>
            <a:fillRect/>
          </a:stretch>
        </p:blipFill>
        <p:spPr>
          <a:xfrm>
            <a:off x="417513" y="406400"/>
            <a:ext cx="5404789" cy="6064250"/>
          </a:xfrm>
          <a:prstGeom prst="rect">
            <a:avLst/>
          </a:prstGeom>
          <a:noFill/>
          <a:ln w="9525">
            <a:noFill/>
          </a:ln>
        </p:spPr>
      </p:pic>
      <p:pic>
        <p:nvPicPr>
          <p:cNvPr id="2" name="Picture 1">
            <a:extLst>
              <a:ext uri="{FF2B5EF4-FFF2-40B4-BE49-F238E27FC236}">
                <a16:creationId xmlns:a16="http://schemas.microsoft.com/office/drawing/2014/main" id="{9D0A79F2-5BC8-95D9-467C-4A5E6A4AAB3A}"/>
              </a:ext>
            </a:extLst>
          </p:cNvPr>
          <p:cNvPicPr>
            <a:picLocks noChangeAspect="1"/>
          </p:cNvPicPr>
          <p:nvPr/>
        </p:nvPicPr>
        <p:blipFill>
          <a:blip r:embed="rId4"/>
          <a:stretch>
            <a:fillRect/>
          </a:stretch>
        </p:blipFill>
        <p:spPr>
          <a:xfrm>
            <a:off x="5787696" y="483124"/>
            <a:ext cx="5986791" cy="6064250"/>
          </a:xfrm>
          <a:prstGeom prst="rect">
            <a:avLst/>
          </a:prstGeom>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4.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Hòa Hội</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94594" name="TextBox 6"/>
          <p:cNvSpPr txBox="1"/>
          <p:nvPr/>
        </p:nvSpPr>
        <p:spPr>
          <a:xfrm>
            <a:off x="5659438" y="1052513"/>
            <a:ext cx="6345237" cy="4843462"/>
          </a:xfrm>
          <a:prstGeom prst="rect">
            <a:avLst/>
          </a:prstGeom>
          <a:noFill/>
          <a:ln w="9525">
            <a:noFill/>
          </a:ln>
        </p:spPr>
        <p:txBody>
          <a:bodyPr>
            <a:spAutoFit/>
          </a:bodyPr>
          <a:lstStyle/>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Công suất: 257 MW</a:t>
            </a:r>
          </a:p>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Sản lượng điện tối đa: 334.148 MWh h</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ng năm</a:t>
            </a:r>
          </a:p>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Diện tích: khoảng 256 ha</a:t>
            </a:r>
          </a:p>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Số lượng tấm pin mặt trời: 752.640 tấm pin</a:t>
            </a:r>
            <a:endParaRPr lang="" altLang="x-none" sz="3500" b="1">
              <a:solidFill>
                <a:srgbClr val="7030A0"/>
              </a:solidFill>
              <a:latin typeface="Times New Roman" panose="02020603050405020304" pitchFamily="18" charset="0"/>
              <a:ea typeface="Times New Roman" panose="02020603050405020304" pitchFamily="18" charset="0"/>
            </a:endParaRPr>
          </a:p>
        </p:txBody>
      </p:sp>
      <p:sp>
        <p:nvSpPr>
          <p:cNvPr id="494595"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94596" name="Picture 1" descr="Nhà máy điện mặt trời Hòa Hội"/>
          <p:cNvPicPr>
            <a:picLocks noChangeAspect="1"/>
          </p:cNvPicPr>
          <p:nvPr/>
        </p:nvPicPr>
        <p:blipFill>
          <a:blip r:embed="rId3" r:link="rId4"/>
          <a:stretch>
            <a:fillRect/>
          </a:stretch>
        </p:blipFill>
        <p:spPr>
          <a:xfrm>
            <a:off x="73025" y="2273300"/>
            <a:ext cx="5267325" cy="3294063"/>
          </a:xfrm>
          <a:prstGeom prst="rect">
            <a:avLst/>
          </a:prstGeom>
          <a:noFill/>
          <a:ln w="9525">
            <a:noFill/>
          </a:ln>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5.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An Hảo</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96642" name="TextBox 6"/>
          <p:cNvSpPr txBox="1"/>
          <p:nvPr/>
        </p:nvSpPr>
        <p:spPr>
          <a:xfrm>
            <a:off x="5659438" y="1052513"/>
            <a:ext cx="6345237" cy="4979987"/>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máy điện mặt trời An Hảo được xây dựng bởi chủ đầu tư Sao Mai Group, có vị trí tại xã An Hảo, huyện Tịnh Biên, tỉnh An Giang. 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máy có quy mô hoạt động như sau:</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496643"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496644"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96645" name="Picture 1" descr="Nhà máy điện mặt trời An Hảo"/>
          <p:cNvPicPr>
            <a:picLocks noChangeAspect="1"/>
          </p:cNvPicPr>
          <p:nvPr/>
        </p:nvPicPr>
        <p:blipFill>
          <a:blip r:embed="rId3" r:link="rId4"/>
          <a:stretch>
            <a:fillRect/>
          </a:stretch>
        </p:blipFill>
        <p:spPr>
          <a:xfrm>
            <a:off x="187325" y="2430463"/>
            <a:ext cx="5021263" cy="3333750"/>
          </a:xfrm>
          <a:prstGeom prst="rect">
            <a:avLst/>
          </a:prstGeom>
          <a:noFill/>
          <a:ln w="9525">
            <a:noFill/>
          </a:ln>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5.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An Hảo</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498690" name="TextBox 6"/>
          <p:cNvSpPr txBox="1"/>
          <p:nvPr/>
        </p:nvSpPr>
        <p:spPr>
          <a:xfrm>
            <a:off x="6237288" y="1720850"/>
            <a:ext cx="5346700" cy="4148138"/>
          </a:xfrm>
          <a:prstGeom prst="rect">
            <a:avLst/>
          </a:prstGeom>
          <a:noFill/>
          <a:ln w="9525">
            <a:noFill/>
          </a:ln>
        </p:spPr>
        <p:txBody>
          <a:bodyPr>
            <a:spAutoFit/>
          </a:bodyPr>
          <a:lstStyle/>
          <a:p>
            <a:pPr algn="just">
              <a:lnSpc>
                <a:spcPct val="150000"/>
              </a:lnSpc>
            </a:pPr>
            <a:r>
              <a:rPr lang="" altLang="x-none" sz="3600" b="1">
                <a:solidFill>
                  <a:srgbClr val="7030A0"/>
                </a:solidFill>
                <a:latin typeface="Times New Roman" panose="02020603050405020304" pitchFamily="18" charset="0"/>
                <a:cs typeface="Times New Roman" panose="02020603050405020304" pitchFamily="18" charset="0"/>
              </a:rPr>
              <a:t>Công suất của hệ thống: 210 MW</a:t>
            </a:r>
          </a:p>
          <a:p>
            <a:pPr algn="just">
              <a:lnSpc>
                <a:spcPct val="150000"/>
              </a:lnSpc>
            </a:pPr>
            <a:r>
              <a:rPr lang="" altLang="x-none" sz="3600" b="1">
                <a:solidFill>
                  <a:srgbClr val="7030A0"/>
                </a:solidFill>
                <a:latin typeface="Times New Roman" panose="02020603050405020304" pitchFamily="18" charset="0"/>
                <a:cs typeface="Times New Roman" panose="02020603050405020304" pitchFamily="18" charset="0"/>
              </a:rPr>
              <a:t>Sản lượng điện tối đa: 302 triệu KWh/ năm</a:t>
            </a:r>
          </a:p>
          <a:p>
            <a:pPr algn="just">
              <a:lnSpc>
                <a:spcPct val="150000"/>
              </a:lnSpc>
            </a:pPr>
            <a:r>
              <a:rPr lang="" altLang="x-none" sz="3600" b="1">
                <a:solidFill>
                  <a:srgbClr val="7030A0"/>
                </a:solidFill>
                <a:latin typeface="Times New Roman" panose="02020603050405020304" pitchFamily="18" charset="0"/>
                <a:cs typeface="Times New Roman" panose="02020603050405020304" pitchFamily="18" charset="0"/>
              </a:rPr>
              <a:t>Diện tích: 275 ha</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498691"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498692"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98693" name="Picture 1" descr="Nhà máy điện mặt trời An Hảo"/>
          <p:cNvPicPr>
            <a:picLocks noChangeAspect="1"/>
          </p:cNvPicPr>
          <p:nvPr/>
        </p:nvPicPr>
        <p:blipFill>
          <a:blip r:embed="rId3" r:link="rId4"/>
          <a:stretch>
            <a:fillRect/>
          </a:stretch>
        </p:blipFill>
        <p:spPr>
          <a:xfrm>
            <a:off x="187325" y="2430463"/>
            <a:ext cx="5021263" cy="3333750"/>
          </a:xfrm>
          <a:prstGeom prst="rect">
            <a:avLst/>
          </a:prstGeom>
          <a:noFill/>
          <a:ln w="9525">
            <a:noFill/>
          </a:ln>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6.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Trung Nam</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00738" name="TextBox 6"/>
          <p:cNvSpPr txBox="1"/>
          <p:nvPr/>
        </p:nvSpPr>
        <p:spPr>
          <a:xfrm>
            <a:off x="5684838" y="-128587"/>
            <a:ext cx="6110287" cy="7062787"/>
          </a:xfrm>
          <a:prstGeom prst="rect">
            <a:avLst/>
          </a:prstGeom>
          <a:noFill/>
          <a:ln w="9525">
            <a:noFill/>
          </a:ln>
        </p:spPr>
        <p:txBody>
          <a:bodyPr>
            <a:spAutoFit/>
          </a:bodyPr>
          <a:lstStyle/>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Nh</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máy điện mặt trời Trung Nam được khởi công từ năm 2018 v</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được xây dựng tại xã Lợi Hải &amp; xã Bắc Phong, huyện Thuận Bắc, tỉnh Ninh Thuận. Quy mô dự án:</a:t>
            </a:r>
          </a:p>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Công suất: 204 MW</a:t>
            </a:r>
          </a:p>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Sản lượng điện tối đa: khoảng 450 triệu kWh/ năm</a:t>
            </a:r>
            <a:endParaRPr lang="" altLang="x-none" sz="3400" b="1">
              <a:solidFill>
                <a:srgbClr val="7030A0"/>
              </a:solidFill>
              <a:latin typeface="Times New Roman" panose="02020603050405020304" pitchFamily="18" charset="0"/>
              <a:ea typeface="Times New Roman" panose="02020603050405020304" pitchFamily="18" charset="0"/>
            </a:endParaRPr>
          </a:p>
        </p:txBody>
      </p:sp>
      <p:sp>
        <p:nvSpPr>
          <p:cNvPr id="500739"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0740"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0741"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00742" name="Picture 1" descr="Nhà máy điện mặt trời Trung Nam"/>
          <p:cNvPicPr>
            <a:picLocks noChangeAspect="1"/>
          </p:cNvPicPr>
          <p:nvPr/>
        </p:nvPicPr>
        <p:blipFill>
          <a:blip r:embed="rId3" r:link="rId4"/>
          <a:stretch>
            <a:fillRect/>
          </a:stretch>
        </p:blipFill>
        <p:spPr>
          <a:xfrm>
            <a:off x="187325" y="2430463"/>
            <a:ext cx="5383213" cy="3392487"/>
          </a:xfrm>
          <a:prstGeom prst="rect">
            <a:avLst/>
          </a:prstGeom>
          <a:noFill/>
          <a:ln w="9525">
            <a:noFill/>
          </a:ln>
        </p:spPr>
      </p:pic>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6.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Trung Nam</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02786" name="TextBox 6"/>
          <p:cNvSpPr txBox="1"/>
          <p:nvPr/>
        </p:nvSpPr>
        <p:spPr>
          <a:xfrm>
            <a:off x="5894388" y="523875"/>
            <a:ext cx="6110287" cy="581025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Diện tích xây dựng: 264 ha</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Số lượng tấm pin mặt trời: hơn 700.000 tấm</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Hệ thống giá đỡ xoay 120 độ, có khả năng tự động xoay v</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điều chỉnh hướng đón bức xạ mặt trời.</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502787"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2788"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2789"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02790" name="Picture 1" descr="Nhà máy điện mặt trời Trung Nam"/>
          <p:cNvPicPr>
            <a:picLocks noChangeAspect="1"/>
          </p:cNvPicPr>
          <p:nvPr/>
        </p:nvPicPr>
        <p:blipFill>
          <a:blip r:embed="rId3" r:link="rId4"/>
          <a:stretch>
            <a:fillRect/>
          </a:stretch>
        </p:blipFill>
        <p:spPr>
          <a:xfrm>
            <a:off x="187325" y="2430463"/>
            <a:ext cx="5383213" cy="3392487"/>
          </a:xfrm>
          <a:prstGeom prst="rect">
            <a:avLst/>
          </a:prstGeom>
          <a:noFill/>
          <a:ln w="9525">
            <a:noFill/>
          </a:ln>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7.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Phước Hữu</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04834" name="TextBox 6"/>
          <p:cNvSpPr txBox="1"/>
          <p:nvPr/>
        </p:nvSpPr>
        <p:spPr>
          <a:xfrm>
            <a:off x="5497513" y="49213"/>
            <a:ext cx="6507162" cy="6651625"/>
          </a:xfrm>
          <a:prstGeom prst="rect">
            <a:avLst/>
          </a:prstGeom>
          <a:noFill/>
          <a:ln w="9525">
            <a:noFill/>
          </a:ln>
        </p:spPr>
        <p:txBody>
          <a:bodyPr>
            <a:spAutoFit/>
          </a:bodyPr>
          <a:lstStyle/>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Nh</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 máy điện mặt trời Phước Hữu được xây dựng tại xã Phước Hữu, huyện Ninh Phước, tỉnh Ninh Thuận. Dự án được xây dựng nhằm bổ sung nguồn điện cho to</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n quốc nói chung v</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 tỉnh Ninh Thuận nói riêng. Quy mô dự án:</a:t>
            </a:r>
          </a:p>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Công suất: 50 MW</a:t>
            </a:r>
          </a:p>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Diện tích: 70 ha</a:t>
            </a:r>
            <a:endParaRPr lang="" altLang="x-none" sz="3200" b="1">
              <a:solidFill>
                <a:srgbClr val="7030A0"/>
              </a:solidFill>
              <a:latin typeface="Times New Roman" panose="02020603050405020304" pitchFamily="18" charset="0"/>
              <a:ea typeface="Times New Roman" panose="02020603050405020304" pitchFamily="18" charset="0"/>
            </a:endParaRPr>
          </a:p>
        </p:txBody>
      </p:sp>
      <p:sp>
        <p:nvSpPr>
          <p:cNvPr id="504835"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4836"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4837"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4838"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04839" name="Picture 1" descr="Nhà máy điện mặt trời Phước Hữu"/>
          <p:cNvPicPr>
            <a:picLocks noChangeAspect="1"/>
          </p:cNvPicPr>
          <p:nvPr/>
        </p:nvPicPr>
        <p:blipFill>
          <a:blip r:embed="rId3" r:link="rId4"/>
          <a:stretch>
            <a:fillRect/>
          </a:stretch>
        </p:blipFill>
        <p:spPr>
          <a:xfrm>
            <a:off x="187325" y="2476500"/>
            <a:ext cx="4949825" cy="3168650"/>
          </a:xfrm>
          <a:prstGeom prst="rect">
            <a:avLst/>
          </a:prstGeom>
          <a:noFill/>
          <a:ln w="9525">
            <a:noFill/>
          </a:ln>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8.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Mỹ Hiệp</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06882" name="TextBox 6"/>
          <p:cNvSpPr txBox="1"/>
          <p:nvPr/>
        </p:nvSpPr>
        <p:spPr>
          <a:xfrm>
            <a:off x="5497513" y="1355725"/>
            <a:ext cx="6507162" cy="414655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Dự án được xây dựng tại xã Mỹ Hiệp, huyện Phù Mỹ, tỉnh Bình Định, với tổng thầu EPC Liên danh 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thầu SESJ -SSSA –NSN. Quy mô dự án như sau:</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506883"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6884"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6885"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6886"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6887" name="Rectangle 2"/>
          <p:cNvSpPr/>
          <p:nvPr/>
        </p:nvSpPr>
        <p:spPr>
          <a:xfrm>
            <a:off x="187325" y="2476500"/>
            <a:ext cx="1702276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06888" name="Picture 1" descr="Nhà máy điện mặt trời Mỹ Hiệp"/>
          <p:cNvPicPr>
            <a:picLocks noChangeAspect="1"/>
          </p:cNvPicPr>
          <p:nvPr/>
        </p:nvPicPr>
        <p:blipFill>
          <a:blip r:embed="rId3" r:link="rId4"/>
          <a:stretch>
            <a:fillRect/>
          </a:stretch>
        </p:blipFill>
        <p:spPr>
          <a:xfrm>
            <a:off x="187325" y="2476500"/>
            <a:ext cx="4941888" cy="3065463"/>
          </a:xfrm>
          <a:prstGeom prst="rect">
            <a:avLst/>
          </a:prstGeom>
          <a:noFill/>
          <a:ln w="9525">
            <a:noFill/>
          </a:ln>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8.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Mỹ Hiệp</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08930" name="TextBox 6"/>
          <p:cNvSpPr txBox="1"/>
          <p:nvPr/>
        </p:nvSpPr>
        <p:spPr>
          <a:xfrm>
            <a:off x="5497513" y="1355725"/>
            <a:ext cx="6507162" cy="497840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Công suất: 50 MW</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Sản lượng điện tối đa: 82 triệu KWh/ năm</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Diện tích: khoảng 58.27 ha</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Số lượng tấm pin mặt trời: 113.624 tấm pin</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508931"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8932"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8933"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8934"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08935" name="Rectangle 2"/>
          <p:cNvSpPr/>
          <p:nvPr/>
        </p:nvSpPr>
        <p:spPr>
          <a:xfrm>
            <a:off x="187325" y="2476500"/>
            <a:ext cx="1702276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08936" name="Picture 1" descr="Nhà máy điện mặt trời Mỹ Hiệp"/>
          <p:cNvPicPr>
            <a:picLocks noChangeAspect="1"/>
          </p:cNvPicPr>
          <p:nvPr/>
        </p:nvPicPr>
        <p:blipFill>
          <a:blip r:embed="rId3" r:link="rId4"/>
          <a:stretch>
            <a:fillRect/>
          </a:stretch>
        </p:blipFill>
        <p:spPr>
          <a:xfrm>
            <a:off x="187325" y="2476500"/>
            <a:ext cx="4941888" cy="3065463"/>
          </a:xfrm>
          <a:prstGeom prst="rect">
            <a:avLst/>
          </a:prstGeom>
          <a:noFill/>
          <a:ln w="9525">
            <a:noFill/>
          </a:ln>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9.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Vĩnh Tân 2</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10978" name="TextBox 6"/>
          <p:cNvSpPr txBox="1"/>
          <p:nvPr/>
        </p:nvSpPr>
        <p:spPr>
          <a:xfrm>
            <a:off x="5497513" y="1355725"/>
            <a:ext cx="6507162" cy="414655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máy được quy hoạch bởi chủ đầu tư EVNGENCO 3 v</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tọa lạc tại xã Vĩnh Tân, huyện Tuy Phong, tỉnh Bình Thuận. Quy mô dự án hiện tại:</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510979"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0980"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0981"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0982"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0983" name="Rectangle 2"/>
          <p:cNvSpPr/>
          <p:nvPr/>
        </p:nvSpPr>
        <p:spPr>
          <a:xfrm>
            <a:off x="187325" y="2476500"/>
            <a:ext cx="1702276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0984" name="Rectangle 2"/>
          <p:cNvSpPr/>
          <p:nvPr/>
        </p:nvSpPr>
        <p:spPr>
          <a:xfrm>
            <a:off x="150813" y="2430463"/>
            <a:ext cx="141541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10985" name="Picture 1" descr="Nhà máy điện mặt trời Vĩnh Tân 2"/>
          <p:cNvPicPr>
            <a:picLocks noChangeAspect="1"/>
          </p:cNvPicPr>
          <p:nvPr/>
        </p:nvPicPr>
        <p:blipFill>
          <a:blip r:embed="rId3" r:link="rId4"/>
          <a:stretch>
            <a:fillRect/>
          </a:stretch>
        </p:blipFill>
        <p:spPr>
          <a:xfrm>
            <a:off x="150813" y="2430463"/>
            <a:ext cx="4970462" cy="3168650"/>
          </a:xfrm>
          <a:prstGeom prst="rect">
            <a:avLst/>
          </a:prstGeom>
          <a:noFill/>
          <a:ln w="9525">
            <a:noFill/>
          </a:ln>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TextBox 2"/>
          <p:cNvSpPr txBox="1"/>
          <p:nvPr/>
        </p:nvSpPr>
        <p:spPr>
          <a:xfrm>
            <a:off x="0" y="320675"/>
            <a:ext cx="51212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9.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Vĩnh Tân 2</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13026" name="TextBox 6"/>
          <p:cNvSpPr txBox="1"/>
          <p:nvPr/>
        </p:nvSpPr>
        <p:spPr>
          <a:xfrm>
            <a:off x="5497513" y="1355725"/>
            <a:ext cx="6507162" cy="497840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Công suất: 42,65 MW</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Sản lượng điện tối đa: 68,4 triệu kWh/năm.</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Diện tích: 49 ha</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Số lượng tấm pin mặt trời: 121.920 tấm pin</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513027"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3028"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3029"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3030"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3031" name="Rectangle 2"/>
          <p:cNvSpPr/>
          <p:nvPr/>
        </p:nvSpPr>
        <p:spPr>
          <a:xfrm>
            <a:off x="187325" y="2476500"/>
            <a:ext cx="1702276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3032" name="Rectangle 2"/>
          <p:cNvSpPr/>
          <p:nvPr/>
        </p:nvSpPr>
        <p:spPr>
          <a:xfrm>
            <a:off x="150813" y="2430463"/>
            <a:ext cx="141541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13033" name="Picture 1" descr="Nhà máy điện mặt trời Vĩnh Tân 2"/>
          <p:cNvPicPr>
            <a:picLocks noChangeAspect="1"/>
          </p:cNvPicPr>
          <p:nvPr/>
        </p:nvPicPr>
        <p:blipFill>
          <a:blip r:embed="rId3" r:link="rId4"/>
          <a:stretch>
            <a:fillRect/>
          </a:stretch>
        </p:blipFill>
        <p:spPr>
          <a:xfrm>
            <a:off x="150813" y="2430463"/>
            <a:ext cx="4970462" cy="3168650"/>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p:cNvPicPr>
          <p:nvPr/>
        </p:nvPicPr>
        <p:blipFill>
          <a:blip r:embed="rId3"/>
          <a:stretch>
            <a:fillRect/>
          </a:stretch>
        </p:blipFill>
        <p:spPr>
          <a:xfrm>
            <a:off x="558800" y="403225"/>
            <a:ext cx="5328816" cy="6051550"/>
          </a:xfrm>
          <a:prstGeom prst="rect">
            <a:avLst/>
          </a:prstGeom>
          <a:noFill/>
          <a:ln w="9525">
            <a:noFill/>
          </a:ln>
        </p:spPr>
      </p:pic>
      <p:pic>
        <p:nvPicPr>
          <p:cNvPr id="2" name="Picture 1">
            <a:extLst>
              <a:ext uri="{FF2B5EF4-FFF2-40B4-BE49-F238E27FC236}">
                <a16:creationId xmlns:a16="http://schemas.microsoft.com/office/drawing/2014/main" id="{F5F94AA8-C611-CFE6-5E7E-91A7A435D6E8}"/>
              </a:ext>
            </a:extLst>
          </p:cNvPr>
          <p:cNvPicPr>
            <a:picLocks noChangeAspect="1"/>
          </p:cNvPicPr>
          <p:nvPr/>
        </p:nvPicPr>
        <p:blipFill>
          <a:blip r:embed="rId4"/>
          <a:stretch>
            <a:fillRect/>
          </a:stretch>
        </p:blipFill>
        <p:spPr>
          <a:xfrm>
            <a:off x="5887616" y="403225"/>
            <a:ext cx="6017274" cy="6248942"/>
          </a:xfrm>
          <a:prstGeom prst="rect">
            <a:avLst/>
          </a:prstGeom>
        </p:spPr>
      </p:pic>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TextBox 2"/>
          <p:cNvSpPr txBox="1"/>
          <p:nvPr/>
        </p:nvSpPr>
        <p:spPr>
          <a:xfrm>
            <a:off x="0" y="320675"/>
            <a:ext cx="5324475"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10.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Mũi Né</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15074" name="TextBox 6"/>
          <p:cNvSpPr txBox="1"/>
          <p:nvPr/>
        </p:nvSpPr>
        <p:spPr>
          <a:xfrm>
            <a:off x="5497513" y="1355725"/>
            <a:ext cx="6507162" cy="4841875"/>
          </a:xfrm>
          <a:prstGeom prst="rect">
            <a:avLst/>
          </a:prstGeom>
          <a:noFill/>
          <a:ln w="9525">
            <a:noFill/>
          </a:ln>
        </p:spPr>
        <p:txBody>
          <a:bodyPr>
            <a:spAutoFit/>
          </a:bodyPr>
          <a:lstStyle/>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Nh</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 máy được xây dựng tại phường Mũi Né, th</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nh phố Phan Thiết, tỉnh Bình Thuận. Dự án có chủ đầu tư l</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 Công ty cổ phần Đức Th</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nh Mũi Né với quy mô như sau:</a:t>
            </a:r>
            <a:endParaRPr lang="" altLang="x-none" sz="3500" b="1">
              <a:solidFill>
                <a:srgbClr val="7030A0"/>
              </a:solidFill>
              <a:latin typeface="Times New Roman" panose="02020603050405020304" pitchFamily="18" charset="0"/>
              <a:ea typeface="Times New Roman" panose="02020603050405020304" pitchFamily="18" charset="0"/>
            </a:endParaRPr>
          </a:p>
        </p:txBody>
      </p:sp>
      <p:sp>
        <p:nvSpPr>
          <p:cNvPr id="515075"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5076"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5077"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5078"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5079" name="Rectangle 2"/>
          <p:cNvSpPr/>
          <p:nvPr/>
        </p:nvSpPr>
        <p:spPr>
          <a:xfrm>
            <a:off x="187325" y="2476500"/>
            <a:ext cx="1702276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5080" name="Rectangle 2"/>
          <p:cNvSpPr/>
          <p:nvPr/>
        </p:nvSpPr>
        <p:spPr>
          <a:xfrm>
            <a:off x="150813" y="2430463"/>
            <a:ext cx="141541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5081" name="Rectangle 2"/>
          <p:cNvSpPr/>
          <p:nvPr/>
        </p:nvSpPr>
        <p:spPr>
          <a:xfrm>
            <a:off x="150813" y="2327275"/>
            <a:ext cx="15741650" cy="44450"/>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15082" name="Picture 1" descr="Nhà máy điện mặt trời Mũi Né"/>
          <p:cNvPicPr>
            <a:picLocks noChangeAspect="1"/>
          </p:cNvPicPr>
          <p:nvPr/>
        </p:nvPicPr>
        <p:blipFill>
          <a:blip r:embed="rId3" r:link="rId4"/>
          <a:stretch>
            <a:fillRect/>
          </a:stretch>
        </p:blipFill>
        <p:spPr>
          <a:xfrm>
            <a:off x="150813" y="2327275"/>
            <a:ext cx="4918075" cy="3055938"/>
          </a:xfrm>
          <a:prstGeom prst="rect">
            <a:avLst/>
          </a:prstGeom>
          <a:noFill/>
          <a:ln w="9525">
            <a:noFill/>
          </a:ln>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TextBox 2"/>
          <p:cNvSpPr txBox="1"/>
          <p:nvPr/>
        </p:nvSpPr>
        <p:spPr>
          <a:xfrm>
            <a:off x="0" y="320675"/>
            <a:ext cx="5335588" cy="1654175"/>
          </a:xfrm>
          <a:prstGeom prst="rect">
            <a:avLst/>
          </a:prstGeom>
          <a:noFill/>
          <a:ln w="9525">
            <a:noFill/>
          </a:ln>
        </p:spPr>
        <p:txBody>
          <a:bodyPr>
            <a:spAutoFit/>
          </a:bodyPr>
          <a:lstStyle/>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10. Nh</a:t>
            </a:r>
            <a:r>
              <a:rPr lang="" altLang="x-none" sz="3600" b="1">
                <a:solidFill>
                  <a:srgbClr val="00B050"/>
                </a:solidFill>
                <a:latin typeface="Times New Roman" panose="02020603050405020304" pitchFamily="18" charset="0"/>
                <a:ea typeface="Times New Roman" panose="02020603050405020304" pitchFamily="18" charset="0"/>
              </a:rPr>
              <a:t>à</a:t>
            </a:r>
            <a:r>
              <a:rPr lang="" altLang="x-none" sz="3600" b="1">
                <a:solidFill>
                  <a:srgbClr val="00B050"/>
                </a:solidFill>
                <a:latin typeface="Times New Roman" panose="02020603050405020304" pitchFamily="18" charset="0"/>
                <a:cs typeface="Times New Roman" panose="02020603050405020304" pitchFamily="18" charset="0"/>
              </a:rPr>
              <a:t> máy điện mặt trời</a:t>
            </a:r>
          </a:p>
          <a:p>
            <a:pPr algn="ctr">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Mũi Né</a:t>
            </a:r>
            <a:endParaRPr lang="" altLang="x-none" sz="3600">
              <a:solidFill>
                <a:srgbClr val="00B050"/>
              </a:solidFill>
              <a:latin typeface="Times New Roman" panose="02020603050405020304" pitchFamily="18" charset="0"/>
              <a:ea typeface="Times New Roman" panose="02020603050405020304" pitchFamily="18" charset="0"/>
            </a:endParaRPr>
          </a:p>
        </p:txBody>
      </p:sp>
      <p:sp>
        <p:nvSpPr>
          <p:cNvPr id="517122" name="TextBox 6"/>
          <p:cNvSpPr txBox="1"/>
          <p:nvPr/>
        </p:nvSpPr>
        <p:spPr>
          <a:xfrm>
            <a:off x="5534025" y="1147763"/>
            <a:ext cx="6507163" cy="497840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Công suất: 40 MW</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Sản lượng điện tối đa: 68 triệu kWh/ năm</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Diện tích: khoảng 38 ha</a:t>
            </a:r>
          </a:p>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Số lượng tấm pin mặt trời: 100.000 tấm</a:t>
            </a:r>
            <a:r>
              <a:rPr lang="" altLang="x-none" sz="3600" b="1">
                <a:solidFill>
                  <a:srgbClr val="7030A0"/>
                </a:solidFill>
                <a:latin typeface="Times New Roman" panose="02020603050405020304" pitchFamily="18" charset="0"/>
              </a:rPr>
              <a:t> </a:t>
            </a:r>
            <a:endParaRPr lang="" altLang="x-none" sz="3600" b="1">
              <a:solidFill>
                <a:srgbClr val="7030A0"/>
              </a:solidFill>
              <a:latin typeface="Times New Roman" panose="02020603050405020304" pitchFamily="18" charset="0"/>
              <a:ea typeface="Times New Roman" panose="02020603050405020304" pitchFamily="18" charset="0"/>
            </a:endParaRPr>
          </a:p>
        </p:txBody>
      </p:sp>
      <p:sp>
        <p:nvSpPr>
          <p:cNvPr id="517123" name="Rectangle 2"/>
          <p:cNvSpPr/>
          <p:nvPr/>
        </p:nvSpPr>
        <p:spPr>
          <a:xfrm>
            <a:off x="73025" y="2624138"/>
            <a:ext cx="1543050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7124" name="Rectangle 2"/>
          <p:cNvSpPr/>
          <p:nvPr/>
        </p:nvSpPr>
        <p:spPr>
          <a:xfrm>
            <a:off x="187325" y="2430463"/>
            <a:ext cx="138144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7125" name="Rectangle 2"/>
          <p:cNvSpPr/>
          <p:nvPr/>
        </p:nvSpPr>
        <p:spPr>
          <a:xfrm>
            <a:off x="187325" y="2430463"/>
            <a:ext cx="154114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7126" name="Rectangle 2"/>
          <p:cNvSpPr/>
          <p:nvPr/>
        </p:nvSpPr>
        <p:spPr>
          <a:xfrm>
            <a:off x="187325" y="2476500"/>
            <a:ext cx="1621790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7127" name="Rectangle 2"/>
          <p:cNvSpPr/>
          <p:nvPr/>
        </p:nvSpPr>
        <p:spPr>
          <a:xfrm>
            <a:off x="187325" y="2476500"/>
            <a:ext cx="1702276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7128" name="Rectangle 2"/>
          <p:cNvSpPr/>
          <p:nvPr/>
        </p:nvSpPr>
        <p:spPr>
          <a:xfrm>
            <a:off x="150813" y="2430463"/>
            <a:ext cx="141541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517129" name="Rectangle 2"/>
          <p:cNvSpPr/>
          <p:nvPr/>
        </p:nvSpPr>
        <p:spPr>
          <a:xfrm>
            <a:off x="150813" y="2327275"/>
            <a:ext cx="15741650" cy="44450"/>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17130" name="Picture 1" descr="Nhà máy điện mặt trời Mũi Né"/>
          <p:cNvPicPr>
            <a:picLocks noChangeAspect="1"/>
          </p:cNvPicPr>
          <p:nvPr/>
        </p:nvPicPr>
        <p:blipFill>
          <a:blip r:embed="rId3" r:link="rId4"/>
          <a:stretch>
            <a:fillRect/>
          </a:stretch>
        </p:blipFill>
        <p:spPr>
          <a:xfrm>
            <a:off x="150813" y="2327275"/>
            <a:ext cx="4918075" cy="3055938"/>
          </a:xfrm>
          <a:prstGeom prst="rect">
            <a:avLst/>
          </a:prstGeom>
          <a:noFill/>
          <a:ln w="9525">
            <a:noFill/>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Title 1"/>
          <p:cNvSpPr>
            <a:spLocks noGrp="1"/>
          </p:cNvSpPr>
          <p:nvPr>
            <p:ph type="title"/>
          </p:nvPr>
        </p:nvSpPr>
        <p:spPr>
          <a:ln/>
        </p:spPr>
        <p:txBody>
          <a:bodyPr vert="horz" wrap="square" lIns="144731" tIns="72366" rIns="144731" bIns="72366" anchor="ctr" anchorCtr="0"/>
          <a:lstStyle/>
          <a:p>
            <a:pPr eaLnBrk="1" hangingPunct="1"/>
            <a:endParaRPr lang="en-US" altLang="en-US"/>
          </a:p>
        </p:txBody>
      </p:sp>
      <p:sp>
        <p:nvSpPr>
          <p:cNvPr id="519170" name="Content Placeholder 2"/>
          <p:cNvSpPr>
            <a:spLocks noGrp="1"/>
          </p:cNvSpPr>
          <p:nvPr>
            <p:ph idx="1"/>
          </p:nvPr>
        </p:nvSpPr>
        <p:spPr>
          <a:ln/>
        </p:spPr>
        <p:txBody>
          <a:bodyPr vert="horz" wrap="square" lIns="144731" tIns="72366" rIns="144731" bIns="72366" anchor="t" anchorCtr="0"/>
          <a:lstStyle/>
          <a:p>
            <a:pPr eaLnBrk="1" hangingPunct="1"/>
            <a:endParaRPr lang="en-US" altLang="en-US"/>
          </a:p>
        </p:txBody>
      </p:sp>
      <p:pic>
        <p:nvPicPr>
          <p:cNvPr id="519171" name="Picture 2" descr="Hình ảnh Powerpoint - - Tổng hợp hình ảnh dành cho Powerpoint đẹp nhất"/>
          <p:cNvPicPr>
            <a:picLocks noChangeAspect="1"/>
          </p:cNvPicPr>
          <p:nvPr/>
        </p:nvPicPr>
        <p:blipFill>
          <a:blip r:embed="rId2"/>
          <a:stretch>
            <a:fillRect/>
          </a:stretch>
        </p:blipFill>
        <p:spPr>
          <a:xfrm>
            <a:off x="-127000" y="-285750"/>
            <a:ext cx="12755563" cy="7143750"/>
          </a:xfrm>
          <a:prstGeom prst="rect">
            <a:avLst/>
          </a:prstGeom>
          <a:noFill/>
          <a:ln w="9525">
            <a:noFill/>
          </a:ln>
        </p:spPr>
      </p:pic>
      <p:sp>
        <p:nvSpPr>
          <p:cNvPr id="519172" name="TextBox 4"/>
          <p:cNvSpPr txBox="1"/>
          <p:nvPr/>
        </p:nvSpPr>
        <p:spPr>
          <a:xfrm>
            <a:off x="47625" y="84138"/>
            <a:ext cx="11811000" cy="1031875"/>
          </a:xfrm>
          <a:prstGeom prst="rect">
            <a:avLst/>
          </a:prstGeom>
          <a:noFill/>
          <a:ln w="9525">
            <a:noFill/>
          </a:ln>
        </p:spPr>
        <p:txBody>
          <a:bodyPr>
            <a:spAutoFit/>
          </a:bodyPr>
          <a:lstStyle/>
          <a:p>
            <a:pPr algn="ctr" eaLnBrk="1" hangingPunct="1">
              <a:lnSpc>
                <a:spcPct val="200000"/>
              </a:lnSpc>
            </a:pPr>
            <a:endParaRPr lang="en-US" altLang="en-US" sz="3600" b="1">
              <a:solidFill>
                <a:srgbClr val="FF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2950989" y="2041525"/>
            <a:ext cx="6599583" cy="1323439"/>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TIẾT 3</a:t>
            </a:r>
          </a:p>
        </p:txBody>
      </p:sp>
      <p:pic>
        <p:nvPicPr>
          <p:cNvPr id="519174" name="Picture 5" descr="POINSET2"/>
          <p:cNvPicPr>
            <a:picLocks noChangeAspect="1"/>
          </p:cNvPicPr>
          <p:nvPr/>
        </p:nvPicPr>
        <p:blipFill>
          <a:blip r:embed="rId3"/>
          <a:stretch>
            <a:fillRect/>
          </a:stretch>
        </p:blipFill>
        <p:spPr>
          <a:xfrm rot="5400000" flipV="1">
            <a:off x="166688" y="-514350"/>
            <a:ext cx="2262187" cy="2851150"/>
          </a:xfrm>
          <a:prstGeom prst="rect">
            <a:avLst/>
          </a:prstGeom>
          <a:noFill/>
          <a:ln w="9525">
            <a:noFill/>
          </a:ln>
        </p:spPr>
      </p:pic>
      <p:pic>
        <p:nvPicPr>
          <p:cNvPr id="519175" name="Picture 5" descr="POINSET2"/>
          <p:cNvPicPr>
            <a:picLocks noChangeAspect="1"/>
          </p:cNvPicPr>
          <p:nvPr/>
        </p:nvPicPr>
        <p:blipFill>
          <a:blip r:embed="rId3"/>
          <a:stretch>
            <a:fillRect/>
          </a:stretch>
        </p:blipFill>
        <p:spPr>
          <a:xfrm rot="5400000">
            <a:off x="10183813" y="-417512"/>
            <a:ext cx="2262187" cy="2625725"/>
          </a:xfrm>
          <a:prstGeom prst="rect">
            <a:avLst/>
          </a:prstGeom>
          <a:noFill/>
          <a:ln w="9525">
            <a:noFill/>
          </a:ln>
        </p:spPr>
      </p:pic>
      <p:pic>
        <p:nvPicPr>
          <p:cNvPr id="519176" name="Picture 5" descr="POINSET2"/>
          <p:cNvPicPr>
            <a:picLocks noChangeAspect="1"/>
          </p:cNvPicPr>
          <p:nvPr/>
        </p:nvPicPr>
        <p:blipFill>
          <a:blip r:embed="rId3"/>
          <a:stretch>
            <a:fillRect/>
          </a:stretch>
        </p:blipFill>
        <p:spPr>
          <a:xfrm rot="-5400000">
            <a:off x="53975" y="4413250"/>
            <a:ext cx="2262188" cy="2625725"/>
          </a:xfrm>
          <a:prstGeom prst="rect">
            <a:avLst/>
          </a:prstGeom>
          <a:noFill/>
          <a:ln w="9525">
            <a:noFill/>
          </a:ln>
        </p:spPr>
      </p:pic>
      <p:pic>
        <p:nvPicPr>
          <p:cNvPr id="519177" name="Picture 5" descr="POINSET2"/>
          <p:cNvPicPr>
            <a:picLocks noChangeAspect="1"/>
          </p:cNvPicPr>
          <p:nvPr/>
        </p:nvPicPr>
        <p:blipFill>
          <a:blip r:embed="rId3"/>
          <a:stretch>
            <a:fillRect/>
          </a:stretch>
        </p:blipFill>
        <p:spPr>
          <a:xfrm rot="-5400000" flipV="1">
            <a:off x="10072688" y="4418013"/>
            <a:ext cx="2260600" cy="2849562"/>
          </a:xfrm>
          <a:prstGeom prst="rect">
            <a:avLst/>
          </a:prstGeom>
          <a:noFill/>
          <a:ln w="9525">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3342" y="0"/>
            <a:ext cx="11285316" cy="905056"/>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3. VẤN ĐỀ PHÁT TRIỂN CÔNG NGHIỆP XANH</a:t>
            </a:r>
          </a:p>
        </p:txBody>
      </p:sp>
      <p:pic>
        <p:nvPicPr>
          <p:cNvPr id="520194" name="Picture 2" descr="Công nghiệp xanh là gì? Xu hướng phát triển bền vững 2024"/>
          <p:cNvPicPr>
            <a:picLocks noChangeAspect="1"/>
          </p:cNvPicPr>
          <p:nvPr/>
        </p:nvPicPr>
        <p:blipFill>
          <a:blip r:embed="rId3"/>
          <a:stretch>
            <a:fillRect/>
          </a:stretch>
        </p:blipFill>
        <p:spPr>
          <a:xfrm>
            <a:off x="973138" y="1052513"/>
            <a:ext cx="10245725" cy="5602287"/>
          </a:xfrm>
          <a:prstGeom prst="rect">
            <a:avLst/>
          </a:prstGeom>
          <a:noFill/>
          <a:ln w="9525">
            <a:noFill/>
          </a:ln>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6"/>
          <p:cNvSpPr/>
          <p:nvPr/>
        </p:nvSpPr>
        <p:spPr>
          <a:xfrm>
            <a:off x="454025" y="0"/>
            <a:ext cx="11283950" cy="904875"/>
          </a:xfrm>
          <a:prstGeom prst="rect">
            <a:avLst/>
          </a:prstGeom>
          <a:noFill/>
          <a:ln w="9525">
            <a:noFill/>
          </a:ln>
        </p:spPr>
        <p:txBody>
          <a:bodyPr>
            <a:spAutoFit/>
          </a:bodyPr>
          <a:lstStyle/>
          <a:p>
            <a:pPr algn="ctr" eaLnBrk="1" hangingPunct="1">
              <a:lnSpc>
                <a:spcPct val="150000"/>
              </a:lnSpc>
            </a:pPr>
            <a:r>
              <a:rPr sz="4000" b="1">
                <a:solidFill>
                  <a:srgbClr val="0432FF"/>
                </a:solidFill>
                <a:latin typeface="Times New Roman" panose="02020603050405020304" pitchFamily="18" charset="0"/>
                <a:cs typeface="Times New Roman" panose="02020603050405020304" pitchFamily="18" charset="0"/>
              </a:rPr>
              <a:t>Công nghiệp xanh l</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gì?</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1343025" y="2276475"/>
            <a:ext cx="10174288" cy="3675063"/>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Công nghiệp xanh l</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nền công nghiệp thân thiện với môi trường, sản xuất ra các sản phẩm thân thiện với môi trường, giúp cho các điều kiện của môi trường tốt hơn.</a:t>
            </a:r>
            <a:r>
              <a:rPr lang="" altLang="x-none" sz="4000" b="1">
                <a:latin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6"/>
          <p:cNvSpPr/>
          <p:nvPr/>
        </p:nvSpPr>
        <p:spPr>
          <a:xfrm>
            <a:off x="454025" y="0"/>
            <a:ext cx="11283950" cy="904875"/>
          </a:xfrm>
          <a:prstGeom prst="rect">
            <a:avLst/>
          </a:prstGeom>
          <a:noFill/>
          <a:ln w="9525">
            <a:noFill/>
          </a:ln>
        </p:spPr>
        <p:txBody>
          <a:bodyPr>
            <a:spAutoFit/>
          </a:bodyPr>
          <a:lstStyle/>
          <a:p>
            <a:pPr algn="ctr">
              <a:lnSpc>
                <a:spcPct val="150000"/>
              </a:lnSpc>
              <a:buNone/>
            </a:pPr>
            <a:r>
              <a:rPr sz="4000" b="1">
                <a:solidFill>
                  <a:srgbClr val="0432FF"/>
                </a:solidFill>
                <a:latin typeface="Times New Roman" panose="02020603050405020304" pitchFamily="18" charset="0"/>
                <a:cs typeface="Times New Roman" panose="02020603050405020304" pitchFamily="18" charset="0"/>
              </a:rPr>
              <a:t>Vai trò của công nghiệp xanh</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1828800" y="2217738"/>
            <a:ext cx="9178925" cy="3675062"/>
          </a:xfrm>
          <a:prstGeom prst="rect">
            <a:avLst/>
          </a:prstGeom>
          <a:noFill/>
          <a:ln w="9525">
            <a:noFill/>
          </a:ln>
        </p:spPr>
        <p:txBody>
          <a:bodyPr>
            <a:spAutoFit/>
          </a:bodyPr>
          <a:lstStyle/>
          <a:p>
            <a:pPr algn="just">
              <a:lnSpc>
                <a:spcPct val="150000"/>
              </a:lnSpc>
            </a:pPr>
            <a:r>
              <a:rPr sz="4000" b="1">
                <a:latin typeface="Times New Roman" panose="02020603050405020304" pitchFamily="18" charset="0"/>
              </a:rPr>
              <a:t>- Vai trò: </a:t>
            </a:r>
            <a:endParaRPr lang="" altLang="x-none" sz="4000" b="1">
              <a:latin typeface="Times New Roman" panose="02020603050405020304" pitchFamily="18" charset="0"/>
            </a:endParaRPr>
          </a:p>
          <a:p>
            <a:pPr algn="just">
              <a:lnSpc>
                <a:spcPct val="150000"/>
              </a:lnSpc>
            </a:pPr>
            <a:r>
              <a:rPr sz="4000" b="1">
                <a:latin typeface="Times New Roman" panose="02020603050405020304" pitchFamily="18" charset="0"/>
              </a:rPr>
              <a:t>+ Giúp tái sử dụng các chất thải</a:t>
            </a:r>
            <a:endParaRPr lang="" altLang="x-none" sz="4000" b="1">
              <a:latin typeface="Times New Roman" panose="02020603050405020304" pitchFamily="18" charset="0"/>
            </a:endParaRPr>
          </a:p>
          <a:p>
            <a:pPr algn="just">
              <a:lnSpc>
                <a:spcPct val="150000"/>
              </a:lnSpc>
            </a:pPr>
            <a:r>
              <a:rPr sz="4000" b="1">
                <a:latin typeface="Times New Roman" panose="02020603050405020304" pitchFamily="18" charset="0"/>
              </a:rPr>
              <a:t>+ Sử dụng tiết kiệm, hiệu quả năng lượng và nguồn tài nguyên thiên nhiên khác</a:t>
            </a:r>
            <a:endParaRPr lang="" altLang="x-none" sz="4000" b="1">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1790700" y="1865313"/>
            <a:ext cx="8407400" cy="3675062"/>
          </a:xfrm>
          <a:prstGeom prst="rect">
            <a:avLst/>
          </a:prstGeom>
          <a:noFill/>
          <a:ln w="9525">
            <a:noFill/>
          </a:ln>
        </p:spPr>
        <p:txBody>
          <a:bodyPr>
            <a:spAutoFit/>
          </a:bodyPr>
          <a:lstStyle/>
          <a:p>
            <a:pPr algn="just">
              <a:lnSpc>
                <a:spcPct val="150000"/>
              </a:lnSpc>
            </a:pPr>
            <a:r>
              <a:rPr sz="4000" b="1">
                <a:latin typeface="Times New Roman" panose="02020603050405020304" pitchFamily="18" charset="0"/>
              </a:rPr>
              <a:t>+ Hạn chế sử dụng hóa chất độc hại bằng cách sử dụng các công nghệ tiên tiến để khắc phục và kiểm soát ô nhiễm môi trường.</a:t>
            </a:r>
            <a:endParaRPr lang="" altLang="x-none" sz="4000" b="1">
              <a:latin typeface="Times New Roman" panose="02020603050405020304" pitchFamily="18" charset="0"/>
            </a:endParaRPr>
          </a:p>
        </p:txBody>
      </p:sp>
      <p:sp>
        <p:nvSpPr>
          <p:cNvPr id="526338"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6"/>
          <p:cNvSpPr/>
          <p:nvPr/>
        </p:nvSpPr>
        <p:spPr>
          <a:xfrm>
            <a:off x="319088" y="0"/>
            <a:ext cx="11553825" cy="1654175"/>
          </a:xfrm>
          <a:prstGeom prst="rect">
            <a:avLst/>
          </a:prstGeom>
          <a:noFill/>
          <a:ln w="9525">
            <a:noFill/>
          </a:ln>
        </p:spPr>
        <p:txBody>
          <a:bodyPr>
            <a:spAutoFit/>
          </a:bodyPr>
          <a:lstStyle/>
          <a:p>
            <a:pPr algn="ctr">
              <a:lnSpc>
                <a:spcPct val="150000"/>
              </a:lnSpc>
              <a:buNone/>
            </a:pPr>
            <a:r>
              <a:rPr sz="3600" b="1">
                <a:solidFill>
                  <a:srgbClr val="0432FF"/>
                </a:solidFill>
                <a:latin typeface="Times New Roman" panose="02020603050405020304" pitchFamily="18" charset="0"/>
                <a:cs typeface="Times New Roman" panose="02020603050405020304" pitchFamily="18" charset="0"/>
              </a:rPr>
              <a:t> Việt Nam, công nghiệp xanh được chú trọng để giải quyết những vấn đề n</a:t>
            </a:r>
            <a:r>
              <a:rPr sz="3600" b="1">
                <a:solidFill>
                  <a:srgbClr val="0432FF"/>
                </a:solidFill>
                <a:latin typeface="Times New Roman" panose="02020603050405020304" pitchFamily="18" charset="0"/>
                <a:ea typeface="Times New Roman" panose="02020603050405020304" pitchFamily="18" charset="0"/>
              </a:rPr>
              <a:t>à</a:t>
            </a:r>
            <a:r>
              <a:rPr sz="3600" b="1">
                <a:solidFill>
                  <a:srgbClr val="0432FF"/>
                </a:solidFill>
                <a:latin typeface="Times New Roman" panose="02020603050405020304" pitchFamily="18" charset="0"/>
                <a:cs typeface="Times New Roman" panose="02020603050405020304" pitchFamily="18" charset="0"/>
              </a:rPr>
              <a:t>o đang tồn tại trong quá trình phát triển?</a:t>
            </a:r>
            <a:r>
              <a:rPr lang="" altLang="x-none" sz="3600" b="1">
                <a:solidFill>
                  <a:srgbClr val="0432FF"/>
                </a:solidFill>
                <a:latin typeface="Times New Roman" panose="02020603050405020304" pitchFamily="18" charset="0"/>
              </a:rPr>
              <a:t> </a:t>
            </a:r>
            <a:endParaRPr lang="" altLang="x-none" sz="3600" b="1">
              <a:solidFill>
                <a:srgbClr val="0432FF"/>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939800" y="1985963"/>
            <a:ext cx="10312400" cy="4598987"/>
          </a:xfrm>
          <a:prstGeom prst="rect">
            <a:avLst/>
          </a:prstGeom>
          <a:noFill/>
          <a:ln w="9525">
            <a:noFill/>
          </a:ln>
        </p:spPr>
        <p:txBody>
          <a:bodyPr>
            <a:spAutoFit/>
          </a:bodyPr>
          <a:lstStyle/>
          <a:p>
            <a:pPr algn="just">
              <a:lnSpc>
                <a:spcPct val="150000"/>
              </a:lnSpc>
            </a:pPr>
            <a:r>
              <a:rPr sz="4000" b="1">
                <a:latin typeface="Times New Roman" panose="02020603050405020304" pitchFamily="18" charset="0"/>
              </a:rPr>
              <a:t>- Những vấn đề đang tồn tại trong quá trình phát triển công nghiệp xanh:</a:t>
            </a:r>
            <a:endParaRPr lang="" altLang="x-none" sz="4000" b="1">
              <a:latin typeface="Times New Roman" panose="02020603050405020304" pitchFamily="18" charset="0"/>
            </a:endParaRPr>
          </a:p>
          <a:p>
            <a:pPr algn="just">
              <a:lnSpc>
                <a:spcPct val="150000"/>
              </a:lnSpc>
            </a:pPr>
            <a:r>
              <a:rPr sz="4000" b="1">
                <a:latin typeface="Times New Roman" panose="02020603050405020304" pitchFamily="18" charset="0"/>
              </a:rPr>
              <a:t>+ Giảm thiểu tác động tiêu cực từ ô nhiễm môi trường (không khí, nước, đất), chất thải công nghiệp và biến đổi khí hậu</a:t>
            </a:r>
            <a:endParaRPr lang="" altLang="x-none" sz="4000" b="1">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1790700" y="1865313"/>
            <a:ext cx="8407400" cy="3675062"/>
          </a:xfrm>
          <a:prstGeom prst="rect">
            <a:avLst/>
          </a:prstGeom>
          <a:noFill/>
          <a:ln w="9525">
            <a:noFill/>
          </a:ln>
        </p:spPr>
        <p:txBody>
          <a:bodyPr>
            <a:spAutoFit/>
          </a:bodyPr>
          <a:lstStyle/>
          <a:p>
            <a:pPr algn="just">
              <a:lnSpc>
                <a:spcPct val="150000"/>
              </a:lnSpc>
            </a:pPr>
            <a:r>
              <a:rPr sz="4000" b="1">
                <a:latin typeface="Times New Roman" panose="02020603050405020304" pitchFamily="18" charset="0"/>
              </a:rPr>
              <a:t>+ Ứng phó với những rủi ro trong công nghiệp, xúc tiến quá trình chuyển hóa xanh, hướng đến phát triển bền vững.</a:t>
            </a:r>
            <a:endParaRPr lang="" altLang="x-none" sz="4000" b="1">
              <a:latin typeface="Times New Roman" panose="02020603050405020304" pitchFamily="18" charset="0"/>
            </a:endParaRPr>
          </a:p>
        </p:txBody>
      </p:sp>
      <p:sp>
        <p:nvSpPr>
          <p:cNvPr id="530434"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1790700" y="1414463"/>
            <a:ext cx="8407400" cy="4597400"/>
          </a:xfrm>
          <a:prstGeom prst="rect">
            <a:avLst/>
          </a:prstGeom>
          <a:noFill/>
          <a:ln w="9525">
            <a:noFill/>
          </a:ln>
        </p:spPr>
        <p:txBody>
          <a:bodyPr>
            <a:spAutoFit/>
          </a:bodyPr>
          <a:lstStyle/>
          <a:p>
            <a:pPr algn="just">
              <a:lnSpc>
                <a:spcPct val="150000"/>
              </a:lnSpc>
            </a:pPr>
            <a:r>
              <a:rPr sz="4000" b="1">
                <a:latin typeface="Times New Roman" panose="02020603050405020304" pitchFamily="18" charset="0"/>
              </a:rPr>
              <a:t>+ Tiết kiệm chi phí đầu vào, nhiên liệu trong sản xuất công nghiệp.</a:t>
            </a:r>
            <a:endParaRPr lang="" altLang="x-none" sz="4000" b="1">
              <a:latin typeface="Times New Roman" panose="02020603050405020304" pitchFamily="18" charset="0"/>
            </a:endParaRPr>
          </a:p>
          <a:p>
            <a:pPr algn="just">
              <a:lnSpc>
                <a:spcPct val="150000"/>
              </a:lnSpc>
            </a:pPr>
            <a:r>
              <a:rPr sz="4000" b="1">
                <a:latin typeface="Times New Roman" panose="02020603050405020304" pitchFamily="18" charset="0"/>
              </a:rPr>
              <a:t>+ Đảm bảo công bằng xã hội trong sử dụng các nguồn tài nguyên liên quan đến ngành công nghiệp.</a:t>
            </a:r>
            <a:r>
              <a:rPr lang="" altLang="x-none" sz="4000" b="1">
                <a:latin typeface="Times New Roman" panose="02020603050405020304" pitchFamily="18" charset="0"/>
              </a:rPr>
              <a:t> </a:t>
            </a:r>
          </a:p>
        </p:txBody>
      </p:sp>
      <p:sp>
        <p:nvSpPr>
          <p:cNvPr id="532482"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THAN ĐÁ VÀ TÍNH CHẤT THAN ĐÁ"/>
          <p:cNvPicPr>
            <a:picLocks noChangeAspect="1"/>
          </p:cNvPicPr>
          <p:nvPr/>
        </p:nvPicPr>
        <p:blipFill>
          <a:blip r:embed="rId3"/>
          <a:stretch>
            <a:fillRect/>
          </a:stretch>
        </p:blipFill>
        <p:spPr>
          <a:xfrm>
            <a:off x="555625" y="746125"/>
            <a:ext cx="5340350" cy="3003550"/>
          </a:xfrm>
          <a:prstGeom prst="rect">
            <a:avLst/>
          </a:prstGeom>
          <a:noFill/>
          <a:ln w="9525">
            <a:noFill/>
          </a:ln>
        </p:spPr>
      </p:pic>
      <p:pic>
        <p:nvPicPr>
          <p:cNvPr id="77826" name="Picture 6" descr="Phát hiện mỏ dầu có trữ lượng &quot;khủng&quot; tại Campuchia - TỔNG CÔNG TY DẦU VIỆT  NAM"/>
          <p:cNvPicPr>
            <a:picLocks noChangeAspect="1"/>
          </p:cNvPicPr>
          <p:nvPr/>
        </p:nvPicPr>
        <p:blipFill>
          <a:blip r:embed="rId4"/>
          <a:stretch>
            <a:fillRect/>
          </a:stretch>
        </p:blipFill>
        <p:spPr>
          <a:xfrm>
            <a:off x="6096000" y="746125"/>
            <a:ext cx="5540375" cy="3003550"/>
          </a:xfrm>
          <a:prstGeom prst="rect">
            <a:avLst/>
          </a:prstGeom>
          <a:noFill/>
          <a:ln w="9525">
            <a:noFill/>
          </a:ln>
        </p:spPr>
      </p:pic>
      <p:pic>
        <p:nvPicPr>
          <p:cNvPr id="77827" name="Picture 8" descr="Khí tự nhiên (Natural gas) là gì? Những đơn vị sử dụng khí tự nhiên"/>
          <p:cNvPicPr>
            <a:picLocks noChangeAspect="1"/>
          </p:cNvPicPr>
          <p:nvPr/>
        </p:nvPicPr>
        <p:blipFill>
          <a:blip r:embed="rId5"/>
          <a:stretch>
            <a:fillRect/>
          </a:stretch>
        </p:blipFill>
        <p:spPr>
          <a:xfrm>
            <a:off x="3217863" y="3749675"/>
            <a:ext cx="5834062" cy="3108325"/>
          </a:xfrm>
          <a:prstGeom prst="rect">
            <a:avLst/>
          </a:prstGeom>
          <a:noFill/>
          <a:ln w="9525">
            <a:noFill/>
          </a:ln>
        </p:spPr>
      </p:pic>
      <p:sp>
        <p:nvSpPr>
          <p:cNvPr id="77828" name="TextBox 3"/>
          <p:cNvSpPr txBox="1"/>
          <p:nvPr/>
        </p:nvSpPr>
        <p:spPr>
          <a:xfrm>
            <a:off x="1951038" y="38100"/>
            <a:ext cx="2238375" cy="708025"/>
          </a:xfrm>
          <a:prstGeom prst="rect">
            <a:avLst/>
          </a:prstGeom>
          <a:noFill/>
          <a:ln w="9525">
            <a:noFill/>
          </a:ln>
        </p:spPr>
        <p:txBody>
          <a:bodyPr>
            <a:spAutoFit/>
          </a:bodyPr>
          <a:lstStyle/>
          <a:p>
            <a:pPr algn="ctr">
              <a:buNone/>
            </a:pPr>
            <a:r>
              <a:rPr sz="4000" b="1">
                <a:solidFill>
                  <a:srgbClr val="00B050"/>
                </a:solidFill>
                <a:latin typeface="Times New Roman" panose="02020603050405020304" pitchFamily="18" charset="0"/>
                <a:cs typeface="Times New Roman" panose="02020603050405020304" pitchFamily="18" charset="0"/>
              </a:rPr>
              <a:t>Than đá</a:t>
            </a:r>
            <a:endParaRPr lang="" altLang="x-none" sz="4000">
              <a:latin typeface="Times New Roman" panose="02020603050405020304" pitchFamily="18" charset="0"/>
            </a:endParaRPr>
          </a:p>
        </p:txBody>
      </p:sp>
      <p:sp>
        <p:nvSpPr>
          <p:cNvPr id="77829" name="TextBox 4"/>
          <p:cNvSpPr txBox="1"/>
          <p:nvPr/>
        </p:nvSpPr>
        <p:spPr>
          <a:xfrm>
            <a:off x="7931150" y="38100"/>
            <a:ext cx="2239963" cy="708025"/>
          </a:xfrm>
          <a:prstGeom prst="rect">
            <a:avLst/>
          </a:prstGeom>
          <a:noFill/>
          <a:ln w="9525">
            <a:noFill/>
          </a:ln>
        </p:spPr>
        <p:txBody>
          <a:bodyPr>
            <a:spAutoFit/>
          </a:bodyPr>
          <a:lstStyle/>
          <a:p>
            <a:pPr algn="ctr">
              <a:buNone/>
            </a:pPr>
            <a:r>
              <a:rPr sz="4000" b="1">
                <a:solidFill>
                  <a:srgbClr val="00B050"/>
                </a:solidFill>
                <a:latin typeface="Times New Roman" panose="02020603050405020304" pitchFamily="18" charset="0"/>
                <a:cs typeface="Times New Roman" panose="02020603050405020304" pitchFamily="18" charset="0"/>
              </a:rPr>
              <a:t>Dầu mỏ</a:t>
            </a:r>
            <a:endParaRPr lang="" altLang="x-none" sz="4000">
              <a:latin typeface="Times New Roman" panose="02020603050405020304" pitchFamily="18" charset="0"/>
            </a:endParaRPr>
          </a:p>
        </p:txBody>
      </p:sp>
      <p:sp>
        <p:nvSpPr>
          <p:cNvPr id="77830" name="TextBox 5"/>
          <p:cNvSpPr txBox="1"/>
          <p:nvPr/>
        </p:nvSpPr>
        <p:spPr>
          <a:xfrm>
            <a:off x="1023938" y="4786313"/>
            <a:ext cx="2239962" cy="1323975"/>
          </a:xfrm>
          <a:prstGeom prst="rect">
            <a:avLst/>
          </a:prstGeom>
          <a:noFill/>
          <a:ln w="9525">
            <a:noFill/>
          </a:ln>
        </p:spPr>
        <p:txBody>
          <a:bodyPr>
            <a:spAutoFit/>
          </a:bodyPr>
          <a:lstStyle/>
          <a:p>
            <a:pPr algn="ctr">
              <a:buNone/>
            </a:pPr>
            <a:r>
              <a:rPr sz="4000" b="1">
                <a:solidFill>
                  <a:srgbClr val="00B050"/>
                </a:solidFill>
                <a:latin typeface="Times New Roman" panose="02020603050405020304" pitchFamily="18" charset="0"/>
                <a:cs typeface="Times New Roman" panose="02020603050405020304" pitchFamily="18" charset="0"/>
              </a:rPr>
              <a:t>Khí tự nhiên</a:t>
            </a:r>
            <a:endParaRPr lang="" altLang="x-none" sz="4000">
              <a:latin typeface="Times New Roman" panose="02020603050405020304" pitchFamily="18" charset="0"/>
            </a:endParaRP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34530"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34531"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34532"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34533"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34534" name="TextBox 5"/>
          <p:cNvSpPr txBox="1"/>
          <p:nvPr/>
        </p:nvSpPr>
        <p:spPr>
          <a:xfrm>
            <a:off x="4427538" y="1182688"/>
            <a:ext cx="7580312" cy="5549900"/>
          </a:xfrm>
          <a:prstGeom prst="rect">
            <a:avLst/>
          </a:prstGeom>
          <a:noFill/>
          <a:ln w="9525">
            <a:noFill/>
          </a:ln>
        </p:spPr>
        <p:txBody>
          <a:bodyPr>
            <a:spAutoFit/>
          </a:bodyPr>
          <a:lstStyle/>
          <a:p>
            <a:pPr algn="just">
              <a:lnSpc>
                <a:spcPct val="150000"/>
              </a:lnSpc>
              <a:buNone/>
            </a:pPr>
            <a:r>
              <a:rPr lang="" altLang="x-none" sz="3000" b="1">
                <a:solidFill>
                  <a:srgbClr val="7030A0"/>
                </a:solidFill>
                <a:latin typeface="Times New Roman" panose="02020603050405020304" pitchFamily="18" charset="0"/>
                <a:cs typeface="Times New Roman" panose="02020603050405020304" pitchFamily="18" charset="0"/>
              </a:rPr>
              <a:t>Với diện tích 50 ha được quy hoạch cùng với khuôn viên cây xanh trong tổng diện tích 446 ha đất KCN, PITP đã thật sự tạo được ấn tượng mạnh mẽ về một KCN xanh, đã thu hút được hầu hết các nh</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 đầu tư sản xuất công nghiệp sạch v</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 tự động hóa từ các Quốc gia uy tín như Nhật Bản, châu Âu, Đ</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i Loan, Singapore v</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 các nước châu Á khác </a:t>
            </a:r>
            <a:r>
              <a:rPr lang="" altLang="x-none" sz="3000" b="1">
                <a:solidFill>
                  <a:srgbClr val="7030A0"/>
                </a:solidFill>
                <a:latin typeface="Times New Roman" panose="02020603050405020304" pitchFamily="18" charset="0"/>
                <a:ea typeface="Times New Roman" panose="02020603050405020304" pitchFamily="18" charset="0"/>
              </a:rPr>
              <a:t>…</a:t>
            </a:r>
            <a:r>
              <a:rPr lang="" altLang="x-none" sz="3000" b="1">
                <a:solidFill>
                  <a:srgbClr val="7030A0"/>
                </a:solidFill>
                <a:latin typeface="Times New Roman" panose="02020603050405020304" pitchFamily="18" charset="0"/>
                <a:cs typeface="Times New Roman" panose="02020603050405020304" pitchFamily="18" charset="0"/>
              </a:rPr>
              <a:t>.</a:t>
            </a:r>
            <a:endParaRPr lang="" altLang="x-none" sz="30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36578"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36579"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36580"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36581"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36582" name="TextBox 5"/>
          <p:cNvSpPr txBox="1"/>
          <p:nvPr/>
        </p:nvSpPr>
        <p:spPr>
          <a:xfrm>
            <a:off x="5307013" y="1963738"/>
            <a:ext cx="6245225" cy="4033837"/>
          </a:xfrm>
          <a:prstGeom prst="rect">
            <a:avLst/>
          </a:prstGeom>
          <a:noFill/>
          <a:ln w="9525">
            <a:noFill/>
          </a:ln>
        </p:spPr>
        <p:txBody>
          <a:bodyPr>
            <a:spAutoFit/>
          </a:bodyPr>
          <a:lstStyle/>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PITP đã có kế hoạch tạo thêm vườn ươm với 10 ha l</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m điểm nhấn cho một KCN sạch v</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 xanh, một KCN sinh thái đứng h</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ng đầu ở tỉnh Bình Dương.</a:t>
            </a:r>
            <a:endParaRPr lang="" altLang="x-none" sz="35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38626"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38627"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38628"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38629"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38630" name="TextBox 5"/>
          <p:cNvSpPr txBox="1"/>
          <p:nvPr/>
        </p:nvSpPr>
        <p:spPr>
          <a:xfrm>
            <a:off x="4508500" y="1182688"/>
            <a:ext cx="7491413" cy="5549900"/>
          </a:xfrm>
          <a:prstGeom prst="rect">
            <a:avLst/>
          </a:prstGeom>
          <a:noFill/>
          <a:ln w="9525">
            <a:noFill/>
          </a:ln>
        </p:spPr>
        <p:txBody>
          <a:bodyPr>
            <a:spAutoFit/>
          </a:bodyPr>
          <a:lstStyle/>
          <a:p>
            <a:pPr algn="just">
              <a:lnSpc>
                <a:spcPct val="150000"/>
              </a:lnSpc>
              <a:buNone/>
            </a:pPr>
            <a:r>
              <a:rPr lang="" altLang="x-none" sz="3000" b="1">
                <a:solidFill>
                  <a:srgbClr val="7030A0"/>
                </a:solidFill>
                <a:latin typeface="Times New Roman" panose="02020603050405020304" pitchFamily="18" charset="0"/>
                <a:cs typeface="Times New Roman" panose="02020603050405020304" pitchFamily="18" charset="0"/>
              </a:rPr>
              <a:t>PITP sẽ tiếp tục tạo nên diện mạo mới với các mảng xanh bao phủ v</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 l</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m đẹp các con đường trong nội khu PITP, tạo thêm nhiều bóng mát v</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 không khí trong l</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nh giúp cho các chuyên gia v</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 người lao động đang l</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m việc tại KCN PITP cảm giác thoải mái hơn, góp phần thúc đẩy họ gắn bó lâu d</a:t>
            </a:r>
            <a:r>
              <a:rPr lang="" altLang="x-none" sz="3000" b="1">
                <a:solidFill>
                  <a:srgbClr val="7030A0"/>
                </a:solidFill>
                <a:latin typeface="Times New Roman" panose="02020603050405020304" pitchFamily="18" charset="0"/>
                <a:ea typeface="Times New Roman" panose="02020603050405020304" pitchFamily="18" charset="0"/>
              </a:rPr>
              <a:t>à</a:t>
            </a:r>
            <a:r>
              <a:rPr lang="" altLang="x-none" sz="3000" b="1">
                <a:solidFill>
                  <a:srgbClr val="7030A0"/>
                </a:solidFill>
                <a:latin typeface="Times New Roman" panose="02020603050405020304" pitchFamily="18" charset="0"/>
                <a:cs typeface="Times New Roman" panose="02020603050405020304" pitchFamily="18" charset="0"/>
              </a:rPr>
              <a:t>i với KCN PITP.</a:t>
            </a:r>
            <a:endParaRPr lang="" altLang="x-none" sz="30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40674"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40675"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40676"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40677"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40678" name="TextBox 5"/>
          <p:cNvSpPr txBox="1"/>
          <p:nvPr/>
        </p:nvSpPr>
        <p:spPr>
          <a:xfrm>
            <a:off x="4508500" y="1463675"/>
            <a:ext cx="7491413" cy="5175250"/>
          </a:xfrm>
          <a:prstGeom prst="rect">
            <a:avLst/>
          </a:prstGeom>
          <a:noFill/>
          <a:ln w="9525">
            <a:noFill/>
          </a:ln>
        </p:spPr>
        <p:txBody>
          <a:bodyPr>
            <a:spAutoFit/>
          </a:bodyPr>
          <a:lstStyle/>
          <a:p>
            <a:pPr algn="just">
              <a:lnSpc>
                <a:spcPct val="150000"/>
              </a:lnSpc>
              <a:buNone/>
            </a:pPr>
            <a:r>
              <a:rPr lang="" altLang="x-none" sz="3200" b="1">
                <a:solidFill>
                  <a:srgbClr val="7030A0"/>
                </a:solidFill>
                <a:latin typeface="Times New Roman" panose="02020603050405020304" pitchFamily="18" charset="0"/>
                <a:cs typeface="Times New Roman" panose="02020603050405020304" pitchFamily="18" charset="0"/>
              </a:rPr>
              <a:t>Việt Nam l</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 một đất nước nhiệt đới nói chung với mật độ đầu tư KCN khá d</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y đặc. Mục tiêu trồng thêm nhiều cây xanh l</a:t>
            </a:r>
            <a:r>
              <a:rPr lang="" altLang="x-none" sz="3200" b="1">
                <a:solidFill>
                  <a:srgbClr val="7030A0"/>
                </a:solidFill>
                <a:latin typeface="Times New Roman" panose="02020603050405020304" pitchFamily="18" charset="0"/>
                <a:ea typeface="Times New Roman" panose="02020603050405020304" pitchFamily="18" charset="0"/>
              </a:rPr>
              <a:t>à</a:t>
            </a:r>
            <a:r>
              <a:rPr lang="" altLang="x-none" sz="3200" b="1">
                <a:solidFill>
                  <a:srgbClr val="7030A0"/>
                </a:solidFill>
                <a:latin typeface="Times New Roman" panose="02020603050405020304" pitchFamily="18" charset="0"/>
                <a:cs typeface="Times New Roman" panose="02020603050405020304" pitchFamily="18" charset="0"/>
              </a:rPr>
              <a:t> mục tiêu của cả nước. Trong năm vừa qua, riêng tỉnh Bình Dương đã trồng được hơn 63.000 cây xanh các loại, tương đương 151.4 ha rừng trồng tập trung. </a:t>
            </a:r>
            <a:endParaRPr lang="" altLang="x-none" sz="32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42722"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42723"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42724"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42725"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42726" name="TextBox 5"/>
          <p:cNvSpPr txBox="1"/>
          <p:nvPr/>
        </p:nvSpPr>
        <p:spPr>
          <a:xfrm>
            <a:off x="4508500" y="1233488"/>
            <a:ext cx="7491413" cy="5492750"/>
          </a:xfrm>
          <a:prstGeom prst="rect">
            <a:avLst/>
          </a:prstGeom>
          <a:noFill/>
          <a:ln w="9525">
            <a:noFill/>
          </a:ln>
        </p:spPr>
        <p:txBody>
          <a:bodyPr>
            <a:spAutoFit/>
          </a:bodyPr>
          <a:lstStyle/>
          <a:p>
            <a:pPr algn="just">
              <a:lnSpc>
                <a:spcPct val="150000"/>
              </a:lnSpc>
              <a:buNone/>
            </a:pPr>
            <a:r>
              <a:rPr lang="" altLang="x-none" sz="3400" b="1">
                <a:solidFill>
                  <a:srgbClr val="7030A0"/>
                </a:solidFill>
                <a:latin typeface="Times New Roman" panose="02020603050405020304" pitchFamily="18" charset="0"/>
                <a:cs typeface="Times New Roman" panose="02020603050405020304" pitchFamily="18" charset="0"/>
              </a:rPr>
              <a:t>Vừa qua Bình Dương đã phát động “Tết trồng cây đời đời nhớ ơn Bác Hồ”, dự kiến sẽ trồng hơn 100.000 cây xanh trong năm 2021 v</a:t>
            </a:r>
            <a:r>
              <a:rPr lang="" altLang="x-none" sz="3400" b="1">
                <a:solidFill>
                  <a:srgbClr val="7030A0"/>
                </a:solidFill>
                <a:latin typeface="Times New Roman" panose="02020603050405020304" pitchFamily="18" charset="0"/>
                <a:ea typeface="Times New Roman" panose="02020603050405020304" pitchFamily="18" charset="0"/>
              </a:rPr>
              <a:t>à</a:t>
            </a:r>
            <a:r>
              <a:rPr lang="" altLang="x-none" sz="3400" b="1">
                <a:solidFill>
                  <a:srgbClr val="7030A0"/>
                </a:solidFill>
                <a:latin typeface="Times New Roman" panose="02020603050405020304" pitchFamily="18" charset="0"/>
                <a:cs typeface="Times New Roman" panose="02020603050405020304" pitchFamily="18" charset="0"/>
              </a:rPr>
              <a:t> thực hiện tốt các nội dung đề án “Trồng mới 1 tỷ cây xanh trong năm 2021 - 2025 trên cả nước, đã được Thủ tướng Chính phủ phê duyệt.</a:t>
            </a:r>
            <a:endParaRPr lang="" altLang="x-none" sz="34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44770"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44771"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44772"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44773"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44774" name="TextBox 5"/>
          <p:cNvSpPr txBox="1"/>
          <p:nvPr/>
        </p:nvSpPr>
        <p:spPr>
          <a:xfrm>
            <a:off x="4814888" y="1619250"/>
            <a:ext cx="7034212" cy="4978400"/>
          </a:xfrm>
          <a:prstGeom prst="rect">
            <a:avLst/>
          </a:prstGeom>
          <a:noFill/>
          <a:ln w="9525">
            <a:noFill/>
          </a:ln>
        </p:spPr>
        <p:txBody>
          <a:bodyPr>
            <a:spAutoFit/>
          </a:bodyPr>
          <a:lstStyle/>
          <a:p>
            <a:pPr algn="just">
              <a:lnSpc>
                <a:spcPct val="150000"/>
              </a:lnSpc>
              <a:buNone/>
            </a:pPr>
            <a:r>
              <a:rPr lang="" altLang="x-none" sz="3600" b="1">
                <a:solidFill>
                  <a:srgbClr val="7030A0"/>
                </a:solidFill>
                <a:latin typeface="Times New Roman" panose="02020603050405020304" pitchFamily="18" charset="0"/>
                <a:cs typeface="Times New Roman" panose="02020603050405020304" pitchFamily="18" charset="0"/>
              </a:rPr>
              <a:t>Cùng hưởng ứng v</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thực hiện tốt nhiệm vụ chung tạo nên phong tr</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o sâu rộng “Nh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nh</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 trồng cây, người người trồng cây, to</a:t>
            </a:r>
            <a:r>
              <a:rPr lang="" altLang="x-none" sz="3600" b="1">
                <a:solidFill>
                  <a:srgbClr val="7030A0"/>
                </a:solidFill>
                <a:latin typeface="Times New Roman" panose="02020603050405020304" pitchFamily="18" charset="0"/>
                <a:ea typeface="Times New Roman" panose="02020603050405020304" pitchFamily="18" charset="0"/>
              </a:rPr>
              <a:t>à</a:t>
            </a:r>
            <a:r>
              <a:rPr lang="" altLang="x-none" sz="3600" b="1">
                <a:solidFill>
                  <a:srgbClr val="7030A0"/>
                </a:solidFill>
                <a:latin typeface="Times New Roman" panose="02020603050405020304" pitchFamily="18" charset="0"/>
                <a:cs typeface="Times New Roman" panose="02020603050405020304" pitchFamily="18" charset="0"/>
              </a:rPr>
              <a:t>n dân tham gia trồng cây, gây rừng”, để cùng phát triển kinh tế vững chắc, </a:t>
            </a:r>
            <a:endParaRPr lang="" altLang="x-none" sz="36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925513" y="12700"/>
            <a:ext cx="10788650" cy="1169988"/>
          </a:xfrm>
          <a:prstGeom prst="rect">
            <a:avLst/>
          </a:prstGeom>
          <a:noFill/>
          <a:ln w="9525">
            <a:noFill/>
          </a:ln>
        </p:spPr>
        <p:txBody>
          <a:bodyPr>
            <a:spAutoFit/>
          </a:bodyPr>
          <a:lstStyle/>
          <a:p>
            <a:pPr algn="ctr"/>
            <a:r>
              <a:rPr lang="" altLang="x-none" sz="3500" b="1">
                <a:solidFill>
                  <a:srgbClr val="00B050"/>
                </a:solidFill>
                <a:latin typeface="Times New Roman" panose="02020603050405020304" pitchFamily="18" charset="0"/>
              </a:rPr>
              <a:t>Mô hình khu công nghiệp xanh điển hình tại tỉnh </a:t>
            </a:r>
          </a:p>
          <a:p>
            <a:pPr algn="ctr"/>
            <a:r>
              <a:rPr lang="" altLang="x-none" sz="3500" b="1">
                <a:solidFill>
                  <a:srgbClr val="00B050"/>
                </a:solidFill>
                <a:latin typeface="Times New Roman" panose="02020603050405020304" pitchFamily="18" charset="0"/>
              </a:rPr>
              <a:t>Bình Dương: Khu công nghiệp quốc tế Protrade (PITP)</a:t>
            </a:r>
            <a:endParaRPr lang="" altLang="x-none" sz="3500">
              <a:solidFill>
                <a:srgbClr val="00B050"/>
              </a:solidFill>
              <a:latin typeface="Times New Roman" panose="02020603050405020304" pitchFamily="18" charset="0"/>
            </a:endParaRPr>
          </a:p>
        </p:txBody>
      </p:sp>
      <p:sp>
        <p:nvSpPr>
          <p:cNvPr id="546818"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
        <p:nvSpPr>
          <p:cNvPr id="546819" name="Rectangle 2"/>
          <p:cNvSpPr/>
          <p:nvPr/>
        </p:nvSpPr>
        <p:spPr>
          <a:xfrm>
            <a:off x="192088" y="1549400"/>
            <a:ext cx="19411950"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46820" name="Picture 1" descr="C:/Users/admin/Desktop/https:/tapchimoitruong.vn/uploads/062021/image005_2f87bf38.jpg"/>
          <p:cNvPicPr>
            <a:picLocks noChangeAspect="1"/>
          </p:cNvPicPr>
          <p:nvPr/>
        </p:nvPicPr>
        <p:blipFill>
          <a:blip r:embed="rId3" r:link="rId4"/>
          <a:stretch>
            <a:fillRect/>
          </a:stretch>
        </p:blipFill>
        <p:spPr>
          <a:xfrm>
            <a:off x="192088" y="1549400"/>
            <a:ext cx="4144962" cy="2501900"/>
          </a:xfrm>
          <a:prstGeom prst="rect">
            <a:avLst/>
          </a:prstGeom>
          <a:noFill/>
          <a:ln w="9525">
            <a:noFill/>
          </a:ln>
        </p:spPr>
      </p:pic>
      <p:pic>
        <p:nvPicPr>
          <p:cNvPr id="546821" name="Picture 5" descr="C:/Users/admin/Desktop/https:/tapchimoitruong.vn/uploads/062021/image001_20693d5f.jpg"/>
          <p:cNvPicPr>
            <a:picLocks noChangeAspect="1"/>
          </p:cNvPicPr>
          <p:nvPr/>
        </p:nvPicPr>
        <p:blipFill>
          <a:blip r:embed="rId5" r:link="rId6"/>
          <a:stretch>
            <a:fillRect/>
          </a:stretch>
        </p:blipFill>
        <p:spPr>
          <a:xfrm>
            <a:off x="192088" y="4224338"/>
            <a:ext cx="4227512" cy="2501900"/>
          </a:xfrm>
          <a:prstGeom prst="rect">
            <a:avLst/>
          </a:prstGeom>
          <a:noFill/>
          <a:ln w="9525">
            <a:noFill/>
          </a:ln>
        </p:spPr>
      </p:pic>
      <p:sp>
        <p:nvSpPr>
          <p:cNvPr id="546822" name="TextBox 5"/>
          <p:cNvSpPr txBox="1"/>
          <p:nvPr/>
        </p:nvSpPr>
        <p:spPr>
          <a:xfrm>
            <a:off x="4826000" y="1225550"/>
            <a:ext cx="7034213" cy="5651500"/>
          </a:xfrm>
          <a:prstGeom prst="rect">
            <a:avLst/>
          </a:prstGeom>
          <a:noFill/>
          <a:ln w="9525">
            <a:noFill/>
          </a:ln>
        </p:spPr>
        <p:txBody>
          <a:bodyPr>
            <a:spAutoFit/>
          </a:bodyPr>
          <a:lstStyle/>
          <a:p>
            <a:pPr algn="just">
              <a:lnSpc>
                <a:spcPct val="150000"/>
              </a:lnSpc>
              <a:buNone/>
            </a:pPr>
            <a:r>
              <a:rPr lang="" altLang="x-none" sz="3500" b="1">
                <a:solidFill>
                  <a:srgbClr val="7030A0"/>
                </a:solidFill>
                <a:latin typeface="Times New Roman" panose="02020603050405020304" pitchFamily="18" charset="0"/>
                <a:cs typeface="Times New Roman" panose="02020603050405020304" pitchFamily="18" charset="0"/>
              </a:rPr>
              <a:t>giảm tác động biến đổi khí hậu, PITP cũng đã không ngừng cải tạo v</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 nâng cấp hạ tầng, tạo thêm không gian xanh đầy sức sốnggiúp cho cảnh quan, mọi con đường trong khuôn viên PITP luôn xanh mát v</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 ng</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y c</a:t>
            </a:r>
            <a:r>
              <a:rPr lang="" altLang="x-none" sz="3500" b="1">
                <a:solidFill>
                  <a:srgbClr val="7030A0"/>
                </a:solidFill>
                <a:latin typeface="Times New Roman" panose="02020603050405020304" pitchFamily="18" charset="0"/>
                <a:ea typeface="Times New Roman" panose="02020603050405020304" pitchFamily="18" charset="0"/>
              </a:rPr>
              <a:t>à</a:t>
            </a:r>
            <a:r>
              <a:rPr lang="" altLang="x-none" sz="3500" b="1">
                <a:solidFill>
                  <a:srgbClr val="7030A0"/>
                </a:solidFill>
                <a:latin typeface="Times New Roman" panose="02020603050405020304" pitchFamily="18" charset="0"/>
                <a:cs typeface="Times New Roman" panose="02020603050405020304" pitchFamily="18" charset="0"/>
              </a:rPr>
              <a:t>ng tươi đẹp hơn.</a:t>
            </a:r>
            <a:r>
              <a:rPr lang="" altLang="x-none" sz="3500" b="1">
                <a:solidFill>
                  <a:srgbClr val="7030A0"/>
                </a:solidFill>
                <a:latin typeface="Times New Roman" panose="02020603050405020304" pitchFamily="18" charset="0"/>
              </a:rPr>
              <a:t> </a:t>
            </a:r>
            <a:endParaRPr lang="" altLang="x-none" sz="3500" b="1">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5" descr="POINSET2"/>
          <p:cNvPicPr>
            <a:picLocks noChangeAspect="1"/>
          </p:cNvPicPr>
          <p:nvPr/>
        </p:nvPicPr>
        <p:blipFill>
          <a:blip r:embed="rId3"/>
          <a:stretch>
            <a:fillRect/>
          </a:stretch>
        </p:blipFill>
        <p:spPr>
          <a:xfrm rot="5400000">
            <a:off x="10577513" y="195263"/>
            <a:ext cx="1241425" cy="1441450"/>
          </a:xfrm>
          <a:prstGeom prst="rect">
            <a:avLst/>
          </a:prstGeom>
          <a:noFill/>
          <a:ln w="9525">
            <a:noFill/>
          </a:ln>
        </p:spPr>
      </p:pic>
      <p:pic>
        <p:nvPicPr>
          <p:cNvPr id="548866" name="Picture 5" descr="POINSET2"/>
          <p:cNvPicPr>
            <a:picLocks noChangeAspect="1"/>
          </p:cNvPicPr>
          <p:nvPr/>
        </p:nvPicPr>
        <p:blipFill>
          <a:blip r:embed="rId3"/>
          <a:stretch>
            <a:fillRect/>
          </a:stretch>
        </p:blipFill>
        <p:spPr>
          <a:xfrm rot="5400000" flipV="1">
            <a:off x="352425" y="23813"/>
            <a:ext cx="1171575" cy="1477962"/>
          </a:xfrm>
          <a:prstGeom prst="rect">
            <a:avLst/>
          </a:prstGeom>
          <a:noFill/>
          <a:ln w="9525">
            <a:noFill/>
          </a:ln>
        </p:spPr>
      </p:pic>
      <p:pic>
        <p:nvPicPr>
          <p:cNvPr id="548867" name="Picture 5" descr="POINSET2"/>
          <p:cNvPicPr>
            <a:picLocks noChangeAspect="1"/>
          </p:cNvPicPr>
          <p:nvPr/>
        </p:nvPicPr>
        <p:blipFill>
          <a:blip r:embed="rId3"/>
          <a:stretch>
            <a:fillRect/>
          </a:stretch>
        </p:blipFill>
        <p:spPr>
          <a:xfrm rot="-5400000">
            <a:off x="317500" y="5422900"/>
            <a:ext cx="1243013" cy="1443038"/>
          </a:xfrm>
          <a:prstGeom prst="rect">
            <a:avLst/>
          </a:prstGeom>
          <a:noFill/>
          <a:ln w="9525">
            <a:noFill/>
          </a:ln>
        </p:spPr>
      </p:pic>
      <p:sp>
        <p:nvSpPr>
          <p:cNvPr id="7" name="Rectangle 6"/>
          <p:cNvSpPr/>
          <p:nvPr/>
        </p:nvSpPr>
        <p:spPr>
          <a:xfrm>
            <a:off x="2770822" y="2357482"/>
            <a:ext cx="6720908" cy="1246495"/>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48869" name="Picture 6" descr="Diagram&#10;&#10;Description automatically generated"/>
          <p:cNvPicPr>
            <a:picLocks noChangeAspect="1"/>
          </p:cNvPicPr>
          <p:nvPr/>
        </p:nvPicPr>
        <p:blipFill>
          <a:blip r:embed="rId4"/>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TextBox 2"/>
          <p:cNvSpPr txBox="1"/>
          <p:nvPr/>
        </p:nvSpPr>
        <p:spPr>
          <a:xfrm>
            <a:off x="2117725" y="1814513"/>
            <a:ext cx="8496300" cy="2751137"/>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1. Nêu ví dụ về một nhân tố ảnh hưởng ảnh hưởng đến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công nghiệp ở nước ta</a:t>
            </a:r>
            <a:endParaRPr lang="" altLang="x-none" sz="4000" b="1">
              <a:solidFill>
                <a:srgbClr val="0432FF"/>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extBox 2"/>
          <p:cNvSpPr txBox="1"/>
          <p:nvPr/>
        </p:nvSpPr>
        <p:spPr>
          <a:xfrm>
            <a:off x="684213" y="123825"/>
            <a:ext cx="10823575" cy="6823075"/>
          </a:xfrm>
          <a:prstGeom prst="rect">
            <a:avLst/>
          </a:prstGeom>
          <a:noFill/>
          <a:ln w="9525">
            <a:noFill/>
          </a:ln>
        </p:spPr>
        <p:txBody>
          <a:bodyPr>
            <a:spAutoFit/>
          </a:bodyPr>
          <a:lstStyle/>
          <a:p>
            <a:pPr algn="just">
              <a:lnSpc>
                <a:spcPct val="150000"/>
              </a:lnSpc>
              <a:buNone/>
            </a:pPr>
            <a:r>
              <a:rPr sz="3600" b="1">
                <a:solidFill>
                  <a:srgbClr val="00B050"/>
                </a:solidFill>
                <a:latin typeface="Times New Roman" panose="02020603050405020304" pitchFamily="18" charset="0"/>
                <a:cs typeface="Times New Roman" panose="02020603050405020304" pitchFamily="18" charset="0"/>
              </a:rPr>
              <a:t>Vị trí địa lí: TP. Hồ Chí Minh l</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nơi có nền công nghiệp phát triển h</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ng đầu cả nước, thu hút mạnh mẽ nguồn vốn đầu tư nước ngo</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i, nhờ có vị trí địa lí thuận lợi: l</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đầu mối giao thông của nước ta, đô thị phát triển, giáp biển Đông với cảng S</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i Gòn với công suất lớn, sân bay quốc tế Tân Sơn Nhất, gần các vùng nguyên, nhiên liệu gi</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u có (nông sản Tây Nguyên v</a:t>
            </a:r>
            <a:r>
              <a:rPr sz="3600" b="1">
                <a:solidFill>
                  <a:srgbClr val="00B050"/>
                </a:solidFill>
                <a:latin typeface="Times New Roman" panose="02020603050405020304" pitchFamily="18" charset="0"/>
                <a:ea typeface="Times New Roman" panose="02020603050405020304" pitchFamily="18" charset="0"/>
              </a:rPr>
              <a:t>à</a:t>
            </a:r>
            <a:r>
              <a:rPr sz="3600" b="1">
                <a:solidFill>
                  <a:srgbClr val="00B050"/>
                </a:solidFill>
                <a:latin typeface="Times New Roman" panose="02020603050405020304" pitchFamily="18" charset="0"/>
                <a:cs typeface="Times New Roman" panose="02020603050405020304" pitchFamily="18" charset="0"/>
              </a:rPr>
              <a:t> các tỉnh Đông Nam Bô; dầu mỏ).</a:t>
            </a:r>
            <a:endParaRPr lang="" altLang="x-none" sz="36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6288" y="120650"/>
            <a:ext cx="10833100" cy="6459538"/>
          </a:xfrm>
          <a:prstGeom prst="rect">
            <a:avLst/>
          </a:prstGeom>
          <a:noFill/>
        </p:spPr>
        <p:txBody>
          <a:bodyPr wrap="square">
            <a:spAutoFit/>
          </a:bodyPr>
          <a:lstStyle/>
          <a:p>
            <a:pPr algn="just">
              <a:lnSpc>
                <a:spcPct val="150000"/>
              </a:lnSpc>
              <a:buNone/>
            </a:pPr>
            <a:r>
              <a:rPr sz="3500" b="1">
                <a:latin typeface="Times New Roman" panose="02020603050405020304" pitchFamily="18" charset="0"/>
                <a:cs typeface="Times New Roman" panose="02020603050405020304" pitchFamily="18" charset="0"/>
              </a:rPr>
              <a:t>a. Điều kiện tự nhiên v</a:t>
            </a:r>
            <a:r>
              <a:rPr sz="3500" b="1">
                <a:latin typeface="Times New Roman" panose="02020603050405020304" pitchFamily="18" charset="0"/>
                <a:ea typeface="Times New Roman" panose="02020603050405020304" pitchFamily="18" charset="0"/>
              </a:rPr>
              <a:t>à</a:t>
            </a:r>
            <a:r>
              <a:rPr sz="3500" b="1">
                <a:latin typeface="Times New Roman" panose="02020603050405020304" pitchFamily="18" charset="0"/>
                <a:cs typeface="Times New Roman" panose="02020603050405020304" pitchFamily="18" charset="0"/>
              </a:rPr>
              <a:t> t</a:t>
            </a:r>
            <a:r>
              <a:rPr sz="3500" b="1">
                <a:latin typeface="Times New Roman" panose="02020603050405020304" pitchFamily="18" charset="0"/>
                <a:ea typeface="Times New Roman" panose="02020603050405020304" pitchFamily="18" charset="0"/>
              </a:rPr>
              <a:t>à</a:t>
            </a:r>
            <a:r>
              <a:rPr sz="3500" b="1">
                <a:latin typeface="Times New Roman" panose="02020603050405020304" pitchFamily="18" charset="0"/>
                <a:cs typeface="Times New Roman" panose="02020603050405020304" pitchFamily="18" charset="0"/>
              </a:rPr>
              <a:t>i nguyên thiên nhiên:</a:t>
            </a:r>
            <a:endParaRPr lang="" altLang="x-none" sz="3500" b="1">
              <a:latin typeface="Times New Roman" panose="02020603050405020304" pitchFamily="18" charset="0"/>
              <a:cs typeface="Times New Roman" panose="02020603050405020304" pitchFamily="18" charset="0"/>
            </a:endParaRPr>
          </a:p>
          <a:p>
            <a:pPr algn="just">
              <a:lnSpc>
                <a:spcPct val="150000"/>
              </a:lnSpc>
              <a:buNone/>
            </a:pPr>
            <a:r>
              <a:rPr sz="3500" b="1">
                <a:latin typeface="Times New Roman" panose="02020603050405020304" pitchFamily="18" charset="0"/>
                <a:cs typeface="Times New Roman" panose="02020603050405020304" pitchFamily="18" charset="0"/>
              </a:rPr>
              <a:t>- Khoáng sản: </a:t>
            </a:r>
            <a:endParaRPr lang="" altLang="x-none" sz="3500" b="1">
              <a:latin typeface="Times New Roman" panose="02020603050405020304" pitchFamily="18" charset="0"/>
              <a:cs typeface="Times New Roman" panose="02020603050405020304" pitchFamily="18" charset="0"/>
            </a:endParaRPr>
          </a:p>
          <a:p>
            <a:pPr algn="just">
              <a:lnSpc>
                <a:spcPct val="150000"/>
              </a:lnSpc>
              <a:buNone/>
            </a:pPr>
            <a:r>
              <a:rPr sz="3500" b="1">
                <a:latin typeface="Times New Roman" panose="02020603050405020304" pitchFamily="18" charset="0"/>
                <a:cs typeface="Times New Roman" panose="02020603050405020304" pitchFamily="18" charset="0"/>
              </a:rPr>
              <a:t>+ </a:t>
            </a:r>
            <a:r>
              <a:rPr lang="" altLang="x-none" sz="3500" b="1">
                <a:latin typeface="Times New Roman" panose="02020603050405020304" pitchFamily="18" charset="0"/>
                <a:cs typeface="Times New Roman" panose="02020603050405020304" pitchFamily="18" charset="0"/>
              </a:rPr>
              <a:t>Nước ta có nguồn khoáng sản phong phú, đa dạng với hơn 60 loại khác nha</a:t>
            </a:r>
            <a:r>
              <a:rPr sz="3500" b="1">
                <a:latin typeface="Times New Roman" panose="02020603050405020304" pitchFamily="18" charset="0"/>
                <a:cs typeface="Times New Roman" panose="02020603050405020304" pitchFamily="18" charset="0"/>
              </a:rPr>
              <a:t>u </a:t>
            </a:r>
            <a:r>
              <a:rPr sz="3500" b="1">
                <a:latin typeface="Times New Roman" panose="02020603050405020304" pitchFamily="18" charset="0"/>
                <a:cs typeface="Times New Roman" panose="02020603050405020304" pitchFamily="18" charset="0"/>
                <a:sym typeface="Wingdings" panose="05000000000000000000" pitchFamily="2" charset="2"/>
              </a:rPr>
              <a:t></a:t>
            </a:r>
            <a:r>
              <a:rPr sz="3500" b="1">
                <a:latin typeface="Times New Roman" panose="02020603050405020304" pitchFamily="18" charset="0"/>
                <a:cs typeface="Times New Roman" panose="02020603050405020304" pitchFamily="18" charset="0"/>
              </a:rPr>
              <a:t> l</a:t>
            </a:r>
            <a:r>
              <a:rPr sz="3500" b="1">
                <a:latin typeface="Times New Roman" panose="02020603050405020304" pitchFamily="18" charset="0"/>
                <a:ea typeface="Times New Roman" panose="02020603050405020304" pitchFamily="18" charset="0"/>
              </a:rPr>
              <a:t>à</a:t>
            </a:r>
            <a:r>
              <a:rPr sz="3500" b="1">
                <a:latin typeface="Times New Roman" panose="02020603050405020304" pitchFamily="18" charset="0"/>
                <a:cs typeface="Times New Roman" panose="02020603050405020304" pitchFamily="18" charset="0"/>
              </a:rPr>
              <a:t> nguồn lược để quy hoạch, </a:t>
            </a:r>
            <a:r>
              <a:rPr lang="" altLang="x-none" sz="3500" b="1">
                <a:latin typeface="Times New Roman" panose="02020603050405020304" pitchFamily="18" charset="0"/>
                <a:cs typeface="Times New Roman" panose="02020603050405020304" pitchFamily="18" charset="0"/>
              </a:rPr>
              <a:t>phát triển công nghiệp.</a:t>
            </a:r>
          </a:p>
          <a:p>
            <a:pPr algn="just">
              <a:lnSpc>
                <a:spcPct val="150000"/>
              </a:lnSpc>
              <a:buNone/>
            </a:pPr>
            <a:r>
              <a:rPr sz="3500" b="1">
                <a:latin typeface="Times New Roman" panose="02020603050405020304" pitchFamily="18" charset="0"/>
                <a:cs typeface="Times New Roman" panose="02020603050405020304" pitchFamily="18" charset="0"/>
              </a:rPr>
              <a:t>+ Nhiều loại khoáng sản được khai thác đã suy giảm đáng kể </a:t>
            </a:r>
            <a:r>
              <a:rPr lang="" altLang="x-none" sz="3500" b="1">
                <a:latin typeface="Times New Roman" panose="02020603050405020304" pitchFamily="18" charset="0"/>
                <a:cs typeface="Times New Roman" panose="02020603050405020304" pitchFamily="18" charset="0"/>
              </a:rPr>
              <a:t>về trữ lượng </a:t>
            </a:r>
            <a:r>
              <a:rPr sz="3500" b="1">
                <a:latin typeface="Times New Roman" panose="02020603050405020304" pitchFamily="18" charset="0"/>
                <a:cs typeface="Times New Roman" panose="02020603050405020304" pitchFamily="18" charset="0"/>
                <a:sym typeface="Wingdings" panose="05000000000000000000" pitchFamily="2" charset="2"/>
              </a:rPr>
              <a:t></a:t>
            </a:r>
            <a:r>
              <a:rPr sz="3500" b="1">
                <a:latin typeface="Times New Roman" panose="02020603050405020304" pitchFamily="18" charset="0"/>
                <a:cs typeface="Times New Roman" panose="02020603050405020304" pitchFamily="18" charset="0"/>
              </a:rPr>
              <a:t> </a:t>
            </a:r>
            <a:r>
              <a:rPr lang="" altLang="x-none" sz="3500" b="1">
                <a:latin typeface="Times New Roman" panose="02020603050405020304" pitchFamily="18" charset="0"/>
                <a:cs typeface="Times New Roman" panose="02020603050405020304" pitchFamily="18" charset="0"/>
              </a:rPr>
              <a:t>ng</a:t>
            </a:r>
            <a:r>
              <a:rPr lang="" altLang="x-none" sz="3500" b="1">
                <a:latin typeface="Times New Roman" panose="02020603050405020304" pitchFamily="18" charset="0"/>
                <a:ea typeface="Times New Roman" panose="02020603050405020304" pitchFamily="18" charset="0"/>
              </a:rPr>
              <a:t>à</a:t>
            </a:r>
            <a:r>
              <a:rPr lang="" altLang="x-none" sz="3500" b="1">
                <a:latin typeface="Times New Roman" panose="02020603050405020304" pitchFamily="18" charset="0"/>
                <a:cs typeface="Times New Roman" panose="02020603050405020304" pitchFamily="18" charset="0"/>
              </a:rPr>
              <a:t>nh công nghiệp phải thay đổi để phù hợp với nguồn nguyên liệu mới.</a:t>
            </a:r>
            <a:endParaRPr lang="" altLang="x-none" sz="35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
          <p:cNvSpPr/>
          <p:nvPr/>
        </p:nvSpPr>
        <p:spPr>
          <a:xfrm>
            <a:off x="1685925" y="2052638"/>
            <a:ext cx="9009063" cy="2751137"/>
          </a:xfrm>
          <a:prstGeom prst="rect">
            <a:avLst/>
          </a:prstGeom>
          <a:noFill/>
          <a:ln w="9525">
            <a:noFill/>
          </a:ln>
        </p:spPr>
        <p:txBody>
          <a:bodyPr>
            <a:spAutoFit/>
          </a:bodyPr>
          <a:lstStyle/>
          <a:p>
            <a:pPr algn="just">
              <a:lnSpc>
                <a:spcPct val="150000"/>
              </a:lnSpc>
            </a:pPr>
            <a:r>
              <a:rPr sz="4000" b="1">
                <a:solidFill>
                  <a:srgbClr val="0432FF"/>
                </a:solidFill>
                <a:latin typeface="Times New Roman" panose="02020603050405020304" pitchFamily="18" charset="0"/>
              </a:rPr>
              <a:t>2. Lập bảng tóm tắt tình hình phát triển và phân bố của một số ngành công nghiệp chủ yếu ở nước ta hiện nay.</a:t>
            </a:r>
            <a:endParaRPr lang="" altLang="x-none" sz="4000" b="1">
              <a:solidFill>
                <a:srgbClr val="0432FF"/>
              </a:solidFill>
              <a:latin typeface="Times New Roman" panose="02020603050405020304" pitchFamily="18" charset="0"/>
            </a:endParaRPr>
          </a:p>
        </p:txBody>
      </p:sp>
      <p:sp>
        <p:nvSpPr>
          <p:cNvPr id="555010" name="Rectangle 9"/>
          <p:cNvSpPr/>
          <p:nvPr/>
        </p:nvSpPr>
        <p:spPr>
          <a:xfrm>
            <a:off x="1993900" y="3817938"/>
            <a:ext cx="12192000" cy="0"/>
          </a:xfrm>
          <a:prstGeom prst="rect">
            <a:avLst/>
          </a:prstGeom>
          <a:noFill/>
          <a:ln w="9525">
            <a:noFill/>
          </a:ln>
        </p:spPr>
        <p:txBody>
          <a:bodyPr wrap="none" anchor="ctr" anchorCtr="0">
            <a:spAutoFit/>
          </a:bodyPr>
          <a:lstStyle/>
          <a:p>
            <a:endParaRPr lang="" altLang="">
              <a:latin typeface="Times New Roman" panose="02020603050405020304" pitchFamily="18" charset="0"/>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7057" name="Table 557056"/>
          <p:cNvGraphicFramePr/>
          <p:nvPr/>
        </p:nvGraphicFramePr>
        <p:xfrm>
          <a:off x="233363" y="74613"/>
          <a:ext cx="11725275" cy="6708775"/>
        </p:xfrm>
        <a:graphic>
          <a:graphicData uri="http://schemas.openxmlformats.org/drawingml/2006/table">
            <a:tbl>
              <a:tblPr/>
              <a:tblGrid>
                <a:gridCol w="1641475">
                  <a:extLst>
                    <a:ext uri="{9D8B030D-6E8A-4147-A177-3AD203B41FA5}">
                      <a16:colId xmlns:a16="http://schemas.microsoft.com/office/drawing/2014/main" val="20000"/>
                    </a:ext>
                  </a:extLst>
                </a:gridCol>
                <a:gridCol w="7002463">
                  <a:extLst>
                    <a:ext uri="{9D8B030D-6E8A-4147-A177-3AD203B41FA5}">
                      <a16:colId xmlns:a16="http://schemas.microsoft.com/office/drawing/2014/main" val="20001"/>
                    </a:ext>
                  </a:extLst>
                </a:gridCol>
                <a:gridCol w="3081337">
                  <a:extLst>
                    <a:ext uri="{9D8B030D-6E8A-4147-A177-3AD203B41FA5}">
                      <a16:colId xmlns:a16="http://schemas.microsoft.com/office/drawing/2014/main" val="20002"/>
                    </a:ext>
                  </a:extLst>
                </a:gridCol>
              </a:tblGrid>
              <a:tr h="98901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2300" b="1">
                          <a:solidFill>
                            <a:srgbClr val="0432FF"/>
                          </a:solidFill>
                          <a:latin typeface="Times New Roman" panose="02020603050405020304" pitchFamily="18" charset="0"/>
                          <a:cs typeface="Times New Roman" panose="02020603050405020304" pitchFamily="18" charset="0"/>
                        </a:rPr>
                        <a:t>Ng</a:t>
                      </a:r>
                      <a:r>
                        <a:rPr sz="2300" b="1">
                          <a:solidFill>
                            <a:srgbClr val="0432FF"/>
                          </a:solidFill>
                          <a:latin typeface="Times New Roman" panose="02020603050405020304" pitchFamily="18" charset="0"/>
                          <a:ea typeface="Times New Roman" panose="02020603050405020304" pitchFamily="18" charset="0"/>
                        </a:rPr>
                        <a:t>à</a:t>
                      </a:r>
                      <a:r>
                        <a:rPr sz="2300" b="1">
                          <a:solidFill>
                            <a:srgbClr val="0432FF"/>
                          </a:solidFill>
                          <a:latin typeface="Times New Roman" panose="02020603050405020304" pitchFamily="18" charset="0"/>
                          <a:cs typeface="Times New Roman" panose="02020603050405020304" pitchFamily="18" charset="0"/>
                        </a:rPr>
                        <a:t>nh </a:t>
                      </a:r>
                      <a:endParaRPr lang="" altLang="x-none" sz="2300" b="1">
                        <a:solidFill>
                          <a:srgbClr val="0432FF"/>
                        </a:solidFill>
                        <a:latin typeface="Times New Roman" panose="02020603050405020304" pitchFamily="18" charset="0"/>
                        <a:cs typeface="Times New Roman" panose="02020603050405020304" pitchFamily="18" charset="0"/>
                      </a:endParaRPr>
                    </a:p>
                    <a:p>
                      <a:pPr lvl="0" algn="ctr" defTabSz="1084580" eaLnBrk="1" hangingPunct="1">
                        <a:lnSpc>
                          <a:spcPct val="150000"/>
                        </a:lnSpc>
                        <a:buNone/>
                      </a:pPr>
                      <a:r>
                        <a:rPr sz="2300" b="1">
                          <a:solidFill>
                            <a:srgbClr val="0432FF"/>
                          </a:solidFill>
                          <a:latin typeface="Times New Roman" panose="02020603050405020304" pitchFamily="18" charset="0"/>
                          <a:cs typeface="Times New Roman" panose="02020603050405020304" pitchFamily="18" charset="0"/>
                        </a:rPr>
                        <a:t>công nghiệp</a:t>
                      </a:r>
                      <a:endParaRPr lang="" altLang="x-none" sz="2300" b="1">
                        <a:solidFill>
                          <a:srgbClr val="0432FF"/>
                        </a:solidFill>
                        <a:latin typeface="Times New Roman" panose="02020603050405020304" pitchFamily="18" charset="0"/>
                        <a:ea typeface="Times New Roman" panose="02020603050405020304" pitchFamily="18" charset="0"/>
                      </a:endParaRPr>
                    </a:p>
                  </a:txBody>
                  <a:tcPr marL="65707" marR="65707"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2300" b="1">
                          <a:solidFill>
                            <a:srgbClr val="0432FF"/>
                          </a:solidFill>
                          <a:latin typeface="Times New Roman" panose="02020603050405020304" pitchFamily="18" charset="0"/>
                          <a:cs typeface="Times New Roman" panose="02020603050405020304" pitchFamily="18" charset="0"/>
                        </a:rPr>
                        <a:t>Tình hình phát triển</a:t>
                      </a:r>
                      <a:endParaRPr lang="" altLang="x-none" sz="2300" b="1">
                        <a:solidFill>
                          <a:srgbClr val="0432FF"/>
                        </a:solidFill>
                        <a:latin typeface="Times New Roman" panose="02020603050405020304" pitchFamily="18" charset="0"/>
                        <a:ea typeface="Times New Roman" panose="02020603050405020304" pitchFamily="18" charset="0"/>
                      </a:endParaRPr>
                    </a:p>
                  </a:txBody>
                  <a:tcPr marL="65707" marR="65707"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2300" b="1">
                          <a:solidFill>
                            <a:srgbClr val="0432FF"/>
                          </a:solidFill>
                          <a:latin typeface="Times New Roman" panose="02020603050405020304" pitchFamily="18" charset="0"/>
                          <a:cs typeface="Times New Roman" panose="02020603050405020304" pitchFamily="18" charset="0"/>
                        </a:rPr>
                        <a:t>Phân bố</a:t>
                      </a:r>
                      <a:endParaRPr lang="" altLang="x-none" sz="2300" b="1">
                        <a:solidFill>
                          <a:srgbClr val="0432FF"/>
                        </a:solidFill>
                        <a:latin typeface="Times New Roman" panose="02020603050405020304" pitchFamily="18" charset="0"/>
                        <a:ea typeface="Times New Roman" panose="02020603050405020304" pitchFamily="18" charset="0"/>
                      </a:endParaRPr>
                    </a:p>
                  </a:txBody>
                  <a:tcPr marL="65707" marR="65707"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19762">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2300" b="1">
                          <a:solidFill>
                            <a:srgbClr val="0432FF"/>
                          </a:solidFill>
                          <a:latin typeface="Times New Roman" panose="02020603050405020304" pitchFamily="18" charset="0"/>
                          <a:cs typeface="Times New Roman" panose="02020603050405020304" pitchFamily="18" charset="0"/>
                        </a:rPr>
                        <a:t>Công nghiệp khai thác dầu thô v</a:t>
                      </a:r>
                      <a:r>
                        <a:rPr sz="2300" b="1">
                          <a:solidFill>
                            <a:srgbClr val="0432FF"/>
                          </a:solidFill>
                          <a:latin typeface="Times New Roman" panose="02020603050405020304" pitchFamily="18" charset="0"/>
                          <a:ea typeface="Times New Roman" panose="02020603050405020304" pitchFamily="18" charset="0"/>
                        </a:rPr>
                        <a:t>à</a:t>
                      </a:r>
                      <a:r>
                        <a:rPr sz="2300" b="1">
                          <a:solidFill>
                            <a:srgbClr val="0432FF"/>
                          </a:solidFill>
                          <a:latin typeface="Times New Roman" panose="02020603050405020304" pitchFamily="18" charset="0"/>
                          <a:cs typeface="Times New Roman" panose="02020603050405020304" pitchFamily="18" charset="0"/>
                        </a:rPr>
                        <a:t> khí tự nhiên</a:t>
                      </a:r>
                      <a:endParaRPr lang="" altLang="x-none" sz="2300" b="1">
                        <a:solidFill>
                          <a:srgbClr val="0432FF"/>
                        </a:solidFill>
                        <a:latin typeface="Times New Roman" panose="02020603050405020304" pitchFamily="18" charset="0"/>
                        <a:ea typeface="Times New Roman" panose="02020603050405020304" pitchFamily="18" charset="0"/>
                      </a:endParaRPr>
                    </a:p>
                  </a:txBody>
                  <a:tcPr marL="65707" marR="65707"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2300" b="1">
                          <a:solidFill>
                            <a:srgbClr val="00B050"/>
                          </a:solidFill>
                          <a:latin typeface="Times New Roman" panose="02020603050405020304" pitchFamily="18" charset="0"/>
                          <a:cs typeface="Times New Roman" panose="02020603050405020304" pitchFamily="18" charset="0"/>
                        </a:rPr>
                        <a:t>- Công nghiệp khai thác dầu thô v</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 khí tự nhiên ở nước ta hình th</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nh từ năm 1986 v</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 phát triển đến nay. </a:t>
                      </a:r>
                      <a:endParaRPr lang="" altLang="x-none" sz="2300" b="1">
                        <a:solidFill>
                          <a:srgbClr val="00B050"/>
                        </a:solidFill>
                        <a:latin typeface="Times New Roman" panose="02020603050405020304" pitchFamily="18" charset="0"/>
                        <a:cs typeface="Times New Roman" panose="02020603050405020304" pitchFamily="18" charset="0"/>
                      </a:endParaRPr>
                    </a:p>
                    <a:p>
                      <a:pPr lvl="0" algn="just" defTabSz="1084580" eaLnBrk="1" hangingPunct="1">
                        <a:lnSpc>
                          <a:spcPct val="150000"/>
                        </a:lnSpc>
                        <a:buNone/>
                      </a:pPr>
                      <a:r>
                        <a:rPr sz="2300" b="1">
                          <a:solidFill>
                            <a:srgbClr val="00B050"/>
                          </a:solidFill>
                          <a:latin typeface="Times New Roman" panose="02020603050405020304" pitchFamily="18" charset="0"/>
                          <a:cs typeface="Times New Roman" panose="02020603050405020304" pitchFamily="18" charset="0"/>
                        </a:rPr>
                        <a:t>- Ng</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nh có cơ cấu đa dạng gồm: thăm dò, khai thác dầu thô, khí tự nhiên, lọc, hóa dầu, sản xuất ng</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nh công nghiệp phụ trợ,</a:t>
                      </a:r>
                      <a:r>
                        <a:rPr sz="2300" b="1">
                          <a:solidFill>
                            <a:srgbClr val="00B050"/>
                          </a:solidFill>
                          <a:latin typeface="Times New Roman" panose="02020603050405020304" pitchFamily="18" charset="0"/>
                          <a:ea typeface="Times New Roman" panose="02020603050405020304" pitchFamily="18" charset="0"/>
                        </a:rPr>
                        <a:t>…</a:t>
                      </a:r>
                      <a:r>
                        <a:rPr sz="2300" b="1">
                          <a:solidFill>
                            <a:srgbClr val="00B050"/>
                          </a:solidFill>
                          <a:latin typeface="Times New Roman" panose="02020603050405020304" pitchFamily="18" charset="0"/>
                          <a:cs typeface="Times New Roman" panose="02020603050405020304" pitchFamily="18" charset="0"/>
                        </a:rPr>
                        <a:t>để cung cấp nguyên liệu, nhiên liệu cho công nghiệp chế biến hóa lỏng v</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 sản xuất điện ở nước ta.</a:t>
                      </a:r>
                      <a:endParaRPr lang="" altLang="x-none" sz="2300" b="1">
                        <a:solidFill>
                          <a:srgbClr val="00B050"/>
                        </a:solidFill>
                        <a:latin typeface="Times New Roman" panose="02020603050405020304" pitchFamily="18" charset="0"/>
                        <a:cs typeface="Times New Roman" panose="02020603050405020304" pitchFamily="18" charset="0"/>
                      </a:endParaRPr>
                    </a:p>
                    <a:p>
                      <a:pPr lvl="0" algn="just" defTabSz="1084580" eaLnBrk="1" hangingPunct="1">
                        <a:lnSpc>
                          <a:spcPct val="150000"/>
                        </a:lnSpc>
                        <a:buNone/>
                      </a:pPr>
                      <a:r>
                        <a:rPr sz="2300" b="1">
                          <a:solidFill>
                            <a:srgbClr val="00B050"/>
                          </a:solidFill>
                          <a:latin typeface="Times New Roman" panose="02020603050405020304" pitchFamily="18" charset="0"/>
                          <a:cs typeface="Times New Roman" panose="02020603050405020304" pitchFamily="18" charset="0"/>
                        </a:rPr>
                        <a:t>- Công nghệ khai thác được đầu tư, phát triển ng</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y c</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ng hiện đại nên chất lượng dầu thô v</a:t>
                      </a:r>
                      <a:r>
                        <a:rPr sz="2300" b="1">
                          <a:solidFill>
                            <a:srgbClr val="00B050"/>
                          </a:solidFill>
                          <a:latin typeface="Times New Roman" panose="02020603050405020304" pitchFamily="18" charset="0"/>
                          <a:ea typeface="Times New Roman" panose="02020603050405020304" pitchFamily="18" charset="0"/>
                        </a:rPr>
                        <a:t>à</a:t>
                      </a:r>
                      <a:r>
                        <a:rPr sz="2300" b="1">
                          <a:solidFill>
                            <a:srgbClr val="00B050"/>
                          </a:solidFill>
                          <a:latin typeface="Times New Roman" panose="02020603050405020304" pitchFamily="18" charset="0"/>
                          <a:cs typeface="Times New Roman" panose="02020603050405020304" pitchFamily="18" charset="0"/>
                        </a:rPr>
                        <a:t> khí tự nhiên được cải thiện, đồng thời bảo vệ môi trường.</a:t>
                      </a:r>
                      <a:endParaRPr lang="" altLang="x-none" sz="2300" b="1">
                        <a:solidFill>
                          <a:srgbClr val="00B050"/>
                        </a:solidFill>
                        <a:latin typeface="Times New Roman" panose="02020603050405020304" pitchFamily="18" charset="0"/>
                        <a:ea typeface="Times New Roman" panose="02020603050405020304" pitchFamily="18" charset="0"/>
                      </a:endParaRPr>
                    </a:p>
                  </a:txBody>
                  <a:tcPr marL="65707" marR="65707"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2300" b="1">
                          <a:solidFill>
                            <a:srgbClr val="0070C0"/>
                          </a:solidFill>
                          <a:latin typeface="Times New Roman" panose="02020603050405020304" pitchFamily="18" charset="0"/>
                          <a:cs typeface="Times New Roman" panose="02020603050405020304" pitchFamily="18" charset="0"/>
                        </a:rPr>
                        <a:t>- Dầu thô được khai thác chủ yếu ở thềm lục địa phía nam như các mỏ: Bạch Hổ, Hồng Ngọc, Rạng Đông, Rồng, Đại Hùng, </a:t>
                      </a:r>
                      <a:r>
                        <a:rPr sz="2300" b="1">
                          <a:solidFill>
                            <a:srgbClr val="0070C0"/>
                          </a:solidFill>
                          <a:latin typeface="Times New Roman" panose="02020603050405020304" pitchFamily="18" charset="0"/>
                          <a:ea typeface="Times New Roman" panose="02020603050405020304" pitchFamily="18" charset="0"/>
                        </a:rPr>
                        <a:t>…</a:t>
                      </a:r>
                      <a:endParaRPr lang="" altLang="x-none" sz="2300" b="1">
                        <a:solidFill>
                          <a:srgbClr val="0070C0"/>
                        </a:solidFill>
                        <a:latin typeface="Times New Roman" panose="02020603050405020304" pitchFamily="18" charset="0"/>
                        <a:cs typeface="Times New Roman" panose="02020603050405020304" pitchFamily="18" charset="0"/>
                      </a:endParaRPr>
                    </a:p>
                    <a:p>
                      <a:pPr lvl="0" algn="just" defTabSz="1084580" eaLnBrk="1" hangingPunct="1">
                        <a:lnSpc>
                          <a:spcPct val="150000"/>
                        </a:lnSpc>
                        <a:buNone/>
                      </a:pPr>
                      <a:r>
                        <a:rPr sz="2300" b="1">
                          <a:solidFill>
                            <a:srgbClr val="0070C0"/>
                          </a:solidFill>
                          <a:latin typeface="Times New Roman" panose="02020603050405020304" pitchFamily="18" charset="0"/>
                          <a:cs typeface="Times New Roman" panose="02020603050405020304" pitchFamily="18" charset="0"/>
                        </a:rPr>
                        <a:t>-  Khí tự nhiên được khai thác chủ yếu ở các bể: Cửu Long, Nam Côn Sơn, Malay – Thổ Chu,..</a:t>
                      </a:r>
                      <a:endParaRPr lang="" altLang="x-none" sz="2300" b="1">
                        <a:solidFill>
                          <a:srgbClr val="0070C0"/>
                        </a:solidFill>
                        <a:latin typeface="Times New Roman" panose="02020603050405020304" pitchFamily="18" charset="0"/>
                        <a:ea typeface="Times New Roman" panose="02020603050405020304" pitchFamily="18" charset="0"/>
                      </a:endParaRPr>
                    </a:p>
                  </a:txBody>
                  <a:tcPr marL="65707" marR="65707"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Title 1"/>
          <p:cNvSpPr>
            <a:spLocks noGrp="1"/>
          </p:cNvSpPr>
          <p:nvPr>
            <p:ph type="ctrTitle"/>
          </p:nvPr>
        </p:nvSpPr>
        <p:spPr>
          <a:xfrm>
            <a:off x="-133350" y="65088"/>
            <a:ext cx="12161838" cy="1057275"/>
          </a:xfrm>
          <a:ln/>
        </p:spPr>
        <p:txBody>
          <a:bodyPr vert="horz" wrap="square" lIns="144731" tIns="72366" rIns="144731" bIns="72366" anchor="ctr" anchorCtr="0"/>
          <a:lstStyle/>
          <a:p>
            <a:pPr eaLnBrk="1" hangingPunct="1">
              <a:buClrTx/>
              <a:buSzTx/>
              <a:buFontTx/>
            </a:pPr>
            <a:r>
              <a:rPr lang="en-US" altLang="en-US" sz="5300" b="1">
                <a:solidFill>
                  <a:srgbClr val="00B050"/>
                </a:solidFill>
                <a:latin typeface="Times New Roman" panose="02020603050405020304" pitchFamily="18" charset="0"/>
                <a:cs typeface="Times New Roman" panose="02020603050405020304" pitchFamily="18" charset="0"/>
              </a:rPr>
              <a:t>THỬ THÁCH CHO EM</a:t>
            </a:r>
            <a:endParaRPr lang="en-US" altLang="en-US" sz="5300" b="1">
              <a:solidFill>
                <a:srgbClr val="00B050"/>
              </a:solidFill>
              <a:latin typeface="Times New Roman" panose="02020603050405020304" pitchFamily="18" charset="0"/>
              <a:ea typeface="Times New Roman" panose="02020603050405020304" pitchFamily="18" charset="0"/>
            </a:endParaRPr>
          </a:p>
        </p:txBody>
      </p:sp>
      <p:pic>
        <p:nvPicPr>
          <p:cNvPr id="1026" name="Picture 2" descr="Analog Alarm Clock Icon Image Vector Illustration Design Royalty Free  Cliparts, Vectors, And Stock Illustration. Image 82032642."/>
          <p:cNvPicPr>
            <a:picLocks noChangeAspect="1"/>
          </p:cNvPicPr>
          <p:nvPr/>
        </p:nvPicPr>
        <p:blipFill>
          <a:blip r:embed="rId3"/>
          <a:stretch>
            <a:fillRect/>
          </a:stretch>
        </p:blipFill>
        <p:spPr>
          <a:xfrm>
            <a:off x="1646238" y="4445000"/>
            <a:ext cx="1611312" cy="1611313"/>
          </a:xfrm>
          <a:prstGeom prst="rect">
            <a:avLst/>
          </a:prstGeom>
          <a:noFill/>
          <a:ln w="9525">
            <a:noFill/>
          </a:ln>
        </p:spPr>
      </p:pic>
      <p:pic>
        <p:nvPicPr>
          <p:cNvPr id="1028" name="Picture 4" descr="UPSC Notes Only Pack"/>
          <p:cNvPicPr>
            <a:picLocks noChangeAspect="1"/>
          </p:cNvPicPr>
          <p:nvPr/>
        </p:nvPicPr>
        <p:blipFill>
          <a:blip r:embed="rId4"/>
          <a:stretch>
            <a:fillRect/>
          </a:stretch>
        </p:blipFill>
        <p:spPr>
          <a:xfrm>
            <a:off x="503238" y="2708275"/>
            <a:ext cx="1454150" cy="1454150"/>
          </a:xfrm>
          <a:prstGeom prst="rect">
            <a:avLst/>
          </a:prstGeom>
          <a:noFill/>
          <a:ln w="9525">
            <a:noFill/>
          </a:ln>
        </p:spPr>
      </p:pic>
      <p:sp>
        <p:nvSpPr>
          <p:cNvPr id="10" name="Subtitle 2"/>
          <p:cNvSpPr txBox="1"/>
          <p:nvPr/>
        </p:nvSpPr>
        <p:spPr>
          <a:xfrm>
            <a:off x="1957388" y="3179763"/>
            <a:ext cx="10129837" cy="511175"/>
          </a:xfrm>
          <a:prstGeom prst="rect">
            <a:avLst/>
          </a:prstGeom>
          <a:noFill/>
          <a:ln w="9525">
            <a:noFill/>
          </a:ln>
        </p:spPr>
        <p:txBody>
          <a:bodyPr lIns="91438" tIns="45719" rIns="91438" bIns="45719"/>
          <a:lstStyle/>
          <a:p>
            <a:pPr marL="455930" indent="-455930" algn="ctr" eaLnBrk="1" hangingPunct="1">
              <a:lnSpc>
                <a:spcPct val="90000"/>
              </a:lnSpc>
              <a:spcBef>
                <a:spcPts val="1340"/>
              </a:spcBef>
              <a:buFont typeface="Wingdings" panose="05000000000000000000" pitchFamily="2" charset="2"/>
              <a:buChar char="ü"/>
            </a:pPr>
            <a:r>
              <a:rPr lang="en-US" altLang="en-US" sz="3500" b="1">
                <a:solidFill>
                  <a:srgbClr val="7030A0"/>
                </a:solidFill>
                <a:latin typeface="Times New Roman" panose="02020603050405020304" pitchFamily="18" charset="0"/>
                <a:cs typeface="Times New Roman" panose="02020603050405020304" pitchFamily="18" charset="0"/>
              </a:rPr>
              <a:t>Tìm kiếm thông tin trên sách, báo v</a:t>
            </a:r>
            <a:r>
              <a:rPr lang="en-US" altLang="en-US" sz="3500" b="1">
                <a:solidFill>
                  <a:srgbClr val="7030A0"/>
                </a:solidFill>
                <a:latin typeface="Times New Roman" panose="02020603050405020304" pitchFamily="18" charset="0"/>
                <a:ea typeface="Times New Roman" panose="02020603050405020304" pitchFamily="18" charset="0"/>
              </a:rPr>
              <a:t>à</a:t>
            </a:r>
            <a:r>
              <a:rPr lang="en-US" altLang="en-US" sz="3500" b="1">
                <a:solidFill>
                  <a:srgbClr val="7030A0"/>
                </a:solidFill>
                <a:latin typeface="Times New Roman" panose="02020603050405020304" pitchFamily="18" charset="0"/>
                <a:cs typeface="Times New Roman" panose="02020603050405020304" pitchFamily="18" charset="0"/>
              </a:rPr>
              <a:t> Internet </a:t>
            </a:r>
            <a:endParaRPr lang="en-US" altLang="en-US" sz="3500" b="1">
              <a:solidFill>
                <a:srgbClr val="7030A0"/>
              </a:solidFill>
              <a:latin typeface="Times New Roman" panose="02020603050405020304" pitchFamily="18" charset="0"/>
              <a:ea typeface="Tahoma" panose="020B060403050404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59110" name="Rectangle 2"/>
          <p:cNvSpPr/>
          <p:nvPr/>
        </p:nvSpPr>
        <p:spPr>
          <a:xfrm>
            <a:off x="2262188" y="984250"/>
            <a:ext cx="7888287" cy="1784350"/>
          </a:xfrm>
          <a:prstGeom prst="rect">
            <a:avLst/>
          </a:prstGeom>
          <a:noFill/>
          <a:ln w="9525" cap="flat" cmpd="sng">
            <a:solidFill>
              <a:srgbClr val="00B0F0"/>
            </a:solidFill>
            <a:prstDash val="sysDash"/>
            <a:miter/>
            <a:headEnd type="none" w="med" len="med"/>
            <a:tailEnd type="none" w="med" len="med"/>
          </a:ln>
        </p:spPr>
        <p:txBody>
          <a:bodyPr lIns="121917" tIns="60958" rIns="121917" bIns="60958">
            <a:spAutoFit/>
          </a:bodyPr>
          <a:lstStyle/>
          <a:p>
            <a:pPr algn="just">
              <a:buNone/>
            </a:pPr>
            <a:r>
              <a:rPr sz="3600" b="1">
                <a:solidFill>
                  <a:srgbClr val="0432FF"/>
                </a:solidFill>
                <a:latin typeface="Times New Roman" panose="02020603050405020304" pitchFamily="18" charset="0"/>
                <a:cs typeface="Times New Roman" panose="02020603050405020304" pitchFamily="18" charset="0"/>
              </a:rPr>
              <a:t>Sưu tầm thông tin v</a:t>
            </a:r>
            <a:r>
              <a:rPr sz="3600" b="1">
                <a:solidFill>
                  <a:srgbClr val="0432FF"/>
                </a:solidFill>
                <a:latin typeface="Times New Roman" panose="02020603050405020304" pitchFamily="18" charset="0"/>
                <a:ea typeface="Times New Roman" panose="02020603050405020304" pitchFamily="18" charset="0"/>
              </a:rPr>
              <a:t>à</a:t>
            </a:r>
            <a:r>
              <a:rPr sz="3600" b="1">
                <a:solidFill>
                  <a:srgbClr val="0432FF"/>
                </a:solidFill>
                <a:latin typeface="Times New Roman" panose="02020603050405020304" pitchFamily="18" charset="0"/>
                <a:cs typeface="Times New Roman" panose="02020603050405020304" pitchFamily="18" charset="0"/>
              </a:rPr>
              <a:t> trình b</a:t>
            </a:r>
            <a:r>
              <a:rPr sz="3600" b="1">
                <a:solidFill>
                  <a:srgbClr val="0432FF"/>
                </a:solidFill>
                <a:latin typeface="Times New Roman" panose="02020603050405020304" pitchFamily="18" charset="0"/>
                <a:ea typeface="Times New Roman" panose="02020603050405020304" pitchFamily="18" charset="0"/>
              </a:rPr>
              <a:t>à</a:t>
            </a:r>
            <a:r>
              <a:rPr sz="3600" b="1">
                <a:solidFill>
                  <a:srgbClr val="0432FF"/>
                </a:solidFill>
                <a:latin typeface="Times New Roman" panose="02020603050405020304" pitchFamily="18" charset="0"/>
                <a:cs typeface="Times New Roman" panose="02020603050405020304" pitchFamily="18" charset="0"/>
              </a:rPr>
              <a:t>y tình hình phát triển một ng</a:t>
            </a:r>
            <a:r>
              <a:rPr sz="3600" b="1">
                <a:solidFill>
                  <a:srgbClr val="0432FF"/>
                </a:solidFill>
                <a:latin typeface="Times New Roman" panose="02020603050405020304" pitchFamily="18" charset="0"/>
                <a:ea typeface="Times New Roman" panose="02020603050405020304" pitchFamily="18" charset="0"/>
              </a:rPr>
              <a:t>à</a:t>
            </a:r>
            <a:r>
              <a:rPr sz="3600" b="1">
                <a:solidFill>
                  <a:srgbClr val="0432FF"/>
                </a:solidFill>
                <a:latin typeface="Times New Roman" panose="02020603050405020304" pitchFamily="18" charset="0"/>
                <a:cs typeface="Times New Roman" panose="02020603050405020304" pitchFamily="18" charset="0"/>
              </a:rPr>
              <a:t>nh công nghiệp ở địa phương em đang sinh sống.</a:t>
            </a:r>
            <a:endParaRPr lang="" altLang="x-none" sz="3600" b="1">
              <a:solidFill>
                <a:srgbClr val="0432FF"/>
              </a:solidFill>
              <a:latin typeface="Times New Roman" panose="02020603050405020304" pitchFamily="18" charset="0"/>
              <a:ea typeface="Times New Roman" panose="02020603050405020304" pitchFamily="18" charset="0"/>
            </a:endParaRPr>
          </a:p>
        </p:txBody>
      </p:sp>
      <p:sp>
        <p:nvSpPr>
          <p:cNvPr id="8" name="Subtitle 2"/>
          <p:cNvSpPr txBox="1"/>
          <p:nvPr/>
        </p:nvSpPr>
        <p:spPr>
          <a:xfrm>
            <a:off x="2060575" y="4906963"/>
            <a:ext cx="6183313" cy="512762"/>
          </a:xfrm>
          <a:prstGeom prst="rect">
            <a:avLst/>
          </a:prstGeom>
          <a:noFill/>
          <a:ln w="9525">
            <a:noFill/>
          </a:ln>
        </p:spPr>
        <p:txBody>
          <a:bodyPr lIns="91438" tIns="45719" rIns="91438" bIns="45719"/>
          <a:lstStyle/>
          <a:p>
            <a:pPr marL="455930" indent="-455930" algn="ctr" eaLnBrk="1" hangingPunct="1">
              <a:lnSpc>
                <a:spcPct val="90000"/>
              </a:lnSpc>
              <a:spcBef>
                <a:spcPts val="1340"/>
              </a:spcBef>
              <a:buFont typeface="Wingdings" panose="05000000000000000000" pitchFamily="2" charset="2"/>
              <a:buChar char="ü"/>
            </a:pPr>
            <a:r>
              <a:rPr lang="vi-VN" altLang="en-US" sz="3500" b="1">
                <a:solidFill>
                  <a:srgbClr val="7030A0"/>
                </a:solidFill>
                <a:latin typeface="Times New Roman" panose="02020603050405020304" pitchFamily="18" charset="0"/>
                <a:cs typeface="Times New Roman" panose="02020603050405020304" pitchFamily="18" charset="0"/>
              </a:rPr>
              <a:t>Thời gian 1 tuần</a:t>
            </a:r>
            <a:r>
              <a:rPr lang="en-US" altLang="en-US" sz="3500" b="1">
                <a:solidFill>
                  <a:srgbClr val="7030A0"/>
                </a:solidFill>
                <a:latin typeface="Times New Roman" panose="02020603050405020304" pitchFamily="18" charset="0"/>
                <a:cs typeface="Times New Roman" panose="02020603050405020304" pitchFamily="18" charset="0"/>
              </a:rPr>
              <a:t> </a:t>
            </a:r>
            <a:endParaRPr lang="en-US" altLang="en-US" sz="3500" b="1">
              <a:solidFill>
                <a:srgbClr val="7030A0"/>
              </a:solidFill>
              <a:latin typeface="Times New Roman" panose="02020603050405020304" pitchFamily="18" charset="0"/>
              <a:ea typeface="Tahoma" panose="020B0604030504040204" pitchFamily="34" charset="0"/>
            </a:endParaRPr>
          </a:p>
        </p:txBody>
      </p:sp>
      <p:sp>
        <p:nvSpPr>
          <p:cNvPr id="9" name="TextBox 8"/>
          <p:cNvSpPr txBox="1"/>
          <p:nvPr/>
        </p:nvSpPr>
        <p:spPr>
          <a:xfrm>
            <a:off x="6662738" y="5813425"/>
            <a:ext cx="5529262" cy="661988"/>
          </a:xfrm>
          <a:prstGeom prst="rect">
            <a:avLst/>
          </a:prstGeom>
          <a:noFill/>
          <a:ln w="9525">
            <a:noFill/>
          </a:ln>
        </p:spPr>
        <p:txBody>
          <a:bodyPr lIns="121917" tIns="60958" rIns="121917" bIns="60958">
            <a:spAutoFit/>
          </a:bodyPr>
          <a:lstStyle/>
          <a:p>
            <a:pPr marL="455930" indent="-455930" eaLnBrk="1" hangingPunct="1">
              <a:buFont typeface="Wingdings" panose="05000000000000000000" pitchFamily="2" charset="2"/>
              <a:buChar char="ü"/>
            </a:pPr>
            <a:r>
              <a:rPr lang="en-US" altLang="en-US" sz="3500" b="1">
                <a:solidFill>
                  <a:srgbClr val="7030A0"/>
                </a:solidFill>
                <a:latin typeface="Times New Roman" panose="02020603050405020304" pitchFamily="18" charset="0"/>
                <a:cs typeface="Times New Roman" panose="02020603050405020304" pitchFamily="18" charset="0"/>
              </a:rPr>
              <a:t> Cá nhân</a:t>
            </a:r>
            <a:endParaRPr lang="en-US" altLang="en-US" sz="3500" b="1">
              <a:solidFill>
                <a:srgbClr val="7030A0"/>
              </a:solidFill>
              <a:latin typeface="Times New Roman" panose="02020603050405020304" pitchFamily="18" charset="0"/>
              <a:ea typeface="Times New Roman" panose="02020603050405020304" pitchFamily="18" charset="0"/>
            </a:endParaRPr>
          </a:p>
        </p:txBody>
      </p:sp>
      <p:pic>
        <p:nvPicPr>
          <p:cNvPr id="11" name="Picture 4" descr="Chương trình đào tạo học sinh thi tuyển vào các đại học hàng đầu tại Mỹ"/>
          <p:cNvPicPr>
            <a:picLocks noChangeAspect="1"/>
          </p:cNvPicPr>
          <p:nvPr/>
        </p:nvPicPr>
        <p:blipFill>
          <a:blip r:embed="rId5"/>
          <a:srcRect l="20467" t="13295" r="14207" b="13728"/>
          <a:stretch>
            <a:fillRect/>
          </a:stretch>
        </p:blipFill>
        <p:spPr>
          <a:xfrm>
            <a:off x="5680075" y="5592763"/>
            <a:ext cx="831850" cy="928687"/>
          </a:xfrm>
          <a:prstGeom prst="rect">
            <a:avLst/>
          </a:prstGeom>
          <a:noFill/>
          <a:ln w="9525">
            <a:noFill/>
          </a:ln>
        </p:spPr>
      </p:pic>
      <p:pic>
        <p:nvPicPr>
          <p:cNvPr id="559114" name="Picture 5" descr="POINSET2"/>
          <p:cNvPicPr>
            <a:picLocks noChangeAspect="1"/>
          </p:cNvPicPr>
          <p:nvPr/>
        </p:nvPicPr>
        <p:blipFill>
          <a:blip r:embed="rId6"/>
          <a:stretch>
            <a:fillRect/>
          </a:stretch>
        </p:blipFill>
        <p:spPr>
          <a:xfrm rot="5400000" flipV="1">
            <a:off x="352425" y="23813"/>
            <a:ext cx="1171575" cy="1477962"/>
          </a:xfrm>
          <a:prstGeom prst="rect">
            <a:avLst/>
          </a:prstGeom>
          <a:noFill/>
          <a:ln w="9525">
            <a:noFill/>
          </a:ln>
        </p:spPr>
      </p:pic>
      <p:pic>
        <p:nvPicPr>
          <p:cNvPr id="559115" name="Picture 5" descr="POINSET2"/>
          <p:cNvPicPr>
            <a:picLocks noChangeAspect="1"/>
          </p:cNvPicPr>
          <p:nvPr/>
        </p:nvPicPr>
        <p:blipFill>
          <a:blip r:embed="rId6"/>
          <a:stretch>
            <a:fillRect/>
          </a:stretch>
        </p:blipFill>
        <p:spPr>
          <a:xfrm rot="-5400000">
            <a:off x="317500" y="5422900"/>
            <a:ext cx="1243013" cy="1443038"/>
          </a:xfrm>
          <a:prstGeom prst="rect">
            <a:avLst/>
          </a:prstGeom>
          <a:noFill/>
          <a:ln w="9525">
            <a:noFill/>
          </a:ln>
        </p:spPr>
      </p:pic>
      <p:pic>
        <p:nvPicPr>
          <p:cNvPr id="559116" name="Picture 5" descr="POINSET2"/>
          <p:cNvPicPr>
            <a:picLocks noChangeAspect="1"/>
          </p:cNvPicPr>
          <p:nvPr/>
        </p:nvPicPr>
        <p:blipFill>
          <a:blip r:embed="rId6"/>
          <a:stretch>
            <a:fillRect/>
          </a:stretch>
        </p:blipFill>
        <p:spPr>
          <a:xfrm rot="5400000">
            <a:off x="10626725" y="77788"/>
            <a:ext cx="1241425" cy="1441450"/>
          </a:xfrm>
          <a:prstGeom prst="rect">
            <a:avLst/>
          </a:prstGeom>
          <a:noFill/>
          <a:ln w="9525">
            <a:noFill/>
          </a:ln>
        </p:spPr>
      </p:pic>
      <p:pic>
        <p:nvPicPr>
          <p:cNvPr id="559117" name="Picture 6" descr="Diagram&#10;&#10;Description automatically generated"/>
          <p:cNvPicPr>
            <a:picLocks noChangeAspect="1"/>
          </p:cNvPicPr>
          <p:nvPr/>
        </p:nvPicPr>
        <p:blipFill>
          <a:blip r:embed="rId7"/>
          <a:srcRect b="8304"/>
          <a:stretch>
            <a:fillRect/>
          </a:stretch>
        </p:blipFill>
        <p:spPr>
          <a:xfrm>
            <a:off x="10671175" y="5340350"/>
            <a:ext cx="1296988" cy="12811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3" name="Picture 3"/>
          <p:cNvPicPr>
            <a:picLocks noChangeAspect="1"/>
          </p:cNvPicPr>
          <p:nvPr/>
        </p:nvPicPr>
        <p:blipFill>
          <a:blip r:embed="rId2"/>
          <a:stretch>
            <a:fillRect/>
          </a:stretch>
        </p:blipFill>
        <p:spPr>
          <a:xfrm>
            <a:off x="6069013" y="4241800"/>
            <a:ext cx="6122987" cy="2505075"/>
          </a:xfrm>
          <a:prstGeom prst="rect">
            <a:avLst/>
          </a:prstGeom>
          <a:noFill/>
          <a:ln w="9525">
            <a:noFill/>
          </a:ln>
        </p:spPr>
      </p:pic>
      <p:pic>
        <p:nvPicPr>
          <p:cNvPr id="561154" name="Picture 8"/>
          <p:cNvPicPr>
            <a:picLocks noChangeAspect="1"/>
          </p:cNvPicPr>
          <p:nvPr/>
        </p:nvPicPr>
        <p:blipFill>
          <a:blip r:embed="rId2"/>
          <a:stretch>
            <a:fillRect/>
          </a:stretch>
        </p:blipFill>
        <p:spPr>
          <a:xfrm>
            <a:off x="114300" y="4241800"/>
            <a:ext cx="6122988" cy="2505075"/>
          </a:xfrm>
          <a:prstGeom prst="rect">
            <a:avLst/>
          </a:prstGeom>
          <a:noFill/>
          <a:ln w="9525">
            <a:noFill/>
          </a:ln>
        </p:spPr>
      </p:pic>
      <p:sp>
        <p:nvSpPr>
          <p:cNvPr id="3" name="Rectangle 2"/>
          <p:cNvSpPr/>
          <p:nvPr/>
        </p:nvSpPr>
        <p:spPr>
          <a:xfrm>
            <a:off x="-270958" y="707205"/>
            <a:ext cx="12680576" cy="30469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XÂY DỰNG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MÔI TR</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HỌC Đ</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HẠNH PHÚC, AN TOÀN,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THÂN THIỆN VÀ VĂN MINH.</a:t>
            </a:r>
          </a:p>
        </p:txBody>
      </p:sp>
      <p:pic>
        <p:nvPicPr>
          <p:cNvPr id="561156" name="Picture 5" descr="POINSET2"/>
          <p:cNvPicPr>
            <a:picLocks noChangeAspect="1"/>
          </p:cNvPicPr>
          <p:nvPr/>
        </p:nvPicPr>
        <p:blipFill>
          <a:blip r:embed="rId3"/>
          <a:stretch>
            <a:fillRect/>
          </a:stretch>
        </p:blipFill>
        <p:spPr>
          <a:xfrm rot="5400000" flipV="1">
            <a:off x="152400" y="-103187"/>
            <a:ext cx="1171575" cy="1476375"/>
          </a:xfrm>
          <a:prstGeom prst="rect">
            <a:avLst/>
          </a:prstGeom>
          <a:noFill/>
          <a:ln w="9525">
            <a:noFill/>
          </a:ln>
        </p:spPr>
      </p:pic>
      <p:pic>
        <p:nvPicPr>
          <p:cNvPr id="561157" name="Picture 5" descr="POINSET2"/>
          <p:cNvPicPr>
            <a:picLocks noChangeAspect="1"/>
          </p:cNvPicPr>
          <p:nvPr/>
        </p:nvPicPr>
        <p:blipFill>
          <a:blip r:embed="rId3"/>
          <a:stretch>
            <a:fillRect/>
          </a:stretch>
        </p:blipFill>
        <p:spPr>
          <a:xfrm rot="5400000">
            <a:off x="10848975" y="-63500"/>
            <a:ext cx="1243013" cy="1443038"/>
          </a:xfrm>
          <a:prstGeom prst="rect">
            <a:avLst/>
          </a:prstGeom>
          <a:noFill/>
          <a:ln w="9525">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4" descr="Tổng hợp 50 mẫu phông nền powerpoint chuyên nghiệp | ADV Solutions"/>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0" cy="19383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p>
        </p:txBody>
      </p:sp>
    </p:spTree>
  </p:cSld>
  <p:clrMapOvr>
    <a:masterClrMapping/>
  </p:clrMapOvr>
  <p:transition spd="slow" advClick="0" advTm="3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Đa dạng sinh học ở Việt Nam – Bài 1: Thực trạng và thách thức trong bảo tồn"/>
          <p:cNvPicPr>
            <a:picLocks noChangeAspect="1"/>
          </p:cNvPicPr>
          <p:nvPr/>
        </p:nvPicPr>
        <p:blipFill>
          <a:blip r:embed="rId3"/>
          <a:stretch>
            <a:fillRect/>
          </a:stretch>
        </p:blipFill>
        <p:spPr>
          <a:xfrm>
            <a:off x="724193" y="828675"/>
            <a:ext cx="5788574" cy="5891213"/>
          </a:xfrm>
          <a:prstGeom prst="rect">
            <a:avLst/>
          </a:prstGeom>
          <a:noFill/>
          <a:ln w="9525">
            <a:noFill/>
          </a:ln>
        </p:spPr>
      </p:pic>
      <p:sp>
        <p:nvSpPr>
          <p:cNvPr id="88066" name="TextBox 3"/>
          <p:cNvSpPr txBox="1"/>
          <p:nvPr/>
        </p:nvSpPr>
        <p:spPr>
          <a:xfrm>
            <a:off x="3397250" y="120650"/>
            <a:ext cx="6099175" cy="708025"/>
          </a:xfrm>
          <a:prstGeom prst="rect">
            <a:avLst/>
          </a:prstGeom>
          <a:noFill/>
          <a:ln w="9525">
            <a:noFill/>
          </a:ln>
        </p:spPr>
        <p:txBody>
          <a:bodyPr>
            <a:spAutoFit/>
          </a:bodyPr>
          <a:lstStyle/>
          <a:p>
            <a:pPr algn="ctr">
              <a:buNone/>
            </a:pPr>
            <a:r>
              <a:rPr lang="" altLang="x-none" sz="4000" b="1">
                <a:solidFill>
                  <a:srgbClr val="00B050"/>
                </a:solidFill>
                <a:latin typeface="Times New Roman" panose="02020603050405020304" pitchFamily="18" charset="0"/>
                <a:cs typeface="Times New Roman" panose="02020603050405020304" pitchFamily="18" charset="0"/>
              </a:rPr>
              <a:t>T</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i nguyên rừng, sinh vật </a:t>
            </a:r>
            <a:endParaRPr lang="" altLang="x-none" sz="4000">
              <a:latin typeface="Times New Roman" panose="02020603050405020304" pitchFamily="18" charset="0"/>
            </a:endParaRPr>
          </a:p>
        </p:txBody>
      </p:sp>
      <p:pic>
        <p:nvPicPr>
          <p:cNvPr id="2" name="Picture 1">
            <a:extLst>
              <a:ext uri="{FF2B5EF4-FFF2-40B4-BE49-F238E27FC236}">
                <a16:creationId xmlns:a16="http://schemas.microsoft.com/office/drawing/2014/main" id="{066259CE-C385-4590-2BC3-DCF3CA857930}"/>
              </a:ext>
            </a:extLst>
          </p:cNvPr>
          <p:cNvPicPr>
            <a:picLocks noChangeAspect="1"/>
          </p:cNvPicPr>
          <p:nvPr/>
        </p:nvPicPr>
        <p:blipFill>
          <a:blip r:embed="rId4"/>
          <a:stretch>
            <a:fillRect/>
          </a:stretch>
        </p:blipFill>
        <p:spPr>
          <a:xfrm>
            <a:off x="6512767" y="828675"/>
            <a:ext cx="2622899" cy="2780017"/>
          </a:xfrm>
          <a:prstGeom prst="rect">
            <a:avLst/>
          </a:prstGeom>
        </p:spPr>
      </p:pic>
      <p:pic>
        <p:nvPicPr>
          <p:cNvPr id="3" name="Picture 2">
            <a:extLst>
              <a:ext uri="{FF2B5EF4-FFF2-40B4-BE49-F238E27FC236}">
                <a16:creationId xmlns:a16="http://schemas.microsoft.com/office/drawing/2014/main" id="{5704E3AC-7E04-A336-A295-7CD92A6E8520}"/>
              </a:ext>
            </a:extLst>
          </p:cNvPr>
          <p:cNvPicPr>
            <a:picLocks noChangeAspect="1"/>
          </p:cNvPicPr>
          <p:nvPr/>
        </p:nvPicPr>
        <p:blipFill>
          <a:blip r:embed="rId5"/>
          <a:stretch>
            <a:fillRect/>
          </a:stretch>
        </p:blipFill>
        <p:spPr>
          <a:xfrm>
            <a:off x="9135666" y="828675"/>
            <a:ext cx="2912307" cy="2780017"/>
          </a:xfrm>
          <a:prstGeom prst="rect">
            <a:avLst/>
          </a:prstGeom>
        </p:spPr>
      </p:pic>
      <p:pic>
        <p:nvPicPr>
          <p:cNvPr id="4" name="Picture 3">
            <a:extLst>
              <a:ext uri="{FF2B5EF4-FFF2-40B4-BE49-F238E27FC236}">
                <a16:creationId xmlns:a16="http://schemas.microsoft.com/office/drawing/2014/main" id="{1B251D0E-CE61-F353-D2C3-1E63ABD98543}"/>
              </a:ext>
            </a:extLst>
          </p:cNvPr>
          <p:cNvPicPr>
            <a:picLocks noChangeAspect="1"/>
          </p:cNvPicPr>
          <p:nvPr/>
        </p:nvPicPr>
        <p:blipFill>
          <a:blip r:embed="rId6"/>
          <a:stretch>
            <a:fillRect/>
          </a:stretch>
        </p:blipFill>
        <p:spPr>
          <a:xfrm>
            <a:off x="6512767" y="3608550"/>
            <a:ext cx="5535206" cy="324945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43010"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Khai thác, chế biến lâm sản</a:t>
            </a:r>
            <a:r>
              <a:rPr lang="" altLang="x-none" sz="4000" b="1">
                <a:solidFill>
                  <a:srgbClr val="00B050"/>
                </a:solidFill>
                <a:latin typeface="Times New Roman" panose="02020603050405020304" pitchFamily="18" charset="0"/>
              </a:rPr>
              <a:t> </a:t>
            </a:r>
            <a:endParaRPr lang="" altLang="" sz="4000" b="1">
              <a:solidFill>
                <a:srgbClr val="00B050"/>
              </a:solidFill>
              <a:latin typeface="Times New Roman" panose="02020603050405020304" pitchFamily="18" charset="0"/>
              <a:ea typeface="Times New Roman" panose="02020603050405020304" pitchFamily="18" charset="0"/>
            </a:endParaRPr>
          </a:p>
        </p:txBody>
      </p:sp>
      <p:sp>
        <p:nvSpPr>
          <p:cNvPr id="43012" name="Rectangle 2"/>
          <p:cNvSpPr/>
          <p:nvPr/>
        </p:nvSpPr>
        <p:spPr>
          <a:xfrm>
            <a:off x="-449262" y="719138"/>
            <a:ext cx="36221987"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3013" name="Picture 1" descr="Tất tần tật về chuyên ngành Chế biến lâm sản - Du học Trung Quốc Riba"/>
          <p:cNvPicPr>
            <a:picLocks noChangeAspect="1"/>
          </p:cNvPicPr>
          <p:nvPr/>
        </p:nvPicPr>
        <p:blipFill>
          <a:blip r:embed="rId3" r:link="rId4"/>
          <a:stretch>
            <a:fillRect/>
          </a:stretch>
        </p:blipFill>
        <p:spPr>
          <a:xfrm>
            <a:off x="1060450" y="719138"/>
            <a:ext cx="9947275" cy="53403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Table 83968"/>
          <p:cNvGraphicFramePr/>
          <p:nvPr/>
        </p:nvGraphicFramePr>
        <p:xfrm>
          <a:off x="581025" y="795338"/>
          <a:ext cx="11029950" cy="5267326"/>
        </p:xfrm>
        <a:graphic>
          <a:graphicData uri="http://schemas.openxmlformats.org/drawingml/2006/table">
            <a:tbl>
              <a:tblPr/>
              <a:tblGrid>
                <a:gridCol w="1665288">
                  <a:extLst>
                    <a:ext uri="{9D8B030D-6E8A-4147-A177-3AD203B41FA5}">
                      <a16:colId xmlns:a16="http://schemas.microsoft.com/office/drawing/2014/main" val="20000"/>
                    </a:ext>
                  </a:extLst>
                </a:gridCol>
                <a:gridCol w="2152650">
                  <a:extLst>
                    <a:ext uri="{9D8B030D-6E8A-4147-A177-3AD203B41FA5}">
                      <a16:colId xmlns:a16="http://schemas.microsoft.com/office/drawing/2014/main" val="20001"/>
                    </a:ext>
                  </a:extLst>
                </a:gridCol>
                <a:gridCol w="7212012">
                  <a:extLst>
                    <a:ext uri="{9D8B030D-6E8A-4147-A177-3AD203B41FA5}">
                      <a16:colId xmlns:a16="http://schemas.microsoft.com/office/drawing/2014/main" val="20002"/>
                    </a:ext>
                  </a:extLst>
                </a:gridCol>
              </a:tblGrid>
              <a:tr h="80486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4000" b="1">
                          <a:solidFill>
                            <a:srgbClr val="0432FF"/>
                          </a:solidFill>
                          <a:latin typeface="Times New Roman" panose="02020603050405020304" pitchFamily="18" charset="0"/>
                          <a:cs typeface="Times New Roman" panose="02020603050405020304" pitchFamily="18" charset="0"/>
                        </a:rPr>
                        <a:t>Nhóm</a:t>
                      </a:r>
                      <a:endParaRPr lang="" altLang="x-none" sz="4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4000" b="1">
                          <a:solidFill>
                            <a:srgbClr val="0432FF"/>
                          </a:solidFill>
                          <a:latin typeface="Times New Roman" panose="02020603050405020304" pitchFamily="18" charset="0"/>
                          <a:cs typeface="Times New Roman" panose="02020603050405020304" pitchFamily="18" charset="0"/>
                        </a:rPr>
                        <a:t>Nhân tố</a:t>
                      </a:r>
                      <a:endParaRPr lang="" altLang="x-none" sz="4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4000" b="1">
                          <a:solidFill>
                            <a:srgbClr val="0432FF"/>
                          </a:solidFill>
                          <a:latin typeface="Times New Roman" panose="02020603050405020304" pitchFamily="18" charset="0"/>
                          <a:cs typeface="Times New Roman" panose="02020603050405020304" pitchFamily="18" charset="0"/>
                        </a:rPr>
                        <a:t>Tác động</a:t>
                      </a:r>
                      <a:endParaRPr lang="" altLang="x-none" sz="4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62462">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4000" b="1">
                          <a:solidFill>
                            <a:srgbClr val="0432FF"/>
                          </a:solidFill>
                          <a:latin typeface="Times New Roman" panose="02020603050405020304" pitchFamily="18" charset="0"/>
                          <a:cs typeface="Times New Roman" panose="02020603050405020304" pitchFamily="18" charset="0"/>
                        </a:rPr>
                        <a:t>1</a:t>
                      </a:r>
                      <a:endParaRPr lang="" altLang="x-none" sz="4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4000" b="1">
                          <a:solidFill>
                            <a:srgbClr val="0432FF"/>
                          </a:solidFill>
                          <a:latin typeface="Times New Roman" panose="02020603050405020304" pitchFamily="18" charset="0"/>
                          <a:cs typeface="Times New Roman" panose="02020603050405020304" pitchFamily="18" charset="0"/>
                        </a:rPr>
                        <a:t>Sinh vật</a:t>
                      </a:r>
                      <a:endParaRPr lang="" altLang="x-none" sz="40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4000" b="1">
                          <a:solidFill>
                            <a:srgbClr val="00B050"/>
                          </a:solidFill>
                          <a:latin typeface="Times New Roman" panose="02020603050405020304" pitchFamily="18" charset="0"/>
                          <a:cs typeface="Times New Roman" panose="02020603050405020304" pitchFamily="18" charset="0"/>
                        </a:rPr>
                        <a:t> </a:t>
                      </a:r>
                      <a:r>
                        <a:rPr sz="4000" b="1">
                          <a:solidFill>
                            <a:srgbClr val="00B050"/>
                          </a:solidFill>
                          <a:latin typeface="Times New Roman" panose="02020603050405020304" pitchFamily="18" charset="0"/>
                          <a:cs typeface="Times New Roman" panose="02020603050405020304" pitchFamily="18" charset="0"/>
                        </a:rPr>
                        <a:t>- </a:t>
                      </a:r>
                      <a:r>
                        <a:rPr lang="" altLang="x-none" sz="4000" b="1">
                          <a:solidFill>
                            <a:srgbClr val="00B050"/>
                          </a:solidFill>
                          <a:latin typeface="Times New Roman" panose="02020603050405020304" pitchFamily="18" charset="0"/>
                          <a:cs typeface="Times New Roman" panose="02020603050405020304" pitchFamily="18" charset="0"/>
                        </a:rPr>
                        <a:t>Nước ta có nguồn lợi t</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i nguyên rừng, sinh vật phong phú, đa dạng </a:t>
                      </a:r>
                      <a:r>
                        <a:rPr sz="40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B050"/>
                          </a:solidFill>
                          <a:latin typeface="Times New Roman" panose="02020603050405020304" pitchFamily="18" charset="0"/>
                          <a:cs typeface="Times New Roman" panose="02020603050405020304" pitchFamily="18" charset="0"/>
                        </a:rPr>
                        <a:t> </a:t>
                      </a:r>
                      <a:r>
                        <a:rPr lang="" altLang="x-none" sz="4000" b="1">
                          <a:solidFill>
                            <a:srgbClr val="00B050"/>
                          </a:solidFill>
                          <a:latin typeface="Times New Roman" panose="02020603050405020304" pitchFamily="18" charset="0"/>
                          <a:cs typeface="Times New Roman" panose="02020603050405020304" pitchFamily="18" charset="0"/>
                        </a:rPr>
                        <a:t>nguyên liệu dồi d</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o để phát triển công nghiệp chế biến. </a:t>
                      </a:r>
                      <a:endParaRPr lang="" altLang="x-none" sz="40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9063" y="1671638"/>
            <a:ext cx="9594850" cy="2751138"/>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Sinh vật: </a:t>
            </a:r>
            <a:r>
              <a:rPr lang="" altLang="x-none" sz="4000" b="1">
                <a:solidFill>
                  <a:srgbClr val="000000"/>
                </a:solidFill>
                <a:latin typeface="Times New Roman" panose="02020603050405020304" pitchFamily="18" charset="0"/>
                <a:cs typeface="Times New Roman" panose="02020603050405020304" pitchFamily="18" charset="0"/>
              </a:rPr>
              <a:t>có nguồn lợi t</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i nguyên rừng, sinh vật phong phú, đa dạng </a:t>
            </a:r>
            <a:r>
              <a:rPr sz="4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nguyên liệu dồi d</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o để phát triển công nghiệp chế biến.</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7" name="Table 96256"/>
          <p:cNvGraphicFramePr/>
          <p:nvPr/>
        </p:nvGraphicFramePr>
        <p:xfrm>
          <a:off x="239713" y="150813"/>
          <a:ext cx="11590338" cy="6386958"/>
        </p:xfrm>
        <a:graphic>
          <a:graphicData uri="http://schemas.openxmlformats.org/drawingml/2006/table">
            <a:tbl>
              <a:tblPr/>
              <a:tblGrid>
                <a:gridCol w="1474788">
                  <a:extLst>
                    <a:ext uri="{9D8B030D-6E8A-4147-A177-3AD203B41FA5}">
                      <a16:colId xmlns:a16="http://schemas.microsoft.com/office/drawing/2014/main" val="20000"/>
                    </a:ext>
                  </a:extLst>
                </a:gridCol>
                <a:gridCol w="2093912">
                  <a:extLst>
                    <a:ext uri="{9D8B030D-6E8A-4147-A177-3AD203B41FA5}">
                      <a16:colId xmlns:a16="http://schemas.microsoft.com/office/drawing/2014/main" val="20001"/>
                    </a:ext>
                  </a:extLst>
                </a:gridCol>
                <a:gridCol w="8021638">
                  <a:extLst>
                    <a:ext uri="{9D8B030D-6E8A-4147-A177-3AD203B41FA5}">
                      <a16:colId xmlns:a16="http://schemas.microsoft.com/office/drawing/2014/main" val="20002"/>
                    </a:ext>
                  </a:extLst>
                </a:gridCol>
              </a:tblGrid>
              <a:tr h="72390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600" b="1">
                          <a:solidFill>
                            <a:srgbClr val="0432FF"/>
                          </a:solidFill>
                          <a:latin typeface="Times New Roman" panose="02020603050405020304" pitchFamily="18" charset="0"/>
                          <a:cs typeface="Times New Roman" panose="02020603050405020304" pitchFamily="18" charset="0"/>
                        </a:rPr>
                        <a:t>Nhóm</a:t>
                      </a:r>
                      <a:endParaRPr lang="" altLang="x-none" sz="36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600" b="1">
                          <a:solidFill>
                            <a:srgbClr val="0432FF"/>
                          </a:solidFill>
                          <a:latin typeface="Times New Roman" panose="02020603050405020304" pitchFamily="18" charset="0"/>
                          <a:cs typeface="Times New Roman" panose="02020603050405020304" pitchFamily="18" charset="0"/>
                        </a:rPr>
                        <a:t>Nhân tố</a:t>
                      </a:r>
                      <a:endParaRPr lang="" altLang="x-none" sz="36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600" b="1">
                          <a:solidFill>
                            <a:srgbClr val="0432FF"/>
                          </a:solidFill>
                          <a:latin typeface="Times New Roman" panose="02020603050405020304" pitchFamily="18" charset="0"/>
                          <a:cs typeface="Times New Roman" panose="02020603050405020304" pitchFamily="18" charset="0"/>
                        </a:rPr>
                        <a:t>Tác động</a:t>
                      </a:r>
                      <a:endParaRPr lang="" altLang="x-none" sz="36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66261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600" b="1">
                          <a:solidFill>
                            <a:srgbClr val="0432FF"/>
                          </a:solidFill>
                          <a:latin typeface="Times New Roman" panose="02020603050405020304" pitchFamily="18" charset="0"/>
                          <a:cs typeface="Times New Roman" panose="02020603050405020304" pitchFamily="18" charset="0"/>
                        </a:rPr>
                        <a:t>2</a:t>
                      </a:r>
                      <a:endParaRPr lang="" altLang="x-none" sz="36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600" b="1">
                          <a:solidFill>
                            <a:srgbClr val="0432FF"/>
                          </a:solidFill>
                          <a:latin typeface="Times New Roman" panose="02020603050405020304" pitchFamily="18" charset="0"/>
                          <a:cs typeface="Times New Roman" panose="02020603050405020304" pitchFamily="18" charset="0"/>
                        </a:rPr>
                        <a:t>Nguồn nước</a:t>
                      </a:r>
                      <a:endParaRPr lang="" altLang="x-none" sz="36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600" b="1">
                          <a:solidFill>
                            <a:srgbClr val="00B050"/>
                          </a:solidFill>
                          <a:latin typeface="Times New Roman" panose="02020603050405020304" pitchFamily="18" charset="0"/>
                          <a:cs typeface="Times New Roman" panose="02020603050405020304" pitchFamily="18" charset="0"/>
                        </a:rPr>
                        <a:t> </a:t>
                      </a:r>
                      <a:r>
                        <a:rPr sz="3600" b="1">
                          <a:solidFill>
                            <a:srgbClr val="00B050"/>
                          </a:solidFill>
                          <a:latin typeface="Times New Roman" panose="02020603050405020304" pitchFamily="18" charset="0"/>
                          <a:cs typeface="Times New Roman" panose="02020603050405020304" pitchFamily="18" charset="0"/>
                        </a:rPr>
                        <a:t>- </a:t>
                      </a:r>
                      <a:r>
                        <a:rPr lang="vi-VN" altLang="x-none" sz="3600" b="1">
                          <a:solidFill>
                            <a:srgbClr val="00B050"/>
                          </a:solidFill>
                          <a:latin typeface="Times New Roman" panose="02020603050405020304" pitchFamily="18" charset="0"/>
                          <a:cs typeface="Times New Roman" panose="02020603050405020304" pitchFamily="18" charset="0"/>
                        </a:rPr>
                        <a:t>Nước ta có mạng lưới sông ngòi d</a:t>
                      </a:r>
                      <a:r>
                        <a:rPr lang="vi-VN" altLang="x-none" sz="3600" b="1">
                          <a:solidFill>
                            <a:srgbClr val="00B050"/>
                          </a:solidFill>
                          <a:latin typeface="Times New Roman" panose="02020603050405020304" pitchFamily="18" charset="0"/>
                          <a:ea typeface="Times New Roman" panose="02020603050405020304" pitchFamily="18" charset="0"/>
                        </a:rPr>
                        <a:t>à</a:t>
                      </a:r>
                      <a:r>
                        <a:rPr lang="vi-VN" altLang="x-none" sz="3600" b="1">
                          <a:solidFill>
                            <a:srgbClr val="00B050"/>
                          </a:solidFill>
                          <a:latin typeface="Times New Roman" panose="02020603050405020304" pitchFamily="18" charset="0"/>
                          <a:cs typeface="Times New Roman" panose="02020603050405020304" pitchFamily="18" charset="0"/>
                        </a:rPr>
                        <a:t>y đặc với trữ lượng thuỷ điện lớn trên hệ thống sông Hồng, hệ thống sông Srêpôk, hệ thống sông Đồng Nai</a:t>
                      </a:r>
                      <a:r>
                        <a:rPr sz="3600" b="1">
                          <a:solidFill>
                            <a:srgbClr val="00B050"/>
                          </a:solidFill>
                          <a:latin typeface="Times New Roman" panose="02020603050405020304" pitchFamily="18" charset="0"/>
                          <a:cs typeface="Times New Roman" panose="02020603050405020304" pitchFamily="18" charset="0"/>
                        </a:rPr>
                        <a:t>,.. </a:t>
                      </a:r>
                      <a:r>
                        <a:rPr sz="36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sz="3600" b="1">
                          <a:solidFill>
                            <a:srgbClr val="00B050"/>
                          </a:solidFill>
                          <a:latin typeface="Times New Roman" panose="02020603050405020304" pitchFamily="18" charset="0"/>
                          <a:cs typeface="Times New Roman" panose="02020603050405020304" pitchFamily="18" charset="0"/>
                        </a:rPr>
                        <a:t> </a:t>
                      </a:r>
                      <a:r>
                        <a:rPr lang="vi-VN" altLang="x-none" sz="3600" b="1">
                          <a:solidFill>
                            <a:srgbClr val="00B050"/>
                          </a:solidFill>
                          <a:latin typeface="Times New Roman" panose="02020603050405020304" pitchFamily="18" charset="0"/>
                          <a:cs typeface="Times New Roman" panose="02020603050405020304" pitchFamily="18" charset="0"/>
                        </a:rPr>
                        <a:t>phát triển thuỷ điện.</a:t>
                      </a:r>
                    </a:p>
                    <a:p>
                      <a:pPr lvl="0" algn="just" defTabSz="1084580" eaLnBrk="1" hangingPunct="1">
                        <a:lnSpc>
                          <a:spcPct val="150000"/>
                        </a:lnSpc>
                        <a:buNone/>
                      </a:pPr>
                      <a:r>
                        <a:rPr sz="3600" b="1">
                          <a:solidFill>
                            <a:srgbClr val="00B050"/>
                          </a:solidFill>
                          <a:latin typeface="Times New Roman" panose="02020603050405020304" pitchFamily="18" charset="0"/>
                          <a:cs typeface="Times New Roman" panose="02020603050405020304" pitchFamily="18" charset="0"/>
                        </a:rPr>
                        <a:t>- </a:t>
                      </a:r>
                      <a:r>
                        <a:rPr lang="vi-VN" altLang="x-none" sz="3600" b="1">
                          <a:solidFill>
                            <a:srgbClr val="00B050"/>
                          </a:solidFill>
                          <a:latin typeface="Times New Roman" panose="02020603050405020304" pitchFamily="18" charset="0"/>
                          <a:cs typeface="Times New Roman" panose="02020603050405020304" pitchFamily="18" charset="0"/>
                        </a:rPr>
                        <a:t>Ngo</a:t>
                      </a:r>
                      <a:r>
                        <a:rPr lang="vi-VN" altLang="x-none" sz="3600" b="1">
                          <a:solidFill>
                            <a:srgbClr val="00B050"/>
                          </a:solidFill>
                          <a:latin typeface="Times New Roman" panose="02020603050405020304" pitchFamily="18" charset="0"/>
                          <a:ea typeface="Times New Roman" panose="02020603050405020304" pitchFamily="18" charset="0"/>
                        </a:rPr>
                        <a:t>à</a:t>
                      </a:r>
                      <a:r>
                        <a:rPr lang="vi-VN" altLang="x-none" sz="3600" b="1">
                          <a:solidFill>
                            <a:srgbClr val="00B050"/>
                          </a:solidFill>
                          <a:latin typeface="Times New Roman" panose="02020603050405020304" pitchFamily="18" charset="0"/>
                          <a:cs typeface="Times New Roman" panose="02020603050405020304" pitchFamily="18" charset="0"/>
                        </a:rPr>
                        <a:t>i ra, sông ngòi còn l</a:t>
                      </a:r>
                      <a:r>
                        <a:rPr lang="vi-VN" altLang="x-none" sz="3600" b="1">
                          <a:solidFill>
                            <a:srgbClr val="00B050"/>
                          </a:solidFill>
                          <a:latin typeface="Times New Roman" panose="02020603050405020304" pitchFamily="18" charset="0"/>
                          <a:ea typeface="Times New Roman" panose="02020603050405020304" pitchFamily="18" charset="0"/>
                        </a:rPr>
                        <a:t>à</a:t>
                      </a:r>
                      <a:r>
                        <a:rPr lang="vi-VN" altLang="x-none" sz="3600" b="1">
                          <a:solidFill>
                            <a:srgbClr val="00B050"/>
                          </a:solidFill>
                          <a:latin typeface="Times New Roman" panose="02020603050405020304" pitchFamily="18" charset="0"/>
                          <a:cs typeface="Times New Roman" panose="02020603050405020304" pitchFamily="18" charset="0"/>
                        </a:rPr>
                        <a:t> nguồn cung cấp nước cho một số ng</a:t>
                      </a:r>
                      <a:r>
                        <a:rPr lang="vi-VN" altLang="x-none" sz="3600" b="1">
                          <a:solidFill>
                            <a:srgbClr val="00B050"/>
                          </a:solidFill>
                          <a:latin typeface="Times New Roman" panose="02020603050405020304" pitchFamily="18" charset="0"/>
                          <a:ea typeface="Times New Roman" panose="02020603050405020304" pitchFamily="18" charset="0"/>
                        </a:rPr>
                        <a:t>à</a:t>
                      </a:r>
                      <a:r>
                        <a:rPr lang="vi-VN" altLang="x-none" sz="3600" b="1">
                          <a:solidFill>
                            <a:srgbClr val="00B050"/>
                          </a:solidFill>
                          <a:latin typeface="Times New Roman" panose="02020603050405020304" pitchFamily="18" charset="0"/>
                          <a:cs typeface="Times New Roman" panose="02020603050405020304" pitchFamily="18" charset="0"/>
                        </a:rPr>
                        <a:t>nh công nghiệp.</a:t>
                      </a:r>
                      <a:endParaRPr lang="" altLang="x-none" sz="36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Box 3"/>
          <p:cNvSpPr txBox="1"/>
          <p:nvPr/>
        </p:nvSpPr>
        <p:spPr>
          <a:xfrm>
            <a:off x="1077914" y="120650"/>
            <a:ext cx="2924919" cy="830997"/>
          </a:xfrm>
          <a:prstGeom prst="rect">
            <a:avLst/>
          </a:prstGeom>
          <a:noFill/>
          <a:ln w="9525">
            <a:noFill/>
          </a:ln>
        </p:spPr>
        <p:txBody>
          <a:bodyPr wrap="square">
            <a:spAutoFit/>
          </a:bodyPr>
          <a:lstStyle/>
          <a:p>
            <a:pPr algn="ctr">
              <a:buNone/>
            </a:pPr>
            <a:r>
              <a:rPr lang="" altLang="x-none" sz="2400" b="1" dirty="0">
                <a:solidFill>
                  <a:srgbClr val="00B050"/>
                </a:solidFill>
                <a:latin typeface="Times New Roman" panose="02020603050405020304" pitchFamily="18" charset="0"/>
                <a:cs typeface="Times New Roman" panose="02020603050405020304" pitchFamily="18" charset="0"/>
              </a:rPr>
              <a:t>Thủy điện trên sông Hồng</a:t>
            </a:r>
            <a:endParaRPr lang="" altLang="x-none" sz="2400" dirty="0">
              <a:latin typeface="Times New Roman" panose="02020603050405020304" pitchFamily="18" charset="0"/>
            </a:endParaRPr>
          </a:p>
        </p:txBody>
      </p:sp>
      <p:pic>
        <p:nvPicPr>
          <p:cNvPr id="102402" name="Picture 2"/>
          <p:cNvPicPr>
            <a:picLocks noChangeAspect="1"/>
          </p:cNvPicPr>
          <p:nvPr/>
        </p:nvPicPr>
        <p:blipFill>
          <a:blip r:embed="rId3"/>
          <a:stretch>
            <a:fillRect/>
          </a:stretch>
        </p:blipFill>
        <p:spPr>
          <a:xfrm>
            <a:off x="1077914" y="866775"/>
            <a:ext cx="3062007" cy="2706849"/>
          </a:xfrm>
          <a:prstGeom prst="rect">
            <a:avLst/>
          </a:prstGeom>
          <a:noFill/>
          <a:ln w="9525">
            <a:noFill/>
          </a:ln>
        </p:spPr>
      </p:pic>
      <p:pic>
        <p:nvPicPr>
          <p:cNvPr id="2" name="Picture 1">
            <a:extLst>
              <a:ext uri="{FF2B5EF4-FFF2-40B4-BE49-F238E27FC236}">
                <a16:creationId xmlns:a16="http://schemas.microsoft.com/office/drawing/2014/main" id="{5EDF2FBB-4FA1-427A-60B8-17AC6D2C537F}"/>
              </a:ext>
            </a:extLst>
          </p:cNvPr>
          <p:cNvPicPr>
            <a:picLocks noChangeAspect="1"/>
          </p:cNvPicPr>
          <p:nvPr/>
        </p:nvPicPr>
        <p:blipFill>
          <a:blip r:embed="rId4"/>
          <a:stretch>
            <a:fillRect/>
          </a:stretch>
        </p:blipFill>
        <p:spPr>
          <a:xfrm>
            <a:off x="4311634" y="866775"/>
            <a:ext cx="3345210" cy="2469278"/>
          </a:xfrm>
          <a:prstGeom prst="rect">
            <a:avLst/>
          </a:prstGeom>
        </p:spPr>
      </p:pic>
      <p:sp>
        <p:nvSpPr>
          <p:cNvPr id="4" name="TextBox 3">
            <a:extLst>
              <a:ext uri="{FF2B5EF4-FFF2-40B4-BE49-F238E27FC236}">
                <a16:creationId xmlns:a16="http://schemas.microsoft.com/office/drawing/2014/main" id="{63D5C484-F400-75D9-AC79-35781F9D4968}"/>
              </a:ext>
            </a:extLst>
          </p:cNvPr>
          <p:cNvSpPr txBox="1"/>
          <p:nvPr/>
        </p:nvSpPr>
        <p:spPr>
          <a:xfrm>
            <a:off x="4311634" y="227824"/>
            <a:ext cx="3461421" cy="369332"/>
          </a:xfrm>
          <a:prstGeom prst="rect">
            <a:avLst/>
          </a:prstGeom>
          <a:noFill/>
        </p:spPr>
        <p:txBody>
          <a:bodyPr wrap="square">
            <a:spAutoFit/>
          </a:bodyPr>
          <a:lstStyle/>
          <a:p>
            <a:pPr algn="ctr">
              <a:buNone/>
            </a:pPr>
            <a:r>
              <a:rPr lang="" altLang="x-none" sz="1800" b="1" dirty="0">
                <a:solidFill>
                  <a:srgbClr val="00B050"/>
                </a:solidFill>
                <a:latin typeface="Times New Roman" panose="02020603050405020304" pitchFamily="18" charset="0"/>
                <a:cs typeface="Times New Roman" panose="02020603050405020304" pitchFamily="18" charset="0"/>
              </a:rPr>
              <a:t>Thủy điện trên sông </a:t>
            </a:r>
            <a:r>
              <a:rPr lang="vi-VN" altLang="x-none" sz="1800" b="1" dirty="0">
                <a:solidFill>
                  <a:srgbClr val="00B050"/>
                </a:solidFill>
                <a:latin typeface="Times New Roman" panose="02020603050405020304" pitchFamily="18" charset="0"/>
                <a:cs typeface="Times New Roman" panose="02020603050405020304" pitchFamily="18" charset="0"/>
              </a:rPr>
              <a:t>Srepok 4</a:t>
            </a:r>
            <a:endParaRPr lang="" altLang="x-none" sz="1800" dirty="0">
              <a:latin typeface="Times New Roman" panose="02020603050405020304" pitchFamily="18" charset="0"/>
            </a:endParaRPr>
          </a:p>
        </p:txBody>
      </p:sp>
      <p:pic>
        <p:nvPicPr>
          <p:cNvPr id="5" name="Picture 4">
            <a:extLst>
              <a:ext uri="{FF2B5EF4-FFF2-40B4-BE49-F238E27FC236}">
                <a16:creationId xmlns:a16="http://schemas.microsoft.com/office/drawing/2014/main" id="{40943EE6-4469-9AC6-A534-55864B44344C}"/>
              </a:ext>
            </a:extLst>
          </p:cNvPr>
          <p:cNvPicPr>
            <a:picLocks noChangeAspect="1"/>
          </p:cNvPicPr>
          <p:nvPr/>
        </p:nvPicPr>
        <p:blipFill>
          <a:blip r:embed="rId5"/>
          <a:stretch>
            <a:fillRect/>
          </a:stretch>
        </p:blipFill>
        <p:spPr>
          <a:xfrm>
            <a:off x="8052081" y="799704"/>
            <a:ext cx="3158002" cy="2536349"/>
          </a:xfrm>
          <a:prstGeom prst="rect">
            <a:avLst/>
          </a:prstGeom>
        </p:spPr>
      </p:pic>
      <p:pic>
        <p:nvPicPr>
          <p:cNvPr id="6" name="Picture 5">
            <a:extLst>
              <a:ext uri="{FF2B5EF4-FFF2-40B4-BE49-F238E27FC236}">
                <a16:creationId xmlns:a16="http://schemas.microsoft.com/office/drawing/2014/main" id="{9EA0B9A4-C91F-4979-2FED-8D1541085E9E}"/>
              </a:ext>
            </a:extLst>
          </p:cNvPr>
          <p:cNvPicPr>
            <a:picLocks noChangeAspect="1"/>
          </p:cNvPicPr>
          <p:nvPr/>
        </p:nvPicPr>
        <p:blipFill>
          <a:blip r:embed="rId6"/>
          <a:stretch>
            <a:fillRect/>
          </a:stretch>
        </p:blipFill>
        <p:spPr>
          <a:xfrm>
            <a:off x="7773055" y="238146"/>
            <a:ext cx="3462828" cy="493819"/>
          </a:xfrm>
          <a:prstGeom prst="rect">
            <a:avLst/>
          </a:prstGeom>
        </p:spPr>
      </p:pic>
      <p:pic>
        <p:nvPicPr>
          <p:cNvPr id="7" name="Picture 6">
            <a:extLst>
              <a:ext uri="{FF2B5EF4-FFF2-40B4-BE49-F238E27FC236}">
                <a16:creationId xmlns:a16="http://schemas.microsoft.com/office/drawing/2014/main" id="{17CE4763-1D4B-ED26-1B9C-02816BE20919}"/>
              </a:ext>
            </a:extLst>
          </p:cNvPr>
          <p:cNvPicPr>
            <a:picLocks noChangeAspect="1"/>
          </p:cNvPicPr>
          <p:nvPr/>
        </p:nvPicPr>
        <p:blipFill>
          <a:blip r:embed="rId7"/>
          <a:stretch>
            <a:fillRect/>
          </a:stretch>
        </p:blipFill>
        <p:spPr>
          <a:xfrm>
            <a:off x="1116833" y="3573624"/>
            <a:ext cx="3023088" cy="2603218"/>
          </a:xfrm>
          <a:prstGeom prst="rect">
            <a:avLst/>
          </a:prstGeom>
        </p:spPr>
      </p:pic>
      <p:pic>
        <p:nvPicPr>
          <p:cNvPr id="8" name="Picture 7">
            <a:extLst>
              <a:ext uri="{FF2B5EF4-FFF2-40B4-BE49-F238E27FC236}">
                <a16:creationId xmlns:a16="http://schemas.microsoft.com/office/drawing/2014/main" id="{12F626A2-71A5-3AD7-1215-E52C8264F00A}"/>
              </a:ext>
            </a:extLst>
          </p:cNvPr>
          <p:cNvPicPr>
            <a:picLocks noChangeAspect="1"/>
          </p:cNvPicPr>
          <p:nvPr/>
        </p:nvPicPr>
        <p:blipFill>
          <a:blip r:embed="rId8"/>
          <a:stretch>
            <a:fillRect/>
          </a:stretch>
        </p:blipFill>
        <p:spPr>
          <a:xfrm>
            <a:off x="4311634" y="3537045"/>
            <a:ext cx="3345210" cy="2639797"/>
          </a:xfrm>
          <a:prstGeom prst="rect">
            <a:avLst/>
          </a:prstGeom>
        </p:spPr>
      </p:pic>
      <p:pic>
        <p:nvPicPr>
          <p:cNvPr id="9" name="Picture 8">
            <a:extLst>
              <a:ext uri="{FF2B5EF4-FFF2-40B4-BE49-F238E27FC236}">
                <a16:creationId xmlns:a16="http://schemas.microsoft.com/office/drawing/2014/main" id="{F0D30F4D-9209-DB7A-E948-BBCFE96378C6}"/>
              </a:ext>
            </a:extLst>
          </p:cNvPr>
          <p:cNvPicPr>
            <a:picLocks noChangeAspect="1"/>
          </p:cNvPicPr>
          <p:nvPr/>
        </p:nvPicPr>
        <p:blipFill>
          <a:blip r:embed="rId9"/>
          <a:stretch>
            <a:fillRect/>
          </a:stretch>
        </p:blipFill>
        <p:spPr>
          <a:xfrm>
            <a:off x="8052081" y="3537045"/>
            <a:ext cx="3127519" cy="2780017"/>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8613" y="1404938"/>
            <a:ext cx="8994775" cy="3675063"/>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Nguồn nước: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a:t>
            </a:r>
            <a:r>
              <a:rPr lang="" altLang="x-none" sz="4000" b="1">
                <a:solidFill>
                  <a:srgbClr val="000000"/>
                </a:solidFill>
                <a:latin typeface="Times New Roman" panose="02020603050405020304" pitchFamily="18" charset="0"/>
                <a:cs typeface="Times New Roman" panose="02020603050405020304" pitchFamily="18" charset="0"/>
              </a:rPr>
              <a:t>ó mạng lưới sông ngòi d</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y </a:t>
            </a:r>
            <a:r>
              <a:rPr sz="4000" b="1">
                <a:solidFill>
                  <a:srgbClr val="000000"/>
                </a:solidFill>
                <a:latin typeface="Times New Roman" panose="02020603050405020304" pitchFamily="18" charset="0"/>
                <a:cs typeface="Times New Roman" panose="02020603050405020304" pitchFamily="18" charset="0"/>
              </a:rPr>
              <a:t>đặc </a:t>
            </a:r>
            <a:r>
              <a:rPr sz="4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phát triển thuỷ điện</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nguồn cung cấp nước cho một số 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nh công nghiệp.</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p:nvPr/>
        </p:nvSpPr>
        <p:spPr>
          <a:xfrm>
            <a:off x="655281" y="138662"/>
            <a:ext cx="3590147" cy="307777"/>
          </a:xfrm>
          <a:prstGeom prst="rect">
            <a:avLst/>
          </a:prstGeom>
          <a:noFill/>
          <a:ln w="9525">
            <a:noFill/>
          </a:ln>
        </p:spPr>
        <p:txBody>
          <a:bodyPr wrap="square">
            <a:spAutoFit/>
          </a:bodyPr>
          <a:lstStyle/>
          <a:p>
            <a:pPr algn="ctr">
              <a:buNone/>
            </a:pPr>
            <a:r>
              <a:rPr lang="" altLang="x-none" sz="1400" b="1" dirty="0">
                <a:solidFill>
                  <a:srgbClr val="00B050"/>
                </a:solidFill>
                <a:latin typeface="Times New Roman" panose="02020603050405020304" pitchFamily="18" charset="0"/>
                <a:cs typeface="Times New Roman" panose="02020603050405020304" pitchFamily="18" charset="0"/>
              </a:rPr>
              <a:t>Suối nước nóng </a:t>
            </a:r>
            <a:r>
              <a:rPr sz="1400" b="1" dirty="0">
                <a:solidFill>
                  <a:srgbClr val="00B050"/>
                </a:solidFill>
                <a:latin typeface="Times New Roman" panose="02020603050405020304" pitchFamily="18" charset="0"/>
                <a:cs typeface="Times New Roman" panose="02020603050405020304" pitchFamily="18" charset="0"/>
              </a:rPr>
              <a:t>Quang Hanh (</a:t>
            </a:r>
            <a:r>
              <a:rPr sz="1400" b="1" dirty="0" err="1">
                <a:solidFill>
                  <a:srgbClr val="00B050"/>
                </a:solidFill>
                <a:latin typeface="Times New Roman" panose="02020603050405020304" pitchFamily="18" charset="0"/>
                <a:cs typeface="Times New Roman" panose="02020603050405020304" pitchFamily="18" charset="0"/>
              </a:rPr>
              <a:t>Quảng</a:t>
            </a:r>
            <a:r>
              <a:rPr sz="1400" b="1" dirty="0">
                <a:solidFill>
                  <a:srgbClr val="00B050"/>
                </a:solidFill>
                <a:latin typeface="Times New Roman" panose="02020603050405020304" pitchFamily="18" charset="0"/>
                <a:cs typeface="Times New Roman" panose="02020603050405020304" pitchFamily="18" charset="0"/>
              </a:rPr>
              <a:t> Ninh)</a:t>
            </a:r>
            <a:endParaRPr lang="" altLang="x-none" sz="1400" dirty="0">
              <a:latin typeface="Times New Roman" panose="02020603050405020304" pitchFamily="18" charset="0"/>
            </a:endParaRPr>
          </a:p>
        </p:txBody>
      </p:sp>
      <p:pic>
        <p:nvPicPr>
          <p:cNvPr id="116738" name="Picture 2" descr="Quảng Ninh lại gây sốt với khu suối khoáng nóng đẹp như hoàng cung Nhật,  giá vé không hề rẻ nhưng cực gây tò mò bởi khu &quot;tắm tiên&quot; có 1-0-2"/>
          <p:cNvPicPr>
            <a:picLocks noChangeAspect="1"/>
          </p:cNvPicPr>
          <p:nvPr/>
        </p:nvPicPr>
        <p:blipFill>
          <a:blip r:embed="rId3"/>
          <a:stretch>
            <a:fillRect/>
          </a:stretch>
        </p:blipFill>
        <p:spPr>
          <a:xfrm>
            <a:off x="655281" y="446439"/>
            <a:ext cx="3812526" cy="3054361"/>
          </a:xfrm>
          <a:prstGeom prst="rect">
            <a:avLst/>
          </a:prstGeom>
          <a:noFill/>
          <a:ln w="9525">
            <a:noFill/>
          </a:ln>
        </p:spPr>
      </p:pic>
      <p:pic>
        <p:nvPicPr>
          <p:cNvPr id="2" name="Picture 1">
            <a:extLst>
              <a:ext uri="{FF2B5EF4-FFF2-40B4-BE49-F238E27FC236}">
                <a16:creationId xmlns:a16="http://schemas.microsoft.com/office/drawing/2014/main" id="{0B8B95A1-64B1-8B91-C022-A7BDD6E42ED7}"/>
              </a:ext>
            </a:extLst>
          </p:cNvPr>
          <p:cNvPicPr>
            <a:picLocks noChangeAspect="1"/>
          </p:cNvPicPr>
          <p:nvPr/>
        </p:nvPicPr>
        <p:blipFill>
          <a:blip r:embed="rId4"/>
          <a:stretch>
            <a:fillRect/>
          </a:stretch>
        </p:blipFill>
        <p:spPr>
          <a:xfrm>
            <a:off x="4467807" y="446439"/>
            <a:ext cx="3724979" cy="3054361"/>
          </a:xfrm>
          <a:prstGeom prst="rect">
            <a:avLst/>
          </a:prstGeom>
        </p:spPr>
      </p:pic>
      <p:sp>
        <p:nvSpPr>
          <p:cNvPr id="3" name="TextBox 3">
            <a:extLst>
              <a:ext uri="{FF2B5EF4-FFF2-40B4-BE49-F238E27FC236}">
                <a16:creationId xmlns:a16="http://schemas.microsoft.com/office/drawing/2014/main" id="{43AA917B-DFA7-F81E-2183-A686021FAD39}"/>
              </a:ext>
            </a:extLst>
          </p:cNvPr>
          <p:cNvSpPr txBox="1"/>
          <p:nvPr/>
        </p:nvSpPr>
        <p:spPr>
          <a:xfrm>
            <a:off x="4446543" y="138662"/>
            <a:ext cx="3608885" cy="523220"/>
          </a:xfrm>
          <a:prstGeom prst="rect">
            <a:avLst/>
          </a:prstGeom>
          <a:noFill/>
          <a:ln w="9525">
            <a:noFill/>
          </a:ln>
        </p:spPr>
        <p:txBody>
          <a:bodyPr wrap="square">
            <a:spAutoFit/>
          </a:bodyPr>
          <a:lstStyle/>
          <a:p>
            <a:pPr algn="ctr">
              <a:buNone/>
            </a:pPr>
            <a:r>
              <a:rPr lang="" altLang="x-none" sz="1400" b="1" dirty="0">
                <a:solidFill>
                  <a:srgbClr val="00B050"/>
                </a:solidFill>
                <a:latin typeface="Times New Roman" panose="02020603050405020304" pitchFamily="18" charset="0"/>
                <a:cs typeface="Times New Roman" panose="02020603050405020304" pitchFamily="18" charset="0"/>
              </a:rPr>
              <a:t>Suối nước nóng </a:t>
            </a:r>
            <a:r>
              <a:rPr sz="1400" b="1" dirty="0">
                <a:solidFill>
                  <a:srgbClr val="00B050"/>
                </a:solidFill>
                <a:latin typeface="Times New Roman" panose="02020603050405020304" pitchFamily="18" charset="0"/>
                <a:cs typeface="Times New Roman" panose="02020603050405020304" pitchFamily="18" charset="0"/>
              </a:rPr>
              <a:t>Bình Châu (</a:t>
            </a:r>
            <a:r>
              <a:rPr sz="1400" b="1" dirty="0" err="1">
                <a:solidFill>
                  <a:srgbClr val="00B050"/>
                </a:solidFill>
                <a:latin typeface="Times New Roman" panose="02020603050405020304" pitchFamily="18" charset="0"/>
                <a:cs typeface="Times New Roman" panose="02020603050405020304" pitchFamily="18" charset="0"/>
              </a:rPr>
              <a:t>B</a:t>
            </a:r>
            <a:r>
              <a:rPr sz="1400" b="1" dirty="0" err="1">
                <a:solidFill>
                  <a:srgbClr val="00B050"/>
                </a:solidFill>
                <a:latin typeface="Times New Roman" panose="02020603050405020304" pitchFamily="18" charset="0"/>
                <a:ea typeface="Times New Roman" panose="02020603050405020304" pitchFamily="18" charset="0"/>
              </a:rPr>
              <a:t>à</a:t>
            </a:r>
            <a:r>
              <a:rPr sz="1400" b="1" dirty="0">
                <a:solidFill>
                  <a:srgbClr val="00B050"/>
                </a:solidFill>
                <a:latin typeface="Times New Roman" panose="02020603050405020304" pitchFamily="18" charset="0"/>
                <a:cs typeface="Times New Roman" panose="02020603050405020304" pitchFamily="18" charset="0"/>
              </a:rPr>
              <a:t> </a:t>
            </a:r>
            <a:r>
              <a:rPr sz="1400" b="1" dirty="0" err="1">
                <a:solidFill>
                  <a:srgbClr val="00B050"/>
                </a:solidFill>
                <a:latin typeface="Times New Roman" panose="02020603050405020304" pitchFamily="18" charset="0"/>
                <a:cs typeface="Times New Roman" panose="02020603050405020304" pitchFamily="18" charset="0"/>
              </a:rPr>
              <a:t>Rịa</a:t>
            </a:r>
            <a:r>
              <a:rPr sz="1400" b="1" dirty="0">
                <a:solidFill>
                  <a:srgbClr val="00B050"/>
                </a:solidFill>
                <a:latin typeface="Times New Roman" panose="02020603050405020304" pitchFamily="18" charset="0"/>
                <a:cs typeface="Times New Roman" panose="02020603050405020304" pitchFamily="18" charset="0"/>
              </a:rPr>
              <a:t> – </a:t>
            </a:r>
            <a:r>
              <a:rPr sz="1400" b="1" dirty="0" err="1">
                <a:solidFill>
                  <a:srgbClr val="00B050"/>
                </a:solidFill>
                <a:latin typeface="Times New Roman" panose="02020603050405020304" pitchFamily="18" charset="0"/>
                <a:cs typeface="Times New Roman" panose="02020603050405020304" pitchFamily="18" charset="0"/>
              </a:rPr>
              <a:t>Vũng</a:t>
            </a:r>
            <a:r>
              <a:rPr sz="1400" b="1" dirty="0">
                <a:solidFill>
                  <a:srgbClr val="00B050"/>
                </a:solidFill>
                <a:latin typeface="Times New Roman" panose="02020603050405020304" pitchFamily="18" charset="0"/>
                <a:cs typeface="Times New Roman" panose="02020603050405020304" pitchFamily="18" charset="0"/>
              </a:rPr>
              <a:t> </a:t>
            </a:r>
            <a:r>
              <a:rPr sz="1400" b="1" dirty="0" err="1">
                <a:solidFill>
                  <a:srgbClr val="00B050"/>
                </a:solidFill>
                <a:latin typeface="Times New Roman" panose="02020603050405020304" pitchFamily="18" charset="0"/>
                <a:cs typeface="Times New Roman" panose="02020603050405020304" pitchFamily="18" charset="0"/>
              </a:rPr>
              <a:t>T</a:t>
            </a:r>
            <a:r>
              <a:rPr sz="1400" b="1" dirty="0" err="1">
                <a:solidFill>
                  <a:srgbClr val="00B050"/>
                </a:solidFill>
                <a:latin typeface="Times New Roman" panose="02020603050405020304" pitchFamily="18" charset="0"/>
                <a:ea typeface="Times New Roman" panose="02020603050405020304" pitchFamily="18" charset="0"/>
              </a:rPr>
              <a:t>à</a:t>
            </a:r>
            <a:r>
              <a:rPr sz="1400" b="1" dirty="0" err="1">
                <a:solidFill>
                  <a:srgbClr val="00B050"/>
                </a:solidFill>
                <a:latin typeface="Times New Roman" panose="02020603050405020304" pitchFamily="18" charset="0"/>
                <a:cs typeface="Times New Roman" panose="02020603050405020304" pitchFamily="18" charset="0"/>
              </a:rPr>
              <a:t>u</a:t>
            </a:r>
            <a:r>
              <a:rPr sz="1400" b="1" dirty="0">
                <a:solidFill>
                  <a:srgbClr val="00B050"/>
                </a:solidFill>
                <a:latin typeface="Times New Roman" panose="02020603050405020304" pitchFamily="18" charset="0"/>
                <a:cs typeface="Times New Roman" panose="02020603050405020304" pitchFamily="18" charset="0"/>
              </a:rPr>
              <a:t>)</a:t>
            </a:r>
            <a:endParaRPr lang="" altLang="x-none" sz="1400" dirty="0">
              <a:latin typeface="Times New Roman" panose="02020603050405020304" pitchFamily="18" charset="0"/>
            </a:endParaRPr>
          </a:p>
        </p:txBody>
      </p:sp>
      <p:pic>
        <p:nvPicPr>
          <p:cNvPr id="4" name="Picture 3">
            <a:extLst>
              <a:ext uri="{FF2B5EF4-FFF2-40B4-BE49-F238E27FC236}">
                <a16:creationId xmlns:a16="http://schemas.microsoft.com/office/drawing/2014/main" id="{7AE78FE9-B0C8-EEED-E137-BA85A2944A28}"/>
              </a:ext>
            </a:extLst>
          </p:cNvPr>
          <p:cNvPicPr>
            <a:picLocks noChangeAspect="1"/>
          </p:cNvPicPr>
          <p:nvPr/>
        </p:nvPicPr>
        <p:blipFill>
          <a:blip r:embed="rId5"/>
          <a:stretch>
            <a:fillRect/>
          </a:stretch>
        </p:blipFill>
        <p:spPr>
          <a:xfrm>
            <a:off x="8214050" y="446439"/>
            <a:ext cx="3724979" cy="3054361"/>
          </a:xfrm>
          <a:prstGeom prst="rect">
            <a:avLst/>
          </a:prstGeom>
        </p:spPr>
      </p:pic>
      <p:sp>
        <p:nvSpPr>
          <p:cNvPr id="6" name="TextBox 5">
            <a:extLst>
              <a:ext uri="{FF2B5EF4-FFF2-40B4-BE49-F238E27FC236}">
                <a16:creationId xmlns:a16="http://schemas.microsoft.com/office/drawing/2014/main" id="{3D020F6D-48F5-5593-01BF-291011BE3794}"/>
              </a:ext>
            </a:extLst>
          </p:cNvPr>
          <p:cNvSpPr txBox="1"/>
          <p:nvPr/>
        </p:nvSpPr>
        <p:spPr>
          <a:xfrm>
            <a:off x="3048778" y="3244334"/>
            <a:ext cx="6097554" cy="369332"/>
          </a:xfrm>
          <a:prstGeom prst="rect">
            <a:avLst/>
          </a:prstGeom>
          <a:noFill/>
        </p:spPr>
        <p:txBody>
          <a:bodyPr wrap="square">
            <a:spAutoFit/>
          </a:bodyPr>
          <a:lstStyle/>
          <a:p>
            <a:r>
              <a:rPr lang="en-US" sz="1800" b="1" dirty="0">
                <a:solidFill>
                  <a:srgbClr val="00B050"/>
                </a:solidFill>
                <a:latin typeface="Times New Roman" panose="02020603050405020304" pitchFamily="18" charset="0"/>
                <a:cs typeface="Times New Roman" panose="02020603050405020304" pitchFamily="18" charset="0"/>
              </a:rPr>
              <a:t> </a:t>
            </a:r>
            <a:endParaRPr lang="en-US" dirty="0"/>
          </a:p>
        </p:txBody>
      </p:sp>
      <p:sp>
        <p:nvSpPr>
          <p:cNvPr id="8" name="TextBox 7">
            <a:extLst>
              <a:ext uri="{FF2B5EF4-FFF2-40B4-BE49-F238E27FC236}">
                <a16:creationId xmlns:a16="http://schemas.microsoft.com/office/drawing/2014/main" id="{25DDA144-7B7A-873A-FB7A-F07D9295FE7A}"/>
              </a:ext>
            </a:extLst>
          </p:cNvPr>
          <p:cNvSpPr txBox="1"/>
          <p:nvPr/>
        </p:nvSpPr>
        <p:spPr>
          <a:xfrm>
            <a:off x="8101816" y="138662"/>
            <a:ext cx="3837213" cy="307777"/>
          </a:xfrm>
          <a:prstGeom prst="rect">
            <a:avLst/>
          </a:prstGeom>
          <a:noFill/>
        </p:spPr>
        <p:txBody>
          <a:bodyPr wrap="square">
            <a:spAutoFit/>
          </a:bodyPr>
          <a:lstStyle/>
          <a:p>
            <a:pPr algn="ctr">
              <a:buNone/>
            </a:pPr>
            <a:r>
              <a:rPr lang="vi-VN" altLang="x-none" sz="1400" b="1" dirty="0">
                <a:solidFill>
                  <a:srgbClr val="00B050"/>
                </a:solidFill>
                <a:latin typeface="Times New Roman" panose="02020603050405020304" pitchFamily="18" charset="0"/>
                <a:cs typeface="Times New Roman" panose="02020603050405020304" pitchFamily="18" charset="0"/>
              </a:rPr>
              <a:t>Suối nước nóng </a:t>
            </a:r>
            <a:r>
              <a:rPr lang="vi-VN" sz="1400" b="1" dirty="0">
                <a:solidFill>
                  <a:srgbClr val="00B050"/>
                </a:solidFill>
                <a:latin typeface="Times New Roman" panose="02020603050405020304" pitchFamily="18" charset="0"/>
                <a:cs typeface="Times New Roman" panose="02020603050405020304" pitchFamily="18" charset="0"/>
              </a:rPr>
              <a:t>Thanh Tân (Thừa Thiên Huế)</a:t>
            </a:r>
            <a:endParaRPr lang="vi-VN" altLang="x-none" sz="1400" dirty="0">
              <a:latin typeface="Times New Roman" panose="02020603050405020304" pitchFamily="18" charset="0"/>
            </a:endParaRPr>
          </a:p>
        </p:txBody>
      </p:sp>
      <p:pic>
        <p:nvPicPr>
          <p:cNvPr id="9" name="Picture 8">
            <a:extLst>
              <a:ext uri="{FF2B5EF4-FFF2-40B4-BE49-F238E27FC236}">
                <a16:creationId xmlns:a16="http://schemas.microsoft.com/office/drawing/2014/main" id="{30F69B4C-A992-FFC8-A86F-B56B6EAB99DA}"/>
              </a:ext>
            </a:extLst>
          </p:cNvPr>
          <p:cNvPicPr>
            <a:picLocks noChangeAspect="1"/>
          </p:cNvPicPr>
          <p:nvPr/>
        </p:nvPicPr>
        <p:blipFill>
          <a:blip r:embed="rId6"/>
          <a:stretch>
            <a:fillRect/>
          </a:stretch>
        </p:blipFill>
        <p:spPr>
          <a:xfrm>
            <a:off x="655280" y="3993502"/>
            <a:ext cx="5516245" cy="2713660"/>
          </a:xfrm>
          <a:prstGeom prst="rect">
            <a:avLst/>
          </a:prstGeom>
        </p:spPr>
      </p:pic>
      <p:pic>
        <p:nvPicPr>
          <p:cNvPr id="10" name="Picture 9">
            <a:extLst>
              <a:ext uri="{FF2B5EF4-FFF2-40B4-BE49-F238E27FC236}">
                <a16:creationId xmlns:a16="http://schemas.microsoft.com/office/drawing/2014/main" id="{2FAD9F5C-B324-8144-A21C-18775FD86F43}"/>
              </a:ext>
            </a:extLst>
          </p:cNvPr>
          <p:cNvPicPr>
            <a:picLocks noChangeAspect="1"/>
          </p:cNvPicPr>
          <p:nvPr/>
        </p:nvPicPr>
        <p:blipFill>
          <a:blip r:embed="rId7"/>
          <a:stretch>
            <a:fillRect/>
          </a:stretch>
        </p:blipFill>
        <p:spPr>
          <a:xfrm>
            <a:off x="575614" y="3459777"/>
            <a:ext cx="4700423" cy="499915"/>
          </a:xfrm>
          <a:prstGeom prst="rect">
            <a:avLst/>
          </a:prstGeom>
        </p:spPr>
      </p:pic>
      <p:pic>
        <p:nvPicPr>
          <p:cNvPr id="11" name="Picture 10">
            <a:extLst>
              <a:ext uri="{FF2B5EF4-FFF2-40B4-BE49-F238E27FC236}">
                <a16:creationId xmlns:a16="http://schemas.microsoft.com/office/drawing/2014/main" id="{0EAEBB4B-3743-4DAA-B12B-58C97AEA0145}"/>
              </a:ext>
            </a:extLst>
          </p:cNvPr>
          <p:cNvPicPr>
            <a:picLocks noChangeAspect="1"/>
          </p:cNvPicPr>
          <p:nvPr/>
        </p:nvPicPr>
        <p:blipFill>
          <a:blip r:embed="rId8"/>
          <a:stretch>
            <a:fillRect/>
          </a:stretch>
        </p:blipFill>
        <p:spPr>
          <a:xfrm>
            <a:off x="6171525" y="3993502"/>
            <a:ext cx="5767504" cy="2713660"/>
          </a:xfrm>
          <a:prstGeom prst="rect">
            <a:avLst/>
          </a:prstGeom>
        </p:spPr>
      </p:pic>
      <p:pic>
        <p:nvPicPr>
          <p:cNvPr id="12" name="Picture 11">
            <a:extLst>
              <a:ext uri="{FF2B5EF4-FFF2-40B4-BE49-F238E27FC236}">
                <a16:creationId xmlns:a16="http://schemas.microsoft.com/office/drawing/2014/main" id="{25DEC236-B99C-5314-0FF2-610128A72B16}"/>
              </a:ext>
            </a:extLst>
          </p:cNvPr>
          <p:cNvPicPr>
            <a:picLocks noChangeAspect="1"/>
          </p:cNvPicPr>
          <p:nvPr/>
        </p:nvPicPr>
        <p:blipFill>
          <a:blip r:embed="rId9"/>
          <a:stretch>
            <a:fillRect/>
          </a:stretch>
        </p:blipFill>
        <p:spPr>
          <a:xfrm>
            <a:off x="6833813" y="3526838"/>
            <a:ext cx="4048095" cy="432854"/>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463" y="1833563"/>
            <a:ext cx="8994775" cy="2752725"/>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Nguồn nước nóng, nước khoáng đa dạng </a:t>
            </a:r>
            <a:r>
              <a:rPr sz="4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phát triển 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nh công nghiệp sản xuất nước khoáng, nước tinh khiết.</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7" name="Table 126976"/>
          <p:cNvGraphicFramePr/>
          <p:nvPr/>
        </p:nvGraphicFramePr>
        <p:xfrm>
          <a:off x="187325" y="0"/>
          <a:ext cx="11850688" cy="6741922"/>
        </p:xfrm>
        <a:graphic>
          <a:graphicData uri="http://schemas.openxmlformats.org/drawingml/2006/table">
            <a:tbl>
              <a:tblPr/>
              <a:tblGrid>
                <a:gridCol w="1508125">
                  <a:extLst>
                    <a:ext uri="{9D8B030D-6E8A-4147-A177-3AD203B41FA5}">
                      <a16:colId xmlns:a16="http://schemas.microsoft.com/office/drawing/2014/main" val="20000"/>
                    </a:ext>
                  </a:extLst>
                </a:gridCol>
                <a:gridCol w="2320925">
                  <a:extLst>
                    <a:ext uri="{9D8B030D-6E8A-4147-A177-3AD203B41FA5}">
                      <a16:colId xmlns:a16="http://schemas.microsoft.com/office/drawing/2014/main" val="20001"/>
                    </a:ext>
                  </a:extLst>
                </a:gridCol>
                <a:gridCol w="8021638">
                  <a:extLst>
                    <a:ext uri="{9D8B030D-6E8A-4147-A177-3AD203B41FA5}">
                      <a16:colId xmlns:a16="http://schemas.microsoft.com/office/drawing/2014/main" val="20002"/>
                    </a:ext>
                  </a:extLst>
                </a:gridCol>
              </a:tblGrid>
              <a:tr h="7651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753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2</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Khí hậu</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0B050"/>
                          </a:solidFill>
                          <a:latin typeface="Times New Roman" panose="02020603050405020304" pitchFamily="18" charset="0"/>
                          <a:cs typeface="Times New Roman" panose="02020603050405020304" pitchFamily="18" charset="0"/>
                        </a:rPr>
                        <a:t> </a:t>
                      </a:r>
                      <a:r>
                        <a:rPr sz="3800" b="1">
                          <a:solidFill>
                            <a:srgbClr val="00B050"/>
                          </a:solidFill>
                          <a:latin typeface="Times New Roman" panose="02020603050405020304" pitchFamily="18" charset="0"/>
                          <a:cs typeface="Times New Roman" panose="02020603050405020304" pitchFamily="18" charset="0"/>
                        </a:rPr>
                        <a:t>- </a:t>
                      </a:r>
                      <a:r>
                        <a:rPr lang="" altLang="x-none" sz="3800" b="1">
                          <a:solidFill>
                            <a:srgbClr val="00B050"/>
                          </a:solidFill>
                          <a:latin typeface="Times New Roman" panose="02020603050405020304" pitchFamily="18" charset="0"/>
                          <a:cs typeface="Times New Roman" panose="02020603050405020304" pitchFamily="18" charset="0"/>
                        </a:rPr>
                        <a:t>Nước ta có khí hậu nhiệt đới ẩm gió mùa đem lại nguồn năng lượng tái tạo dồi d</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o như năng lượng gió, năng lượng mặt trời,... Khí hậu cũng tạo ra tính thời vụ trong sản xuất nông nghiệp </a:t>
                      </a:r>
                      <a:r>
                        <a:rPr sz="38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sz="3800" b="1">
                          <a:solidFill>
                            <a:srgbClr val="00B050"/>
                          </a:solidFill>
                          <a:latin typeface="Times New Roman" panose="02020603050405020304" pitchFamily="18" charset="0"/>
                          <a:cs typeface="Times New Roman" panose="02020603050405020304" pitchFamily="18" charset="0"/>
                        </a:rPr>
                        <a:t> phát </a:t>
                      </a:r>
                      <a:r>
                        <a:rPr lang="" altLang="x-none" sz="3800" b="1">
                          <a:solidFill>
                            <a:srgbClr val="00B050"/>
                          </a:solidFill>
                          <a:latin typeface="Times New Roman" panose="02020603050405020304" pitchFamily="18" charset="0"/>
                          <a:cs typeface="Times New Roman" panose="02020603050405020304" pitchFamily="18" charset="0"/>
                        </a:rPr>
                        <a:t>triển công nghiệp chế biến nông sản. </a:t>
                      </a:r>
                      <a:endParaRPr lang="" altLang="x-none" sz="38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050" y="1857375"/>
            <a:ext cx="8089900" cy="2751138"/>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Khí hậu: </a:t>
            </a:r>
            <a:r>
              <a:rPr lang="" altLang="x-none" sz="4000" b="1">
                <a:solidFill>
                  <a:srgbClr val="000000"/>
                </a:solidFill>
                <a:latin typeface="Times New Roman" panose="02020603050405020304" pitchFamily="18" charset="0"/>
                <a:cs typeface="Times New Roman" panose="02020603050405020304" pitchFamily="18" charset="0"/>
              </a:rPr>
              <a:t>có khí hậu nhiệt đới ẩm gió mùa </a:t>
            </a:r>
            <a:r>
              <a:rPr sz="4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0000"/>
                </a:solidFill>
                <a:latin typeface="Times New Roman" panose="02020603050405020304" pitchFamily="18" charset="0"/>
                <a:cs typeface="Times New Roman" panose="02020603050405020304" pitchFamily="18" charset="0"/>
              </a:rPr>
              <a:t> phát </a:t>
            </a:r>
            <a:r>
              <a:rPr lang="" altLang="x-none" sz="4000" b="1">
                <a:solidFill>
                  <a:srgbClr val="000000"/>
                </a:solidFill>
                <a:latin typeface="Times New Roman" panose="02020603050405020304" pitchFamily="18" charset="0"/>
                <a:cs typeface="Times New Roman" panose="02020603050405020304" pitchFamily="18" charset="0"/>
              </a:rPr>
              <a:t>triển công nghiệp chế biến nông sản.</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Box 3"/>
          <p:cNvSpPr txBox="1"/>
          <p:nvPr/>
        </p:nvSpPr>
        <p:spPr>
          <a:xfrm>
            <a:off x="5728121" y="0"/>
            <a:ext cx="6690923" cy="708025"/>
          </a:xfrm>
          <a:prstGeom prst="rect">
            <a:avLst/>
          </a:prstGeom>
          <a:noFill/>
          <a:ln w="9525">
            <a:noFill/>
          </a:ln>
        </p:spPr>
        <p:txBody>
          <a:bodyPr wrap="square">
            <a:spAutoFit/>
          </a:bodyPr>
          <a:lstStyle/>
          <a:p>
            <a:pPr algn="ctr">
              <a:buNone/>
            </a:pPr>
            <a:r>
              <a:rPr sz="4000" b="1" dirty="0" err="1">
                <a:solidFill>
                  <a:srgbClr val="00B050"/>
                </a:solidFill>
                <a:latin typeface="Times New Roman" panose="02020603050405020304" pitchFamily="18" charset="0"/>
                <a:cs typeface="Times New Roman" panose="02020603050405020304" pitchFamily="18" charset="0"/>
              </a:rPr>
              <a:t>Năng</a:t>
            </a:r>
            <a:r>
              <a:rPr sz="4000" b="1" dirty="0">
                <a:solidFill>
                  <a:srgbClr val="00B050"/>
                </a:solidFill>
                <a:latin typeface="Times New Roman" panose="02020603050405020304" pitchFamily="18" charset="0"/>
                <a:cs typeface="Times New Roman" panose="02020603050405020304" pitchFamily="18" charset="0"/>
              </a:rPr>
              <a:t> </a:t>
            </a:r>
            <a:r>
              <a:rPr sz="4000" b="1" dirty="0" err="1">
                <a:solidFill>
                  <a:srgbClr val="00B050"/>
                </a:solidFill>
                <a:latin typeface="Times New Roman" panose="02020603050405020304" pitchFamily="18" charset="0"/>
                <a:cs typeface="Times New Roman" panose="02020603050405020304" pitchFamily="18" charset="0"/>
              </a:rPr>
              <a:t>lượng</a:t>
            </a:r>
            <a:r>
              <a:rPr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Mặt Trời</a:t>
            </a:r>
            <a:endParaRPr lang="" altLang="x-none" sz="4000" dirty="0">
              <a:latin typeface="Times New Roman" panose="02020603050405020304" pitchFamily="18" charset="0"/>
            </a:endParaRPr>
          </a:p>
        </p:txBody>
      </p:sp>
      <p:pic>
        <p:nvPicPr>
          <p:cNvPr id="131074" name="Picture 2" descr="Top 3 công ty sản xuất điện gió nhiều nhất ở Việt Nam hiện nay là"/>
          <p:cNvPicPr>
            <a:picLocks noChangeAspect="1"/>
          </p:cNvPicPr>
          <p:nvPr/>
        </p:nvPicPr>
        <p:blipFill>
          <a:blip r:embed="rId3"/>
          <a:stretch>
            <a:fillRect/>
          </a:stretch>
        </p:blipFill>
        <p:spPr>
          <a:xfrm>
            <a:off x="1071563" y="828675"/>
            <a:ext cx="5495755" cy="5908675"/>
          </a:xfrm>
          <a:prstGeom prst="rect">
            <a:avLst/>
          </a:prstGeom>
          <a:noFill/>
          <a:ln w="9525">
            <a:noFill/>
          </a:ln>
        </p:spPr>
      </p:pic>
      <p:pic>
        <p:nvPicPr>
          <p:cNvPr id="2" name="Picture 1">
            <a:extLst>
              <a:ext uri="{FF2B5EF4-FFF2-40B4-BE49-F238E27FC236}">
                <a16:creationId xmlns:a16="http://schemas.microsoft.com/office/drawing/2014/main" id="{53A4998D-46CC-1FBA-E747-A3E970843EC3}"/>
              </a:ext>
            </a:extLst>
          </p:cNvPr>
          <p:cNvPicPr>
            <a:picLocks noChangeAspect="1"/>
          </p:cNvPicPr>
          <p:nvPr/>
        </p:nvPicPr>
        <p:blipFill>
          <a:blip r:embed="rId4"/>
          <a:stretch>
            <a:fillRect/>
          </a:stretch>
        </p:blipFill>
        <p:spPr>
          <a:xfrm>
            <a:off x="6567318" y="828675"/>
            <a:ext cx="5438944" cy="5867908"/>
          </a:xfrm>
          <a:prstGeom prst="rect">
            <a:avLst/>
          </a:prstGeom>
        </p:spPr>
      </p:pic>
      <p:pic>
        <p:nvPicPr>
          <p:cNvPr id="3" name="Picture 2">
            <a:extLst>
              <a:ext uri="{FF2B5EF4-FFF2-40B4-BE49-F238E27FC236}">
                <a16:creationId xmlns:a16="http://schemas.microsoft.com/office/drawing/2014/main" id="{B04F7B3E-9DE1-8AAF-C5B6-87D7EC793329}"/>
              </a:ext>
            </a:extLst>
          </p:cNvPr>
          <p:cNvPicPr>
            <a:picLocks noChangeAspect="1"/>
          </p:cNvPicPr>
          <p:nvPr/>
        </p:nvPicPr>
        <p:blipFill>
          <a:blip r:embed="rId5"/>
          <a:stretch>
            <a:fillRect/>
          </a:stretch>
        </p:blipFill>
        <p:spPr>
          <a:xfrm>
            <a:off x="185738" y="-157023"/>
            <a:ext cx="6766262" cy="1072989"/>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45058"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Sản xuất vật liệu xây dựng</a:t>
            </a:r>
            <a:r>
              <a:rPr lang="" altLang="x-none" sz="4000" b="1">
                <a:solidFill>
                  <a:srgbClr val="00B050"/>
                </a:solidFill>
                <a:latin typeface="Times New Roman" panose="02020603050405020304" pitchFamily="18" charset="0"/>
              </a:rPr>
              <a:t> </a:t>
            </a:r>
            <a:endParaRPr lang="" altLang="" sz="4000" b="1">
              <a:solidFill>
                <a:srgbClr val="00B050"/>
              </a:solidFill>
              <a:latin typeface="Times New Roman" panose="02020603050405020304" pitchFamily="18" charset="0"/>
              <a:ea typeface="Times New Roman" panose="02020603050405020304" pitchFamily="18" charset="0"/>
            </a:endParaRPr>
          </a:p>
        </p:txBody>
      </p:sp>
      <p:sp>
        <p:nvSpPr>
          <p:cNvPr id="45060" name="Rectangle 2"/>
          <p:cNvSpPr/>
          <p:nvPr/>
        </p:nvSpPr>
        <p:spPr>
          <a:xfrm>
            <a:off x="1181100" y="727075"/>
            <a:ext cx="36099750" cy="44450"/>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5061" name="Picture 1" descr="Ngành vật liệu xây dựng năm 2024: Kỳ vọng khởi sắc nhờ thúc đẩy đầu tư công"/>
          <p:cNvPicPr>
            <a:picLocks noChangeAspect="1"/>
          </p:cNvPicPr>
          <p:nvPr/>
        </p:nvPicPr>
        <p:blipFill>
          <a:blip r:embed="rId3" r:link="rId4"/>
          <a:stretch>
            <a:fillRect/>
          </a:stretch>
        </p:blipFill>
        <p:spPr>
          <a:xfrm>
            <a:off x="1181100" y="727075"/>
            <a:ext cx="9947275" cy="54038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69" name="Table 135168"/>
          <p:cNvGraphicFramePr/>
          <p:nvPr/>
        </p:nvGraphicFramePr>
        <p:xfrm>
          <a:off x="187325" y="0"/>
          <a:ext cx="11850688" cy="6741922"/>
        </p:xfrm>
        <a:graphic>
          <a:graphicData uri="http://schemas.openxmlformats.org/drawingml/2006/table">
            <a:tbl>
              <a:tblPr/>
              <a:tblGrid>
                <a:gridCol w="1508125">
                  <a:extLst>
                    <a:ext uri="{9D8B030D-6E8A-4147-A177-3AD203B41FA5}">
                      <a16:colId xmlns:a16="http://schemas.microsoft.com/office/drawing/2014/main" val="20000"/>
                    </a:ext>
                  </a:extLst>
                </a:gridCol>
                <a:gridCol w="2320925">
                  <a:extLst>
                    <a:ext uri="{9D8B030D-6E8A-4147-A177-3AD203B41FA5}">
                      <a16:colId xmlns:a16="http://schemas.microsoft.com/office/drawing/2014/main" val="20001"/>
                    </a:ext>
                  </a:extLst>
                </a:gridCol>
                <a:gridCol w="8021638">
                  <a:extLst>
                    <a:ext uri="{9D8B030D-6E8A-4147-A177-3AD203B41FA5}">
                      <a16:colId xmlns:a16="http://schemas.microsoft.com/office/drawing/2014/main" val="20002"/>
                    </a:ext>
                  </a:extLst>
                </a:gridCol>
              </a:tblGrid>
              <a:tr h="7651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753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3</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Vị trí </a:t>
                      </a:r>
                    </a:p>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địa lí</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0B050"/>
                          </a:solidFill>
                          <a:latin typeface="Times New Roman" panose="02020603050405020304" pitchFamily="18" charset="0"/>
                          <a:cs typeface="Times New Roman" panose="02020603050405020304" pitchFamily="18" charset="0"/>
                        </a:rPr>
                        <a:t> </a:t>
                      </a:r>
                      <a:r>
                        <a:rPr sz="3800" b="1">
                          <a:solidFill>
                            <a:srgbClr val="00B050"/>
                          </a:solidFill>
                          <a:latin typeface="Times New Roman" panose="02020603050405020304" pitchFamily="18" charset="0"/>
                          <a:cs typeface="Times New Roman" panose="02020603050405020304" pitchFamily="18" charset="0"/>
                        </a:rPr>
                        <a:t>- Những nơi có vị trí địa lí thuận lợi như gần cảng biển, đường giao thông huyết</a:t>
                      </a:r>
                      <a:r>
                        <a:rPr lang="" altLang="x-none" sz="3800" b="1">
                          <a:solidFill>
                            <a:srgbClr val="00B050"/>
                          </a:solidFill>
                          <a:latin typeface="Times New Roman" panose="02020603050405020304" pitchFamily="18" charset="0"/>
                          <a:cs typeface="Times New Roman" panose="02020603050405020304" pitchFamily="18" charset="0"/>
                        </a:rPr>
                        <a:t> mạch, các đô thị lớn (Th</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nh phố Hồ Chí Minh, H</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 Nội, Hải Phòng),... có nền công nghiệp phát triển mạnh v</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 tập trung phân bố nhiều cơ sở sản xuất công nghiệp. </a:t>
                      </a:r>
                      <a:endParaRPr lang="" altLang="x-none" sz="38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Box 3"/>
          <p:cNvSpPr txBox="1"/>
          <p:nvPr/>
        </p:nvSpPr>
        <p:spPr>
          <a:xfrm>
            <a:off x="213730" y="219857"/>
            <a:ext cx="4628858" cy="461665"/>
          </a:xfrm>
          <a:prstGeom prst="rect">
            <a:avLst/>
          </a:prstGeom>
          <a:noFill/>
          <a:ln w="9525">
            <a:noFill/>
          </a:ln>
        </p:spPr>
        <p:txBody>
          <a:bodyPr wrap="square">
            <a:spAutoFit/>
          </a:bodyPr>
          <a:lstStyle/>
          <a:p>
            <a:pPr algn="ctr">
              <a:buNone/>
            </a:pPr>
            <a:r>
              <a:rPr sz="2400" b="1" dirty="0" err="1">
                <a:solidFill>
                  <a:srgbClr val="00B050"/>
                </a:solidFill>
                <a:latin typeface="Times New Roman" panose="02020603050405020304" pitchFamily="18" charset="0"/>
                <a:cs typeface="Times New Roman" panose="02020603050405020304" pitchFamily="18" charset="0"/>
              </a:rPr>
              <a:t>Cảng</a:t>
            </a:r>
            <a:r>
              <a:rPr sz="2400" b="1" dirty="0">
                <a:solidFill>
                  <a:srgbClr val="00B050"/>
                </a:solidFill>
                <a:latin typeface="Times New Roman" panose="02020603050405020304" pitchFamily="18" charset="0"/>
                <a:cs typeface="Times New Roman" panose="02020603050405020304" pitchFamily="18" charset="0"/>
              </a:rPr>
              <a:t> </a:t>
            </a:r>
            <a:r>
              <a:rPr sz="2400" b="1" dirty="0" err="1">
                <a:solidFill>
                  <a:srgbClr val="00B050"/>
                </a:solidFill>
                <a:latin typeface="Times New Roman" panose="02020603050405020304" pitchFamily="18" charset="0"/>
                <a:cs typeface="Times New Roman" panose="02020603050405020304" pitchFamily="18" charset="0"/>
              </a:rPr>
              <a:t>biển</a:t>
            </a:r>
            <a:endParaRPr lang="" altLang="x-none" sz="2400" dirty="0">
              <a:latin typeface="Times New Roman" panose="02020603050405020304" pitchFamily="18" charset="0"/>
            </a:endParaRPr>
          </a:p>
        </p:txBody>
      </p:sp>
      <p:pic>
        <p:nvPicPr>
          <p:cNvPr id="139266" name="Picture 2" descr="5 nhóm cảng biển thuộc hệ thống Cảng biển Việt Nam"/>
          <p:cNvPicPr>
            <a:picLocks noChangeAspect="1"/>
          </p:cNvPicPr>
          <p:nvPr/>
        </p:nvPicPr>
        <p:blipFill>
          <a:blip r:embed="rId3"/>
          <a:stretch>
            <a:fillRect/>
          </a:stretch>
        </p:blipFill>
        <p:spPr>
          <a:xfrm>
            <a:off x="578499" y="828675"/>
            <a:ext cx="3536302" cy="2791603"/>
          </a:xfrm>
          <a:prstGeom prst="rect">
            <a:avLst/>
          </a:prstGeom>
          <a:noFill/>
          <a:ln w="9525">
            <a:noFill/>
          </a:ln>
        </p:spPr>
      </p:pic>
      <p:pic>
        <p:nvPicPr>
          <p:cNvPr id="2" name="Picture 1">
            <a:extLst>
              <a:ext uri="{FF2B5EF4-FFF2-40B4-BE49-F238E27FC236}">
                <a16:creationId xmlns:a16="http://schemas.microsoft.com/office/drawing/2014/main" id="{16085E5D-7D3B-2F1F-9B2D-65F30B37059A}"/>
              </a:ext>
            </a:extLst>
          </p:cNvPr>
          <p:cNvPicPr>
            <a:picLocks noChangeAspect="1"/>
          </p:cNvPicPr>
          <p:nvPr/>
        </p:nvPicPr>
        <p:blipFill>
          <a:blip r:embed="rId4"/>
          <a:stretch>
            <a:fillRect/>
          </a:stretch>
        </p:blipFill>
        <p:spPr>
          <a:xfrm>
            <a:off x="4114801" y="852454"/>
            <a:ext cx="3536301" cy="2767824"/>
          </a:xfrm>
          <a:prstGeom prst="rect">
            <a:avLst/>
          </a:prstGeom>
        </p:spPr>
      </p:pic>
      <p:pic>
        <p:nvPicPr>
          <p:cNvPr id="3" name="Picture 2">
            <a:extLst>
              <a:ext uri="{FF2B5EF4-FFF2-40B4-BE49-F238E27FC236}">
                <a16:creationId xmlns:a16="http://schemas.microsoft.com/office/drawing/2014/main" id="{7FD58E60-E6B5-80A0-A2F1-A4514B93AF6D}"/>
              </a:ext>
            </a:extLst>
          </p:cNvPr>
          <p:cNvPicPr>
            <a:picLocks noChangeAspect="1"/>
          </p:cNvPicPr>
          <p:nvPr/>
        </p:nvPicPr>
        <p:blipFill>
          <a:blip r:embed="rId5"/>
          <a:stretch>
            <a:fillRect/>
          </a:stretch>
        </p:blipFill>
        <p:spPr>
          <a:xfrm>
            <a:off x="3881535" y="72705"/>
            <a:ext cx="3844212" cy="755970"/>
          </a:xfrm>
          <a:prstGeom prst="rect">
            <a:avLst/>
          </a:prstGeom>
        </p:spPr>
      </p:pic>
      <p:pic>
        <p:nvPicPr>
          <p:cNvPr id="4" name="Picture 3">
            <a:extLst>
              <a:ext uri="{FF2B5EF4-FFF2-40B4-BE49-F238E27FC236}">
                <a16:creationId xmlns:a16="http://schemas.microsoft.com/office/drawing/2014/main" id="{9FE72B96-E999-D3B7-512E-44CB9F7F1CBE}"/>
              </a:ext>
            </a:extLst>
          </p:cNvPr>
          <p:cNvPicPr>
            <a:picLocks noChangeAspect="1"/>
          </p:cNvPicPr>
          <p:nvPr/>
        </p:nvPicPr>
        <p:blipFill>
          <a:blip r:embed="rId6"/>
          <a:stretch>
            <a:fillRect/>
          </a:stretch>
        </p:blipFill>
        <p:spPr>
          <a:xfrm>
            <a:off x="7651102" y="852454"/>
            <a:ext cx="3846909" cy="2767824"/>
          </a:xfrm>
          <a:prstGeom prst="rect">
            <a:avLst/>
          </a:prstGeom>
        </p:spPr>
      </p:pic>
      <p:pic>
        <p:nvPicPr>
          <p:cNvPr id="5" name="Picture 4">
            <a:extLst>
              <a:ext uri="{FF2B5EF4-FFF2-40B4-BE49-F238E27FC236}">
                <a16:creationId xmlns:a16="http://schemas.microsoft.com/office/drawing/2014/main" id="{626DDF84-B65E-090F-655C-2CED63F0BE15}"/>
              </a:ext>
            </a:extLst>
          </p:cNvPr>
          <p:cNvPicPr>
            <a:picLocks noChangeAspect="1"/>
          </p:cNvPicPr>
          <p:nvPr/>
        </p:nvPicPr>
        <p:blipFill>
          <a:blip r:embed="rId7"/>
          <a:stretch>
            <a:fillRect/>
          </a:stretch>
        </p:blipFill>
        <p:spPr>
          <a:xfrm>
            <a:off x="7413336" y="219857"/>
            <a:ext cx="4322439" cy="542591"/>
          </a:xfrm>
          <a:prstGeom prst="rect">
            <a:avLst/>
          </a:prstGeom>
        </p:spPr>
      </p:pic>
      <p:pic>
        <p:nvPicPr>
          <p:cNvPr id="6" name="Picture 5">
            <a:extLst>
              <a:ext uri="{FF2B5EF4-FFF2-40B4-BE49-F238E27FC236}">
                <a16:creationId xmlns:a16="http://schemas.microsoft.com/office/drawing/2014/main" id="{20DDE86E-7DAE-2D67-F92C-1F4B724AA15A}"/>
              </a:ext>
            </a:extLst>
          </p:cNvPr>
          <p:cNvPicPr>
            <a:picLocks noChangeAspect="1"/>
          </p:cNvPicPr>
          <p:nvPr/>
        </p:nvPicPr>
        <p:blipFill>
          <a:blip r:embed="rId8"/>
          <a:stretch>
            <a:fillRect/>
          </a:stretch>
        </p:blipFill>
        <p:spPr>
          <a:xfrm>
            <a:off x="491187" y="4160017"/>
            <a:ext cx="5550159" cy="2478125"/>
          </a:xfrm>
          <a:prstGeom prst="rect">
            <a:avLst/>
          </a:prstGeom>
        </p:spPr>
      </p:pic>
      <p:pic>
        <p:nvPicPr>
          <p:cNvPr id="8" name="Picture 7">
            <a:extLst>
              <a:ext uri="{FF2B5EF4-FFF2-40B4-BE49-F238E27FC236}">
                <a16:creationId xmlns:a16="http://schemas.microsoft.com/office/drawing/2014/main" id="{B78B2BEE-3A1C-258A-5120-C89996E366F5}"/>
              </a:ext>
            </a:extLst>
          </p:cNvPr>
          <p:cNvPicPr>
            <a:picLocks noChangeAspect="1"/>
          </p:cNvPicPr>
          <p:nvPr/>
        </p:nvPicPr>
        <p:blipFill>
          <a:blip r:embed="rId9"/>
          <a:stretch>
            <a:fillRect/>
          </a:stretch>
        </p:blipFill>
        <p:spPr>
          <a:xfrm>
            <a:off x="123078" y="3551200"/>
            <a:ext cx="4810161" cy="755970"/>
          </a:xfrm>
          <a:prstGeom prst="rect">
            <a:avLst/>
          </a:prstGeom>
        </p:spPr>
      </p:pic>
      <p:pic>
        <p:nvPicPr>
          <p:cNvPr id="9" name="Picture 8">
            <a:extLst>
              <a:ext uri="{FF2B5EF4-FFF2-40B4-BE49-F238E27FC236}">
                <a16:creationId xmlns:a16="http://schemas.microsoft.com/office/drawing/2014/main" id="{BA0BE58D-1E0E-6EE4-227B-FF9B2C456BB2}"/>
              </a:ext>
            </a:extLst>
          </p:cNvPr>
          <p:cNvPicPr>
            <a:picLocks noChangeAspect="1"/>
          </p:cNvPicPr>
          <p:nvPr/>
        </p:nvPicPr>
        <p:blipFill>
          <a:blip r:embed="rId10"/>
          <a:stretch>
            <a:fillRect/>
          </a:stretch>
        </p:blipFill>
        <p:spPr>
          <a:xfrm>
            <a:off x="6041346" y="4160016"/>
            <a:ext cx="5522842" cy="2478125"/>
          </a:xfrm>
          <a:prstGeom prst="rect">
            <a:avLst/>
          </a:prstGeom>
        </p:spPr>
      </p:pic>
      <p:pic>
        <p:nvPicPr>
          <p:cNvPr id="10" name="Picture 9">
            <a:extLst>
              <a:ext uri="{FF2B5EF4-FFF2-40B4-BE49-F238E27FC236}">
                <a16:creationId xmlns:a16="http://schemas.microsoft.com/office/drawing/2014/main" id="{0C0E7A54-3230-C378-95DD-5E4EF1F7F151}"/>
              </a:ext>
            </a:extLst>
          </p:cNvPr>
          <p:cNvPicPr>
            <a:picLocks noChangeAspect="1"/>
          </p:cNvPicPr>
          <p:nvPr/>
        </p:nvPicPr>
        <p:blipFill>
          <a:blip r:embed="rId11"/>
          <a:stretch>
            <a:fillRect/>
          </a:stretch>
        </p:blipFill>
        <p:spPr>
          <a:xfrm>
            <a:off x="6654337" y="3567031"/>
            <a:ext cx="4444369" cy="646232"/>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8263" y="1404938"/>
            <a:ext cx="9515475" cy="3675063"/>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Vị trí địa lí: gần cảng biển, đường giao thông huyết</a:t>
            </a:r>
            <a:r>
              <a:rPr lang="" altLang="x-none" sz="4000" b="1">
                <a:solidFill>
                  <a:srgbClr val="000000"/>
                </a:solidFill>
                <a:latin typeface="Times New Roman" panose="02020603050405020304" pitchFamily="18" charset="0"/>
                <a:cs typeface="Times New Roman" panose="02020603050405020304" pitchFamily="18" charset="0"/>
              </a:rPr>
              <a:t> mạch, các đô thị lớn </a:t>
            </a:r>
            <a:r>
              <a:rPr sz="4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công nghiệp phát triển mạnh v</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 tập trung phân bố nhiều cơ sở sản xuất công nghiệp.</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088" y="729084"/>
            <a:ext cx="8870950" cy="905056"/>
          </a:xfrm>
          <a:prstGeom prst="rect">
            <a:avLst/>
          </a:prstGeom>
          <a:noFill/>
        </p:spPr>
        <p:txBody>
          <a:bodyPr wrap="square">
            <a:spAutoFit/>
          </a:bodyPr>
          <a:lstStyle/>
          <a:p>
            <a:pPr algn="just">
              <a:lnSpc>
                <a:spcPct val="150000"/>
              </a:lnSpc>
              <a:buNone/>
            </a:pPr>
            <a:r>
              <a:rPr sz="4000" b="1" dirty="0">
                <a:solidFill>
                  <a:srgbClr val="000000"/>
                </a:solidFill>
                <a:latin typeface="Times New Roman" panose="02020603050405020304" pitchFamily="18" charset="0"/>
                <a:cs typeface="Times New Roman" panose="02020603050405020304" pitchFamily="18" charset="0"/>
              </a:rPr>
              <a:t>b. </a:t>
            </a:r>
            <a:r>
              <a:rPr sz="4000" b="1" dirty="0" err="1">
                <a:solidFill>
                  <a:srgbClr val="000000"/>
                </a:solidFill>
                <a:latin typeface="Times New Roman" panose="02020603050405020304" pitchFamily="18" charset="0"/>
                <a:cs typeface="Times New Roman" panose="02020603050405020304" pitchFamily="18" charset="0"/>
              </a:rPr>
              <a:t>Điều</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kiện</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kinh</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tế</a:t>
            </a:r>
            <a:r>
              <a:rPr sz="4000" b="1" dirty="0">
                <a:solidFill>
                  <a:srgbClr val="000000"/>
                </a:solidFill>
                <a:latin typeface="Times New Roman" panose="02020603050405020304" pitchFamily="18" charset="0"/>
                <a:cs typeface="Times New Roman" panose="02020603050405020304" pitchFamily="18" charset="0"/>
              </a:rPr>
              <a:t> - </a:t>
            </a:r>
            <a:r>
              <a:rPr sz="4000" b="1" dirty="0" err="1">
                <a:solidFill>
                  <a:srgbClr val="000000"/>
                </a:solidFill>
                <a:latin typeface="Times New Roman" panose="02020603050405020304" pitchFamily="18" charset="0"/>
                <a:cs typeface="Times New Roman" panose="02020603050405020304" pitchFamily="18" charset="0"/>
              </a:rPr>
              <a:t>xã</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hội</a:t>
            </a:r>
            <a:r>
              <a:rPr sz="4000" b="1" dirty="0">
                <a:solidFill>
                  <a:srgbClr val="000000"/>
                </a:solidFill>
                <a:latin typeface="Times New Roman" panose="02020603050405020304" pitchFamily="18" charset="0"/>
                <a:cs typeface="Times New Roman" panose="02020603050405020304" pitchFamily="18" charset="0"/>
              </a:rPr>
              <a:t>:</a:t>
            </a:r>
            <a:endParaRPr lang="" altLang="x-none"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56513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5" name="Table 149504"/>
          <p:cNvGraphicFramePr/>
          <p:nvPr/>
        </p:nvGraphicFramePr>
        <p:xfrm>
          <a:off x="522288" y="1052513"/>
          <a:ext cx="10809288" cy="4313238"/>
        </p:xfrm>
        <a:graphic>
          <a:graphicData uri="http://schemas.openxmlformats.org/drawingml/2006/table">
            <a:tbl>
              <a:tblPr/>
              <a:tblGrid>
                <a:gridCol w="1374775">
                  <a:extLst>
                    <a:ext uri="{9D8B030D-6E8A-4147-A177-3AD203B41FA5}">
                      <a16:colId xmlns:a16="http://schemas.microsoft.com/office/drawing/2014/main" val="20000"/>
                    </a:ext>
                  </a:extLst>
                </a:gridCol>
                <a:gridCol w="2582863">
                  <a:extLst>
                    <a:ext uri="{9D8B030D-6E8A-4147-A177-3AD203B41FA5}">
                      <a16:colId xmlns:a16="http://schemas.microsoft.com/office/drawing/2014/main" val="20001"/>
                    </a:ext>
                  </a:extLst>
                </a:gridCol>
                <a:gridCol w="6851650">
                  <a:extLst>
                    <a:ext uri="{9D8B030D-6E8A-4147-A177-3AD203B41FA5}">
                      <a16:colId xmlns:a16="http://schemas.microsoft.com/office/drawing/2014/main" val="20002"/>
                    </a:ext>
                  </a:extLst>
                </a:gridCol>
              </a:tblGrid>
              <a:tr h="7651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54806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3</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Dân cư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lao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0B050"/>
                          </a:solidFill>
                          <a:latin typeface="Times New Roman" panose="02020603050405020304" pitchFamily="18" charset="0"/>
                          <a:cs typeface="Times New Roman" panose="02020603050405020304" pitchFamily="18" charset="0"/>
                        </a:rPr>
                        <a:t> </a:t>
                      </a:r>
                      <a:r>
                        <a:rPr sz="4000" b="1">
                          <a:solidFill>
                            <a:srgbClr val="00B050"/>
                          </a:solidFill>
                          <a:latin typeface="Times New Roman" panose="02020603050405020304" pitchFamily="18" charset="0"/>
                          <a:cs typeface="Times New Roman" panose="02020603050405020304" pitchFamily="18" charset="0"/>
                        </a:rPr>
                        <a:t>- </a:t>
                      </a:r>
                      <a:r>
                        <a:rPr lang="" altLang="x-none" sz="4000" b="1">
                          <a:solidFill>
                            <a:srgbClr val="00B050"/>
                          </a:solidFill>
                          <a:latin typeface="Times New Roman" panose="02020603050405020304" pitchFamily="18" charset="0"/>
                          <a:cs typeface="Times New Roman" panose="02020603050405020304" pitchFamily="18" charset="0"/>
                        </a:rPr>
                        <a:t>Nước ta có dân số đông tạo ra thị trường tiêu thụ rộng lớn, thúc đẩy sự phát triển của nhiều ng</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nh công nghiệp.</a:t>
                      </a:r>
                      <a:endParaRPr lang="" altLang="x-none" sz="40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2925" y="1130300"/>
            <a:ext cx="8870950" cy="3675045"/>
          </a:xfrm>
          <a:prstGeom prst="rect">
            <a:avLst/>
          </a:prstGeom>
          <a:noFill/>
        </p:spPr>
        <p:txBody>
          <a:bodyPr wrap="square">
            <a:spAutoFit/>
          </a:bodyPr>
          <a:lstStyle/>
          <a:p>
            <a:pPr algn="just">
              <a:lnSpc>
                <a:spcPct val="150000"/>
              </a:lnSpc>
              <a:buNone/>
            </a:pP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Dân</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cư</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v</a:t>
            </a:r>
            <a:r>
              <a:rPr sz="4000" b="1" dirty="0" err="1">
                <a:solidFill>
                  <a:srgbClr val="000000"/>
                </a:solidFill>
                <a:latin typeface="Times New Roman" panose="02020603050405020304" pitchFamily="18" charset="0"/>
                <a:ea typeface="Times New Roman" panose="02020603050405020304" pitchFamily="18" charset="0"/>
              </a:rPr>
              <a:t>à</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lao</a:t>
            </a:r>
            <a:r>
              <a:rPr sz="4000" b="1" dirty="0">
                <a:solidFill>
                  <a:srgbClr val="000000"/>
                </a:solidFill>
                <a:latin typeface="Times New Roman" panose="02020603050405020304" pitchFamily="18" charset="0"/>
                <a:cs typeface="Times New Roman" panose="02020603050405020304" pitchFamily="18" charset="0"/>
              </a:rPr>
              <a:t> </a:t>
            </a:r>
            <a:r>
              <a:rPr sz="4000" b="1" dirty="0" err="1">
                <a:solidFill>
                  <a:srgbClr val="000000"/>
                </a:solidFill>
                <a:latin typeface="Times New Roman" panose="02020603050405020304" pitchFamily="18" charset="0"/>
                <a:cs typeface="Times New Roman" panose="02020603050405020304" pitchFamily="18" charset="0"/>
              </a:rPr>
              <a:t>động</a:t>
            </a:r>
            <a:r>
              <a:rPr sz="4000" b="1" dirty="0">
                <a:solidFill>
                  <a:srgbClr val="000000"/>
                </a:solidFill>
                <a:latin typeface="Times New Roman" panose="02020603050405020304" pitchFamily="18" charset="0"/>
                <a:cs typeface="Times New Roman" panose="02020603050405020304" pitchFamily="18" charset="0"/>
              </a:rPr>
              <a:t>:</a:t>
            </a:r>
            <a:endParaRPr lang="" altLang="x-none" sz="4000" b="1" dirty="0">
              <a:latin typeface="Times New Roman" panose="02020603050405020304" pitchFamily="18" charset="0"/>
              <a:cs typeface="Times New Roman" panose="02020603050405020304" pitchFamily="18" charset="0"/>
            </a:endParaRPr>
          </a:p>
          <a:p>
            <a:pPr algn="just">
              <a:lnSpc>
                <a:spcPct val="150000"/>
              </a:lnSpc>
              <a:buNone/>
            </a:pPr>
            <a:r>
              <a:rPr sz="4000" b="1" dirty="0">
                <a:solidFill>
                  <a:srgbClr val="000000"/>
                </a:solidFill>
                <a:latin typeface="Times New Roman" panose="02020603050405020304" pitchFamily="18" charset="0"/>
                <a:cs typeface="Times New Roman" panose="02020603050405020304" pitchFamily="18" charset="0"/>
              </a:rPr>
              <a:t>+ C</a:t>
            </a:r>
            <a:r>
              <a:rPr lang="" altLang="x-none" sz="4000" b="1" dirty="0">
                <a:solidFill>
                  <a:srgbClr val="000000"/>
                </a:solidFill>
                <a:latin typeface="Times New Roman" panose="02020603050405020304" pitchFamily="18" charset="0"/>
                <a:cs typeface="Times New Roman" panose="02020603050405020304" pitchFamily="18" charset="0"/>
              </a:rPr>
              <a:t>ó dân số đông tạo ra thị trường tiêu thụ rộng lớn </a:t>
            </a:r>
            <a:r>
              <a:rPr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dirty="0">
                <a:solidFill>
                  <a:srgbClr val="000000"/>
                </a:solidFill>
                <a:latin typeface="Times New Roman" panose="02020603050405020304" pitchFamily="18" charset="0"/>
                <a:cs typeface="Times New Roman" panose="02020603050405020304" pitchFamily="18" charset="0"/>
              </a:rPr>
              <a:t> </a:t>
            </a:r>
            <a:r>
              <a:rPr lang="" altLang="x-none" sz="4000" b="1" dirty="0">
                <a:solidFill>
                  <a:srgbClr val="000000"/>
                </a:solidFill>
                <a:latin typeface="Times New Roman" panose="02020603050405020304" pitchFamily="18" charset="0"/>
                <a:cs typeface="Times New Roman" panose="02020603050405020304" pitchFamily="18" charset="0"/>
              </a:rPr>
              <a:t>phát triển nhiều ng</a:t>
            </a:r>
            <a:r>
              <a:rPr lang="" altLang="x-none" sz="4000" b="1" dirty="0">
                <a:solidFill>
                  <a:srgbClr val="000000"/>
                </a:solidFill>
                <a:latin typeface="Times New Roman" panose="02020603050405020304" pitchFamily="18" charset="0"/>
                <a:ea typeface="Times New Roman" panose="02020603050405020304" pitchFamily="18" charset="0"/>
              </a:rPr>
              <a:t>à</a:t>
            </a:r>
            <a:r>
              <a:rPr lang="" altLang="x-none" sz="4000" b="1" dirty="0">
                <a:solidFill>
                  <a:srgbClr val="000000"/>
                </a:solidFill>
                <a:latin typeface="Times New Roman" panose="02020603050405020304" pitchFamily="18" charset="0"/>
                <a:cs typeface="Times New Roman" panose="02020603050405020304" pitchFamily="18" charset="0"/>
              </a:rPr>
              <a:t>nh công nghiệp.</a:t>
            </a:r>
            <a:endParaRPr lang="" altLang="x-none" sz="4000" b="1" dirty="0">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697" name="Table 157696"/>
          <p:cNvGraphicFramePr/>
          <p:nvPr/>
        </p:nvGraphicFramePr>
        <p:xfrm>
          <a:off x="128588" y="115888"/>
          <a:ext cx="11815763" cy="6609208"/>
        </p:xfrm>
        <a:graphic>
          <a:graphicData uri="http://schemas.openxmlformats.org/drawingml/2006/table">
            <a:tbl>
              <a:tblPr/>
              <a:tblGrid>
                <a:gridCol w="1503363">
                  <a:extLst>
                    <a:ext uri="{9D8B030D-6E8A-4147-A177-3AD203B41FA5}">
                      <a16:colId xmlns:a16="http://schemas.microsoft.com/office/drawing/2014/main" val="20000"/>
                    </a:ext>
                  </a:extLst>
                </a:gridCol>
                <a:gridCol w="2016125">
                  <a:extLst>
                    <a:ext uri="{9D8B030D-6E8A-4147-A177-3AD203B41FA5}">
                      <a16:colId xmlns:a16="http://schemas.microsoft.com/office/drawing/2014/main" val="20001"/>
                    </a:ext>
                  </a:extLst>
                </a:gridCol>
                <a:gridCol w="8296275">
                  <a:extLst>
                    <a:ext uri="{9D8B030D-6E8A-4147-A177-3AD203B41FA5}">
                      <a16:colId xmlns:a16="http://schemas.microsoft.com/office/drawing/2014/main" val="20002"/>
                    </a:ext>
                  </a:extLst>
                </a:gridCol>
              </a:tblGrid>
              <a:tr h="6635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300" b="1">
                          <a:solidFill>
                            <a:srgbClr val="0432FF"/>
                          </a:solidFill>
                          <a:latin typeface="Times New Roman" panose="02020603050405020304" pitchFamily="18" charset="0"/>
                          <a:cs typeface="Times New Roman" panose="02020603050405020304" pitchFamily="18" charset="0"/>
                        </a:rPr>
                        <a:t>Nhóm</a:t>
                      </a:r>
                      <a:endParaRPr lang="" altLang="x-none" sz="33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300" b="1">
                          <a:solidFill>
                            <a:srgbClr val="0432FF"/>
                          </a:solidFill>
                          <a:latin typeface="Times New Roman" panose="02020603050405020304" pitchFamily="18" charset="0"/>
                          <a:cs typeface="Times New Roman" panose="02020603050405020304" pitchFamily="18" charset="0"/>
                        </a:rPr>
                        <a:t>Nhân tố</a:t>
                      </a:r>
                      <a:endParaRPr lang="" altLang="x-none" sz="33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300" b="1">
                          <a:solidFill>
                            <a:srgbClr val="0432FF"/>
                          </a:solidFill>
                          <a:latin typeface="Times New Roman" panose="02020603050405020304" pitchFamily="18" charset="0"/>
                          <a:cs typeface="Times New Roman" panose="02020603050405020304" pitchFamily="18" charset="0"/>
                        </a:rPr>
                        <a:t>Tác động</a:t>
                      </a:r>
                      <a:endParaRPr lang="" altLang="x-none" sz="33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4518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300" b="1">
                          <a:solidFill>
                            <a:srgbClr val="0432FF"/>
                          </a:solidFill>
                          <a:latin typeface="Times New Roman" panose="02020603050405020304" pitchFamily="18" charset="0"/>
                          <a:cs typeface="Times New Roman" panose="02020603050405020304" pitchFamily="18" charset="0"/>
                        </a:rPr>
                        <a:t>3</a:t>
                      </a:r>
                      <a:endParaRPr lang="" altLang="x-none" sz="33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300" b="1">
                          <a:solidFill>
                            <a:srgbClr val="0432FF"/>
                          </a:solidFill>
                          <a:latin typeface="Times New Roman" panose="02020603050405020304" pitchFamily="18" charset="0"/>
                          <a:cs typeface="Times New Roman" panose="02020603050405020304" pitchFamily="18" charset="0"/>
                        </a:rPr>
                        <a:t>Dân cư v</a:t>
                      </a:r>
                      <a:r>
                        <a:rPr sz="3300" b="1">
                          <a:solidFill>
                            <a:srgbClr val="0432FF"/>
                          </a:solidFill>
                          <a:latin typeface="Times New Roman" panose="02020603050405020304" pitchFamily="18" charset="0"/>
                          <a:ea typeface="Times New Roman" panose="02020603050405020304" pitchFamily="18" charset="0"/>
                        </a:rPr>
                        <a:t>à</a:t>
                      </a:r>
                      <a:r>
                        <a:rPr sz="3300" b="1">
                          <a:solidFill>
                            <a:srgbClr val="0432FF"/>
                          </a:solidFill>
                          <a:latin typeface="Times New Roman" panose="02020603050405020304" pitchFamily="18" charset="0"/>
                          <a:cs typeface="Times New Roman" panose="02020603050405020304" pitchFamily="18" charset="0"/>
                        </a:rPr>
                        <a:t> lao động</a:t>
                      </a:r>
                      <a:endParaRPr lang="" altLang="x-none" sz="33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300" b="1">
                          <a:solidFill>
                            <a:srgbClr val="00B050"/>
                          </a:solidFill>
                          <a:latin typeface="Times New Roman" panose="02020603050405020304" pitchFamily="18" charset="0"/>
                          <a:cs typeface="Times New Roman" panose="02020603050405020304" pitchFamily="18" charset="0"/>
                        </a:rPr>
                        <a:t> </a:t>
                      </a:r>
                      <a:r>
                        <a:rPr sz="3300" b="1">
                          <a:solidFill>
                            <a:srgbClr val="00B050"/>
                          </a:solidFill>
                          <a:latin typeface="Times New Roman" panose="02020603050405020304" pitchFamily="18" charset="0"/>
                          <a:cs typeface="Times New Roman" panose="02020603050405020304" pitchFamily="18" charset="0"/>
                        </a:rPr>
                        <a:t>- </a:t>
                      </a:r>
                      <a:r>
                        <a:rPr lang="" altLang="x-none" sz="3300" b="1">
                          <a:solidFill>
                            <a:srgbClr val="00B050"/>
                          </a:solidFill>
                          <a:latin typeface="Times New Roman" panose="02020603050405020304" pitchFamily="18" charset="0"/>
                          <a:cs typeface="Times New Roman" panose="02020603050405020304" pitchFamily="18" charset="0"/>
                        </a:rPr>
                        <a:t>Nguồn lao động nước ta dồi d</a:t>
                      </a:r>
                      <a:r>
                        <a:rPr lang="" altLang="x-none" sz="3300" b="1">
                          <a:solidFill>
                            <a:srgbClr val="00B050"/>
                          </a:solidFill>
                          <a:latin typeface="Times New Roman" panose="02020603050405020304" pitchFamily="18" charset="0"/>
                          <a:ea typeface="Times New Roman" panose="02020603050405020304" pitchFamily="18" charset="0"/>
                        </a:rPr>
                        <a:t>à</a:t>
                      </a:r>
                      <a:r>
                        <a:rPr lang="" altLang="x-none" sz="3300" b="1">
                          <a:solidFill>
                            <a:srgbClr val="00B050"/>
                          </a:solidFill>
                          <a:latin typeface="Times New Roman" panose="02020603050405020304" pitchFamily="18" charset="0"/>
                          <a:cs typeface="Times New Roman" panose="02020603050405020304" pitchFamily="18" charset="0"/>
                        </a:rPr>
                        <a:t>o, </a:t>
                      </a:r>
                      <a:r>
                        <a:rPr sz="3300" b="1">
                          <a:solidFill>
                            <a:srgbClr val="00B050"/>
                          </a:solidFill>
                          <a:latin typeface="Times New Roman" panose="02020603050405020304" pitchFamily="18" charset="0"/>
                          <a:cs typeface="Times New Roman" panose="02020603050405020304" pitchFamily="18" charset="0"/>
                        </a:rPr>
                        <a:t>chất lượng lao động ng</a:t>
                      </a:r>
                      <a:r>
                        <a:rPr sz="3300" b="1">
                          <a:solidFill>
                            <a:srgbClr val="00B050"/>
                          </a:solidFill>
                          <a:latin typeface="Times New Roman" panose="02020603050405020304" pitchFamily="18" charset="0"/>
                          <a:ea typeface="Times New Roman" panose="02020603050405020304" pitchFamily="18" charset="0"/>
                        </a:rPr>
                        <a:t>à</a:t>
                      </a:r>
                      <a:r>
                        <a:rPr sz="3300" b="1">
                          <a:solidFill>
                            <a:srgbClr val="00B050"/>
                          </a:solidFill>
                          <a:latin typeface="Times New Roman" panose="02020603050405020304" pitchFamily="18" charset="0"/>
                          <a:cs typeface="Times New Roman" panose="02020603050405020304" pitchFamily="18" charset="0"/>
                        </a:rPr>
                        <a:t>y c</a:t>
                      </a:r>
                      <a:r>
                        <a:rPr sz="3300" b="1">
                          <a:solidFill>
                            <a:srgbClr val="00B050"/>
                          </a:solidFill>
                          <a:latin typeface="Times New Roman" panose="02020603050405020304" pitchFamily="18" charset="0"/>
                          <a:ea typeface="Times New Roman" panose="02020603050405020304" pitchFamily="18" charset="0"/>
                        </a:rPr>
                        <a:t>à</a:t>
                      </a:r>
                      <a:r>
                        <a:rPr sz="3300" b="1">
                          <a:solidFill>
                            <a:srgbClr val="00B050"/>
                          </a:solidFill>
                          <a:latin typeface="Times New Roman" panose="02020603050405020304" pitchFamily="18" charset="0"/>
                          <a:cs typeface="Times New Roman" panose="02020603050405020304" pitchFamily="18" charset="0"/>
                        </a:rPr>
                        <a:t>ng tăng, </a:t>
                      </a:r>
                      <a:r>
                        <a:rPr lang="" altLang="x-none" sz="3300" b="1">
                          <a:solidFill>
                            <a:srgbClr val="00B050"/>
                          </a:solidFill>
                          <a:latin typeface="Times New Roman" panose="02020603050405020304" pitchFamily="18" charset="0"/>
                          <a:cs typeface="Times New Roman" panose="02020603050405020304" pitchFamily="18" charset="0"/>
                        </a:rPr>
                        <a:t>có khả năng tiếp thu khoa học – kĩ thuật tiên tiến. Ngo</a:t>
                      </a:r>
                      <a:r>
                        <a:rPr lang="" altLang="x-none" sz="3300" b="1">
                          <a:solidFill>
                            <a:srgbClr val="00B050"/>
                          </a:solidFill>
                          <a:latin typeface="Times New Roman" panose="02020603050405020304" pitchFamily="18" charset="0"/>
                          <a:ea typeface="Times New Roman" panose="02020603050405020304" pitchFamily="18" charset="0"/>
                        </a:rPr>
                        <a:t>à</a:t>
                      </a:r>
                      <a:r>
                        <a:rPr lang="" altLang="x-none" sz="3300" b="1">
                          <a:solidFill>
                            <a:srgbClr val="00B050"/>
                          </a:solidFill>
                          <a:latin typeface="Times New Roman" panose="02020603050405020304" pitchFamily="18" charset="0"/>
                          <a:cs typeface="Times New Roman" panose="02020603050405020304" pitchFamily="18" charset="0"/>
                        </a:rPr>
                        <a:t>i ra, người lao động có nhiều kinh nghiệm trong sản xuất nghề truyền thống. Những lợi thế về lao động tạo điều kiện phát triển công nghiệp, đa dạng hoá cơ cấu ng</a:t>
                      </a:r>
                      <a:r>
                        <a:rPr lang="" altLang="x-none" sz="3300" b="1">
                          <a:solidFill>
                            <a:srgbClr val="00B050"/>
                          </a:solidFill>
                          <a:latin typeface="Times New Roman" panose="02020603050405020304" pitchFamily="18" charset="0"/>
                          <a:ea typeface="Times New Roman" panose="02020603050405020304" pitchFamily="18" charset="0"/>
                        </a:rPr>
                        <a:t>à</a:t>
                      </a:r>
                      <a:r>
                        <a:rPr lang="" altLang="x-none" sz="3300" b="1">
                          <a:solidFill>
                            <a:srgbClr val="00B050"/>
                          </a:solidFill>
                          <a:latin typeface="Times New Roman" panose="02020603050405020304" pitchFamily="18" charset="0"/>
                          <a:cs typeface="Times New Roman" panose="02020603050405020304" pitchFamily="18" charset="0"/>
                        </a:rPr>
                        <a:t>nh công nghiệp, thu hút đầu tư v</a:t>
                      </a:r>
                      <a:r>
                        <a:rPr lang="" altLang="x-none" sz="3300" b="1">
                          <a:solidFill>
                            <a:srgbClr val="00B050"/>
                          </a:solidFill>
                          <a:latin typeface="Times New Roman" panose="02020603050405020304" pitchFamily="18" charset="0"/>
                          <a:ea typeface="Times New Roman" panose="02020603050405020304" pitchFamily="18" charset="0"/>
                        </a:rPr>
                        <a:t>à</a:t>
                      </a:r>
                      <a:r>
                        <a:rPr lang="" altLang="x-none" sz="3300" b="1">
                          <a:solidFill>
                            <a:srgbClr val="00B050"/>
                          </a:solidFill>
                          <a:latin typeface="Times New Roman" panose="02020603050405020304" pitchFamily="18" charset="0"/>
                          <a:cs typeface="Times New Roman" panose="02020603050405020304" pitchFamily="18" charset="0"/>
                        </a:rPr>
                        <a:t> chuyển giao công nghệ. </a:t>
                      </a:r>
                      <a:endParaRPr lang="" altLang="x-none" sz="33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Box 3"/>
          <p:cNvSpPr txBox="1"/>
          <p:nvPr/>
        </p:nvSpPr>
        <p:spPr>
          <a:xfrm>
            <a:off x="185738" y="120650"/>
            <a:ext cx="5980600" cy="584775"/>
          </a:xfrm>
          <a:prstGeom prst="rect">
            <a:avLst/>
          </a:prstGeom>
          <a:noFill/>
          <a:ln w="9525">
            <a:noFill/>
          </a:ln>
        </p:spPr>
        <p:txBody>
          <a:bodyPr wrap="square">
            <a:spAutoFit/>
          </a:bodyPr>
          <a:lstStyle/>
          <a:p>
            <a:pPr algn="ctr">
              <a:buNone/>
            </a:pPr>
            <a:r>
              <a:rPr sz="3200" b="1" dirty="0" err="1">
                <a:solidFill>
                  <a:srgbClr val="00B050"/>
                </a:solidFill>
                <a:latin typeface="Times New Roman" panose="02020603050405020304" pitchFamily="18" charset="0"/>
                <a:cs typeface="Times New Roman" panose="02020603050405020304" pitchFamily="18" charset="0"/>
              </a:rPr>
              <a:t>Nguồn</a:t>
            </a:r>
            <a:r>
              <a:rPr sz="3200" b="1" dirty="0">
                <a:solidFill>
                  <a:srgbClr val="00B050"/>
                </a:solidFill>
                <a:latin typeface="Times New Roman" panose="02020603050405020304" pitchFamily="18" charset="0"/>
                <a:cs typeface="Times New Roman" panose="02020603050405020304" pitchFamily="18" charset="0"/>
              </a:rPr>
              <a:t> </a:t>
            </a:r>
            <a:r>
              <a:rPr sz="3200" b="1" dirty="0" err="1">
                <a:solidFill>
                  <a:srgbClr val="00B050"/>
                </a:solidFill>
                <a:latin typeface="Times New Roman" panose="02020603050405020304" pitchFamily="18" charset="0"/>
                <a:cs typeface="Times New Roman" panose="02020603050405020304" pitchFamily="18" charset="0"/>
              </a:rPr>
              <a:t>lao</a:t>
            </a:r>
            <a:r>
              <a:rPr sz="3200" b="1" dirty="0">
                <a:solidFill>
                  <a:srgbClr val="00B050"/>
                </a:solidFill>
                <a:latin typeface="Times New Roman" panose="02020603050405020304" pitchFamily="18" charset="0"/>
                <a:cs typeface="Times New Roman" panose="02020603050405020304" pitchFamily="18" charset="0"/>
              </a:rPr>
              <a:t> </a:t>
            </a:r>
            <a:r>
              <a:rPr sz="3200" b="1" dirty="0" err="1">
                <a:solidFill>
                  <a:srgbClr val="00B050"/>
                </a:solidFill>
                <a:latin typeface="Times New Roman" panose="02020603050405020304" pitchFamily="18" charset="0"/>
                <a:cs typeface="Times New Roman" panose="02020603050405020304" pitchFamily="18" charset="0"/>
              </a:rPr>
              <a:t>động</a:t>
            </a:r>
            <a:r>
              <a:rPr sz="3200" b="1" dirty="0">
                <a:solidFill>
                  <a:srgbClr val="00B050"/>
                </a:solidFill>
                <a:latin typeface="Times New Roman" panose="02020603050405020304" pitchFamily="18" charset="0"/>
                <a:cs typeface="Times New Roman" panose="02020603050405020304" pitchFamily="18" charset="0"/>
              </a:rPr>
              <a:t> </a:t>
            </a:r>
            <a:r>
              <a:rPr sz="3200" b="1" dirty="0" err="1">
                <a:solidFill>
                  <a:srgbClr val="00B050"/>
                </a:solidFill>
                <a:latin typeface="Times New Roman" panose="02020603050405020304" pitchFamily="18" charset="0"/>
                <a:cs typeface="Times New Roman" panose="02020603050405020304" pitchFamily="18" charset="0"/>
              </a:rPr>
              <a:t>dồi</a:t>
            </a:r>
            <a:r>
              <a:rPr sz="3200" b="1" dirty="0">
                <a:solidFill>
                  <a:srgbClr val="00B050"/>
                </a:solidFill>
                <a:latin typeface="Times New Roman" panose="02020603050405020304" pitchFamily="18" charset="0"/>
                <a:cs typeface="Times New Roman" panose="02020603050405020304" pitchFamily="18" charset="0"/>
              </a:rPr>
              <a:t> </a:t>
            </a:r>
            <a:r>
              <a:rPr sz="3200" b="1" dirty="0" err="1">
                <a:solidFill>
                  <a:srgbClr val="00B050"/>
                </a:solidFill>
                <a:latin typeface="Times New Roman" panose="02020603050405020304" pitchFamily="18" charset="0"/>
                <a:cs typeface="Times New Roman" panose="02020603050405020304" pitchFamily="18" charset="0"/>
              </a:rPr>
              <a:t>d</a:t>
            </a:r>
            <a:r>
              <a:rPr sz="3200" b="1" dirty="0" err="1">
                <a:solidFill>
                  <a:srgbClr val="00B050"/>
                </a:solidFill>
                <a:latin typeface="Times New Roman" panose="02020603050405020304" pitchFamily="18" charset="0"/>
                <a:ea typeface="Times New Roman" panose="02020603050405020304" pitchFamily="18" charset="0"/>
              </a:rPr>
              <a:t>à</a:t>
            </a:r>
            <a:r>
              <a:rPr sz="3200" b="1" dirty="0" err="1">
                <a:solidFill>
                  <a:srgbClr val="00B050"/>
                </a:solidFill>
                <a:latin typeface="Times New Roman" panose="02020603050405020304" pitchFamily="18" charset="0"/>
                <a:cs typeface="Times New Roman" panose="02020603050405020304" pitchFamily="18" charset="0"/>
              </a:rPr>
              <a:t>o</a:t>
            </a:r>
            <a:endParaRPr lang="" altLang="x-none" sz="3200" dirty="0">
              <a:latin typeface="Times New Roman" panose="02020603050405020304" pitchFamily="18" charset="0"/>
            </a:endParaRPr>
          </a:p>
        </p:txBody>
      </p:sp>
      <p:pic>
        <p:nvPicPr>
          <p:cNvPr id="161794" name="Picture 2" descr="Phát triển công nghiệp giết mổ, chế biến và thị trường sản phẩm chăn nuôi  đến năm 2030"/>
          <p:cNvPicPr>
            <a:picLocks noChangeAspect="1"/>
          </p:cNvPicPr>
          <p:nvPr/>
        </p:nvPicPr>
        <p:blipFill>
          <a:blip r:embed="rId3"/>
          <a:stretch>
            <a:fillRect/>
          </a:stretch>
        </p:blipFill>
        <p:spPr>
          <a:xfrm>
            <a:off x="526801" y="950484"/>
            <a:ext cx="5610808" cy="2710757"/>
          </a:xfrm>
          <a:prstGeom prst="rect">
            <a:avLst/>
          </a:prstGeom>
          <a:noFill/>
          <a:ln w="9525">
            <a:noFill/>
          </a:ln>
        </p:spPr>
      </p:pic>
      <p:pic>
        <p:nvPicPr>
          <p:cNvPr id="2" name="Picture 1">
            <a:extLst>
              <a:ext uri="{FF2B5EF4-FFF2-40B4-BE49-F238E27FC236}">
                <a16:creationId xmlns:a16="http://schemas.microsoft.com/office/drawing/2014/main" id="{0B079D08-0582-042B-EC9D-34B2FC926A3A}"/>
              </a:ext>
            </a:extLst>
          </p:cNvPr>
          <p:cNvPicPr>
            <a:picLocks noChangeAspect="1"/>
          </p:cNvPicPr>
          <p:nvPr/>
        </p:nvPicPr>
        <p:blipFill>
          <a:blip r:embed="rId4"/>
          <a:stretch>
            <a:fillRect/>
          </a:stretch>
        </p:blipFill>
        <p:spPr>
          <a:xfrm>
            <a:off x="6131169" y="950485"/>
            <a:ext cx="5877053" cy="2710757"/>
          </a:xfrm>
          <a:prstGeom prst="rect">
            <a:avLst/>
          </a:prstGeom>
        </p:spPr>
      </p:pic>
      <p:pic>
        <p:nvPicPr>
          <p:cNvPr id="3" name="Picture 2">
            <a:extLst>
              <a:ext uri="{FF2B5EF4-FFF2-40B4-BE49-F238E27FC236}">
                <a16:creationId xmlns:a16="http://schemas.microsoft.com/office/drawing/2014/main" id="{A63C9E8F-E402-82CF-9E0D-7C7D1003B51B}"/>
              </a:ext>
            </a:extLst>
          </p:cNvPr>
          <p:cNvPicPr>
            <a:picLocks noChangeAspect="1"/>
          </p:cNvPicPr>
          <p:nvPr/>
        </p:nvPicPr>
        <p:blipFill>
          <a:blip r:embed="rId5"/>
          <a:stretch>
            <a:fillRect/>
          </a:stretch>
        </p:blipFill>
        <p:spPr>
          <a:xfrm>
            <a:off x="5783667" y="0"/>
            <a:ext cx="6572058" cy="1182727"/>
          </a:xfrm>
          <a:prstGeom prst="rect">
            <a:avLst/>
          </a:prstGeom>
        </p:spPr>
      </p:pic>
      <p:pic>
        <p:nvPicPr>
          <p:cNvPr id="4" name="Picture 3">
            <a:extLst>
              <a:ext uri="{FF2B5EF4-FFF2-40B4-BE49-F238E27FC236}">
                <a16:creationId xmlns:a16="http://schemas.microsoft.com/office/drawing/2014/main" id="{28B313F1-A062-2F64-C45F-10CE2A35700B}"/>
              </a:ext>
            </a:extLst>
          </p:cNvPr>
          <p:cNvPicPr>
            <a:picLocks noChangeAspect="1"/>
          </p:cNvPicPr>
          <p:nvPr/>
        </p:nvPicPr>
        <p:blipFill>
          <a:blip r:embed="rId6"/>
          <a:stretch>
            <a:fillRect/>
          </a:stretch>
        </p:blipFill>
        <p:spPr>
          <a:xfrm>
            <a:off x="3778180" y="3798099"/>
            <a:ext cx="8230042" cy="2828789"/>
          </a:xfrm>
          <a:prstGeom prst="rect">
            <a:avLst/>
          </a:prstGeom>
        </p:spPr>
      </p:pic>
      <p:pic>
        <p:nvPicPr>
          <p:cNvPr id="6" name="Picture 5">
            <a:extLst>
              <a:ext uri="{FF2B5EF4-FFF2-40B4-BE49-F238E27FC236}">
                <a16:creationId xmlns:a16="http://schemas.microsoft.com/office/drawing/2014/main" id="{C83F5D0E-6928-09C2-0E2A-D6F2AF4CD9D5}"/>
              </a:ext>
            </a:extLst>
          </p:cNvPr>
          <p:cNvPicPr>
            <a:picLocks noChangeAspect="1"/>
          </p:cNvPicPr>
          <p:nvPr/>
        </p:nvPicPr>
        <p:blipFill>
          <a:blip r:embed="rId7"/>
          <a:stretch>
            <a:fillRect/>
          </a:stretch>
        </p:blipFill>
        <p:spPr>
          <a:xfrm>
            <a:off x="-8372" y="4298033"/>
            <a:ext cx="4011516" cy="1609483"/>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3413" y="1939925"/>
            <a:ext cx="8385175" cy="2751138"/>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Nguồn lao động dồi d</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o, </a:t>
            </a:r>
            <a:r>
              <a:rPr sz="4000" b="1">
                <a:solidFill>
                  <a:srgbClr val="000000"/>
                </a:solidFill>
                <a:latin typeface="Times New Roman" panose="02020603050405020304" pitchFamily="18" charset="0"/>
                <a:cs typeface="Times New Roman" panose="02020603050405020304" pitchFamily="18" charset="0"/>
              </a:rPr>
              <a:t>chất lượng lao động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y c</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ng tăng </a:t>
            </a:r>
            <a:r>
              <a:rPr sz="4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đa dạng hoá cơ cấu 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nh công nghiệp</a:t>
            </a:r>
            <a:r>
              <a:rPr sz="4000" b="1">
                <a:solidFill>
                  <a:srgbClr val="000000"/>
                </a:solidFill>
                <a:latin typeface="Times New Roman" panose="02020603050405020304" pitchFamily="18" charset="0"/>
                <a:cs typeface="Times New Roman" panose="02020603050405020304" pitchFamily="18" charset="0"/>
              </a:rPr>
              <a:t>.</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7" name="Table 167936"/>
          <p:cNvGraphicFramePr/>
          <p:nvPr/>
        </p:nvGraphicFramePr>
        <p:xfrm>
          <a:off x="396875" y="927100"/>
          <a:ext cx="11398250" cy="4135882"/>
        </p:xfrm>
        <a:graphic>
          <a:graphicData uri="http://schemas.openxmlformats.org/drawingml/2006/table">
            <a:tbl>
              <a:tblPr/>
              <a:tblGrid>
                <a:gridCol w="1449388">
                  <a:extLst>
                    <a:ext uri="{9D8B030D-6E8A-4147-A177-3AD203B41FA5}">
                      <a16:colId xmlns:a16="http://schemas.microsoft.com/office/drawing/2014/main" val="20000"/>
                    </a:ext>
                  </a:extLst>
                </a:gridCol>
                <a:gridCol w="4252912">
                  <a:extLst>
                    <a:ext uri="{9D8B030D-6E8A-4147-A177-3AD203B41FA5}">
                      <a16:colId xmlns:a16="http://schemas.microsoft.com/office/drawing/2014/main" val="20001"/>
                    </a:ext>
                  </a:extLst>
                </a:gridCol>
                <a:gridCol w="5695950">
                  <a:extLst>
                    <a:ext uri="{9D8B030D-6E8A-4147-A177-3AD203B41FA5}">
                      <a16:colId xmlns:a16="http://schemas.microsoft.com/office/drawing/2014/main" val="20002"/>
                    </a:ext>
                  </a:extLst>
                </a:gridCol>
              </a:tblGrid>
              <a:tr h="7651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7026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4</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Cơ sở hạ tầng, cơ sở vật chất – kĩ thuật công nghiệp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khoa học công nghệ</a:t>
                      </a:r>
                      <a:r>
                        <a:rPr lang="" altLang="x-none" sz="3800" b="1">
                          <a:solidFill>
                            <a:srgbClr val="0432FF"/>
                          </a:solidFill>
                          <a:latin typeface="Times New Roman" panose="02020603050405020304" pitchFamily="18" charset="0"/>
                          <a:cs typeface="Times New Roman" panose="02020603050405020304" pitchFamily="18" charset="0"/>
                        </a:rPr>
                        <a:t> </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0B050"/>
                          </a:solidFill>
                          <a:latin typeface="Times New Roman" panose="02020603050405020304" pitchFamily="18" charset="0"/>
                          <a:cs typeface="Times New Roman" panose="02020603050405020304" pitchFamily="18" charset="0"/>
                        </a:rPr>
                        <a:t> </a:t>
                      </a:r>
                      <a:r>
                        <a:rPr sz="3800" b="1">
                          <a:solidFill>
                            <a:srgbClr val="00B050"/>
                          </a:solidFill>
                          <a:latin typeface="Times New Roman" panose="02020603050405020304" pitchFamily="18" charset="0"/>
                          <a:cs typeface="Times New Roman" panose="02020603050405020304" pitchFamily="18" charset="0"/>
                        </a:rPr>
                        <a:t>- </a:t>
                      </a:r>
                      <a:r>
                        <a:rPr lang="" altLang="x-none" sz="3800" b="1">
                          <a:solidFill>
                            <a:srgbClr val="00B050"/>
                          </a:solidFill>
                          <a:latin typeface="Times New Roman" panose="02020603050405020304" pitchFamily="18" charset="0"/>
                          <a:cs typeface="Times New Roman" panose="02020603050405020304" pitchFamily="18" charset="0"/>
                        </a:rPr>
                        <a:t>Cơ sở hạ tầng ở nước ta có nhiều đổi mới</a:t>
                      </a:r>
                      <a:r>
                        <a:rPr sz="3800" b="1">
                          <a:solidFill>
                            <a:srgbClr val="00B050"/>
                          </a:solidFill>
                          <a:latin typeface="Times New Roman" panose="02020603050405020304" pitchFamily="18" charset="0"/>
                          <a:cs typeface="Times New Roman" panose="02020603050405020304" pitchFamily="18" charset="0"/>
                        </a:rPr>
                        <a:t>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ng</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y c</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ng ho</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 thiện,</a:t>
                      </a:r>
                      <a:r>
                        <a:rPr lang="" altLang="x-none" sz="3800" b="1">
                          <a:solidFill>
                            <a:srgbClr val="00B050"/>
                          </a:solidFill>
                          <a:latin typeface="Times New Roman" panose="02020603050405020304" pitchFamily="18" charset="0"/>
                          <a:cs typeface="Times New Roman" panose="02020603050405020304" pitchFamily="18" charset="0"/>
                        </a:rPr>
                        <a:t> khả năng liên kết vùng tốt hơn. </a:t>
                      </a:r>
                      <a:endParaRPr lang="" altLang="x-none" sz="38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47106"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Đóng tàu và thuyền</a:t>
            </a:r>
            <a:endParaRPr lang="" altLang="x-none" sz="4000" b="1">
              <a:solidFill>
                <a:srgbClr val="00B050"/>
              </a:solidFill>
              <a:latin typeface="Times New Roman" panose="02020603050405020304" pitchFamily="18" charset="0"/>
            </a:endParaRPr>
          </a:p>
        </p:txBody>
      </p:sp>
      <p:sp>
        <p:nvSpPr>
          <p:cNvPr id="47108" name="Rectangle 2"/>
          <p:cNvSpPr/>
          <p:nvPr/>
        </p:nvSpPr>
        <p:spPr>
          <a:xfrm>
            <a:off x="1314450" y="798513"/>
            <a:ext cx="3852227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7109" name="Picture 1" descr="Gỗ dùng để đóng thuyền dùng từ gỗ gì - Gỗ Phương Đông"/>
          <p:cNvPicPr>
            <a:picLocks noChangeAspect="1"/>
          </p:cNvPicPr>
          <p:nvPr/>
        </p:nvPicPr>
        <p:blipFill>
          <a:blip r:embed="rId3" r:link="rId4"/>
          <a:stretch>
            <a:fillRect/>
          </a:stretch>
        </p:blipFill>
        <p:spPr>
          <a:xfrm>
            <a:off x="1314450" y="798513"/>
            <a:ext cx="9577388" cy="53133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Box 3"/>
          <p:cNvSpPr txBox="1"/>
          <p:nvPr/>
        </p:nvSpPr>
        <p:spPr>
          <a:xfrm>
            <a:off x="185738" y="120650"/>
            <a:ext cx="11828462" cy="1323975"/>
          </a:xfrm>
          <a:prstGeom prst="rect">
            <a:avLst/>
          </a:prstGeom>
          <a:noFill/>
          <a:ln w="9525">
            <a:noFill/>
          </a:ln>
        </p:spPr>
        <p:txBody>
          <a:bodyPr>
            <a:spAutoFit/>
          </a:bodyPr>
          <a:lstStyle/>
          <a:p>
            <a:pPr algn="ctr">
              <a:buNone/>
            </a:pPr>
            <a:r>
              <a:rPr lang="" altLang="x-none" sz="4000" b="1" dirty="0">
                <a:solidFill>
                  <a:srgbClr val="00B050"/>
                </a:solidFill>
                <a:latin typeface="Times New Roman" panose="02020603050405020304" pitchFamily="18" charset="0"/>
                <a:cs typeface="Times New Roman" panose="02020603050405020304" pitchFamily="18" charset="0"/>
              </a:rPr>
              <a:t>Cơ sở hạ tầng ở nước ta có nhiều đổi mới</a:t>
            </a:r>
            <a:r>
              <a:rPr sz="4000" b="1" dirty="0">
                <a:solidFill>
                  <a:srgbClr val="00B050"/>
                </a:solidFill>
                <a:latin typeface="Times New Roman" panose="02020603050405020304" pitchFamily="18" charset="0"/>
                <a:cs typeface="Times New Roman" panose="02020603050405020304" pitchFamily="18" charset="0"/>
              </a:rPr>
              <a:t> </a:t>
            </a:r>
          </a:p>
          <a:p>
            <a:pPr algn="ctr">
              <a:buNone/>
            </a:pPr>
            <a:r>
              <a:rPr sz="4000" b="1" dirty="0" err="1">
                <a:solidFill>
                  <a:srgbClr val="00B050"/>
                </a:solidFill>
                <a:latin typeface="Times New Roman" panose="02020603050405020304" pitchFamily="18" charset="0"/>
                <a:cs typeface="Times New Roman" panose="02020603050405020304" pitchFamily="18" charset="0"/>
              </a:rPr>
              <a:t>v</a:t>
            </a:r>
            <a:r>
              <a:rPr sz="4000" b="1" dirty="0" err="1">
                <a:solidFill>
                  <a:srgbClr val="00B050"/>
                </a:solidFill>
                <a:latin typeface="Times New Roman" panose="02020603050405020304" pitchFamily="18" charset="0"/>
                <a:ea typeface="Times New Roman" panose="02020603050405020304" pitchFamily="18" charset="0"/>
              </a:rPr>
              <a:t>à</a:t>
            </a:r>
            <a:r>
              <a:rPr sz="4000" b="1" dirty="0">
                <a:solidFill>
                  <a:srgbClr val="00B050"/>
                </a:solidFill>
                <a:latin typeface="Times New Roman" panose="02020603050405020304" pitchFamily="18" charset="0"/>
                <a:cs typeface="Times New Roman" panose="02020603050405020304" pitchFamily="18" charset="0"/>
              </a:rPr>
              <a:t> </a:t>
            </a:r>
            <a:r>
              <a:rPr sz="4000" b="1" dirty="0" err="1">
                <a:solidFill>
                  <a:srgbClr val="00B050"/>
                </a:solidFill>
                <a:latin typeface="Times New Roman" panose="02020603050405020304" pitchFamily="18" charset="0"/>
                <a:cs typeface="Times New Roman" panose="02020603050405020304" pitchFamily="18" charset="0"/>
              </a:rPr>
              <a:t>ng</a:t>
            </a:r>
            <a:r>
              <a:rPr sz="4000" b="1" dirty="0" err="1">
                <a:solidFill>
                  <a:srgbClr val="00B050"/>
                </a:solidFill>
                <a:latin typeface="Times New Roman" panose="02020603050405020304" pitchFamily="18" charset="0"/>
                <a:ea typeface="Times New Roman" panose="02020603050405020304" pitchFamily="18" charset="0"/>
              </a:rPr>
              <a:t>à</a:t>
            </a:r>
            <a:r>
              <a:rPr sz="4000" b="1" dirty="0" err="1">
                <a:solidFill>
                  <a:srgbClr val="00B050"/>
                </a:solidFill>
                <a:latin typeface="Times New Roman" panose="02020603050405020304" pitchFamily="18" charset="0"/>
                <a:cs typeface="Times New Roman" panose="02020603050405020304" pitchFamily="18" charset="0"/>
              </a:rPr>
              <a:t>y</a:t>
            </a:r>
            <a:r>
              <a:rPr sz="4000" b="1" dirty="0">
                <a:solidFill>
                  <a:srgbClr val="00B050"/>
                </a:solidFill>
                <a:latin typeface="Times New Roman" panose="02020603050405020304" pitchFamily="18" charset="0"/>
                <a:cs typeface="Times New Roman" panose="02020603050405020304" pitchFamily="18" charset="0"/>
              </a:rPr>
              <a:t> </a:t>
            </a:r>
            <a:r>
              <a:rPr sz="4000" b="1" dirty="0" err="1">
                <a:solidFill>
                  <a:srgbClr val="00B050"/>
                </a:solidFill>
                <a:latin typeface="Times New Roman" panose="02020603050405020304" pitchFamily="18" charset="0"/>
                <a:cs typeface="Times New Roman" panose="02020603050405020304" pitchFamily="18" charset="0"/>
              </a:rPr>
              <a:t>c</a:t>
            </a:r>
            <a:r>
              <a:rPr sz="4000" b="1" dirty="0" err="1">
                <a:solidFill>
                  <a:srgbClr val="00B050"/>
                </a:solidFill>
                <a:latin typeface="Times New Roman" panose="02020603050405020304" pitchFamily="18" charset="0"/>
                <a:ea typeface="Times New Roman" panose="02020603050405020304" pitchFamily="18" charset="0"/>
              </a:rPr>
              <a:t>à</a:t>
            </a:r>
            <a:r>
              <a:rPr sz="4000" b="1" dirty="0" err="1">
                <a:solidFill>
                  <a:srgbClr val="00B050"/>
                </a:solidFill>
                <a:latin typeface="Times New Roman" panose="02020603050405020304" pitchFamily="18" charset="0"/>
                <a:cs typeface="Times New Roman" panose="02020603050405020304" pitchFamily="18" charset="0"/>
              </a:rPr>
              <a:t>ng</a:t>
            </a:r>
            <a:r>
              <a:rPr sz="4000" b="1" dirty="0">
                <a:solidFill>
                  <a:srgbClr val="00B050"/>
                </a:solidFill>
                <a:latin typeface="Times New Roman" panose="02020603050405020304" pitchFamily="18" charset="0"/>
                <a:cs typeface="Times New Roman" panose="02020603050405020304" pitchFamily="18" charset="0"/>
              </a:rPr>
              <a:t> </a:t>
            </a:r>
            <a:r>
              <a:rPr sz="4000" b="1" dirty="0" err="1">
                <a:solidFill>
                  <a:srgbClr val="00B050"/>
                </a:solidFill>
                <a:latin typeface="Times New Roman" panose="02020603050405020304" pitchFamily="18" charset="0"/>
                <a:cs typeface="Times New Roman" panose="02020603050405020304" pitchFamily="18" charset="0"/>
              </a:rPr>
              <a:t>ho</a:t>
            </a:r>
            <a:r>
              <a:rPr sz="4000" b="1" dirty="0" err="1">
                <a:solidFill>
                  <a:srgbClr val="00B050"/>
                </a:solidFill>
                <a:latin typeface="Times New Roman" panose="02020603050405020304" pitchFamily="18" charset="0"/>
                <a:ea typeface="Times New Roman" panose="02020603050405020304" pitchFamily="18" charset="0"/>
              </a:rPr>
              <a:t>à</a:t>
            </a:r>
            <a:r>
              <a:rPr sz="4000" b="1" dirty="0" err="1">
                <a:solidFill>
                  <a:srgbClr val="00B050"/>
                </a:solidFill>
                <a:latin typeface="Times New Roman" panose="02020603050405020304" pitchFamily="18" charset="0"/>
                <a:cs typeface="Times New Roman" panose="02020603050405020304" pitchFamily="18" charset="0"/>
              </a:rPr>
              <a:t>n</a:t>
            </a:r>
            <a:r>
              <a:rPr sz="4000" b="1" dirty="0">
                <a:solidFill>
                  <a:srgbClr val="00B050"/>
                </a:solidFill>
                <a:latin typeface="Times New Roman" panose="02020603050405020304" pitchFamily="18" charset="0"/>
                <a:cs typeface="Times New Roman" panose="02020603050405020304" pitchFamily="18" charset="0"/>
              </a:rPr>
              <a:t> </a:t>
            </a:r>
            <a:r>
              <a:rPr sz="4000" b="1" dirty="0" err="1">
                <a:solidFill>
                  <a:srgbClr val="00B050"/>
                </a:solidFill>
                <a:latin typeface="Times New Roman" panose="02020603050405020304" pitchFamily="18" charset="0"/>
                <a:cs typeface="Times New Roman" panose="02020603050405020304" pitchFamily="18" charset="0"/>
              </a:rPr>
              <a:t>thiện</a:t>
            </a:r>
            <a:endParaRPr lang="" altLang="x-none" sz="4000" dirty="0">
              <a:latin typeface="Times New Roman" panose="02020603050405020304" pitchFamily="18" charset="0"/>
            </a:endParaRPr>
          </a:p>
        </p:txBody>
      </p:sp>
      <p:pic>
        <p:nvPicPr>
          <p:cNvPr id="172034" name="Picture 2" descr="Tin tức đầu tư dự án hạ tầng giao thông ngày 21/7/2020"/>
          <p:cNvPicPr>
            <a:picLocks noChangeAspect="1"/>
          </p:cNvPicPr>
          <p:nvPr/>
        </p:nvPicPr>
        <p:blipFill>
          <a:blip r:embed="rId3"/>
          <a:stretch>
            <a:fillRect/>
          </a:stretch>
        </p:blipFill>
        <p:spPr>
          <a:xfrm>
            <a:off x="938213" y="1444625"/>
            <a:ext cx="5328654" cy="5292725"/>
          </a:xfrm>
          <a:prstGeom prst="rect">
            <a:avLst/>
          </a:prstGeom>
          <a:noFill/>
          <a:ln w="9525">
            <a:noFill/>
          </a:ln>
        </p:spPr>
      </p:pic>
      <p:pic>
        <p:nvPicPr>
          <p:cNvPr id="2" name="Picture 1">
            <a:extLst>
              <a:ext uri="{FF2B5EF4-FFF2-40B4-BE49-F238E27FC236}">
                <a16:creationId xmlns:a16="http://schemas.microsoft.com/office/drawing/2014/main" id="{57D66632-DE68-E0C6-14FA-915318BD23FB}"/>
              </a:ext>
            </a:extLst>
          </p:cNvPr>
          <p:cNvPicPr>
            <a:picLocks noChangeAspect="1"/>
          </p:cNvPicPr>
          <p:nvPr/>
        </p:nvPicPr>
        <p:blipFill>
          <a:blip r:embed="rId4"/>
          <a:stretch>
            <a:fillRect/>
          </a:stretch>
        </p:blipFill>
        <p:spPr>
          <a:xfrm>
            <a:off x="6266867" y="1444625"/>
            <a:ext cx="5509801" cy="5291787"/>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Table 176128"/>
          <p:cNvGraphicFramePr/>
          <p:nvPr/>
        </p:nvGraphicFramePr>
        <p:xfrm>
          <a:off x="153988" y="117475"/>
          <a:ext cx="11779250" cy="6741604"/>
        </p:xfrm>
        <a:graphic>
          <a:graphicData uri="http://schemas.openxmlformats.org/drawingml/2006/table">
            <a:tbl>
              <a:tblPr/>
              <a:tblGrid>
                <a:gridCol w="1498600">
                  <a:extLst>
                    <a:ext uri="{9D8B030D-6E8A-4147-A177-3AD203B41FA5}">
                      <a16:colId xmlns:a16="http://schemas.microsoft.com/office/drawing/2014/main" val="20000"/>
                    </a:ext>
                  </a:extLst>
                </a:gridCol>
                <a:gridCol w="3330575">
                  <a:extLst>
                    <a:ext uri="{9D8B030D-6E8A-4147-A177-3AD203B41FA5}">
                      <a16:colId xmlns:a16="http://schemas.microsoft.com/office/drawing/2014/main" val="20001"/>
                    </a:ext>
                  </a:extLst>
                </a:gridCol>
                <a:gridCol w="6950075">
                  <a:extLst>
                    <a:ext uri="{9D8B030D-6E8A-4147-A177-3AD203B41FA5}">
                      <a16:colId xmlns:a16="http://schemas.microsoft.com/office/drawing/2014/main" val="20002"/>
                    </a:ext>
                  </a:extLst>
                </a:gridCol>
              </a:tblGrid>
              <a:tr h="76358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Nhóm</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Nhân tố</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Tác động</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76937">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4</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800" b="1">
                          <a:solidFill>
                            <a:srgbClr val="0432FF"/>
                          </a:solidFill>
                          <a:latin typeface="Times New Roman" panose="02020603050405020304" pitchFamily="18" charset="0"/>
                          <a:cs typeface="Times New Roman" panose="02020603050405020304" pitchFamily="18" charset="0"/>
                        </a:rPr>
                        <a:t>Cơ sở hạ tầng, cơ sở vật chất – kĩ thuật công nghiệp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khoa học công nghệ</a:t>
                      </a:r>
                      <a:r>
                        <a:rPr lang="" altLang="x-none" sz="3800" b="1">
                          <a:solidFill>
                            <a:srgbClr val="0432FF"/>
                          </a:solidFill>
                          <a:latin typeface="Times New Roman" panose="02020603050405020304" pitchFamily="18" charset="0"/>
                          <a:cs typeface="Times New Roman" panose="02020603050405020304" pitchFamily="18" charset="0"/>
                        </a:rPr>
                        <a:t> </a:t>
                      </a:r>
                      <a:endParaRPr lang="" altLang="x-none" sz="38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lang="" altLang="x-none" sz="3800" b="1">
                          <a:solidFill>
                            <a:srgbClr val="00B050"/>
                          </a:solidFill>
                          <a:latin typeface="Times New Roman" panose="02020603050405020304" pitchFamily="18" charset="0"/>
                          <a:cs typeface="Times New Roman" panose="02020603050405020304" pitchFamily="18" charset="0"/>
                        </a:rPr>
                        <a:t> </a:t>
                      </a:r>
                      <a:r>
                        <a:rPr sz="3800" b="1">
                          <a:solidFill>
                            <a:srgbClr val="00B050"/>
                          </a:solidFill>
                          <a:latin typeface="Times New Roman" panose="02020603050405020304" pitchFamily="18" charset="0"/>
                          <a:cs typeface="Times New Roman" panose="02020603050405020304" pitchFamily="18" charset="0"/>
                        </a:rPr>
                        <a:t>- </a:t>
                      </a:r>
                      <a:r>
                        <a:rPr lang="" altLang="x-none" sz="3800" b="1">
                          <a:solidFill>
                            <a:srgbClr val="00B050"/>
                          </a:solidFill>
                          <a:latin typeface="Times New Roman" panose="02020603050405020304" pitchFamily="18" charset="0"/>
                          <a:cs typeface="Times New Roman" panose="02020603050405020304" pitchFamily="18" charset="0"/>
                        </a:rPr>
                        <a:t>Cơ sở vật chất – kĩ thuật công nghiệp được đầu tư phát triển với nhiều khu công nghiệp tập trung, khu chế xuất, khu công nghệ cao, các điểm công nghiệp, l</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ng nghề truyền thống,... hình th</a:t>
                      </a:r>
                      <a:r>
                        <a:rPr lang="" altLang="x-none" sz="3800" b="1">
                          <a:solidFill>
                            <a:srgbClr val="00B050"/>
                          </a:solidFill>
                          <a:latin typeface="Times New Roman" panose="02020603050405020304" pitchFamily="18" charset="0"/>
                          <a:ea typeface="Times New Roman" panose="02020603050405020304" pitchFamily="18" charset="0"/>
                        </a:rPr>
                        <a:t>à</a:t>
                      </a:r>
                      <a:r>
                        <a:rPr lang="" altLang="x-none" sz="3800" b="1">
                          <a:solidFill>
                            <a:srgbClr val="00B050"/>
                          </a:solidFill>
                          <a:latin typeface="Times New Roman" panose="02020603050405020304" pitchFamily="18" charset="0"/>
                          <a:cs typeface="Times New Roman" panose="02020603050405020304" pitchFamily="18" charset="0"/>
                        </a:rPr>
                        <a:t>nh trên phạm vi cả nước. </a:t>
                      </a:r>
                      <a:endParaRPr lang="" altLang="x-none" sz="3800" b="1">
                        <a:solidFill>
                          <a:srgbClr val="00B050"/>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1938" y="946150"/>
            <a:ext cx="9128125" cy="4597400"/>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Cơ sở hạ tầng, cơ sở vật chất - kĩ thuật công nghiệp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khoa học công nghệ:</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Cơ sở hạ tầng ở nước ta có nhiều đổi mới</a:t>
            </a:r>
            <a:r>
              <a:rPr sz="4000" b="1">
                <a:solidFill>
                  <a:srgbClr val="000000"/>
                </a:solidFill>
                <a:latin typeface="Times New Roman" panose="02020603050405020304" pitchFamily="18" charset="0"/>
                <a:cs typeface="Times New Roman" panose="02020603050405020304" pitchFamily="18" charset="0"/>
              </a:rPr>
              <a:t>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y c</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ng ho</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 thiện,</a:t>
            </a:r>
            <a:r>
              <a:rPr lang="" altLang="x-none" sz="4000" b="1">
                <a:solidFill>
                  <a:srgbClr val="000000"/>
                </a:solidFill>
                <a:latin typeface="Times New Roman" panose="02020603050405020304" pitchFamily="18" charset="0"/>
                <a:cs typeface="Times New Roman" panose="02020603050405020304" pitchFamily="18" charset="0"/>
              </a:rPr>
              <a:t> khả năng liên kết vùng tốt hơn. </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3"/>
          <p:cNvSpPr txBox="1"/>
          <p:nvPr/>
        </p:nvSpPr>
        <p:spPr>
          <a:xfrm>
            <a:off x="185738" y="120650"/>
            <a:ext cx="4507560" cy="461665"/>
          </a:xfrm>
          <a:prstGeom prst="rect">
            <a:avLst/>
          </a:prstGeom>
          <a:noFill/>
          <a:ln w="9525">
            <a:noFill/>
          </a:ln>
        </p:spPr>
        <p:txBody>
          <a:bodyPr wrap="square">
            <a:spAutoFit/>
          </a:bodyPr>
          <a:lstStyle/>
          <a:p>
            <a:pPr algn="ctr">
              <a:buNone/>
            </a:pPr>
            <a:r>
              <a:rPr lang="" altLang="x-none" sz="2400" b="1">
                <a:solidFill>
                  <a:srgbClr val="00B050"/>
                </a:solidFill>
                <a:latin typeface="Times New Roman" panose="02020603050405020304" pitchFamily="18" charset="0"/>
                <a:cs typeface="Times New Roman" panose="02020603050405020304" pitchFamily="18" charset="0"/>
              </a:rPr>
              <a:t>Khu công nghiệp tập trung</a:t>
            </a:r>
            <a:endParaRPr lang="" altLang="x-none" sz="2400" dirty="0">
              <a:latin typeface="Times New Roman" panose="02020603050405020304" pitchFamily="18" charset="0"/>
            </a:endParaRPr>
          </a:p>
        </p:txBody>
      </p:sp>
      <p:pic>
        <p:nvPicPr>
          <p:cNvPr id="178178" name="Picture 2" descr="Đề xuất mới về quản lý khu công nghiệp, khu kinh tế"/>
          <p:cNvPicPr>
            <a:picLocks noChangeAspect="1"/>
          </p:cNvPicPr>
          <p:nvPr/>
        </p:nvPicPr>
        <p:blipFill>
          <a:blip r:embed="rId3"/>
          <a:stretch>
            <a:fillRect/>
          </a:stretch>
        </p:blipFill>
        <p:spPr>
          <a:xfrm>
            <a:off x="502816" y="828675"/>
            <a:ext cx="3476331" cy="2670305"/>
          </a:xfrm>
          <a:prstGeom prst="rect">
            <a:avLst/>
          </a:prstGeom>
          <a:noFill/>
          <a:ln w="9525">
            <a:noFill/>
          </a:ln>
        </p:spPr>
      </p:pic>
      <p:pic>
        <p:nvPicPr>
          <p:cNvPr id="2" name="Picture 1">
            <a:extLst>
              <a:ext uri="{FF2B5EF4-FFF2-40B4-BE49-F238E27FC236}">
                <a16:creationId xmlns:a16="http://schemas.microsoft.com/office/drawing/2014/main" id="{43FF73B1-4A85-9546-1F3B-D2C797515881}"/>
              </a:ext>
            </a:extLst>
          </p:cNvPr>
          <p:cNvPicPr>
            <a:picLocks noChangeAspect="1"/>
          </p:cNvPicPr>
          <p:nvPr/>
        </p:nvPicPr>
        <p:blipFill>
          <a:blip r:embed="rId4"/>
          <a:stretch>
            <a:fillRect/>
          </a:stretch>
        </p:blipFill>
        <p:spPr>
          <a:xfrm>
            <a:off x="3979147" y="828675"/>
            <a:ext cx="3758084" cy="2670305"/>
          </a:xfrm>
          <a:prstGeom prst="rect">
            <a:avLst/>
          </a:prstGeom>
        </p:spPr>
      </p:pic>
      <p:pic>
        <p:nvPicPr>
          <p:cNvPr id="3" name="Picture 2">
            <a:extLst>
              <a:ext uri="{FF2B5EF4-FFF2-40B4-BE49-F238E27FC236}">
                <a16:creationId xmlns:a16="http://schemas.microsoft.com/office/drawing/2014/main" id="{FF60B7B8-5B68-B2A9-30C3-5D4F951229C7}"/>
              </a:ext>
            </a:extLst>
          </p:cNvPr>
          <p:cNvPicPr>
            <a:picLocks noChangeAspect="1"/>
          </p:cNvPicPr>
          <p:nvPr/>
        </p:nvPicPr>
        <p:blipFill>
          <a:blip r:embed="rId5"/>
          <a:stretch>
            <a:fillRect/>
          </a:stretch>
        </p:blipFill>
        <p:spPr>
          <a:xfrm>
            <a:off x="3979147" y="120650"/>
            <a:ext cx="3517697" cy="646232"/>
          </a:xfrm>
          <a:prstGeom prst="rect">
            <a:avLst/>
          </a:prstGeom>
        </p:spPr>
      </p:pic>
      <p:pic>
        <p:nvPicPr>
          <p:cNvPr id="4" name="Picture 3">
            <a:extLst>
              <a:ext uri="{FF2B5EF4-FFF2-40B4-BE49-F238E27FC236}">
                <a16:creationId xmlns:a16="http://schemas.microsoft.com/office/drawing/2014/main" id="{F6944D71-2DC5-C8A8-1C46-8662F8FA866D}"/>
              </a:ext>
            </a:extLst>
          </p:cNvPr>
          <p:cNvPicPr>
            <a:picLocks noChangeAspect="1"/>
          </p:cNvPicPr>
          <p:nvPr/>
        </p:nvPicPr>
        <p:blipFill>
          <a:blip r:embed="rId6"/>
          <a:stretch>
            <a:fillRect/>
          </a:stretch>
        </p:blipFill>
        <p:spPr>
          <a:xfrm>
            <a:off x="7737231" y="825781"/>
            <a:ext cx="3822523" cy="2670305"/>
          </a:xfrm>
          <a:prstGeom prst="rect">
            <a:avLst/>
          </a:prstGeom>
        </p:spPr>
      </p:pic>
      <p:pic>
        <p:nvPicPr>
          <p:cNvPr id="5" name="Picture 4">
            <a:extLst>
              <a:ext uri="{FF2B5EF4-FFF2-40B4-BE49-F238E27FC236}">
                <a16:creationId xmlns:a16="http://schemas.microsoft.com/office/drawing/2014/main" id="{E08CE952-2EA0-63F5-FA29-2858EF93F042}"/>
              </a:ext>
            </a:extLst>
          </p:cNvPr>
          <p:cNvPicPr>
            <a:picLocks noChangeAspect="1"/>
          </p:cNvPicPr>
          <p:nvPr/>
        </p:nvPicPr>
        <p:blipFill>
          <a:blip r:embed="rId7"/>
          <a:stretch>
            <a:fillRect/>
          </a:stretch>
        </p:blipFill>
        <p:spPr>
          <a:xfrm>
            <a:off x="8334691" y="176655"/>
            <a:ext cx="2920237" cy="646232"/>
          </a:xfrm>
          <a:prstGeom prst="rect">
            <a:avLst/>
          </a:prstGeom>
        </p:spPr>
      </p:pic>
      <p:pic>
        <p:nvPicPr>
          <p:cNvPr id="6" name="Picture 5">
            <a:extLst>
              <a:ext uri="{FF2B5EF4-FFF2-40B4-BE49-F238E27FC236}">
                <a16:creationId xmlns:a16="http://schemas.microsoft.com/office/drawing/2014/main" id="{FCCB525D-7986-64BF-BE8E-02000819149A}"/>
              </a:ext>
            </a:extLst>
          </p:cNvPr>
          <p:cNvPicPr>
            <a:picLocks noChangeAspect="1"/>
          </p:cNvPicPr>
          <p:nvPr/>
        </p:nvPicPr>
        <p:blipFill>
          <a:blip r:embed="rId8"/>
          <a:stretch>
            <a:fillRect/>
          </a:stretch>
        </p:blipFill>
        <p:spPr>
          <a:xfrm>
            <a:off x="226649" y="3981719"/>
            <a:ext cx="3535986" cy="2755631"/>
          </a:xfrm>
          <a:prstGeom prst="rect">
            <a:avLst/>
          </a:prstGeom>
        </p:spPr>
      </p:pic>
      <p:pic>
        <p:nvPicPr>
          <p:cNvPr id="7" name="Picture 6">
            <a:extLst>
              <a:ext uri="{FF2B5EF4-FFF2-40B4-BE49-F238E27FC236}">
                <a16:creationId xmlns:a16="http://schemas.microsoft.com/office/drawing/2014/main" id="{7DCD6191-C56C-450B-0D52-FC54DA68C612}"/>
              </a:ext>
            </a:extLst>
          </p:cNvPr>
          <p:cNvPicPr>
            <a:picLocks noChangeAspect="1"/>
          </p:cNvPicPr>
          <p:nvPr/>
        </p:nvPicPr>
        <p:blipFill>
          <a:blip r:embed="rId9"/>
          <a:stretch>
            <a:fillRect/>
          </a:stretch>
        </p:blipFill>
        <p:spPr>
          <a:xfrm>
            <a:off x="372965" y="3417234"/>
            <a:ext cx="3243353" cy="646232"/>
          </a:xfrm>
          <a:prstGeom prst="rect">
            <a:avLst/>
          </a:prstGeom>
        </p:spPr>
      </p:pic>
      <p:pic>
        <p:nvPicPr>
          <p:cNvPr id="8" name="Picture 7">
            <a:extLst>
              <a:ext uri="{FF2B5EF4-FFF2-40B4-BE49-F238E27FC236}">
                <a16:creationId xmlns:a16="http://schemas.microsoft.com/office/drawing/2014/main" id="{3C904837-B3EB-183C-6147-A0C14183F2E0}"/>
              </a:ext>
            </a:extLst>
          </p:cNvPr>
          <p:cNvPicPr>
            <a:picLocks noChangeAspect="1"/>
          </p:cNvPicPr>
          <p:nvPr/>
        </p:nvPicPr>
        <p:blipFill>
          <a:blip r:embed="rId10"/>
          <a:stretch>
            <a:fillRect/>
          </a:stretch>
        </p:blipFill>
        <p:spPr>
          <a:xfrm>
            <a:off x="3811067" y="3981718"/>
            <a:ext cx="7748687" cy="2755631"/>
          </a:xfrm>
          <a:prstGeom prst="rect">
            <a:avLst/>
          </a:prstGeom>
        </p:spPr>
      </p:pic>
      <p:pic>
        <p:nvPicPr>
          <p:cNvPr id="9" name="Picture 8">
            <a:extLst>
              <a:ext uri="{FF2B5EF4-FFF2-40B4-BE49-F238E27FC236}">
                <a16:creationId xmlns:a16="http://schemas.microsoft.com/office/drawing/2014/main" id="{5A2008E2-346B-EE62-0719-BC93A00FE242}"/>
              </a:ext>
            </a:extLst>
          </p:cNvPr>
          <p:cNvPicPr>
            <a:picLocks noChangeAspect="1"/>
          </p:cNvPicPr>
          <p:nvPr/>
        </p:nvPicPr>
        <p:blipFill>
          <a:blip r:embed="rId11"/>
          <a:stretch>
            <a:fillRect/>
          </a:stretch>
        </p:blipFill>
        <p:spPr>
          <a:xfrm>
            <a:off x="5347562" y="3414339"/>
            <a:ext cx="4584589" cy="646232"/>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417" name="Table 188416"/>
          <p:cNvGraphicFramePr/>
          <p:nvPr/>
        </p:nvGraphicFramePr>
        <p:xfrm>
          <a:off x="206375" y="323850"/>
          <a:ext cx="11779250" cy="6210300"/>
        </p:xfrm>
        <a:graphic>
          <a:graphicData uri="http://schemas.openxmlformats.org/drawingml/2006/table">
            <a:tbl>
              <a:tblPr/>
              <a:tblGrid>
                <a:gridCol w="1498600">
                  <a:extLst>
                    <a:ext uri="{9D8B030D-6E8A-4147-A177-3AD203B41FA5}">
                      <a16:colId xmlns:a16="http://schemas.microsoft.com/office/drawing/2014/main" val="20000"/>
                    </a:ext>
                  </a:extLst>
                </a:gridCol>
                <a:gridCol w="3081338">
                  <a:extLst>
                    <a:ext uri="{9D8B030D-6E8A-4147-A177-3AD203B41FA5}">
                      <a16:colId xmlns:a16="http://schemas.microsoft.com/office/drawing/2014/main" val="20001"/>
                    </a:ext>
                  </a:extLst>
                </a:gridCol>
                <a:gridCol w="7199312">
                  <a:extLst>
                    <a:ext uri="{9D8B030D-6E8A-4147-A177-3AD203B41FA5}">
                      <a16:colId xmlns:a16="http://schemas.microsoft.com/office/drawing/2014/main" val="20002"/>
                    </a:ext>
                  </a:extLst>
                </a:gridCol>
              </a:tblGrid>
              <a:tr h="7048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Nhóm</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Nhân tố</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Tác động</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5054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4</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Cơ sở hạ tầng, cơ sở vật chất - kĩ thuật công nghiệp v</a:t>
                      </a:r>
                      <a:r>
                        <a:rPr sz="3500" b="1">
                          <a:solidFill>
                            <a:srgbClr val="0432FF"/>
                          </a:solidFill>
                          <a:latin typeface="Times New Roman" panose="02020603050405020304" pitchFamily="18" charset="0"/>
                          <a:ea typeface="Times New Roman" panose="02020603050405020304" pitchFamily="18" charset="0"/>
                        </a:rPr>
                        <a:t>à</a:t>
                      </a:r>
                      <a:r>
                        <a:rPr sz="3500" b="1">
                          <a:solidFill>
                            <a:srgbClr val="0432FF"/>
                          </a:solidFill>
                          <a:latin typeface="Times New Roman" panose="02020603050405020304" pitchFamily="18" charset="0"/>
                          <a:cs typeface="Times New Roman" panose="02020603050405020304" pitchFamily="18" charset="0"/>
                        </a:rPr>
                        <a:t> khoa học công nghệ</a:t>
                      </a:r>
                      <a:r>
                        <a:rPr lang="" altLang="x-none" sz="3500" b="1">
                          <a:solidFill>
                            <a:srgbClr val="0432FF"/>
                          </a:solidFill>
                          <a:latin typeface="Times New Roman" panose="02020603050405020304" pitchFamily="18" charset="0"/>
                          <a:cs typeface="Times New Roman" panose="02020603050405020304" pitchFamily="18" charset="0"/>
                        </a:rPr>
                        <a:t> </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500" b="1">
                          <a:solidFill>
                            <a:srgbClr val="00B050"/>
                          </a:solidFill>
                          <a:latin typeface="Times New Roman" panose="02020603050405020304" pitchFamily="18" charset="0"/>
                          <a:cs typeface="Times New Roman" panose="02020603050405020304" pitchFamily="18" charset="0"/>
                        </a:rPr>
                        <a:t>- </a:t>
                      </a:r>
                      <a:r>
                        <a:rPr lang="" altLang="x-none" sz="3500" b="1">
                          <a:solidFill>
                            <a:srgbClr val="00B050"/>
                          </a:solidFill>
                          <a:latin typeface="Times New Roman" panose="02020603050405020304" pitchFamily="18" charset="0"/>
                          <a:cs typeface="Times New Roman" panose="02020603050405020304" pitchFamily="18" charset="0"/>
                        </a:rPr>
                        <a:t>Việc ứng dụng khoa học công nghệ tiên tiến v</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 chuyển giao công nghệ</a:t>
                      </a:r>
                      <a:r>
                        <a:rPr sz="3500" b="1">
                          <a:solidFill>
                            <a:srgbClr val="00B050"/>
                          </a:solidFill>
                          <a:latin typeface="Times New Roman" panose="02020603050405020304" pitchFamily="18" charset="0"/>
                          <a:cs typeface="Times New Roman" panose="02020603050405020304" pitchFamily="18" charset="0"/>
                        </a:rPr>
                        <a:t> v</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o sản xuất công nghiệp</a:t>
                      </a:r>
                      <a:r>
                        <a:rPr lang="" altLang="x-none" sz="3500" b="1">
                          <a:solidFill>
                            <a:srgbClr val="00B050"/>
                          </a:solidFill>
                          <a:latin typeface="Times New Roman" panose="02020603050405020304" pitchFamily="18" charset="0"/>
                          <a:cs typeface="Times New Roman" panose="02020603050405020304" pitchFamily="18" charset="0"/>
                        </a:rPr>
                        <a:t> như công nghệ số, tự động hoá, công nghệ vật liệu mới,... ảnh hưởng đến quy mô, cơ cấu, năng suất, chất lượng của sản phẩm công nghiệp</a:t>
                      </a:r>
                      <a:endParaRPr lang="" altLang="x-none" sz="3500" b="1">
                        <a:solidFill>
                          <a:srgbClr val="00B050"/>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Box 3"/>
          <p:cNvSpPr txBox="1"/>
          <p:nvPr/>
        </p:nvSpPr>
        <p:spPr>
          <a:xfrm>
            <a:off x="185738" y="120650"/>
            <a:ext cx="11828462" cy="523220"/>
          </a:xfrm>
          <a:prstGeom prst="rect">
            <a:avLst/>
          </a:prstGeom>
          <a:noFill/>
          <a:ln w="9525">
            <a:noFill/>
          </a:ln>
        </p:spPr>
        <p:txBody>
          <a:bodyPr>
            <a:spAutoFit/>
          </a:bodyPr>
          <a:lstStyle/>
          <a:p>
            <a:pPr algn="ctr">
              <a:buNone/>
            </a:pPr>
            <a:r>
              <a:rPr lang="" altLang="x-none" sz="2800" b="1" dirty="0">
                <a:solidFill>
                  <a:srgbClr val="00B050"/>
                </a:solidFill>
                <a:latin typeface="Times New Roman" panose="02020603050405020304" pitchFamily="18" charset="0"/>
                <a:cs typeface="Times New Roman" panose="02020603050405020304" pitchFamily="18" charset="0"/>
              </a:rPr>
              <a:t>Công nghệ số</a:t>
            </a:r>
            <a:endParaRPr lang="" altLang="x-none" sz="2800" dirty="0">
              <a:latin typeface="Times New Roman" panose="02020603050405020304" pitchFamily="18" charset="0"/>
            </a:endParaRPr>
          </a:p>
        </p:txBody>
      </p:sp>
      <p:pic>
        <p:nvPicPr>
          <p:cNvPr id="192514" name="Picture 2" descr="Đề nghị xây dựng Luật Công nghiệp công nghệ số"/>
          <p:cNvPicPr>
            <a:picLocks noChangeAspect="1"/>
          </p:cNvPicPr>
          <p:nvPr/>
        </p:nvPicPr>
        <p:blipFill>
          <a:blip r:embed="rId3"/>
          <a:stretch>
            <a:fillRect/>
          </a:stretch>
        </p:blipFill>
        <p:spPr>
          <a:xfrm>
            <a:off x="3279354" y="643870"/>
            <a:ext cx="5633292" cy="2584522"/>
          </a:xfrm>
          <a:prstGeom prst="rect">
            <a:avLst/>
          </a:prstGeom>
          <a:noFill/>
          <a:ln w="9525">
            <a:noFill/>
          </a:ln>
        </p:spPr>
      </p:pic>
      <p:pic>
        <p:nvPicPr>
          <p:cNvPr id="2" name="Picture 1">
            <a:extLst>
              <a:ext uri="{FF2B5EF4-FFF2-40B4-BE49-F238E27FC236}">
                <a16:creationId xmlns:a16="http://schemas.microsoft.com/office/drawing/2014/main" id="{B0D282CA-93F7-FE63-7901-E7793F080967}"/>
              </a:ext>
            </a:extLst>
          </p:cNvPr>
          <p:cNvPicPr>
            <a:picLocks noChangeAspect="1"/>
          </p:cNvPicPr>
          <p:nvPr/>
        </p:nvPicPr>
        <p:blipFill>
          <a:blip r:embed="rId4"/>
          <a:stretch>
            <a:fillRect/>
          </a:stretch>
        </p:blipFill>
        <p:spPr>
          <a:xfrm>
            <a:off x="673088" y="3938953"/>
            <a:ext cx="5212532" cy="2798396"/>
          </a:xfrm>
          <a:prstGeom prst="rect">
            <a:avLst/>
          </a:prstGeom>
        </p:spPr>
      </p:pic>
      <p:pic>
        <p:nvPicPr>
          <p:cNvPr id="3" name="Picture 2">
            <a:extLst>
              <a:ext uri="{FF2B5EF4-FFF2-40B4-BE49-F238E27FC236}">
                <a16:creationId xmlns:a16="http://schemas.microsoft.com/office/drawing/2014/main" id="{B7ED0BF0-27FB-EDA8-0647-A5538491C05E}"/>
              </a:ext>
            </a:extLst>
          </p:cNvPr>
          <p:cNvPicPr>
            <a:picLocks noChangeAspect="1"/>
          </p:cNvPicPr>
          <p:nvPr/>
        </p:nvPicPr>
        <p:blipFill>
          <a:blip r:embed="rId5"/>
          <a:stretch>
            <a:fillRect/>
          </a:stretch>
        </p:blipFill>
        <p:spPr>
          <a:xfrm>
            <a:off x="1526912" y="3182984"/>
            <a:ext cx="2688569" cy="755970"/>
          </a:xfrm>
          <a:prstGeom prst="rect">
            <a:avLst/>
          </a:prstGeom>
        </p:spPr>
      </p:pic>
      <p:pic>
        <p:nvPicPr>
          <p:cNvPr id="4" name="Picture 3">
            <a:extLst>
              <a:ext uri="{FF2B5EF4-FFF2-40B4-BE49-F238E27FC236}">
                <a16:creationId xmlns:a16="http://schemas.microsoft.com/office/drawing/2014/main" id="{487A29E8-1D7D-4161-325A-CECF2CCF5642}"/>
              </a:ext>
            </a:extLst>
          </p:cNvPr>
          <p:cNvPicPr>
            <a:picLocks noChangeAspect="1"/>
          </p:cNvPicPr>
          <p:nvPr/>
        </p:nvPicPr>
        <p:blipFill>
          <a:blip r:embed="rId6"/>
          <a:stretch>
            <a:fillRect/>
          </a:stretch>
        </p:blipFill>
        <p:spPr>
          <a:xfrm>
            <a:off x="6011381" y="3938953"/>
            <a:ext cx="5802530" cy="2798397"/>
          </a:xfrm>
          <a:prstGeom prst="rect">
            <a:avLst/>
          </a:prstGeom>
        </p:spPr>
      </p:pic>
      <p:pic>
        <p:nvPicPr>
          <p:cNvPr id="5" name="Picture 4">
            <a:extLst>
              <a:ext uri="{FF2B5EF4-FFF2-40B4-BE49-F238E27FC236}">
                <a16:creationId xmlns:a16="http://schemas.microsoft.com/office/drawing/2014/main" id="{3DD6B4F0-16C7-8DBF-B70F-94BA195C491B}"/>
              </a:ext>
            </a:extLst>
          </p:cNvPr>
          <p:cNvPicPr>
            <a:picLocks noChangeAspect="1"/>
          </p:cNvPicPr>
          <p:nvPr/>
        </p:nvPicPr>
        <p:blipFill>
          <a:blip r:embed="rId7"/>
          <a:stretch>
            <a:fillRect/>
          </a:stretch>
        </p:blipFill>
        <p:spPr>
          <a:xfrm>
            <a:off x="6940419" y="3182983"/>
            <a:ext cx="3944454" cy="75597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1938" y="946150"/>
            <a:ext cx="9128125" cy="4597400"/>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Cơ sở vật chất </a:t>
            </a: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kĩ thuật công nghiệp được đầu tư phát triển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Ứ</a:t>
            </a:r>
            <a:r>
              <a:rPr lang="" altLang="x-none" sz="4000" b="1">
                <a:solidFill>
                  <a:srgbClr val="000000"/>
                </a:solidFill>
                <a:latin typeface="Times New Roman" panose="02020603050405020304" pitchFamily="18" charset="0"/>
                <a:cs typeface="Times New Roman" panose="02020603050405020304" pitchFamily="18" charset="0"/>
              </a:rPr>
              <a:t>ng dụng khoa học công nghệ tiên tiến v</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 chuyển giao công nghệ</a:t>
            </a:r>
            <a:r>
              <a:rPr sz="4000" b="1">
                <a:solidFill>
                  <a:srgbClr val="000000"/>
                </a:solidFill>
                <a:latin typeface="Times New Roman" panose="02020603050405020304" pitchFamily="18" charset="0"/>
                <a:cs typeface="Times New Roman" panose="02020603050405020304" pitchFamily="18" charset="0"/>
              </a:rPr>
              <a:t>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o sản xuất công nghiệp.</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7" name="Table 198656"/>
          <p:cNvGraphicFramePr/>
          <p:nvPr/>
        </p:nvGraphicFramePr>
        <p:xfrm>
          <a:off x="209550" y="323850"/>
          <a:ext cx="11772900" cy="6210300"/>
        </p:xfrm>
        <a:graphic>
          <a:graphicData uri="http://schemas.openxmlformats.org/drawingml/2006/table">
            <a:tbl>
              <a:tblPr/>
              <a:tblGrid>
                <a:gridCol w="1379538">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8450262">
                  <a:extLst>
                    <a:ext uri="{9D8B030D-6E8A-4147-A177-3AD203B41FA5}">
                      <a16:colId xmlns:a16="http://schemas.microsoft.com/office/drawing/2014/main" val="20002"/>
                    </a:ext>
                  </a:extLst>
                </a:gridCol>
              </a:tblGrid>
              <a:tr h="7048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Nhóm</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Nhân tố</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Tác động</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5054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5</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Thị trường</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500" b="1">
                          <a:solidFill>
                            <a:srgbClr val="00B050"/>
                          </a:solidFill>
                          <a:latin typeface="Times New Roman" panose="02020603050405020304" pitchFamily="18" charset="0"/>
                          <a:cs typeface="Times New Roman" panose="02020603050405020304" pitchFamily="18" charset="0"/>
                        </a:rPr>
                        <a:t>- </a:t>
                      </a:r>
                      <a:r>
                        <a:rPr lang="" altLang="x-none" sz="3500" b="1">
                          <a:solidFill>
                            <a:srgbClr val="00B050"/>
                          </a:solidFill>
                          <a:latin typeface="Times New Roman" panose="02020603050405020304" pitchFamily="18" charset="0"/>
                          <a:cs typeface="Times New Roman" panose="02020603050405020304" pitchFamily="18" charset="0"/>
                        </a:rPr>
                        <a:t>Thị trường ng</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y c</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ng mở rộng, nhiều sản phẩm của các ng</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nh công nghiệp như dệt</a:t>
                      </a:r>
                      <a:r>
                        <a:rPr sz="3500" b="1">
                          <a:solidFill>
                            <a:srgbClr val="00B050"/>
                          </a:solidFill>
                          <a:latin typeface="Times New Roman" panose="02020603050405020304" pitchFamily="18" charset="0"/>
                          <a:cs typeface="Times New Roman" panose="02020603050405020304" pitchFamily="18" charset="0"/>
                        </a:rPr>
                        <a:t>, </a:t>
                      </a:r>
                      <a:r>
                        <a:rPr lang="" altLang="x-none" sz="3500" b="1">
                          <a:solidFill>
                            <a:srgbClr val="00B050"/>
                          </a:solidFill>
                          <a:latin typeface="Times New Roman" panose="02020603050405020304" pitchFamily="18" charset="0"/>
                          <a:cs typeface="Times New Roman" panose="02020603050405020304" pitchFamily="18" charset="0"/>
                        </a:rPr>
                        <a:t>sản xuất trang phục</a:t>
                      </a:r>
                      <a:r>
                        <a:rPr sz="3500" b="1">
                          <a:solidFill>
                            <a:srgbClr val="00B050"/>
                          </a:solidFill>
                          <a:latin typeface="Times New Roman" panose="02020603050405020304" pitchFamily="18" charset="0"/>
                          <a:cs typeface="Times New Roman" panose="02020603050405020304" pitchFamily="18" charset="0"/>
                        </a:rPr>
                        <a:t>, </a:t>
                      </a:r>
                      <a:r>
                        <a:rPr lang="" altLang="x-none" sz="3500" b="1">
                          <a:solidFill>
                            <a:srgbClr val="00B050"/>
                          </a:solidFill>
                          <a:latin typeface="Times New Roman" panose="02020603050405020304" pitchFamily="18" charset="0"/>
                          <a:cs typeface="Times New Roman" panose="02020603050405020304" pitchFamily="18" charset="0"/>
                        </a:rPr>
                        <a:t>sản xuất gi</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y, dép</a:t>
                      </a:r>
                      <a:r>
                        <a:rPr sz="3500" b="1">
                          <a:solidFill>
                            <a:srgbClr val="00B050"/>
                          </a:solidFill>
                          <a:latin typeface="Times New Roman" panose="02020603050405020304" pitchFamily="18" charset="0"/>
                          <a:cs typeface="Times New Roman" panose="02020603050405020304" pitchFamily="18" charset="0"/>
                        </a:rPr>
                        <a:t>,</a:t>
                      </a:r>
                      <a:r>
                        <a:rPr lang="" altLang="x-none" sz="3500" b="1">
                          <a:solidFill>
                            <a:srgbClr val="00B050"/>
                          </a:solidFill>
                          <a:latin typeface="Times New Roman" panose="02020603050405020304" pitchFamily="18" charset="0"/>
                          <a:ea typeface="Times New Roman" panose="02020603050405020304" pitchFamily="18" charset="0"/>
                        </a:rPr>
                        <a:t>…</a:t>
                      </a:r>
                      <a:r>
                        <a:rPr lang="" altLang="x-none" sz="3500" b="1">
                          <a:solidFill>
                            <a:srgbClr val="00B050"/>
                          </a:solidFill>
                          <a:latin typeface="Times New Roman" panose="02020603050405020304" pitchFamily="18" charset="0"/>
                          <a:cs typeface="Times New Roman" panose="02020603050405020304" pitchFamily="18" charset="0"/>
                        </a:rPr>
                        <a:t> đã đáp ứng được tiêu chuẩn to</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n cầu, kể cả các thị trường lớn như như Hoa Kỳ, Nhật Bản, các nước EU,... tạo điều kiện thúc đẩy sự phát triển ng</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nh công nghiệp ở nước ta. </a:t>
                      </a:r>
                      <a:endParaRPr lang="" altLang="x-none" sz="3500" b="1">
                        <a:solidFill>
                          <a:srgbClr val="00B050"/>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Box 3"/>
          <p:cNvSpPr txBox="1"/>
          <p:nvPr/>
        </p:nvSpPr>
        <p:spPr>
          <a:xfrm>
            <a:off x="185738" y="120650"/>
            <a:ext cx="11828462" cy="708025"/>
          </a:xfrm>
          <a:prstGeom prst="rect">
            <a:avLst/>
          </a:prstGeom>
          <a:noFill/>
          <a:ln w="9525">
            <a:noFill/>
          </a:ln>
        </p:spPr>
        <p:txBody>
          <a:bodyPr>
            <a:spAutoFit/>
          </a:bodyPr>
          <a:lstStyle/>
          <a:p>
            <a:pPr algn="ctr">
              <a:buNone/>
            </a:pPr>
            <a:r>
              <a:rPr sz="4000" b="1">
                <a:solidFill>
                  <a:srgbClr val="00B050"/>
                </a:solidFill>
                <a:latin typeface="Times New Roman" panose="02020603050405020304" pitchFamily="18" charset="0"/>
                <a:cs typeface="Times New Roman" panose="02020603050405020304" pitchFamily="18" charset="0"/>
              </a:rPr>
              <a:t>C</a:t>
            </a:r>
            <a:r>
              <a:rPr lang="" altLang="x-none" sz="4000" b="1">
                <a:solidFill>
                  <a:srgbClr val="00B050"/>
                </a:solidFill>
                <a:latin typeface="Times New Roman" panose="02020603050405020304" pitchFamily="18" charset="0"/>
                <a:cs typeface="Times New Roman" panose="02020603050405020304" pitchFamily="18" charset="0"/>
              </a:rPr>
              <a:t>ác mặt h</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ng xuất khẩu qua Hoa Kỳ</a:t>
            </a:r>
            <a:endParaRPr lang="" altLang="x-none" sz="4000">
              <a:latin typeface="Times New Roman" panose="02020603050405020304" pitchFamily="18" charset="0"/>
            </a:endParaRPr>
          </a:p>
        </p:txBody>
      </p:sp>
      <p:pic>
        <p:nvPicPr>
          <p:cNvPr id="202754" name="Picture 1"/>
          <p:cNvPicPr>
            <a:picLocks noChangeAspect="1"/>
          </p:cNvPicPr>
          <p:nvPr/>
        </p:nvPicPr>
        <p:blipFill>
          <a:blip r:embed="rId3"/>
          <a:stretch>
            <a:fillRect/>
          </a:stretch>
        </p:blipFill>
        <p:spPr>
          <a:xfrm>
            <a:off x="671513" y="828675"/>
            <a:ext cx="10983912" cy="5832475"/>
          </a:xfrm>
          <a:prstGeom prst="rect">
            <a:avLst/>
          </a:prstGeom>
          <a:noFill/>
          <a:ln w="9525">
            <a:noFill/>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Box 3"/>
          <p:cNvSpPr txBox="1"/>
          <p:nvPr/>
        </p:nvSpPr>
        <p:spPr>
          <a:xfrm>
            <a:off x="185738" y="120650"/>
            <a:ext cx="11828462" cy="708025"/>
          </a:xfrm>
          <a:prstGeom prst="rect">
            <a:avLst/>
          </a:prstGeom>
          <a:noFill/>
          <a:ln w="9525">
            <a:noFill/>
          </a:ln>
        </p:spPr>
        <p:txBody>
          <a:bodyPr>
            <a:spAutoFit/>
          </a:bodyPr>
          <a:lstStyle/>
          <a:p>
            <a:pPr algn="ctr">
              <a:buNone/>
            </a:pPr>
            <a:r>
              <a:rPr sz="4000" b="1">
                <a:solidFill>
                  <a:srgbClr val="00B050"/>
                </a:solidFill>
                <a:latin typeface="Times New Roman" panose="02020603050405020304" pitchFamily="18" charset="0"/>
                <a:cs typeface="Times New Roman" panose="02020603050405020304" pitchFamily="18" charset="0"/>
              </a:rPr>
              <a:t>C</a:t>
            </a:r>
            <a:r>
              <a:rPr lang="" altLang="x-none" sz="4000" b="1">
                <a:solidFill>
                  <a:srgbClr val="00B050"/>
                </a:solidFill>
                <a:latin typeface="Times New Roman" panose="02020603050405020304" pitchFamily="18" charset="0"/>
                <a:cs typeface="Times New Roman" panose="02020603050405020304" pitchFamily="18" charset="0"/>
              </a:rPr>
              <a:t>ác mặt h</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ng xuất khẩu qua Nhật Bản</a:t>
            </a:r>
            <a:endParaRPr lang="" altLang="x-none" sz="4000">
              <a:latin typeface="Times New Roman" panose="02020603050405020304" pitchFamily="18" charset="0"/>
            </a:endParaRPr>
          </a:p>
        </p:txBody>
      </p:sp>
      <p:pic>
        <p:nvPicPr>
          <p:cNvPr id="204802" name="Picture 2"/>
          <p:cNvPicPr>
            <a:picLocks noChangeAspect="1"/>
          </p:cNvPicPr>
          <p:nvPr/>
        </p:nvPicPr>
        <p:blipFill>
          <a:blip r:embed="rId3"/>
          <a:stretch>
            <a:fillRect/>
          </a:stretch>
        </p:blipFill>
        <p:spPr>
          <a:xfrm>
            <a:off x="1052513" y="828675"/>
            <a:ext cx="10209212" cy="5908675"/>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49154"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Sản xuất ô tô</a:t>
            </a:r>
            <a:endParaRPr lang="" altLang="x-none" sz="4000" b="1">
              <a:solidFill>
                <a:srgbClr val="00B050"/>
              </a:solidFill>
              <a:latin typeface="Times New Roman" panose="02020603050405020304" pitchFamily="18" charset="0"/>
            </a:endParaRPr>
          </a:p>
        </p:txBody>
      </p:sp>
      <p:sp>
        <p:nvSpPr>
          <p:cNvPr id="49156" name="Rectangle 2"/>
          <p:cNvSpPr/>
          <p:nvPr/>
        </p:nvSpPr>
        <p:spPr>
          <a:xfrm>
            <a:off x="1157288" y="760413"/>
            <a:ext cx="35726687"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49157" name="Picture 1" descr="Dây chuyền sản xuất ô tô hoạt động như thế nào?"/>
          <p:cNvPicPr>
            <a:picLocks noChangeAspect="1"/>
          </p:cNvPicPr>
          <p:nvPr/>
        </p:nvPicPr>
        <p:blipFill>
          <a:blip r:embed="rId3" r:link="rId4"/>
          <a:stretch>
            <a:fillRect/>
          </a:stretch>
        </p:blipFill>
        <p:spPr>
          <a:xfrm>
            <a:off x="1157288" y="760413"/>
            <a:ext cx="9947275" cy="5337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extBox 3"/>
          <p:cNvSpPr txBox="1"/>
          <p:nvPr/>
        </p:nvSpPr>
        <p:spPr>
          <a:xfrm>
            <a:off x="185738" y="120650"/>
            <a:ext cx="11828462" cy="708025"/>
          </a:xfrm>
          <a:prstGeom prst="rect">
            <a:avLst/>
          </a:prstGeom>
          <a:noFill/>
          <a:ln w="9525">
            <a:noFill/>
          </a:ln>
        </p:spPr>
        <p:txBody>
          <a:bodyPr>
            <a:spAutoFit/>
          </a:bodyPr>
          <a:lstStyle/>
          <a:p>
            <a:pPr algn="ctr">
              <a:buNone/>
            </a:pPr>
            <a:r>
              <a:rPr sz="4000" b="1">
                <a:solidFill>
                  <a:srgbClr val="00B050"/>
                </a:solidFill>
                <a:latin typeface="Times New Roman" panose="02020603050405020304" pitchFamily="18" charset="0"/>
                <a:cs typeface="Times New Roman" panose="02020603050405020304" pitchFamily="18" charset="0"/>
              </a:rPr>
              <a:t>C</a:t>
            </a:r>
            <a:r>
              <a:rPr lang="" altLang="x-none" sz="4000" b="1">
                <a:solidFill>
                  <a:srgbClr val="00B050"/>
                </a:solidFill>
                <a:latin typeface="Times New Roman" panose="02020603050405020304" pitchFamily="18" charset="0"/>
                <a:cs typeface="Times New Roman" panose="02020603050405020304" pitchFamily="18" charset="0"/>
              </a:rPr>
              <a:t>ác mặt h</a:t>
            </a:r>
            <a:r>
              <a:rPr lang="" altLang="x-none" sz="4000" b="1">
                <a:solidFill>
                  <a:srgbClr val="00B050"/>
                </a:solidFill>
                <a:latin typeface="Times New Roman" panose="02020603050405020304" pitchFamily="18" charset="0"/>
                <a:ea typeface="Times New Roman" panose="02020603050405020304" pitchFamily="18" charset="0"/>
              </a:rPr>
              <a:t>à</a:t>
            </a:r>
            <a:r>
              <a:rPr lang="" altLang="x-none" sz="4000" b="1">
                <a:solidFill>
                  <a:srgbClr val="00B050"/>
                </a:solidFill>
                <a:latin typeface="Times New Roman" panose="02020603050405020304" pitchFamily="18" charset="0"/>
                <a:cs typeface="Times New Roman" panose="02020603050405020304" pitchFamily="18" charset="0"/>
              </a:rPr>
              <a:t>ng xuất khẩu qua EU</a:t>
            </a:r>
            <a:endParaRPr lang="" altLang="x-none" sz="4000">
              <a:latin typeface="Times New Roman" panose="02020603050405020304" pitchFamily="18" charset="0"/>
            </a:endParaRPr>
          </a:p>
        </p:txBody>
      </p:sp>
      <p:pic>
        <p:nvPicPr>
          <p:cNvPr id="206850" name="Picture 1"/>
          <p:cNvPicPr>
            <a:picLocks noChangeAspect="1"/>
          </p:cNvPicPr>
          <p:nvPr/>
        </p:nvPicPr>
        <p:blipFill>
          <a:blip r:embed="rId3"/>
          <a:stretch>
            <a:fillRect/>
          </a:stretch>
        </p:blipFill>
        <p:spPr>
          <a:xfrm>
            <a:off x="1909763" y="1006475"/>
            <a:ext cx="8461375" cy="5429250"/>
          </a:xfrm>
          <a:prstGeom prst="rect">
            <a:avLst/>
          </a:prstGeom>
          <a:noFill/>
          <a:ln w="9525">
            <a:noFill/>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1938" y="946150"/>
            <a:ext cx="9128125" cy="4597400"/>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Thị trường: </a:t>
            </a:r>
            <a:r>
              <a:rPr lang="" altLang="x-none" sz="4000" b="1">
                <a:solidFill>
                  <a:srgbClr val="000000"/>
                </a:solidFill>
                <a:latin typeface="Times New Roman" panose="02020603050405020304" pitchFamily="18" charset="0"/>
                <a:cs typeface="Times New Roman" panose="02020603050405020304" pitchFamily="18" charset="0"/>
              </a:rPr>
              <a:t>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y c</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ng mở rộng, nhiều sản phẩm của các 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nh công nghiệp đã đáp ứng được tiêu chuẩn to</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 cầu tạo điều kiện thúc đẩy sự phát triển 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nh công nghiệp ở nước ta.</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897" name="Table 208896"/>
          <p:cNvGraphicFramePr/>
          <p:nvPr/>
        </p:nvGraphicFramePr>
        <p:xfrm>
          <a:off x="147638" y="323850"/>
          <a:ext cx="11896725" cy="6210300"/>
        </p:xfrm>
        <a:graphic>
          <a:graphicData uri="http://schemas.openxmlformats.org/drawingml/2006/table">
            <a:tbl>
              <a:tblPr/>
              <a:tblGrid>
                <a:gridCol w="1393825">
                  <a:extLst>
                    <a:ext uri="{9D8B030D-6E8A-4147-A177-3AD203B41FA5}">
                      <a16:colId xmlns:a16="http://schemas.microsoft.com/office/drawing/2014/main" val="20000"/>
                    </a:ext>
                  </a:extLst>
                </a:gridCol>
                <a:gridCol w="1728788">
                  <a:extLst>
                    <a:ext uri="{9D8B030D-6E8A-4147-A177-3AD203B41FA5}">
                      <a16:colId xmlns:a16="http://schemas.microsoft.com/office/drawing/2014/main" val="20001"/>
                    </a:ext>
                  </a:extLst>
                </a:gridCol>
                <a:gridCol w="8774112">
                  <a:extLst>
                    <a:ext uri="{9D8B030D-6E8A-4147-A177-3AD203B41FA5}">
                      <a16:colId xmlns:a16="http://schemas.microsoft.com/office/drawing/2014/main" val="20002"/>
                    </a:ext>
                  </a:extLst>
                </a:gridCol>
              </a:tblGrid>
              <a:tr h="7048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Nhóm</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Nhân tố</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Tác động</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5054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5</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500" b="1">
                          <a:solidFill>
                            <a:srgbClr val="0432FF"/>
                          </a:solidFill>
                          <a:latin typeface="Times New Roman" panose="02020603050405020304" pitchFamily="18" charset="0"/>
                          <a:cs typeface="Times New Roman" panose="02020603050405020304" pitchFamily="18" charset="0"/>
                        </a:rPr>
                        <a:t>Chính sách phát triển công nghiệp</a:t>
                      </a:r>
                      <a:r>
                        <a:rPr lang="" altLang="x-none" sz="3500" b="1">
                          <a:solidFill>
                            <a:srgbClr val="0432FF"/>
                          </a:solidFill>
                          <a:latin typeface="Times New Roman" panose="02020603050405020304" pitchFamily="18" charset="0"/>
                          <a:cs typeface="Times New Roman" panose="02020603050405020304" pitchFamily="18" charset="0"/>
                        </a:rPr>
                        <a:t> </a:t>
                      </a:r>
                      <a:endParaRPr lang="" altLang="x-none" sz="35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500" b="1">
                          <a:solidFill>
                            <a:srgbClr val="00B050"/>
                          </a:solidFill>
                          <a:latin typeface="Times New Roman" panose="02020603050405020304" pitchFamily="18" charset="0"/>
                          <a:cs typeface="Times New Roman" panose="02020603050405020304" pitchFamily="18" charset="0"/>
                        </a:rPr>
                        <a:t>- </a:t>
                      </a:r>
                      <a:r>
                        <a:rPr lang="" altLang="x-none" sz="3500" b="1">
                          <a:solidFill>
                            <a:srgbClr val="00B050"/>
                          </a:solidFill>
                          <a:latin typeface="Times New Roman" panose="02020603050405020304" pitchFamily="18" charset="0"/>
                          <a:cs typeface="Times New Roman" panose="02020603050405020304" pitchFamily="18" charset="0"/>
                        </a:rPr>
                        <a:t>Chính sách tái cấu trúc công nghiệp, chính sách phát triển công nghiệp xanh,... đã l</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m giảm dần tỉ trọng công nghiệp khai khoáng, tăng nhanh tỉ trọng công nghiệp chế biến, chế tạo; góp phần rút ngắn quá trình công nghiệp hoá, hiện đại hoá, tạo động lực cho sự phát triển v</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 phân bố ng</a:t>
                      </a:r>
                      <a:r>
                        <a:rPr lang="" altLang="x-none" sz="3500" b="1">
                          <a:solidFill>
                            <a:srgbClr val="00B050"/>
                          </a:solidFill>
                          <a:latin typeface="Times New Roman" panose="02020603050405020304" pitchFamily="18" charset="0"/>
                          <a:ea typeface="Times New Roman" panose="02020603050405020304" pitchFamily="18" charset="0"/>
                        </a:rPr>
                        <a:t>à</a:t>
                      </a:r>
                      <a:r>
                        <a:rPr lang="" altLang="x-none" sz="3500" b="1">
                          <a:solidFill>
                            <a:srgbClr val="00B050"/>
                          </a:solidFill>
                          <a:latin typeface="Times New Roman" panose="02020603050405020304" pitchFamily="18" charset="0"/>
                          <a:cs typeface="Times New Roman" panose="02020603050405020304" pitchFamily="18" charset="0"/>
                        </a:rPr>
                        <a:t>nh công nghiệp. </a:t>
                      </a:r>
                      <a:endParaRPr lang="" altLang="x-none" sz="3500" b="1">
                        <a:solidFill>
                          <a:srgbClr val="00B050"/>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053" y="0"/>
            <a:ext cx="11828463" cy="523220"/>
          </a:xfrm>
          <a:prstGeom prst="rect">
            <a:avLst/>
          </a:prstGeom>
          <a:noFill/>
        </p:spPr>
        <p:txBody>
          <a:bodyPr wrap="square">
            <a:spAutoFit/>
          </a:bodyPr>
          <a:lstStyle/>
          <a:p>
            <a:pPr algn="ctr">
              <a:buNone/>
            </a:pPr>
            <a:r>
              <a:rPr sz="2800" b="1" dirty="0">
                <a:solidFill>
                  <a:srgbClr val="00B050"/>
                </a:solidFill>
                <a:latin typeface="Times New Roman" panose="02020603050405020304" pitchFamily="18" charset="0"/>
                <a:cs typeface="Times New Roman" panose="02020603050405020304" pitchFamily="18" charset="0"/>
              </a:rPr>
              <a:t>C</a:t>
            </a:r>
            <a:r>
              <a:rPr lang="" altLang="x-none" sz="2800" b="1" dirty="0">
                <a:solidFill>
                  <a:srgbClr val="00B050"/>
                </a:solidFill>
                <a:latin typeface="Times New Roman" panose="02020603050405020304" pitchFamily="18" charset="0"/>
                <a:cs typeface="Times New Roman" panose="02020603050405020304" pitchFamily="18" charset="0"/>
              </a:rPr>
              <a:t>hính sách phát triển công nghiệp xanh</a:t>
            </a:r>
            <a:endParaRPr lang="" altLang="x-none" sz="2800" dirty="0">
              <a:solidFill>
                <a:srgbClr val="00B050"/>
              </a:solidFill>
              <a:latin typeface="Times New Roman" panose="02020603050405020304" pitchFamily="18" charset="0"/>
            </a:endParaRPr>
          </a:p>
        </p:txBody>
      </p:sp>
      <p:pic>
        <p:nvPicPr>
          <p:cNvPr id="212994" name="Picture 2" descr="Định hướng phát triển chính sách công nghiệp xanh ở Việt Nam | Tạp chí Quản  lý nhà nước"/>
          <p:cNvPicPr>
            <a:picLocks noChangeAspect="1"/>
          </p:cNvPicPr>
          <p:nvPr/>
        </p:nvPicPr>
        <p:blipFill>
          <a:blip r:embed="rId3"/>
          <a:stretch>
            <a:fillRect/>
          </a:stretch>
        </p:blipFill>
        <p:spPr>
          <a:xfrm>
            <a:off x="232553" y="528471"/>
            <a:ext cx="5393806" cy="6030949"/>
          </a:xfrm>
          <a:prstGeom prst="rect">
            <a:avLst/>
          </a:prstGeom>
          <a:noFill/>
          <a:ln w="9525">
            <a:noFill/>
          </a:ln>
        </p:spPr>
      </p:pic>
      <p:pic>
        <p:nvPicPr>
          <p:cNvPr id="2" name="Picture 1">
            <a:extLst>
              <a:ext uri="{FF2B5EF4-FFF2-40B4-BE49-F238E27FC236}">
                <a16:creationId xmlns:a16="http://schemas.microsoft.com/office/drawing/2014/main" id="{C9E45759-37DE-454D-443B-E01303377AF1}"/>
              </a:ext>
            </a:extLst>
          </p:cNvPr>
          <p:cNvPicPr>
            <a:picLocks noChangeAspect="1"/>
          </p:cNvPicPr>
          <p:nvPr/>
        </p:nvPicPr>
        <p:blipFill>
          <a:blip r:embed="rId4"/>
          <a:stretch>
            <a:fillRect/>
          </a:stretch>
        </p:blipFill>
        <p:spPr>
          <a:xfrm>
            <a:off x="5626359" y="590177"/>
            <a:ext cx="6230696" cy="5907536"/>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6863" y="1860550"/>
            <a:ext cx="9556750" cy="2751138"/>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Chính sách phát triển công nghiệp: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a:t>
            </a:r>
            <a:r>
              <a:rPr lang="" altLang="x-none" sz="4000" b="1">
                <a:solidFill>
                  <a:srgbClr val="000000"/>
                </a:solidFill>
                <a:latin typeface="Times New Roman" panose="02020603050405020304" pitchFamily="18" charset="0"/>
                <a:cs typeface="Times New Roman" panose="02020603050405020304" pitchFamily="18" charset="0"/>
              </a:rPr>
              <a:t>Chính sách tái cấu trúc công nghiệp</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a:t>
            </a:r>
            <a:r>
              <a:rPr lang="" altLang="x-none" sz="4000" b="1">
                <a:solidFill>
                  <a:srgbClr val="000000"/>
                </a:solidFill>
                <a:latin typeface="Times New Roman" panose="02020603050405020304" pitchFamily="18" charset="0"/>
                <a:cs typeface="Times New Roman" panose="02020603050405020304" pitchFamily="18" charset="0"/>
              </a:rPr>
              <a:t>hính sách phát triển công nghiệp xanh</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137" name="Table 219136"/>
          <p:cNvGraphicFramePr/>
          <p:nvPr/>
        </p:nvGraphicFramePr>
        <p:xfrm>
          <a:off x="555625" y="569913"/>
          <a:ext cx="11080750" cy="5718176"/>
        </p:xfrm>
        <a:graphic>
          <a:graphicData uri="http://schemas.openxmlformats.org/drawingml/2006/table">
            <a:tbl>
              <a:tblPr/>
              <a:tblGrid>
                <a:gridCol w="1565275">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7743825">
                  <a:extLst>
                    <a:ext uri="{9D8B030D-6E8A-4147-A177-3AD203B41FA5}">
                      <a16:colId xmlns:a16="http://schemas.microsoft.com/office/drawing/2014/main" val="20002"/>
                    </a:ext>
                  </a:extLst>
                </a:gridCol>
              </a:tblGrid>
              <a:tr h="74453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Nhóm</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Nhân tố</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Tác động</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73637">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6</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Vốn đầu tư</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700" b="1">
                          <a:solidFill>
                            <a:srgbClr val="00B050"/>
                          </a:solidFill>
                          <a:latin typeface="Times New Roman" panose="02020603050405020304" pitchFamily="18" charset="0"/>
                          <a:cs typeface="Times New Roman" panose="02020603050405020304" pitchFamily="18" charset="0"/>
                        </a:rPr>
                        <a:t>- </a:t>
                      </a:r>
                      <a:r>
                        <a:rPr lang="" altLang="x-none" sz="3700" b="1">
                          <a:solidFill>
                            <a:srgbClr val="00B050"/>
                          </a:solidFill>
                          <a:latin typeface="Times New Roman" panose="02020603050405020304" pitchFamily="18" charset="0"/>
                          <a:cs typeface="Times New Roman" panose="02020603050405020304" pitchFamily="18" charset="0"/>
                        </a:rPr>
                        <a:t>Nước ta có nguồn vốn đầu tư trong v</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 ngo</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i nước v</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o lĩnh vực sản xuất công nghiệp ng</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y c</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ng tăng. Nguồn vốn đầu tư đang tạo động lực cho sự phát triển công nghiệp, đặc biệt l</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 các ng</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nh công nghệ cao. </a:t>
                      </a:r>
                      <a:endParaRPr lang="" altLang="x-none" sz="3700" b="1">
                        <a:solidFill>
                          <a:srgbClr val="00B050"/>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5288" y="1882775"/>
            <a:ext cx="8861425" cy="2752725"/>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Vốn đầu tư: </a:t>
            </a:r>
            <a:r>
              <a:rPr lang="" altLang="x-none" sz="4000" b="1">
                <a:solidFill>
                  <a:srgbClr val="000000"/>
                </a:solidFill>
                <a:latin typeface="Times New Roman" panose="02020603050405020304" pitchFamily="18" charset="0"/>
                <a:cs typeface="Times New Roman" panose="02020603050405020304" pitchFamily="18" charset="0"/>
              </a:rPr>
              <a:t>có nguồn vốn đầu tư trong v</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 ngo</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i nước v</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o lĩnh vực sản xuất công nghiệp ng</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y c</a:t>
            </a:r>
            <a:r>
              <a:rPr lang="" altLang="x-none" sz="4000" b="1">
                <a:solidFill>
                  <a:srgbClr val="000000"/>
                </a:solidFill>
                <a:latin typeface="Times New Roman" panose="02020603050405020304" pitchFamily="18" charset="0"/>
                <a:ea typeface="Times New Roman" panose="02020603050405020304" pitchFamily="18" charset="0"/>
              </a:rPr>
              <a:t>à</a:t>
            </a:r>
            <a:r>
              <a:rPr lang="" altLang="x-none" sz="4000" b="1">
                <a:solidFill>
                  <a:srgbClr val="000000"/>
                </a:solidFill>
                <a:latin typeface="Times New Roman" panose="02020603050405020304" pitchFamily="18" charset="0"/>
                <a:cs typeface="Times New Roman" panose="02020603050405020304" pitchFamily="18" charset="0"/>
              </a:rPr>
              <a:t>ng tăng. </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3" name="Table 223232"/>
          <p:cNvGraphicFramePr/>
          <p:nvPr/>
        </p:nvGraphicFramePr>
        <p:xfrm>
          <a:off x="555625" y="569913"/>
          <a:ext cx="11080750" cy="5718176"/>
        </p:xfrm>
        <a:graphic>
          <a:graphicData uri="http://schemas.openxmlformats.org/drawingml/2006/table">
            <a:tbl>
              <a:tblPr/>
              <a:tblGrid>
                <a:gridCol w="1565275">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gridCol w="6810375">
                  <a:extLst>
                    <a:ext uri="{9D8B030D-6E8A-4147-A177-3AD203B41FA5}">
                      <a16:colId xmlns:a16="http://schemas.microsoft.com/office/drawing/2014/main" val="20002"/>
                    </a:ext>
                  </a:extLst>
                </a:gridCol>
              </a:tblGrid>
              <a:tr h="74453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Nhóm</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Nhân tố</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Tác động</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73637">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6</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buNone/>
                      </a:pPr>
                      <a:r>
                        <a:rPr sz="3700" b="1">
                          <a:solidFill>
                            <a:srgbClr val="0432FF"/>
                          </a:solidFill>
                          <a:latin typeface="Times New Roman" panose="02020603050405020304" pitchFamily="18" charset="0"/>
                          <a:cs typeface="Times New Roman" panose="02020603050405020304" pitchFamily="18" charset="0"/>
                        </a:rPr>
                        <a:t>Nguồn nguyên liệu từ sản xuất nông nghiệp, lâm nghiệp, thủy sản</a:t>
                      </a:r>
                      <a:r>
                        <a:rPr lang="" altLang="x-none" sz="3700" b="1">
                          <a:solidFill>
                            <a:srgbClr val="0432FF"/>
                          </a:solidFill>
                          <a:latin typeface="Times New Roman" panose="02020603050405020304" pitchFamily="18" charset="0"/>
                          <a:cs typeface="Times New Roman" panose="02020603050405020304" pitchFamily="18" charset="0"/>
                        </a:rPr>
                        <a:t> </a:t>
                      </a:r>
                      <a:endParaRPr lang="" altLang="x-none" sz="3700" b="1">
                        <a:solidFill>
                          <a:srgbClr val="0432FF"/>
                        </a:solidFill>
                        <a:latin typeface="Times New Roman" panose="02020603050405020304" pitchFamily="18" charset="0"/>
                        <a:ea typeface="Times New Roman" panose="02020603050405020304" pitchFamily="18" charset="0"/>
                      </a:endParaRPr>
                    </a:p>
                  </a:txBody>
                  <a:tcPr marL="44980" marR="449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buNone/>
                      </a:pPr>
                      <a:r>
                        <a:rPr sz="3700" b="1">
                          <a:solidFill>
                            <a:srgbClr val="00B050"/>
                          </a:solidFill>
                          <a:latin typeface="Times New Roman" panose="02020603050405020304" pitchFamily="18" charset="0"/>
                          <a:cs typeface="Times New Roman" panose="02020603050405020304" pitchFamily="18" charset="0"/>
                        </a:rPr>
                        <a:t>- </a:t>
                      </a:r>
                      <a:r>
                        <a:rPr lang="" altLang="x-none" sz="3700" b="1">
                          <a:solidFill>
                            <a:srgbClr val="00B050"/>
                          </a:solidFill>
                          <a:latin typeface="Times New Roman" panose="02020603050405020304" pitchFamily="18" charset="0"/>
                          <a:cs typeface="Times New Roman" panose="02020603050405020304" pitchFamily="18" charset="0"/>
                        </a:rPr>
                        <a:t>Nước ta có nguồn nguyên liệu phong phú từ hoạt động sản xuất nông nghiệp, lâm nghiệp, thuỷ sản, thuận lợi cho phát triển ng</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nh công nghiệp sản xuất, chế biến các mặt h</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ng n</a:t>
                      </a:r>
                      <a:r>
                        <a:rPr lang="" altLang="x-none" sz="3700" b="1">
                          <a:solidFill>
                            <a:srgbClr val="00B050"/>
                          </a:solidFill>
                          <a:latin typeface="Times New Roman" panose="02020603050405020304" pitchFamily="18" charset="0"/>
                          <a:ea typeface="Times New Roman" panose="02020603050405020304" pitchFamily="18" charset="0"/>
                        </a:rPr>
                        <a:t>à</a:t>
                      </a:r>
                      <a:r>
                        <a:rPr lang="" altLang="x-none" sz="3700" b="1">
                          <a:solidFill>
                            <a:srgbClr val="00B050"/>
                          </a:solidFill>
                          <a:latin typeface="Times New Roman" panose="02020603050405020304" pitchFamily="18" charset="0"/>
                          <a:cs typeface="Times New Roman" panose="02020603050405020304" pitchFamily="18" charset="0"/>
                        </a:rPr>
                        <a:t>y. </a:t>
                      </a:r>
                      <a:endParaRPr lang="" altLang="x-none" sz="3700" b="1">
                        <a:solidFill>
                          <a:srgbClr val="00B050"/>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5288" y="1882775"/>
            <a:ext cx="8861425" cy="2752725"/>
          </a:xfrm>
          <a:prstGeom prst="rect">
            <a:avLst/>
          </a:prstGeom>
          <a:noFill/>
        </p:spPr>
        <p:txBody>
          <a:bodyPr wrap="square">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Nguồn nguyên liệu từ sản xuất nông nghiệp, lâm nghiệp, thủy sản: </a:t>
            </a:r>
            <a:r>
              <a:rPr lang="" altLang="x-none" sz="4000" b="1">
                <a:solidFill>
                  <a:srgbClr val="000000"/>
                </a:solidFill>
                <a:latin typeface="Times New Roman" panose="02020603050405020304" pitchFamily="18" charset="0"/>
                <a:cs typeface="Times New Roman" panose="02020603050405020304" pitchFamily="18" charset="0"/>
              </a:rPr>
              <a:t>có nguồn nguyên liệu phong phú </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a:ln/>
        </p:spPr>
        <p:txBody>
          <a:bodyPr vert="horz" wrap="square" lIns="144731" tIns="72366" rIns="144731" bIns="72366" anchor="ctr" anchorCtr="0"/>
          <a:lstStyle/>
          <a:p>
            <a:pPr eaLnBrk="1" hangingPunct="1"/>
            <a:endParaRPr lang="en-US" altLang="en-US"/>
          </a:p>
        </p:txBody>
      </p:sp>
      <p:sp>
        <p:nvSpPr>
          <p:cNvPr id="296962" name="Content Placeholder 2"/>
          <p:cNvSpPr>
            <a:spLocks noGrp="1"/>
          </p:cNvSpPr>
          <p:nvPr>
            <p:ph idx="1"/>
          </p:nvPr>
        </p:nvSpPr>
        <p:spPr>
          <a:ln/>
        </p:spPr>
        <p:txBody>
          <a:bodyPr vert="horz" wrap="square" lIns="144731" tIns="72366" rIns="144731" bIns="72366" anchor="t" anchorCtr="0"/>
          <a:lstStyle/>
          <a:p>
            <a:pPr eaLnBrk="1" hangingPunct="1"/>
            <a:endParaRPr lang="en-US" altLang="en-US"/>
          </a:p>
        </p:txBody>
      </p:sp>
      <p:pic>
        <p:nvPicPr>
          <p:cNvPr id="296963" name="Picture 2" descr="Hình ảnh Powerpoint - - Tổng hợp hình ảnh dành cho Powerpoint đẹp nhất"/>
          <p:cNvPicPr>
            <a:picLocks noChangeAspect="1"/>
          </p:cNvPicPr>
          <p:nvPr/>
        </p:nvPicPr>
        <p:blipFill>
          <a:blip r:embed="rId2"/>
          <a:stretch>
            <a:fillRect/>
          </a:stretch>
        </p:blipFill>
        <p:spPr>
          <a:xfrm>
            <a:off x="-127000" y="-285750"/>
            <a:ext cx="12755563" cy="7143750"/>
          </a:xfrm>
          <a:prstGeom prst="rect">
            <a:avLst/>
          </a:prstGeom>
          <a:noFill/>
          <a:ln w="9525">
            <a:noFill/>
          </a:ln>
        </p:spPr>
      </p:pic>
      <p:sp>
        <p:nvSpPr>
          <p:cNvPr id="296964" name="TextBox 4"/>
          <p:cNvSpPr txBox="1"/>
          <p:nvPr/>
        </p:nvSpPr>
        <p:spPr>
          <a:xfrm>
            <a:off x="47625" y="84138"/>
            <a:ext cx="11811000" cy="1031875"/>
          </a:xfrm>
          <a:prstGeom prst="rect">
            <a:avLst/>
          </a:prstGeom>
          <a:noFill/>
          <a:ln w="9525">
            <a:noFill/>
          </a:ln>
        </p:spPr>
        <p:txBody>
          <a:bodyPr>
            <a:spAutoFit/>
          </a:bodyPr>
          <a:lstStyle/>
          <a:p>
            <a:pPr algn="ctr" eaLnBrk="1" hangingPunct="1">
              <a:lnSpc>
                <a:spcPct val="200000"/>
              </a:lnSpc>
            </a:pPr>
            <a:endParaRPr lang="en-US" altLang="en-US" sz="3600" b="1">
              <a:solidFill>
                <a:srgbClr val="FF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2950989" y="2041525"/>
            <a:ext cx="8124448"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TIẾT </a:t>
            </a:r>
            <a:r>
              <a:rPr kumimoji="0" lang="vi-VN" sz="8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2(tiết 10)</a:t>
            </a:r>
            <a:endParaRPr kumimoji="0" lang="en-US" sz="8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96966" name="Picture 5" descr="POINSET2"/>
          <p:cNvPicPr>
            <a:picLocks noChangeAspect="1"/>
          </p:cNvPicPr>
          <p:nvPr/>
        </p:nvPicPr>
        <p:blipFill>
          <a:blip r:embed="rId3"/>
          <a:stretch>
            <a:fillRect/>
          </a:stretch>
        </p:blipFill>
        <p:spPr>
          <a:xfrm rot="5400000" flipV="1">
            <a:off x="166688" y="-514350"/>
            <a:ext cx="2262187" cy="2851150"/>
          </a:xfrm>
          <a:prstGeom prst="rect">
            <a:avLst/>
          </a:prstGeom>
          <a:noFill/>
          <a:ln w="9525">
            <a:noFill/>
          </a:ln>
        </p:spPr>
      </p:pic>
      <p:pic>
        <p:nvPicPr>
          <p:cNvPr id="296967" name="Picture 5" descr="POINSET2"/>
          <p:cNvPicPr>
            <a:picLocks noChangeAspect="1"/>
          </p:cNvPicPr>
          <p:nvPr/>
        </p:nvPicPr>
        <p:blipFill>
          <a:blip r:embed="rId3"/>
          <a:stretch>
            <a:fillRect/>
          </a:stretch>
        </p:blipFill>
        <p:spPr>
          <a:xfrm rot="5400000">
            <a:off x="10183813" y="-417512"/>
            <a:ext cx="2262187" cy="2625725"/>
          </a:xfrm>
          <a:prstGeom prst="rect">
            <a:avLst/>
          </a:prstGeom>
          <a:noFill/>
          <a:ln w="9525">
            <a:noFill/>
          </a:ln>
        </p:spPr>
      </p:pic>
      <p:pic>
        <p:nvPicPr>
          <p:cNvPr id="296968" name="Picture 5" descr="POINSET2"/>
          <p:cNvPicPr>
            <a:picLocks noChangeAspect="1"/>
          </p:cNvPicPr>
          <p:nvPr/>
        </p:nvPicPr>
        <p:blipFill>
          <a:blip r:embed="rId3"/>
          <a:stretch>
            <a:fillRect/>
          </a:stretch>
        </p:blipFill>
        <p:spPr>
          <a:xfrm rot="-5400000">
            <a:off x="53975" y="4413250"/>
            <a:ext cx="2262188" cy="2625725"/>
          </a:xfrm>
          <a:prstGeom prst="rect">
            <a:avLst/>
          </a:prstGeom>
          <a:noFill/>
          <a:ln w="9525">
            <a:noFill/>
          </a:ln>
        </p:spPr>
      </p:pic>
      <p:pic>
        <p:nvPicPr>
          <p:cNvPr id="296969" name="Picture 5" descr="POINSET2"/>
          <p:cNvPicPr>
            <a:picLocks noChangeAspect="1"/>
          </p:cNvPicPr>
          <p:nvPr/>
        </p:nvPicPr>
        <p:blipFill>
          <a:blip r:embed="rId3"/>
          <a:stretch>
            <a:fillRect/>
          </a:stretch>
        </p:blipFill>
        <p:spPr>
          <a:xfrm rot="-5400000" flipV="1">
            <a:off x="10072688" y="4418013"/>
            <a:ext cx="2260600" cy="2849562"/>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51202"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Nhiệt điện</a:t>
            </a:r>
            <a:r>
              <a:rPr lang="" altLang="x-none" sz="4000" b="1">
                <a:solidFill>
                  <a:srgbClr val="00B050"/>
                </a:solidFill>
                <a:latin typeface="Times New Roman" panose="02020603050405020304" pitchFamily="18" charset="0"/>
              </a:rPr>
              <a:t> </a:t>
            </a:r>
          </a:p>
        </p:txBody>
      </p:sp>
      <p:sp>
        <p:nvSpPr>
          <p:cNvPr id="51204" name="Rectangle 2"/>
          <p:cNvSpPr/>
          <p:nvPr/>
        </p:nvSpPr>
        <p:spPr>
          <a:xfrm>
            <a:off x="1314450" y="708025"/>
            <a:ext cx="35558413" cy="46038"/>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1205" name="Picture 1" descr="Nhiệt điện - Nhiệt khí | Martech JSC"/>
          <p:cNvPicPr>
            <a:picLocks noChangeAspect="1"/>
          </p:cNvPicPr>
          <p:nvPr/>
        </p:nvPicPr>
        <p:blipFill>
          <a:blip r:embed="rId3" r:link="rId4"/>
          <a:stretch>
            <a:fillRect/>
          </a:stretch>
        </p:blipFill>
        <p:spPr>
          <a:xfrm>
            <a:off x="1314450" y="708025"/>
            <a:ext cx="9693275" cy="54165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3342" y="0"/>
            <a:ext cx="11285316" cy="1828386"/>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2. SỰ PHÁT TRIỂN VÀ PHÂN BỐ CỦA </a:t>
            </a: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CÁC NGÀNH CÔNG NGHIỆP CHỦ YẾU</a:t>
            </a:r>
          </a:p>
        </p:txBody>
      </p:sp>
      <p:pic>
        <p:nvPicPr>
          <p:cNvPr id="297986" name="Picture 3"/>
          <p:cNvPicPr>
            <a:picLocks noChangeAspect="1"/>
          </p:cNvPicPr>
          <p:nvPr/>
        </p:nvPicPr>
        <p:blipFill>
          <a:blip r:embed="rId3"/>
          <a:stretch>
            <a:fillRect/>
          </a:stretch>
        </p:blipFill>
        <p:spPr>
          <a:xfrm>
            <a:off x="274638" y="1828800"/>
            <a:ext cx="3475037" cy="4849813"/>
          </a:xfrm>
          <a:prstGeom prst="rect">
            <a:avLst/>
          </a:prstGeom>
          <a:noFill/>
          <a:ln w="9525">
            <a:noFill/>
          </a:ln>
        </p:spPr>
      </p:pic>
      <p:pic>
        <p:nvPicPr>
          <p:cNvPr id="297987" name="Picture 4"/>
          <p:cNvPicPr>
            <a:picLocks noChangeAspect="1"/>
          </p:cNvPicPr>
          <p:nvPr/>
        </p:nvPicPr>
        <p:blipFill>
          <a:blip r:embed="rId4"/>
          <a:stretch>
            <a:fillRect/>
          </a:stretch>
        </p:blipFill>
        <p:spPr>
          <a:xfrm>
            <a:off x="3749675" y="1828800"/>
            <a:ext cx="4110038" cy="1827213"/>
          </a:xfrm>
          <a:prstGeom prst="rect">
            <a:avLst/>
          </a:prstGeom>
          <a:noFill/>
          <a:ln w="9525">
            <a:noFill/>
          </a:ln>
        </p:spPr>
      </p:pic>
      <p:pic>
        <p:nvPicPr>
          <p:cNvPr id="297988" name="Picture 7"/>
          <p:cNvPicPr>
            <a:picLocks noChangeAspect="1"/>
          </p:cNvPicPr>
          <p:nvPr/>
        </p:nvPicPr>
        <p:blipFill>
          <a:blip r:embed="rId5"/>
          <a:stretch>
            <a:fillRect/>
          </a:stretch>
        </p:blipFill>
        <p:spPr>
          <a:xfrm>
            <a:off x="3749675" y="3652838"/>
            <a:ext cx="4110038" cy="1520825"/>
          </a:xfrm>
          <a:prstGeom prst="rect">
            <a:avLst/>
          </a:prstGeom>
          <a:noFill/>
          <a:ln w="9525">
            <a:noFill/>
          </a:ln>
        </p:spPr>
      </p:pic>
      <p:pic>
        <p:nvPicPr>
          <p:cNvPr id="297989" name="Picture 8"/>
          <p:cNvPicPr>
            <a:picLocks noChangeAspect="1"/>
          </p:cNvPicPr>
          <p:nvPr/>
        </p:nvPicPr>
        <p:blipFill>
          <a:blip r:embed="rId6"/>
          <a:stretch>
            <a:fillRect/>
          </a:stretch>
        </p:blipFill>
        <p:spPr>
          <a:xfrm>
            <a:off x="4581525" y="5332413"/>
            <a:ext cx="2446338" cy="1525587"/>
          </a:xfrm>
          <a:prstGeom prst="rect">
            <a:avLst/>
          </a:prstGeom>
          <a:noFill/>
          <a:ln w="9525">
            <a:noFill/>
          </a:ln>
        </p:spPr>
      </p:pic>
      <p:pic>
        <p:nvPicPr>
          <p:cNvPr id="297990" name="Picture 9"/>
          <p:cNvPicPr>
            <a:picLocks noChangeAspect="1"/>
          </p:cNvPicPr>
          <p:nvPr/>
        </p:nvPicPr>
        <p:blipFill>
          <a:blip r:embed="rId7"/>
          <a:stretch>
            <a:fillRect/>
          </a:stretch>
        </p:blipFill>
        <p:spPr>
          <a:xfrm>
            <a:off x="7993063" y="1982788"/>
            <a:ext cx="3924300" cy="1519237"/>
          </a:xfrm>
          <a:prstGeom prst="rect">
            <a:avLst/>
          </a:prstGeom>
          <a:noFill/>
          <a:ln w="9525">
            <a:noFill/>
          </a:ln>
        </p:spPr>
      </p:pic>
      <p:pic>
        <p:nvPicPr>
          <p:cNvPr id="297991" name="Picture 10"/>
          <p:cNvPicPr>
            <a:picLocks noChangeAspect="1"/>
          </p:cNvPicPr>
          <p:nvPr/>
        </p:nvPicPr>
        <p:blipFill>
          <a:blip r:embed="rId8"/>
          <a:stretch>
            <a:fillRect/>
          </a:stretch>
        </p:blipFill>
        <p:spPr>
          <a:xfrm>
            <a:off x="7993063" y="3652838"/>
            <a:ext cx="3924300" cy="1343025"/>
          </a:xfrm>
          <a:prstGeom prst="rect">
            <a:avLst/>
          </a:prstGeom>
          <a:noFill/>
          <a:ln w="9525">
            <a:noFill/>
          </a:ln>
        </p:spPr>
      </p:pic>
      <p:pic>
        <p:nvPicPr>
          <p:cNvPr id="297992" name="Picture 11"/>
          <p:cNvPicPr>
            <a:picLocks noChangeAspect="1"/>
          </p:cNvPicPr>
          <p:nvPr/>
        </p:nvPicPr>
        <p:blipFill>
          <a:blip r:embed="rId9"/>
          <a:stretch>
            <a:fillRect/>
          </a:stretch>
        </p:blipFill>
        <p:spPr>
          <a:xfrm>
            <a:off x="7993063" y="5146675"/>
            <a:ext cx="3924300" cy="1711325"/>
          </a:xfrm>
          <a:prstGeom prst="rect">
            <a:avLst/>
          </a:prstGeom>
          <a:noFill/>
          <a:ln w="9525">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
          <p:cNvSpPr/>
          <p:nvPr/>
        </p:nvSpPr>
        <p:spPr>
          <a:xfrm>
            <a:off x="2241550" y="34925"/>
            <a:ext cx="7708900" cy="904875"/>
          </a:xfrm>
          <a:prstGeom prst="rect">
            <a:avLst/>
          </a:prstGeom>
          <a:noFill/>
          <a:ln w="9525">
            <a:noFill/>
          </a:ln>
        </p:spPr>
        <p:txBody>
          <a:bodyPr>
            <a:spAutoFit/>
          </a:bodyPr>
          <a:lstStyle/>
          <a:p>
            <a:pPr algn="ctr">
              <a:lnSpc>
                <a:spcPct val="150000"/>
              </a:lnSpc>
            </a:pPr>
            <a:r>
              <a:rPr lang="en-US" altLang="" sz="4000" b="1">
                <a:solidFill>
                  <a:srgbClr val="0432FF"/>
                </a:solidFill>
                <a:latin typeface="Times New Roman" panose="02020603050405020304" pitchFamily="18" charset="0"/>
              </a:rPr>
              <a:t>THẢO LUẬN NHÓM (5 PHÚT)</a:t>
            </a:r>
          </a:p>
        </p:txBody>
      </p:sp>
      <p:pic>
        <p:nvPicPr>
          <p:cNvPr id="300034" name="Picture 4" descr="Viết báo cáo cho một buổi thảo luận của nhóm em lớp 4"/>
          <p:cNvPicPr>
            <a:picLocks noChangeAspect="1"/>
          </p:cNvPicPr>
          <p:nvPr/>
        </p:nvPicPr>
        <p:blipFill>
          <a:blip r:embed="rId3"/>
          <a:stretch>
            <a:fillRect/>
          </a:stretch>
        </p:blipFill>
        <p:spPr>
          <a:xfrm>
            <a:off x="1982788" y="1244600"/>
            <a:ext cx="8226425" cy="5176838"/>
          </a:xfrm>
          <a:prstGeom prst="rect">
            <a:avLst/>
          </a:prstGeom>
          <a:noFill/>
          <a:ln w="9525">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Box 2"/>
          <p:cNvSpPr txBox="1"/>
          <p:nvPr/>
        </p:nvSpPr>
        <p:spPr>
          <a:xfrm>
            <a:off x="558800" y="166688"/>
            <a:ext cx="11363325" cy="6524625"/>
          </a:xfrm>
          <a:prstGeom prst="rect">
            <a:avLst/>
          </a:prstGeom>
          <a:noFill/>
          <a:ln w="9525">
            <a:noFill/>
          </a:ln>
        </p:spPr>
        <p:txBody>
          <a:bodyPr>
            <a:spAutoFit/>
          </a:bodyPr>
          <a:lstStyle/>
          <a:p>
            <a:pPr algn="just">
              <a:buNone/>
            </a:pPr>
            <a:r>
              <a:rPr sz="3800" b="1">
                <a:solidFill>
                  <a:srgbClr val="0432FF"/>
                </a:solidFill>
                <a:latin typeface="Times New Roman" panose="02020603050405020304" pitchFamily="18" charset="0"/>
                <a:cs typeface="Times New Roman" panose="02020603050405020304" pitchFamily="18" charset="0"/>
              </a:rPr>
              <a:t>- Nhóm 1: Trình b</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y sự phát triển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phân bố của ng</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nh công nghiệp khai thác dầu thô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khí tự nhiên</a:t>
            </a:r>
            <a:endParaRPr lang="" altLang="x-none" sz="3800" b="1">
              <a:solidFill>
                <a:srgbClr val="0432FF"/>
              </a:solidFill>
              <a:latin typeface="Times New Roman" panose="02020603050405020304" pitchFamily="18" charset="0"/>
              <a:cs typeface="Times New Roman" panose="02020603050405020304" pitchFamily="18" charset="0"/>
            </a:endParaRPr>
          </a:p>
          <a:p>
            <a:pPr algn="just">
              <a:buNone/>
            </a:pPr>
            <a:r>
              <a:rPr sz="3800" b="1">
                <a:solidFill>
                  <a:srgbClr val="005493"/>
                </a:solidFill>
                <a:latin typeface="Times New Roman" panose="02020603050405020304" pitchFamily="18" charset="0"/>
                <a:cs typeface="Times New Roman" panose="02020603050405020304" pitchFamily="18" charset="0"/>
              </a:rPr>
              <a:t>- Nhóm 2: Trình b</a:t>
            </a:r>
            <a:r>
              <a:rPr sz="3800" b="1">
                <a:solidFill>
                  <a:srgbClr val="005493"/>
                </a:solidFill>
                <a:latin typeface="Times New Roman" panose="02020603050405020304" pitchFamily="18" charset="0"/>
                <a:ea typeface="Times New Roman" panose="02020603050405020304" pitchFamily="18" charset="0"/>
              </a:rPr>
              <a:t>à</a:t>
            </a:r>
            <a:r>
              <a:rPr sz="3800" b="1">
                <a:solidFill>
                  <a:srgbClr val="005493"/>
                </a:solidFill>
                <a:latin typeface="Times New Roman" panose="02020603050405020304" pitchFamily="18" charset="0"/>
                <a:cs typeface="Times New Roman" panose="02020603050405020304" pitchFamily="18" charset="0"/>
              </a:rPr>
              <a:t>y sự phát triển v</a:t>
            </a:r>
            <a:r>
              <a:rPr sz="3800" b="1">
                <a:solidFill>
                  <a:srgbClr val="005493"/>
                </a:solidFill>
                <a:latin typeface="Times New Roman" panose="02020603050405020304" pitchFamily="18" charset="0"/>
                <a:ea typeface="Times New Roman" panose="02020603050405020304" pitchFamily="18" charset="0"/>
              </a:rPr>
              <a:t>à</a:t>
            </a:r>
            <a:r>
              <a:rPr sz="3800" b="1">
                <a:solidFill>
                  <a:srgbClr val="005493"/>
                </a:solidFill>
                <a:latin typeface="Times New Roman" panose="02020603050405020304" pitchFamily="18" charset="0"/>
                <a:cs typeface="Times New Roman" panose="02020603050405020304" pitchFamily="18" charset="0"/>
              </a:rPr>
              <a:t> phân bố của ng</a:t>
            </a:r>
            <a:r>
              <a:rPr sz="3800" b="1">
                <a:solidFill>
                  <a:srgbClr val="005493"/>
                </a:solidFill>
                <a:latin typeface="Times New Roman" panose="02020603050405020304" pitchFamily="18" charset="0"/>
                <a:ea typeface="Times New Roman" panose="02020603050405020304" pitchFamily="18" charset="0"/>
              </a:rPr>
              <a:t>à</a:t>
            </a:r>
            <a:r>
              <a:rPr sz="3800" b="1">
                <a:solidFill>
                  <a:srgbClr val="005493"/>
                </a:solidFill>
                <a:latin typeface="Times New Roman" panose="02020603050405020304" pitchFamily="18" charset="0"/>
                <a:cs typeface="Times New Roman" panose="02020603050405020304" pitchFamily="18" charset="0"/>
              </a:rPr>
              <a:t>nh công nghiệp sản xuất điện</a:t>
            </a:r>
            <a:endParaRPr lang="" altLang="x-none" sz="3800" b="1">
              <a:solidFill>
                <a:srgbClr val="005493"/>
              </a:solidFill>
              <a:latin typeface="Times New Roman" panose="02020603050405020304" pitchFamily="18" charset="0"/>
              <a:cs typeface="Times New Roman" panose="02020603050405020304" pitchFamily="18" charset="0"/>
            </a:endParaRPr>
          </a:p>
          <a:p>
            <a:pPr algn="just">
              <a:buNone/>
            </a:pPr>
            <a:r>
              <a:rPr sz="3800" b="1">
                <a:solidFill>
                  <a:srgbClr val="0432FF"/>
                </a:solidFill>
                <a:latin typeface="Times New Roman" panose="02020603050405020304" pitchFamily="18" charset="0"/>
                <a:cs typeface="Times New Roman" panose="02020603050405020304" pitchFamily="18" charset="0"/>
              </a:rPr>
              <a:t>- Nhóm 3: Trình b</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y sự phát triển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phân bố của ng</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nh công nghiệp sản xuất sản phẩm điện tử, máy vi tính</a:t>
            </a:r>
            <a:endParaRPr lang="" altLang="x-none" sz="3800" b="1">
              <a:solidFill>
                <a:srgbClr val="0432FF"/>
              </a:solidFill>
              <a:latin typeface="Times New Roman" panose="02020603050405020304" pitchFamily="18" charset="0"/>
              <a:cs typeface="Times New Roman" panose="02020603050405020304" pitchFamily="18" charset="0"/>
            </a:endParaRPr>
          </a:p>
          <a:p>
            <a:pPr algn="just">
              <a:buNone/>
            </a:pPr>
            <a:r>
              <a:rPr sz="3800" b="1">
                <a:solidFill>
                  <a:srgbClr val="005493"/>
                </a:solidFill>
                <a:latin typeface="Times New Roman" panose="02020603050405020304" pitchFamily="18" charset="0"/>
                <a:cs typeface="Times New Roman" panose="02020603050405020304" pitchFamily="18" charset="0"/>
              </a:rPr>
              <a:t>- Nhóm 4: Trình b</a:t>
            </a:r>
            <a:r>
              <a:rPr sz="3800" b="1">
                <a:solidFill>
                  <a:srgbClr val="005493"/>
                </a:solidFill>
                <a:latin typeface="Times New Roman" panose="02020603050405020304" pitchFamily="18" charset="0"/>
                <a:ea typeface="Times New Roman" panose="02020603050405020304" pitchFamily="18" charset="0"/>
              </a:rPr>
              <a:t>à</a:t>
            </a:r>
            <a:r>
              <a:rPr sz="3800" b="1">
                <a:solidFill>
                  <a:srgbClr val="005493"/>
                </a:solidFill>
                <a:latin typeface="Times New Roman" panose="02020603050405020304" pitchFamily="18" charset="0"/>
                <a:cs typeface="Times New Roman" panose="02020603050405020304" pitchFamily="18" charset="0"/>
              </a:rPr>
              <a:t>y sự phát triển v</a:t>
            </a:r>
            <a:r>
              <a:rPr sz="3800" b="1">
                <a:solidFill>
                  <a:srgbClr val="005493"/>
                </a:solidFill>
                <a:latin typeface="Times New Roman" panose="02020603050405020304" pitchFamily="18" charset="0"/>
                <a:ea typeface="Times New Roman" panose="02020603050405020304" pitchFamily="18" charset="0"/>
              </a:rPr>
              <a:t>à</a:t>
            </a:r>
            <a:r>
              <a:rPr sz="3800" b="1">
                <a:solidFill>
                  <a:srgbClr val="005493"/>
                </a:solidFill>
                <a:latin typeface="Times New Roman" panose="02020603050405020304" pitchFamily="18" charset="0"/>
                <a:cs typeface="Times New Roman" panose="02020603050405020304" pitchFamily="18" charset="0"/>
              </a:rPr>
              <a:t> phân bố của ng</a:t>
            </a:r>
            <a:r>
              <a:rPr sz="3800" b="1">
                <a:solidFill>
                  <a:srgbClr val="005493"/>
                </a:solidFill>
                <a:latin typeface="Times New Roman" panose="02020603050405020304" pitchFamily="18" charset="0"/>
                <a:ea typeface="Times New Roman" panose="02020603050405020304" pitchFamily="18" charset="0"/>
              </a:rPr>
              <a:t>à</a:t>
            </a:r>
            <a:r>
              <a:rPr sz="3800" b="1">
                <a:solidFill>
                  <a:srgbClr val="005493"/>
                </a:solidFill>
                <a:latin typeface="Times New Roman" panose="02020603050405020304" pitchFamily="18" charset="0"/>
                <a:cs typeface="Times New Roman" panose="02020603050405020304" pitchFamily="18" charset="0"/>
              </a:rPr>
              <a:t>nh công nghiệp sản xuất, chế biến thực phẩm</a:t>
            </a:r>
            <a:endParaRPr lang="" altLang="x-none" sz="3800" b="1">
              <a:solidFill>
                <a:srgbClr val="005493"/>
              </a:solidFill>
              <a:latin typeface="Times New Roman" panose="02020603050405020304" pitchFamily="18" charset="0"/>
              <a:cs typeface="Times New Roman" panose="02020603050405020304" pitchFamily="18" charset="0"/>
            </a:endParaRPr>
          </a:p>
          <a:p>
            <a:pPr algn="just">
              <a:buNone/>
            </a:pPr>
            <a:r>
              <a:rPr sz="3800" b="1">
                <a:solidFill>
                  <a:srgbClr val="0432FF"/>
                </a:solidFill>
                <a:latin typeface="Times New Roman" panose="02020603050405020304" pitchFamily="18" charset="0"/>
                <a:cs typeface="Times New Roman" panose="02020603050405020304" pitchFamily="18" charset="0"/>
              </a:rPr>
              <a:t>- Nhóm 5: Trình b</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y sự phát triển v</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phân bố của ng</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nh công nghiệp dệt, sản xuất trang phục</a:t>
            </a:r>
            <a:endParaRPr lang="" altLang="x-none" sz="3800" b="1">
              <a:solidFill>
                <a:srgbClr val="0432FF"/>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extBox 2"/>
          <p:cNvSpPr txBox="1"/>
          <p:nvPr/>
        </p:nvSpPr>
        <p:spPr>
          <a:xfrm>
            <a:off x="222250" y="0"/>
            <a:ext cx="1174750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1: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khai thác dầu thô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khí tự nhiên</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04130" name="TextBox 3"/>
          <p:cNvSpPr txBox="1"/>
          <p:nvPr/>
        </p:nvSpPr>
        <p:spPr>
          <a:xfrm>
            <a:off x="2408238" y="3041650"/>
            <a:ext cx="8367712" cy="2751138"/>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Công nghiệp khai thác dầu thô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khí tự nhiên ở nước ta hình th</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từ năm 1986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phát triển đến nay. </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Box 2"/>
          <p:cNvSpPr txBox="1"/>
          <p:nvPr/>
        </p:nvSpPr>
        <p:spPr>
          <a:xfrm>
            <a:off x="131763" y="57150"/>
            <a:ext cx="6305550" cy="3675063"/>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1: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khai thác dầu thô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khí tự nhiên</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06178" name="TextBox 3"/>
          <p:cNvSpPr txBox="1"/>
          <p:nvPr/>
        </p:nvSpPr>
        <p:spPr>
          <a:xfrm>
            <a:off x="6770688" y="927100"/>
            <a:ext cx="5289550" cy="52498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Sản lượng dầu thô giai đoạn 2005 - 2021 </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2005: 18,5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14,7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16,8 triệu tấn</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9,1 triệu tấn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06179" name="Picture 1"/>
          <p:cNvPicPr>
            <a:picLocks noChangeAspect="1"/>
          </p:cNvPicPr>
          <p:nvPr/>
        </p:nvPicPr>
        <p:blipFill>
          <a:blip r:embed="rId3"/>
          <a:stretch>
            <a:fillRect/>
          </a:stretch>
        </p:blipFill>
        <p:spPr>
          <a:xfrm>
            <a:off x="277813" y="4048125"/>
            <a:ext cx="6122987" cy="2654300"/>
          </a:xfrm>
          <a:prstGeom prst="rect">
            <a:avLst/>
          </a:prstGeom>
          <a:noFill/>
          <a:ln w="9525">
            <a:noFill/>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Box 2"/>
          <p:cNvSpPr txBox="1"/>
          <p:nvPr/>
        </p:nvSpPr>
        <p:spPr>
          <a:xfrm>
            <a:off x="131763" y="57150"/>
            <a:ext cx="6305550" cy="3675063"/>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1: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khai thác dầu thô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khí tự nhiên</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08226" name="TextBox 3"/>
          <p:cNvSpPr txBox="1"/>
          <p:nvPr/>
        </p:nvSpPr>
        <p:spPr>
          <a:xfrm>
            <a:off x="6875463" y="927100"/>
            <a:ext cx="5184775" cy="52498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Sản lượng khí tự nhiên giai đoạn 2005 - 2021</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2005: 6,4 tỉ m</a:t>
            </a:r>
            <a:r>
              <a:rPr sz="3800" b="1" baseline="30000">
                <a:solidFill>
                  <a:srgbClr val="00B050"/>
                </a:solidFill>
                <a:latin typeface="Times New Roman" panose="02020603050405020304" pitchFamily="18" charset="0"/>
                <a:cs typeface="Times New Roman" panose="02020603050405020304" pitchFamily="18" charset="0"/>
              </a:rPr>
              <a:t>3</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2010: 9,4 tỉ m</a:t>
            </a:r>
            <a:r>
              <a:rPr sz="3800" b="1" baseline="30000">
                <a:solidFill>
                  <a:srgbClr val="00B050"/>
                </a:solidFill>
                <a:latin typeface="Times New Roman" panose="02020603050405020304" pitchFamily="18" charset="0"/>
                <a:cs typeface="Times New Roman" panose="02020603050405020304" pitchFamily="18" charset="0"/>
              </a:rPr>
              <a:t>3</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2015: 10,6 tỉ m</a:t>
            </a:r>
            <a:r>
              <a:rPr sz="3800" b="1" baseline="30000">
                <a:solidFill>
                  <a:srgbClr val="00B050"/>
                </a:solidFill>
                <a:latin typeface="Times New Roman" panose="02020603050405020304" pitchFamily="18" charset="0"/>
                <a:cs typeface="Times New Roman" panose="02020603050405020304" pitchFamily="18" charset="0"/>
              </a:rPr>
              <a:t>3</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Năm 2021: 7,4 tỉ m</a:t>
            </a:r>
            <a:r>
              <a:rPr sz="3800" b="1" baseline="30000">
                <a:solidFill>
                  <a:srgbClr val="00B050"/>
                </a:solidFill>
                <a:latin typeface="Times New Roman" panose="02020603050405020304" pitchFamily="18" charset="0"/>
                <a:cs typeface="Times New Roman" panose="02020603050405020304" pitchFamily="18" charset="0"/>
              </a:rPr>
              <a:t>3</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08227" name="Picture 1"/>
          <p:cNvPicPr>
            <a:picLocks noChangeAspect="1"/>
          </p:cNvPicPr>
          <p:nvPr/>
        </p:nvPicPr>
        <p:blipFill>
          <a:blip r:embed="rId3"/>
          <a:stretch>
            <a:fillRect/>
          </a:stretch>
        </p:blipFill>
        <p:spPr>
          <a:xfrm>
            <a:off x="277813" y="4048125"/>
            <a:ext cx="6122987" cy="2654300"/>
          </a:xfrm>
          <a:prstGeom prst="rect">
            <a:avLst/>
          </a:prstGeom>
          <a:noFill/>
          <a:ln w="9525">
            <a:noFill/>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extBox 2"/>
          <p:cNvSpPr txBox="1"/>
          <p:nvPr/>
        </p:nvSpPr>
        <p:spPr>
          <a:xfrm>
            <a:off x="222250" y="0"/>
            <a:ext cx="1174750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1: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khai thác dầu thô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khí tự nhiên</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10274" name="TextBox 3"/>
          <p:cNvSpPr txBox="1"/>
          <p:nvPr/>
        </p:nvSpPr>
        <p:spPr>
          <a:xfrm>
            <a:off x="787400" y="2219325"/>
            <a:ext cx="10428288" cy="43735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Ng</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nh có cơ cấu đa dạng gồm: thăm dò, khai thác dầu thô, khí tự nhiên, lọc, hóa dầu, sản xuất ng</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nh công nghiệp phụ trợ,</a:t>
            </a:r>
            <a:r>
              <a:rPr sz="3800" b="1">
                <a:solidFill>
                  <a:srgbClr val="00B050"/>
                </a:solidFill>
                <a:latin typeface="Times New Roman" panose="02020603050405020304" pitchFamily="18" charset="0"/>
                <a:ea typeface="Times New Roman" panose="02020603050405020304" pitchFamily="18" charset="0"/>
              </a:rPr>
              <a:t>…</a:t>
            </a:r>
            <a:r>
              <a:rPr sz="3800" b="1">
                <a:solidFill>
                  <a:srgbClr val="00B050"/>
                </a:solidFill>
                <a:latin typeface="Times New Roman" panose="02020603050405020304" pitchFamily="18" charset="0"/>
                <a:cs typeface="Times New Roman" panose="02020603050405020304" pitchFamily="18" charset="0"/>
              </a:rPr>
              <a:t>để cung cấp nguyên liệu, nhiên liệu cho công nghiệp chế biến hóa lỏng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sản xuất điện ở nước ta.</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extBox 2"/>
          <p:cNvSpPr txBox="1"/>
          <p:nvPr/>
        </p:nvSpPr>
        <p:spPr>
          <a:xfrm>
            <a:off x="222250" y="0"/>
            <a:ext cx="1174750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1: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khai thác dầu thô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khí tự nhiên</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12322" name="TextBox 3"/>
          <p:cNvSpPr txBox="1"/>
          <p:nvPr/>
        </p:nvSpPr>
        <p:spPr>
          <a:xfrm>
            <a:off x="787400" y="2219325"/>
            <a:ext cx="10428288" cy="43735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Dầu thô được khai thác chủ yếu ở thềm lục địa phía nam như các mỏ: Bạch Hổ, Hồng Ngọc, Rạng Đông, Rồng, Đại Hùng, </a:t>
            </a:r>
            <a:r>
              <a:rPr sz="3800" b="1">
                <a:solidFill>
                  <a:srgbClr val="00B050"/>
                </a:solidFill>
                <a:latin typeface="Times New Roman" panose="02020603050405020304" pitchFamily="18" charset="0"/>
                <a:ea typeface="Times New Roman" panose="02020603050405020304" pitchFamily="18" charset="0"/>
              </a:rPr>
              <a:t>…</a:t>
            </a:r>
            <a:endParaRPr lang="" altLang="x-none" sz="38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Khí tự nhiên được khai thác chủ yếu ở các bể: Cửu Long, Nam Côn Sơn, Malay – Thổ Chu,..</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extBox 3"/>
          <p:cNvSpPr txBox="1"/>
          <p:nvPr/>
        </p:nvSpPr>
        <p:spPr>
          <a:xfrm>
            <a:off x="-159171" y="93050"/>
            <a:ext cx="3760788" cy="579967"/>
          </a:xfrm>
          <a:prstGeom prst="rect">
            <a:avLst/>
          </a:prstGeom>
          <a:noFill/>
          <a:ln w="9525">
            <a:noFill/>
          </a:ln>
        </p:spPr>
        <p:txBody>
          <a:bodyPr>
            <a:spAutoFit/>
          </a:bodyPr>
          <a:lstStyle/>
          <a:p>
            <a:pPr algn="ctr">
              <a:lnSpc>
                <a:spcPct val="150000"/>
              </a:lnSpc>
              <a:buNone/>
            </a:pPr>
            <a:r>
              <a:rPr sz="2400" b="1" dirty="0" err="1">
                <a:solidFill>
                  <a:srgbClr val="00B050"/>
                </a:solidFill>
                <a:latin typeface="Times New Roman" panose="02020603050405020304" pitchFamily="18" charset="0"/>
                <a:cs typeface="Times New Roman" panose="02020603050405020304" pitchFamily="18" charset="0"/>
              </a:rPr>
              <a:t>Mỏ</a:t>
            </a:r>
            <a:r>
              <a:rPr sz="2400" b="1" dirty="0">
                <a:solidFill>
                  <a:srgbClr val="00B050"/>
                </a:solidFill>
                <a:latin typeface="Times New Roman" panose="02020603050405020304" pitchFamily="18" charset="0"/>
                <a:cs typeface="Times New Roman" panose="02020603050405020304" pitchFamily="18" charset="0"/>
              </a:rPr>
              <a:t> </a:t>
            </a:r>
            <a:r>
              <a:rPr sz="2400" b="1" dirty="0" err="1">
                <a:solidFill>
                  <a:srgbClr val="00B050"/>
                </a:solidFill>
                <a:latin typeface="Times New Roman" panose="02020603050405020304" pitchFamily="18" charset="0"/>
                <a:cs typeface="Times New Roman" panose="02020603050405020304" pitchFamily="18" charset="0"/>
              </a:rPr>
              <a:t>Bạch</a:t>
            </a:r>
            <a:r>
              <a:rPr sz="2400" b="1" dirty="0">
                <a:solidFill>
                  <a:srgbClr val="00B050"/>
                </a:solidFill>
                <a:latin typeface="Times New Roman" panose="02020603050405020304" pitchFamily="18" charset="0"/>
                <a:cs typeface="Times New Roman" panose="02020603050405020304" pitchFamily="18" charset="0"/>
              </a:rPr>
              <a:t> </a:t>
            </a:r>
            <a:r>
              <a:rPr sz="2400" b="1" dirty="0" err="1">
                <a:solidFill>
                  <a:srgbClr val="00B050"/>
                </a:solidFill>
                <a:latin typeface="Times New Roman" panose="02020603050405020304" pitchFamily="18" charset="0"/>
                <a:cs typeface="Times New Roman" panose="02020603050405020304" pitchFamily="18" charset="0"/>
              </a:rPr>
              <a:t>Hổ</a:t>
            </a:r>
            <a:endParaRPr lang="" altLang="x-none" sz="2400" b="1" dirty="0">
              <a:solidFill>
                <a:srgbClr val="00B050"/>
              </a:solidFill>
              <a:latin typeface="Times New Roman" panose="02020603050405020304" pitchFamily="18" charset="0"/>
              <a:ea typeface="Times New Roman" panose="02020603050405020304" pitchFamily="18" charset="0"/>
            </a:endParaRPr>
          </a:p>
        </p:txBody>
      </p:sp>
      <p:pic>
        <p:nvPicPr>
          <p:cNvPr id="314370" name="Picture 2" descr="Mỏ dầu Bạch Hổ - chuyện giờ mới kể - Tuổi Trẻ Online"/>
          <p:cNvPicPr>
            <a:picLocks noChangeAspect="1"/>
          </p:cNvPicPr>
          <p:nvPr/>
        </p:nvPicPr>
        <p:blipFill>
          <a:blip r:embed="rId3"/>
          <a:stretch>
            <a:fillRect/>
          </a:stretch>
        </p:blipFill>
        <p:spPr>
          <a:xfrm>
            <a:off x="538747" y="1086239"/>
            <a:ext cx="2787257" cy="2198137"/>
          </a:xfrm>
          <a:prstGeom prst="rect">
            <a:avLst/>
          </a:prstGeom>
          <a:noFill/>
          <a:ln w="9525">
            <a:noFill/>
          </a:ln>
        </p:spPr>
      </p:pic>
      <p:pic>
        <p:nvPicPr>
          <p:cNvPr id="2" name="Picture 1">
            <a:extLst>
              <a:ext uri="{FF2B5EF4-FFF2-40B4-BE49-F238E27FC236}">
                <a16:creationId xmlns:a16="http://schemas.microsoft.com/office/drawing/2014/main" id="{E254FCA6-7B6A-E453-C42B-0BCFB278D903}"/>
              </a:ext>
            </a:extLst>
          </p:cNvPr>
          <p:cNvPicPr>
            <a:picLocks noChangeAspect="1"/>
          </p:cNvPicPr>
          <p:nvPr/>
        </p:nvPicPr>
        <p:blipFill>
          <a:blip r:embed="rId4"/>
          <a:stretch>
            <a:fillRect/>
          </a:stretch>
        </p:blipFill>
        <p:spPr>
          <a:xfrm>
            <a:off x="3326004" y="1086239"/>
            <a:ext cx="2787257" cy="2198137"/>
          </a:xfrm>
          <a:prstGeom prst="rect">
            <a:avLst/>
          </a:prstGeom>
        </p:spPr>
      </p:pic>
      <p:pic>
        <p:nvPicPr>
          <p:cNvPr id="4" name="Picture 3">
            <a:extLst>
              <a:ext uri="{FF2B5EF4-FFF2-40B4-BE49-F238E27FC236}">
                <a16:creationId xmlns:a16="http://schemas.microsoft.com/office/drawing/2014/main" id="{4E47B987-2FB3-0DBB-0EE1-F8675369A9D3}"/>
              </a:ext>
            </a:extLst>
          </p:cNvPr>
          <p:cNvPicPr>
            <a:picLocks noChangeAspect="1"/>
          </p:cNvPicPr>
          <p:nvPr/>
        </p:nvPicPr>
        <p:blipFill>
          <a:blip r:embed="rId5"/>
          <a:stretch>
            <a:fillRect/>
          </a:stretch>
        </p:blipFill>
        <p:spPr>
          <a:xfrm>
            <a:off x="3049612" y="154333"/>
            <a:ext cx="3761558" cy="719390"/>
          </a:xfrm>
          <a:prstGeom prst="rect">
            <a:avLst/>
          </a:prstGeom>
        </p:spPr>
      </p:pic>
      <p:pic>
        <p:nvPicPr>
          <p:cNvPr id="5" name="Picture 4">
            <a:extLst>
              <a:ext uri="{FF2B5EF4-FFF2-40B4-BE49-F238E27FC236}">
                <a16:creationId xmlns:a16="http://schemas.microsoft.com/office/drawing/2014/main" id="{18442B54-1396-615A-F7DF-FDA4B3699243}"/>
              </a:ext>
            </a:extLst>
          </p:cNvPr>
          <p:cNvPicPr>
            <a:picLocks noChangeAspect="1"/>
          </p:cNvPicPr>
          <p:nvPr/>
        </p:nvPicPr>
        <p:blipFill>
          <a:blip r:embed="rId6"/>
          <a:stretch>
            <a:fillRect/>
          </a:stretch>
        </p:blipFill>
        <p:spPr>
          <a:xfrm>
            <a:off x="6096001" y="1086239"/>
            <a:ext cx="2646066" cy="2198137"/>
          </a:xfrm>
          <a:prstGeom prst="rect">
            <a:avLst/>
          </a:prstGeom>
        </p:spPr>
      </p:pic>
      <p:pic>
        <p:nvPicPr>
          <p:cNvPr id="6" name="Picture 5">
            <a:extLst>
              <a:ext uri="{FF2B5EF4-FFF2-40B4-BE49-F238E27FC236}">
                <a16:creationId xmlns:a16="http://schemas.microsoft.com/office/drawing/2014/main" id="{612F7138-CEB3-A56B-87C7-548CD84FFA43}"/>
              </a:ext>
            </a:extLst>
          </p:cNvPr>
          <p:cNvPicPr>
            <a:picLocks noChangeAspect="1"/>
          </p:cNvPicPr>
          <p:nvPr/>
        </p:nvPicPr>
        <p:blipFill>
          <a:blip r:embed="rId7"/>
          <a:stretch>
            <a:fillRect/>
          </a:stretch>
        </p:blipFill>
        <p:spPr>
          <a:xfrm>
            <a:off x="5303538" y="99464"/>
            <a:ext cx="4230991" cy="829128"/>
          </a:xfrm>
          <a:prstGeom prst="rect">
            <a:avLst/>
          </a:prstGeom>
        </p:spPr>
      </p:pic>
      <p:pic>
        <p:nvPicPr>
          <p:cNvPr id="7" name="Picture 6">
            <a:extLst>
              <a:ext uri="{FF2B5EF4-FFF2-40B4-BE49-F238E27FC236}">
                <a16:creationId xmlns:a16="http://schemas.microsoft.com/office/drawing/2014/main" id="{EA25CCB3-7BCB-7D0D-E52D-F6C124D507D4}"/>
              </a:ext>
            </a:extLst>
          </p:cNvPr>
          <p:cNvPicPr>
            <a:picLocks noChangeAspect="1"/>
          </p:cNvPicPr>
          <p:nvPr/>
        </p:nvPicPr>
        <p:blipFill>
          <a:blip r:embed="rId8"/>
          <a:stretch>
            <a:fillRect/>
          </a:stretch>
        </p:blipFill>
        <p:spPr>
          <a:xfrm>
            <a:off x="8742067" y="1086239"/>
            <a:ext cx="3005588" cy="2198137"/>
          </a:xfrm>
          <a:prstGeom prst="rect">
            <a:avLst/>
          </a:prstGeom>
        </p:spPr>
      </p:pic>
      <p:pic>
        <p:nvPicPr>
          <p:cNvPr id="8" name="Picture 7">
            <a:extLst>
              <a:ext uri="{FF2B5EF4-FFF2-40B4-BE49-F238E27FC236}">
                <a16:creationId xmlns:a16="http://schemas.microsoft.com/office/drawing/2014/main" id="{16D2EC62-7E41-C6F7-F8EE-7021C9E0DD5E}"/>
              </a:ext>
            </a:extLst>
          </p:cNvPr>
          <p:cNvPicPr>
            <a:picLocks noChangeAspect="1"/>
          </p:cNvPicPr>
          <p:nvPr/>
        </p:nvPicPr>
        <p:blipFill>
          <a:blip r:embed="rId9"/>
          <a:stretch>
            <a:fillRect/>
          </a:stretch>
        </p:blipFill>
        <p:spPr>
          <a:xfrm>
            <a:off x="7904457" y="149668"/>
            <a:ext cx="4230991" cy="719390"/>
          </a:xfrm>
          <a:prstGeom prst="rect">
            <a:avLst/>
          </a:prstGeom>
        </p:spPr>
      </p:pic>
      <p:pic>
        <p:nvPicPr>
          <p:cNvPr id="9" name="Picture 8">
            <a:extLst>
              <a:ext uri="{FF2B5EF4-FFF2-40B4-BE49-F238E27FC236}">
                <a16:creationId xmlns:a16="http://schemas.microsoft.com/office/drawing/2014/main" id="{8CAABF85-8319-9F6B-281A-46605B841F9A}"/>
              </a:ext>
            </a:extLst>
          </p:cNvPr>
          <p:cNvPicPr>
            <a:picLocks noChangeAspect="1"/>
          </p:cNvPicPr>
          <p:nvPr/>
        </p:nvPicPr>
        <p:blipFill>
          <a:blip r:embed="rId10"/>
          <a:stretch>
            <a:fillRect/>
          </a:stretch>
        </p:blipFill>
        <p:spPr>
          <a:xfrm>
            <a:off x="399000" y="3960987"/>
            <a:ext cx="3761558" cy="2462997"/>
          </a:xfrm>
          <a:prstGeom prst="rect">
            <a:avLst/>
          </a:prstGeom>
        </p:spPr>
      </p:pic>
      <p:pic>
        <p:nvPicPr>
          <p:cNvPr id="10" name="Picture 9">
            <a:extLst>
              <a:ext uri="{FF2B5EF4-FFF2-40B4-BE49-F238E27FC236}">
                <a16:creationId xmlns:a16="http://schemas.microsoft.com/office/drawing/2014/main" id="{93B36834-B9CD-CACB-8005-E0C24E8AA9FF}"/>
              </a:ext>
            </a:extLst>
          </p:cNvPr>
          <p:cNvPicPr>
            <a:picLocks noChangeAspect="1"/>
          </p:cNvPicPr>
          <p:nvPr/>
        </p:nvPicPr>
        <p:blipFill>
          <a:blip r:embed="rId11"/>
          <a:stretch>
            <a:fillRect/>
          </a:stretch>
        </p:blipFill>
        <p:spPr>
          <a:xfrm>
            <a:off x="-183121" y="3159061"/>
            <a:ext cx="4230991" cy="829128"/>
          </a:xfrm>
          <a:prstGeom prst="rect">
            <a:avLst/>
          </a:prstGeom>
        </p:spPr>
      </p:pic>
      <p:pic>
        <p:nvPicPr>
          <p:cNvPr id="11" name="Picture 10">
            <a:extLst>
              <a:ext uri="{FF2B5EF4-FFF2-40B4-BE49-F238E27FC236}">
                <a16:creationId xmlns:a16="http://schemas.microsoft.com/office/drawing/2014/main" id="{E8B1E4F0-9262-74E5-774D-17B450128F6F}"/>
              </a:ext>
            </a:extLst>
          </p:cNvPr>
          <p:cNvPicPr>
            <a:picLocks noChangeAspect="1"/>
          </p:cNvPicPr>
          <p:nvPr/>
        </p:nvPicPr>
        <p:blipFill>
          <a:blip r:embed="rId12"/>
          <a:stretch>
            <a:fillRect/>
          </a:stretch>
        </p:blipFill>
        <p:spPr>
          <a:xfrm>
            <a:off x="4160558" y="3960987"/>
            <a:ext cx="3859102" cy="2462997"/>
          </a:xfrm>
          <a:prstGeom prst="rect">
            <a:avLst/>
          </a:prstGeom>
        </p:spPr>
      </p:pic>
      <p:pic>
        <p:nvPicPr>
          <p:cNvPr id="12" name="Picture 11">
            <a:extLst>
              <a:ext uri="{FF2B5EF4-FFF2-40B4-BE49-F238E27FC236}">
                <a16:creationId xmlns:a16="http://schemas.microsoft.com/office/drawing/2014/main" id="{8392FC91-E5EF-5991-77C6-D95975820AA0}"/>
              </a:ext>
            </a:extLst>
          </p:cNvPr>
          <p:cNvPicPr>
            <a:picLocks noChangeAspect="1"/>
          </p:cNvPicPr>
          <p:nvPr/>
        </p:nvPicPr>
        <p:blipFill>
          <a:blip r:embed="rId13"/>
          <a:stretch>
            <a:fillRect/>
          </a:stretch>
        </p:blipFill>
        <p:spPr>
          <a:xfrm>
            <a:off x="3601617" y="3268799"/>
            <a:ext cx="4230991" cy="719390"/>
          </a:xfrm>
          <a:prstGeom prst="rect">
            <a:avLst/>
          </a:prstGeom>
        </p:spPr>
      </p:pic>
      <p:pic>
        <p:nvPicPr>
          <p:cNvPr id="13" name="Picture 12">
            <a:extLst>
              <a:ext uri="{FF2B5EF4-FFF2-40B4-BE49-F238E27FC236}">
                <a16:creationId xmlns:a16="http://schemas.microsoft.com/office/drawing/2014/main" id="{E8F7919A-9962-7A34-8BB0-4E42A81277EB}"/>
              </a:ext>
            </a:extLst>
          </p:cNvPr>
          <p:cNvPicPr>
            <a:picLocks noChangeAspect="1"/>
          </p:cNvPicPr>
          <p:nvPr/>
        </p:nvPicPr>
        <p:blipFill>
          <a:blip r:embed="rId14"/>
          <a:stretch>
            <a:fillRect/>
          </a:stretch>
        </p:blipFill>
        <p:spPr>
          <a:xfrm>
            <a:off x="7998290" y="3960987"/>
            <a:ext cx="3749365" cy="2462997"/>
          </a:xfrm>
          <a:prstGeom prst="rect">
            <a:avLst/>
          </a:prstGeom>
        </p:spPr>
      </p:pic>
      <p:pic>
        <p:nvPicPr>
          <p:cNvPr id="14" name="Picture 13">
            <a:extLst>
              <a:ext uri="{FF2B5EF4-FFF2-40B4-BE49-F238E27FC236}">
                <a16:creationId xmlns:a16="http://schemas.microsoft.com/office/drawing/2014/main" id="{C6B3C789-A276-CD98-AFBF-509481E1EE31}"/>
              </a:ext>
            </a:extLst>
          </p:cNvPr>
          <p:cNvPicPr>
            <a:picLocks noChangeAspect="1"/>
          </p:cNvPicPr>
          <p:nvPr/>
        </p:nvPicPr>
        <p:blipFill>
          <a:blip r:embed="rId15"/>
          <a:stretch>
            <a:fillRect/>
          </a:stretch>
        </p:blipFill>
        <p:spPr>
          <a:xfrm>
            <a:off x="7581110" y="3241597"/>
            <a:ext cx="4230991" cy="719390"/>
          </a:xfrm>
          <a:prstGeom prst="rect">
            <a:avLst/>
          </a:prstGeom>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extBox 2"/>
          <p:cNvSpPr txBox="1"/>
          <p:nvPr/>
        </p:nvSpPr>
        <p:spPr>
          <a:xfrm>
            <a:off x="222250" y="0"/>
            <a:ext cx="11747500"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1: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khai thác dầu thô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khí tự nhiên</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28706" name="TextBox 3"/>
          <p:cNvSpPr txBox="1"/>
          <p:nvPr/>
        </p:nvSpPr>
        <p:spPr>
          <a:xfrm>
            <a:off x="1284288" y="2613025"/>
            <a:ext cx="9305925" cy="3586163"/>
          </a:xfrm>
          <a:prstGeom prst="rect">
            <a:avLst/>
          </a:prstGeom>
          <a:noFill/>
          <a:ln w="9525">
            <a:noFill/>
          </a:ln>
        </p:spPr>
        <p:txBody>
          <a:bodyPr>
            <a:spAutoFit/>
          </a:bodyPr>
          <a:lstStyle/>
          <a:p>
            <a:pPr algn="just">
              <a:lnSpc>
                <a:spcPct val="150000"/>
              </a:lnSpc>
              <a:buNone/>
            </a:pPr>
            <a:r>
              <a:rPr sz="3900" b="1">
                <a:solidFill>
                  <a:srgbClr val="00B050"/>
                </a:solidFill>
                <a:latin typeface="Times New Roman" panose="02020603050405020304" pitchFamily="18" charset="0"/>
                <a:cs typeface="Times New Roman" panose="02020603050405020304" pitchFamily="18" charset="0"/>
              </a:rPr>
              <a:t>+ Công nghệ khai thác được đầu tư, phát triển ng</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y c</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ng hiện đại nên chất lượng dầu thô v</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 khí tự nhiên được cải thiện, đồng thời bảo vệ môi trường.</a:t>
            </a:r>
            <a:endParaRPr lang="" altLang="x-none" sz="39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53250"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Thủy điện</a:t>
            </a:r>
            <a:r>
              <a:rPr lang="" altLang="x-none" sz="4000" b="1">
                <a:solidFill>
                  <a:srgbClr val="00B050"/>
                </a:solidFill>
                <a:latin typeface="Times New Roman" panose="02020603050405020304" pitchFamily="18" charset="0"/>
              </a:rPr>
              <a:t> </a:t>
            </a:r>
          </a:p>
        </p:txBody>
      </p:sp>
      <p:sp>
        <p:nvSpPr>
          <p:cNvPr id="53252" name="Rectangle 2"/>
          <p:cNvSpPr/>
          <p:nvPr/>
        </p:nvSpPr>
        <p:spPr>
          <a:xfrm>
            <a:off x="1146175" y="688975"/>
            <a:ext cx="33878838" cy="44450"/>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3253" name="Picture 1" descr="385 công trình thủy điện đang vận hành trên cả nước"/>
          <p:cNvPicPr>
            <a:picLocks noChangeAspect="1"/>
          </p:cNvPicPr>
          <p:nvPr/>
        </p:nvPicPr>
        <p:blipFill>
          <a:blip r:embed="rId3" r:link="rId4"/>
          <a:stretch>
            <a:fillRect/>
          </a:stretch>
        </p:blipFill>
        <p:spPr>
          <a:xfrm>
            <a:off x="1146175" y="688975"/>
            <a:ext cx="9985375" cy="547528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extBox 3"/>
          <p:cNvSpPr txBox="1"/>
          <p:nvPr/>
        </p:nvSpPr>
        <p:spPr>
          <a:xfrm>
            <a:off x="684213" y="1027113"/>
            <a:ext cx="10823575" cy="459898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a. Công nghiệp khai thác dầu thô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khí tự nhiên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Hình th</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từ năm 1986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phát triển đến nay.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Có cơ cấu đa dạng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Công nghệ khai thác được đầu tư, phát triển ng</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y c</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ng hiện đại </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32802" name="TextBox 3"/>
          <p:cNvSpPr txBox="1"/>
          <p:nvPr/>
        </p:nvSpPr>
        <p:spPr>
          <a:xfrm>
            <a:off x="1284288" y="2613025"/>
            <a:ext cx="9305925" cy="3675063"/>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Công nghiệp sản xuất điện ở nước ta phát triển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o giữa thế kỉ XIX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hiện nay đang có sự tăng trưởng nhanh chóng để đáp ứng nhu cầu điện cho đất nước</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extBox 3"/>
          <p:cNvSpPr txBox="1"/>
          <p:nvPr/>
        </p:nvSpPr>
        <p:spPr>
          <a:xfrm>
            <a:off x="1820863" y="1814513"/>
            <a:ext cx="8550275" cy="275113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b. Công nghiệp sản xuất điện </a:t>
            </a:r>
            <a:endParaRPr lang="" altLang="x-none" sz="4000" b="1">
              <a:latin typeface="Times New Roman" panose="02020603050405020304" pitchFamily="18" charset="0"/>
              <a:cs typeface="Times New Roman" panose="02020603050405020304" pitchFamily="18" charset="0"/>
            </a:endParaRPr>
          </a:p>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Phát triển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o giữa thế kỉ XIX, đang có sự tăng trưởng nhanh chóng.</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36898" name="TextBox 3"/>
          <p:cNvSpPr txBox="1"/>
          <p:nvPr/>
        </p:nvSpPr>
        <p:spPr>
          <a:xfrm>
            <a:off x="6357938" y="1676400"/>
            <a:ext cx="5518150" cy="5114925"/>
          </a:xfrm>
          <a:prstGeom prst="rect">
            <a:avLst/>
          </a:prstGeom>
          <a:noFill/>
          <a:ln w="9525">
            <a:noFill/>
          </a:ln>
        </p:spPr>
        <p:txBody>
          <a:bodyPr>
            <a:spAutoFit/>
          </a:bodyPr>
          <a:lstStyle/>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 Sản lượng điện ở nước ta tăng qua các năm:</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2005: 52,1 tỉ kWh</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2010: 91,7 tỉ kWh</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2015: 157,9 tỉ kWh</a:t>
            </a:r>
            <a:endParaRPr lang="" altLang="x-none" sz="37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Năm 2021: 244,9 tỉ kWh</a:t>
            </a:r>
            <a:endParaRPr lang="" altLang="x-none" sz="3700" b="1">
              <a:solidFill>
                <a:srgbClr val="00B050"/>
              </a:solidFill>
              <a:latin typeface="Times New Roman" panose="02020603050405020304" pitchFamily="18" charset="0"/>
              <a:ea typeface="Times New Roman" panose="02020603050405020304" pitchFamily="18" charset="0"/>
            </a:endParaRPr>
          </a:p>
        </p:txBody>
      </p:sp>
      <p:pic>
        <p:nvPicPr>
          <p:cNvPr id="336899" name="Picture 1"/>
          <p:cNvPicPr>
            <a:picLocks noChangeAspect="1"/>
          </p:cNvPicPr>
          <p:nvPr/>
        </p:nvPicPr>
        <p:blipFill>
          <a:blip r:embed="rId3"/>
          <a:stretch>
            <a:fillRect/>
          </a:stretch>
        </p:blipFill>
        <p:spPr>
          <a:xfrm>
            <a:off x="225425" y="2573338"/>
            <a:ext cx="5962650" cy="2933700"/>
          </a:xfrm>
          <a:prstGeom prst="rect">
            <a:avLst/>
          </a:prstGeom>
          <a:noFill/>
          <a:ln w="9525">
            <a:noFill/>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38946" name="TextBox 3"/>
          <p:cNvSpPr txBox="1"/>
          <p:nvPr/>
        </p:nvSpPr>
        <p:spPr>
          <a:xfrm>
            <a:off x="1284288" y="2613025"/>
            <a:ext cx="9631362" cy="2751138"/>
          </a:xfrm>
          <a:prstGeom prst="rect">
            <a:avLst/>
          </a:prstGeom>
          <a:noFill/>
          <a:ln w="9525">
            <a:noFill/>
          </a:ln>
        </p:spPr>
        <p:txBody>
          <a:bodyPr>
            <a:spAutoFit/>
          </a:bodyPr>
          <a:lstStyle/>
          <a:p>
            <a:pPr algn="just">
              <a:lnSpc>
                <a:spcPct val="150000"/>
              </a:lnSpc>
              <a:buNone/>
            </a:pPr>
            <a:r>
              <a:rPr sz="4000" b="1">
                <a:solidFill>
                  <a:srgbClr val="00B050"/>
                </a:solidFill>
                <a:latin typeface="Times New Roman" panose="02020603050405020304" pitchFamily="18" charset="0"/>
                <a:cs typeface="Times New Roman" panose="02020603050405020304" pitchFamily="18" charset="0"/>
              </a:rPr>
              <a:t>+ Cơ cấu ng</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nh sản xuất điện khá đa dạng, có xu hướng tăng dần tỉ trọng điện gió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điện mặt trời trong cơ cấu sản lượng điện. </a:t>
            </a:r>
            <a:endParaRPr lang="" altLang="x-none" sz="40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Box 3"/>
          <p:cNvSpPr txBox="1"/>
          <p:nvPr/>
        </p:nvSpPr>
        <p:spPr>
          <a:xfrm>
            <a:off x="1785938" y="2335213"/>
            <a:ext cx="8943975" cy="1828800"/>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Cơ cấu khá đa dạng, có xu hướng tăng dần tỉ trọng điện gió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 điện mặt trời </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43042" name="TextBox 3"/>
          <p:cNvSpPr txBox="1"/>
          <p:nvPr/>
        </p:nvSpPr>
        <p:spPr>
          <a:xfrm>
            <a:off x="4560888" y="1828800"/>
            <a:ext cx="7461250" cy="4841875"/>
          </a:xfrm>
          <a:prstGeom prst="rect">
            <a:avLst/>
          </a:prstGeom>
          <a:noFill/>
          <a:ln w="9525">
            <a:noFill/>
          </a:ln>
        </p:spPr>
        <p:txBody>
          <a:bodyPr>
            <a:spAutoFit/>
          </a:bodyPr>
          <a:lstStyle/>
          <a:p>
            <a:pPr algn="just">
              <a:lnSpc>
                <a:spcPct val="150000"/>
              </a:lnSpc>
              <a:buNone/>
            </a:pPr>
            <a:r>
              <a:rPr sz="3500" b="1">
                <a:solidFill>
                  <a:srgbClr val="00B050"/>
                </a:solidFill>
                <a:latin typeface="Times New Roman" panose="02020603050405020304" pitchFamily="18" charset="0"/>
                <a:cs typeface="Times New Roman" panose="02020603050405020304" pitchFamily="18" charset="0"/>
              </a:rPr>
              <a:t>+ Hiện nay nước ta đang áp dụng những th</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nh tựu khoa học công nghệ tiên tiến (trong thiết kế, thi công, vận h</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nh) v</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o phát triển nguồn điện, lưới điện,..đã l</a:t>
            </a:r>
            <a:r>
              <a:rPr sz="3500" b="1">
                <a:solidFill>
                  <a:srgbClr val="00B050"/>
                </a:solidFill>
                <a:latin typeface="Times New Roman" panose="02020603050405020304" pitchFamily="18" charset="0"/>
                <a:ea typeface="Times New Roman" panose="02020603050405020304" pitchFamily="18" charset="0"/>
              </a:rPr>
              <a:t>à</a:t>
            </a:r>
            <a:r>
              <a:rPr sz="3500" b="1">
                <a:solidFill>
                  <a:srgbClr val="00B050"/>
                </a:solidFill>
                <a:latin typeface="Times New Roman" panose="02020603050405020304" pitchFamily="18" charset="0"/>
                <a:cs typeface="Times New Roman" panose="02020603050405020304" pitchFamily="18" charset="0"/>
              </a:rPr>
              <a:t>m cho sản lượng điện tăng nhanh trong những năm qua.</a:t>
            </a:r>
            <a:endParaRPr lang="" altLang="x-none" sz="3500" b="1">
              <a:solidFill>
                <a:srgbClr val="00B050"/>
              </a:solidFill>
              <a:latin typeface="Times New Roman" panose="02020603050405020304" pitchFamily="18" charset="0"/>
              <a:ea typeface="Times New Roman" panose="02020603050405020304" pitchFamily="18" charset="0"/>
            </a:endParaRPr>
          </a:p>
        </p:txBody>
      </p:sp>
      <p:pic>
        <p:nvPicPr>
          <p:cNvPr id="343043" name="Picture 1"/>
          <p:cNvPicPr>
            <a:picLocks noChangeAspect="1"/>
          </p:cNvPicPr>
          <p:nvPr/>
        </p:nvPicPr>
        <p:blipFill>
          <a:blip r:embed="rId3"/>
          <a:stretch>
            <a:fillRect/>
          </a:stretch>
        </p:blipFill>
        <p:spPr>
          <a:xfrm>
            <a:off x="169863" y="3040063"/>
            <a:ext cx="4217987" cy="2632075"/>
          </a:xfrm>
          <a:prstGeom prst="rect">
            <a:avLst/>
          </a:prstGeom>
          <a:noFill/>
          <a:ln w="9525">
            <a:noFill/>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TextBox 3"/>
          <p:cNvSpPr txBox="1"/>
          <p:nvPr/>
        </p:nvSpPr>
        <p:spPr>
          <a:xfrm>
            <a:off x="1785938" y="2335213"/>
            <a:ext cx="8445500" cy="2751137"/>
          </a:xfrm>
          <a:prstGeom prst="rect">
            <a:avLst/>
          </a:prstGeom>
          <a:noFill/>
          <a:ln w="9525">
            <a:noFill/>
          </a:ln>
        </p:spPr>
        <p:txBody>
          <a:bodyPr>
            <a:spAutoFit/>
          </a:bodyPr>
          <a:lstStyle/>
          <a:p>
            <a:pPr algn="just">
              <a:lnSpc>
                <a:spcPct val="150000"/>
              </a:lnSpc>
              <a:buNone/>
            </a:pPr>
            <a:r>
              <a:rPr sz="4000" b="1">
                <a:solidFill>
                  <a:srgbClr val="000000"/>
                </a:solidFill>
                <a:latin typeface="Times New Roman" panose="02020603050405020304" pitchFamily="18" charset="0"/>
                <a:cs typeface="Times New Roman" panose="02020603050405020304" pitchFamily="18" charset="0"/>
              </a:rPr>
              <a:t>- Áp dụng những th</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nh tựu khoa học công nghệ tiên tiến v</a:t>
            </a:r>
            <a:r>
              <a:rPr sz="4000" b="1">
                <a:solidFill>
                  <a:srgbClr val="000000"/>
                </a:solidFill>
                <a:latin typeface="Times New Roman" panose="02020603050405020304" pitchFamily="18" charset="0"/>
                <a:ea typeface="Times New Roman" panose="02020603050405020304" pitchFamily="18" charset="0"/>
              </a:rPr>
              <a:t>à</a:t>
            </a:r>
            <a:r>
              <a:rPr sz="4000" b="1">
                <a:solidFill>
                  <a:srgbClr val="000000"/>
                </a:solidFill>
                <a:latin typeface="Times New Roman" panose="02020603050405020304" pitchFamily="18" charset="0"/>
                <a:cs typeface="Times New Roman" panose="02020603050405020304" pitchFamily="18" charset="0"/>
              </a:rPr>
              <a:t>o phát triển nguồn điện, lưới điện,..</a:t>
            </a:r>
            <a:endParaRPr lang="" altLang="x-none" sz="4000" b="1">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47138" name="TextBox 3"/>
          <p:cNvSpPr txBox="1"/>
          <p:nvPr/>
        </p:nvSpPr>
        <p:spPr>
          <a:xfrm>
            <a:off x="1281113" y="2127250"/>
            <a:ext cx="9629775" cy="43735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Thủy điện: Các 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thủy điện lớn ở nước ta chủ yếu tập trung ở khu vực Tây Bắc như: Sơn la (2400 MW), Hòa Bình (1900 MW), Lai Châu (1200 MW) v</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ở Tây Nguyên như: Ialy (720 MW), Sê San 4 (360 MW),..</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Box 3"/>
          <p:cNvSpPr txBox="1"/>
          <p:nvPr/>
        </p:nvSpPr>
        <p:spPr>
          <a:xfrm>
            <a:off x="3090863" y="0"/>
            <a:ext cx="5821362"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thủy điện Sơn La</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49186" name="Picture 2" descr="Công ty Thủy điện Sơn La cán mốc sản lượng phát điện 100 tỷ kWh"/>
          <p:cNvPicPr>
            <a:picLocks noChangeAspect="1"/>
          </p:cNvPicPr>
          <p:nvPr/>
        </p:nvPicPr>
        <p:blipFill>
          <a:blip r:embed="rId3"/>
          <a:stretch>
            <a:fillRect/>
          </a:stretch>
        </p:blipFill>
        <p:spPr>
          <a:xfrm>
            <a:off x="925513" y="865188"/>
            <a:ext cx="10371137" cy="5859462"/>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p:nvPr/>
        </p:nvSpPr>
        <p:spPr>
          <a:xfrm>
            <a:off x="1060450" y="0"/>
            <a:ext cx="9947275" cy="708025"/>
          </a:xfrm>
          <a:prstGeom prst="rect">
            <a:avLst/>
          </a:prstGeom>
          <a:noFill/>
          <a:ln w="9525">
            <a:noFill/>
          </a:ln>
        </p:spPr>
        <p:txBody>
          <a:bodyPr>
            <a:spAutoFit/>
          </a:bodyPr>
          <a:lstStyle/>
          <a:p>
            <a:pPr algn="ctr"/>
            <a:r>
              <a:rPr lang="en-US" altLang="" sz="4000" b="1">
                <a:solidFill>
                  <a:srgbClr val="0432FF"/>
                </a:solidFill>
                <a:latin typeface="Times New Roman" panose="02020603050405020304" pitchFamily="18" charset="0"/>
                <a:cs typeface="Times New Roman" panose="02020603050405020304" pitchFamily="18" charset="0"/>
              </a:rPr>
              <a:t>Đây l</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 ng</a:t>
            </a:r>
            <a:r>
              <a:rPr lang="en-US" altLang="" sz="4000" b="1">
                <a:solidFill>
                  <a:srgbClr val="0432FF"/>
                </a:solidFill>
                <a:latin typeface="Times New Roman" panose="02020603050405020304" pitchFamily="18" charset="0"/>
                <a:ea typeface="Times New Roman" panose="02020603050405020304" pitchFamily="18" charset="0"/>
              </a:rPr>
              <a:t>à</a:t>
            </a:r>
            <a:r>
              <a:rPr lang="en-US" altLang="" sz="4000" b="1">
                <a:solidFill>
                  <a:srgbClr val="0432FF"/>
                </a:solidFill>
                <a:latin typeface="Times New Roman" panose="02020603050405020304" pitchFamily="18" charset="0"/>
                <a:cs typeface="Times New Roman" panose="02020603050405020304" pitchFamily="18" charset="0"/>
              </a:rPr>
              <a:t>nh công nghiệp gì?</a:t>
            </a:r>
            <a:endParaRPr lang="" altLang="" sz="4000" b="1">
              <a:solidFill>
                <a:srgbClr val="0432FF"/>
              </a:solidFill>
              <a:latin typeface="Times New Roman" panose="02020603050405020304" pitchFamily="18" charset="0"/>
              <a:ea typeface="Times New Roman" panose="02020603050405020304" pitchFamily="18" charset="0"/>
            </a:endParaRPr>
          </a:p>
        </p:txBody>
      </p:sp>
      <p:sp>
        <p:nvSpPr>
          <p:cNvPr id="55298" name="Rectangle 4"/>
          <p:cNvSpPr/>
          <p:nvPr/>
        </p:nvSpPr>
        <p:spPr>
          <a:xfrm>
            <a:off x="-1449387" y="798513"/>
            <a:ext cx="39646225"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sp>
        <p:nvSpPr>
          <p:cNvPr id="3" name="Rectangle 3"/>
          <p:cNvSpPr/>
          <p:nvPr/>
        </p:nvSpPr>
        <p:spPr>
          <a:xfrm>
            <a:off x="1314450" y="6170613"/>
            <a:ext cx="9947275" cy="706437"/>
          </a:xfrm>
          <a:prstGeom prst="rect">
            <a:avLst/>
          </a:prstGeom>
          <a:noFill/>
          <a:ln w="9525">
            <a:noFill/>
          </a:ln>
        </p:spPr>
        <p:txBody>
          <a:bodyPr>
            <a:spAutoFit/>
          </a:bodyPr>
          <a:lstStyle/>
          <a:p>
            <a:pPr algn="ctr"/>
            <a:r>
              <a:rPr sz="4000" b="1">
                <a:solidFill>
                  <a:srgbClr val="00B050"/>
                </a:solidFill>
                <a:latin typeface="Times New Roman" panose="02020603050405020304" pitchFamily="18" charset="0"/>
              </a:rPr>
              <a:t>Điện mặt trời</a:t>
            </a:r>
            <a:endParaRPr lang="" altLang="x-none" sz="4000" b="1">
              <a:solidFill>
                <a:srgbClr val="00B050"/>
              </a:solidFill>
              <a:latin typeface="Times New Roman" panose="02020603050405020304" pitchFamily="18" charset="0"/>
            </a:endParaRPr>
          </a:p>
        </p:txBody>
      </p:sp>
      <p:sp>
        <p:nvSpPr>
          <p:cNvPr id="55300" name="Rectangle 2"/>
          <p:cNvSpPr/>
          <p:nvPr/>
        </p:nvSpPr>
        <p:spPr>
          <a:xfrm>
            <a:off x="1060450" y="757238"/>
            <a:ext cx="44761150" cy="46037"/>
          </a:xfrm>
          <a:prstGeom prst="rect">
            <a:avLst/>
          </a:prstGeom>
          <a:noFill/>
          <a:ln w="9525">
            <a:noFill/>
          </a:ln>
        </p:spPr>
        <p:txBody>
          <a:bodyPr anchor="ctr" anchorCtr="0">
            <a:spAutoFit/>
          </a:bodyPr>
          <a:lstStyle/>
          <a:p>
            <a:endParaRPr lang="" altLang="x-none">
              <a:latin typeface="Times New Roman" panose="02020603050405020304" pitchFamily="18" charset="0"/>
            </a:endParaRPr>
          </a:p>
        </p:txBody>
      </p:sp>
      <p:pic>
        <p:nvPicPr>
          <p:cNvPr id="55301" name="Picture 1" descr="BÁO GIÁ] Hệ thống điện năng lượng mặt trời công nghiệp"/>
          <p:cNvPicPr>
            <a:picLocks noChangeAspect="1"/>
          </p:cNvPicPr>
          <p:nvPr/>
        </p:nvPicPr>
        <p:blipFill>
          <a:blip r:embed="rId3" r:link="rId4"/>
          <a:stretch>
            <a:fillRect/>
          </a:stretch>
        </p:blipFill>
        <p:spPr>
          <a:xfrm>
            <a:off x="1060450" y="757238"/>
            <a:ext cx="9947275" cy="54133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extBox 3"/>
          <p:cNvSpPr txBox="1"/>
          <p:nvPr/>
        </p:nvSpPr>
        <p:spPr>
          <a:xfrm>
            <a:off x="3090863" y="0"/>
            <a:ext cx="640080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thủy điện Hòa Bình</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51234" name="Picture 2" descr="Thủy điện Hòa Bình cán mốc sản lượng 270 tỷ kWh"/>
          <p:cNvPicPr>
            <a:picLocks noChangeAspect="1"/>
          </p:cNvPicPr>
          <p:nvPr/>
        </p:nvPicPr>
        <p:blipFill>
          <a:blip r:embed="rId3"/>
          <a:stretch>
            <a:fillRect/>
          </a:stretch>
        </p:blipFill>
        <p:spPr>
          <a:xfrm>
            <a:off x="844550" y="995363"/>
            <a:ext cx="10533063" cy="5694362"/>
          </a:xfrm>
          <a:prstGeom prst="rect">
            <a:avLst/>
          </a:prstGeom>
          <a:noFill/>
          <a:ln w="9525">
            <a:noFill/>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Box 3"/>
          <p:cNvSpPr txBox="1"/>
          <p:nvPr/>
        </p:nvSpPr>
        <p:spPr>
          <a:xfrm>
            <a:off x="3090863" y="0"/>
            <a:ext cx="640080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thủy điện Lai Châu</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53282" name="Picture 2" descr="Thủy điện Lai Châu"/>
          <p:cNvPicPr>
            <a:picLocks noChangeAspect="1"/>
          </p:cNvPicPr>
          <p:nvPr/>
        </p:nvPicPr>
        <p:blipFill>
          <a:blip r:embed="rId3"/>
          <a:stretch>
            <a:fillRect/>
          </a:stretch>
        </p:blipFill>
        <p:spPr>
          <a:xfrm>
            <a:off x="788988" y="1006475"/>
            <a:ext cx="10614025" cy="5729288"/>
          </a:xfrm>
          <a:prstGeom prst="rect">
            <a:avLst/>
          </a:prstGeom>
          <a:noFill/>
          <a:ln w="9525">
            <a:noFill/>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Box 3"/>
          <p:cNvSpPr txBox="1"/>
          <p:nvPr/>
        </p:nvSpPr>
        <p:spPr>
          <a:xfrm>
            <a:off x="3090863" y="0"/>
            <a:ext cx="640080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thủy điện Ialy</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55330" name="Picture 2" descr="Ngày này năm xưa 4/11: Khởi công xây dựng Nhà máy thuỷ điện Ialy"/>
          <p:cNvPicPr>
            <a:picLocks noChangeAspect="1"/>
          </p:cNvPicPr>
          <p:nvPr/>
        </p:nvPicPr>
        <p:blipFill>
          <a:blip r:embed="rId3"/>
          <a:stretch>
            <a:fillRect/>
          </a:stretch>
        </p:blipFill>
        <p:spPr>
          <a:xfrm>
            <a:off x="1016000" y="987425"/>
            <a:ext cx="10160000" cy="5715000"/>
          </a:xfrm>
          <a:prstGeom prst="rect">
            <a:avLst/>
          </a:prstGeom>
          <a:noFill/>
          <a:ln w="9525">
            <a:noFill/>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Box 3"/>
          <p:cNvSpPr txBox="1"/>
          <p:nvPr/>
        </p:nvSpPr>
        <p:spPr>
          <a:xfrm>
            <a:off x="3090863" y="0"/>
            <a:ext cx="640080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thủy điện Sê San 4 </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57378" name="Picture 2" descr="Công trình thuỷ điện Sê San 4"/>
          <p:cNvPicPr>
            <a:picLocks noChangeAspect="1"/>
          </p:cNvPicPr>
          <p:nvPr/>
        </p:nvPicPr>
        <p:blipFill>
          <a:blip r:embed="rId3"/>
          <a:stretch>
            <a:fillRect/>
          </a:stretch>
        </p:blipFill>
        <p:spPr>
          <a:xfrm>
            <a:off x="995363" y="1065213"/>
            <a:ext cx="10185400" cy="5659437"/>
          </a:xfrm>
          <a:prstGeom prst="rect">
            <a:avLst/>
          </a:prstGeom>
          <a:noFill/>
          <a:ln w="9525">
            <a:noFill/>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Box 2"/>
          <p:cNvSpPr txBox="1"/>
          <p:nvPr/>
        </p:nvSpPr>
        <p:spPr>
          <a:xfrm>
            <a:off x="1198563" y="0"/>
            <a:ext cx="9477375" cy="1169988"/>
          </a:xfrm>
          <a:prstGeom prst="rect">
            <a:avLst/>
          </a:prstGeom>
          <a:noFill/>
          <a:ln w="9525">
            <a:noFill/>
          </a:ln>
        </p:spPr>
        <p:txBody>
          <a:bodyPr>
            <a:spAutoFit/>
          </a:bodyPr>
          <a:lstStyle/>
          <a:p>
            <a:pPr algn="just">
              <a:buNone/>
            </a:pPr>
            <a:r>
              <a:rPr sz="3500" b="1">
                <a:solidFill>
                  <a:srgbClr val="0432FF"/>
                </a:solidFill>
                <a:latin typeface="Times New Roman" panose="02020603050405020304" pitchFamily="18" charset="0"/>
                <a:cs typeface="Times New Roman" panose="02020603050405020304" pitchFamily="18" charset="0"/>
              </a:rPr>
              <a:t>- Nhóm 2: Trình b</a:t>
            </a:r>
            <a:r>
              <a:rPr sz="3500" b="1">
                <a:solidFill>
                  <a:srgbClr val="0432FF"/>
                </a:solidFill>
                <a:latin typeface="Times New Roman" panose="02020603050405020304" pitchFamily="18" charset="0"/>
                <a:ea typeface="Times New Roman" panose="02020603050405020304" pitchFamily="18" charset="0"/>
              </a:rPr>
              <a:t>à</a:t>
            </a:r>
            <a:r>
              <a:rPr sz="3500" b="1">
                <a:solidFill>
                  <a:srgbClr val="0432FF"/>
                </a:solidFill>
                <a:latin typeface="Times New Roman" panose="02020603050405020304" pitchFamily="18" charset="0"/>
                <a:cs typeface="Times New Roman" panose="02020603050405020304" pitchFamily="18" charset="0"/>
              </a:rPr>
              <a:t>y sự phát triển v</a:t>
            </a:r>
            <a:r>
              <a:rPr sz="3500" b="1">
                <a:solidFill>
                  <a:srgbClr val="0432FF"/>
                </a:solidFill>
                <a:latin typeface="Times New Roman" panose="02020603050405020304" pitchFamily="18" charset="0"/>
                <a:ea typeface="Times New Roman" panose="02020603050405020304" pitchFamily="18" charset="0"/>
              </a:rPr>
              <a:t>à</a:t>
            </a:r>
            <a:r>
              <a:rPr sz="3500" b="1">
                <a:solidFill>
                  <a:srgbClr val="0432FF"/>
                </a:solidFill>
                <a:latin typeface="Times New Roman" panose="02020603050405020304" pitchFamily="18" charset="0"/>
                <a:cs typeface="Times New Roman" panose="02020603050405020304" pitchFamily="18" charset="0"/>
              </a:rPr>
              <a:t> phân bố của ng</a:t>
            </a:r>
            <a:r>
              <a:rPr sz="3500" b="1">
                <a:solidFill>
                  <a:srgbClr val="0432FF"/>
                </a:solidFill>
                <a:latin typeface="Times New Roman" panose="02020603050405020304" pitchFamily="18" charset="0"/>
                <a:ea typeface="Times New Roman" panose="02020603050405020304" pitchFamily="18" charset="0"/>
              </a:rPr>
              <a:t>à</a:t>
            </a:r>
            <a:r>
              <a:rPr sz="35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3500" b="1">
                <a:solidFill>
                  <a:srgbClr val="0432FF"/>
                </a:solidFill>
                <a:latin typeface="Times New Roman" panose="02020603050405020304" pitchFamily="18" charset="0"/>
              </a:rPr>
              <a:t> </a:t>
            </a:r>
            <a:endParaRPr lang="" altLang="x-none" sz="3500" b="1">
              <a:solidFill>
                <a:srgbClr val="0432FF"/>
              </a:solidFill>
              <a:latin typeface="Times New Roman" panose="02020603050405020304" pitchFamily="18" charset="0"/>
              <a:ea typeface="Times New Roman" panose="02020603050405020304" pitchFamily="18" charset="0"/>
            </a:endParaRPr>
          </a:p>
        </p:txBody>
      </p:sp>
      <p:sp>
        <p:nvSpPr>
          <p:cNvPr id="359426" name="TextBox 3"/>
          <p:cNvSpPr txBox="1"/>
          <p:nvPr/>
        </p:nvSpPr>
        <p:spPr>
          <a:xfrm>
            <a:off x="358775" y="944563"/>
            <a:ext cx="11617325" cy="5913437"/>
          </a:xfrm>
          <a:prstGeom prst="rect">
            <a:avLst/>
          </a:prstGeom>
          <a:noFill/>
          <a:ln w="9525">
            <a:noFill/>
          </a:ln>
        </p:spPr>
        <p:txBody>
          <a:bodyPr>
            <a:spAutoFit/>
          </a:bodyPr>
          <a:lstStyle/>
          <a:p>
            <a:pPr algn="just">
              <a:lnSpc>
                <a:spcPct val="150000"/>
              </a:lnSpc>
              <a:buNone/>
            </a:pPr>
            <a:r>
              <a:rPr sz="3200" b="1">
                <a:solidFill>
                  <a:srgbClr val="00B050"/>
                </a:solidFill>
                <a:latin typeface="Times New Roman" panose="02020603050405020304" pitchFamily="18" charset="0"/>
                <a:cs typeface="Times New Roman" panose="02020603050405020304" pitchFamily="18" charset="0"/>
              </a:rPr>
              <a:t>+ Nhiệt điện: </a:t>
            </a:r>
            <a:endParaRPr lang="" altLang="x-none" sz="32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200" b="1">
                <a:solidFill>
                  <a:srgbClr val="00B050"/>
                </a:solidFill>
                <a:latin typeface="Times New Roman" panose="02020603050405020304" pitchFamily="18" charset="0"/>
                <a:cs typeface="Times New Roman" panose="02020603050405020304" pitchFamily="18" charset="0"/>
              </a:rPr>
              <a:t>. Các nh</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 máy nhiệt điện phân bố rộng khắp cả nước. </a:t>
            </a:r>
            <a:endParaRPr lang="" altLang="x-none" sz="32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200" b="1">
                <a:solidFill>
                  <a:srgbClr val="00B050"/>
                </a:solidFill>
                <a:latin typeface="Times New Roman" panose="02020603050405020304" pitchFamily="18" charset="0"/>
                <a:cs typeface="Times New Roman" panose="02020603050405020304" pitchFamily="18" charset="0"/>
              </a:rPr>
              <a:t>. Trong đó có nh</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 máy nhiệt điện chạy bằng than như: Hải Phòng (1200 MW) ở th</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nh phố Hải Phòng, Vũng Áng (1200 MW) ở H</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 Tĩnh, Vĩnh Tân (1200 MW) ở Bình Thuận, Sông Hậu 1 (1200 MW) ở Hậu Giang, </a:t>
            </a:r>
            <a:r>
              <a:rPr sz="3200" b="1">
                <a:solidFill>
                  <a:srgbClr val="00B050"/>
                </a:solidFill>
                <a:latin typeface="Times New Roman" panose="02020603050405020304" pitchFamily="18" charset="0"/>
                <a:ea typeface="Times New Roman" panose="02020603050405020304" pitchFamily="18" charset="0"/>
              </a:rPr>
              <a:t>…</a:t>
            </a:r>
            <a:r>
              <a:rPr sz="3200" b="1">
                <a:solidFill>
                  <a:srgbClr val="00B050"/>
                </a:solidFill>
                <a:latin typeface="Times New Roman" panose="02020603050405020304" pitchFamily="18" charset="0"/>
                <a:cs typeface="Times New Roman" panose="02020603050405020304" pitchFamily="18" charset="0"/>
              </a:rPr>
              <a:t>.</a:t>
            </a:r>
            <a:endParaRPr lang="" altLang="x-none" sz="32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200" b="1">
                <a:solidFill>
                  <a:srgbClr val="00B050"/>
                </a:solidFill>
                <a:latin typeface="Times New Roman" panose="02020603050405020304" pitchFamily="18" charset="0"/>
                <a:cs typeface="Times New Roman" panose="02020603050405020304" pitchFamily="18" charset="0"/>
              </a:rPr>
              <a:t>. Các nh</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 máy nhiệt điện chạy bằng khí như: Phú Mỹ (2540 MW) ở B</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 Rịa - Vũng T</a:t>
            </a:r>
            <a:r>
              <a:rPr sz="3200" b="1">
                <a:solidFill>
                  <a:srgbClr val="00B050"/>
                </a:solidFill>
                <a:latin typeface="Times New Roman" panose="02020603050405020304" pitchFamily="18" charset="0"/>
                <a:ea typeface="Times New Roman" panose="02020603050405020304" pitchFamily="18" charset="0"/>
              </a:rPr>
              <a:t>à</a:t>
            </a:r>
            <a:r>
              <a:rPr sz="3200" b="1">
                <a:solidFill>
                  <a:srgbClr val="00B050"/>
                </a:solidFill>
                <a:latin typeface="Times New Roman" panose="02020603050405020304" pitchFamily="18" charset="0"/>
                <a:cs typeface="Times New Roman" panose="02020603050405020304" pitchFamily="18" charset="0"/>
              </a:rPr>
              <a:t>u, Ô Môn 1,2,3,4 (3810 MW) ở Cần Thơ,..</a:t>
            </a:r>
            <a:endParaRPr lang="" altLang="x-none" sz="32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extBox 3"/>
          <p:cNvSpPr txBox="1"/>
          <p:nvPr/>
        </p:nvSpPr>
        <p:spPr>
          <a:xfrm>
            <a:off x="995363" y="0"/>
            <a:ext cx="1018540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nhiệt điện chạy bằng than (Hải Phòng)</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61474" name="Picture 2" descr="Nhiệt điện Hải Phòng (HND): Giá than tăng cao, lãi ròng nửa đầu năm 2023  giảm 64%"/>
          <p:cNvPicPr>
            <a:picLocks noChangeAspect="1"/>
          </p:cNvPicPr>
          <p:nvPr/>
        </p:nvPicPr>
        <p:blipFill>
          <a:blip r:embed="rId3"/>
          <a:stretch>
            <a:fillRect/>
          </a:stretch>
        </p:blipFill>
        <p:spPr>
          <a:xfrm>
            <a:off x="1109663" y="985838"/>
            <a:ext cx="10071100" cy="5773737"/>
          </a:xfrm>
          <a:prstGeom prst="rect">
            <a:avLst/>
          </a:prstGeom>
          <a:noFill/>
          <a:ln w="9525">
            <a:noFill/>
          </a:ln>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TextBox 3"/>
          <p:cNvSpPr txBox="1"/>
          <p:nvPr/>
        </p:nvSpPr>
        <p:spPr>
          <a:xfrm>
            <a:off x="995363" y="0"/>
            <a:ext cx="1018540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nhiệt điện chạy bằng than (Vĩnh Tân)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63522" name="Picture 4" descr="Trang thông tin điện tử - Công ty Nhiệt điện Vĩnh Tân"/>
          <p:cNvPicPr>
            <a:picLocks noChangeAspect="1"/>
          </p:cNvPicPr>
          <p:nvPr/>
        </p:nvPicPr>
        <p:blipFill>
          <a:blip r:embed="rId3"/>
          <a:stretch>
            <a:fillRect/>
          </a:stretch>
        </p:blipFill>
        <p:spPr>
          <a:xfrm>
            <a:off x="1087438" y="1030288"/>
            <a:ext cx="10186987" cy="5705475"/>
          </a:xfrm>
          <a:prstGeom prst="rect">
            <a:avLst/>
          </a:prstGeom>
          <a:noFill/>
          <a:ln w="9525">
            <a:noFill/>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extBox 3"/>
          <p:cNvSpPr txBox="1"/>
          <p:nvPr/>
        </p:nvSpPr>
        <p:spPr>
          <a:xfrm>
            <a:off x="995363" y="0"/>
            <a:ext cx="1038225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nhiệt điện chạy bằng than (Sông Hậu 1)</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65570" name="Picture 2" descr="Nhà máy Nhiệt điện Sông Hậu 1: Thắp sáng niềm tin | Tạp chí Năng lượng Việt  Nam"/>
          <p:cNvPicPr>
            <a:picLocks noChangeAspect="1"/>
          </p:cNvPicPr>
          <p:nvPr/>
        </p:nvPicPr>
        <p:blipFill>
          <a:blip r:embed="rId3"/>
          <a:stretch>
            <a:fillRect/>
          </a:stretch>
        </p:blipFill>
        <p:spPr>
          <a:xfrm>
            <a:off x="995363" y="865188"/>
            <a:ext cx="10201275" cy="5870575"/>
          </a:xfrm>
          <a:prstGeom prst="rect">
            <a:avLst/>
          </a:prstGeom>
          <a:noFill/>
          <a:ln w="9525">
            <a:noFill/>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extBox 3"/>
          <p:cNvSpPr txBox="1"/>
          <p:nvPr/>
        </p:nvSpPr>
        <p:spPr>
          <a:xfrm>
            <a:off x="995363" y="0"/>
            <a:ext cx="1038225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nhiệt điện chạy bằng khí (Phú Mỹ)</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67618" name="Picture 2" descr="Nhà máy Điện Phú Mỹ 3: “Phép thử” của LNG nhập khẩu | Tin nhanh chứng khoán"/>
          <p:cNvPicPr>
            <a:picLocks noChangeAspect="1"/>
          </p:cNvPicPr>
          <p:nvPr/>
        </p:nvPicPr>
        <p:blipFill>
          <a:blip r:embed="rId3"/>
          <a:stretch>
            <a:fillRect/>
          </a:stretch>
        </p:blipFill>
        <p:spPr>
          <a:xfrm>
            <a:off x="1087438" y="984250"/>
            <a:ext cx="10082212" cy="5740400"/>
          </a:xfrm>
          <a:prstGeom prst="rect">
            <a:avLst/>
          </a:prstGeom>
          <a:noFill/>
          <a:ln w="9525">
            <a:noFill/>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extBox 3"/>
          <p:cNvSpPr txBox="1"/>
          <p:nvPr/>
        </p:nvSpPr>
        <p:spPr>
          <a:xfrm>
            <a:off x="995363" y="0"/>
            <a:ext cx="10382250" cy="865188"/>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nhiệt điện chạy bằng khí (Ô Môn)</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69666" name="Picture 2" descr="Nhiệt điện Ô Môn 1 sẽ chuyển sang chạy khí thay dầu FO | Tạp chí Năng lượng  Việt Nam"/>
          <p:cNvPicPr>
            <a:picLocks noChangeAspect="1"/>
          </p:cNvPicPr>
          <p:nvPr/>
        </p:nvPicPr>
        <p:blipFill>
          <a:blip r:embed="rId3"/>
          <a:stretch>
            <a:fillRect/>
          </a:stretch>
        </p:blipFill>
        <p:spPr>
          <a:xfrm>
            <a:off x="995363" y="949325"/>
            <a:ext cx="10150475" cy="5764213"/>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0471" y="0"/>
            <a:ext cx="11887200" cy="905056"/>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vi-VN"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Tiết 9,10,11 - </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6. CÔNG NGHIỆP</a:t>
            </a:r>
          </a:p>
        </p:txBody>
      </p:sp>
      <p:pic>
        <p:nvPicPr>
          <p:cNvPr id="59394" name="Picture 4" descr="Công nghiệp là gì? Công nghiệp Việt Nam gồm những ngành nào?"/>
          <p:cNvPicPr>
            <a:picLocks noChangeAspect="1"/>
          </p:cNvPicPr>
          <p:nvPr/>
        </p:nvPicPr>
        <p:blipFill>
          <a:blip r:embed="rId3"/>
          <a:stretch>
            <a:fillRect/>
          </a:stretch>
        </p:blipFill>
        <p:spPr>
          <a:xfrm>
            <a:off x="1279525" y="1004888"/>
            <a:ext cx="9799638" cy="5649912"/>
          </a:xfrm>
          <a:prstGeom prst="rect">
            <a:avLst/>
          </a:prstGeom>
          <a:noFill/>
          <a:ln w="9525">
            <a:noFill/>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71714" name="TextBox 3"/>
          <p:cNvSpPr txBox="1"/>
          <p:nvPr/>
        </p:nvSpPr>
        <p:spPr>
          <a:xfrm>
            <a:off x="696913" y="2149475"/>
            <a:ext cx="10798175" cy="4260850"/>
          </a:xfrm>
          <a:prstGeom prst="rect">
            <a:avLst/>
          </a:prstGeom>
          <a:noFill/>
          <a:ln w="9525">
            <a:noFill/>
          </a:ln>
        </p:spPr>
        <p:txBody>
          <a:bodyPr>
            <a:spAutoFit/>
          </a:bodyPr>
          <a:lstStyle/>
          <a:p>
            <a:pPr algn="just">
              <a:lnSpc>
                <a:spcPct val="150000"/>
              </a:lnSpc>
              <a:buNone/>
            </a:pPr>
            <a:r>
              <a:rPr sz="3700" b="1">
                <a:solidFill>
                  <a:srgbClr val="00B050"/>
                </a:solidFill>
                <a:latin typeface="Times New Roman" panose="02020603050405020304" pitchFamily="18" charset="0"/>
                <a:cs typeface="Times New Roman" panose="02020603050405020304" pitchFamily="18" charset="0"/>
              </a:rPr>
              <a:t>+ Điện gió: Phân bố chủ yếu ở Duyên hải Nam Trung Bộ, Tây Nguyên, Đồng bằng sông Cửu Long với một số nh</a:t>
            </a:r>
            <a:r>
              <a:rPr sz="3700" b="1">
                <a:solidFill>
                  <a:srgbClr val="00B050"/>
                </a:solidFill>
                <a:latin typeface="Times New Roman" panose="02020603050405020304" pitchFamily="18" charset="0"/>
                <a:ea typeface="Times New Roman" panose="02020603050405020304" pitchFamily="18" charset="0"/>
              </a:rPr>
              <a:t>à</a:t>
            </a:r>
            <a:r>
              <a:rPr sz="3700" b="1">
                <a:solidFill>
                  <a:srgbClr val="00B050"/>
                </a:solidFill>
                <a:latin typeface="Times New Roman" panose="02020603050405020304" pitchFamily="18" charset="0"/>
                <a:cs typeface="Times New Roman" panose="02020603050405020304" pitchFamily="18" charset="0"/>
              </a:rPr>
              <a:t> máy điển hình như ở các tỉnh Đắk Lắk (Ea Nam, 400 MW), Gia Lai (La Pết – Đắk Đoa 1 v</a:t>
            </a:r>
            <a:r>
              <a:rPr sz="3700" b="1">
                <a:solidFill>
                  <a:srgbClr val="00B050"/>
                </a:solidFill>
                <a:latin typeface="Times New Roman" panose="02020603050405020304" pitchFamily="18" charset="0"/>
                <a:ea typeface="Times New Roman" panose="02020603050405020304" pitchFamily="18" charset="0"/>
              </a:rPr>
              <a:t>à</a:t>
            </a:r>
            <a:r>
              <a:rPr sz="3700" b="1">
                <a:solidFill>
                  <a:srgbClr val="00B050"/>
                </a:solidFill>
                <a:latin typeface="Times New Roman" panose="02020603050405020304" pitchFamily="18" charset="0"/>
                <a:cs typeface="Times New Roman" panose="02020603050405020304" pitchFamily="18" charset="0"/>
              </a:rPr>
              <a:t> 2, 200 MW), Bạc Liêu (Bạc Liêu, 99,2 MW)</a:t>
            </a:r>
            <a:endParaRPr lang="" altLang="x-none" sz="37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TextBox 3"/>
          <p:cNvSpPr txBox="1"/>
          <p:nvPr/>
        </p:nvSpPr>
        <p:spPr>
          <a:xfrm>
            <a:off x="995363" y="0"/>
            <a:ext cx="10382250" cy="904875"/>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Điện gió (</a:t>
            </a:r>
            <a:r>
              <a:rPr sz="4000" b="1">
                <a:solidFill>
                  <a:srgbClr val="00B050"/>
                </a:solidFill>
                <a:latin typeface="Times New Roman" panose="02020603050405020304" pitchFamily="18" charset="0"/>
                <a:cs typeface="Times New Roman" panose="02020603050405020304" pitchFamily="18" charset="0"/>
              </a:rPr>
              <a:t>Ea Nam</a:t>
            </a:r>
            <a:r>
              <a:rPr sz="3800" b="1">
                <a:solidFill>
                  <a:srgbClr val="00B050"/>
                </a:solidFill>
                <a:latin typeface="Times New Roman" panose="02020603050405020304" pitchFamily="18" charset="0"/>
                <a:cs typeface="Times New Roman" panose="02020603050405020304" pitchFamily="18" charset="0"/>
              </a:rPr>
              <a: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73762" name="Picture 2" descr="Dự án điện gió EA NAM ĐẮK LẮK &quot;về đích&quot;, Trungnam SMC khẳng định năng lực  THI CÔNG bền vững giữa &quot;đại dịch&quot;💯💪"/>
          <p:cNvPicPr>
            <a:picLocks noChangeAspect="1"/>
          </p:cNvPicPr>
          <p:nvPr/>
        </p:nvPicPr>
        <p:blipFill>
          <a:blip r:embed="rId3"/>
          <a:stretch>
            <a:fillRect/>
          </a:stretch>
        </p:blipFill>
        <p:spPr>
          <a:xfrm>
            <a:off x="952500" y="904875"/>
            <a:ext cx="10287000" cy="5854700"/>
          </a:xfrm>
          <a:prstGeom prst="rect">
            <a:avLst/>
          </a:prstGeom>
          <a:noFill/>
          <a:ln w="9525">
            <a:noFill/>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TextBox 3"/>
          <p:cNvSpPr txBox="1"/>
          <p:nvPr/>
        </p:nvSpPr>
        <p:spPr>
          <a:xfrm>
            <a:off x="995363" y="0"/>
            <a:ext cx="10382250" cy="904875"/>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Điện gió (</a:t>
            </a:r>
            <a:r>
              <a:rPr sz="4000" b="1">
                <a:solidFill>
                  <a:srgbClr val="00B050"/>
                </a:solidFill>
                <a:latin typeface="Times New Roman" panose="02020603050405020304" pitchFamily="18" charset="0"/>
                <a:cs typeface="Times New Roman" panose="02020603050405020304" pitchFamily="18" charset="0"/>
              </a:rPr>
              <a:t>La Pết – Đắk Đoa 1 v</a:t>
            </a:r>
            <a:r>
              <a:rPr sz="4000" b="1">
                <a:solidFill>
                  <a:srgbClr val="00B050"/>
                </a:solidFill>
                <a:latin typeface="Times New Roman" panose="02020603050405020304" pitchFamily="18" charset="0"/>
                <a:ea typeface="Times New Roman" panose="02020603050405020304" pitchFamily="18" charset="0"/>
              </a:rPr>
              <a:t>à</a:t>
            </a:r>
            <a:r>
              <a:rPr sz="4000" b="1">
                <a:solidFill>
                  <a:srgbClr val="00B050"/>
                </a:solidFill>
                <a:latin typeface="Times New Roman" panose="02020603050405020304" pitchFamily="18" charset="0"/>
                <a:cs typeface="Times New Roman" panose="02020603050405020304" pitchFamily="18" charset="0"/>
              </a:rPr>
              <a:t> 2</a:t>
            </a:r>
            <a:r>
              <a:rPr sz="3800" b="1">
                <a:solidFill>
                  <a:srgbClr val="00B050"/>
                </a:solidFill>
                <a:latin typeface="Times New Roman" panose="02020603050405020304" pitchFamily="18" charset="0"/>
                <a:cs typeface="Times New Roman" panose="02020603050405020304" pitchFamily="18" charset="0"/>
              </a:rPr>
              <a: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75810" name="Picture 2" descr="Nhà máy Điện gió Ia Pết - Đak Đoa | PECC2POM"/>
          <p:cNvPicPr>
            <a:picLocks noChangeAspect="1"/>
          </p:cNvPicPr>
          <p:nvPr/>
        </p:nvPicPr>
        <p:blipFill>
          <a:blip r:embed="rId3"/>
          <a:stretch>
            <a:fillRect/>
          </a:stretch>
        </p:blipFill>
        <p:spPr>
          <a:xfrm>
            <a:off x="1025525" y="1050925"/>
            <a:ext cx="10140950" cy="5702300"/>
          </a:xfrm>
          <a:prstGeom prst="rect">
            <a:avLst/>
          </a:prstGeom>
          <a:noFill/>
          <a:ln w="9525">
            <a:noFill/>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extBox 3"/>
          <p:cNvSpPr txBox="1"/>
          <p:nvPr/>
        </p:nvSpPr>
        <p:spPr>
          <a:xfrm>
            <a:off x="995363" y="0"/>
            <a:ext cx="10382250" cy="904875"/>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Điện gió (</a:t>
            </a:r>
            <a:r>
              <a:rPr sz="4000" b="1">
                <a:solidFill>
                  <a:srgbClr val="00B050"/>
                </a:solidFill>
                <a:latin typeface="Times New Roman" panose="02020603050405020304" pitchFamily="18" charset="0"/>
                <a:cs typeface="Times New Roman" panose="02020603050405020304" pitchFamily="18" charset="0"/>
              </a:rPr>
              <a:t>Bạc Liêu</a:t>
            </a:r>
            <a:r>
              <a:rPr sz="3800" b="1">
                <a:solidFill>
                  <a:srgbClr val="00B050"/>
                </a:solidFill>
                <a:latin typeface="Times New Roman" panose="02020603050405020304" pitchFamily="18" charset="0"/>
                <a:cs typeface="Times New Roman" panose="02020603050405020304" pitchFamily="18" charset="0"/>
              </a:rPr>
              <a: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77858" name="Picture 2" descr="Vì sao nhiều dự án điện gió tại Bạc Liêu chậm tiến độ?"/>
          <p:cNvPicPr>
            <a:picLocks noChangeAspect="1"/>
          </p:cNvPicPr>
          <p:nvPr/>
        </p:nvPicPr>
        <p:blipFill>
          <a:blip r:embed="rId3"/>
          <a:stretch>
            <a:fillRect/>
          </a:stretch>
        </p:blipFill>
        <p:spPr>
          <a:xfrm>
            <a:off x="903288" y="904875"/>
            <a:ext cx="10185400" cy="5819775"/>
          </a:xfrm>
          <a:prstGeom prst="rect">
            <a:avLst/>
          </a:prstGeom>
          <a:noFill/>
          <a:ln w="9525">
            <a:noFill/>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79906" name="TextBox 3"/>
          <p:cNvSpPr txBox="1"/>
          <p:nvPr/>
        </p:nvSpPr>
        <p:spPr>
          <a:xfrm>
            <a:off x="696913" y="2149475"/>
            <a:ext cx="10798175" cy="4373563"/>
          </a:xfrm>
          <a:prstGeom prst="rect">
            <a:avLst/>
          </a:prstGeom>
          <a:noFill/>
          <a:ln w="9525">
            <a:noFill/>
          </a:ln>
        </p:spPr>
        <p:txBody>
          <a:bodyPr>
            <a:spAutoFit/>
          </a:bodyPr>
          <a:lstStyle/>
          <a:p>
            <a:pPr algn="just">
              <a:lnSpc>
                <a:spcPct val="150000"/>
              </a:lnSpc>
              <a:buNone/>
            </a:pPr>
            <a:r>
              <a:rPr sz="3800" b="1">
                <a:solidFill>
                  <a:srgbClr val="00B050"/>
                </a:solidFill>
                <a:latin typeface="Times New Roman" panose="02020603050405020304" pitchFamily="18" charset="0"/>
                <a:cs typeface="Times New Roman" panose="02020603050405020304" pitchFamily="18" charset="0"/>
              </a:rPr>
              <a:t>+ Điện mặt trời: Phân bố chủ yếu ở Duyên hải Nam Trung Bộ, Tây Nguyên, Đông Nam Bộ,..Một số nh</a:t>
            </a:r>
            <a:r>
              <a:rPr sz="3800" b="1">
                <a:solidFill>
                  <a:srgbClr val="00B050"/>
                </a:solidFill>
                <a:latin typeface="Times New Roman" panose="02020603050405020304" pitchFamily="18" charset="0"/>
                <a:ea typeface="Times New Roman" panose="02020603050405020304" pitchFamily="18" charset="0"/>
              </a:rPr>
              <a:t>à</a:t>
            </a:r>
            <a:r>
              <a:rPr sz="3800" b="1">
                <a:solidFill>
                  <a:srgbClr val="00B050"/>
                </a:solidFill>
                <a:latin typeface="Times New Roman" panose="02020603050405020304" pitchFamily="18" charset="0"/>
                <a:cs typeface="Times New Roman" panose="02020603050405020304" pitchFamily="18" charset="0"/>
              </a:rPr>
              <a:t> máy có công suất lớn ở Ninh Thuận (Trung Nam Thuận Nam, 450 MW), Tây Ninh (Dầu Tiếng, 420 MW), Bình Định (Phù Mỹ, 330 MW),..</a:t>
            </a:r>
            <a:endParaRPr lang="" altLang="x-none" sz="38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Box 3"/>
          <p:cNvSpPr txBox="1"/>
          <p:nvPr/>
        </p:nvSpPr>
        <p:spPr>
          <a:xfrm>
            <a:off x="995363" y="0"/>
            <a:ext cx="10382250" cy="904875"/>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Điện mặt trời (</a:t>
            </a:r>
            <a:r>
              <a:rPr sz="4000" b="1">
                <a:solidFill>
                  <a:srgbClr val="00B050"/>
                </a:solidFill>
                <a:latin typeface="Times New Roman" panose="02020603050405020304" pitchFamily="18" charset="0"/>
                <a:cs typeface="Times New Roman" panose="02020603050405020304" pitchFamily="18" charset="0"/>
              </a:rPr>
              <a:t>Trung Nam Thuận Nam</a:t>
            </a:r>
            <a:r>
              <a:rPr sz="3800" b="1">
                <a:solidFill>
                  <a:srgbClr val="00B050"/>
                </a:solidFill>
                <a:latin typeface="Times New Roman" panose="02020603050405020304" pitchFamily="18" charset="0"/>
                <a:cs typeface="Times New Roman" panose="02020603050405020304" pitchFamily="18" charset="0"/>
              </a:rPr>
              <a: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81954" name="Picture 2" descr="NHÀ MÁY ĐIỆN MẶT TRỜI TRUNG NAM THUẬN NAM 450MW TIẾP TỤC VẬN HÀNH"/>
          <p:cNvPicPr>
            <a:picLocks noChangeAspect="1"/>
          </p:cNvPicPr>
          <p:nvPr/>
        </p:nvPicPr>
        <p:blipFill>
          <a:blip r:embed="rId3"/>
          <a:stretch>
            <a:fillRect/>
          </a:stretch>
        </p:blipFill>
        <p:spPr>
          <a:xfrm>
            <a:off x="995363" y="992188"/>
            <a:ext cx="10231437" cy="5710237"/>
          </a:xfrm>
          <a:prstGeom prst="rect">
            <a:avLst/>
          </a:prstGeom>
          <a:noFill/>
          <a:ln w="9525">
            <a:noFill/>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extBox 3"/>
          <p:cNvSpPr txBox="1"/>
          <p:nvPr/>
        </p:nvSpPr>
        <p:spPr>
          <a:xfrm>
            <a:off x="995363" y="0"/>
            <a:ext cx="10382250" cy="904875"/>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Điện mặt trời (</a:t>
            </a:r>
            <a:r>
              <a:rPr sz="4000" b="1">
                <a:solidFill>
                  <a:srgbClr val="00B050"/>
                </a:solidFill>
                <a:latin typeface="Times New Roman" panose="02020603050405020304" pitchFamily="18" charset="0"/>
                <a:cs typeface="Times New Roman" panose="02020603050405020304" pitchFamily="18" charset="0"/>
              </a:rPr>
              <a:t>Dầu Tiếng</a:t>
            </a:r>
            <a:r>
              <a:rPr sz="3800" b="1">
                <a:solidFill>
                  <a:srgbClr val="00B050"/>
                </a:solidFill>
                <a:latin typeface="Times New Roman" panose="02020603050405020304" pitchFamily="18" charset="0"/>
                <a:cs typeface="Times New Roman" panose="02020603050405020304" pitchFamily="18" charset="0"/>
              </a:rPr>
              <a: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84002" name="Picture 2" descr="Nhà máy điện mặt trời Dầu Tiếng 1 &amp; 2 - CÔNG TY CỔ PHẦN TƯ VẤN DỰ ÁN ĐIỆN  LỰC DẦU KHÍ"/>
          <p:cNvPicPr>
            <a:picLocks noChangeAspect="1"/>
          </p:cNvPicPr>
          <p:nvPr/>
        </p:nvPicPr>
        <p:blipFill>
          <a:blip r:embed="rId3"/>
          <a:stretch>
            <a:fillRect/>
          </a:stretch>
        </p:blipFill>
        <p:spPr>
          <a:xfrm>
            <a:off x="1100138" y="1062038"/>
            <a:ext cx="9856787" cy="5616575"/>
          </a:xfrm>
          <a:prstGeom prst="rect">
            <a:avLst/>
          </a:prstGeom>
          <a:noFill/>
          <a:ln w="9525">
            <a:noFill/>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extBox 3"/>
          <p:cNvSpPr txBox="1"/>
          <p:nvPr/>
        </p:nvSpPr>
        <p:spPr>
          <a:xfrm>
            <a:off x="995363" y="0"/>
            <a:ext cx="10382250" cy="904875"/>
          </a:xfrm>
          <a:prstGeom prst="rect">
            <a:avLst/>
          </a:prstGeom>
          <a:noFill/>
          <a:ln w="9525">
            <a:noFill/>
          </a:ln>
        </p:spPr>
        <p:txBody>
          <a:bodyPr>
            <a:spAutoFit/>
          </a:bodyPr>
          <a:lstStyle/>
          <a:p>
            <a:pPr algn="ctr">
              <a:lnSpc>
                <a:spcPct val="150000"/>
              </a:lnSpc>
              <a:buNone/>
            </a:pPr>
            <a:r>
              <a:rPr sz="3800" b="1">
                <a:solidFill>
                  <a:srgbClr val="00B050"/>
                </a:solidFill>
                <a:latin typeface="Times New Roman" panose="02020603050405020304" pitchFamily="18" charset="0"/>
                <a:cs typeface="Times New Roman" panose="02020603050405020304" pitchFamily="18" charset="0"/>
              </a:rPr>
              <a:t>Điện mặt trời (</a:t>
            </a:r>
            <a:r>
              <a:rPr sz="4000" b="1">
                <a:solidFill>
                  <a:srgbClr val="00B050"/>
                </a:solidFill>
                <a:latin typeface="Times New Roman" panose="02020603050405020304" pitchFamily="18" charset="0"/>
                <a:cs typeface="Times New Roman" panose="02020603050405020304" pitchFamily="18" charset="0"/>
              </a:rPr>
              <a:t>Phù Mỹ</a:t>
            </a:r>
            <a:r>
              <a:rPr sz="3800" b="1">
                <a:solidFill>
                  <a:srgbClr val="00B050"/>
                </a:solidFill>
                <a:latin typeface="Times New Roman" panose="02020603050405020304" pitchFamily="18" charset="0"/>
                <a:cs typeface="Times New Roman" panose="02020603050405020304" pitchFamily="18" charset="0"/>
              </a:rPr>
              <a:t>)</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86050" name="Picture 2" descr="Bình Định: Nhà máy điện mặt trời Phù Mỹ hoà lưới điện quốc gia"/>
          <p:cNvPicPr>
            <a:picLocks noChangeAspect="1"/>
          </p:cNvPicPr>
          <p:nvPr/>
        </p:nvPicPr>
        <p:blipFill>
          <a:blip r:embed="rId3"/>
          <a:stretch>
            <a:fillRect/>
          </a:stretch>
        </p:blipFill>
        <p:spPr>
          <a:xfrm>
            <a:off x="995363" y="1065213"/>
            <a:ext cx="10231437" cy="5694362"/>
          </a:xfrm>
          <a:prstGeom prst="rect">
            <a:avLst/>
          </a:prstGeom>
          <a:noFill/>
          <a:ln w="9525">
            <a:noFill/>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extBox 2"/>
          <p:cNvSpPr txBox="1"/>
          <p:nvPr/>
        </p:nvSpPr>
        <p:spPr>
          <a:xfrm>
            <a:off x="1198563" y="0"/>
            <a:ext cx="9477375" cy="1828800"/>
          </a:xfrm>
          <a:prstGeom prst="rect">
            <a:avLst/>
          </a:prstGeom>
          <a:noFill/>
          <a:ln w="9525">
            <a:noFill/>
          </a:ln>
        </p:spPr>
        <p:txBody>
          <a:bodyPr>
            <a:spAutoFit/>
          </a:bodyPr>
          <a:lstStyle/>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 Nhóm 2: Trình b</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sự phát triển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phân bố của ng</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công nghiệp sản xuất điện</a:t>
            </a:r>
            <a:r>
              <a:rPr lang="" altLang="x-none" sz="4000" b="1">
                <a:solidFill>
                  <a:srgbClr val="0432FF"/>
                </a:solidFill>
                <a:latin typeface="Times New Roman" panose="02020603050405020304" pitchFamily="18" charset="0"/>
              </a:rPr>
              <a:t> </a:t>
            </a:r>
            <a:endParaRPr lang="" altLang="x-none" sz="4000" b="1">
              <a:solidFill>
                <a:srgbClr val="0432FF"/>
              </a:solidFill>
              <a:latin typeface="Times New Roman" panose="02020603050405020304" pitchFamily="18" charset="0"/>
              <a:ea typeface="Times New Roman" panose="02020603050405020304" pitchFamily="18" charset="0"/>
            </a:endParaRPr>
          </a:p>
        </p:txBody>
      </p:sp>
      <p:sp>
        <p:nvSpPr>
          <p:cNvPr id="388098" name="TextBox 3"/>
          <p:cNvSpPr txBox="1"/>
          <p:nvPr/>
        </p:nvSpPr>
        <p:spPr>
          <a:xfrm>
            <a:off x="1412875" y="2901950"/>
            <a:ext cx="9050338" cy="2686050"/>
          </a:xfrm>
          <a:prstGeom prst="rect">
            <a:avLst/>
          </a:prstGeom>
          <a:noFill/>
          <a:ln w="9525">
            <a:noFill/>
          </a:ln>
        </p:spPr>
        <p:txBody>
          <a:bodyPr>
            <a:spAutoFit/>
          </a:bodyPr>
          <a:lstStyle/>
          <a:p>
            <a:pPr algn="just">
              <a:lnSpc>
                <a:spcPct val="150000"/>
              </a:lnSpc>
              <a:buNone/>
            </a:pPr>
            <a:r>
              <a:rPr sz="3900" b="1">
                <a:solidFill>
                  <a:srgbClr val="00B050"/>
                </a:solidFill>
                <a:latin typeface="Times New Roman" panose="02020603050405020304" pitchFamily="18" charset="0"/>
                <a:cs typeface="Times New Roman" panose="02020603050405020304" pitchFamily="18" charset="0"/>
              </a:rPr>
              <a:t>+ Nguồn năng lượng điện từ thủy triều ở nước ta khá lớn, đang được nghiên cứu v</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 sẽ đưa v</a:t>
            </a:r>
            <a:r>
              <a:rPr sz="3900" b="1">
                <a:solidFill>
                  <a:srgbClr val="00B050"/>
                </a:solidFill>
                <a:latin typeface="Times New Roman" panose="02020603050405020304" pitchFamily="18" charset="0"/>
                <a:ea typeface="Times New Roman" panose="02020603050405020304" pitchFamily="18" charset="0"/>
              </a:rPr>
              <a:t>à</a:t>
            </a:r>
            <a:r>
              <a:rPr sz="3900" b="1">
                <a:solidFill>
                  <a:srgbClr val="00B050"/>
                </a:solidFill>
                <a:latin typeface="Times New Roman" panose="02020603050405020304" pitchFamily="18" charset="0"/>
                <a:cs typeface="Times New Roman" panose="02020603050405020304" pitchFamily="18" charset="0"/>
              </a:rPr>
              <a:t>o khai thác trong tương lai. </a:t>
            </a:r>
            <a:endParaRPr lang="" altLang="x-none" sz="39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extBox 3"/>
          <p:cNvSpPr txBox="1"/>
          <p:nvPr/>
        </p:nvSpPr>
        <p:spPr>
          <a:xfrm>
            <a:off x="995363" y="0"/>
            <a:ext cx="10382250" cy="823913"/>
          </a:xfrm>
          <a:prstGeom prst="rect">
            <a:avLst/>
          </a:prstGeom>
          <a:noFill/>
          <a:ln w="9525">
            <a:noFill/>
          </a:ln>
        </p:spPr>
        <p:txBody>
          <a:bodyPr>
            <a:spAutoFit/>
          </a:bodyPr>
          <a:lstStyle/>
          <a:p>
            <a:pPr algn="ctr">
              <a:lnSpc>
                <a:spcPct val="150000"/>
              </a:lnSpc>
              <a:buNone/>
            </a:pPr>
            <a:r>
              <a:rPr sz="3600" b="1">
                <a:solidFill>
                  <a:srgbClr val="00B050"/>
                </a:solidFill>
                <a:latin typeface="Times New Roman" panose="02020603050405020304" pitchFamily="18" charset="0"/>
                <a:cs typeface="Times New Roman" panose="02020603050405020304" pitchFamily="18" charset="0"/>
              </a:rPr>
              <a:t>Nguồn năng lượng điện từ thủy triều</a:t>
            </a:r>
            <a:endParaRPr lang="" altLang="x-none" sz="3800" b="1">
              <a:solidFill>
                <a:srgbClr val="00B050"/>
              </a:solidFill>
              <a:latin typeface="Times New Roman" panose="02020603050405020304" pitchFamily="18" charset="0"/>
              <a:ea typeface="Times New Roman" panose="02020603050405020304" pitchFamily="18" charset="0"/>
            </a:endParaRPr>
          </a:p>
        </p:txBody>
      </p:sp>
      <p:pic>
        <p:nvPicPr>
          <p:cNvPr id="390146" name="Picture 2" descr="Tìm hiểu Năng lượng Thủy Triều và những điều cần biết"/>
          <p:cNvPicPr>
            <a:picLocks noChangeAspect="1"/>
          </p:cNvPicPr>
          <p:nvPr/>
        </p:nvPicPr>
        <p:blipFill>
          <a:blip r:embed="rId3"/>
          <a:stretch>
            <a:fillRect/>
          </a:stretch>
        </p:blipFill>
        <p:spPr>
          <a:xfrm>
            <a:off x="995363" y="1006475"/>
            <a:ext cx="10266362" cy="5741988"/>
          </a:xfrm>
          <a:prstGeom prst="rect">
            <a:avLst/>
          </a:prstGeom>
          <a:noFill/>
          <a:ln w="9525">
            <a:noFill/>
          </a:ln>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7173</Words>
  <Application>Microsoft Office PowerPoint</Application>
  <PresentationFormat>Widescreen</PresentationFormat>
  <Paragraphs>705</Paragraphs>
  <Slides>184</Slides>
  <Notes>180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184</vt:i4>
      </vt:variant>
    </vt:vector>
  </HeadingPairs>
  <TitlesOfParts>
    <vt:vector size="192" baseType="lpstr">
      <vt:lpstr>Arial</vt:lpstr>
      <vt:lpstr>Calibri</vt:lpstr>
      <vt:lpstr>Calibri Light</vt:lpstr>
      <vt:lpstr>Times New Roman</vt:lpstr>
      <vt:lpstr>Wingdings</vt: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525</cp:revision>
  <dcterms:created xsi:type="dcterms:W3CDTF">2020-12-14T06:54:30Z</dcterms:created>
  <dcterms:modified xsi:type="dcterms:W3CDTF">2024-10-13T13:14:08Z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593A5167B9F54FC3A9AA5C8BBA177084_12</vt:lpwstr>
  </property>
  <property fmtid="{D5CDD505-2E9C-101B-9397-08002B2CF9AE}" pid="3" name="KSOProductBuildVer">
    <vt:lpwstr>1033-12.2.0.18283</vt:lpwstr>
  </property>
</Properties>
</file>