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453" r:id="rId5"/>
    <p:sldId id="377" r:id="rId7"/>
    <p:sldId id="575" r:id="rId8"/>
    <p:sldId id="814" r:id="rId9"/>
    <p:sldId id="910" r:id="rId10"/>
    <p:sldId id="916" r:id="rId11"/>
    <p:sldId id="919" r:id="rId12"/>
    <p:sldId id="918" r:id="rId13"/>
    <p:sldId id="917" r:id="rId14"/>
    <p:sldId id="920" r:id="rId15"/>
    <p:sldId id="908" r:id="rId16"/>
    <p:sldId id="909" r:id="rId17"/>
    <p:sldId id="848" r:id="rId18"/>
    <p:sldId id="710" r:id="rId19"/>
    <p:sldId id="859" r:id="rId20"/>
    <p:sldId id="921" r:id="rId21"/>
    <p:sldId id="922" r:id="rId22"/>
    <p:sldId id="923" r:id="rId23"/>
    <p:sldId id="924" r:id="rId24"/>
    <p:sldId id="925" r:id="rId25"/>
    <p:sldId id="926" r:id="rId26"/>
    <p:sldId id="927" r:id="rId27"/>
    <p:sldId id="928" r:id="rId28"/>
    <p:sldId id="929" r:id="rId29"/>
    <p:sldId id="930" r:id="rId30"/>
    <p:sldId id="931" r:id="rId31"/>
    <p:sldId id="932" r:id="rId32"/>
    <p:sldId id="933" r:id="rId33"/>
    <p:sldId id="934" r:id="rId34"/>
    <p:sldId id="935" r:id="rId35"/>
    <p:sldId id="936" r:id="rId36"/>
    <p:sldId id="937" r:id="rId37"/>
    <p:sldId id="938" r:id="rId38"/>
    <p:sldId id="939" r:id="rId39"/>
    <p:sldId id="940" r:id="rId40"/>
    <p:sldId id="941" r:id="rId41"/>
    <p:sldId id="942" r:id="rId42"/>
    <p:sldId id="943" r:id="rId43"/>
    <p:sldId id="944" r:id="rId44"/>
    <p:sldId id="945" r:id="rId45"/>
    <p:sldId id="946" r:id="rId46"/>
    <p:sldId id="947" r:id="rId47"/>
    <p:sldId id="948" r:id="rId48"/>
    <p:sldId id="949" r:id="rId49"/>
    <p:sldId id="950" r:id="rId50"/>
    <p:sldId id="951" r:id="rId51"/>
    <p:sldId id="952" r:id="rId52"/>
    <p:sldId id="953" r:id="rId53"/>
    <p:sldId id="954" r:id="rId54"/>
    <p:sldId id="446" r:id="rId55"/>
    <p:sldId id="867" r:id="rId56"/>
    <p:sldId id="955" r:id="rId57"/>
    <p:sldId id="956" r:id="rId58"/>
    <p:sldId id="957" r:id="rId59"/>
    <p:sldId id="958" r:id="rId60"/>
    <p:sldId id="959" r:id="rId61"/>
    <p:sldId id="418" r:id="rId62"/>
    <p:sldId id="282" r:id="rId63"/>
    <p:sldId id="308" r:id="rId64"/>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198"/>
    <p:restoredTop sz="95781"/>
  </p:normalViewPr>
  <p:slideViewPr>
    <p:cSldViewPr snapToGrid="0" showGuides="1">
      <p:cViewPr varScale="1">
        <p:scale>
          <a:sx n="82" d="100"/>
          <a:sy n="82" d="100"/>
        </p:scale>
        <p:origin x="52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59327D12-A4BE-4CB1-A255-E8187DF3C222}"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 sz="1200" dirty="0">
                <a:latin typeface="Calibri" panose="020F0502020204030204" charset="0"/>
              </a:rPr>
            </a:fld>
            <a:endParaRPr lang="en-US" altLang="" sz="1200" dirty="0">
              <a:latin typeface="Calibri" panose="020F050202020403020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243" name="Rectangle 2"/>
          <p:cNvSpPr>
            <a:spLocks noGrp="1" noRot="1" noChangeAspect="1" noTextEdit="1"/>
          </p:cNvSpPr>
          <p:nvPr>
            <p:ph type="sldImg"/>
          </p:nvPr>
        </p:nvSpPr>
        <p:spPr>
          <a:ln>
            <a:solidFill>
              <a:srgbClr val="000000">
                <a:alpha val="100000"/>
              </a:srgbClr>
            </a:solidFill>
            <a:miter lim="800000"/>
          </a:ln>
        </p:spPr>
      </p:sp>
      <p:sp>
        <p:nvSpPr>
          <p:cNvPr id="102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28675" name="Rectangle 2"/>
          <p:cNvSpPr>
            <a:spLocks noGrp="1" noRot="1" noChangeAspect="1" noTextEdit="1"/>
          </p:cNvSpPr>
          <p:nvPr>
            <p:ph type="sldImg"/>
          </p:nvPr>
        </p:nvSpPr>
        <p:spPr>
          <a:ln>
            <a:solidFill>
              <a:srgbClr val="000000">
                <a:alpha val="100000"/>
              </a:srgbClr>
            </a:solidFill>
            <a:miter lim="800000"/>
          </a:ln>
        </p:spPr>
      </p:sp>
      <p:sp>
        <p:nvSpPr>
          <p:cNvPr id="286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0723" name="Rectangle 2"/>
          <p:cNvSpPr>
            <a:spLocks noGrp="1" noRot="1" noChangeAspect="1" noTextEdit="1"/>
          </p:cNvSpPr>
          <p:nvPr>
            <p:ph type="sldImg"/>
          </p:nvPr>
        </p:nvSpPr>
        <p:spPr>
          <a:ln>
            <a:solidFill>
              <a:srgbClr val="000000">
                <a:alpha val="100000"/>
              </a:srgbClr>
            </a:solidFill>
            <a:miter lim="800000"/>
          </a:ln>
        </p:spPr>
      </p:sp>
      <p:sp>
        <p:nvSpPr>
          <p:cNvPr id="3072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2771" name="Rectangle 2"/>
          <p:cNvSpPr>
            <a:spLocks noGrp="1" noRot="1" noChangeAspect="1" noTextEdit="1"/>
          </p:cNvSpPr>
          <p:nvPr>
            <p:ph type="sldImg"/>
          </p:nvPr>
        </p:nvSpPr>
        <p:spPr>
          <a:ln>
            <a:solidFill>
              <a:srgbClr val="000000">
                <a:alpha val="100000"/>
              </a:srgbClr>
            </a:solidFill>
            <a:miter lim="800000"/>
          </a:ln>
        </p:spPr>
      </p:sp>
      <p:sp>
        <p:nvSpPr>
          <p:cNvPr id="3277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4819" name="Rectangle 2"/>
          <p:cNvSpPr>
            <a:spLocks noGrp="1" noRot="1" noChangeAspect="1" noTextEdit="1"/>
          </p:cNvSpPr>
          <p:nvPr>
            <p:ph type="sldImg"/>
          </p:nvPr>
        </p:nvSpPr>
        <p:spPr>
          <a:ln>
            <a:solidFill>
              <a:srgbClr val="000000">
                <a:alpha val="100000"/>
              </a:srgbClr>
            </a:solidFill>
            <a:miter lim="800000"/>
          </a:ln>
        </p:spPr>
      </p:sp>
      <p:sp>
        <p:nvSpPr>
          <p:cNvPr id="348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6867" name="Rectangle 2"/>
          <p:cNvSpPr>
            <a:spLocks noGrp="1" noRot="1" noChangeAspect="1" noTextEdit="1"/>
          </p:cNvSpPr>
          <p:nvPr>
            <p:ph type="sldImg"/>
          </p:nvPr>
        </p:nvSpPr>
        <p:spPr>
          <a:ln>
            <a:solidFill>
              <a:srgbClr val="000000">
                <a:alpha val="100000"/>
              </a:srgbClr>
            </a:solidFill>
            <a:miter lim="800000"/>
          </a:ln>
        </p:spPr>
      </p:sp>
      <p:sp>
        <p:nvSpPr>
          <p:cNvPr id="368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8915" name="Rectangle 2"/>
          <p:cNvSpPr>
            <a:spLocks noGrp="1" noRot="1" noChangeAspect="1" noTextEdit="1"/>
          </p:cNvSpPr>
          <p:nvPr>
            <p:ph type="sldImg"/>
          </p:nvPr>
        </p:nvSpPr>
        <p:spPr>
          <a:ln>
            <a:solidFill>
              <a:srgbClr val="000000">
                <a:alpha val="100000"/>
              </a:srgbClr>
            </a:solidFill>
            <a:miter lim="800000"/>
          </a:ln>
        </p:spPr>
      </p:sp>
      <p:sp>
        <p:nvSpPr>
          <p:cNvPr id="389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0963" name="Rectangle 2"/>
          <p:cNvSpPr>
            <a:spLocks noGrp="1" noRot="1" noChangeAspect="1" noTextEdit="1"/>
          </p:cNvSpPr>
          <p:nvPr>
            <p:ph type="sldImg"/>
          </p:nvPr>
        </p:nvSpPr>
        <p:spPr>
          <a:ln>
            <a:solidFill>
              <a:srgbClr val="000000">
                <a:alpha val="100000"/>
              </a:srgbClr>
            </a:solidFill>
            <a:miter lim="800000"/>
          </a:ln>
        </p:spPr>
      </p:sp>
      <p:sp>
        <p:nvSpPr>
          <p:cNvPr id="409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3011" name="Rectangle 2"/>
          <p:cNvSpPr>
            <a:spLocks noGrp="1" noRot="1" noChangeAspect="1" noTextEdit="1"/>
          </p:cNvSpPr>
          <p:nvPr>
            <p:ph type="sldImg"/>
          </p:nvPr>
        </p:nvSpPr>
        <p:spPr>
          <a:ln>
            <a:solidFill>
              <a:srgbClr val="000000">
                <a:alpha val="100000"/>
              </a:srgbClr>
            </a:solidFill>
            <a:miter lim="800000"/>
          </a:ln>
        </p:spPr>
      </p:sp>
      <p:sp>
        <p:nvSpPr>
          <p:cNvPr id="430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5059" name="Rectangle 2"/>
          <p:cNvSpPr>
            <a:spLocks noGrp="1" noRot="1" noChangeAspect="1" noTextEdit="1"/>
          </p:cNvSpPr>
          <p:nvPr>
            <p:ph type="sldImg"/>
          </p:nvPr>
        </p:nvSpPr>
        <p:spPr>
          <a:ln>
            <a:solidFill>
              <a:srgbClr val="000000">
                <a:alpha val="100000"/>
              </a:srgbClr>
            </a:solidFill>
            <a:miter lim="800000"/>
          </a:ln>
        </p:spPr>
      </p:sp>
      <p:sp>
        <p:nvSpPr>
          <p:cNvPr id="450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7107" name="Rectangle 2"/>
          <p:cNvSpPr>
            <a:spLocks noGrp="1" noRot="1" noChangeAspect="1" noTextEdit="1"/>
          </p:cNvSpPr>
          <p:nvPr>
            <p:ph type="sldImg"/>
          </p:nvPr>
        </p:nvSpPr>
        <p:spPr>
          <a:ln>
            <a:solidFill>
              <a:srgbClr val="000000">
                <a:alpha val="100000"/>
              </a:srgbClr>
            </a:solidFill>
            <a:miter lim="800000"/>
          </a:ln>
        </p:spPr>
      </p:sp>
      <p:sp>
        <p:nvSpPr>
          <p:cNvPr id="4710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2291" name="Rectangle 2"/>
          <p:cNvSpPr>
            <a:spLocks noGrp="1" noRot="1" noChangeAspect="1" noTextEdit="1"/>
          </p:cNvSpPr>
          <p:nvPr>
            <p:ph type="sldImg"/>
          </p:nvPr>
        </p:nvSpPr>
        <p:spPr>
          <a:ln>
            <a:solidFill>
              <a:srgbClr val="000000">
                <a:alpha val="100000"/>
              </a:srgbClr>
            </a:solidFill>
            <a:miter lim="800000"/>
          </a:ln>
        </p:spPr>
      </p:sp>
      <p:sp>
        <p:nvSpPr>
          <p:cNvPr id="122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9155" name="Rectangle 2"/>
          <p:cNvSpPr>
            <a:spLocks noGrp="1" noRot="1" noChangeAspect="1" noTextEdit="1"/>
          </p:cNvSpPr>
          <p:nvPr>
            <p:ph type="sldImg"/>
          </p:nvPr>
        </p:nvSpPr>
        <p:spPr>
          <a:ln>
            <a:solidFill>
              <a:srgbClr val="000000">
                <a:alpha val="100000"/>
              </a:srgbClr>
            </a:solidFill>
            <a:miter lim="800000"/>
          </a:ln>
        </p:spPr>
      </p:sp>
      <p:sp>
        <p:nvSpPr>
          <p:cNvPr id="491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1203" name="Rectangle 2"/>
          <p:cNvSpPr>
            <a:spLocks noGrp="1" noRot="1" noChangeAspect="1" noTextEdit="1"/>
          </p:cNvSpPr>
          <p:nvPr>
            <p:ph type="sldImg"/>
          </p:nvPr>
        </p:nvSpPr>
        <p:spPr>
          <a:ln>
            <a:solidFill>
              <a:srgbClr val="000000">
                <a:alpha val="100000"/>
              </a:srgbClr>
            </a:solidFill>
            <a:miter lim="800000"/>
          </a:ln>
        </p:spPr>
      </p:sp>
      <p:sp>
        <p:nvSpPr>
          <p:cNvPr id="5120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3251" name="Rectangle 2"/>
          <p:cNvSpPr>
            <a:spLocks noGrp="1" noRot="1" noChangeAspect="1" noTextEdit="1"/>
          </p:cNvSpPr>
          <p:nvPr>
            <p:ph type="sldImg"/>
          </p:nvPr>
        </p:nvSpPr>
        <p:spPr>
          <a:ln>
            <a:solidFill>
              <a:srgbClr val="000000">
                <a:alpha val="100000"/>
              </a:srgbClr>
            </a:solidFill>
            <a:miter lim="800000"/>
          </a:ln>
        </p:spPr>
      </p:sp>
      <p:sp>
        <p:nvSpPr>
          <p:cNvPr id="5325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5299" name="Rectangle 2"/>
          <p:cNvSpPr>
            <a:spLocks noGrp="1" noRot="1" noChangeAspect="1" noTextEdit="1"/>
          </p:cNvSpPr>
          <p:nvPr>
            <p:ph type="sldImg"/>
          </p:nvPr>
        </p:nvSpPr>
        <p:spPr>
          <a:ln>
            <a:solidFill>
              <a:srgbClr val="000000">
                <a:alpha val="100000"/>
              </a:srgbClr>
            </a:solidFill>
            <a:miter lim="800000"/>
          </a:ln>
        </p:spPr>
      </p:sp>
      <p:sp>
        <p:nvSpPr>
          <p:cNvPr id="553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7347" name="Rectangle 2"/>
          <p:cNvSpPr>
            <a:spLocks noGrp="1" noRot="1" noChangeAspect="1" noTextEdit="1"/>
          </p:cNvSpPr>
          <p:nvPr>
            <p:ph type="sldImg"/>
          </p:nvPr>
        </p:nvSpPr>
        <p:spPr>
          <a:ln>
            <a:solidFill>
              <a:srgbClr val="000000">
                <a:alpha val="100000"/>
              </a:srgbClr>
            </a:solidFill>
            <a:miter lim="800000"/>
          </a:ln>
        </p:spPr>
      </p:sp>
      <p:sp>
        <p:nvSpPr>
          <p:cNvPr id="573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9395" name="Rectangle 2"/>
          <p:cNvSpPr>
            <a:spLocks noGrp="1" noRot="1" noChangeAspect="1" noTextEdit="1"/>
          </p:cNvSpPr>
          <p:nvPr>
            <p:ph type="sldImg"/>
          </p:nvPr>
        </p:nvSpPr>
        <p:spPr>
          <a:ln>
            <a:solidFill>
              <a:srgbClr val="000000">
                <a:alpha val="100000"/>
              </a:srgbClr>
            </a:solidFill>
            <a:miter lim="800000"/>
          </a:ln>
        </p:spPr>
      </p:sp>
      <p:sp>
        <p:nvSpPr>
          <p:cNvPr id="593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1443" name="Rectangle 2"/>
          <p:cNvSpPr>
            <a:spLocks noGrp="1" noRot="1" noChangeAspect="1" noTextEdit="1"/>
          </p:cNvSpPr>
          <p:nvPr>
            <p:ph type="sldImg"/>
          </p:nvPr>
        </p:nvSpPr>
        <p:spPr>
          <a:ln>
            <a:solidFill>
              <a:srgbClr val="000000">
                <a:alpha val="100000"/>
              </a:srgbClr>
            </a:solidFill>
            <a:miter lim="800000"/>
          </a:ln>
        </p:spPr>
      </p:sp>
      <p:sp>
        <p:nvSpPr>
          <p:cNvPr id="614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3491" name="Rectangle 2"/>
          <p:cNvSpPr>
            <a:spLocks noGrp="1" noRot="1" noChangeAspect="1" noTextEdit="1"/>
          </p:cNvSpPr>
          <p:nvPr>
            <p:ph type="sldImg"/>
          </p:nvPr>
        </p:nvSpPr>
        <p:spPr>
          <a:ln>
            <a:solidFill>
              <a:srgbClr val="000000">
                <a:alpha val="100000"/>
              </a:srgbClr>
            </a:solidFill>
            <a:miter lim="800000"/>
          </a:ln>
        </p:spPr>
      </p:sp>
      <p:sp>
        <p:nvSpPr>
          <p:cNvPr id="634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5539" name="Rectangle 2"/>
          <p:cNvSpPr>
            <a:spLocks noGrp="1" noRot="1" noChangeAspect="1" noTextEdit="1"/>
          </p:cNvSpPr>
          <p:nvPr>
            <p:ph type="sldImg"/>
          </p:nvPr>
        </p:nvSpPr>
        <p:spPr>
          <a:ln>
            <a:solidFill>
              <a:srgbClr val="000000">
                <a:alpha val="100000"/>
              </a:srgbClr>
            </a:solidFill>
            <a:miter lim="800000"/>
          </a:ln>
        </p:spPr>
      </p:sp>
      <p:sp>
        <p:nvSpPr>
          <p:cNvPr id="655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7587" name="Rectangle 2"/>
          <p:cNvSpPr>
            <a:spLocks noGrp="1" noRot="1" noChangeAspect="1" noTextEdit="1"/>
          </p:cNvSpPr>
          <p:nvPr>
            <p:ph type="sldImg"/>
          </p:nvPr>
        </p:nvSpPr>
        <p:spPr>
          <a:ln>
            <a:solidFill>
              <a:srgbClr val="000000">
                <a:alpha val="100000"/>
              </a:srgbClr>
            </a:solidFill>
            <a:miter lim="800000"/>
          </a:ln>
        </p:spPr>
      </p:sp>
      <p:sp>
        <p:nvSpPr>
          <p:cNvPr id="675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4339" name="Rectangle 2"/>
          <p:cNvSpPr>
            <a:spLocks noGrp="1" noRot="1" noChangeAspect="1" noTextEdit="1"/>
          </p:cNvSpPr>
          <p:nvPr>
            <p:ph type="sldImg"/>
          </p:nvPr>
        </p:nvSpPr>
        <p:spPr>
          <a:ln>
            <a:solidFill>
              <a:srgbClr val="000000">
                <a:alpha val="100000"/>
              </a:srgbClr>
            </a:solidFill>
            <a:miter lim="800000"/>
          </a:ln>
        </p:spPr>
      </p:sp>
      <p:sp>
        <p:nvSpPr>
          <p:cNvPr id="143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9635" name="Rectangle 2"/>
          <p:cNvSpPr>
            <a:spLocks noGrp="1" noRot="1" noChangeAspect="1" noTextEdit="1"/>
          </p:cNvSpPr>
          <p:nvPr>
            <p:ph type="sldImg"/>
          </p:nvPr>
        </p:nvSpPr>
        <p:spPr>
          <a:ln>
            <a:solidFill>
              <a:srgbClr val="000000">
                <a:alpha val="100000"/>
              </a:srgbClr>
            </a:solidFill>
            <a:miter lim="800000"/>
          </a:ln>
        </p:spPr>
      </p:sp>
      <p:sp>
        <p:nvSpPr>
          <p:cNvPr id="696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1683" name="Rectangle 2"/>
          <p:cNvSpPr>
            <a:spLocks noGrp="1" noRot="1" noChangeAspect="1" noTextEdit="1"/>
          </p:cNvSpPr>
          <p:nvPr>
            <p:ph type="sldImg"/>
          </p:nvPr>
        </p:nvSpPr>
        <p:spPr>
          <a:ln>
            <a:solidFill>
              <a:srgbClr val="000000">
                <a:alpha val="100000"/>
              </a:srgbClr>
            </a:solidFill>
            <a:miter lim="800000"/>
          </a:ln>
        </p:spPr>
      </p:sp>
      <p:sp>
        <p:nvSpPr>
          <p:cNvPr id="716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3731" name="Rectangle 2"/>
          <p:cNvSpPr>
            <a:spLocks noGrp="1" noRot="1" noChangeAspect="1" noTextEdit="1"/>
          </p:cNvSpPr>
          <p:nvPr>
            <p:ph type="sldImg"/>
          </p:nvPr>
        </p:nvSpPr>
        <p:spPr>
          <a:ln>
            <a:solidFill>
              <a:srgbClr val="000000">
                <a:alpha val="100000"/>
              </a:srgbClr>
            </a:solidFill>
            <a:miter lim="800000"/>
          </a:ln>
        </p:spPr>
      </p:sp>
      <p:sp>
        <p:nvSpPr>
          <p:cNvPr id="7373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5779" name="Rectangle 2"/>
          <p:cNvSpPr>
            <a:spLocks noGrp="1" noRot="1" noChangeAspect="1" noTextEdit="1"/>
          </p:cNvSpPr>
          <p:nvPr>
            <p:ph type="sldImg"/>
          </p:nvPr>
        </p:nvSpPr>
        <p:spPr>
          <a:ln>
            <a:solidFill>
              <a:srgbClr val="000000">
                <a:alpha val="100000"/>
              </a:srgbClr>
            </a:solidFill>
            <a:miter lim="800000"/>
          </a:ln>
        </p:spPr>
      </p:sp>
      <p:sp>
        <p:nvSpPr>
          <p:cNvPr id="757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7827" name="Rectangle 2"/>
          <p:cNvSpPr>
            <a:spLocks noGrp="1" noRot="1" noChangeAspect="1" noTextEdit="1"/>
          </p:cNvSpPr>
          <p:nvPr>
            <p:ph type="sldImg"/>
          </p:nvPr>
        </p:nvSpPr>
        <p:spPr>
          <a:ln>
            <a:solidFill>
              <a:srgbClr val="000000">
                <a:alpha val="100000"/>
              </a:srgbClr>
            </a:solidFill>
            <a:miter lim="800000"/>
          </a:ln>
        </p:spPr>
      </p:sp>
      <p:sp>
        <p:nvSpPr>
          <p:cNvPr id="778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9875" name="Rectangle 2"/>
          <p:cNvSpPr>
            <a:spLocks noGrp="1" noRot="1" noChangeAspect="1" noTextEdit="1"/>
          </p:cNvSpPr>
          <p:nvPr>
            <p:ph type="sldImg"/>
          </p:nvPr>
        </p:nvSpPr>
        <p:spPr>
          <a:ln>
            <a:solidFill>
              <a:srgbClr val="000000">
                <a:alpha val="100000"/>
              </a:srgbClr>
            </a:solidFill>
            <a:miter lim="800000"/>
          </a:ln>
        </p:spPr>
      </p:sp>
      <p:sp>
        <p:nvSpPr>
          <p:cNvPr id="798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1923" name="Rectangle 2"/>
          <p:cNvSpPr>
            <a:spLocks noGrp="1" noRot="1" noChangeAspect="1" noTextEdit="1"/>
          </p:cNvSpPr>
          <p:nvPr>
            <p:ph type="sldImg"/>
          </p:nvPr>
        </p:nvSpPr>
        <p:spPr>
          <a:ln>
            <a:solidFill>
              <a:srgbClr val="000000">
                <a:alpha val="100000"/>
              </a:srgbClr>
            </a:solidFill>
            <a:miter lim="800000"/>
          </a:ln>
        </p:spPr>
      </p:sp>
      <p:sp>
        <p:nvSpPr>
          <p:cNvPr id="8192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3971" name="Rectangle 2"/>
          <p:cNvSpPr>
            <a:spLocks noGrp="1" noRot="1" noChangeAspect="1" noTextEdit="1"/>
          </p:cNvSpPr>
          <p:nvPr>
            <p:ph type="sldImg"/>
          </p:nvPr>
        </p:nvSpPr>
        <p:spPr>
          <a:ln>
            <a:solidFill>
              <a:srgbClr val="000000">
                <a:alpha val="100000"/>
              </a:srgbClr>
            </a:solidFill>
            <a:miter lim="800000"/>
          </a:ln>
        </p:spPr>
      </p:sp>
      <p:sp>
        <p:nvSpPr>
          <p:cNvPr id="8397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6019" name="Rectangle 2"/>
          <p:cNvSpPr>
            <a:spLocks noGrp="1" noRot="1" noChangeAspect="1" noTextEdit="1"/>
          </p:cNvSpPr>
          <p:nvPr>
            <p:ph type="sldImg"/>
          </p:nvPr>
        </p:nvSpPr>
        <p:spPr>
          <a:ln>
            <a:solidFill>
              <a:srgbClr val="000000">
                <a:alpha val="100000"/>
              </a:srgbClr>
            </a:solidFill>
            <a:miter lim="800000"/>
          </a:ln>
        </p:spPr>
      </p:sp>
      <p:sp>
        <p:nvSpPr>
          <p:cNvPr id="860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8067" name="Rectangle 2"/>
          <p:cNvSpPr>
            <a:spLocks noGrp="1" noRot="1" noChangeAspect="1" noTextEdit="1"/>
          </p:cNvSpPr>
          <p:nvPr>
            <p:ph type="sldImg"/>
          </p:nvPr>
        </p:nvSpPr>
        <p:spPr>
          <a:ln>
            <a:solidFill>
              <a:srgbClr val="000000">
                <a:alpha val="100000"/>
              </a:srgbClr>
            </a:solidFill>
            <a:miter lim="800000"/>
          </a:ln>
        </p:spPr>
      </p:sp>
      <p:sp>
        <p:nvSpPr>
          <p:cNvPr id="880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6387" name="Rectangle 2"/>
          <p:cNvSpPr>
            <a:spLocks noGrp="1" noRot="1" noChangeAspect="1" noTextEdit="1"/>
          </p:cNvSpPr>
          <p:nvPr>
            <p:ph type="sldImg"/>
          </p:nvPr>
        </p:nvSpPr>
        <p:spPr>
          <a:ln>
            <a:solidFill>
              <a:srgbClr val="000000">
                <a:alpha val="100000"/>
              </a:srgbClr>
            </a:solidFill>
            <a:miter lim="800000"/>
          </a:ln>
        </p:spPr>
      </p:sp>
      <p:sp>
        <p:nvSpPr>
          <p:cNvPr id="163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0115" name="Rectangle 2"/>
          <p:cNvSpPr>
            <a:spLocks noGrp="1" noRot="1" noChangeAspect="1" noTextEdit="1"/>
          </p:cNvSpPr>
          <p:nvPr>
            <p:ph type="sldImg"/>
          </p:nvPr>
        </p:nvSpPr>
        <p:spPr>
          <a:ln>
            <a:solidFill>
              <a:srgbClr val="000000">
                <a:alpha val="100000"/>
              </a:srgbClr>
            </a:solidFill>
            <a:miter lim="800000"/>
          </a:ln>
        </p:spPr>
      </p:sp>
      <p:sp>
        <p:nvSpPr>
          <p:cNvPr id="901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2163" name="Rectangle 2"/>
          <p:cNvSpPr>
            <a:spLocks noGrp="1" noRot="1" noChangeAspect="1" noTextEdit="1"/>
          </p:cNvSpPr>
          <p:nvPr>
            <p:ph type="sldImg"/>
          </p:nvPr>
        </p:nvSpPr>
        <p:spPr>
          <a:ln>
            <a:solidFill>
              <a:srgbClr val="000000">
                <a:alpha val="100000"/>
              </a:srgbClr>
            </a:solidFill>
            <a:miter lim="800000"/>
          </a:ln>
        </p:spPr>
      </p:sp>
      <p:sp>
        <p:nvSpPr>
          <p:cNvPr id="921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4211" name="Rectangle 2"/>
          <p:cNvSpPr>
            <a:spLocks noGrp="1" noRot="1" noChangeAspect="1" noTextEdit="1"/>
          </p:cNvSpPr>
          <p:nvPr>
            <p:ph type="sldImg"/>
          </p:nvPr>
        </p:nvSpPr>
        <p:spPr>
          <a:ln>
            <a:solidFill>
              <a:srgbClr val="000000">
                <a:alpha val="100000"/>
              </a:srgbClr>
            </a:solidFill>
            <a:miter lim="800000"/>
          </a:ln>
        </p:spPr>
      </p:sp>
      <p:sp>
        <p:nvSpPr>
          <p:cNvPr id="942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6259" name="Rectangle 2"/>
          <p:cNvSpPr>
            <a:spLocks noGrp="1" noRot="1" noChangeAspect="1" noTextEdit="1"/>
          </p:cNvSpPr>
          <p:nvPr>
            <p:ph type="sldImg"/>
          </p:nvPr>
        </p:nvSpPr>
        <p:spPr>
          <a:ln>
            <a:solidFill>
              <a:srgbClr val="000000">
                <a:alpha val="100000"/>
              </a:srgbClr>
            </a:solidFill>
            <a:miter lim="800000"/>
          </a:ln>
        </p:spPr>
      </p:sp>
      <p:sp>
        <p:nvSpPr>
          <p:cNvPr id="962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8307" name="Rectangle 2"/>
          <p:cNvSpPr>
            <a:spLocks noGrp="1" noRot="1" noChangeAspect="1" noTextEdit="1"/>
          </p:cNvSpPr>
          <p:nvPr>
            <p:ph type="sldImg"/>
          </p:nvPr>
        </p:nvSpPr>
        <p:spPr>
          <a:ln>
            <a:solidFill>
              <a:srgbClr val="000000">
                <a:alpha val="100000"/>
              </a:srgbClr>
            </a:solidFill>
            <a:miter lim="800000"/>
          </a:ln>
        </p:spPr>
      </p:sp>
      <p:sp>
        <p:nvSpPr>
          <p:cNvPr id="9830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0355" name="Rectangle 2"/>
          <p:cNvSpPr>
            <a:spLocks noGrp="1" noRot="1" noChangeAspect="1" noTextEdit="1"/>
          </p:cNvSpPr>
          <p:nvPr>
            <p:ph type="sldImg"/>
          </p:nvPr>
        </p:nvSpPr>
        <p:spPr>
          <a:ln>
            <a:solidFill>
              <a:srgbClr val="000000">
                <a:alpha val="100000"/>
              </a:srgbClr>
            </a:solidFill>
            <a:miter lim="800000"/>
          </a:ln>
        </p:spPr>
      </p:sp>
      <p:sp>
        <p:nvSpPr>
          <p:cNvPr id="1003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2403" name="Rectangle 2"/>
          <p:cNvSpPr>
            <a:spLocks noGrp="1" noRot="1" noChangeAspect="1" noTextEdit="1"/>
          </p:cNvSpPr>
          <p:nvPr>
            <p:ph type="sldImg"/>
          </p:nvPr>
        </p:nvSpPr>
        <p:spPr>
          <a:ln>
            <a:solidFill>
              <a:srgbClr val="000000">
                <a:alpha val="100000"/>
              </a:srgbClr>
            </a:solidFill>
            <a:miter lim="800000"/>
          </a:ln>
        </p:spPr>
      </p:sp>
      <p:sp>
        <p:nvSpPr>
          <p:cNvPr id="10240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4451" name="Rectangle 2"/>
          <p:cNvSpPr>
            <a:spLocks noGrp="1" noRot="1" noChangeAspect="1" noTextEdit="1"/>
          </p:cNvSpPr>
          <p:nvPr>
            <p:ph type="sldImg"/>
          </p:nvPr>
        </p:nvSpPr>
        <p:spPr>
          <a:ln>
            <a:solidFill>
              <a:srgbClr val="000000">
                <a:alpha val="100000"/>
              </a:srgbClr>
            </a:solidFill>
            <a:miter lim="800000"/>
          </a:ln>
        </p:spPr>
      </p:sp>
      <p:sp>
        <p:nvSpPr>
          <p:cNvPr id="10445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6499" name="Rectangle 2"/>
          <p:cNvSpPr>
            <a:spLocks noGrp="1" noRot="1" noChangeAspect="1" noTextEdit="1"/>
          </p:cNvSpPr>
          <p:nvPr>
            <p:ph type="sldImg"/>
          </p:nvPr>
        </p:nvSpPr>
        <p:spPr>
          <a:ln>
            <a:solidFill>
              <a:srgbClr val="000000">
                <a:alpha val="100000"/>
              </a:srgbClr>
            </a:solidFill>
            <a:miter lim="800000"/>
          </a:ln>
        </p:spPr>
      </p:sp>
      <p:sp>
        <p:nvSpPr>
          <p:cNvPr id="1065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8547" name="Rectangle 2"/>
          <p:cNvSpPr>
            <a:spLocks noGrp="1" noRot="1" noChangeAspect="1" noTextEdit="1"/>
          </p:cNvSpPr>
          <p:nvPr>
            <p:ph type="sldImg"/>
          </p:nvPr>
        </p:nvSpPr>
        <p:spPr>
          <a:ln>
            <a:solidFill>
              <a:srgbClr val="000000">
                <a:alpha val="100000"/>
              </a:srgbClr>
            </a:solidFill>
            <a:miter lim="800000"/>
          </a:ln>
        </p:spPr>
      </p:sp>
      <p:sp>
        <p:nvSpPr>
          <p:cNvPr id="1085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8435" name="Rectangle 2"/>
          <p:cNvSpPr>
            <a:spLocks noGrp="1" noRot="1" noChangeAspect="1" noTextEdit="1"/>
          </p:cNvSpPr>
          <p:nvPr>
            <p:ph type="sldImg"/>
          </p:nvPr>
        </p:nvSpPr>
        <p:spPr>
          <a:ln>
            <a:solidFill>
              <a:srgbClr val="000000">
                <a:alpha val="100000"/>
              </a:srgbClr>
            </a:solidFill>
            <a:miter lim="800000"/>
          </a:ln>
        </p:spPr>
      </p:sp>
      <p:sp>
        <p:nvSpPr>
          <p:cNvPr id="184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0595" name="Rectangle 2"/>
          <p:cNvSpPr>
            <a:spLocks noGrp="1" noRot="1" noChangeAspect="1" noTextEdit="1"/>
          </p:cNvSpPr>
          <p:nvPr>
            <p:ph type="sldImg"/>
          </p:nvPr>
        </p:nvSpPr>
        <p:spPr>
          <a:ln>
            <a:solidFill>
              <a:srgbClr val="000000">
                <a:alpha val="100000"/>
              </a:srgbClr>
            </a:solidFill>
            <a:miter lim="800000"/>
          </a:ln>
        </p:spPr>
      </p:sp>
      <p:sp>
        <p:nvSpPr>
          <p:cNvPr id="1105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2643" name="Rectangle 2"/>
          <p:cNvSpPr>
            <a:spLocks noGrp="1" noRot="1" noChangeAspect="1" noTextEdit="1"/>
          </p:cNvSpPr>
          <p:nvPr>
            <p:ph type="sldImg"/>
          </p:nvPr>
        </p:nvSpPr>
        <p:spPr>
          <a:ln>
            <a:solidFill>
              <a:srgbClr val="000000">
                <a:alpha val="100000"/>
              </a:srgbClr>
            </a:solidFill>
            <a:miter lim="800000"/>
          </a:ln>
        </p:spPr>
      </p:sp>
      <p:sp>
        <p:nvSpPr>
          <p:cNvPr id="1126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4691" name="Rectangle 2"/>
          <p:cNvSpPr>
            <a:spLocks noGrp="1" noRot="1" noChangeAspect="1" noTextEdit="1"/>
          </p:cNvSpPr>
          <p:nvPr>
            <p:ph type="sldImg"/>
          </p:nvPr>
        </p:nvSpPr>
        <p:spPr>
          <a:ln>
            <a:solidFill>
              <a:srgbClr val="000000">
                <a:alpha val="100000"/>
              </a:srgbClr>
            </a:solidFill>
            <a:miter lim="800000"/>
          </a:ln>
        </p:spPr>
      </p:sp>
      <p:sp>
        <p:nvSpPr>
          <p:cNvPr id="1146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6739" name="Rectangle 2"/>
          <p:cNvSpPr>
            <a:spLocks noGrp="1" noRot="1" noChangeAspect="1" noTextEdit="1"/>
          </p:cNvSpPr>
          <p:nvPr>
            <p:ph type="sldImg"/>
          </p:nvPr>
        </p:nvSpPr>
        <p:spPr>
          <a:ln>
            <a:solidFill>
              <a:srgbClr val="000000">
                <a:alpha val="100000"/>
              </a:srgbClr>
            </a:solidFill>
            <a:miter lim="800000"/>
          </a:ln>
        </p:spPr>
      </p:sp>
      <p:sp>
        <p:nvSpPr>
          <p:cNvPr id="1167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8787" name="Rectangle 2"/>
          <p:cNvSpPr>
            <a:spLocks noGrp="1" noRot="1" noChangeAspect="1" noTextEdit="1"/>
          </p:cNvSpPr>
          <p:nvPr>
            <p:ph type="sldImg"/>
          </p:nvPr>
        </p:nvSpPr>
        <p:spPr>
          <a:ln>
            <a:solidFill>
              <a:srgbClr val="000000">
                <a:alpha val="100000"/>
              </a:srgbClr>
            </a:solidFill>
            <a:miter lim="800000"/>
          </a:ln>
        </p:spPr>
      </p:sp>
      <p:sp>
        <p:nvSpPr>
          <p:cNvPr id="1187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20835" name="Rectangle 2"/>
          <p:cNvSpPr>
            <a:spLocks noGrp="1" noRot="1" noChangeAspect="1" noTextEdit="1"/>
          </p:cNvSpPr>
          <p:nvPr>
            <p:ph type="sldImg"/>
          </p:nvPr>
        </p:nvSpPr>
        <p:spPr>
          <a:ln>
            <a:solidFill>
              <a:srgbClr val="000000">
                <a:alpha val="100000"/>
              </a:srgbClr>
            </a:solidFill>
            <a:miter lim="800000"/>
          </a:ln>
        </p:spPr>
      </p:sp>
      <p:sp>
        <p:nvSpPr>
          <p:cNvPr id="1208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22883" name="Rectangle 2"/>
          <p:cNvSpPr>
            <a:spLocks noGrp="1" noRot="1" noChangeAspect="1" noTextEdit="1"/>
          </p:cNvSpPr>
          <p:nvPr>
            <p:ph type="sldImg"/>
          </p:nvPr>
        </p:nvSpPr>
        <p:spPr>
          <a:ln>
            <a:solidFill>
              <a:srgbClr val="000000">
                <a:alpha val="100000"/>
              </a:srgbClr>
            </a:solidFill>
            <a:miter lim="800000"/>
          </a:ln>
        </p:spPr>
      </p:sp>
      <p:sp>
        <p:nvSpPr>
          <p:cNvPr id="1228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Slide Image Placeholder 1"/>
          <p:cNvSpPr>
            <a:spLocks noGrp="1" noRot="1" noChangeAspect="1" noTextEdit="1"/>
          </p:cNvSpPr>
          <p:nvPr>
            <p:ph type="sldImg"/>
          </p:nvPr>
        </p:nvSpPr>
        <p:spPr>
          <a:ln>
            <a:solidFill>
              <a:srgbClr val="000000">
                <a:alpha val="100000"/>
              </a:srgbClr>
            </a:solidFill>
            <a:miter lim="800000"/>
          </a:ln>
        </p:spPr>
      </p:sp>
      <p:sp>
        <p:nvSpPr>
          <p:cNvPr id="12493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24932"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charset="0"/>
              </a:rPr>
            </a:fld>
            <a:endParaRPr lang="en-US" altLang="en-US" sz="1200" dirty="0">
              <a:latin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20483" name="Rectangle 2"/>
          <p:cNvSpPr>
            <a:spLocks noGrp="1" noRot="1" noChangeAspect="1" noTextEdit="1"/>
          </p:cNvSpPr>
          <p:nvPr>
            <p:ph type="sldImg"/>
          </p:nvPr>
        </p:nvSpPr>
        <p:spPr>
          <a:ln>
            <a:solidFill>
              <a:srgbClr val="000000">
                <a:alpha val="100000"/>
              </a:srgbClr>
            </a:solidFill>
            <a:miter lim="800000"/>
          </a:ln>
        </p:spPr>
      </p:sp>
      <p:sp>
        <p:nvSpPr>
          <p:cNvPr id="204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22531" name="Rectangle 2"/>
          <p:cNvSpPr>
            <a:spLocks noGrp="1" noRot="1" noChangeAspect="1" noTextEdit="1"/>
          </p:cNvSpPr>
          <p:nvPr>
            <p:ph type="sldImg"/>
          </p:nvPr>
        </p:nvSpPr>
        <p:spPr>
          <a:ln>
            <a:solidFill>
              <a:srgbClr val="000000">
                <a:alpha val="100000"/>
              </a:srgbClr>
            </a:solidFill>
            <a:miter lim="800000"/>
          </a:ln>
        </p:spPr>
      </p:sp>
      <p:sp>
        <p:nvSpPr>
          <p:cNvPr id="2253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24579" name="Rectangle 2"/>
          <p:cNvSpPr>
            <a:spLocks noGrp="1" noRot="1" noChangeAspect="1" noTextEdit="1"/>
          </p:cNvSpPr>
          <p:nvPr>
            <p:ph type="sldImg"/>
          </p:nvPr>
        </p:nvSpPr>
        <p:spPr>
          <a:ln>
            <a:solidFill>
              <a:srgbClr val="000000">
                <a:alpha val="100000"/>
              </a:srgbClr>
            </a:solidFill>
            <a:miter lim="800000"/>
          </a:ln>
        </p:spPr>
      </p:sp>
      <p:sp>
        <p:nvSpPr>
          <p:cNvPr id="245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26627" name="Rectangle 2"/>
          <p:cNvSpPr>
            <a:spLocks noGrp="1" noRot="1" noChangeAspect="1" noTextEdit="1"/>
          </p:cNvSpPr>
          <p:nvPr>
            <p:ph type="sldImg"/>
          </p:nvPr>
        </p:nvSpPr>
        <p:spPr>
          <a:ln>
            <a:solidFill>
              <a:srgbClr val="000000">
                <a:alpha val="100000"/>
              </a:srgbClr>
            </a:solidFill>
            <a:miter lim="800000"/>
          </a:ln>
        </p:spPr>
      </p:sp>
      <p:sp>
        <p:nvSpPr>
          <p:cNvPr id="266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925" indent="0" algn="ctr">
              <a:buNone/>
              <a:defRPr/>
            </a:lvl2pPr>
            <a:lvl3pPr marL="1085215" indent="0" algn="ctr">
              <a:buNone/>
              <a:defRPr/>
            </a:lvl3pPr>
            <a:lvl4pPr marL="1628140" indent="0" algn="ctr">
              <a:buNone/>
              <a:defRPr/>
            </a:lvl4pPr>
            <a:lvl5pPr marL="2171065" indent="0" algn="ctr">
              <a:buNone/>
              <a:defRPr/>
            </a:lvl5pPr>
            <a:lvl6pPr marL="2713990" indent="0" algn="ctr">
              <a:buNone/>
              <a:defRPr/>
            </a:lvl6pPr>
            <a:lvl7pPr marL="3256280" indent="0" algn="ctr">
              <a:buNone/>
              <a:defRPr/>
            </a:lvl7pPr>
            <a:lvl8pPr marL="3799205" indent="0" algn="ctr">
              <a:buNone/>
              <a:defRPr/>
            </a:lvl8pPr>
            <a:lvl9pPr marL="43421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endParaRPr lang="en-US"/>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925" indent="0">
              <a:buNone/>
              <a:defRPr sz="2100"/>
            </a:lvl2pPr>
            <a:lvl3pPr marL="1085215" indent="0">
              <a:buNone/>
              <a:defRPr sz="1875"/>
            </a:lvl3pPr>
            <a:lvl4pPr marL="1628140" indent="0">
              <a:buNone/>
              <a:defRPr sz="1650"/>
            </a:lvl4pPr>
            <a:lvl5pPr marL="2171065" indent="0">
              <a:buNone/>
              <a:defRPr sz="1650"/>
            </a:lvl5pPr>
            <a:lvl6pPr marL="2713990" indent="0">
              <a:buNone/>
              <a:defRPr sz="1650"/>
            </a:lvl6pPr>
            <a:lvl7pPr marL="3256280" indent="0">
              <a:buNone/>
              <a:defRPr sz="1650"/>
            </a:lvl7pPr>
            <a:lvl8pPr marL="3799205" indent="0">
              <a:buNone/>
              <a:defRPr sz="1650"/>
            </a:lvl8pPr>
            <a:lvl9pPr marL="4342130" indent="0">
              <a:buNone/>
              <a:defRPr sz="165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endParaRPr lang="en-US"/>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vert="horz" wrap="square" lIns="144731" tIns="72366" rIns="144731" bIns="72366" numCol="1" anchor="t" anchorCtr="0" compatLnSpc="1"/>
          <a:lstStyle>
            <a:lvl1pPr marL="0" indent="0">
              <a:buNone/>
              <a:defRPr sz="3825"/>
            </a:lvl1pPr>
            <a:lvl2pPr marL="542925" indent="0">
              <a:buNone/>
              <a:defRPr sz="3300"/>
            </a:lvl2pPr>
            <a:lvl3pPr marL="1085215" indent="0">
              <a:buNone/>
              <a:defRPr sz="2850"/>
            </a:lvl3pPr>
            <a:lvl4pPr marL="1628140" indent="0">
              <a:buNone/>
              <a:defRPr sz="2400"/>
            </a:lvl4pPr>
            <a:lvl5pPr marL="2171065" indent="0">
              <a:buNone/>
              <a:defRPr sz="2400"/>
            </a:lvl5pPr>
            <a:lvl6pPr marL="2713990" indent="0">
              <a:buNone/>
              <a:defRPr sz="2400"/>
            </a:lvl6pPr>
            <a:lvl7pPr marL="3256280" indent="0">
              <a:buNone/>
              <a:defRPr sz="2400"/>
            </a:lvl7pPr>
            <a:lvl8pPr marL="3799205" indent="0">
              <a:buNone/>
              <a:defRPr sz="2400"/>
            </a:lvl8pPr>
            <a:lvl9pPr marL="4342130" indent="0">
              <a:buNone/>
              <a:defRPr sz="24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825"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C7F7F906-49D3-4CC1-B98B-804CEA158E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 dirty="0">
                <a:latin typeface="Times New Roman" panose="02020603050405020304" pitchFamily="18" charset="0"/>
              </a:rPr>
            </a:fld>
            <a:endParaRPr lang="en-US" altLang=""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12494D21-62F6-4A6C-8ECA-A9893388E61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charset="0"/>
              </a:defRPr>
            </a:lvl1pPr>
          </a:lstStyle>
          <a:p>
            <a:pPr lvl="0" eaLnBrk="1" hangingPunct="1">
              <a:buNone/>
            </a:pPr>
            <a:fld id="{9A0DB2DC-4C9A-4742-B13C-FB6460FD3503}" type="slidenum">
              <a:rPr lang="en-US" altLang="" dirty="0"/>
            </a:fld>
            <a:endParaRPr lang="en-US" altLang=""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lIns="144731" tIns="72366" rIns="144731" bIns="72366"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lIns="144731" tIns="72366" rIns="144731" bIns="72366"/>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144731" tIns="72366" rIns="144731" bIns="72366" numCol="1" anchor="t" anchorCtr="0" compatLnSpc="1"/>
          <a:lstStyle>
            <a:lvl1pPr eaLnBrk="1" fontAlgn="auto" hangingPunct="1">
              <a:spcBef>
                <a:spcPts val="0"/>
              </a:spcBef>
              <a:spcAft>
                <a:spcPts val="0"/>
              </a:spcAft>
              <a:defRPr sz="1650" b="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144731" tIns="72366" rIns="144731" bIns="72366" numCol="1" anchor="t" anchorCtr="0" compatLnSpc="1"/>
          <a:lstStyle>
            <a:lvl1pPr algn="ctr" eaLnBrk="1" fontAlgn="auto" hangingPunct="1">
              <a:spcBef>
                <a:spcPts val="0"/>
              </a:spcBef>
              <a:spcAft>
                <a:spcPts val="0"/>
              </a:spcAft>
              <a:defRPr sz="1650" b="0">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144731" tIns="72366" rIns="144731" bIns="72366" numCol="1" anchor="t" anchorCtr="0" compatLnSpc="1"/>
          <a:lstStyle>
            <a:lvl1pPr algn="r">
              <a:defRPr sz="16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panose="020B0604020202020204" pitchFamily="34" charset="0"/>
        </a:defRPr>
      </a:lvl2pPr>
      <a:lvl3pPr algn="ctr" rtl="0" eaLnBrk="0" fontAlgn="base" hangingPunct="0">
        <a:spcBef>
          <a:spcPct val="0"/>
        </a:spcBef>
        <a:spcAft>
          <a:spcPct val="0"/>
        </a:spcAft>
        <a:defRPr sz="5200">
          <a:solidFill>
            <a:schemeClr val="tx2"/>
          </a:solidFill>
          <a:latin typeface="Arial" panose="020B0604020202020204" pitchFamily="34" charset="0"/>
        </a:defRPr>
      </a:lvl3pPr>
      <a:lvl4pPr algn="ctr" rtl="0" eaLnBrk="0" fontAlgn="base" hangingPunct="0">
        <a:spcBef>
          <a:spcPct val="0"/>
        </a:spcBef>
        <a:spcAft>
          <a:spcPct val="0"/>
        </a:spcAft>
        <a:defRPr sz="5200">
          <a:solidFill>
            <a:schemeClr val="tx2"/>
          </a:solidFill>
          <a:latin typeface="Arial" panose="020B0604020202020204" pitchFamily="34" charset="0"/>
        </a:defRPr>
      </a:lvl4pPr>
      <a:lvl5pPr algn="ctr" rtl="0" eaLnBrk="0" fontAlgn="base" hangingPunct="0">
        <a:spcBef>
          <a:spcPct val="0"/>
        </a:spcBef>
        <a:spcAft>
          <a:spcPct val="0"/>
        </a:spcAft>
        <a:defRPr sz="5200">
          <a:solidFill>
            <a:schemeClr val="tx2"/>
          </a:solidFill>
          <a:latin typeface="Arial" panose="020B0604020202020204" pitchFamily="34" charset="0"/>
        </a:defRPr>
      </a:lvl5pPr>
      <a:lvl6pPr marL="542925" algn="ctr" rtl="0" fontAlgn="base">
        <a:spcBef>
          <a:spcPct val="0"/>
        </a:spcBef>
        <a:spcAft>
          <a:spcPct val="0"/>
        </a:spcAft>
        <a:defRPr sz="5250">
          <a:solidFill>
            <a:schemeClr val="tx2"/>
          </a:solidFill>
          <a:latin typeface="Arial" panose="020B0604020202020204" pitchFamily="34" charset="0"/>
        </a:defRPr>
      </a:lvl6pPr>
      <a:lvl7pPr marL="1085215" algn="ctr" rtl="0" fontAlgn="base">
        <a:spcBef>
          <a:spcPct val="0"/>
        </a:spcBef>
        <a:spcAft>
          <a:spcPct val="0"/>
        </a:spcAft>
        <a:defRPr sz="5250">
          <a:solidFill>
            <a:schemeClr val="tx2"/>
          </a:solidFill>
          <a:latin typeface="Arial" panose="020B0604020202020204" pitchFamily="34" charset="0"/>
        </a:defRPr>
      </a:lvl7pPr>
      <a:lvl8pPr marL="1628140" algn="ctr" rtl="0" fontAlgn="base">
        <a:spcBef>
          <a:spcPct val="0"/>
        </a:spcBef>
        <a:spcAft>
          <a:spcPct val="0"/>
        </a:spcAft>
        <a:defRPr sz="5250">
          <a:solidFill>
            <a:schemeClr val="tx2"/>
          </a:solidFill>
          <a:latin typeface="Arial" panose="020B0604020202020204" pitchFamily="34" charset="0"/>
        </a:defRPr>
      </a:lvl8pPr>
      <a:lvl9pPr marL="2171065" algn="ctr" rtl="0" fontAlgn="base">
        <a:spcBef>
          <a:spcPct val="0"/>
        </a:spcBef>
        <a:spcAft>
          <a:spcPct val="0"/>
        </a:spcAft>
        <a:defRPr sz="5250">
          <a:solidFill>
            <a:schemeClr val="tx2"/>
          </a:solidFill>
          <a:latin typeface="Arial" panose="020B0604020202020204" pitchFamily="34" charset="0"/>
        </a:defRPr>
      </a:lvl9pPr>
    </p:titleStyle>
    <p:bodyStyle>
      <a:lvl1pPr marL="405130" indent="-405130" algn="l" rtl="0" eaLnBrk="0" fontAlgn="base" hangingPunct="0">
        <a:spcBef>
          <a:spcPct val="20000"/>
        </a:spcBef>
        <a:spcAft>
          <a:spcPct val="0"/>
        </a:spcAft>
        <a:buChar char="•"/>
        <a:defRPr sz="3800">
          <a:solidFill>
            <a:schemeClr val="tx1"/>
          </a:solidFill>
          <a:latin typeface="+mn-lt"/>
          <a:ea typeface="+mn-ea"/>
          <a:cs typeface="+mn-cs"/>
        </a:defRPr>
      </a:lvl1pPr>
      <a:lvl2pPr marL="881380" indent="-338455"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135" indent="-271145" algn="l" rtl="0" fontAlgn="base">
        <a:spcBef>
          <a:spcPct val="20000"/>
        </a:spcBef>
        <a:spcAft>
          <a:spcPct val="0"/>
        </a:spcAft>
        <a:buChar char="»"/>
        <a:defRPr sz="2400">
          <a:solidFill>
            <a:schemeClr val="tx1"/>
          </a:solidFill>
          <a:latin typeface="+mn-lt"/>
        </a:defRPr>
      </a:lvl6pPr>
      <a:lvl7pPr marL="3528060" indent="-271145" algn="l" rtl="0" fontAlgn="base">
        <a:spcBef>
          <a:spcPct val="20000"/>
        </a:spcBef>
        <a:spcAft>
          <a:spcPct val="0"/>
        </a:spcAft>
        <a:buChar char="»"/>
        <a:defRPr sz="2400">
          <a:solidFill>
            <a:schemeClr val="tx1"/>
          </a:solidFill>
          <a:latin typeface="+mn-lt"/>
        </a:defRPr>
      </a:lvl7pPr>
      <a:lvl8pPr marL="4070350" indent="-271145" algn="l" rtl="0" fontAlgn="base">
        <a:spcBef>
          <a:spcPct val="20000"/>
        </a:spcBef>
        <a:spcAft>
          <a:spcPct val="0"/>
        </a:spcAft>
        <a:buChar char="»"/>
        <a:defRPr sz="2400">
          <a:solidFill>
            <a:schemeClr val="tx1"/>
          </a:solidFill>
          <a:latin typeface="+mn-lt"/>
        </a:defRPr>
      </a:lvl8pPr>
      <a:lvl9pPr marL="4613275" indent="-27114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215" rtl="0" eaLnBrk="1" latinLnBrk="0" hangingPunct="1">
        <a:defRPr sz="2100" kern="1200">
          <a:solidFill>
            <a:schemeClr val="tx1"/>
          </a:solidFill>
          <a:latin typeface="+mn-lt"/>
          <a:ea typeface="+mn-ea"/>
          <a:cs typeface="+mn-cs"/>
        </a:defRPr>
      </a:lvl1pPr>
      <a:lvl2pPr marL="542925" algn="l" defTabSz="1085215" rtl="0" eaLnBrk="1" latinLnBrk="0" hangingPunct="1">
        <a:defRPr sz="2100" kern="1200">
          <a:solidFill>
            <a:schemeClr val="tx1"/>
          </a:solidFill>
          <a:latin typeface="+mn-lt"/>
          <a:ea typeface="+mn-ea"/>
          <a:cs typeface="+mn-cs"/>
        </a:defRPr>
      </a:lvl2pPr>
      <a:lvl3pPr marL="1085215" algn="l" defTabSz="1085215" rtl="0" eaLnBrk="1" latinLnBrk="0" hangingPunct="1">
        <a:defRPr sz="2100" kern="1200">
          <a:solidFill>
            <a:schemeClr val="tx1"/>
          </a:solidFill>
          <a:latin typeface="+mn-lt"/>
          <a:ea typeface="+mn-ea"/>
          <a:cs typeface="+mn-cs"/>
        </a:defRPr>
      </a:lvl3pPr>
      <a:lvl4pPr marL="1628140" algn="l" defTabSz="1085215" rtl="0" eaLnBrk="1" latinLnBrk="0" hangingPunct="1">
        <a:defRPr sz="2100" kern="1200">
          <a:solidFill>
            <a:schemeClr val="tx1"/>
          </a:solidFill>
          <a:latin typeface="+mn-lt"/>
          <a:ea typeface="+mn-ea"/>
          <a:cs typeface="+mn-cs"/>
        </a:defRPr>
      </a:lvl4pPr>
      <a:lvl5pPr marL="2171065" algn="l" defTabSz="1085215" rtl="0" eaLnBrk="1" latinLnBrk="0" hangingPunct="1">
        <a:defRPr sz="2100" kern="1200">
          <a:solidFill>
            <a:schemeClr val="tx1"/>
          </a:solidFill>
          <a:latin typeface="+mn-lt"/>
          <a:ea typeface="+mn-ea"/>
          <a:cs typeface="+mn-cs"/>
        </a:defRPr>
      </a:lvl5pPr>
      <a:lvl6pPr marL="2713990" algn="l" defTabSz="1085215" rtl="0" eaLnBrk="1" latinLnBrk="0" hangingPunct="1">
        <a:defRPr sz="2100" kern="1200">
          <a:solidFill>
            <a:schemeClr val="tx1"/>
          </a:solidFill>
          <a:latin typeface="+mn-lt"/>
          <a:ea typeface="+mn-ea"/>
          <a:cs typeface="+mn-cs"/>
        </a:defRPr>
      </a:lvl6pPr>
      <a:lvl7pPr marL="3256280" algn="l" defTabSz="1085215" rtl="0" eaLnBrk="1" latinLnBrk="0" hangingPunct="1">
        <a:defRPr sz="2100" kern="1200">
          <a:solidFill>
            <a:schemeClr val="tx1"/>
          </a:solidFill>
          <a:latin typeface="+mn-lt"/>
          <a:ea typeface="+mn-ea"/>
          <a:cs typeface="+mn-cs"/>
        </a:defRPr>
      </a:lvl7pPr>
      <a:lvl8pPr marL="3799205" algn="l" defTabSz="1085215" rtl="0" eaLnBrk="1" latinLnBrk="0" hangingPunct="1">
        <a:defRPr sz="2100" kern="1200">
          <a:solidFill>
            <a:schemeClr val="tx1"/>
          </a:solidFill>
          <a:latin typeface="+mn-lt"/>
          <a:ea typeface="+mn-ea"/>
          <a:cs typeface="+mn-cs"/>
        </a:defRPr>
      </a:lvl8pPr>
      <a:lvl9pPr marL="4342130" algn="l" defTabSz="10852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4.xml"/><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24.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4.xml"/><Relationship Id="rId1" Type="http://schemas.openxmlformats.org/officeDocument/2006/relationships/image" Target="../media/image26.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57.xml"/><Relationship Id="rId6" Type="http://schemas.openxmlformats.org/officeDocument/2006/relationships/slideLayout" Target="../slideLayouts/slideLayout23.xml"/><Relationship Id="rId5" Type="http://schemas.openxmlformats.org/officeDocument/2006/relationships/image" Target="../media/image25.jpeg"/><Relationship Id="rId4" Type="http://schemas.openxmlformats.org/officeDocument/2006/relationships/image" Target="../media/image23.wmf"/><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e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wmf"/><Relationship Id="rId2" Type="http://schemas.openxmlformats.org/officeDocument/2006/relationships/image" Target="../media/image31.png"/><Relationship Id="rId1" Type="http://schemas.openxmlformats.org/officeDocument/2006/relationships/image" Target="../media/image30.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Rectangle 8"/>
          <p:cNvPicPr/>
          <p:nvPr/>
        </p:nvPicPr>
        <p:blipFill>
          <a:blip r:embed="rId1"/>
          <a:stretch>
            <a:fillRect/>
          </a:stretch>
        </p:blipFill>
        <p:spPr>
          <a:xfrm>
            <a:off x="393700" y="215900"/>
            <a:ext cx="11531600" cy="1663700"/>
          </a:xfrm>
          <a:prstGeom prst="rect">
            <a:avLst/>
          </a:prstGeom>
          <a:noFill/>
          <a:ln w="9525">
            <a:noFill/>
          </a:ln>
        </p:spPr>
      </p:pic>
      <p:pic>
        <p:nvPicPr>
          <p:cNvPr id="9219" name="Picture 5" descr="Chủ trương phát triển nông nghiệp xanh bền vững tại Việt Nam - Tạp chí  Tuyên giáo"/>
          <p:cNvPicPr>
            <a:picLocks noChangeAspect="1"/>
          </p:cNvPicPr>
          <p:nvPr/>
        </p:nvPicPr>
        <p:blipFill>
          <a:blip r:embed="rId2"/>
          <a:stretch>
            <a:fillRect/>
          </a:stretch>
        </p:blipFill>
        <p:spPr>
          <a:xfrm>
            <a:off x="258763" y="2552700"/>
            <a:ext cx="5557837" cy="3952875"/>
          </a:xfrm>
          <a:prstGeom prst="rect">
            <a:avLst/>
          </a:prstGeom>
          <a:noFill/>
          <a:ln w="9525">
            <a:noFill/>
          </a:ln>
        </p:spPr>
      </p:pic>
      <p:pic>
        <p:nvPicPr>
          <p:cNvPr id="9220" name="Picture 7" descr="Thách thức và tiềm năng của ngành nông nghiệp công nghệ cao agritech ở Việt  Nam | Viện Khoa học Nông nghiệp Việt Nam"/>
          <p:cNvPicPr>
            <a:picLocks noChangeAspect="1"/>
          </p:cNvPicPr>
          <p:nvPr/>
        </p:nvPicPr>
        <p:blipFill>
          <a:blip r:embed="rId3"/>
          <a:stretch>
            <a:fillRect/>
          </a:stretch>
        </p:blipFill>
        <p:spPr>
          <a:xfrm>
            <a:off x="6180138" y="2552700"/>
            <a:ext cx="5738812" cy="395287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3092450" y="0"/>
            <a:ext cx="5692775" cy="823913"/>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rPr>
              <a:t>Nông nghiệp sinh thái</a:t>
            </a:r>
            <a:endParaRPr lang="en-US" altLang="en-US" sz="3600" b="1" dirty="0">
              <a:solidFill>
                <a:srgbClr val="00B050"/>
              </a:solidFill>
              <a:latin typeface="Times New Roman" panose="02020603050405020304" pitchFamily="18" charset="0"/>
            </a:endParaRPr>
          </a:p>
        </p:txBody>
      </p:sp>
      <p:pic>
        <p:nvPicPr>
          <p:cNvPr id="27651" name="Picture 2" descr="Nông nghiệp sinh thái là gì, nguyên tắc và cách thực hiện đơn giản"/>
          <p:cNvPicPr>
            <a:picLocks noChangeAspect="1"/>
          </p:cNvPicPr>
          <p:nvPr/>
        </p:nvPicPr>
        <p:blipFill>
          <a:blip r:embed="rId1"/>
          <a:stretch>
            <a:fillRect/>
          </a:stretch>
        </p:blipFill>
        <p:spPr>
          <a:xfrm>
            <a:off x="992188" y="1019175"/>
            <a:ext cx="10207625" cy="5683250"/>
          </a:xfrm>
          <a:prstGeom prst="rect">
            <a:avLst/>
          </a:prstGeom>
          <a:noFill/>
          <a:ln w="9525">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2408238" y="1549400"/>
            <a:ext cx="7105650" cy="3316288"/>
          </a:xfrm>
          <a:prstGeom prst="rect">
            <a:avLst/>
          </a:prstGeom>
          <a:noFill/>
          <a:ln w="9525">
            <a:noFill/>
          </a:ln>
        </p:spPr>
        <p:txBody>
          <a:bodyPr>
            <a:spAutoFit/>
          </a:bodyPr>
          <a:p>
            <a:pPr algn="just">
              <a:lnSpc>
                <a:spcPct val="150000"/>
              </a:lnSpc>
            </a:pPr>
            <a:r>
              <a:rPr lang="vi-VN" altLang="en-US" sz="3600" b="1" dirty="0">
                <a:latin typeface="Times New Roman" panose="02020603050405020304" pitchFamily="18" charset="0"/>
              </a:rPr>
              <a:t>- </a:t>
            </a:r>
            <a:r>
              <a:rPr lang="en-US" altLang="en-US" sz="3600" b="1" dirty="0">
                <a:latin typeface="Times New Roman" panose="02020603050405020304" pitchFamily="18" charset="0"/>
              </a:rPr>
              <a:t>Tìm kiếm thông tin:</a:t>
            </a:r>
            <a:r>
              <a:rPr lang="vi-VN" altLang="en-US" sz="3600" b="1" dirty="0">
                <a:latin typeface="Times New Roman" panose="02020603050405020304" pitchFamily="18" charset="0"/>
              </a:rPr>
              <a:t> Có thể tìm kiếm thông tin từ các nguồn sau</a:t>
            </a:r>
            <a:endParaRPr lang="en-US" altLang="en-US" sz="3600" b="1" dirty="0">
              <a:latin typeface="Times New Roman" panose="02020603050405020304" pitchFamily="18" charset="0"/>
            </a:endParaRPr>
          </a:p>
          <a:p>
            <a:pPr algn="just">
              <a:lnSpc>
                <a:spcPct val="150000"/>
              </a:lnSpc>
            </a:pPr>
            <a:r>
              <a:rPr lang="en-US" altLang="en-US" sz="3600" b="1" dirty="0">
                <a:latin typeface="Times New Roman" panose="02020603050405020304" pitchFamily="18" charset="0"/>
              </a:rPr>
              <a:t>+ Internet </a:t>
            </a:r>
            <a:endParaRPr lang="en-US" altLang="en-US" sz="3600" b="1" dirty="0">
              <a:latin typeface="Times New Roman" panose="02020603050405020304" pitchFamily="18" charset="0"/>
            </a:endParaRPr>
          </a:p>
          <a:p>
            <a:pPr algn="just">
              <a:lnSpc>
                <a:spcPct val="150000"/>
              </a:lnSpc>
            </a:pPr>
            <a:r>
              <a:rPr lang="vi-VN" altLang="en-US" sz="3600" b="1" dirty="0">
                <a:latin typeface="Times New Roman" panose="02020603050405020304" pitchFamily="18" charset="0"/>
              </a:rPr>
              <a:t>+ Sách, báo</a:t>
            </a:r>
            <a:r>
              <a:rPr lang="en-US" altLang="en-US" sz="3600" b="1" dirty="0">
                <a:latin typeface="Times New Roman" panose="02020603050405020304" pitchFamily="18" charset="0"/>
              </a:rPr>
              <a:t>, tạp chí,…</a:t>
            </a:r>
            <a:endParaRPr lang="en-US" altLang="en-US" sz="3600" b="1" dirty="0">
              <a:latin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1924050" y="993775"/>
            <a:ext cx="8343900" cy="4148138"/>
          </a:xfrm>
          <a:prstGeom prst="rect">
            <a:avLst/>
          </a:prstGeom>
          <a:noFill/>
          <a:ln w="9525">
            <a:noFill/>
          </a:ln>
        </p:spPr>
        <p:txBody>
          <a:bodyPr>
            <a:spAutoFit/>
          </a:bodyPr>
          <a:p>
            <a:pPr algn="just">
              <a:lnSpc>
                <a:spcPct val="150000"/>
              </a:lnSpc>
            </a:pPr>
            <a:r>
              <a:rPr lang="en-US" altLang="en-US" sz="3600" b="1" dirty="0">
                <a:latin typeface="Times New Roman" panose="02020603050405020304" pitchFamily="18" charset="0"/>
              </a:rPr>
              <a:t>- X</a:t>
            </a:r>
            <a:r>
              <a:rPr lang="vi-VN" altLang="en-US" sz="3600" b="1" dirty="0">
                <a:latin typeface="Times New Roman" panose="02020603050405020304" pitchFamily="18" charset="0"/>
              </a:rPr>
              <a:t>ử lí thông tin.</a:t>
            </a:r>
            <a:endParaRPr lang="en-US" altLang="en-US" sz="3600" b="1" dirty="0">
              <a:latin typeface="Times New Roman" panose="02020603050405020304" pitchFamily="18" charset="0"/>
            </a:endParaRPr>
          </a:p>
          <a:p>
            <a:pPr algn="just">
              <a:lnSpc>
                <a:spcPct val="150000"/>
              </a:lnSpc>
            </a:pPr>
            <a:r>
              <a:rPr lang="vi-VN" altLang="en-US" sz="3600" b="1" dirty="0">
                <a:latin typeface="Times New Roman" panose="02020603050405020304" pitchFamily="18" charset="0"/>
              </a:rPr>
              <a:t>+ Chọn lọc </a:t>
            </a:r>
            <a:r>
              <a:rPr lang="en-US" altLang="en-US" sz="3600" b="1" dirty="0">
                <a:latin typeface="Times New Roman" panose="02020603050405020304" pitchFamily="18" charset="0"/>
              </a:rPr>
              <a:t>tư liệu từ những thông tin tìm kiếm được</a:t>
            </a:r>
            <a:endParaRPr lang="en-US" altLang="en-US" sz="3600" b="1" dirty="0">
              <a:latin typeface="Times New Roman" panose="02020603050405020304" pitchFamily="18" charset="0"/>
            </a:endParaRPr>
          </a:p>
          <a:p>
            <a:pPr algn="just">
              <a:lnSpc>
                <a:spcPct val="150000"/>
              </a:lnSpc>
            </a:pPr>
            <a:r>
              <a:rPr lang="vi-VN" altLang="en-US" sz="3600" b="1" dirty="0">
                <a:latin typeface="Times New Roman" panose="02020603050405020304" pitchFamily="18" charset="0"/>
              </a:rPr>
              <a:t>+ Sắp xếp</a:t>
            </a:r>
            <a:r>
              <a:rPr lang="en-US" altLang="en-US" sz="3600" b="1" dirty="0">
                <a:latin typeface="Times New Roman" panose="02020603050405020304" pitchFamily="18" charset="0"/>
              </a:rPr>
              <a:t>, xử lí</a:t>
            </a:r>
            <a:r>
              <a:rPr lang="vi-VN" altLang="en-US" sz="3600" b="1" dirty="0">
                <a:latin typeface="Times New Roman" panose="02020603050405020304" pitchFamily="18" charset="0"/>
              </a:rPr>
              <a:t> các thông tin</a:t>
            </a:r>
            <a:r>
              <a:rPr lang="en-US" altLang="en-US" sz="3600" b="1" dirty="0">
                <a:latin typeface="Times New Roman" panose="02020603050405020304" pitchFamily="18" charset="0"/>
              </a:rPr>
              <a:t> vừa tìm kiếm được cho phù hợp với bài báo cáo </a:t>
            </a:r>
            <a:endParaRPr lang="en-US" altLang="en-US" sz="3600" b="1" dirty="0">
              <a:latin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3391452" y="65087"/>
            <a:ext cx="5463072" cy="1006622"/>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2. VIẾT BÁO CAO</a:t>
            </a:r>
            <a:endPar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795" name="Picture 3" descr="Học bảng chữ cái cho bé 3 tuổi với phương pháp tốt nhất hiện nay"/>
          <p:cNvPicPr>
            <a:picLocks noChangeAspect="1"/>
          </p:cNvPicPr>
          <p:nvPr/>
        </p:nvPicPr>
        <p:blipFill>
          <a:blip r:embed="rId1"/>
          <a:stretch>
            <a:fillRect/>
          </a:stretch>
        </p:blipFill>
        <p:spPr>
          <a:xfrm>
            <a:off x="971550" y="1304925"/>
            <a:ext cx="10248900" cy="5354638"/>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1"/>
          <p:cNvPicPr>
            <a:picLocks noChangeAspect="1"/>
          </p:cNvPicPr>
          <p:nvPr/>
        </p:nvPicPr>
        <p:blipFill>
          <a:blip r:embed="rId1"/>
          <a:stretch>
            <a:fillRect/>
          </a:stretch>
        </p:blipFill>
        <p:spPr>
          <a:xfrm>
            <a:off x="1755775" y="2644775"/>
            <a:ext cx="8680450" cy="3754438"/>
          </a:xfrm>
          <a:prstGeom prst="rect">
            <a:avLst/>
          </a:prstGeom>
          <a:noFill/>
          <a:ln w="9525">
            <a:noFill/>
          </a:ln>
        </p:spPr>
      </p:pic>
      <p:sp>
        <p:nvSpPr>
          <p:cNvPr id="35843" name="TextBox 3"/>
          <p:cNvSpPr txBox="1"/>
          <p:nvPr/>
        </p:nvSpPr>
        <p:spPr>
          <a:xfrm>
            <a:off x="693738" y="236538"/>
            <a:ext cx="10804525" cy="1655762"/>
          </a:xfrm>
          <a:prstGeom prst="rect">
            <a:avLst/>
          </a:prstGeom>
          <a:noFill/>
          <a:ln w="9525">
            <a:noFill/>
          </a:ln>
        </p:spPr>
        <p:txBody>
          <a:bodyPr>
            <a:spAutoFit/>
          </a:bodyPr>
          <a:p>
            <a:pPr>
              <a:lnSpc>
                <a:spcPct val="150000"/>
              </a:lnSpc>
            </a:pPr>
            <a:r>
              <a:rPr lang="vi-VN" altLang="en-US" sz="3600" b="1" dirty="0">
                <a:solidFill>
                  <a:srgbClr val="0432FF"/>
                </a:solidFill>
                <a:latin typeface="Times New Roman" panose="02020603050405020304" pitchFamily="18" charset="0"/>
                <a:cs typeface="Times New Roman" panose="02020603050405020304" pitchFamily="18" charset="0"/>
              </a:rPr>
              <a:t>- Viết báo cáo ngắn về một trong các mô hình sản xuất nông nghiệp có hiệu quả ở nước ta theo gợi ý sau:</a:t>
            </a:r>
            <a:endParaRPr lang="en-US" altLang="en-US" sz="3600" b="1" dirty="0">
              <a:solidFill>
                <a:srgbClr val="0432FF"/>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37891"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37892" name="TextBox 5"/>
          <p:cNvSpPr txBox="1"/>
          <p:nvPr/>
        </p:nvSpPr>
        <p:spPr>
          <a:xfrm>
            <a:off x="4654550" y="285750"/>
            <a:ext cx="7407275" cy="6457950"/>
          </a:xfrm>
          <a:prstGeom prst="rect">
            <a:avLst/>
          </a:prstGeom>
          <a:noFill/>
          <a:ln w="9525">
            <a:noFill/>
          </a:ln>
        </p:spPr>
        <p:txBody>
          <a:bodyPr>
            <a:spAutoFit/>
          </a:bodyPr>
          <a:p>
            <a:pPr algn="just">
              <a:lnSpc>
                <a:spcPct val="150000"/>
              </a:lnSpc>
            </a:pPr>
            <a:r>
              <a:rPr lang="en-US" altLang="en-US" sz="3500" b="1" dirty="0">
                <a:solidFill>
                  <a:srgbClr val="00B050"/>
                </a:solidFill>
                <a:latin typeface="Times New Roman" panose="02020603050405020304" pitchFamily="18" charset="0"/>
                <a:cs typeface="Times New Roman" panose="02020603050405020304" pitchFamily="18" charset="0"/>
              </a:rPr>
              <a:t>- Trồng trọt hữu cơ l</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 một hình thức nông nghiệp bền vững đặc biệt, trong đó không sử dụng các loại phân bón v</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 hóa chất hóa học độc hại. Thay v</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o đó, dựa v</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o các phương pháp tự nhiên để duy trì v</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 cải thiện sự khỏe mạnh của đất đai, cây trồng, v</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 hệ sinh thái nông nghiệp.</a:t>
            </a:r>
            <a:endParaRPr lang="en-US" altLang="en-US" sz="3500" b="1" dirty="0">
              <a:solidFill>
                <a:srgbClr val="00B050"/>
              </a:solidFill>
              <a:latin typeface="Times New Roman" panose="02020603050405020304" pitchFamily="18" charset="0"/>
              <a:ea typeface="Times New Roman" panose="02020603050405020304" pitchFamily="18" charset="0"/>
            </a:endParaRPr>
          </a:p>
        </p:txBody>
      </p:sp>
      <p:sp>
        <p:nvSpPr>
          <p:cNvPr id="37893" name="TextBox 2"/>
          <p:cNvSpPr txBox="1"/>
          <p:nvPr/>
        </p:nvSpPr>
        <p:spPr>
          <a:xfrm>
            <a:off x="415925" y="0"/>
            <a:ext cx="3805238"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a.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trồng trọt hữu cơ</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37894" name="Picture 8" descr="Kỳ 2: Những mô hình sản xuất nông nghiệp hữu cơ trong thực tế"/>
          <p:cNvPicPr>
            <a:picLocks noChangeAspect="1"/>
          </p:cNvPicPr>
          <p:nvPr/>
        </p:nvPicPr>
        <p:blipFill>
          <a:blip r:embed="rId1"/>
          <a:stretch>
            <a:fillRect/>
          </a:stretch>
        </p:blipFill>
        <p:spPr>
          <a:xfrm>
            <a:off x="84138" y="1654175"/>
            <a:ext cx="4284662" cy="2881313"/>
          </a:xfrm>
          <a:prstGeom prst="rect">
            <a:avLst/>
          </a:prstGeom>
          <a:noFill/>
          <a:ln w="9525">
            <a:noFill/>
          </a:ln>
        </p:spPr>
      </p:pic>
      <p:pic>
        <p:nvPicPr>
          <p:cNvPr id="37895" name="Picture 3"/>
          <p:cNvPicPr>
            <a:picLocks noChangeAspect="1"/>
          </p:cNvPicPr>
          <p:nvPr/>
        </p:nvPicPr>
        <p:blipFill>
          <a:blip r:embed="rId2"/>
          <a:stretch>
            <a:fillRect/>
          </a:stretch>
        </p:blipFill>
        <p:spPr>
          <a:xfrm>
            <a:off x="84138" y="4618038"/>
            <a:ext cx="4284662" cy="2132012"/>
          </a:xfrm>
          <a:prstGeom prst="rect">
            <a:avLst/>
          </a:prstGeom>
          <a:noFill/>
          <a:ln w="9525">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39939"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39940" name="TextBox 5"/>
          <p:cNvSpPr txBox="1"/>
          <p:nvPr/>
        </p:nvSpPr>
        <p:spPr>
          <a:xfrm>
            <a:off x="4552950" y="285750"/>
            <a:ext cx="7508875" cy="6275388"/>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 Mô hình trồng trọt hữu cơ giữ cho đất đai v</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nước sạch từ các chất độc hại, không sử dụng hóa chất nhân tạo như phân bón hóa học, thuốc trừ sâu. Thay v</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o đó, nó tập trung v</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o việc sử dụng phân bón hữu cơ v</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các phương pháp kiểm soát côn trùng bằng cách sử dụng các lo</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i cây phát triển tự nhiên.</a:t>
            </a:r>
            <a:endParaRPr lang="en-US" altLang="en-US" sz="3400" b="1" dirty="0">
              <a:solidFill>
                <a:srgbClr val="00B050"/>
              </a:solidFill>
              <a:latin typeface="Times New Roman" panose="02020603050405020304" pitchFamily="18" charset="0"/>
              <a:ea typeface="Times New Roman" panose="02020603050405020304" pitchFamily="18" charset="0"/>
            </a:endParaRPr>
          </a:p>
        </p:txBody>
      </p:sp>
      <p:sp>
        <p:nvSpPr>
          <p:cNvPr id="39941" name="TextBox 2"/>
          <p:cNvSpPr txBox="1"/>
          <p:nvPr/>
        </p:nvSpPr>
        <p:spPr>
          <a:xfrm>
            <a:off x="415925" y="0"/>
            <a:ext cx="3805238"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a.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trồng trọt hữu cơ</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39942" name="Picture 8" descr="Kỳ 2: Những mô hình sản xuất nông nghiệp hữu cơ trong thực tế"/>
          <p:cNvPicPr>
            <a:picLocks noChangeAspect="1"/>
          </p:cNvPicPr>
          <p:nvPr/>
        </p:nvPicPr>
        <p:blipFill>
          <a:blip r:embed="rId1"/>
          <a:stretch>
            <a:fillRect/>
          </a:stretch>
        </p:blipFill>
        <p:spPr>
          <a:xfrm>
            <a:off x="84138" y="1654175"/>
            <a:ext cx="4284662" cy="2881313"/>
          </a:xfrm>
          <a:prstGeom prst="rect">
            <a:avLst/>
          </a:prstGeom>
          <a:noFill/>
          <a:ln w="9525">
            <a:noFill/>
          </a:ln>
        </p:spPr>
      </p:pic>
      <p:pic>
        <p:nvPicPr>
          <p:cNvPr id="39943" name="Picture 3"/>
          <p:cNvPicPr>
            <a:picLocks noChangeAspect="1"/>
          </p:cNvPicPr>
          <p:nvPr/>
        </p:nvPicPr>
        <p:blipFill>
          <a:blip r:embed="rId2"/>
          <a:stretch>
            <a:fillRect/>
          </a:stretch>
        </p:blipFill>
        <p:spPr>
          <a:xfrm>
            <a:off x="84138" y="4618038"/>
            <a:ext cx="4284662" cy="2132012"/>
          </a:xfrm>
          <a:prstGeom prst="rect">
            <a:avLst/>
          </a:prstGeom>
          <a:no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41987"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41988" name="TextBox 5"/>
          <p:cNvSpPr txBox="1"/>
          <p:nvPr/>
        </p:nvSpPr>
        <p:spPr>
          <a:xfrm>
            <a:off x="4552950" y="523875"/>
            <a:ext cx="7508875" cy="581025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 Một số sản phẩm sản xuất từ mô hình trồng trọt hữu cơ như: lúa, các loại cây ăn quả,...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 Tại Việt Nam nói riêng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trên thế giới nói chung đang có xu hướng áp dụng nền nông nghiệp hữu cơ trong trồng trọt, chăn nuôi.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41989" name="TextBox 2"/>
          <p:cNvSpPr txBox="1"/>
          <p:nvPr/>
        </p:nvSpPr>
        <p:spPr>
          <a:xfrm>
            <a:off x="415925" y="0"/>
            <a:ext cx="3805238"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a.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trồng trọt hữu cơ</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41990" name="Picture 8" descr="Kỳ 2: Những mô hình sản xuất nông nghiệp hữu cơ trong thực tế"/>
          <p:cNvPicPr>
            <a:picLocks noChangeAspect="1"/>
          </p:cNvPicPr>
          <p:nvPr/>
        </p:nvPicPr>
        <p:blipFill>
          <a:blip r:embed="rId1"/>
          <a:stretch>
            <a:fillRect/>
          </a:stretch>
        </p:blipFill>
        <p:spPr>
          <a:xfrm>
            <a:off x="84138" y="1654175"/>
            <a:ext cx="4284662" cy="2881313"/>
          </a:xfrm>
          <a:prstGeom prst="rect">
            <a:avLst/>
          </a:prstGeom>
          <a:noFill/>
          <a:ln w="9525">
            <a:noFill/>
          </a:ln>
        </p:spPr>
      </p:pic>
      <p:pic>
        <p:nvPicPr>
          <p:cNvPr id="41991" name="Picture 3"/>
          <p:cNvPicPr>
            <a:picLocks noChangeAspect="1"/>
          </p:cNvPicPr>
          <p:nvPr/>
        </p:nvPicPr>
        <p:blipFill>
          <a:blip r:embed="rId2"/>
          <a:stretch>
            <a:fillRect/>
          </a:stretch>
        </p:blipFill>
        <p:spPr>
          <a:xfrm>
            <a:off x="84138" y="4618038"/>
            <a:ext cx="4284662" cy="2132012"/>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44035"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44036" name="TextBox 5"/>
          <p:cNvSpPr txBox="1"/>
          <p:nvPr/>
        </p:nvSpPr>
        <p:spPr>
          <a:xfrm>
            <a:off x="4552950" y="523875"/>
            <a:ext cx="7508875" cy="581025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Bởi vì, mô hình n</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y đem lại nhiều lợi ích cho b</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con nông dân cũng như người dùng. Cụ thể như: đảm bảo cũng như duy trì độ phì nhiêu cho đất đai, bảo vệ nguồn nước, bảo vệ đời sống các động vật hoang dã, sự đa dạng phong phú của hệ sinh thái.</a:t>
            </a:r>
            <a:r>
              <a:rPr lang="en-US" altLang="en-US" sz="3600" b="1" dirty="0">
                <a:solidFill>
                  <a:srgbClr val="00B050"/>
                </a:solidFill>
                <a:latin typeface="Times New Roman" panose="02020603050405020304" pitchFamily="18" charset="0"/>
              </a:rPr>
              <a:t>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44037" name="TextBox 2"/>
          <p:cNvSpPr txBox="1"/>
          <p:nvPr/>
        </p:nvSpPr>
        <p:spPr>
          <a:xfrm>
            <a:off x="415925" y="0"/>
            <a:ext cx="3805238"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a.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trồng trọt hữu cơ</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44038" name="Picture 8" descr="Kỳ 2: Những mô hình sản xuất nông nghiệp hữu cơ trong thực tế"/>
          <p:cNvPicPr>
            <a:picLocks noChangeAspect="1"/>
          </p:cNvPicPr>
          <p:nvPr/>
        </p:nvPicPr>
        <p:blipFill>
          <a:blip r:embed="rId1"/>
          <a:stretch>
            <a:fillRect/>
          </a:stretch>
        </p:blipFill>
        <p:spPr>
          <a:xfrm>
            <a:off x="84138" y="1654175"/>
            <a:ext cx="4284662" cy="2881313"/>
          </a:xfrm>
          <a:prstGeom prst="rect">
            <a:avLst/>
          </a:prstGeom>
          <a:noFill/>
          <a:ln w="9525">
            <a:noFill/>
          </a:ln>
        </p:spPr>
      </p:pic>
      <p:pic>
        <p:nvPicPr>
          <p:cNvPr id="44039" name="Picture 3"/>
          <p:cNvPicPr>
            <a:picLocks noChangeAspect="1"/>
          </p:cNvPicPr>
          <p:nvPr/>
        </p:nvPicPr>
        <p:blipFill>
          <a:blip r:embed="rId2"/>
          <a:stretch>
            <a:fillRect/>
          </a:stretch>
        </p:blipFill>
        <p:spPr>
          <a:xfrm>
            <a:off x="84138" y="4618038"/>
            <a:ext cx="4284662" cy="2132012"/>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46083"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46084" name="TextBox 5"/>
          <p:cNvSpPr txBox="1"/>
          <p:nvPr/>
        </p:nvSpPr>
        <p:spPr>
          <a:xfrm>
            <a:off x="4552950" y="827088"/>
            <a:ext cx="7508875" cy="5249862"/>
          </a:xfrm>
          <a:prstGeom prst="rect">
            <a:avLst/>
          </a:prstGeom>
          <a:noFill/>
          <a:ln w="9525">
            <a:noFill/>
          </a:ln>
        </p:spPr>
        <p:txBody>
          <a:bodyPr>
            <a:spAutoFit/>
          </a:bodyPr>
          <a:p>
            <a:pPr algn="just">
              <a:lnSpc>
                <a:spcPct val="150000"/>
              </a:lnSpc>
            </a:pPr>
            <a:r>
              <a:rPr lang="en-US" altLang="en-US" sz="3800" b="1" dirty="0">
                <a:solidFill>
                  <a:srgbClr val="00B050"/>
                </a:solidFill>
                <a:latin typeface="Times New Roman" panose="02020603050405020304" pitchFamily="18" charset="0"/>
                <a:cs typeface="Times New Roman" panose="02020603050405020304" pitchFamily="18" charset="0"/>
              </a:rPr>
              <a:t>Từ đó, sản phẩm sẽ đảm bảo chất lượng cao. Mô hình nông nghiệp hữu cơ không chỉ giúp hệ sinh thái trở nên đa dạng, sản phẩm chất lượng m</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còn góp phần cải tạo v</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bảo vệ môi trường.</a:t>
            </a:r>
            <a:r>
              <a:rPr lang="en-US" altLang="en-US" sz="3800" b="1" dirty="0">
                <a:solidFill>
                  <a:srgbClr val="00B050"/>
                </a:solidFill>
                <a:latin typeface="Times New Roman" panose="02020603050405020304" pitchFamily="18" charset="0"/>
              </a:rPr>
              <a:t> </a:t>
            </a:r>
            <a:endParaRPr lang="en-US" altLang="en-US" sz="3800" b="1" dirty="0">
              <a:solidFill>
                <a:srgbClr val="00B050"/>
              </a:solidFill>
              <a:latin typeface="Times New Roman" panose="02020603050405020304" pitchFamily="18" charset="0"/>
              <a:ea typeface="Times New Roman" panose="02020603050405020304" pitchFamily="18" charset="0"/>
            </a:endParaRPr>
          </a:p>
        </p:txBody>
      </p:sp>
      <p:sp>
        <p:nvSpPr>
          <p:cNvPr id="46085" name="TextBox 2"/>
          <p:cNvSpPr txBox="1"/>
          <p:nvPr/>
        </p:nvSpPr>
        <p:spPr>
          <a:xfrm>
            <a:off x="415925" y="0"/>
            <a:ext cx="3805238"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a.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trồng trọt hữu cơ</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46086" name="Picture 8" descr="Kỳ 2: Những mô hình sản xuất nông nghiệp hữu cơ trong thực tế"/>
          <p:cNvPicPr>
            <a:picLocks noChangeAspect="1"/>
          </p:cNvPicPr>
          <p:nvPr/>
        </p:nvPicPr>
        <p:blipFill>
          <a:blip r:embed="rId1"/>
          <a:stretch>
            <a:fillRect/>
          </a:stretch>
        </p:blipFill>
        <p:spPr>
          <a:xfrm>
            <a:off x="84138" y="1654175"/>
            <a:ext cx="4284662" cy="2881313"/>
          </a:xfrm>
          <a:prstGeom prst="rect">
            <a:avLst/>
          </a:prstGeom>
          <a:noFill/>
          <a:ln w="9525">
            <a:noFill/>
          </a:ln>
        </p:spPr>
      </p:pic>
      <p:pic>
        <p:nvPicPr>
          <p:cNvPr id="46087" name="Picture 3"/>
          <p:cNvPicPr>
            <a:picLocks noChangeAspect="1"/>
          </p:cNvPicPr>
          <p:nvPr/>
        </p:nvPicPr>
        <p:blipFill>
          <a:blip r:embed="rId2"/>
          <a:stretch>
            <a:fillRect/>
          </a:stretch>
        </p:blipFill>
        <p:spPr>
          <a:xfrm>
            <a:off x="84138" y="4618038"/>
            <a:ext cx="4284662" cy="2132012"/>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497712" y="193972"/>
            <a:ext cx="11285316" cy="823752"/>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1. TÌM KIẾM THÔNG TIN</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1267" name="Picture 4" descr="Tìm kiếm thông tin trên Internet và thủ thuật tìm kiếm bằng Google Search"/>
          <p:cNvPicPr>
            <a:picLocks noChangeAspect="1"/>
          </p:cNvPicPr>
          <p:nvPr/>
        </p:nvPicPr>
        <p:blipFill>
          <a:blip r:embed="rId1"/>
          <a:stretch>
            <a:fillRect/>
          </a:stretch>
        </p:blipFill>
        <p:spPr>
          <a:xfrm>
            <a:off x="0" y="1498600"/>
            <a:ext cx="5561013" cy="3295650"/>
          </a:xfrm>
          <a:prstGeom prst="rect">
            <a:avLst/>
          </a:prstGeom>
          <a:noFill/>
          <a:ln w="9525">
            <a:noFill/>
          </a:ln>
        </p:spPr>
      </p:pic>
      <p:pic>
        <p:nvPicPr>
          <p:cNvPr id="11268" name="Picture 8" descr="Tìm kiếm thông tin trên Internet – TRẦN BÉ NGỌC"/>
          <p:cNvPicPr>
            <a:picLocks noChangeAspect="1"/>
          </p:cNvPicPr>
          <p:nvPr/>
        </p:nvPicPr>
        <p:blipFill>
          <a:blip r:embed="rId2"/>
          <a:stretch>
            <a:fillRect/>
          </a:stretch>
        </p:blipFill>
        <p:spPr>
          <a:xfrm>
            <a:off x="5927725" y="3429000"/>
            <a:ext cx="5781675" cy="3063875"/>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48131"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48132" name="TextBox 5"/>
          <p:cNvSpPr txBox="1"/>
          <p:nvPr/>
        </p:nvSpPr>
        <p:spPr>
          <a:xfrm>
            <a:off x="4919663" y="523875"/>
            <a:ext cx="7142162" cy="5386388"/>
          </a:xfrm>
          <a:prstGeom prst="rect">
            <a:avLst/>
          </a:prstGeom>
          <a:noFill/>
          <a:ln w="9525">
            <a:noFill/>
          </a:ln>
        </p:spPr>
        <p:txBody>
          <a:bodyPr>
            <a:spAutoFit/>
          </a:bodyPr>
          <a:p>
            <a:pPr algn="just">
              <a:lnSpc>
                <a:spcPct val="150000"/>
              </a:lnSpc>
            </a:pPr>
            <a:r>
              <a:rPr lang="en-US" altLang="en-US" sz="3900" b="1" dirty="0">
                <a:solidFill>
                  <a:srgbClr val="00B050"/>
                </a:solidFill>
                <a:latin typeface="Times New Roman" panose="02020603050405020304" pitchFamily="18" charset="0"/>
                <a:cs typeface="Times New Roman" panose="02020603050405020304" pitchFamily="18" charset="0"/>
              </a:rPr>
              <a:t>- Mô hình chăn nuôi tuần ho</a:t>
            </a:r>
            <a:r>
              <a:rPr lang="en-US" altLang="en-US" sz="3900" b="1" dirty="0">
                <a:solidFill>
                  <a:srgbClr val="00B050"/>
                </a:solidFill>
                <a:latin typeface="Times New Roman" panose="02020603050405020304" pitchFamily="18" charset="0"/>
                <a:ea typeface="Times New Roman" panose="02020603050405020304" pitchFamily="18" charset="0"/>
              </a:rPr>
              <a:t>à</a:t>
            </a:r>
            <a:r>
              <a:rPr lang="en-US" altLang="en-US" sz="3900" b="1" dirty="0">
                <a:solidFill>
                  <a:srgbClr val="00B050"/>
                </a:solidFill>
                <a:latin typeface="Times New Roman" panose="02020603050405020304" pitchFamily="18" charset="0"/>
                <a:cs typeface="Times New Roman" panose="02020603050405020304" pitchFamily="18" charset="0"/>
              </a:rPr>
              <a:t>n l</a:t>
            </a:r>
            <a:r>
              <a:rPr lang="en-US" altLang="en-US" sz="3900" b="1" dirty="0">
                <a:solidFill>
                  <a:srgbClr val="00B050"/>
                </a:solidFill>
                <a:latin typeface="Times New Roman" panose="02020603050405020304" pitchFamily="18" charset="0"/>
                <a:ea typeface="Times New Roman" panose="02020603050405020304" pitchFamily="18" charset="0"/>
              </a:rPr>
              <a:t>à</a:t>
            </a:r>
            <a:r>
              <a:rPr lang="en-US" altLang="en-US" sz="3900" b="1" dirty="0">
                <a:solidFill>
                  <a:srgbClr val="00B050"/>
                </a:solidFill>
                <a:latin typeface="Times New Roman" panose="02020603050405020304" pitchFamily="18" charset="0"/>
                <a:cs typeface="Times New Roman" panose="02020603050405020304" pitchFamily="18" charset="0"/>
              </a:rPr>
              <a:t> một phương pháp chăn nuôi bền vững, trong đó các t</a:t>
            </a:r>
            <a:r>
              <a:rPr lang="en-US" altLang="en-US" sz="3900" b="1" dirty="0">
                <a:solidFill>
                  <a:srgbClr val="00B050"/>
                </a:solidFill>
                <a:latin typeface="Times New Roman" panose="02020603050405020304" pitchFamily="18" charset="0"/>
                <a:ea typeface="Times New Roman" panose="02020603050405020304" pitchFamily="18" charset="0"/>
              </a:rPr>
              <a:t>à</a:t>
            </a:r>
            <a:r>
              <a:rPr lang="en-US" altLang="en-US" sz="3900" b="1" dirty="0">
                <a:solidFill>
                  <a:srgbClr val="00B050"/>
                </a:solidFill>
                <a:latin typeface="Times New Roman" panose="02020603050405020304" pitchFamily="18" charset="0"/>
                <a:cs typeface="Times New Roman" panose="02020603050405020304" pitchFamily="18" charset="0"/>
              </a:rPr>
              <a:t>i nguyên v</a:t>
            </a:r>
            <a:r>
              <a:rPr lang="en-US" altLang="en-US" sz="3900" b="1" dirty="0">
                <a:solidFill>
                  <a:srgbClr val="00B050"/>
                </a:solidFill>
                <a:latin typeface="Times New Roman" panose="02020603050405020304" pitchFamily="18" charset="0"/>
                <a:ea typeface="Times New Roman" panose="02020603050405020304" pitchFamily="18" charset="0"/>
              </a:rPr>
              <a:t>à</a:t>
            </a:r>
            <a:r>
              <a:rPr lang="en-US" altLang="en-US" sz="3900" b="1" dirty="0">
                <a:solidFill>
                  <a:srgbClr val="00B050"/>
                </a:solidFill>
                <a:latin typeface="Times New Roman" panose="02020603050405020304" pitchFamily="18" charset="0"/>
                <a:cs typeface="Times New Roman" panose="02020603050405020304" pitchFamily="18" charset="0"/>
              </a:rPr>
              <a:t> chất thải được quản lý v</a:t>
            </a:r>
            <a:r>
              <a:rPr lang="en-US" altLang="en-US" sz="3900" b="1" dirty="0">
                <a:solidFill>
                  <a:srgbClr val="00B050"/>
                </a:solidFill>
                <a:latin typeface="Times New Roman" panose="02020603050405020304" pitchFamily="18" charset="0"/>
                <a:ea typeface="Times New Roman" panose="02020603050405020304" pitchFamily="18" charset="0"/>
              </a:rPr>
              <a:t>à</a:t>
            </a:r>
            <a:r>
              <a:rPr lang="en-US" altLang="en-US" sz="3900" b="1" dirty="0">
                <a:solidFill>
                  <a:srgbClr val="00B050"/>
                </a:solidFill>
                <a:latin typeface="Times New Roman" panose="02020603050405020304" pitchFamily="18" charset="0"/>
                <a:cs typeface="Times New Roman" panose="02020603050405020304" pitchFamily="18" charset="0"/>
              </a:rPr>
              <a:t> tái sử dụng hiệu quả trong hệ thống nông trại. </a:t>
            </a:r>
            <a:endParaRPr lang="en-US" altLang="en-US" sz="3900" b="1" dirty="0">
              <a:solidFill>
                <a:srgbClr val="00B050"/>
              </a:solidFill>
              <a:latin typeface="Times New Roman" panose="02020603050405020304" pitchFamily="18" charset="0"/>
              <a:ea typeface="Times New Roman" panose="02020603050405020304" pitchFamily="18" charset="0"/>
            </a:endParaRPr>
          </a:p>
        </p:txBody>
      </p:sp>
      <p:sp>
        <p:nvSpPr>
          <p:cNvPr id="48133" name="TextBox 2"/>
          <p:cNvSpPr txBox="1"/>
          <p:nvPr/>
        </p:nvSpPr>
        <p:spPr>
          <a:xfrm>
            <a:off x="84138" y="0"/>
            <a:ext cx="4468812"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48134" name="Picture 2" descr="Chăn nuôi tuần hoàn tạo thành hệ sinh thái khép kín"/>
          <p:cNvPicPr>
            <a:picLocks noChangeAspect="1"/>
          </p:cNvPicPr>
          <p:nvPr/>
        </p:nvPicPr>
        <p:blipFill>
          <a:blip r:embed="rId1"/>
          <a:stretch>
            <a:fillRect/>
          </a:stretch>
        </p:blipFill>
        <p:spPr>
          <a:xfrm>
            <a:off x="130175" y="1654175"/>
            <a:ext cx="4625975" cy="2651125"/>
          </a:xfrm>
          <a:prstGeom prst="rect">
            <a:avLst/>
          </a:prstGeom>
          <a:noFill/>
          <a:ln w="9525">
            <a:noFill/>
          </a:ln>
        </p:spPr>
      </p:pic>
      <p:pic>
        <p:nvPicPr>
          <p:cNvPr id="48135" name="Picture 4" descr="Nông Nghiệp Tuần Hoàn, Hữu Cơ Hướng Đi Đúng Cho Nông Nghiệp Việt - Bioway  Việt Nam"/>
          <p:cNvPicPr>
            <a:picLocks noChangeAspect="1"/>
          </p:cNvPicPr>
          <p:nvPr/>
        </p:nvPicPr>
        <p:blipFill>
          <a:blip r:embed="rId2"/>
          <a:stretch>
            <a:fillRect/>
          </a:stretch>
        </p:blipFill>
        <p:spPr>
          <a:xfrm>
            <a:off x="144463" y="4448175"/>
            <a:ext cx="4625975" cy="2322513"/>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50179"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50180" name="TextBox 5"/>
          <p:cNvSpPr txBox="1"/>
          <p:nvPr/>
        </p:nvSpPr>
        <p:spPr>
          <a:xfrm>
            <a:off x="4919663" y="0"/>
            <a:ext cx="7142162" cy="6640513"/>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 Mục tiêu của mô hình n</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y l</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giảm thiểu chất thải, tối ưu hóa việc sử dụng t</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i nguyên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bảo vệ môi trường.  Chất thải từ chăn nuôi, như phân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nước thải, được xử lý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tái sử dụng để sản xuất năng lượng hoặc phân bón hữu cơ, giúp giảm ô nhiễm môi trường.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50181" name="TextBox 2"/>
          <p:cNvSpPr txBox="1"/>
          <p:nvPr/>
        </p:nvSpPr>
        <p:spPr>
          <a:xfrm>
            <a:off x="84138" y="0"/>
            <a:ext cx="4468812"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50182" name="Picture 2" descr="Chăn nuôi tuần hoàn tạo thành hệ sinh thái khép kín"/>
          <p:cNvPicPr>
            <a:picLocks noChangeAspect="1"/>
          </p:cNvPicPr>
          <p:nvPr/>
        </p:nvPicPr>
        <p:blipFill>
          <a:blip r:embed="rId1"/>
          <a:stretch>
            <a:fillRect/>
          </a:stretch>
        </p:blipFill>
        <p:spPr>
          <a:xfrm>
            <a:off x="130175" y="1654175"/>
            <a:ext cx="4625975" cy="2651125"/>
          </a:xfrm>
          <a:prstGeom prst="rect">
            <a:avLst/>
          </a:prstGeom>
          <a:noFill/>
          <a:ln w="9525">
            <a:noFill/>
          </a:ln>
        </p:spPr>
      </p:pic>
      <p:pic>
        <p:nvPicPr>
          <p:cNvPr id="50183" name="Picture 4" descr="Nông Nghiệp Tuần Hoàn, Hữu Cơ Hướng Đi Đúng Cho Nông Nghiệp Việt - Bioway  Việt Nam"/>
          <p:cNvPicPr>
            <a:picLocks noChangeAspect="1"/>
          </p:cNvPicPr>
          <p:nvPr/>
        </p:nvPicPr>
        <p:blipFill>
          <a:blip r:embed="rId2"/>
          <a:stretch>
            <a:fillRect/>
          </a:stretch>
        </p:blipFill>
        <p:spPr>
          <a:xfrm>
            <a:off x="144463" y="4448175"/>
            <a:ext cx="4625975" cy="2322513"/>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52227"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52228" name="TextBox 5"/>
          <p:cNvSpPr txBox="1"/>
          <p:nvPr/>
        </p:nvSpPr>
        <p:spPr>
          <a:xfrm>
            <a:off x="4919663" y="381000"/>
            <a:ext cx="7142162" cy="6096000"/>
          </a:xfrm>
          <a:prstGeom prst="rect">
            <a:avLst/>
          </a:prstGeom>
          <a:noFill/>
          <a:ln w="9525">
            <a:noFill/>
          </a:ln>
        </p:spPr>
        <p:txBody>
          <a:bodyPr>
            <a:spAutoFit/>
          </a:bodyPr>
          <a:p>
            <a:pPr algn="just">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Mô hình n</a:t>
            </a:r>
            <a:r>
              <a:rPr lang="en-US" altLang="en-US" sz="3300" b="1" dirty="0">
                <a:solidFill>
                  <a:srgbClr val="00B050"/>
                </a:solidFill>
                <a:latin typeface="Times New Roman" panose="02020603050405020304" pitchFamily="18" charset="0"/>
                <a:ea typeface="Times New Roman" panose="02020603050405020304" pitchFamily="18" charset="0"/>
              </a:rPr>
              <a:t>à</a:t>
            </a:r>
            <a:r>
              <a:rPr lang="en-US" altLang="en-US" sz="3300" b="1" dirty="0">
                <a:solidFill>
                  <a:srgbClr val="00B050"/>
                </a:solidFill>
                <a:latin typeface="Times New Roman" panose="02020603050405020304" pitchFamily="18" charset="0"/>
                <a:cs typeface="Times New Roman" panose="02020603050405020304" pitchFamily="18" charset="0"/>
              </a:rPr>
              <a:t>y giúp bảo vệ môi trường, giảm phát thải khí nh</a:t>
            </a:r>
            <a:r>
              <a:rPr lang="en-US" altLang="en-US" sz="3300" b="1" dirty="0">
                <a:solidFill>
                  <a:srgbClr val="00B050"/>
                </a:solidFill>
                <a:latin typeface="Times New Roman" panose="02020603050405020304" pitchFamily="18" charset="0"/>
                <a:ea typeface="Times New Roman" panose="02020603050405020304" pitchFamily="18" charset="0"/>
              </a:rPr>
              <a:t>à</a:t>
            </a:r>
            <a:r>
              <a:rPr lang="en-US" altLang="en-US" sz="3300" b="1" dirty="0">
                <a:solidFill>
                  <a:srgbClr val="00B050"/>
                </a:solidFill>
                <a:latin typeface="Times New Roman" panose="02020603050405020304" pitchFamily="18" charset="0"/>
                <a:cs typeface="Times New Roman" panose="02020603050405020304" pitchFamily="18" charset="0"/>
              </a:rPr>
              <a:t> kính, hạn chế ô nhiễm đất v</a:t>
            </a:r>
            <a:r>
              <a:rPr lang="en-US" altLang="en-US" sz="3300" b="1" dirty="0">
                <a:solidFill>
                  <a:srgbClr val="00B050"/>
                </a:solidFill>
                <a:latin typeface="Times New Roman" panose="02020603050405020304" pitchFamily="18" charset="0"/>
                <a:ea typeface="Times New Roman" panose="02020603050405020304" pitchFamily="18" charset="0"/>
              </a:rPr>
              <a:t>à</a:t>
            </a:r>
            <a:r>
              <a:rPr lang="en-US" altLang="en-US" sz="3300" b="1" dirty="0">
                <a:solidFill>
                  <a:srgbClr val="00B050"/>
                </a:solidFill>
                <a:latin typeface="Times New Roman" panose="02020603050405020304" pitchFamily="18" charset="0"/>
                <a:cs typeface="Times New Roman" panose="02020603050405020304" pitchFamily="18" charset="0"/>
              </a:rPr>
              <a:t> nước, v</a:t>
            </a:r>
            <a:r>
              <a:rPr lang="en-US" altLang="en-US" sz="3300" b="1" dirty="0">
                <a:solidFill>
                  <a:srgbClr val="00B050"/>
                </a:solidFill>
                <a:latin typeface="Times New Roman" panose="02020603050405020304" pitchFamily="18" charset="0"/>
                <a:ea typeface="Times New Roman" panose="02020603050405020304" pitchFamily="18" charset="0"/>
              </a:rPr>
              <a:t>à</a:t>
            </a:r>
            <a:r>
              <a:rPr lang="en-US" altLang="en-US" sz="3300" b="1" dirty="0">
                <a:solidFill>
                  <a:srgbClr val="00B050"/>
                </a:solidFill>
                <a:latin typeface="Times New Roman" panose="02020603050405020304" pitchFamily="18" charset="0"/>
                <a:cs typeface="Times New Roman" panose="02020603050405020304" pitchFamily="18" charset="0"/>
              </a:rPr>
              <a:t> bảo vệ đa dạng sinh học thông qua các biện pháp chăn nuôi bền vững. Sử dụng phân bón hữu cơ v</a:t>
            </a:r>
            <a:r>
              <a:rPr lang="en-US" altLang="en-US" sz="3300" b="1" dirty="0">
                <a:solidFill>
                  <a:srgbClr val="00B050"/>
                </a:solidFill>
                <a:latin typeface="Times New Roman" panose="02020603050405020304" pitchFamily="18" charset="0"/>
                <a:ea typeface="Times New Roman" panose="02020603050405020304" pitchFamily="18" charset="0"/>
              </a:rPr>
              <a:t>à</a:t>
            </a:r>
            <a:r>
              <a:rPr lang="en-US" altLang="en-US" sz="3300" b="1" dirty="0">
                <a:solidFill>
                  <a:srgbClr val="00B050"/>
                </a:solidFill>
                <a:latin typeface="Times New Roman" panose="02020603050405020304" pitchFamily="18" charset="0"/>
                <a:cs typeface="Times New Roman" panose="02020603050405020304" pitchFamily="18" charset="0"/>
              </a:rPr>
              <a:t> các biện pháp chăn nuôi tự nhiên giúp sản phẩm chăn nuôi an to</a:t>
            </a:r>
            <a:r>
              <a:rPr lang="en-US" altLang="en-US" sz="3300" b="1" dirty="0">
                <a:solidFill>
                  <a:srgbClr val="00B050"/>
                </a:solidFill>
                <a:latin typeface="Times New Roman" panose="02020603050405020304" pitchFamily="18" charset="0"/>
                <a:ea typeface="Times New Roman" panose="02020603050405020304" pitchFamily="18" charset="0"/>
              </a:rPr>
              <a:t>à</a:t>
            </a:r>
            <a:r>
              <a:rPr lang="en-US" altLang="en-US" sz="3300" b="1" dirty="0">
                <a:solidFill>
                  <a:srgbClr val="00B050"/>
                </a:solidFill>
                <a:latin typeface="Times New Roman" panose="02020603050405020304" pitchFamily="18" charset="0"/>
                <a:cs typeface="Times New Roman" panose="02020603050405020304" pitchFamily="18" charset="0"/>
              </a:rPr>
              <a:t>n hơn v</a:t>
            </a:r>
            <a:r>
              <a:rPr lang="en-US" altLang="en-US" sz="3300" b="1" dirty="0">
                <a:solidFill>
                  <a:srgbClr val="00B050"/>
                </a:solidFill>
                <a:latin typeface="Times New Roman" panose="02020603050405020304" pitchFamily="18" charset="0"/>
                <a:ea typeface="Times New Roman" panose="02020603050405020304" pitchFamily="18" charset="0"/>
              </a:rPr>
              <a:t>à</a:t>
            </a:r>
            <a:r>
              <a:rPr lang="en-US" altLang="en-US" sz="3300" b="1" dirty="0">
                <a:solidFill>
                  <a:srgbClr val="00B050"/>
                </a:solidFill>
                <a:latin typeface="Times New Roman" panose="02020603050405020304" pitchFamily="18" charset="0"/>
                <a:cs typeface="Times New Roman" panose="02020603050405020304" pitchFamily="18" charset="0"/>
              </a:rPr>
              <a:t> chất lượng cao hơn.</a:t>
            </a:r>
            <a:r>
              <a:rPr lang="en-US" altLang="en-US" sz="3300" b="1" dirty="0">
                <a:solidFill>
                  <a:srgbClr val="00B050"/>
                </a:solidFill>
                <a:latin typeface="Times New Roman" panose="02020603050405020304" pitchFamily="18" charset="0"/>
              </a:rPr>
              <a:t> </a:t>
            </a:r>
            <a:endParaRPr lang="en-US" altLang="en-US" sz="3300" b="1" dirty="0">
              <a:solidFill>
                <a:srgbClr val="00B050"/>
              </a:solidFill>
              <a:latin typeface="Times New Roman" panose="02020603050405020304" pitchFamily="18" charset="0"/>
              <a:ea typeface="Times New Roman" panose="02020603050405020304" pitchFamily="18" charset="0"/>
            </a:endParaRPr>
          </a:p>
        </p:txBody>
      </p:sp>
      <p:sp>
        <p:nvSpPr>
          <p:cNvPr id="52229" name="TextBox 2"/>
          <p:cNvSpPr txBox="1"/>
          <p:nvPr/>
        </p:nvSpPr>
        <p:spPr>
          <a:xfrm>
            <a:off x="84138" y="0"/>
            <a:ext cx="4468812"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52230" name="Picture 2" descr="Chăn nuôi tuần hoàn tạo thành hệ sinh thái khép kín"/>
          <p:cNvPicPr>
            <a:picLocks noChangeAspect="1"/>
          </p:cNvPicPr>
          <p:nvPr/>
        </p:nvPicPr>
        <p:blipFill>
          <a:blip r:embed="rId1"/>
          <a:stretch>
            <a:fillRect/>
          </a:stretch>
        </p:blipFill>
        <p:spPr>
          <a:xfrm>
            <a:off x="130175" y="1654175"/>
            <a:ext cx="4625975" cy="2651125"/>
          </a:xfrm>
          <a:prstGeom prst="rect">
            <a:avLst/>
          </a:prstGeom>
          <a:noFill/>
          <a:ln w="9525">
            <a:noFill/>
          </a:ln>
        </p:spPr>
      </p:pic>
      <p:pic>
        <p:nvPicPr>
          <p:cNvPr id="52231" name="Picture 4" descr="Nông Nghiệp Tuần Hoàn, Hữu Cơ Hướng Đi Đúng Cho Nông Nghiệp Việt - Bioway  Việt Nam"/>
          <p:cNvPicPr>
            <a:picLocks noChangeAspect="1"/>
          </p:cNvPicPr>
          <p:nvPr/>
        </p:nvPicPr>
        <p:blipFill>
          <a:blip r:embed="rId2"/>
          <a:stretch>
            <a:fillRect/>
          </a:stretch>
        </p:blipFill>
        <p:spPr>
          <a:xfrm>
            <a:off x="144463" y="4448175"/>
            <a:ext cx="4625975" cy="2322513"/>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54275"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54276" name="TextBox 5"/>
          <p:cNvSpPr txBox="1"/>
          <p:nvPr/>
        </p:nvSpPr>
        <p:spPr>
          <a:xfrm>
            <a:off x="4905375" y="827088"/>
            <a:ext cx="7142163" cy="5521325"/>
          </a:xfrm>
          <a:prstGeom prst="rect">
            <a:avLst/>
          </a:prstGeom>
          <a:noFill/>
          <a:ln w="9525">
            <a:noFill/>
          </a:ln>
        </p:spPr>
        <p:txBody>
          <a:bodyPr>
            <a:spAutoFit/>
          </a:bodyPr>
          <a:p>
            <a:pPr algn="just">
              <a:lnSpc>
                <a:spcPct val="150000"/>
              </a:lnSpc>
            </a:pPr>
            <a:r>
              <a:rPr lang="en-US" altLang="en-US" sz="4000" b="1" dirty="0">
                <a:solidFill>
                  <a:srgbClr val="00B050"/>
                </a:solidFill>
                <a:latin typeface="Times New Roman" panose="02020603050405020304" pitchFamily="18" charset="0"/>
                <a:cs typeface="Times New Roman" panose="02020603050405020304" pitchFamily="18" charset="0"/>
              </a:rPr>
              <a:t>Ngo</a:t>
            </a:r>
            <a:r>
              <a:rPr lang="en-US" altLang="en-US" sz="4000" b="1" dirty="0">
                <a:solidFill>
                  <a:srgbClr val="00B050"/>
                </a:solidFill>
                <a:latin typeface="Times New Roman" panose="02020603050405020304" pitchFamily="18" charset="0"/>
                <a:ea typeface="Times New Roman" panose="02020603050405020304" pitchFamily="18" charset="0"/>
              </a:rPr>
              <a:t>à</a:t>
            </a:r>
            <a:r>
              <a:rPr lang="en-US" altLang="en-US" sz="4000" b="1" dirty="0">
                <a:solidFill>
                  <a:srgbClr val="00B050"/>
                </a:solidFill>
                <a:latin typeface="Times New Roman" panose="02020603050405020304" pitchFamily="18" charset="0"/>
                <a:cs typeface="Times New Roman" panose="02020603050405020304" pitchFamily="18" charset="0"/>
              </a:rPr>
              <a:t>i ra nó còn giúp tăng hiệu quả kinh tế, giảm chi phí đầu v</a:t>
            </a:r>
            <a:r>
              <a:rPr lang="en-US" altLang="en-US" sz="4000" b="1" dirty="0">
                <a:solidFill>
                  <a:srgbClr val="00B050"/>
                </a:solidFill>
                <a:latin typeface="Times New Roman" panose="02020603050405020304" pitchFamily="18" charset="0"/>
                <a:ea typeface="Times New Roman" panose="02020603050405020304" pitchFamily="18" charset="0"/>
              </a:rPr>
              <a:t>à</a:t>
            </a:r>
            <a:r>
              <a:rPr lang="en-US" altLang="en-US" sz="4000" b="1" dirty="0">
                <a:solidFill>
                  <a:srgbClr val="00B050"/>
                </a:solidFill>
                <a:latin typeface="Times New Roman" panose="02020603050405020304" pitchFamily="18" charset="0"/>
                <a:cs typeface="Times New Roman" panose="02020603050405020304" pitchFamily="18" charset="0"/>
              </a:rPr>
              <a:t>o v</a:t>
            </a:r>
            <a:r>
              <a:rPr lang="en-US" altLang="en-US" sz="4000" b="1" dirty="0">
                <a:solidFill>
                  <a:srgbClr val="00B050"/>
                </a:solidFill>
                <a:latin typeface="Times New Roman" panose="02020603050405020304" pitchFamily="18" charset="0"/>
                <a:ea typeface="Times New Roman" panose="02020603050405020304" pitchFamily="18" charset="0"/>
              </a:rPr>
              <a:t>à</a:t>
            </a:r>
            <a:r>
              <a:rPr lang="en-US" altLang="en-US" sz="4000" b="1" dirty="0">
                <a:solidFill>
                  <a:srgbClr val="00B050"/>
                </a:solidFill>
                <a:latin typeface="Times New Roman" panose="02020603050405020304" pitchFamily="18" charset="0"/>
                <a:cs typeface="Times New Roman" panose="02020603050405020304" pitchFamily="18" charset="0"/>
              </a:rPr>
              <a:t> tăng giá trị sản phẩm đầu ra nhờ việc tận dụng các chất thải v</a:t>
            </a:r>
            <a:r>
              <a:rPr lang="en-US" altLang="en-US" sz="4000" b="1" dirty="0">
                <a:solidFill>
                  <a:srgbClr val="00B050"/>
                </a:solidFill>
                <a:latin typeface="Times New Roman" panose="02020603050405020304" pitchFamily="18" charset="0"/>
                <a:ea typeface="Times New Roman" panose="02020603050405020304" pitchFamily="18" charset="0"/>
              </a:rPr>
              <a:t>à</a:t>
            </a:r>
            <a:r>
              <a:rPr lang="en-US" altLang="en-US" sz="4000" b="1" dirty="0">
                <a:solidFill>
                  <a:srgbClr val="00B050"/>
                </a:solidFill>
                <a:latin typeface="Times New Roman" panose="02020603050405020304" pitchFamily="18" charset="0"/>
                <a:cs typeface="Times New Roman" panose="02020603050405020304" pitchFamily="18" charset="0"/>
              </a:rPr>
              <a:t> phụ phẩm trong quá trình chăn nuôi. </a:t>
            </a:r>
            <a:endParaRPr lang="en-US" altLang="en-US" sz="4000" b="1" dirty="0">
              <a:solidFill>
                <a:srgbClr val="00B050"/>
              </a:solidFill>
              <a:latin typeface="Times New Roman" panose="02020603050405020304" pitchFamily="18" charset="0"/>
              <a:ea typeface="Times New Roman" panose="02020603050405020304" pitchFamily="18" charset="0"/>
            </a:endParaRPr>
          </a:p>
        </p:txBody>
      </p:sp>
      <p:sp>
        <p:nvSpPr>
          <p:cNvPr id="54277" name="TextBox 2"/>
          <p:cNvSpPr txBox="1"/>
          <p:nvPr/>
        </p:nvSpPr>
        <p:spPr>
          <a:xfrm>
            <a:off x="84138" y="0"/>
            <a:ext cx="4468812"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54278" name="Picture 2" descr="Chăn nuôi tuần hoàn tạo thành hệ sinh thái khép kín"/>
          <p:cNvPicPr>
            <a:picLocks noChangeAspect="1"/>
          </p:cNvPicPr>
          <p:nvPr/>
        </p:nvPicPr>
        <p:blipFill>
          <a:blip r:embed="rId1"/>
          <a:stretch>
            <a:fillRect/>
          </a:stretch>
        </p:blipFill>
        <p:spPr>
          <a:xfrm>
            <a:off x="130175" y="1654175"/>
            <a:ext cx="4625975" cy="2651125"/>
          </a:xfrm>
          <a:prstGeom prst="rect">
            <a:avLst/>
          </a:prstGeom>
          <a:noFill/>
          <a:ln w="9525">
            <a:noFill/>
          </a:ln>
        </p:spPr>
      </p:pic>
      <p:pic>
        <p:nvPicPr>
          <p:cNvPr id="54279" name="Picture 4" descr="Nông Nghiệp Tuần Hoàn, Hữu Cơ Hướng Đi Đúng Cho Nông Nghiệp Việt - Bioway  Việt Nam"/>
          <p:cNvPicPr>
            <a:picLocks noChangeAspect="1"/>
          </p:cNvPicPr>
          <p:nvPr/>
        </p:nvPicPr>
        <p:blipFill>
          <a:blip r:embed="rId2"/>
          <a:stretch>
            <a:fillRect/>
          </a:stretch>
        </p:blipFill>
        <p:spPr>
          <a:xfrm>
            <a:off x="144463" y="4448175"/>
            <a:ext cx="4625975" cy="2322513"/>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56323"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56324" name="TextBox 5"/>
          <p:cNvSpPr txBox="1"/>
          <p:nvPr/>
        </p:nvSpPr>
        <p:spPr>
          <a:xfrm>
            <a:off x="4905375" y="827088"/>
            <a:ext cx="7142163" cy="497840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 Một ví dụ điển hình của mô hình 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 l</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trang trại "Pig Idea" ở H</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Lan. Trang trại n</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y sử dụng chất thải từ chăn nuôi lợn để sản xuất biogas, cung cấp năng lượng cho to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 bộ nông trại.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56325" name="TextBox 2"/>
          <p:cNvSpPr txBox="1"/>
          <p:nvPr/>
        </p:nvSpPr>
        <p:spPr>
          <a:xfrm>
            <a:off x="84138" y="0"/>
            <a:ext cx="4468812"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56326" name="Picture 2" descr="Chăn nuôi tuần hoàn tạo thành hệ sinh thái khép kín"/>
          <p:cNvPicPr>
            <a:picLocks noChangeAspect="1"/>
          </p:cNvPicPr>
          <p:nvPr/>
        </p:nvPicPr>
        <p:blipFill>
          <a:blip r:embed="rId1"/>
          <a:stretch>
            <a:fillRect/>
          </a:stretch>
        </p:blipFill>
        <p:spPr>
          <a:xfrm>
            <a:off x="130175" y="1654175"/>
            <a:ext cx="4625975" cy="2651125"/>
          </a:xfrm>
          <a:prstGeom prst="rect">
            <a:avLst/>
          </a:prstGeom>
          <a:noFill/>
          <a:ln w="9525">
            <a:noFill/>
          </a:ln>
        </p:spPr>
      </p:pic>
      <p:pic>
        <p:nvPicPr>
          <p:cNvPr id="56327" name="Picture 4" descr="Nông Nghiệp Tuần Hoàn, Hữu Cơ Hướng Đi Đúng Cho Nông Nghiệp Việt - Bioway  Việt Nam"/>
          <p:cNvPicPr>
            <a:picLocks noChangeAspect="1"/>
          </p:cNvPicPr>
          <p:nvPr/>
        </p:nvPicPr>
        <p:blipFill>
          <a:blip r:embed="rId2"/>
          <a:stretch>
            <a:fillRect/>
          </a:stretch>
        </p:blipFill>
        <p:spPr>
          <a:xfrm>
            <a:off x="144463" y="4448175"/>
            <a:ext cx="4625975" cy="2322513"/>
          </a:xfrm>
          <a:prstGeom prst="rect">
            <a:avLst/>
          </a:prstGeom>
          <a:noFill/>
          <a:ln w="9525">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58371"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58372" name="TextBox 5"/>
          <p:cNvSpPr txBox="1"/>
          <p:nvPr/>
        </p:nvSpPr>
        <p:spPr>
          <a:xfrm>
            <a:off x="4919663" y="107950"/>
            <a:ext cx="7142162" cy="664210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Phân lợn sau khi xử lý được sử dụng l</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m phân bón hữu cơ cho các cánh đồng trồng cây lương thực. Hệ thống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 n</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y không chỉ giúp giảm thiểu ô nhiễm m</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còn tạo ra một nguồn thu nhập bổ sung cho nông dân từ việc bán phân bón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năng lượng.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58373" name="TextBox 2"/>
          <p:cNvSpPr txBox="1"/>
          <p:nvPr/>
        </p:nvSpPr>
        <p:spPr>
          <a:xfrm>
            <a:off x="84138" y="0"/>
            <a:ext cx="4468812"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58374" name="Picture 2" descr="Chăn nuôi tuần hoàn tạo thành hệ sinh thái khép kín"/>
          <p:cNvPicPr>
            <a:picLocks noChangeAspect="1"/>
          </p:cNvPicPr>
          <p:nvPr/>
        </p:nvPicPr>
        <p:blipFill>
          <a:blip r:embed="rId1"/>
          <a:stretch>
            <a:fillRect/>
          </a:stretch>
        </p:blipFill>
        <p:spPr>
          <a:xfrm>
            <a:off x="130175" y="1654175"/>
            <a:ext cx="4625975" cy="2651125"/>
          </a:xfrm>
          <a:prstGeom prst="rect">
            <a:avLst/>
          </a:prstGeom>
          <a:noFill/>
          <a:ln w="9525">
            <a:noFill/>
          </a:ln>
        </p:spPr>
      </p:pic>
      <p:pic>
        <p:nvPicPr>
          <p:cNvPr id="58375" name="Picture 4" descr="Nông Nghiệp Tuần Hoàn, Hữu Cơ Hướng Đi Đúng Cho Nông Nghiệp Việt - Bioway  Việt Nam"/>
          <p:cNvPicPr>
            <a:picLocks noChangeAspect="1"/>
          </p:cNvPicPr>
          <p:nvPr/>
        </p:nvPicPr>
        <p:blipFill>
          <a:blip r:embed="rId2"/>
          <a:stretch>
            <a:fillRect/>
          </a:stretch>
        </p:blipFill>
        <p:spPr>
          <a:xfrm>
            <a:off x="144463" y="4448175"/>
            <a:ext cx="4625975" cy="2322513"/>
          </a:xfrm>
          <a:prstGeom prst="rect">
            <a:avLst/>
          </a:prstGeom>
          <a:noFill/>
          <a:ln w="9525">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60419"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60420" name="TextBox 5"/>
          <p:cNvSpPr txBox="1"/>
          <p:nvPr/>
        </p:nvSpPr>
        <p:spPr>
          <a:xfrm>
            <a:off x="4905375" y="290513"/>
            <a:ext cx="7142163" cy="6276975"/>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Mô hình chăn nuôi tuần ho</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n l</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một giải pháp bền vững cho ng</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nh chăn nuôi, giúp tối ưu hóa việc sử dụng t</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i nguyên, giảm thiểu chất thải v</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bảo vệ môi trường. Việc áp dụng mô hình n</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y không chỉ mang lại lợi ích kinh tế m</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còn góp phần v</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o sự phát triển bền vững của nông nghiệp.</a:t>
            </a:r>
            <a:r>
              <a:rPr lang="en-US" altLang="en-US" sz="3400" b="1" dirty="0">
                <a:solidFill>
                  <a:srgbClr val="00B050"/>
                </a:solidFill>
                <a:latin typeface="Times New Roman" panose="02020603050405020304" pitchFamily="18" charset="0"/>
              </a:rPr>
              <a:t> </a:t>
            </a:r>
            <a:endParaRPr lang="en-US" altLang="en-US" sz="3400" b="1" dirty="0">
              <a:solidFill>
                <a:srgbClr val="00B050"/>
              </a:solidFill>
              <a:latin typeface="Times New Roman" panose="02020603050405020304" pitchFamily="18" charset="0"/>
              <a:ea typeface="Times New Roman" panose="02020603050405020304" pitchFamily="18" charset="0"/>
            </a:endParaRPr>
          </a:p>
        </p:txBody>
      </p:sp>
      <p:sp>
        <p:nvSpPr>
          <p:cNvPr id="60421" name="TextBox 2"/>
          <p:cNvSpPr txBox="1"/>
          <p:nvPr/>
        </p:nvSpPr>
        <p:spPr>
          <a:xfrm>
            <a:off x="84138" y="0"/>
            <a:ext cx="4468812"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60422" name="Picture 2" descr="Chăn nuôi tuần hoàn tạo thành hệ sinh thái khép kín"/>
          <p:cNvPicPr>
            <a:picLocks noChangeAspect="1"/>
          </p:cNvPicPr>
          <p:nvPr/>
        </p:nvPicPr>
        <p:blipFill>
          <a:blip r:embed="rId1"/>
          <a:stretch>
            <a:fillRect/>
          </a:stretch>
        </p:blipFill>
        <p:spPr>
          <a:xfrm>
            <a:off x="130175" y="1654175"/>
            <a:ext cx="4625975" cy="2651125"/>
          </a:xfrm>
          <a:prstGeom prst="rect">
            <a:avLst/>
          </a:prstGeom>
          <a:noFill/>
          <a:ln w="9525">
            <a:noFill/>
          </a:ln>
        </p:spPr>
      </p:pic>
      <p:pic>
        <p:nvPicPr>
          <p:cNvPr id="60423" name="Picture 4" descr="Nông Nghiệp Tuần Hoàn, Hữu Cơ Hướng Đi Đúng Cho Nông Nghiệp Việt - Bioway  Việt Nam"/>
          <p:cNvPicPr>
            <a:picLocks noChangeAspect="1"/>
          </p:cNvPicPr>
          <p:nvPr/>
        </p:nvPicPr>
        <p:blipFill>
          <a:blip r:embed="rId2"/>
          <a:stretch>
            <a:fillRect/>
          </a:stretch>
        </p:blipFill>
        <p:spPr>
          <a:xfrm>
            <a:off x="144463" y="4448175"/>
            <a:ext cx="4625975" cy="2322513"/>
          </a:xfrm>
          <a:prstGeom prst="rect">
            <a:avLst/>
          </a:prstGeom>
          <a:noFill/>
          <a:ln w="9525">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62467"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62468" name="TextBox 5"/>
          <p:cNvSpPr txBox="1"/>
          <p:nvPr/>
        </p:nvSpPr>
        <p:spPr>
          <a:xfrm>
            <a:off x="5062538" y="803275"/>
            <a:ext cx="6932612" cy="5251450"/>
          </a:xfrm>
          <a:prstGeom prst="rect">
            <a:avLst/>
          </a:prstGeom>
          <a:noFill/>
          <a:ln w="9525">
            <a:noFill/>
          </a:ln>
        </p:spPr>
        <p:txBody>
          <a:bodyPr>
            <a:spAutoFit/>
          </a:bodyPr>
          <a:p>
            <a:pPr algn="just">
              <a:lnSpc>
                <a:spcPct val="150000"/>
              </a:lnSpc>
            </a:pPr>
            <a:r>
              <a:rPr lang="en-US" altLang="en-US" sz="3800" b="1" dirty="0">
                <a:solidFill>
                  <a:srgbClr val="00B050"/>
                </a:solidFill>
                <a:latin typeface="Times New Roman" panose="02020603050405020304" pitchFamily="18" charset="0"/>
                <a:cs typeface="Times New Roman" panose="02020603050405020304" pitchFamily="18" charset="0"/>
              </a:rPr>
              <a:t>Đây l</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hướng đi cần thiết v</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có tiềm năng lớn để giải quyết những thách thức m</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ng</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nh chăn nuôi đang phải đối mặt trong bối cảnh biến đổi khí hậu v</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áp lực tăng trưởng dân số.</a:t>
            </a:r>
            <a:r>
              <a:rPr lang="en-US" altLang="en-US" sz="3800" b="1" dirty="0">
                <a:solidFill>
                  <a:srgbClr val="00B050"/>
                </a:solidFill>
                <a:latin typeface="Times New Roman" panose="02020603050405020304" pitchFamily="18" charset="0"/>
              </a:rPr>
              <a:t> </a:t>
            </a:r>
            <a:endParaRPr lang="en-US" altLang="en-US" sz="3800" b="1" dirty="0">
              <a:solidFill>
                <a:srgbClr val="00B050"/>
              </a:solidFill>
              <a:latin typeface="Times New Roman" panose="02020603050405020304" pitchFamily="18" charset="0"/>
              <a:ea typeface="Times New Roman" panose="02020603050405020304" pitchFamily="18" charset="0"/>
            </a:endParaRPr>
          </a:p>
        </p:txBody>
      </p:sp>
      <p:sp>
        <p:nvSpPr>
          <p:cNvPr id="62469" name="TextBox 2"/>
          <p:cNvSpPr txBox="1"/>
          <p:nvPr/>
        </p:nvSpPr>
        <p:spPr>
          <a:xfrm>
            <a:off x="84138" y="0"/>
            <a:ext cx="4468812"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62470" name="Picture 2" descr="Chăn nuôi tuần hoàn tạo thành hệ sinh thái khép kín"/>
          <p:cNvPicPr>
            <a:picLocks noChangeAspect="1"/>
          </p:cNvPicPr>
          <p:nvPr/>
        </p:nvPicPr>
        <p:blipFill>
          <a:blip r:embed="rId1"/>
          <a:stretch>
            <a:fillRect/>
          </a:stretch>
        </p:blipFill>
        <p:spPr>
          <a:xfrm>
            <a:off x="130175" y="1654175"/>
            <a:ext cx="4625975" cy="2651125"/>
          </a:xfrm>
          <a:prstGeom prst="rect">
            <a:avLst/>
          </a:prstGeom>
          <a:noFill/>
          <a:ln w="9525">
            <a:noFill/>
          </a:ln>
        </p:spPr>
      </p:pic>
      <p:pic>
        <p:nvPicPr>
          <p:cNvPr id="62471" name="Picture 4" descr="Nông Nghiệp Tuần Hoàn, Hữu Cơ Hướng Đi Đúng Cho Nông Nghiệp Việt - Bioway  Việt Nam"/>
          <p:cNvPicPr>
            <a:picLocks noChangeAspect="1"/>
          </p:cNvPicPr>
          <p:nvPr/>
        </p:nvPicPr>
        <p:blipFill>
          <a:blip r:embed="rId2"/>
          <a:stretch>
            <a:fillRect/>
          </a:stretch>
        </p:blipFill>
        <p:spPr>
          <a:xfrm>
            <a:off x="144463" y="4448175"/>
            <a:ext cx="4625975" cy="2322513"/>
          </a:xfrm>
          <a:prstGeom prst="rect">
            <a:avLst/>
          </a:prstGeom>
          <a:noFill/>
          <a:ln w="9525">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64515" name="Rectangle 5"/>
          <p:cNvSpPr/>
          <p:nvPr/>
        </p:nvSpPr>
        <p:spPr>
          <a:xfrm>
            <a:off x="196850" y="4832350"/>
            <a:ext cx="12192000" cy="0"/>
          </a:xfrm>
          <a:prstGeom prst="rect">
            <a:avLst/>
          </a:prstGeom>
          <a:noFill/>
          <a:ln w="9525">
            <a:noFill/>
          </a:ln>
        </p:spPr>
        <p:txBody>
          <a:bodyPr wrap="none" anchor="ctr" anchorCtr="0">
            <a:spAutoFit/>
          </a:bodyPr>
          <a:p>
            <a:endParaRPr lang="en-US" altLang="en-US" dirty="0">
              <a:latin typeface="Times New Roman" panose="02020603050405020304" pitchFamily="18" charset="0"/>
            </a:endParaRPr>
          </a:p>
        </p:txBody>
      </p:sp>
      <p:sp>
        <p:nvSpPr>
          <p:cNvPr id="64516" name="TextBox 5"/>
          <p:cNvSpPr txBox="1"/>
          <p:nvPr/>
        </p:nvSpPr>
        <p:spPr>
          <a:xfrm>
            <a:off x="5062538" y="803275"/>
            <a:ext cx="6932612" cy="5251450"/>
          </a:xfrm>
          <a:prstGeom prst="rect">
            <a:avLst/>
          </a:prstGeom>
          <a:noFill/>
          <a:ln w="9525">
            <a:noFill/>
          </a:ln>
        </p:spPr>
        <p:txBody>
          <a:bodyPr>
            <a:spAutoFit/>
          </a:bodyPr>
          <a:p>
            <a:pPr algn="just">
              <a:lnSpc>
                <a:spcPct val="150000"/>
              </a:lnSpc>
            </a:pPr>
            <a:r>
              <a:rPr lang="en-US" altLang="en-US" sz="3800" b="1" dirty="0">
                <a:solidFill>
                  <a:srgbClr val="00B050"/>
                </a:solidFill>
                <a:latin typeface="Times New Roman" panose="02020603050405020304" pitchFamily="18" charset="0"/>
                <a:cs typeface="Times New Roman" panose="02020603050405020304" pitchFamily="18" charset="0"/>
              </a:rPr>
              <a:t>Đây l</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hướng đi cần thiết v</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có tiềm năng lớn để giải quyết những thách thức m</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ng</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nh chăn nuôi đang phải đối mặt trong bối cảnh biến đổi khí hậu v</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áp lực tăng trưởng dân số.</a:t>
            </a:r>
            <a:r>
              <a:rPr lang="en-US" altLang="en-US" sz="3800" b="1" dirty="0">
                <a:solidFill>
                  <a:srgbClr val="00B050"/>
                </a:solidFill>
                <a:latin typeface="Times New Roman" panose="02020603050405020304" pitchFamily="18" charset="0"/>
              </a:rPr>
              <a:t> </a:t>
            </a:r>
            <a:endParaRPr lang="en-US" altLang="en-US" sz="3800" b="1" dirty="0">
              <a:solidFill>
                <a:srgbClr val="00B050"/>
              </a:solidFill>
              <a:latin typeface="Times New Roman" panose="02020603050405020304" pitchFamily="18" charset="0"/>
              <a:ea typeface="Times New Roman" panose="02020603050405020304" pitchFamily="18" charset="0"/>
            </a:endParaRPr>
          </a:p>
        </p:txBody>
      </p:sp>
      <p:sp>
        <p:nvSpPr>
          <p:cNvPr id="64517" name="TextBox 2"/>
          <p:cNvSpPr txBox="1"/>
          <p:nvPr/>
        </p:nvSpPr>
        <p:spPr>
          <a:xfrm>
            <a:off x="84138" y="0"/>
            <a:ext cx="4468812" cy="1654175"/>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b. Mô hình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chăn nuôi tuần ho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a:t>
            </a:r>
            <a:endParaRPr lang="en-US" altLang="en-US" sz="3600" dirty="0">
              <a:solidFill>
                <a:srgbClr val="00B050"/>
              </a:solidFill>
              <a:latin typeface="Times New Roman" panose="02020603050405020304" pitchFamily="18" charset="0"/>
              <a:ea typeface="Times New Roman" panose="02020603050405020304" pitchFamily="18" charset="0"/>
            </a:endParaRPr>
          </a:p>
        </p:txBody>
      </p:sp>
      <p:pic>
        <p:nvPicPr>
          <p:cNvPr id="64518" name="Picture 2" descr="Chăn nuôi tuần hoàn tạo thành hệ sinh thái khép kín"/>
          <p:cNvPicPr>
            <a:picLocks noChangeAspect="1"/>
          </p:cNvPicPr>
          <p:nvPr/>
        </p:nvPicPr>
        <p:blipFill>
          <a:blip r:embed="rId1"/>
          <a:stretch>
            <a:fillRect/>
          </a:stretch>
        </p:blipFill>
        <p:spPr>
          <a:xfrm>
            <a:off x="130175" y="1654175"/>
            <a:ext cx="4625975" cy="2651125"/>
          </a:xfrm>
          <a:prstGeom prst="rect">
            <a:avLst/>
          </a:prstGeom>
          <a:noFill/>
          <a:ln w="9525">
            <a:noFill/>
          </a:ln>
        </p:spPr>
      </p:pic>
      <p:pic>
        <p:nvPicPr>
          <p:cNvPr id="64519" name="Picture 4" descr="Nông Nghiệp Tuần Hoàn, Hữu Cơ Hướng Đi Đúng Cho Nông Nghiệp Việt - Bioway  Việt Nam"/>
          <p:cNvPicPr>
            <a:picLocks noChangeAspect="1"/>
          </p:cNvPicPr>
          <p:nvPr/>
        </p:nvPicPr>
        <p:blipFill>
          <a:blip r:embed="rId2"/>
          <a:stretch>
            <a:fillRect/>
          </a:stretch>
        </p:blipFill>
        <p:spPr>
          <a:xfrm>
            <a:off x="144463" y="4448175"/>
            <a:ext cx="4625975" cy="2322513"/>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66563" name="TextBox 5"/>
          <p:cNvSpPr txBox="1"/>
          <p:nvPr/>
        </p:nvSpPr>
        <p:spPr>
          <a:xfrm>
            <a:off x="5062538" y="803275"/>
            <a:ext cx="6932612" cy="581025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 Chuyển đổi số đang được coi l</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giải pháp đột phá, tạo động lực mới cho tăng trưởng, phát triển kinh tế nông nghiệp. Nhiều năm trở lại đây, các mô hình sản xuất nông nghiệp thông minh không còn xa lạ với nông dân.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66564" name="TextBox 2"/>
          <p:cNvSpPr txBox="1"/>
          <p:nvPr/>
        </p:nvSpPr>
        <p:spPr>
          <a:xfrm>
            <a:off x="84138" y="0"/>
            <a:ext cx="4686300" cy="1524000"/>
          </a:xfrm>
          <a:prstGeom prst="rect">
            <a:avLst/>
          </a:prstGeom>
          <a:noFill/>
          <a:ln w="9525">
            <a:noFill/>
          </a:ln>
        </p:spPr>
        <p:txBody>
          <a:bodyPr>
            <a:spAutoFit/>
          </a:bodyPr>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c. Mô hình </a:t>
            </a:r>
            <a:endParaRPr lang="en-US" altLang="en-US" sz="33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Nông nghiệp thông minh</a:t>
            </a:r>
            <a:endParaRPr lang="en-US" altLang="en-US" sz="3300" dirty="0">
              <a:solidFill>
                <a:srgbClr val="00B050"/>
              </a:solidFill>
              <a:latin typeface="Times New Roman" panose="02020603050405020304" pitchFamily="18" charset="0"/>
              <a:ea typeface="Times New Roman" panose="02020603050405020304" pitchFamily="18" charset="0"/>
            </a:endParaRPr>
          </a:p>
        </p:txBody>
      </p:sp>
      <p:pic>
        <p:nvPicPr>
          <p:cNvPr id="66565" name="Picture 2" descr="PHÁT TRIỂN MÔ HÌNH NÔNG NGHIỆP THÔNG MINH Ở VIỆT NAM"/>
          <p:cNvPicPr>
            <a:picLocks noChangeAspect="1"/>
          </p:cNvPicPr>
          <p:nvPr/>
        </p:nvPicPr>
        <p:blipFill>
          <a:blip r:embed="rId1"/>
          <a:stretch>
            <a:fillRect/>
          </a:stretch>
        </p:blipFill>
        <p:spPr>
          <a:xfrm>
            <a:off x="196850" y="1709738"/>
            <a:ext cx="4573588" cy="2655887"/>
          </a:xfrm>
          <a:prstGeom prst="rect">
            <a:avLst/>
          </a:prstGeom>
          <a:noFill/>
          <a:ln w="9525">
            <a:noFill/>
          </a:ln>
        </p:spPr>
      </p:pic>
      <p:pic>
        <p:nvPicPr>
          <p:cNvPr id="66566" name="Picture 4" descr="Mô hình nông nghiệp thông minh hàng đầu Việt Nam hiện nay"/>
          <p:cNvPicPr>
            <a:picLocks noChangeAspect="1"/>
          </p:cNvPicPr>
          <p:nvPr/>
        </p:nvPicPr>
        <p:blipFill>
          <a:blip r:embed="rId2"/>
          <a:stretch>
            <a:fillRect/>
          </a:stretch>
        </p:blipFill>
        <p:spPr>
          <a:xfrm>
            <a:off x="177800" y="4492625"/>
            <a:ext cx="4573588" cy="2306638"/>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938213" y="523875"/>
            <a:ext cx="10636250" cy="5810250"/>
          </a:xfrm>
          <a:prstGeom prst="rect">
            <a:avLst/>
          </a:prstGeom>
          <a:noFill/>
          <a:ln w="9525">
            <a:noFill/>
          </a:ln>
        </p:spPr>
        <p:txBody>
          <a:bodyPr>
            <a:spAutoFit/>
          </a:bodyPr>
          <a:p>
            <a:pPr algn="just">
              <a:lnSpc>
                <a:spcPct val="150000"/>
              </a:lnSpc>
            </a:pPr>
            <a:r>
              <a:rPr lang="en-US" altLang="en-US" sz="3600" b="1" dirty="0">
                <a:solidFill>
                  <a:srgbClr val="0432FF"/>
                </a:solidFill>
                <a:latin typeface="Times New Roman" panose="02020603050405020304" pitchFamily="18" charset="0"/>
              </a:rPr>
              <a:t>- </a:t>
            </a:r>
            <a:r>
              <a:rPr lang="vi-VN" altLang="en-US" sz="3600" b="1" dirty="0">
                <a:solidFill>
                  <a:srgbClr val="0432FF"/>
                </a:solidFill>
                <a:latin typeface="Times New Roman" panose="02020603050405020304" pitchFamily="18" charset="0"/>
              </a:rPr>
              <a:t>GV giao nhiệm vụ cho HS chuẩn bị ở nhà, từ buổi học trước.</a:t>
            </a:r>
            <a:endParaRPr lang="en-US" altLang="en-US" sz="3600" b="1" dirty="0">
              <a:solidFill>
                <a:srgbClr val="0432FF"/>
              </a:solidFill>
              <a:latin typeface="Times New Roman" panose="02020603050405020304" pitchFamily="18" charset="0"/>
            </a:endParaRPr>
          </a:p>
          <a:p>
            <a:pPr algn="just">
              <a:lnSpc>
                <a:spcPct val="150000"/>
              </a:lnSpc>
            </a:pPr>
            <a:r>
              <a:rPr lang="vi-VN" altLang="en-US" sz="3600" b="1" dirty="0">
                <a:solidFill>
                  <a:srgbClr val="0432FF"/>
                </a:solidFill>
                <a:latin typeface="Times New Roman" panose="02020603050405020304" pitchFamily="18" charset="0"/>
              </a:rPr>
              <a:t>- GV chia lớp thành nhiều nhóm. Mỗi nhóm </a:t>
            </a:r>
            <a:r>
              <a:rPr lang="en-US" altLang="en-US" sz="3600" b="1" dirty="0">
                <a:solidFill>
                  <a:srgbClr val="0432FF"/>
                </a:solidFill>
                <a:latin typeface="Times New Roman" panose="02020603050405020304" pitchFamily="18" charset="0"/>
              </a:rPr>
              <a:t>4 học sinh chuẩn bị nội dung </a:t>
            </a:r>
            <a:r>
              <a:rPr lang="vi-VN" altLang="en-US" sz="3600" b="1" dirty="0">
                <a:solidFill>
                  <a:srgbClr val="0432FF"/>
                </a:solidFill>
                <a:latin typeface="Times New Roman" panose="02020603050405020304" pitchFamily="18" charset="0"/>
              </a:rPr>
              <a:t>về </a:t>
            </a:r>
            <a:r>
              <a:rPr lang="en-US" altLang="en-US" sz="3600" b="1" dirty="0">
                <a:solidFill>
                  <a:srgbClr val="0432FF"/>
                </a:solidFill>
                <a:latin typeface="Times New Roman" panose="02020603050405020304" pitchFamily="18" charset="0"/>
              </a:rPr>
              <a:t>một trong những mô hình sản xuất nông nghiệp có hiệu quả ở nước ta</a:t>
            </a:r>
            <a:endParaRPr lang="en-US" altLang="en-US" sz="3600" b="1" dirty="0">
              <a:solidFill>
                <a:srgbClr val="0432FF"/>
              </a:solidFill>
              <a:latin typeface="Times New Roman" panose="02020603050405020304" pitchFamily="18" charset="0"/>
            </a:endParaRPr>
          </a:p>
          <a:p>
            <a:pPr algn="just">
              <a:lnSpc>
                <a:spcPct val="150000"/>
              </a:lnSpc>
            </a:pPr>
            <a:r>
              <a:rPr lang="en-US" altLang="en-US" sz="3600" b="1" dirty="0">
                <a:solidFill>
                  <a:srgbClr val="0432FF"/>
                </a:solidFill>
                <a:latin typeface="Times New Roman" panose="02020603050405020304" pitchFamily="18" charset="0"/>
              </a:rPr>
              <a:t>- </a:t>
            </a:r>
            <a:r>
              <a:rPr lang="vi-VN" altLang="en-US" sz="3600" b="1" dirty="0">
                <a:solidFill>
                  <a:srgbClr val="0432FF"/>
                </a:solidFill>
                <a:latin typeface="Times New Roman" panose="02020603050405020304" pitchFamily="18" charset="0"/>
              </a:rPr>
              <a:t>GV hướng dẫn HS cách khai thác, chọn lọc và xử lí thông tin.</a:t>
            </a:r>
            <a:endParaRPr lang="en-US" altLang="en-US" sz="3600" b="1" dirty="0">
              <a:solidFill>
                <a:srgbClr val="0432FF"/>
              </a:solidFill>
              <a:latin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68611" name="TextBox 5"/>
          <p:cNvSpPr txBox="1"/>
          <p:nvPr/>
        </p:nvSpPr>
        <p:spPr>
          <a:xfrm>
            <a:off x="5062538" y="803275"/>
            <a:ext cx="6932612" cy="581025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Từ những trang trại “chăn nuôi không người”, “trang trại tự động”, “s</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 thương mại điện tử”</a:t>
            </a:r>
            <a:r>
              <a:rPr lang="en-US" altLang="en-US" sz="3600" b="1" dirty="0">
                <a:solidFill>
                  <a:srgbClr val="00B050"/>
                </a:solidFill>
                <a:latin typeface="Times New Roman" panose="02020603050405020304" pitchFamily="18" charset="0"/>
                <a:ea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có thể xem l</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th</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nh công bước đầu của nông dân thời kỳ 4.0 khi đưa công nghệ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o quy trình sản xuất h</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ng hóa.</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68612" name="TextBox 2"/>
          <p:cNvSpPr txBox="1"/>
          <p:nvPr/>
        </p:nvSpPr>
        <p:spPr>
          <a:xfrm>
            <a:off x="84138" y="0"/>
            <a:ext cx="4686300" cy="1524000"/>
          </a:xfrm>
          <a:prstGeom prst="rect">
            <a:avLst/>
          </a:prstGeom>
          <a:noFill/>
          <a:ln w="9525">
            <a:noFill/>
          </a:ln>
        </p:spPr>
        <p:txBody>
          <a:bodyPr>
            <a:spAutoFit/>
          </a:bodyPr>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c. Mô hình </a:t>
            </a:r>
            <a:endParaRPr lang="en-US" altLang="en-US" sz="33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Nông nghiệp thông minh</a:t>
            </a:r>
            <a:endParaRPr lang="en-US" altLang="en-US" sz="3300" dirty="0">
              <a:solidFill>
                <a:srgbClr val="00B050"/>
              </a:solidFill>
              <a:latin typeface="Times New Roman" panose="02020603050405020304" pitchFamily="18" charset="0"/>
              <a:ea typeface="Times New Roman" panose="02020603050405020304" pitchFamily="18" charset="0"/>
            </a:endParaRPr>
          </a:p>
        </p:txBody>
      </p:sp>
      <p:pic>
        <p:nvPicPr>
          <p:cNvPr id="68613" name="Picture 2" descr="PHÁT TRIỂN MÔ HÌNH NÔNG NGHIỆP THÔNG MINH Ở VIỆT NAM"/>
          <p:cNvPicPr>
            <a:picLocks noChangeAspect="1"/>
          </p:cNvPicPr>
          <p:nvPr/>
        </p:nvPicPr>
        <p:blipFill>
          <a:blip r:embed="rId1"/>
          <a:stretch>
            <a:fillRect/>
          </a:stretch>
        </p:blipFill>
        <p:spPr>
          <a:xfrm>
            <a:off x="196850" y="1709738"/>
            <a:ext cx="4573588" cy="2655887"/>
          </a:xfrm>
          <a:prstGeom prst="rect">
            <a:avLst/>
          </a:prstGeom>
          <a:noFill/>
          <a:ln w="9525">
            <a:noFill/>
          </a:ln>
        </p:spPr>
      </p:pic>
      <p:pic>
        <p:nvPicPr>
          <p:cNvPr id="68614" name="Picture 4" descr="Mô hình nông nghiệp thông minh hàng đầu Việt Nam hiện nay"/>
          <p:cNvPicPr>
            <a:picLocks noChangeAspect="1"/>
          </p:cNvPicPr>
          <p:nvPr/>
        </p:nvPicPr>
        <p:blipFill>
          <a:blip r:embed="rId2"/>
          <a:stretch>
            <a:fillRect/>
          </a:stretch>
        </p:blipFill>
        <p:spPr>
          <a:xfrm>
            <a:off x="177800" y="4492625"/>
            <a:ext cx="4573588" cy="2306638"/>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70659" name="TextBox 5"/>
          <p:cNvSpPr txBox="1"/>
          <p:nvPr/>
        </p:nvSpPr>
        <p:spPr>
          <a:xfrm>
            <a:off x="4964113" y="206375"/>
            <a:ext cx="6932612" cy="6651625"/>
          </a:xfrm>
          <a:prstGeom prst="rect">
            <a:avLst/>
          </a:prstGeom>
          <a:noFill/>
          <a:ln w="9525">
            <a:noFill/>
          </a:ln>
        </p:spPr>
        <p:txBody>
          <a:bodyPr>
            <a:spAutoFit/>
          </a:bodyPr>
          <a:p>
            <a:pPr algn="just">
              <a:lnSpc>
                <a:spcPct val="150000"/>
              </a:lnSpc>
            </a:pPr>
            <a:r>
              <a:rPr lang="en-US" altLang="en-US" sz="3200" b="1" dirty="0">
                <a:solidFill>
                  <a:srgbClr val="00B050"/>
                </a:solidFill>
                <a:latin typeface="Times New Roman" panose="02020603050405020304" pitchFamily="18" charset="0"/>
                <a:cs typeface="Times New Roman" panose="02020603050405020304" pitchFamily="18" charset="0"/>
              </a:rPr>
              <a:t>- Ở hiện tại, nông nghiệp thông minh hay nông nghiệp 4.0 có thể hiểu l</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 nền nông nghiệp ứng dụng công nghệ cao (cơ giới hóa, tự động hóa,...); công nghệ sản xuất, bảo vệ sản phẩm an to</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n (hữu cơ, theo GAP</a:t>
            </a:r>
            <a:r>
              <a:rPr lang="en-US" altLang="en-US" sz="3200" b="1" dirty="0">
                <a:solidFill>
                  <a:srgbClr val="00B050"/>
                </a:solidFill>
                <a:latin typeface="Times New Roman" panose="02020603050405020304" pitchFamily="18" charset="0"/>
                <a:ea typeface="Times New Roman" panose="02020603050405020304" pitchFamily="18" charset="0"/>
              </a:rPr>
              <a:t>…</a:t>
            </a:r>
            <a:r>
              <a:rPr lang="en-US" altLang="en-US" sz="3200" b="1" dirty="0">
                <a:solidFill>
                  <a:srgbClr val="00B050"/>
                </a:solidFill>
                <a:latin typeface="Times New Roman" panose="02020603050405020304" pitchFamily="18" charset="0"/>
                <a:cs typeface="Times New Roman" panose="02020603050405020304" pitchFamily="18" charset="0"/>
              </a:rPr>
              <a:t>); công nghệ quản lý, nhận diện sản phẩm theo chuỗi...gắn với hệ thống trí tuệ nhân tạo (công nghệ thông tin).</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
        <p:nvSpPr>
          <p:cNvPr id="70660" name="TextBox 2"/>
          <p:cNvSpPr txBox="1"/>
          <p:nvPr/>
        </p:nvSpPr>
        <p:spPr>
          <a:xfrm>
            <a:off x="84138" y="0"/>
            <a:ext cx="4686300" cy="1524000"/>
          </a:xfrm>
          <a:prstGeom prst="rect">
            <a:avLst/>
          </a:prstGeom>
          <a:noFill/>
          <a:ln w="9525">
            <a:noFill/>
          </a:ln>
        </p:spPr>
        <p:txBody>
          <a:bodyPr>
            <a:spAutoFit/>
          </a:bodyPr>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c. Mô hình </a:t>
            </a:r>
            <a:endParaRPr lang="en-US" altLang="en-US" sz="33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Nông nghiệp thông minh</a:t>
            </a:r>
            <a:endParaRPr lang="en-US" altLang="en-US" sz="3300" dirty="0">
              <a:solidFill>
                <a:srgbClr val="00B050"/>
              </a:solidFill>
              <a:latin typeface="Times New Roman" panose="02020603050405020304" pitchFamily="18" charset="0"/>
              <a:ea typeface="Times New Roman" panose="02020603050405020304" pitchFamily="18" charset="0"/>
            </a:endParaRPr>
          </a:p>
        </p:txBody>
      </p:sp>
      <p:pic>
        <p:nvPicPr>
          <p:cNvPr id="70661" name="Picture 2" descr="PHÁT TRIỂN MÔ HÌNH NÔNG NGHIỆP THÔNG MINH Ở VIỆT NAM"/>
          <p:cNvPicPr>
            <a:picLocks noChangeAspect="1"/>
          </p:cNvPicPr>
          <p:nvPr/>
        </p:nvPicPr>
        <p:blipFill>
          <a:blip r:embed="rId1"/>
          <a:stretch>
            <a:fillRect/>
          </a:stretch>
        </p:blipFill>
        <p:spPr>
          <a:xfrm>
            <a:off x="196850" y="1709738"/>
            <a:ext cx="4573588" cy="2655887"/>
          </a:xfrm>
          <a:prstGeom prst="rect">
            <a:avLst/>
          </a:prstGeom>
          <a:noFill/>
          <a:ln w="9525">
            <a:noFill/>
          </a:ln>
        </p:spPr>
      </p:pic>
      <p:pic>
        <p:nvPicPr>
          <p:cNvPr id="70662" name="Picture 4" descr="Mô hình nông nghiệp thông minh hàng đầu Việt Nam hiện nay"/>
          <p:cNvPicPr>
            <a:picLocks noChangeAspect="1"/>
          </p:cNvPicPr>
          <p:nvPr/>
        </p:nvPicPr>
        <p:blipFill>
          <a:blip r:embed="rId2"/>
          <a:stretch>
            <a:fillRect/>
          </a:stretch>
        </p:blipFill>
        <p:spPr>
          <a:xfrm>
            <a:off x="177800" y="4492625"/>
            <a:ext cx="4573588" cy="2306638"/>
          </a:xfrm>
          <a:prstGeom prst="rect">
            <a:avLst/>
          </a:prstGeom>
          <a:noFill/>
          <a:ln w="9525">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72707" name="TextBox 5"/>
          <p:cNvSpPr txBox="1"/>
          <p:nvPr/>
        </p:nvSpPr>
        <p:spPr>
          <a:xfrm>
            <a:off x="4983163" y="671513"/>
            <a:ext cx="6932612" cy="6127750"/>
          </a:xfrm>
          <a:prstGeom prst="rect">
            <a:avLst/>
          </a:prstGeom>
          <a:noFill/>
          <a:ln w="9525">
            <a:noFill/>
          </a:ln>
        </p:spPr>
        <p:txBody>
          <a:bodyPr>
            <a:spAutoFit/>
          </a:bodyPr>
          <a:p>
            <a:pPr algn="just">
              <a:lnSpc>
                <a:spcPct val="150000"/>
              </a:lnSpc>
            </a:pPr>
            <a:r>
              <a:rPr lang="en-US" altLang="en-US" sz="3800" b="1" dirty="0">
                <a:solidFill>
                  <a:srgbClr val="00B050"/>
                </a:solidFill>
                <a:latin typeface="Times New Roman" panose="02020603050405020304" pitchFamily="18" charset="0"/>
                <a:cs typeface="Times New Roman" panose="02020603050405020304" pitchFamily="18" charset="0"/>
              </a:rPr>
              <a:t>- Việt Nam l</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nước mạnh về nông nghiệp, vị trí địa lý thuận lợi, gi</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u phù sa, kênh rạch chằng chịt mang lại nguồn nước tưới cho cây trồng, l</a:t>
            </a:r>
            <a:r>
              <a:rPr lang="en-US" altLang="en-US" sz="3800" b="1" dirty="0">
                <a:solidFill>
                  <a:srgbClr val="00B050"/>
                </a:solidFill>
                <a:latin typeface="Times New Roman" panose="02020603050405020304" pitchFamily="18" charset="0"/>
                <a:ea typeface="Times New Roman" panose="02020603050405020304" pitchFamily="18" charset="0"/>
              </a:rPr>
              <a:t>à</a:t>
            </a:r>
            <a:r>
              <a:rPr lang="en-US" altLang="en-US" sz="3800" b="1" dirty="0">
                <a:solidFill>
                  <a:srgbClr val="00B050"/>
                </a:solidFill>
                <a:latin typeface="Times New Roman" panose="02020603050405020304" pitchFamily="18" charset="0"/>
                <a:cs typeface="Times New Roman" panose="02020603050405020304" pitchFamily="18" charset="0"/>
              </a:rPr>
              <a:t> điều kiện tiên quyết cho sản xuất nông nghiệp.</a:t>
            </a:r>
            <a:endParaRPr lang="en-US" altLang="en-US" sz="3800" b="1" dirty="0">
              <a:solidFill>
                <a:srgbClr val="00B050"/>
              </a:solidFill>
              <a:latin typeface="Times New Roman" panose="02020603050405020304" pitchFamily="18" charset="0"/>
              <a:ea typeface="Times New Roman" panose="02020603050405020304" pitchFamily="18" charset="0"/>
            </a:endParaRPr>
          </a:p>
        </p:txBody>
      </p:sp>
      <p:sp>
        <p:nvSpPr>
          <p:cNvPr id="72708" name="TextBox 2"/>
          <p:cNvSpPr txBox="1"/>
          <p:nvPr/>
        </p:nvSpPr>
        <p:spPr>
          <a:xfrm>
            <a:off x="84138" y="0"/>
            <a:ext cx="4686300" cy="1524000"/>
          </a:xfrm>
          <a:prstGeom prst="rect">
            <a:avLst/>
          </a:prstGeom>
          <a:noFill/>
          <a:ln w="9525">
            <a:noFill/>
          </a:ln>
        </p:spPr>
        <p:txBody>
          <a:bodyPr>
            <a:spAutoFit/>
          </a:bodyPr>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c. Mô hình </a:t>
            </a:r>
            <a:endParaRPr lang="en-US" altLang="en-US" sz="33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Nông nghiệp thông minh</a:t>
            </a:r>
            <a:endParaRPr lang="en-US" altLang="en-US" sz="3300" dirty="0">
              <a:solidFill>
                <a:srgbClr val="00B050"/>
              </a:solidFill>
              <a:latin typeface="Times New Roman" panose="02020603050405020304" pitchFamily="18" charset="0"/>
              <a:ea typeface="Times New Roman" panose="02020603050405020304" pitchFamily="18" charset="0"/>
            </a:endParaRPr>
          </a:p>
        </p:txBody>
      </p:sp>
      <p:pic>
        <p:nvPicPr>
          <p:cNvPr id="72709" name="Picture 2" descr="PHÁT TRIỂN MÔ HÌNH NÔNG NGHIỆP THÔNG MINH Ở VIỆT NAM"/>
          <p:cNvPicPr>
            <a:picLocks noChangeAspect="1"/>
          </p:cNvPicPr>
          <p:nvPr/>
        </p:nvPicPr>
        <p:blipFill>
          <a:blip r:embed="rId1"/>
          <a:stretch>
            <a:fillRect/>
          </a:stretch>
        </p:blipFill>
        <p:spPr>
          <a:xfrm>
            <a:off x="196850" y="1709738"/>
            <a:ext cx="4573588" cy="2655887"/>
          </a:xfrm>
          <a:prstGeom prst="rect">
            <a:avLst/>
          </a:prstGeom>
          <a:noFill/>
          <a:ln w="9525">
            <a:noFill/>
          </a:ln>
        </p:spPr>
      </p:pic>
      <p:pic>
        <p:nvPicPr>
          <p:cNvPr id="72710" name="Picture 4" descr="Mô hình nông nghiệp thông minh hàng đầu Việt Nam hiện nay"/>
          <p:cNvPicPr>
            <a:picLocks noChangeAspect="1"/>
          </p:cNvPicPr>
          <p:nvPr/>
        </p:nvPicPr>
        <p:blipFill>
          <a:blip r:embed="rId2"/>
          <a:stretch>
            <a:fillRect/>
          </a:stretch>
        </p:blipFill>
        <p:spPr>
          <a:xfrm>
            <a:off x="177800" y="4492625"/>
            <a:ext cx="4573588" cy="2306638"/>
          </a:xfrm>
          <a:prstGeom prst="rect">
            <a:avLst/>
          </a:prstGeom>
          <a:noFill/>
          <a:ln w="9525">
            <a:no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74755" name="TextBox 5"/>
          <p:cNvSpPr txBox="1"/>
          <p:nvPr/>
        </p:nvSpPr>
        <p:spPr>
          <a:xfrm>
            <a:off x="4983163" y="671513"/>
            <a:ext cx="6932612" cy="5808662"/>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 Chủ trương về phát triển nông nghiệp thông minh, nông nghiệp công nghệ cao đã được Đảng, Nh</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nước triển khai khá sớm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khoa học công nghệ được coi l</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chìa khoá phát triển nền nông nghiệp bền vững, hiện đại.</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74756" name="TextBox 2"/>
          <p:cNvSpPr txBox="1"/>
          <p:nvPr/>
        </p:nvSpPr>
        <p:spPr>
          <a:xfrm>
            <a:off x="84138" y="0"/>
            <a:ext cx="4686300" cy="1524000"/>
          </a:xfrm>
          <a:prstGeom prst="rect">
            <a:avLst/>
          </a:prstGeom>
          <a:noFill/>
          <a:ln w="9525">
            <a:noFill/>
          </a:ln>
        </p:spPr>
        <p:txBody>
          <a:bodyPr>
            <a:spAutoFit/>
          </a:bodyPr>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c. Mô hình </a:t>
            </a:r>
            <a:endParaRPr lang="en-US" altLang="en-US" sz="33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Nông nghiệp thông minh</a:t>
            </a:r>
            <a:endParaRPr lang="en-US" altLang="en-US" sz="3300" dirty="0">
              <a:solidFill>
                <a:srgbClr val="00B050"/>
              </a:solidFill>
              <a:latin typeface="Times New Roman" panose="02020603050405020304" pitchFamily="18" charset="0"/>
              <a:ea typeface="Times New Roman" panose="02020603050405020304" pitchFamily="18" charset="0"/>
            </a:endParaRPr>
          </a:p>
        </p:txBody>
      </p:sp>
      <p:pic>
        <p:nvPicPr>
          <p:cNvPr id="74757" name="Picture 2" descr="PHÁT TRIỂN MÔ HÌNH NÔNG NGHIỆP THÔNG MINH Ở VIỆT NAM"/>
          <p:cNvPicPr>
            <a:picLocks noChangeAspect="1"/>
          </p:cNvPicPr>
          <p:nvPr/>
        </p:nvPicPr>
        <p:blipFill>
          <a:blip r:embed="rId1"/>
          <a:stretch>
            <a:fillRect/>
          </a:stretch>
        </p:blipFill>
        <p:spPr>
          <a:xfrm>
            <a:off x="196850" y="1709738"/>
            <a:ext cx="4573588" cy="2655887"/>
          </a:xfrm>
          <a:prstGeom prst="rect">
            <a:avLst/>
          </a:prstGeom>
          <a:noFill/>
          <a:ln w="9525">
            <a:noFill/>
          </a:ln>
        </p:spPr>
      </p:pic>
      <p:pic>
        <p:nvPicPr>
          <p:cNvPr id="74758" name="Picture 4" descr="Mô hình nông nghiệp thông minh hàng đầu Việt Nam hiện nay"/>
          <p:cNvPicPr>
            <a:picLocks noChangeAspect="1"/>
          </p:cNvPicPr>
          <p:nvPr/>
        </p:nvPicPr>
        <p:blipFill>
          <a:blip r:embed="rId2"/>
          <a:stretch>
            <a:fillRect/>
          </a:stretch>
        </p:blipFill>
        <p:spPr>
          <a:xfrm>
            <a:off x="177800" y="4492625"/>
            <a:ext cx="4573588" cy="2306638"/>
          </a:xfrm>
          <a:prstGeom prst="rect">
            <a:avLst/>
          </a:prstGeom>
          <a:noFill/>
          <a:ln w="9525">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76803" name="TextBox 5"/>
          <p:cNvSpPr txBox="1"/>
          <p:nvPr/>
        </p:nvSpPr>
        <p:spPr>
          <a:xfrm>
            <a:off x="4983163" y="671513"/>
            <a:ext cx="6932612" cy="5249862"/>
          </a:xfrm>
          <a:prstGeom prst="rect">
            <a:avLst/>
          </a:prstGeom>
          <a:noFill/>
          <a:ln w="9525">
            <a:noFill/>
          </a:ln>
        </p:spPr>
        <p:txBody>
          <a:bodyPr>
            <a:spAutoFit/>
          </a:bodyPr>
          <a:p>
            <a:pPr algn="just">
              <a:lnSpc>
                <a:spcPct val="150000"/>
              </a:lnSpc>
            </a:pPr>
            <a:r>
              <a:rPr lang="en-US" altLang="en-US" sz="3800" b="1" dirty="0">
                <a:solidFill>
                  <a:srgbClr val="00B050"/>
                </a:solidFill>
                <a:latin typeface="Times New Roman" panose="02020603050405020304" pitchFamily="18" charset="0"/>
                <a:cs typeface="Times New Roman" panose="02020603050405020304" pitchFamily="18" charset="0"/>
              </a:rPr>
              <a:t>- Chúng ta có lợi thế về điều kiện tự nhiên, khí hậu, thổ nhưỡng để phát triển nền nông nghiệp. Từ năm 2008, sau khi hội nhập, nền nông nghiệp nước ta phát triển rất nhanh.</a:t>
            </a:r>
            <a:endParaRPr lang="en-US" altLang="en-US" sz="3800" b="1" dirty="0">
              <a:solidFill>
                <a:srgbClr val="00B050"/>
              </a:solidFill>
              <a:latin typeface="Times New Roman" panose="02020603050405020304" pitchFamily="18" charset="0"/>
              <a:ea typeface="Times New Roman" panose="02020603050405020304" pitchFamily="18" charset="0"/>
            </a:endParaRPr>
          </a:p>
        </p:txBody>
      </p:sp>
      <p:sp>
        <p:nvSpPr>
          <p:cNvPr id="76804" name="TextBox 2"/>
          <p:cNvSpPr txBox="1"/>
          <p:nvPr/>
        </p:nvSpPr>
        <p:spPr>
          <a:xfrm>
            <a:off x="84138" y="0"/>
            <a:ext cx="4686300" cy="1524000"/>
          </a:xfrm>
          <a:prstGeom prst="rect">
            <a:avLst/>
          </a:prstGeom>
          <a:noFill/>
          <a:ln w="9525">
            <a:noFill/>
          </a:ln>
        </p:spPr>
        <p:txBody>
          <a:bodyPr>
            <a:spAutoFit/>
          </a:bodyPr>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c. Mô hình </a:t>
            </a:r>
            <a:endParaRPr lang="en-US" altLang="en-US" sz="33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Nông nghiệp thông minh</a:t>
            </a:r>
            <a:endParaRPr lang="en-US" altLang="en-US" sz="3300" dirty="0">
              <a:solidFill>
                <a:srgbClr val="00B050"/>
              </a:solidFill>
              <a:latin typeface="Times New Roman" panose="02020603050405020304" pitchFamily="18" charset="0"/>
              <a:ea typeface="Times New Roman" panose="02020603050405020304" pitchFamily="18" charset="0"/>
            </a:endParaRPr>
          </a:p>
        </p:txBody>
      </p:sp>
      <p:pic>
        <p:nvPicPr>
          <p:cNvPr id="76805" name="Picture 2" descr="PHÁT TRIỂN MÔ HÌNH NÔNG NGHIỆP THÔNG MINH Ở VIỆT NAM"/>
          <p:cNvPicPr>
            <a:picLocks noChangeAspect="1"/>
          </p:cNvPicPr>
          <p:nvPr/>
        </p:nvPicPr>
        <p:blipFill>
          <a:blip r:embed="rId1"/>
          <a:stretch>
            <a:fillRect/>
          </a:stretch>
        </p:blipFill>
        <p:spPr>
          <a:xfrm>
            <a:off x="196850" y="1709738"/>
            <a:ext cx="4573588" cy="2655887"/>
          </a:xfrm>
          <a:prstGeom prst="rect">
            <a:avLst/>
          </a:prstGeom>
          <a:noFill/>
          <a:ln w="9525">
            <a:noFill/>
          </a:ln>
        </p:spPr>
      </p:pic>
      <p:pic>
        <p:nvPicPr>
          <p:cNvPr id="76806" name="Picture 4" descr="Mô hình nông nghiệp thông minh hàng đầu Việt Nam hiện nay"/>
          <p:cNvPicPr>
            <a:picLocks noChangeAspect="1"/>
          </p:cNvPicPr>
          <p:nvPr/>
        </p:nvPicPr>
        <p:blipFill>
          <a:blip r:embed="rId2"/>
          <a:stretch>
            <a:fillRect/>
          </a:stretch>
        </p:blipFill>
        <p:spPr>
          <a:xfrm>
            <a:off x="177800" y="4492625"/>
            <a:ext cx="4573588" cy="2306638"/>
          </a:xfrm>
          <a:prstGeom prst="rect">
            <a:avLst/>
          </a:prstGeom>
          <a:noFill/>
          <a:ln w="9525">
            <a:no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78851" name="TextBox 5"/>
          <p:cNvSpPr txBox="1"/>
          <p:nvPr/>
        </p:nvSpPr>
        <p:spPr>
          <a:xfrm>
            <a:off x="5219700" y="646113"/>
            <a:ext cx="6462713" cy="5969000"/>
          </a:xfrm>
          <a:prstGeom prst="rect">
            <a:avLst/>
          </a:prstGeom>
          <a:noFill/>
          <a:ln w="9525">
            <a:noFill/>
          </a:ln>
        </p:spPr>
        <p:txBody>
          <a:bodyPr>
            <a:spAutoFit/>
          </a:bodyPr>
          <a:p>
            <a:pPr algn="just">
              <a:lnSpc>
                <a:spcPct val="150000"/>
              </a:lnSpc>
            </a:pPr>
            <a:r>
              <a:rPr lang="en-US" altLang="en-US" sz="3700" b="1" dirty="0">
                <a:solidFill>
                  <a:srgbClr val="00B050"/>
                </a:solidFill>
                <a:latin typeface="Times New Roman" panose="02020603050405020304" pitchFamily="18" charset="0"/>
                <a:cs typeface="Times New Roman" panose="02020603050405020304" pitchFamily="18" charset="0"/>
              </a:rPr>
              <a:t>- Thị trường xuất khẩu nông sản Việt Nam tiềm năng cao, Hiệp định tự do hóa thương mại lớn như CPTPP v</a:t>
            </a:r>
            <a:r>
              <a:rPr lang="en-US" altLang="en-US" sz="3700" b="1" dirty="0">
                <a:solidFill>
                  <a:srgbClr val="00B050"/>
                </a:solidFill>
                <a:latin typeface="Times New Roman" panose="02020603050405020304" pitchFamily="18" charset="0"/>
                <a:ea typeface="Times New Roman" panose="02020603050405020304" pitchFamily="18" charset="0"/>
              </a:rPr>
              <a:t>à</a:t>
            </a:r>
            <a:r>
              <a:rPr lang="en-US" altLang="en-US" sz="3700" b="1" dirty="0">
                <a:solidFill>
                  <a:srgbClr val="00B050"/>
                </a:solidFill>
                <a:latin typeface="Times New Roman" panose="02020603050405020304" pitchFamily="18" charset="0"/>
                <a:cs typeface="Times New Roman" panose="02020603050405020304" pitchFamily="18" charset="0"/>
              </a:rPr>
              <a:t> EVFTA tạo cơ hội cho nông sản Việt Nam tiếp cận với thị trường thế giới.</a:t>
            </a:r>
            <a:endParaRPr lang="en-US" altLang="en-US" sz="3700" b="1" dirty="0">
              <a:solidFill>
                <a:srgbClr val="00B050"/>
              </a:solidFill>
              <a:latin typeface="Times New Roman" panose="02020603050405020304" pitchFamily="18" charset="0"/>
              <a:ea typeface="Times New Roman" panose="02020603050405020304" pitchFamily="18" charset="0"/>
            </a:endParaRPr>
          </a:p>
        </p:txBody>
      </p:sp>
      <p:sp>
        <p:nvSpPr>
          <p:cNvPr id="78852" name="TextBox 2"/>
          <p:cNvSpPr txBox="1"/>
          <p:nvPr/>
        </p:nvSpPr>
        <p:spPr>
          <a:xfrm>
            <a:off x="84138" y="0"/>
            <a:ext cx="4686300" cy="1524000"/>
          </a:xfrm>
          <a:prstGeom prst="rect">
            <a:avLst/>
          </a:prstGeom>
          <a:noFill/>
          <a:ln w="9525">
            <a:noFill/>
          </a:ln>
        </p:spPr>
        <p:txBody>
          <a:bodyPr>
            <a:spAutoFit/>
          </a:bodyPr>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c. Mô hình </a:t>
            </a:r>
            <a:endParaRPr lang="en-US" altLang="en-US" sz="33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Nông nghiệp thông minh</a:t>
            </a:r>
            <a:endParaRPr lang="en-US" altLang="en-US" sz="3300" dirty="0">
              <a:solidFill>
                <a:srgbClr val="00B050"/>
              </a:solidFill>
              <a:latin typeface="Times New Roman" panose="02020603050405020304" pitchFamily="18" charset="0"/>
              <a:ea typeface="Times New Roman" panose="02020603050405020304" pitchFamily="18" charset="0"/>
            </a:endParaRPr>
          </a:p>
        </p:txBody>
      </p:sp>
      <p:pic>
        <p:nvPicPr>
          <p:cNvPr id="78853" name="Picture 2" descr="PHÁT TRIỂN MÔ HÌNH NÔNG NGHIỆP THÔNG MINH Ở VIỆT NAM"/>
          <p:cNvPicPr>
            <a:picLocks noChangeAspect="1"/>
          </p:cNvPicPr>
          <p:nvPr/>
        </p:nvPicPr>
        <p:blipFill>
          <a:blip r:embed="rId1"/>
          <a:stretch>
            <a:fillRect/>
          </a:stretch>
        </p:blipFill>
        <p:spPr>
          <a:xfrm>
            <a:off x="196850" y="1709738"/>
            <a:ext cx="4573588" cy="2655887"/>
          </a:xfrm>
          <a:prstGeom prst="rect">
            <a:avLst/>
          </a:prstGeom>
          <a:noFill/>
          <a:ln w="9525">
            <a:noFill/>
          </a:ln>
        </p:spPr>
      </p:pic>
      <p:pic>
        <p:nvPicPr>
          <p:cNvPr id="78854" name="Picture 4" descr="Mô hình nông nghiệp thông minh hàng đầu Việt Nam hiện nay"/>
          <p:cNvPicPr>
            <a:picLocks noChangeAspect="1"/>
          </p:cNvPicPr>
          <p:nvPr/>
        </p:nvPicPr>
        <p:blipFill>
          <a:blip r:embed="rId2"/>
          <a:stretch>
            <a:fillRect/>
          </a:stretch>
        </p:blipFill>
        <p:spPr>
          <a:xfrm>
            <a:off x="177800" y="4492625"/>
            <a:ext cx="4573588" cy="2306638"/>
          </a:xfrm>
          <a:prstGeom prst="rect">
            <a:avLst/>
          </a:prstGeom>
          <a:noFill/>
          <a:ln w="9525">
            <a:noFill/>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80899" name="TextBox 5"/>
          <p:cNvSpPr txBox="1"/>
          <p:nvPr/>
        </p:nvSpPr>
        <p:spPr>
          <a:xfrm>
            <a:off x="4964113" y="290513"/>
            <a:ext cx="6932612" cy="6276975"/>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 Tại Đ</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Lạt hệ thống nh</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lưới trồng rau với ánh sáng đèn LED đang được áp dụng, bước đầu đem lại hiệu quả cao. Ngo</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i ra Đ</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Lạt còn đi đầu trong việc xây dựng hệ thống trồng rau thủy canh ho</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n to</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n tự động, phục vụ cho việc cung cấp nông sản sạch v</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tham quan du lịch. </a:t>
            </a:r>
            <a:endParaRPr lang="en-US" altLang="en-US" sz="3400" b="1" dirty="0">
              <a:solidFill>
                <a:srgbClr val="00B050"/>
              </a:solidFill>
              <a:latin typeface="Times New Roman" panose="02020603050405020304" pitchFamily="18" charset="0"/>
              <a:ea typeface="Times New Roman" panose="02020603050405020304" pitchFamily="18" charset="0"/>
            </a:endParaRPr>
          </a:p>
        </p:txBody>
      </p:sp>
      <p:sp>
        <p:nvSpPr>
          <p:cNvPr id="80900" name="TextBox 2"/>
          <p:cNvSpPr txBox="1"/>
          <p:nvPr/>
        </p:nvSpPr>
        <p:spPr>
          <a:xfrm>
            <a:off x="84138" y="0"/>
            <a:ext cx="4686300" cy="1524000"/>
          </a:xfrm>
          <a:prstGeom prst="rect">
            <a:avLst/>
          </a:prstGeom>
          <a:noFill/>
          <a:ln w="9525">
            <a:noFill/>
          </a:ln>
        </p:spPr>
        <p:txBody>
          <a:bodyPr>
            <a:spAutoFit/>
          </a:bodyPr>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c. Mô hình </a:t>
            </a:r>
            <a:endParaRPr lang="en-US" altLang="en-US" sz="33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Nông nghiệp thông minh</a:t>
            </a:r>
            <a:endParaRPr lang="en-US" altLang="en-US" sz="3300" dirty="0">
              <a:solidFill>
                <a:srgbClr val="00B050"/>
              </a:solidFill>
              <a:latin typeface="Times New Roman" panose="02020603050405020304" pitchFamily="18" charset="0"/>
              <a:ea typeface="Times New Roman" panose="02020603050405020304" pitchFamily="18" charset="0"/>
            </a:endParaRPr>
          </a:p>
        </p:txBody>
      </p:sp>
      <p:pic>
        <p:nvPicPr>
          <p:cNvPr id="80901" name="Picture 2" descr="PHÁT TRIỂN MÔ HÌNH NÔNG NGHIỆP THÔNG MINH Ở VIỆT NAM"/>
          <p:cNvPicPr>
            <a:picLocks noChangeAspect="1"/>
          </p:cNvPicPr>
          <p:nvPr/>
        </p:nvPicPr>
        <p:blipFill>
          <a:blip r:embed="rId1"/>
          <a:stretch>
            <a:fillRect/>
          </a:stretch>
        </p:blipFill>
        <p:spPr>
          <a:xfrm>
            <a:off x="196850" y="1709738"/>
            <a:ext cx="4573588" cy="2655887"/>
          </a:xfrm>
          <a:prstGeom prst="rect">
            <a:avLst/>
          </a:prstGeom>
          <a:noFill/>
          <a:ln w="9525">
            <a:noFill/>
          </a:ln>
        </p:spPr>
      </p:pic>
      <p:pic>
        <p:nvPicPr>
          <p:cNvPr id="80902" name="Picture 4" descr="Mô hình nông nghiệp thông minh hàng đầu Việt Nam hiện nay"/>
          <p:cNvPicPr>
            <a:picLocks noChangeAspect="1"/>
          </p:cNvPicPr>
          <p:nvPr/>
        </p:nvPicPr>
        <p:blipFill>
          <a:blip r:embed="rId2"/>
          <a:stretch>
            <a:fillRect/>
          </a:stretch>
        </p:blipFill>
        <p:spPr>
          <a:xfrm>
            <a:off x="177800" y="4492625"/>
            <a:ext cx="4573588" cy="2306638"/>
          </a:xfrm>
          <a:prstGeom prst="rect">
            <a:avLst/>
          </a:prstGeom>
          <a:noFill/>
          <a:ln w="9525">
            <a:noFill/>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82947" name="TextBox 5"/>
          <p:cNvSpPr txBox="1"/>
          <p:nvPr/>
        </p:nvSpPr>
        <p:spPr>
          <a:xfrm>
            <a:off x="5348288" y="1089025"/>
            <a:ext cx="6491287" cy="5114925"/>
          </a:xfrm>
          <a:prstGeom prst="rect">
            <a:avLst/>
          </a:prstGeom>
          <a:noFill/>
          <a:ln w="9525">
            <a:noFill/>
          </a:ln>
        </p:spPr>
        <p:txBody>
          <a:bodyPr>
            <a:spAutoFit/>
          </a:bodyPr>
          <a:p>
            <a:pPr algn="just">
              <a:lnSpc>
                <a:spcPct val="150000"/>
              </a:lnSpc>
            </a:pPr>
            <a:r>
              <a:rPr lang="en-US" altLang="en-US" sz="3700" b="1" dirty="0">
                <a:solidFill>
                  <a:srgbClr val="00B050"/>
                </a:solidFill>
                <a:latin typeface="Times New Roman" panose="02020603050405020304" pitchFamily="18" charset="0"/>
                <a:cs typeface="Times New Roman" panose="02020603050405020304" pitchFamily="18" charset="0"/>
              </a:rPr>
              <a:t>Các vườn hoa tại đây tưới nước ho</a:t>
            </a:r>
            <a:r>
              <a:rPr lang="en-US" altLang="en-US" sz="3700" b="1" dirty="0">
                <a:solidFill>
                  <a:srgbClr val="00B050"/>
                </a:solidFill>
                <a:latin typeface="Times New Roman" panose="02020603050405020304" pitchFamily="18" charset="0"/>
                <a:ea typeface="Times New Roman" panose="02020603050405020304" pitchFamily="18" charset="0"/>
              </a:rPr>
              <a:t>à</a:t>
            </a:r>
            <a:r>
              <a:rPr lang="en-US" altLang="en-US" sz="3700" b="1" dirty="0">
                <a:solidFill>
                  <a:srgbClr val="00B050"/>
                </a:solidFill>
                <a:latin typeface="Times New Roman" panose="02020603050405020304" pitchFamily="18" charset="0"/>
                <a:cs typeface="Times New Roman" panose="02020603050405020304" pitchFamily="18" charset="0"/>
              </a:rPr>
              <a:t>n to</a:t>
            </a:r>
            <a:r>
              <a:rPr lang="en-US" altLang="en-US" sz="3700" b="1" dirty="0">
                <a:solidFill>
                  <a:srgbClr val="00B050"/>
                </a:solidFill>
                <a:latin typeface="Times New Roman" panose="02020603050405020304" pitchFamily="18" charset="0"/>
                <a:ea typeface="Times New Roman" panose="02020603050405020304" pitchFamily="18" charset="0"/>
              </a:rPr>
              <a:t>à</a:t>
            </a:r>
            <a:r>
              <a:rPr lang="en-US" altLang="en-US" sz="3700" b="1" dirty="0">
                <a:solidFill>
                  <a:srgbClr val="00B050"/>
                </a:solidFill>
                <a:latin typeface="Times New Roman" panose="02020603050405020304" pitchFamily="18" charset="0"/>
                <a:cs typeface="Times New Roman" panose="02020603050405020304" pitchFamily="18" charset="0"/>
              </a:rPr>
              <a:t>n bằng hệ thống tự động đã được thiết lập sẵn, thiết bị cảm biến cho biết độ ẩm, lượng nước tưới v</a:t>
            </a:r>
            <a:r>
              <a:rPr lang="en-US" altLang="en-US" sz="3700" b="1" dirty="0">
                <a:solidFill>
                  <a:srgbClr val="00B050"/>
                </a:solidFill>
                <a:latin typeface="Times New Roman" panose="02020603050405020304" pitchFamily="18" charset="0"/>
                <a:ea typeface="Times New Roman" panose="02020603050405020304" pitchFamily="18" charset="0"/>
              </a:rPr>
              <a:t>à</a:t>
            </a:r>
            <a:r>
              <a:rPr lang="en-US" altLang="en-US" sz="3700" b="1" dirty="0">
                <a:solidFill>
                  <a:srgbClr val="00B050"/>
                </a:solidFill>
                <a:latin typeface="Times New Roman" panose="02020603050405020304" pitchFamily="18" charset="0"/>
                <a:cs typeface="Times New Roman" panose="02020603050405020304" pitchFamily="18" charset="0"/>
              </a:rPr>
              <a:t> thời gian tưới.</a:t>
            </a:r>
            <a:r>
              <a:rPr lang="en-US" altLang="en-US" sz="3700" b="1" dirty="0">
                <a:solidFill>
                  <a:srgbClr val="00B050"/>
                </a:solidFill>
                <a:latin typeface="Times New Roman" panose="02020603050405020304" pitchFamily="18" charset="0"/>
              </a:rPr>
              <a:t> </a:t>
            </a:r>
            <a:endParaRPr lang="en-US" altLang="en-US" sz="3700" b="1" dirty="0">
              <a:solidFill>
                <a:srgbClr val="00B050"/>
              </a:solidFill>
              <a:latin typeface="Times New Roman" panose="02020603050405020304" pitchFamily="18" charset="0"/>
              <a:ea typeface="Times New Roman" panose="02020603050405020304" pitchFamily="18" charset="0"/>
            </a:endParaRPr>
          </a:p>
        </p:txBody>
      </p:sp>
      <p:sp>
        <p:nvSpPr>
          <p:cNvPr id="82948" name="TextBox 2"/>
          <p:cNvSpPr txBox="1"/>
          <p:nvPr/>
        </p:nvSpPr>
        <p:spPr>
          <a:xfrm>
            <a:off x="84138" y="0"/>
            <a:ext cx="4686300" cy="1524000"/>
          </a:xfrm>
          <a:prstGeom prst="rect">
            <a:avLst/>
          </a:prstGeom>
          <a:noFill/>
          <a:ln w="9525">
            <a:noFill/>
          </a:ln>
        </p:spPr>
        <p:txBody>
          <a:bodyPr>
            <a:spAutoFit/>
          </a:bodyPr>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c. Mô hình </a:t>
            </a:r>
            <a:endParaRPr lang="en-US" altLang="en-US" sz="3300" b="1" dirty="0">
              <a:solidFill>
                <a:srgbClr val="00B050"/>
              </a:solidFill>
              <a:latin typeface="Times New Roman" panose="02020603050405020304" pitchFamily="18" charset="0"/>
              <a:cs typeface="Times New Roman" panose="02020603050405020304" pitchFamily="18" charset="0"/>
            </a:endParaRPr>
          </a:p>
          <a:p>
            <a:pPr algn="ctr">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Nông nghiệp thông minh</a:t>
            </a:r>
            <a:endParaRPr lang="en-US" altLang="en-US" sz="3300" dirty="0">
              <a:solidFill>
                <a:srgbClr val="00B050"/>
              </a:solidFill>
              <a:latin typeface="Times New Roman" panose="02020603050405020304" pitchFamily="18" charset="0"/>
              <a:ea typeface="Times New Roman" panose="02020603050405020304" pitchFamily="18" charset="0"/>
            </a:endParaRPr>
          </a:p>
        </p:txBody>
      </p:sp>
      <p:pic>
        <p:nvPicPr>
          <p:cNvPr id="82949" name="Picture 2" descr="PHÁT TRIỂN MÔ HÌNH NÔNG NGHIỆP THÔNG MINH Ở VIỆT NAM"/>
          <p:cNvPicPr>
            <a:picLocks noChangeAspect="1"/>
          </p:cNvPicPr>
          <p:nvPr/>
        </p:nvPicPr>
        <p:blipFill>
          <a:blip r:embed="rId1"/>
          <a:stretch>
            <a:fillRect/>
          </a:stretch>
        </p:blipFill>
        <p:spPr>
          <a:xfrm>
            <a:off x="196850" y="1709738"/>
            <a:ext cx="4573588" cy="2655887"/>
          </a:xfrm>
          <a:prstGeom prst="rect">
            <a:avLst/>
          </a:prstGeom>
          <a:noFill/>
          <a:ln w="9525">
            <a:noFill/>
          </a:ln>
        </p:spPr>
      </p:pic>
      <p:pic>
        <p:nvPicPr>
          <p:cNvPr id="82950" name="Picture 4" descr="Mô hình nông nghiệp thông minh hàng đầu Việt Nam hiện nay"/>
          <p:cNvPicPr>
            <a:picLocks noChangeAspect="1"/>
          </p:cNvPicPr>
          <p:nvPr/>
        </p:nvPicPr>
        <p:blipFill>
          <a:blip r:embed="rId2"/>
          <a:stretch>
            <a:fillRect/>
          </a:stretch>
        </p:blipFill>
        <p:spPr>
          <a:xfrm>
            <a:off x="177800" y="4492625"/>
            <a:ext cx="4573588" cy="2306638"/>
          </a:xfrm>
          <a:prstGeom prst="rect">
            <a:avLst/>
          </a:prstGeom>
          <a:noFill/>
          <a:ln w="9525">
            <a:noFill/>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84995" name="TextBox 5"/>
          <p:cNvSpPr txBox="1"/>
          <p:nvPr/>
        </p:nvSpPr>
        <p:spPr>
          <a:xfrm>
            <a:off x="4964113" y="290513"/>
            <a:ext cx="6932612" cy="6640512"/>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 Mô hình nuôi trồng thủy sản công nghệ cao l</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phương thức sản xuất giống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nuôi thương phẩm các lo</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i thủy sản áp dụng các công nghệ tiên tiến để nâng cao năng suất, chất lượng, nâng cao thu nhập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góp phần hạn chế ô nhiễm môi trường,</a:t>
            </a:r>
            <a:r>
              <a:rPr lang="en-US" altLang="en-US" sz="3600" b="1" dirty="0">
                <a:solidFill>
                  <a:srgbClr val="00B050"/>
                </a:solidFill>
                <a:latin typeface="Times New Roman" panose="02020603050405020304" pitchFamily="18" charset="0"/>
                <a:ea typeface="Times New Roman" panose="02020603050405020304" pitchFamily="18" charset="0"/>
              </a:rPr>
              <a:t>…</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84996"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84997"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84998"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87043" name="TextBox 5"/>
          <p:cNvSpPr txBox="1"/>
          <p:nvPr/>
        </p:nvSpPr>
        <p:spPr>
          <a:xfrm>
            <a:off x="4983163" y="784225"/>
            <a:ext cx="6932612" cy="5521325"/>
          </a:xfrm>
          <a:prstGeom prst="rect">
            <a:avLst/>
          </a:prstGeom>
          <a:noFill/>
          <a:ln w="9525">
            <a:noFill/>
          </a:ln>
        </p:spPr>
        <p:txBody>
          <a:bodyPr>
            <a:spAutoFit/>
          </a:bodyPr>
          <a:p>
            <a:pPr algn="just">
              <a:lnSpc>
                <a:spcPct val="150000"/>
              </a:lnSpc>
            </a:pPr>
            <a:r>
              <a:rPr lang="en-US" altLang="en-US" sz="4000" b="1" dirty="0">
                <a:solidFill>
                  <a:srgbClr val="00B050"/>
                </a:solidFill>
                <a:latin typeface="Times New Roman" panose="02020603050405020304" pitchFamily="18" charset="0"/>
                <a:cs typeface="Times New Roman" panose="02020603050405020304" pitchFamily="18" charset="0"/>
              </a:rPr>
              <a:t>Nuôi trồng thủy sản công nghệ cao có nhiều ưu điểm nổi bật như:</a:t>
            </a:r>
            <a:endParaRPr lang="en-US" altLang="en-US" sz="4000" b="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altLang="en-US" sz="4000" b="1" dirty="0">
                <a:solidFill>
                  <a:srgbClr val="00B050"/>
                </a:solidFill>
                <a:latin typeface="Times New Roman" panose="02020603050405020304" pitchFamily="18" charset="0"/>
                <a:cs typeface="Times New Roman" panose="02020603050405020304" pitchFamily="18" charset="0"/>
              </a:rPr>
              <a:t>- Sử dụng các giống có năng suất, chất lượng cao, kháng bệnh tốt.</a:t>
            </a:r>
            <a:endParaRPr lang="en-US" altLang="en-US" sz="4000" b="1" dirty="0">
              <a:solidFill>
                <a:srgbClr val="00B050"/>
              </a:solidFill>
              <a:latin typeface="Times New Roman" panose="02020603050405020304" pitchFamily="18" charset="0"/>
              <a:ea typeface="Times New Roman" panose="02020603050405020304" pitchFamily="18" charset="0"/>
            </a:endParaRPr>
          </a:p>
        </p:txBody>
      </p:sp>
      <p:sp>
        <p:nvSpPr>
          <p:cNvPr id="87044"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87045"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87046"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817563" y="533400"/>
            <a:ext cx="10556875" cy="4978400"/>
          </a:xfrm>
          <a:prstGeom prst="rect">
            <a:avLst/>
          </a:prstGeom>
          <a:noFill/>
          <a:ln w="9525">
            <a:noFill/>
          </a:ln>
        </p:spPr>
        <p:txBody>
          <a:bodyPr>
            <a:spAutoFit/>
          </a:bodyPr>
          <a:p>
            <a:pPr algn="just">
              <a:lnSpc>
                <a:spcPct val="150000"/>
              </a:lnSpc>
            </a:pPr>
            <a:r>
              <a:rPr lang="vi-VN" altLang="en-US" sz="3600" b="1" dirty="0">
                <a:latin typeface="Times New Roman" panose="02020603050405020304" pitchFamily="18" charset="0"/>
              </a:rPr>
              <a:t>a. Lựa chọn nội </a:t>
            </a:r>
            <a:r>
              <a:rPr lang="en-US" altLang="en-US" sz="3600" b="1" dirty="0">
                <a:latin typeface="Times New Roman" panose="02020603050405020304" pitchFamily="18" charset="0"/>
              </a:rPr>
              <a:t>dung</a:t>
            </a:r>
            <a:r>
              <a:rPr lang="vi-VN" altLang="en-US" sz="3600" b="1" dirty="0">
                <a:latin typeface="Times New Roman" panose="02020603050405020304" pitchFamily="18" charset="0"/>
              </a:rPr>
              <a:t>: </a:t>
            </a:r>
            <a:endParaRPr lang="vi-VN" altLang="en-US" sz="3600" b="1" dirty="0">
              <a:latin typeface="Times New Roman" panose="02020603050405020304" pitchFamily="18" charset="0"/>
            </a:endParaRPr>
          </a:p>
          <a:p>
            <a:pPr algn="just">
              <a:lnSpc>
                <a:spcPct val="150000"/>
              </a:lnSpc>
            </a:pPr>
            <a:r>
              <a:rPr lang="en-US" altLang="en-US" sz="3600" b="1" dirty="0">
                <a:latin typeface="Times New Roman" panose="02020603050405020304" pitchFamily="18" charset="0"/>
              </a:rPr>
              <a:t>Lựa chọn tìm hiểu một trong các mô hình sản xuất nông nghiệp có hiệu quả ở nước ta như: nông nghiệp xanh, nông nghiệp hữu cơ, nông nghiệp tuần hoàn, nông nghiệp thông minh, nông nghiệp công nghệ cao, nông nghiệp sinh thái,..</a:t>
            </a:r>
            <a:endParaRPr lang="en-US" altLang="en-US" sz="3600" b="1" dirty="0">
              <a:latin typeface="Times New Roman" panose="02020603050405020304" pitchFamily="18"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89091" name="TextBox 5"/>
          <p:cNvSpPr txBox="1"/>
          <p:nvPr/>
        </p:nvSpPr>
        <p:spPr>
          <a:xfrm>
            <a:off x="4983163" y="222250"/>
            <a:ext cx="6932612" cy="641350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Nuôi trồng thủy sản công nghệ cao có nhiều ưu điểm nổi bật như:</a:t>
            </a:r>
            <a:endParaRPr lang="en-US" altLang="en-US" sz="3400" b="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 Sử dụng các giống có năng suất, chất lượng cao, kháng bệnh tốt.</a:t>
            </a:r>
            <a:endParaRPr lang="en-US" altLang="en-US" sz="3400" b="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 Ứng dụng các công nghệ nuôi tiên tiến, tự động hóa v</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điều khiển quá trình nuôi bằng hệ thống máy móc, trang thiết bị v</a:t>
            </a:r>
            <a:r>
              <a:rPr lang="en-US" altLang="en-US" sz="3400" b="1" dirty="0">
                <a:solidFill>
                  <a:srgbClr val="00B050"/>
                </a:solidFill>
                <a:latin typeface="Times New Roman" panose="02020603050405020304" pitchFamily="18" charset="0"/>
                <a:ea typeface="Times New Roman" panose="02020603050405020304" pitchFamily="18" charset="0"/>
              </a:rPr>
              <a:t>à</a:t>
            </a:r>
            <a:r>
              <a:rPr lang="en-US" altLang="en-US" sz="3400" b="1" dirty="0">
                <a:solidFill>
                  <a:srgbClr val="00B050"/>
                </a:solidFill>
                <a:latin typeface="Times New Roman" panose="02020603050405020304" pitchFamily="18" charset="0"/>
                <a:cs typeface="Times New Roman" panose="02020603050405020304" pitchFamily="18" charset="0"/>
              </a:rPr>
              <a:t> công nghệ thông tin</a:t>
            </a:r>
            <a:endParaRPr lang="en-US" altLang="en-US" sz="3400" b="1" dirty="0">
              <a:solidFill>
                <a:srgbClr val="00B050"/>
              </a:solidFill>
              <a:latin typeface="Times New Roman" panose="02020603050405020304" pitchFamily="18" charset="0"/>
              <a:ea typeface="Times New Roman" panose="02020603050405020304" pitchFamily="18" charset="0"/>
            </a:endParaRPr>
          </a:p>
        </p:txBody>
      </p:sp>
      <p:sp>
        <p:nvSpPr>
          <p:cNvPr id="89092"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89093"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89094"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91139" name="TextBox 5"/>
          <p:cNvSpPr txBox="1"/>
          <p:nvPr/>
        </p:nvSpPr>
        <p:spPr>
          <a:xfrm>
            <a:off x="4770438" y="481013"/>
            <a:ext cx="7327900" cy="6242050"/>
          </a:xfrm>
          <a:prstGeom prst="rect">
            <a:avLst/>
          </a:prstGeom>
          <a:noFill/>
          <a:ln w="9525">
            <a:noFill/>
          </a:ln>
        </p:spPr>
        <p:txBody>
          <a:bodyPr>
            <a:spAutoFit/>
          </a:bodyPr>
          <a:p>
            <a:pPr algn="just">
              <a:lnSpc>
                <a:spcPct val="150000"/>
              </a:lnSpc>
            </a:pPr>
            <a:r>
              <a:rPr lang="en-US" altLang="en-US" sz="3000" b="1" dirty="0">
                <a:solidFill>
                  <a:srgbClr val="00B050"/>
                </a:solidFill>
                <a:latin typeface="Times New Roman" panose="02020603050405020304" pitchFamily="18" charset="0"/>
                <a:cs typeface="Times New Roman" panose="02020603050405020304" pitchFamily="18" charset="0"/>
              </a:rPr>
              <a:t>- Kiểm soát các yếu tố môi trường nuôi (nước, không khí, ánh sáng...) ở mức tối ưu cho sự sinh trưởng v</a:t>
            </a:r>
            <a:r>
              <a:rPr lang="en-US" altLang="en-US" sz="3000" b="1" dirty="0">
                <a:solidFill>
                  <a:srgbClr val="00B050"/>
                </a:solidFill>
                <a:latin typeface="Times New Roman" panose="02020603050405020304" pitchFamily="18" charset="0"/>
                <a:ea typeface="Times New Roman" panose="02020603050405020304" pitchFamily="18" charset="0"/>
              </a:rPr>
              <a:t>à</a:t>
            </a:r>
            <a:r>
              <a:rPr lang="en-US" altLang="en-US" sz="3000" b="1" dirty="0">
                <a:solidFill>
                  <a:srgbClr val="00B050"/>
                </a:solidFill>
                <a:latin typeface="Times New Roman" panose="02020603050405020304" pitchFamily="18" charset="0"/>
                <a:cs typeface="Times New Roman" panose="02020603050405020304" pitchFamily="18" charset="0"/>
              </a:rPr>
              <a:t> phát triển của thủy sản.</a:t>
            </a:r>
            <a:endParaRPr lang="en-US" altLang="en-US" sz="3000" b="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altLang="en-US" sz="3000" b="1" dirty="0">
                <a:solidFill>
                  <a:srgbClr val="00B050"/>
                </a:solidFill>
                <a:latin typeface="Times New Roman" panose="02020603050405020304" pitchFamily="18" charset="0"/>
                <a:cs typeface="Times New Roman" panose="02020603050405020304" pitchFamily="18" charset="0"/>
              </a:rPr>
              <a:t>- Áp dụng các biện pháp kỹ thuật tiên tiến để phòng trừ dịch bệnh, đảm bảo an to</a:t>
            </a:r>
            <a:r>
              <a:rPr lang="en-US" altLang="en-US" sz="3000" b="1" dirty="0">
                <a:solidFill>
                  <a:srgbClr val="00B050"/>
                </a:solidFill>
                <a:latin typeface="Times New Roman" panose="02020603050405020304" pitchFamily="18" charset="0"/>
                <a:ea typeface="Times New Roman" panose="02020603050405020304" pitchFamily="18" charset="0"/>
              </a:rPr>
              <a:t>à</a:t>
            </a:r>
            <a:r>
              <a:rPr lang="en-US" altLang="en-US" sz="3000" b="1" dirty="0">
                <a:solidFill>
                  <a:srgbClr val="00B050"/>
                </a:solidFill>
                <a:latin typeface="Times New Roman" panose="02020603050405020304" pitchFamily="18" charset="0"/>
                <a:cs typeface="Times New Roman" panose="02020603050405020304" pitchFamily="18" charset="0"/>
              </a:rPr>
              <a:t>n sinh học.</a:t>
            </a:r>
            <a:endParaRPr lang="en-US" altLang="en-US" sz="3000" b="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altLang="en-US" sz="3000" b="1" dirty="0">
                <a:solidFill>
                  <a:srgbClr val="00B050"/>
                </a:solidFill>
                <a:latin typeface="Times New Roman" panose="02020603050405020304" pitchFamily="18" charset="0"/>
                <a:cs typeface="Times New Roman" panose="02020603050405020304" pitchFamily="18" charset="0"/>
              </a:rPr>
              <a:t>- Đáp ứng đầy đủ các tiêu chuẩn quốc tế về an to</a:t>
            </a:r>
            <a:r>
              <a:rPr lang="en-US" altLang="en-US" sz="3000" b="1" dirty="0">
                <a:solidFill>
                  <a:srgbClr val="00B050"/>
                </a:solidFill>
                <a:latin typeface="Times New Roman" panose="02020603050405020304" pitchFamily="18" charset="0"/>
                <a:ea typeface="Times New Roman" panose="02020603050405020304" pitchFamily="18" charset="0"/>
              </a:rPr>
              <a:t>à</a:t>
            </a:r>
            <a:r>
              <a:rPr lang="en-US" altLang="en-US" sz="3000" b="1" dirty="0">
                <a:solidFill>
                  <a:srgbClr val="00B050"/>
                </a:solidFill>
                <a:latin typeface="Times New Roman" panose="02020603050405020304" pitchFamily="18" charset="0"/>
                <a:cs typeface="Times New Roman" panose="02020603050405020304" pitchFamily="18" charset="0"/>
              </a:rPr>
              <a:t>n thực phẩm v</a:t>
            </a:r>
            <a:r>
              <a:rPr lang="en-US" altLang="en-US" sz="3000" b="1" dirty="0">
                <a:solidFill>
                  <a:srgbClr val="00B050"/>
                </a:solidFill>
                <a:latin typeface="Times New Roman" panose="02020603050405020304" pitchFamily="18" charset="0"/>
                <a:ea typeface="Times New Roman" panose="02020603050405020304" pitchFamily="18" charset="0"/>
              </a:rPr>
              <a:t>à</a:t>
            </a:r>
            <a:r>
              <a:rPr lang="en-US" altLang="en-US" sz="3000" b="1" dirty="0">
                <a:solidFill>
                  <a:srgbClr val="00B050"/>
                </a:solidFill>
                <a:latin typeface="Times New Roman" panose="02020603050405020304" pitchFamily="18" charset="0"/>
                <a:cs typeface="Times New Roman" panose="02020603050405020304" pitchFamily="18" charset="0"/>
              </a:rPr>
              <a:t> truy xuất nguồn gốc.</a:t>
            </a:r>
            <a:endParaRPr lang="en-US" altLang="en-US" sz="3000" b="1" dirty="0">
              <a:solidFill>
                <a:srgbClr val="00B050"/>
              </a:solidFill>
              <a:latin typeface="Times New Roman" panose="02020603050405020304" pitchFamily="18" charset="0"/>
              <a:ea typeface="Times New Roman" panose="02020603050405020304" pitchFamily="18" charset="0"/>
            </a:endParaRPr>
          </a:p>
        </p:txBody>
      </p:sp>
      <p:sp>
        <p:nvSpPr>
          <p:cNvPr id="91140"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91141"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91142"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93187" name="TextBox 5"/>
          <p:cNvSpPr txBox="1"/>
          <p:nvPr/>
        </p:nvSpPr>
        <p:spPr>
          <a:xfrm>
            <a:off x="5148263" y="1060450"/>
            <a:ext cx="6865937" cy="497840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Một số tiến bộ về kỹ thuật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công nghệ trong nuôi trồng thủy sản đã được áp dụng rộng rãi. Công nghệ sản xuất giống các đối tượng nuôi chủ lực đã được cải thiện, đáp ứng nhu cầu thị trường.</a:t>
            </a:r>
            <a:r>
              <a:rPr lang="en-US" altLang="en-US" sz="3600" b="1" dirty="0">
                <a:solidFill>
                  <a:srgbClr val="00B050"/>
                </a:solidFill>
                <a:latin typeface="Times New Roman" panose="02020603050405020304" pitchFamily="18" charset="0"/>
              </a:rPr>
              <a:t>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93188"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93189"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93190"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95235" name="TextBox 5"/>
          <p:cNvSpPr txBox="1"/>
          <p:nvPr/>
        </p:nvSpPr>
        <p:spPr>
          <a:xfrm>
            <a:off x="5148263" y="784225"/>
            <a:ext cx="6865937" cy="5651500"/>
          </a:xfrm>
          <a:prstGeom prst="rect">
            <a:avLst/>
          </a:prstGeom>
          <a:noFill/>
          <a:ln w="9525">
            <a:noFill/>
          </a:ln>
        </p:spPr>
        <p:txBody>
          <a:bodyPr>
            <a:spAutoFit/>
          </a:bodyPr>
          <a:p>
            <a:pPr algn="just">
              <a:lnSpc>
                <a:spcPct val="150000"/>
              </a:lnSpc>
            </a:pPr>
            <a:r>
              <a:rPr lang="en-US" altLang="en-US" sz="3500" b="1" dirty="0">
                <a:solidFill>
                  <a:srgbClr val="00B050"/>
                </a:solidFill>
                <a:latin typeface="Times New Roman" panose="02020603050405020304" pitchFamily="18" charset="0"/>
                <a:cs typeface="Times New Roman" panose="02020603050405020304" pitchFamily="18" charset="0"/>
              </a:rPr>
              <a:t>Số lượng, chất lượng con giống cá tra, tôm hùm, nhuyễn thể, cá rô phi cơ bản được nâng lên, đủ để sản xuất; tỷ trọng giống tôm nước lợ chất lượng được sản xuất trong nước tăng đáng kể, kịp thời phục vụ nhu cầu thị trường trong nước. </a:t>
            </a:r>
            <a:endParaRPr lang="en-US" altLang="en-US" sz="3500" b="1" dirty="0">
              <a:solidFill>
                <a:srgbClr val="00B050"/>
              </a:solidFill>
              <a:latin typeface="Times New Roman" panose="02020603050405020304" pitchFamily="18" charset="0"/>
              <a:ea typeface="Times New Roman" panose="02020603050405020304" pitchFamily="18" charset="0"/>
            </a:endParaRPr>
          </a:p>
        </p:txBody>
      </p:sp>
      <p:sp>
        <p:nvSpPr>
          <p:cNvPr id="95236"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95237"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95238"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97283" name="TextBox 5"/>
          <p:cNvSpPr txBox="1"/>
          <p:nvPr/>
        </p:nvSpPr>
        <p:spPr>
          <a:xfrm>
            <a:off x="5148263" y="200025"/>
            <a:ext cx="6865937" cy="6457950"/>
          </a:xfrm>
          <a:prstGeom prst="rect">
            <a:avLst/>
          </a:prstGeom>
          <a:noFill/>
          <a:ln w="9525">
            <a:noFill/>
          </a:ln>
        </p:spPr>
        <p:txBody>
          <a:bodyPr>
            <a:spAutoFit/>
          </a:bodyPr>
          <a:p>
            <a:pPr algn="just">
              <a:lnSpc>
                <a:spcPct val="150000"/>
              </a:lnSpc>
            </a:pPr>
            <a:r>
              <a:rPr lang="en-US" altLang="en-US" sz="3500" b="1" dirty="0">
                <a:solidFill>
                  <a:srgbClr val="00B050"/>
                </a:solidFill>
                <a:latin typeface="Times New Roman" panose="02020603050405020304" pitchFamily="18" charset="0"/>
                <a:cs typeface="Times New Roman" panose="02020603050405020304" pitchFamily="18" charset="0"/>
              </a:rPr>
              <a:t>Công nghệ nuôi tiên tiến trên thế giới như công nghệ biofloc được ứng dụng phổ biến ở các địa phương ven biển để nuôi tôm nước lợ mang lại hiệu quả kinh tế cao v</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 phòng, chống được một số bệnh trên tôm nuôi, giảm ô nhiễm môi trường... </a:t>
            </a:r>
            <a:endParaRPr lang="en-US" altLang="en-US" sz="3500" b="1" dirty="0">
              <a:solidFill>
                <a:srgbClr val="00B050"/>
              </a:solidFill>
              <a:latin typeface="Times New Roman" panose="02020603050405020304" pitchFamily="18" charset="0"/>
              <a:ea typeface="Times New Roman" panose="02020603050405020304" pitchFamily="18" charset="0"/>
            </a:endParaRPr>
          </a:p>
        </p:txBody>
      </p:sp>
      <p:sp>
        <p:nvSpPr>
          <p:cNvPr id="97284"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97285"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97286"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99331" name="TextBox 5"/>
          <p:cNvSpPr txBox="1"/>
          <p:nvPr/>
        </p:nvSpPr>
        <p:spPr>
          <a:xfrm>
            <a:off x="5148263" y="939800"/>
            <a:ext cx="6865937" cy="497840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Hiện nay, hơn 2.000 cơ sở nuôi trồng thủy sản ở gần 50 tỉnh, th</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nh phố trong cả nước đã được chuyển giao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ứng dụng kỹ thuật n</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y. Năng suất nuôi tăng bình quân 5,6 lần/năm.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99332"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99333"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99334"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101379" name="TextBox 5"/>
          <p:cNvSpPr txBox="1"/>
          <p:nvPr/>
        </p:nvSpPr>
        <p:spPr>
          <a:xfrm>
            <a:off x="5148263" y="784225"/>
            <a:ext cx="6865937" cy="5651500"/>
          </a:xfrm>
          <a:prstGeom prst="rect">
            <a:avLst/>
          </a:prstGeom>
          <a:noFill/>
          <a:ln w="9525">
            <a:noFill/>
          </a:ln>
        </p:spPr>
        <p:txBody>
          <a:bodyPr>
            <a:spAutoFit/>
          </a:bodyPr>
          <a:p>
            <a:pPr algn="just">
              <a:lnSpc>
                <a:spcPct val="150000"/>
              </a:lnSpc>
            </a:pPr>
            <a:r>
              <a:rPr lang="en-US" altLang="en-US" sz="3500" b="1" dirty="0">
                <a:solidFill>
                  <a:srgbClr val="00B050"/>
                </a:solidFill>
                <a:latin typeface="Times New Roman" panose="02020603050405020304" pitchFamily="18" charset="0"/>
                <a:cs typeface="Times New Roman" panose="02020603050405020304" pitchFamily="18" charset="0"/>
              </a:rPr>
              <a:t>Kỹ thuật sản xuất giống tôm c</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ng xanh to</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n đực đang được sử dụng phổ biến ở hầu hết tỉnh, th</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nh phố trong cả nước. Hệ thống nuôi tuần ho</a:t>
            </a:r>
            <a:r>
              <a:rPr lang="en-US" altLang="en-US" sz="3500" b="1" dirty="0">
                <a:solidFill>
                  <a:srgbClr val="00B050"/>
                </a:solidFill>
                <a:latin typeface="Times New Roman" panose="02020603050405020304" pitchFamily="18" charset="0"/>
                <a:ea typeface="Times New Roman" panose="02020603050405020304" pitchFamily="18" charset="0"/>
              </a:rPr>
              <a:t>à</a:t>
            </a:r>
            <a:r>
              <a:rPr lang="en-US" altLang="en-US" sz="3500" b="1" dirty="0">
                <a:solidFill>
                  <a:srgbClr val="00B050"/>
                </a:solidFill>
                <a:latin typeface="Times New Roman" panose="02020603050405020304" pitchFamily="18" charset="0"/>
                <a:cs typeface="Times New Roman" panose="02020603050405020304" pitchFamily="18" charset="0"/>
              </a:rPr>
              <a:t>n (RAS) được áp dụng tại một số cơ sở sản xuất giống tôm nước lợ, cá cảnh,</a:t>
            </a:r>
            <a:r>
              <a:rPr lang="en-US" altLang="en-US" sz="3500" b="1" dirty="0">
                <a:solidFill>
                  <a:srgbClr val="00B050"/>
                </a:solidFill>
                <a:latin typeface="Times New Roman" panose="02020603050405020304" pitchFamily="18" charset="0"/>
                <a:ea typeface="Times New Roman" panose="02020603050405020304" pitchFamily="18" charset="0"/>
              </a:rPr>
              <a:t>…</a:t>
            </a:r>
            <a:r>
              <a:rPr lang="en-US" altLang="en-US" sz="3500" b="1" dirty="0">
                <a:solidFill>
                  <a:srgbClr val="00B050"/>
                </a:solidFill>
                <a:latin typeface="Times New Roman" panose="02020603050405020304" pitchFamily="18" charset="0"/>
              </a:rPr>
              <a:t> </a:t>
            </a:r>
            <a:endParaRPr lang="en-US" altLang="en-US" sz="3500" b="1" dirty="0">
              <a:solidFill>
                <a:srgbClr val="00B050"/>
              </a:solidFill>
              <a:latin typeface="Times New Roman" panose="02020603050405020304" pitchFamily="18" charset="0"/>
              <a:ea typeface="Times New Roman" panose="02020603050405020304" pitchFamily="18" charset="0"/>
            </a:endParaRPr>
          </a:p>
        </p:txBody>
      </p:sp>
      <p:sp>
        <p:nvSpPr>
          <p:cNvPr id="101380"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101381"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101382"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103427" name="TextBox 5"/>
          <p:cNvSpPr txBox="1"/>
          <p:nvPr/>
        </p:nvSpPr>
        <p:spPr>
          <a:xfrm>
            <a:off x="5148263" y="784225"/>
            <a:ext cx="6865937" cy="581025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Nhờ ứng dụng khoa học-công nghệ trong nuôi trồng thủy sản, đến nay, nhiều mô hình nuôi tôm, cá công nghệ cao xuất hiện ng</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y một nhiều hơn ở các địa phương như: Quảng Ninh, Nghệ An, H</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Tĩnh, Bạc Liêu, Bình Thuận</a:t>
            </a:r>
            <a:r>
              <a:rPr lang="en-US" altLang="en-US" sz="3600" b="1" dirty="0">
                <a:solidFill>
                  <a:srgbClr val="00B050"/>
                </a:solidFill>
                <a:latin typeface="Times New Roman" panose="02020603050405020304" pitchFamily="18" charset="0"/>
                <a:ea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103428"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103429"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103430"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105475" name="TextBox 5"/>
          <p:cNvSpPr txBox="1"/>
          <p:nvPr/>
        </p:nvSpPr>
        <p:spPr>
          <a:xfrm>
            <a:off x="5148263" y="1588"/>
            <a:ext cx="6865937" cy="6856412"/>
          </a:xfrm>
          <a:prstGeom prst="rect">
            <a:avLst/>
          </a:prstGeom>
          <a:noFill/>
          <a:ln w="9525">
            <a:noFill/>
          </a:ln>
        </p:spPr>
        <p:txBody>
          <a:bodyPr>
            <a:spAutoFit/>
          </a:bodyPr>
          <a:p>
            <a:pPr algn="just">
              <a:lnSpc>
                <a:spcPct val="150000"/>
              </a:lnSpc>
            </a:pPr>
            <a:r>
              <a:rPr lang="en-US" altLang="en-US" sz="3300" b="1" dirty="0">
                <a:solidFill>
                  <a:srgbClr val="00B050"/>
                </a:solidFill>
                <a:latin typeface="Times New Roman" panose="02020603050405020304" pitchFamily="18" charset="0"/>
                <a:cs typeface="Times New Roman" panose="02020603050405020304" pitchFamily="18" charset="0"/>
              </a:rPr>
              <a:t>Điển hình như mô hình nuôi tôm trên cát công nghệ cao tại xã Xuân Phổ, huyện Nghi Xuân (H</a:t>
            </a:r>
            <a:r>
              <a:rPr lang="en-US" altLang="en-US" sz="3300" b="1" dirty="0">
                <a:solidFill>
                  <a:srgbClr val="00B050"/>
                </a:solidFill>
                <a:latin typeface="Times New Roman" panose="02020603050405020304" pitchFamily="18" charset="0"/>
                <a:ea typeface="Times New Roman" panose="02020603050405020304" pitchFamily="18" charset="0"/>
              </a:rPr>
              <a:t>à</a:t>
            </a:r>
            <a:r>
              <a:rPr lang="en-US" altLang="en-US" sz="3300" b="1" dirty="0">
                <a:solidFill>
                  <a:srgbClr val="00B050"/>
                </a:solidFill>
                <a:latin typeface="Times New Roman" panose="02020603050405020304" pitchFamily="18" charset="0"/>
                <a:cs typeface="Times New Roman" panose="02020603050405020304" pitchFamily="18" charset="0"/>
              </a:rPr>
              <a:t> Tĩnh) cho thu nhập 2-3 tỷ đồng/ha/năm. Cũng nhờ áp dụng khoa học-kỹ thuật, tại tỉnh C</a:t>
            </a:r>
            <a:r>
              <a:rPr lang="en-US" altLang="en-US" sz="3300" b="1" dirty="0">
                <a:solidFill>
                  <a:srgbClr val="00B050"/>
                </a:solidFill>
                <a:latin typeface="Times New Roman" panose="02020603050405020304" pitchFamily="18" charset="0"/>
                <a:ea typeface="Times New Roman" panose="02020603050405020304" pitchFamily="18" charset="0"/>
              </a:rPr>
              <a:t>à</a:t>
            </a:r>
            <a:r>
              <a:rPr lang="en-US" altLang="en-US" sz="3300" b="1" dirty="0">
                <a:solidFill>
                  <a:srgbClr val="00B050"/>
                </a:solidFill>
                <a:latin typeface="Times New Roman" panose="02020603050405020304" pitchFamily="18" charset="0"/>
                <a:cs typeface="Times New Roman" panose="02020603050405020304" pitchFamily="18" charset="0"/>
              </a:rPr>
              <a:t> Mau, hiện đã gia tăng tổng sản lượng tôm nuôi (tôm sú, tôm thẻ), đáp ứng tiêu chuẩn xuất khẩu sang nhiều thị trường. </a:t>
            </a:r>
            <a:endParaRPr lang="en-US" altLang="en-US" sz="3300" b="1" dirty="0">
              <a:solidFill>
                <a:srgbClr val="00B050"/>
              </a:solidFill>
              <a:latin typeface="Times New Roman" panose="02020603050405020304" pitchFamily="18" charset="0"/>
              <a:ea typeface="Times New Roman" panose="02020603050405020304" pitchFamily="18" charset="0"/>
            </a:endParaRPr>
          </a:p>
        </p:txBody>
      </p:sp>
      <p:sp>
        <p:nvSpPr>
          <p:cNvPr id="105476"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105477"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105478"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3"/>
          <p:cNvSpPr/>
          <p:nvPr/>
        </p:nvSpPr>
        <p:spPr>
          <a:xfrm>
            <a:off x="177800" y="2570163"/>
            <a:ext cx="18883313" cy="44450"/>
          </a:xfrm>
          <a:prstGeom prst="rect">
            <a:avLst/>
          </a:prstGeom>
          <a:noFill/>
          <a:ln w="9525">
            <a:noFill/>
          </a:ln>
        </p:spPr>
        <p:txBody>
          <a:bodyPr anchor="ctr" anchorCtr="0">
            <a:spAutoFit/>
          </a:bodyPr>
          <a:p>
            <a:endParaRPr lang="en-US" altLang="en-US" dirty="0">
              <a:latin typeface="Times New Roman" panose="02020603050405020304" pitchFamily="18" charset="0"/>
            </a:endParaRPr>
          </a:p>
        </p:txBody>
      </p:sp>
      <p:sp>
        <p:nvSpPr>
          <p:cNvPr id="107523" name="TextBox 5"/>
          <p:cNvSpPr txBox="1"/>
          <p:nvPr/>
        </p:nvSpPr>
        <p:spPr>
          <a:xfrm>
            <a:off x="5148263" y="523875"/>
            <a:ext cx="6865937" cy="5810250"/>
          </a:xfrm>
          <a:prstGeom prst="rect">
            <a:avLst/>
          </a:prstGeom>
          <a:noFill/>
          <a:ln w="9525">
            <a:noFill/>
          </a:ln>
        </p:spPr>
        <p:txBody>
          <a:bodyPr>
            <a:spAutoFit/>
          </a:bodyPr>
          <a:p>
            <a:pPr algn="just">
              <a:lnSpc>
                <a:spcPct val="150000"/>
              </a:lnSpc>
            </a:pPr>
            <a:r>
              <a:rPr lang="en-US" altLang="en-US" sz="3600" b="1" dirty="0">
                <a:solidFill>
                  <a:srgbClr val="00B050"/>
                </a:solidFill>
                <a:latin typeface="Times New Roman" panose="02020603050405020304" pitchFamily="18" charset="0"/>
                <a:cs typeface="Times New Roman" panose="02020603050405020304" pitchFamily="18" charset="0"/>
              </a:rPr>
              <a:t>Nhìn chung, công nghệ cao giúp tối ưu hóa điều kiện nuôi, tăng năng suất, chất lượng v</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hiệu quả kinh tế trong nuôi trồng thủy sản. Việc ứng dụng công nghệ hiện đại l</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 xu hướng tất yếu để phát triển ng</a:t>
            </a:r>
            <a:r>
              <a:rPr lang="en-US" altLang="en-US" sz="3600" b="1" dirty="0">
                <a:solidFill>
                  <a:srgbClr val="00B050"/>
                </a:solidFill>
                <a:latin typeface="Times New Roman" panose="02020603050405020304" pitchFamily="18" charset="0"/>
                <a:ea typeface="Times New Roman" panose="02020603050405020304" pitchFamily="18" charset="0"/>
              </a:rPr>
              <a:t>à</a:t>
            </a:r>
            <a:r>
              <a:rPr lang="en-US" altLang="en-US" sz="3600" b="1" dirty="0">
                <a:solidFill>
                  <a:srgbClr val="00B050"/>
                </a:solidFill>
                <a:latin typeface="Times New Roman" panose="02020603050405020304" pitchFamily="18" charset="0"/>
                <a:cs typeface="Times New Roman" panose="02020603050405020304" pitchFamily="18" charset="0"/>
              </a:rPr>
              <a:t>nh thủy sản bền vững.</a:t>
            </a:r>
            <a:r>
              <a:rPr lang="en-US" altLang="en-US" sz="3600" b="1" dirty="0">
                <a:solidFill>
                  <a:srgbClr val="00B050"/>
                </a:solidFill>
                <a:latin typeface="Times New Roman" panose="02020603050405020304" pitchFamily="18" charset="0"/>
              </a:rPr>
              <a:t> </a:t>
            </a:r>
            <a:endParaRPr lang="en-US" altLang="en-US" sz="3600" b="1" dirty="0">
              <a:solidFill>
                <a:srgbClr val="00B050"/>
              </a:solidFill>
              <a:latin typeface="Times New Roman" panose="02020603050405020304" pitchFamily="18" charset="0"/>
              <a:ea typeface="Times New Roman" panose="02020603050405020304" pitchFamily="18" charset="0"/>
            </a:endParaRPr>
          </a:p>
        </p:txBody>
      </p:sp>
      <p:sp>
        <p:nvSpPr>
          <p:cNvPr id="107524" name="TextBox 2"/>
          <p:cNvSpPr txBox="1"/>
          <p:nvPr/>
        </p:nvSpPr>
        <p:spPr>
          <a:xfrm>
            <a:off x="84138" y="0"/>
            <a:ext cx="4686300" cy="1568450"/>
          </a:xfrm>
          <a:prstGeom prst="rect">
            <a:avLst/>
          </a:prstGeom>
          <a:noFill/>
          <a:ln w="9525">
            <a:noFill/>
          </a:ln>
        </p:spPr>
        <p:txBody>
          <a:bodyPr>
            <a:spAutoFit/>
          </a:bodyPr>
          <a:p>
            <a:pPr algn="just">
              <a:lnSpc>
                <a:spcPct val="150000"/>
              </a:lnSpc>
            </a:pPr>
            <a:r>
              <a:rPr lang="en-US" altLang="en-US" sz="3400" b="1" dirty="0">
                <a:solidFill>
                  <a:srgbClr val="00B050"/>
                </a:solidFill>
                <a:latin typeface="Times New Roman" panose="02020603050405020304" pitchFamily="18" charset="0"/>
                <a:cs typeface="Times New Roman" panose="02020603050405020304" pitchFamily="18" charset="0"/>
              </a:rPr>
              <a:t>d. Mô hình nuôi trồng thuỷ sản công nghệ cao</a:t>
            </a:r>
            <a:endParaRPr lang="en-US" altLang="en-US" sz="3400" dirty="0">
              <a:solidFill>
                <a:srgbClr val="00B050"/>
              </a:solidFill>
              <a:latin typeface="Times New Roman" panose="02020603050405020304" pitchFamily="18" charset="0"/>
              <a:ea typeface="Times New Roman" panose="02020603050405020304" pitchFamily="18" charset="0"/>
            </a:endParaRPr>
          </a:p>
        </p:txBody>
      </p:sp>
      <p:pic>
        <p:nvPicPr>
          <p:cNvPr id="107525" name="Picture 2" descr="Miền Tây: ứng dụng hiệu quả mô hình nuôi tôm công nghệ cao"/>
          <p:cNvPicPr>
            <a:picLocks noChangeAspect="1"/>
          </p:cNvPicPr>
          <p:nvPr/>
        </p:nvPicPr>
        <p:blipFill>
          <a:blip r:embed="rId1"/>
          <a:stretch>
            <a:fillRect/>
          </a:stretch>
        </p:blipFill>
        <p:spPr>
          <a:xfrm>
            <a:off x="84138" y="1711325"/>
            <a:ext cx="4686300" cy="2470150"/>
          </a:xfrm>
          <a:prstGeom prst="rect">
            <a:avLst/>
          </a:prstGeom>
          <a:noFill/>
          <a:ln w="9525">
            <a:noFill/>
          </a:ln>
        </p:spPr>
      </p:pic>
      <p:pic>
        <p:nvPicPr>
          <p:cNvPr id="107526" name="Picture 4" descr="5 mô hình nuôi tôm công nghệ cao hot nhất"/>
          <p:cNvPicPr>
            <a:picLocks noChangeAspect="1"/>
          </p:cNvPicPr>
          <p:nvPr/>
        </p:nvPicPr>
        <p:blipFill>
          <a:blip r:embed="rId2"/>
          <a:stretch>
            <a:fillRect/>
          </a:stretch>
        </p:blipFill>
        <p:spPr>
          <a:xfrm>
            <a:off x="84138" y="4387850"/>
            <a:ext cx="4686300" cy="2374900"/>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4005263" y="0"/>
            <a:ext cx="4181475" cy="823913"/>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rPr>
              <a:t>Nông nghiệp xanh</a:t>
            </a:r>
            <a:endParaRPr lang="en-US" altLang="en-US" sz="3600" b="1" dirty="0">
              <a:solidFill>
                <a:srgbClr val="00B050"/>
              </a:solidFill>
              <a:latin typeface="Times New Roman" panose="02020603050405020304" pitchFamily="18" charset="0"/>
            </a:endParaRPr>
          </a:p>
        </p:txBody>
      </p:sp>
      <p:pic>
        <p:nvPicPr>
          <p:cNvPr id="17411" name="Picture 4" descr="Phát triển nông nghiệp xanh: Thực trạng và một số giải pháp"/>
          <p:cNvPicPr>
            <a:picLocks noChangeAspect="1"/>
          </p:cNvPicPr>
          <p:nvPr/>
        </p:nvPicPr>
        <p:blipFill>
          <a:blip r:embed="rId1"/>
          <a:stretch>
            <a:fillRect/>
          </a:stretch>
        </p:blipFill>
        <p:spPr>
          <a:xfrm>
            <a:off x="1103313" y="1008063"/>
            <a:ext cx="10123487" cy="5646737"/>
          </a:xfrm>
          <a:prstGeom prst="rect">
            <a:avLst/>
          </a:prstGeom>
          <a:noFill/>
          <a:ln w="9525">
            <a:noFill/>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57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0957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10957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7" name="Rectangle 6"/>
          <p:cNvPicPr/>
          <p:nvPr/>
        </p:nvPicPr>
        <p:blipFill>
          <a:blip r:embed="rId2"/>
          <a:stretch>
            <a:fillRect/>
          </a:stretch>
        </p:blipFill>
        <p:spPr>
          <a:xfrm>
            <a:off x="2768600" y="2349500"/>
            <a:ext cx="6731000" cy="1257300"/>
          </a:xfrm>
          <a:prstGeom prst="rect">
            <a:avLst/>
          </a:prstGeom>
          <a:noFill/>
          <a:ln w="9525">
            <a:noFill/>
          </a:ln>
        </p:spPr>
      </p:pic>
      <p:pic>
        <p:nvPicPr>
          <p:cNvPr id="109574" name="Picture 6" descr="Diagram&#10;&#10;Description automatically generated"/>
          <p:cNvPicPr>
            <a:picLocks noChangeAspect="1"/>
          </p:cNvPicPr>
          <p:nvPr/>
        </p:nvPicPr>
        <p:blipFill>
          <a:blip r:embed="rId3"/>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196850" y="1104900"/>
            <a:ext cx="3843338" cy="4373563"/>
          </a:xfrm>
          <a:prstGeom prst="rect">
            <a:avLst/>
          </a:prstGeom>
          <a:noFill/>
          <a:ln w="9525">
            <a:noFill/>
          </a:ln>
        </p:spPr>
        <p:txBody>
          <a:bodyPr>
            <a:spAutoFit/>
          </a:bodyPr>
          <a:p>
            <a:pPr algn="just">
              <a:lnSpc>
                <a:spcPct val="150000"/>
              </a:lnSpc>
            </a:pPr>
            <a:r>
              <a:rPr lang="en-US" altLang="en-US" sz="3800" b="1" dirty="0">
                <a:solidFill>
                  <a:srgbClr val="0432FF"/>
                </a:solidFill>
                <a:latin typeface="Times New Roman" panose="02020603050405020304" pitchFamily="18" charset="0"/>
              </a:rPr>
              <a:t>Em hãy cho biết: Các công nghệ cao được áp dụng trong chăn nuôi bò sữa </a:t>
            </a:r>
            <a:endParaRPr lang="en-US" altLang="en-US" sz="3800" b="1" dirty="0">
              <a:solidFill>
                <a:srgbClr val="0432FF"/>
              </a:solidFill>
              <a:latin typeface="Times New Roman" panose="02020603050405020304" pitchFamily="18" charset="0"/>
            </a:endParaRPr>
          </a:p>
        </p:txBody>
      </p:sp>
      <p:pic>
        <p:nvPicPr>
          <p:cNvPr id="111619" name="Picture 4" descr="Áp dụng công nghệ cao trong ngành chăn nuôi bò sữa"/>
          <p:cNvPicPr>
            <a:picLocks noChangeAspect="1"/>
          </p:cNvPicPr>
          <p:nvPr/>
        </p:nvPicPr>
        <p:blipFill>
          <a:blip r:embed="rId1"/>
          <a:stretch>
            <a:fillRect/>
          </a:stretch>
        </p:blipFill>
        <p:spPr>
          <a:xfrm>
            <a:off x="4040188" y="595313"/>
            <a:ext cx="8151812" cy="5915025"/>
          </a:xfrm>
          <a:prstGeom prst="rect">
            <a:avLst/>
          </a:prstGeom>
          <a:noFill/>
          <a:ln w="9525">
            <a:noFill/>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1366838" y="955675"/>
            <a:ext cx="9293225" cy="5113338"/>
          </a:xfrm>
          <a:prstGeom prst="rect">
            <a:avLst/>
          </a:prstGeom>
          <a:noFill/>
          <a:ln w="9525">
            <a:noFill/>
          </a:ln>
        </p:spPr>
        <p:txBody>
          <a:bodyPr>
            <a:spAutoFit/>
          </a:bodyPr>
          <a:p>
            <a:pPr algn="just">
              <a:lnSpc>
                <a:spcPct val="150000"/>
              </a:lnSpc>
            </a:pPr>
            <a:r>
              <a:rPr lang="en-US" altLang="en-US" sz="3700" b="1" dirty="0">
                <a:solidFill>
                  <a:srgbClr val="00B050"/>
                </a:solidFill>
                <a:latin typeface="Times New Roman" panose="02020603050405020304" pitchFamily="18" charset="0"/>
              </a:rPr>
              <a:t>1. Công nghệ phân ly giới tính</a:t>
            </a:r>
            <a:endParaRPr lang="en-US" altLang="en-US" sz="3700" b="1" dirty="0">
              <a:solidFill>
                <a:srgbClr val="00B050"/>
              </a:solidFill>
              <a:latin typeface="Times New Roman" panose="02020603050405020304" pitchFamily="18" charset="0"/>
            </a:endParaRPr>
          </a:p>
          <a:p>
            <a:pPr algn="just">
              <a:lnSpc>
                <a:spcPct val="150000"/>
              </a:lnSpc>
            </a:pPr>
            <a:r>
              <a:rPr lang="en-US" altLang="en-US" sz="3700" b="1" dirty="0">
                <a:solidFill>
                  <a:srgbClr val="00B050"/>
                </a:solidFill>
                <a:latin typeface="Times New Roman" panose="02020603050405020304" pitchFamily="18" charset="0"/>
              </a:rPr>
              <a:t>Là công nghệ cho phép phân biệt tinh trùng đực và cái của bò, giúp người chăn nuôi có thể lựa chọn giới tính cho bê. Công nghệ này giúp tăng tỷ lệ sinh sản, giảm chi phí nuôi dưỡng và tăng hiệu quả kinh tế.</a:t>
            </a:r>
            <a:endParaRPr lang="en-US" altLang="en-US" sz="3700" b="1" dirty="0">
              <a:solidFill>
                <a:srgbClr val="00B050"/>
              </a:solidFill>
              <a:latin typeface="Times New Roman" panose="02020603050405020304" pitchFamily="18"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823913" y="1069975"/>
            <a:ext cx="10544175" cy="5251450"/>
          </a:xfrm>
          <a:prstGeom prst="rect">
            <a:avLst/>
          </a:prstGeom>
          <a:noFill/>
          <a:ln w="9525">
            <a:noFill/>
          </a:ln>
        </p:spPr>
        <p:txBody>
          <a:bodyPr>
            <a:spAutoFit/>
          </a:bodyPr>
          <a:p>
            <a:pPr algn="just">
              <a:lnSpc>
                <a:spcPct val="150000"/>
              </a:lnSpc>
            </a:pPr>
            <a:r>
              <a:rPr lang="en-US" altLang="en-US" sz="3800" b="1" dirty="0">
                <a:solidFill>
                  <a:srgbClr val="00B050"/>
                </a:solidFill>
                <a:latin typeface="Times New Roman" panose="02020603050405020304" pitchFamily="18" charset="0"/>
              </a:rPr>
              <a:t>2. Công nghệ TMR (Total Mixed Ration)</a:t>
            </a:r>
            <a:endParaRPr lang="en-US" altLang="en-US" sz="3800" b="1" dirty="0">
              <a:solidFill>
                <a:srgbClr val="00B050"/>
              </a:solidFill>
              <a:latin typeface="Times New Roman" panose="02020603050405020304" pitchFamily="18" charset="0"/>
            </a:endParaRPr>
          </a:p>
          <a:p>
            <a:pPr algn="just">
              <a:lnSpc>
                <a:spcPct val="150000"/>
              </a:lnSpc>
            </a:pPr>
            <a:r>
              <a:rPr lang="en-US" altLang="en-US" sz="3800" b="1" dirty="0">
                <a:solidFill>
                  <a:srgbClr val="00B050"/>
                </a:solidFill>
                <a:latin typeface="Times New Roman" panose="02020603050405020304" pitchFamily="18" charset="0"/>
              </a:rPr>
              <a:t>Là công nghệ cho phép cung cấp cho bò sữa một khẩu phần ăn đầy đủ và cân bằng các thành phần dinh dưỡng, như đạm, béo, xơ, khoáng chất, vitamin… Công nghệ này giúp tăng khả năng tiêu hóa, tăng sản lượng sữa và chất lượng sữa.</a:t>
            </a:r>
            <a:endParaRPr lang="en-US" altLang="en-US" sz="3800" b="1" dirty="0">
              <a:solidFill>
                <a:srgbClr val="00B050"/>
              </a:solidFill>
              <a:latin typeface="Times New Roman" panose="02020603050405020304" pitchFamily="18"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823913" y="1069975"/>
            <a:ext cx="10544175" cy="5114925"/>
          </a:xfrm>
          <a:prstGeom prst="rect">
            <a:avLst/>
          </a:prstGeom>
          <a:noFill/>
          <a:ln w="9525">
            <a:noFill/>
          </a:ln>
        </p:spPr>
        <p:txBody>
          <a:bodyPr>
            <a:spAutoFit/>
          </a:bodyPr>
          <a:p>
            <a:pPr algn="just">
              <a:lnSpc>
                <a:spcPct val="150000"/>
              </a:lnSpc>
            </a:pPr>
            <a:r>
              <a:rPr lang="en-US" altLang="en-US" sz="3700" b="1" dirty="0">
                <a:solidFill>
                  <a:srgbClr val="00B050"/>
                </a:solidFill>
                <a:latin typeface="Times New Roman" panose="02020603050405020304" pitchFamily="18" charset="0"/>
              </a:rPr>
              <a:t>3. Công nghệ RMF (Rumen Fermentation)</a:t>
            </a:r>
            <a:endParaRPr lang="en-US" altLang="en-US" sz="3700" b="1" dirty="0">
              <a:solidFill>
                <a:srgbClr val="00B050"/>
              </a:solidFill>
              <a:latin typeface="Times New Roman" panose="02020603050405020304" pitchFamily="18" charset="0"/>
            </a:endParaRPr>
          </a:p>
          <a:p>
            <a:pPr algn="just">
              <a:lnSpc>
                <a:spcPct val="150000"/>
              </a:lnSpc>
            </a:pPr>
            <a:r>
              <a:rPr lang="en-US" altLang="en-US" sz="3700" b="1" dirty="0">
                <a:solidFill>
                  <a:srgbClr val="00B050"/>
                </a:solidFill>
                <a:latin typeface="Times New Roman" panose="02020603050405020304" pitchFamily="18" charset="0"/>
              </a:rPr>
              <a:t>Là công nghệ cho phép cải thiện quá trình lên men trong dạ dày của bò sữa, giúp tăng khả năng hấp thu các chất dinh dưỡng từ thức ăn. Công nghệ này giúp giảm chi phí thức ăn, giảm khí thải nhà kính và tăng sản lượng sữa.</a:t>
            </a:r>
            <a:endParaRPr lang="en-US" altLang="en-US" sz="3700" b="1" dirty="0">
              <a:solidFill>
                <a:srgbClr val="00B050"/>
              </a:solidFill>
              <a:latin typeface="Times New Roman" panose="02020603050405020304" pitchFamily="18"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1204913" y="803275"/>
            <a:ext cx="9339262" cy="5251450"/>
          </a:xfrm>
          <a:prstGeom prst="rect">
            <a:avLst/>
          </a:prstGeom>
          <a:noFill/>
          <a:ln w="9525">
            <a:noFill/>
          </a:ln>
        </p:spPr>
        <p:txBody>
          <a:bodyPr>
            <a:spAutoFit/>
          </a:bodyPr>
          <a:p>
            <a:pPr algn="just">
              <a:lnSpc>
                <a:spcPct val="150000"/>
              </a:lnSpc>
            </a:pPr>
            <a:r>
              <a:rPr lang="en-US" altLang="en-US" sz="3800" b="1" dirty="0">
                <a:solidFill>
                  <a:srgbClr val="00B050"/>
                </a:solidFill>
                <a:latin typeface="Times New Roman" panose="02020603050405020304" pitchFamily="18" charset="0"/>
              </a:rPr>
              <a:t>4. Công nghệ sinh sản</a:t>
            </a:r>
            <a:endParaRPr lang="en-US" altLang="en-US" sz="3800" b="1" dirty="0">
              <a:solidFill>
                <a:srgbClr val="00B050"/>
              </a:solidFill>
              <a:latin typeface="Times New Roman" panose="02020603050405020304" pitchFamily="18" charset="0"/>
            </a:endParaRPr>
          </a:p>
          <a:p>
            <a:pPr algn="just">
              <a:lnSpc>
                <a:spcPct val="150000"/>
              </a:lnSpc>
            </a:pPr>
            <a:r>
              <a:rPr lang="en-US" altLang="en-US" sz="3800" b="1" dirty="0">
                <a:solidFill>
                  <a:srgbClr val="00B050"/>
                </a:solidFill>
                <a:latin typeface="Times New Roman" panose="02020603050405020304" pitchFamily="18" charset="0"/>
              </a:rPr>
              <a:t>Là công nghệ cho phép cải thiện khả năng sinh sản của bò sữa, như thụ tinh nhân tạo, siêu âm thai, chuyển phôi… Công nghệ này giúp tăng tỷ lệ mang thai, giảm thời gian rỗng thai và tăng khả năng di truyền.</a:t>
            </a:r>
            <a:endParaRPr lang="en-US" altLang="en-US" sz="3800" b="1" dirty="0">
              <a:solidFill>
                <a:srgbClr val="00B050"/>
              </a:solidFill>
              <a:latin typeface="Times New Roman" panose="02020603050405020304" pitchFamily="18"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1274763" y="365125"/>
            <a:ext cx="9339262" cy="6127750"/>
          </a:xfrm>
          <a:prstGeom prst="rect">
            <a:avLst/>
          </a:prstGeom>
          <a:noFill/>
          <a:ln w="9525">
            <a:noFill/>
          </a:ln>
        </p:spPr>
        <p:txBody>
          <a:bodyPr>
            <a:spAutoFit/>
          </a:bodyPr>
          <a:p>
            <a:pPr algn="just">
              <a:lnSpc>
                <a:spcPct val="150000"/>
              </a:lnSpc>
            </a:pPr>
            <a:r>
              <a:rPr lang="en-US" altLang="en-US" sz="3800" b="1" dirty="0">
                <a:solidFill>
                  <a:srgbClr val="00B050"/>
                </a:solidFill>
                <a:latin typeface="Times New Roman" panose="02020603050405020304" pitchFamily="18" charset="0"/>
              </a:rPr>
              <a:t>5. Công nghệ xử lý chất thải</a:t>
            </a:r>
            <a:endParaRPr lang="en-US" altLang="en-US" sz="3800" b="1" dirty="0">
              <a:solidFill>
                <a:srgbClr val="00B050"/>
              </a:solidFill>
              <a:latin typeface="Times New Roman" panose="02020603050405020304" pitchFamily="18" charset="0"/>
            </a:endParaRPr>
          </a:p>
          <a:p>
            <a:pPr algn="just">
              <a:lnSpc>
                <a:spcPct val="150000"/>
              </a:lnSpc>
            </a:pPr>
            <a:r>
              <a:rPr lang="en-US" altLang="en-US" sz="3800" b="1" dirty="0">
                <a:solidFill>
                  <a:srgbClr val="00B050"/>
                </a:solidFill>
                <a:latin typeface="Times New Roman" panose="02020603050405020304" pitchFamily="18" charset="0"/>
              </a:rPr>
              <a:t>Là công nghệ cho phép xử lý hiệu quả các loại chất thải từ chăn nuôi bò sữa, như phân bò, nước thải… Công nghệ này giúp bảo vệ môi trường, tiết kiệm nguồn lực và tạo ra các sản phẩm có giá trị kinh tế, như phân bón hữu cơ, biogas…</a:t>
            </a:r>
            <a:endParaRPr lang="en-US" altLang="en-US" sz="3800" b="1" dirty="0">
              <a:solidFill>
                <a:srgbClr val="00B050"/>
              </a:solidFill>
              <a:latin typeface="Times New Roman" panose="02020603050405020304"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Title 1"/>
          <p:cNvSpPr>
            <a:spLocks noGrp="1"/>
          </p:cNvSpPr>
          <p:nvPr>
            <p:ph type="ctrTitle"/>
          </p:nvPr>
        </p:nvSpPr>
        <p:spPr>
          <a:xfrm>
            <a:off x="-133350" y="65088"/>
            <a:ext cx="12161838" cy="1057275"/>
          </a:xfrm>
          <a:ln/>
        </p:spPr>
        <p:txBody>
          <a:bodyPr vert="horz" wrap="square" lIns="144731" tIns="72366" rIns="144731" bIns="72366" anchor="ctr" anchorCtr="0"/>
          <a:p>
            <a:pPr eaLnBrk="1" hangingPunct="1">
              <a:buClrTx/>
              <a:buSzTx/>
              <a:buFontTx/>
            </a:pPr>
            <a:r>
              <a:rPr lang="en-US" altLang="en-US" sz="5300" b="1" dirty="0">
                <a:solidFill>
                  <a:srgbClr val="00B050"/>
                </a:solidFill>
                <a:latin typeface="Times New Roman" panose="02020603050405020304" pitchFamily="18" charset="0"/>
                <a:cs typeface="Times New Roman" panose="02020603050405020304" pitchFamily="18" charset="0"/>
              </a:rPr>
              <a:t>THỬ THÁCH CHO EM</a:t>
            </a:r>
            <a:endParaRPr lang="en-US" altLang="en-US" sz="5300" b="1" dirty="0">
              <a:solidFill>
                <a:srgbClr val="00B050"/>
              </a:solidFill>
              <a:latin typeface="Times New Roman" panose="02020603050405020304" pitchFamily="18" charset="0"/>
              <a:ea typeface="Times New Roman" panose="02020603050405020304" pitchFamily="18" charset="0"/>
            </a:endParaRPr>
          </a:p>
        </p:txBody>
      </p:sp>
      <p:pic>
        <p:nvPicPr>
          <p:cNvPr id="1026" name="Picture 2" descr="Analog Alarm Clock Icon Image Vector Illustration Design Royalty Free  Cliparts, Vectors, And Stock Illustration. Image 82032642."/>
          <p:cNvPicPr>
            <a:picLocks noChangeAspect="1"/>
          </p:cNvPicPr>
          <p:nvPr/>
        </p:nvPicPr>
        <p:blipFill>
          <a:blip r:embed="rId1"/>
          <a:stretch>
            <a:fillRect/>
          </a:stretch>
        </p:blipFill>
        <p:spPr>
          <a:xfrm>
            <a:off x="1646238" y="4445000"/>
            <a:ext cx="1611312" cy="1611313"/>
          </a:xfrm>
          <a:prstGeom prst="rect">
            <a:avLst/>
          </a:prstGeom>
          <a:noFill/>
          <a:ln w="9525">
            <a:noFill/>
          </a:ln>
        </p:spPr>
      </p:pic>
      <p:pic>
        <p:nvPicPr>
          <p:cNvPr id="1028" name="Picture 4" descr="UPSC Notes Only Pack"/>
          <p:cNvPicPr>
            <a:picLocks noChangeAspect="1"/>
          </p:cNvPicPr>
          <p:nvPr/>
        </p:nvPicPr>
        <p:blipFill>
          <a:blip r:embed="rId2"/>
          <a:stretch>
            <a:fillRect/>
          </a:stretch>
        </p:blipFill>
        <p:spPr>
          <a:xfrm>
            <a:off x="606425" y="2870200"/>
            <a:ext cx="1454150" cy="1454150"/>
          </a:xfrm>
          <a:prstGeom prst="rect">
            <a:avLst/>
          </a:prstGeom>
          <a:noFill/>
          <a:ln w="9525">
            <a:noFill/>
          </a:ln>
        </p:spPr>
      </p:pic>
      <p:sp>
        <p:nvSpPr>
          <p:cNvPr id="10" name="Subtitle 2"/>
          <p:cNvSpPr txBox="1"/>
          <p:nvPr/>
        </p:nvSpPr>
        <p:spPr>
          <a:xfrm>
            <a:off x="1957388" y="3179763"/>
            <a:ext cx="10129837" cy="511175"/>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Tìm kiếm thông tin trên sách, báo v</a:t>
            </a:r>
            <a:r>
              <a:rPr lang="en-US" altLang="en-US" sz="3500" b="1" dirty="0">
                <a:solidFill>
                  <a:srgbClr val="7030A0"/>
                </a:solidFill>
                <a:latin typeface="Times New Roman" panose="02020603050405020304" pitchFamily="18" charset="0"/>
                <a:ea typeface="Times New Roman" panose="02020603050405020304" pitchFamily="18" charset="0"/>
              </a:rPr>
              <a:t>à</a:t>
            </a:r>
            <a:r>
              <a:rPr lang="en-US" altLang="en-US" sz="3500" b="1" dirty="0">
                <a:solidFill>
                  <a:srgbClr val="7030A0"/>
                </a:solidFill>
                <a:latin typeface="Times New Roman" panose="02020603050405020304" pitchFamily="18" charset="0"/>
                <a:cs typeface="Times New Roman" panose="02020603050405020304" pitchFamily="18" charset="0"/>
              </a:rPr>
              <a:t> Internet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19" name="Frame 18"/>
          <p:cNvSpPr/>
          <p:nvPr/>
        </p:nvSpPr>
        <p:spPr>
          <a:xfrm>
            <a:off x="0" y="0"/>
            <a:ext cx="12192000" cy="6858000"/>
          </a:xfrm>
          <a:prstGeom prst="frame">
            <a:avLst>
              <a:gd name="adj1" fmla="val 2659"/>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3911" name="Rectangle 2"/>
          <p:cNvSpPr/>
          <p:nvPr/>
        </p:nvSpPr>
        <p:spPr>
          <a:xfrm>
            <a:off x="857250" y="1071563"/>
            <a:ext cx="10544175" cy="1600200"/>
          </a:xfrm>
          <a:prstGeom prst="rect">
            <a:avLst/>
          </a:prstGeom>
          <a:noFill/>
          <a:ln w="9525" cap="flat" cmpd="sng">
            <a:solidFill>
              <a:srgbClr val="00B0F0"/>
            </a:solidFill>
            <a:prstDash val="sysDash"/>
            <a:miter/>
            <a:headEnd type="none" w="med" len="med"/>
            <a:tailEnd type="none" w="med" len="med"/>
          </a:ln>
        </p:spPr>
        <p:txBody>
          <a:bodyPr lIns="121917" tIns="60958" rIns="121917" bIns="60958">
            <a:spAutoFit/>
          </a:bodyPr>
          <a:p>
            <a:pPr algn="just"/>
            <a:r>
              <a:rPr lang="en-US" altLang="en-US" sz="3200" b="1" dirty="0">
                <a:solidFill>
                  <a:srgbClr val="0432FF"/>
                </a:solidFill>
                <a:latin typeface="Times New Roman" panose="02020603050405020304" pitchFamily="18" charset="0"/>
                <a:cs typeface="Times New Roman" panose="02020603050405020304" pitchFamily="18" charset="0"/>
              </a:rPr>
              <a:t>Sưu tầm một số hình ảnh về nông nghiệp xanh, nông nghiệp hữu cơ, nông nghiệp tuần ho</a:t>
            </a:r>
            <a:r>
              <a:rPr lang="en-US" altLang="en-US" sz="3200" b="1" dirty="0">
                <a:solidFill>
                  <a:srgbClr val="0432FF"/>
                </a:solidFill>
                <a:latin typeface="Times New Roman" panose="02020603050405020304" pitchFamily="18" charset="0"/>
                <a:ea typeface="Times New Roman" panose="02020603050405020304" pitchFamily="18" charset="0"/>
              </a:rPr>
              <a:t>à</a:t>
            </a:r>
            <a:r>
              <a:rPr lang="en-US" altLang="en-US" sz="3200" b="1" dirty="0">
                <a:solidFill>
                  <a:srgbClr val="0432FF"/>
                </a:solidFill>
                <a:latin typeface="Times New Roman" panose="02020603050405020304" pitchFamily="18" charset="0"/>
                <a:cs typeface="Times New Roman" panose="02020603050405020304" pitchFamily="18" charset="0"/>
              </a:rPr>
              <a:t>n, nông nghiệp thông minh, nông nghiệp công nghệ cao, nông nghiệp sinh thái,</a:t>
            </a:r>
            <a:r>
              <a:rPr lang="en-US" altLang="en-US" sz="3200" b="1" dirty="0">
                <a:solidFill>
                  <a:srgbClr val="0432FF"/>
                </a:solidFill>
                <a:latin typeface="Times New Roman" panose="02020603050405020304" pitchFamily="18" charset="0"/>
                <a:ea typeface="Times New Roman" panose="02020603050405020304" pitchFamily="18" charset="0"/>
              </a:rPr>
              <a:t>…</a:t>
            </a:r>
            <a:r>
              <a:rPr lang="en-US" altLang="en-US" sz="3200" b="1" dirty="0">
                <a:solidFill>
                  <a:srgbClr val="0432FF"/>
                </a:solidFill>
                <a:latin typeface="Times New Roman" panose="02020603050405020304" pitchFamily="18" charset="0"/>
              </a:rPr>
              <a:t> </a:t>
            </a:r>
            <a:endParaRPr lang="en-US" altLang="en-US" sz="3200" b="1" dirty="0">
              <a:solidFill>
                <a:srgbClr val="0432FF"/>
              </a:solidFill>
              <a:latin typeface="Times New Roman" panose="02020603050405020304" pitchFamily="18" charset="0"/>
            </a:endParaRPr>
          </a:p>
        </p:txBody>
      </p:sp>
      <p:sp>
        <p:nvSpPr>
          <p:cNvPr id="8" name="Subtitle 2"/>
          <p:cNvSpPr txBox="1"/>
          <p:nvPr/>
        </p:nvSpPr>
        <p:spPr>
          <a:xfrm>
            <a:off x="2060575" y="4906963"/>
            <a:ext cx="6183313" cy="512762"/>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vi-VN" altLang="en-US" sz="3500" b="1" dirty="0">
                <a:solidFill>
                  <a:srgbClr val="7030A0"/>
                </a:solidFill>
                <a:latin typeface="Times New Roman" panose="02020603050405020304" pitchFamily="18" charset="0"/>
                <a:cs typeface="Times New Roman" panose="02020603050405020304" pitchFamily="18" charset="0"/>
              </a:rPr>
              <a:t>Thời gian 1 tuần</a:t>
            </a:r>
            <a:r>
              <a:rPr lang="en-US" altLang="en-US" sz="3500" b="1" dirty="0">
                <a:solidFill>
                  <a:srgbClr val="7030A0"/>
                </a:solidFill>
                <a:latin typeface="Times New Roman" panose="02020603050405020304" pitchFamily="18" charset="0"/>
                <a:cs typeface="Times New Roman" panose="02020603050405020304" pitchFamily="18" charset="0"/>
              </a:rPr>
              <a: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9" name="TextBox 8"/>
          <p:cNvSpPr txBox="1"/>
          <p:nvPr/>
        </p:nvSpPr>
        <p:spPr>
          <a:xfrm>
            <a:off x="6662738" y="5813425"/>
            <a:ext cx="5529262" cy="661988"/>
          </a:xfrm>
          <a:prstGeom prst="rect">
            <a:avLst/>
          </a:prstGeom>
          <a:noFill/>
          <a:ln w="9525">
            <a:noFill/>
          </a:ln>
        </p:spPr>
        <p:txBody>
          <a:bodyPr lIns="121917" tIns="60958" rIns="121917" bIns="60958">
            <a:spAutoFit/>
          </a:bodyPr>
          <a:p>
            <a:pPr marL="455930" indent="-455930" eaLnBrk="1" hangingPunct="1">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 Cá nhân</a:t>
            </a:r>
            <a:endParaRPr lang="en-US" altLang="en-US" sz="3500" b="1" dirty="0">
              <a:solidFill>
                <a:srgbClr val="7030A0"/>
              </a:solidFill>
              <a:latin typeface="Times New Roman" panose="02020603050405020304" pitchFamily="18" charset="0"/>
              <a:ea typeface="Times New Roman" panose="02020603050405020304" pitchFamily="18" charset="0"/>
            </a:endParaRPr>
          </a:p>
        </p:txBody>
      </p:sp>
      <p:pic>
        <p:nvPicPr>
          <p:cNvPr id="11" name="Picture 4" descr="Chương trình đào tạo học sinh thi tuyển vào các đại học hàng đầu tại Mỹ"/>
          <p:cNvPicPr>
            <a:picLocks noChangeAspect="1"/>
          </p:cNvPicPr>
          <p:nvPr/>
        </p:nvPicPr>
        <p:blipFill>
          <a:blip r:embed="rId3"/>
          <a:srcRect l="20467" t="13295" r="14207" b="13728"/>
          <a:stretch>
            <a:fillRect/>
          </a:stretch>
        </p:blipFill>
        <p:spPr>
          <a:xfrm>
            <a:off x="5680075" y="5592763"/>
            <a:ext cx="831850" cy="928687"/>
          </a:xfrm>
          <a:prstGeom prst="rect">
            <a:avLst/>
          </a:prstGeom>
          <a:noFill/>
          <a:ln w="9525">
            <a:noFill/>
          </a:ln>
        </p:spPr>
      </p:pic>
      <p:pic>
        <p:nvPicPr>
          <p:cNvPr id="123915" name="Picture 5" descr="POINSET2"/>
          <p:cNvPicPr>
            <a:picLocks noChangeAspect="1"/>
          </p:cNvPicPr>
          <p:nvPr/>
        </p:nvPicPr>
        <p:blipFill>
          <a:blip r:embed="rId4"/>
          <a:stretch>
            <a:fillRect/>
          </a:stretch>
        </p:blipFill>
        <p:spPr>
          <a:xfrm rot="5400000" flipV="1">
            <a:off x="352425" y="23813"/>
            <a:ext cx="1171575" cy="1477962"/>
          </a:xfrm>
          <a:prstGeom prst="rect">
            <a:avLst/>
          </a:prstGeom>
          <a:noFill/>
          <a:ln w="9525">
            <a:noFill/>
          </a:ln>
        </p:spPr>
      </p:pic>
      <p:pic>
        <p:nvPicPr>
          <p:cNvPr id="123916" name="Picture 5" descr="POINSET2"/>
          <p:cNvPicPr>
            <a:picLocks noChangeAspect="1"/>
          </p:cNvPicPr>
          <p:nvPr/>
        </p:nvPicPr>
        <p:blipFill>
          <a:blip r:embed="rId4"/>
          <a:stretch>
            <a:fillRect/>
          </a:stretch>
        </p:blipFill>
        <p:spPr>
          <a:xfrm rot="-5400000">
            <a:off x="317500" y="5422900"/>
            <a:ext cx="1243013" cy="1443038"/>
          </a:xfrm>
          <a:prstGeom prst="rect">
            <a:avLst/>
          </a:prstGeom>
          <a:noFill/>
          <a:ln w="9525">
            <a:noFill/>
          </a:ln>
        </p:spPr>
      </p:pic>
      <p:pic>
        <p:nvPicPr>
          <p:cNvPr id="123917" name="Picture 5" descr="POINSET2"/>
          <p:cNvPicPr>
            <a:picLocks noChangeAspect="1"/>
          </p:cNvPicPr>
          <p:nvPr/>
        </p:nvPicPr>
        <p:blipFill>
          <a:blip r:embed="rId4"/>
          <a:stretch>
            <a:fillRect/>
          </a:stretch>
        </p:blipFill>
        <p:spPr>
          <a:xfrm rot="5400000">
            <a:off x="10626725" y="77788"/>
            <a:ext cx="1241425" cy="1441450"/>
          </a:xfrm>
          <a:prstGeom prst="rect">
            <a:avLst/>
          </a:prstGeom>
          <a:noFill/>
          <a:ln w="9525">
            <a:noFill/>
          </a:ln>
        </p:spPr>
      </p:pic>
      <p:pic>
        <p:nvPicPr>
          <p:cNvPr id="123918" name="Picture 6" descr="Diagram&#10;&#10;Description automatically generated"/>
          <p:cNvPicPr>
            <a:picLocks noChangeAspect="1"/>
          </p:cNvPicPr>
          <p:nvPr/>
        </p:nvPicPr>
        <p:blipFill>
          <a:blip r:embed="rId5"/>
          <a:srcRect b="8304"/>
          <a:stretch>
            <a:fillRect/>
          </a:stretch>
        </p:blipFill>
        <p:spPr>
          <a:xfrm>
            <a:off x="10671175" y="5340350"/>
            <a:ext cx="1296988" cy="12811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5954" name="Picture 3"/>
          <p:cNvPicPr>
            <a:picLocks noChangeAspect="1"/>
          </p:cNvPicPr>
          <p:nvPr/>
        </p:nvPicPr>
        <p:blipFill>
          <a:blip r:embed="rId1"/>
          <a:stretch>
            <a:fillRect/>
          </a:stretch>
        </p:blipFill>
        <p:spPr>
          <a:xfrm>
            <a:off x="6069013" y="4241800"/>
            <a:ext cx="6122987" cy="2505075"/>
          </a:xfrm>
          <a:prstGeom prst="rect">
            <a:avLst/>
          </a:prstGeom>
          <a:noFill/>
          <a:ln w="9525">
            <a:noFill/>
          </a:ln>
        </p:spPr>
      </p:pic>
      <p:pic>
        <p:nvPicPr>
          <p:cNvPr id="125955" name="Picture 8"/>
          <p:cNvPicPr>
            <a:picLocks noChangeAspect="1"/>
          </p:cNvPicPr>
          <p:nvPr/>
        </p:nvPicPr>
        <p:blipFill>
          <a:blip r:embed="rId1"/>
          <a:stretch>
            <a:fillRect/>
          </a:stretch>
        </p:blipFill>
        <p:spPr>
          <a:xfrm>
            <a:off x="114300" y="4241800"/>
            <a:ext cx="6122988" cy="2505075"/>
          </a:xfrm>
          <a:prstGeom prst="rect">
            <a:avLst/>
          </a:prstGeom>
          <a:noFill/>
          <a:ln w="9525">
            <a:noFill/>
          </a:ln>
        </p:spPr>
      </p:pic>
      <p:pic>
        <p:nvPicPr>
          <p:cNvPr id="125956" name="Rectangle 2"/>
          <p:cNvPicPr/>
          <p:nvPr/>
        </p:nvPicPr>
        <p:blipFill>
          <a:blip r:embed="rId2"/>
          <a:stretch>
            <a:fillRect/>
          </a:stretch>
        </p:blipFill>
        <p:spPr>
          <a:xfrm>
            <a:off x="-279400" y="698500"/>
            <a:ext cx="12700000" cy="3060700"/>
          </a:xfrm>
          <a:prstGeom prst="rect">
            <a:avLst/>
          </a:prstGeom>
          <a:noFill/>
          <a:ln w="9525">
            <a:noFill/>
          </a:ln>
        </p:spPr>
      </p:pic>
      <p:pic>
        <p:nvPicPr>
          <p:cNvPr id="125957" name="Picture 5" descr="POINSET2"/>
          <p:cNvPicPr>
            <a:picLocks noChangeAspect="1"/>
          </p:cNvPicPr>
          <p:nvPr/>
        </p:nvPicPr>
        <p:blipFill>
          <a:blip r:embed="rId3"/>
          <a:stretch>
            <a:fillRect/>
          </a:stretch>
        </p:blipFill>
        <p:spPr>
          <a:xfrm rot="5400000" flipV="1">
            <a:off x="152400" y="-103187"/>
            <a:ext cx="1171575" cy="1476375"/>
          </a:xfrm>
          <a:prstGeom prst="rect">
            <a:avLst/>
          </a:prstGeom>
          <a:noFill/>
          <a:ln w="9525">
            <a:noFill/>
          </a:ln>
        </p:spPr>
      </p:pic>
      <p:pic>
        <p:nvPicPr>
          <p:cNvPr id="125958" name="Picture 5" descr="POINSET2"/>
          <p:cNvPicPr>
            <a:picLocks noChangeAspect="1"/>
          </p:cNvPicPr>
          <p:nvPr/>
        </p:nvPicPr>
        <p:blipFill>
          <a:blip r:embed="rId3"/>
          <a:stretch>
            <a:fillRect/>
          </a:stretch>
        </p:blipFill>
        <p:spPr>
          <a:xfrm rot="5400000">
            <a:off x="10848975" y="-63500"/>
            <a:ext cx="1243013" cy="1443038"/>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6978" name="Picture 4" descr="Tổng hợp 50 mẫu phông nền powerpoint chuyên nghiệp | ADV Solutions"/>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4" name="Rectangle 3"/>
          <p:cNvSpPr/>
          <p:nvPr/>
        </p:nvSpPr>
        <p:spPr>
          <a:xfrm>
            <a:off x="2060575" y="2135188"/>
            <a:ext cx="8070850" cy="193833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Chúc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các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em</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chăm</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ngoan</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học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giỏi</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spd="slow" advClick="0" advTm="3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4005263" y="0"/>
            <a:ext cx="4181475" cy="823913"/>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rPr>
              <a:t>Nông nghiệp hữu cơ</a:t>
            </a:r>
            <a:endParaRPr lang="en-US" altLang="en-US" sz="3600" b="1" dirty="0">
              <a:solidFill>
                <a:srgbClr val="00B050"/>
              </a:solidFill>
              <a:latin typeface="Times New Roman" panose="02020603050405020304" pitchFamily="18" charset="0"/>
            </a:endParaRPr>
          </a:p>
        </p:txBody>
      </p:sp>
      <p:pic>
        <p:nvPicPr>
          <p:cNvPr id="19459" name="Picture 2" descr="Kỳ 2: Những mô hình sản xuất nông nghiệp hữu cơ trong thực tế"/>
          <p:cNvPicPr>
            <a:picLocks noChangeAspect="1"/>
          </p:cNvPicPr>
          <p:nvPr/>
        </p:nvPicPr>
        <p:blipFill>
          <a:blip r:embed="rId1"/>
          <a:stretch>
            <a:fillRect/>
          </a:stretch>
        </p:blipFill>
        <p:spPr>
          <a:xfrm>
            <a:off x="984250" y="823913"/>
            <a:ext cx="10150475" cy="5911850"/>
          </a:xfrm>
          <a:prstGeom prst="rect">
            <a:avLst/>
          </a:prstGeom>
          <a:noFill/>
          <a:ln w="9525">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3101975" y="0"/>
            <a:ext cx="5683250" cy="823913"/>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rPr>
              <a:t>Nông nghiệp tuần hoàn</a:t>
            </a:r>
            <a:endParaRPr lang="en-US" altLang="en-US" sz="3600" b="1" dirty="0">
              <a:solidFill>
                <a:srgbClr val="00B050"/>
              </a:solidFill>
              <a:latin typeface="Times New Roman" panose="02020603050405020304" pitchFamily="18" charset="0"/>
            </a:endParaRPr>
          </a:p>
        </p:txBody>
      </p:sp>
      <p:pic>
        <p:nvPicPr>
          <p:cNvPr id="21507" name="Picture 2" descr="Nông nghiệp tuần hoàn giúp tăng cạnh tranh - Báo Đồng Nai điện tử"/>
          <p:cNvPicPr>
            <a:picLocks noChangeAspect="1"/>
          </p:cNvPicPr>
          <p:nvPr/>
        </p:nvPicPr>
        <p:blipFill>
          <a:blip r:embed="rId1"/>
          <a:stretch>
            <a:fillRect/>
          </a:stretch>
        </p:blipFill>
        <p:spPr>
          <a:xfrm>
            <a:off x="1282700" y="966788"/>
            <a:ext cx="9585325" cy="5735637"/>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3671888" y="0"/>
            <a:ext cx="5113337" cy="823913"/>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rPr>
              <a:t>Nông nghiệp thông minh</a:t>
            </a:r>
            <a:endParaRPr lang="en-US" altLang="en-US" sz="3600" b="1" dirty="0">
              <a:solidFill>
                <a:srgbClr val="00B050"/>
              </a:solidFill>
              <a:latin typeface="Times New Roman" panose="02020603050405020304" pitchFamily="18" charset="0"/>
            </a:endParaRPr>
          </a:p>
        </p:txBody>
      </p:sp>
      <p:pic>
        <p:nvPicPr>
          <p:cNvPr id="23555" name="Picture 2" descr="Phát triển nông nghiệp thông minh với cách tiếp cận thông minh"/>
          <p:cNvPicPr>
            <a:picLocks noChangeAspect="1"/>
          </p:cNvPicPr>
          <p:nvPr/>
        </p:nvPicPr>
        <p:blipFill>
          <a:blip r:embed="rId1"/>
          <a:stretch>
            <a:fillRect/>
          </a:stretch>
        </p:blipFill>
        <p:spPr>
          <a:xfrm>
            <a:off x="1047750" y="889000"/>
            <a:ext cx="10191750" cy="5754688"/>
          </a:xfrm>
          <a:prstGeom prst="rect">
            <a:avLst/>
          </a:prstGeom>
          <a:noFill/>
          <a:ln w="9525">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3092450" y="0"/>
            <a:ext cx="5692775" cy="823913"/>
          </a:xfrm>
          <a:prstGeom prst="rect">
            <a:avLst/>
          </a:prstGeom>
          <a:noFill/>
          <a:ln w="9525">
            <a:noFill/>
          </a:ln>
        </p:spPr>
        <p:txBody>
          <a:bodyPr>
            <a:spAutoFit/>
          </a:bodyPr>
          <a:p>
            <a:pPr algn="ctr">
              <a:lnSpc>
                <a:spcPct val="150000"/>
              </a:lnSpc>
            </a:pPr>
            <a:r>
              <a:rPr lang="en-US" altLang="en-US" sz="3600" b="1" dirty="0">
                <a:solidFill>
                  <a:srgbClr val="00B050"/>
                </a:solidFill>
                <a:latin typeface="Times New Roman" panose="02020603050405020304" pitchFamily="18" charset="0"/>
              </a:rPr>
              <a:t>Nông nghiệp công nghệ cao</a:t>
            </a:r>
            <a:endParaRPr lang="en-US" altLang="en-US" sz="3600" b="1" dirty="0">
              <a:solidFill>
                <a:srgbClr val="00B050"/>
              </a:solidFill>
              <a:latin typeface="Times New Roman" panose="02020603050405020304" pitchFamily="18" charset="0"/>
            </a:endParaRPr>
          </a:p>
        </p:txBody>
      </p:sp>
      <p:pic>
        <p:nvPicPr>
          <p:cNvPr id="25603" name="Picture 2" descr="Phát triển công nghệ, quy trình sản xuất nông nghiệp tuần hoàn"/>
          <p:cNvPicPr>
            <a:picLocks noChangeAspect="1"/>
          </p:cNvPicPr>
          <p:nvPr/>
        </p:nvPicPr>
        <p:blipFill>
          <a:blip r:embed="rId1"/>
          <a:stretch>
            <a:fillRect/>
          </a:stretch>
        </p:blipFill>
        <p:spPr>
          <a:xfrm>
            <a:off x="1122363" y="995363"/>
            <a:ext cx="9818687" cy="5786437"/>
          </a:xfrm>
          <a:prstGeom prst="rect">
            <a:avLst/>
          </a:prstGeom>
          <a:noFill/>
          <a:ln w="9525">
            <a:noFill/>
          </a:ln>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11626</Words>
  <Application>WPS Presentation</Application>
  <PresentationFormat/>
  <Paragraphs>232</Paragraphs>
  <Slides>59</Slides>
  <Notes>59</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59</vt:i4>
      </vt:variant>
    </vt:vector>
  </HeadingPairs>
  <TitlesOfParts>
    <vt:vector size="73" baseType="lpstr">
      <vt:lpstr>Arial</vt:lpstr>
      <vt:lpstr>SimSun</vt:lpstr>
      <vt:lpstr>Wingdings</vt:lpstr>
      <vt:lpstr>Times New Roman</vt:lpstr>
      <vt:lpstr>Calibri</vt:lpstr>
      <vt:lpstr>Calibri Light</vt:lpstr>
      <vt:lpstr>Tahoma</vt:lpstr>
      <vt:lpstr>Microsoft YaHei</vt:lpstr>
      <vt:lpstr>Arial Unicode MS</vt:lpstr>
      <vt:lpstr>Mangal</vt:lpstr>
      <vt:lpstr>Segoe Print</vt:lpstr>
      <vt:lpstr>Office Theme</vt:lpstr>
      <vt:lpstr>Custom Design</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471</cp:revision>
  <dcterms:created xsi:type="dcterms:W3CDTF">2020-12-14T06:54:30Z</dcterms:created>
  <dcterms:modified xsi:type="dcterms:W3CDTF">2024-10-07T13:58:23Z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4F4145BB83354476B5342A3CB58DC726_12</vt:lpwstr>
  </property>
  <property fmtid="{D5CDD505-2E9C-101B-9397-08002B2CF9AE}" pid="3" name="KSOProductBuildVer">
    <vt:lpwstr>1033-12.2.0.18283</vt:lpwstr>
  </property>
</Properties>
</file>