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453" r:id="rId5"/>
    <p:sldId id="377" r:id="rId7"/>
    <p:sldId id="575" r:id="rId8"/>
    <p:sldId id="814" r:id="rId9"/>
    <p:sldId id="885" r:id="rId10"/>
    <p:sldId id="886" r:id="rId11"/>
    <p:sldId id="815" r:id="rId12"/>
    <p:sldId id="848" r:id="rId13"/>
    <p:sldId id="710" r:id="rId14"/>
    <p:sldId id="859" r:id="rId15"/>
    <p:sldId id="887" r:id="rId16"/>
    <p:sldId id="888" r:id="rId17"/>
    <p:sldId id="889" r:id="rId18"/>
    <p:sldId id="890" r:id="rId19"/>
    <p:sldId id="891" r:id="rId20"/>
    <p:sldId id="892" r:id="rId21"/>
    <p:sldId id="893" r:id="rId22"/>
    <p:sldId id="894" r:id="rId23"/>
    <p:sldId id="895" r:id="rId24"/>
    <p:sldId id="896" r:id="rId25"/>
    <p:sldId id="897" r:id="rId26"/>
    <p:sldId id="898" r:id="rId27"/>
    <p:sldId id="446" r:id="rId28"/>
    <p:sldId id="867" r:id="rId29"/>
    <p:sldId id="899" r:id="rId30"/>
    <p:sldId id="900" r:id="rId31"/>
    <p:sldId id="901" r:id="rId32"/>
    <p:sldId id="902" r:id="rId33"/>
    <p:sldId id="903" r:id="rId34"/>
    <p:sldId id="904" r:id="rId35"/>
    <p:sldId id="905" r:id="rId36"/>
    <p:sldId id="906" r:id="rId37"/>
    <p:sldId id="907" r:id="rId38"/>
    <p:sldId id="418" r:id="rId39"/>
    <p:sldId id="282" r:id="rId40"/>
    <p:sldId id="308" r:id="rId41"/>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98"/>
    <p:restoredTop sz="95781"/>
  </p:normalViewPr>
  <p:slideViewPr>
    <p:cSldViewPr snapToGrid="0" showGuides="1">
      <p:cViewPr varScale="1">
        <p:scale>
          <a:sx n="111" d="100"/>
          <a:sy n="111" d="100"/>
        </p:scale>
        <p:origin x="42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A4EBA9B-BEBF-3E4E-9622-7CF8BA07D8EB}"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a:t>Bấm để chỉnh sửa kiểu văn bản của Bản cái</a:t>
            </a:r>
            <a:endParaRPr lang="vi-VN" altLang="x-none"/>
          </a:p>
          <a:p>
            <a:pPr lvl="1"/>
            <a:r>
              <a:rPr lang="vi-VN" altLang="x-none"/>
              <a:t>Mức hai</a:t>
            </a:r>
            <a:endParaRPr lang="vi-VN" altLang="x-none"/>
          </a:p>
          <a:p>
            <a:pPr lvl="2"/>
            <a:r>
              <a:rPr lang="vi-VN" altLang="x-none"/>
              <a:t>Mức ba</a:t>
            </a:r>
            <a:endParaRPr lang="vi-VN" altLang="x-none"/>
          </a:p>
          <a:p>
            <a:pPr lvl="3"/>
            <a:r>
              <a:rPr lang="vi-VN" altLang="x-none"/>
              <a:t>Mức bốn</a:t>
            </a:r>
            <a:endParaRPr lang="vi-VN" altLang="x-none"/>
          </a:p>
          <a:p>
            <a:pPr lvl="4"/>
            <a:r>
              <a:rPr lang="vi-VN" altLang="x-none"/>
              <a:t>Mức năm</a:t>
            </a:r>
            <a:endParaRPr lang="vi-VN" altLang="x-none"/>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a:latin typeface="Calibri" panose="020F0502020204030204" charset="0"/>
              </a:rPr>
            </a:fld>
            <a:endParaRPr lang="en-US" altLang="en-US" sz="1200">
              <a:latin typeface="Calibri" panose="020F050202020403020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8" name="Rectangle 2"/>
          <p:cNvSpPr>
            <a:spLocks noGrp="1" noRot="1" noChangeAspect="1" noTextEdit="1"/>
          </p:cNvSpPr>
          <p:nvPr>
            <p:ph type="sldImg"/>
          </p:nvPr>
        </p:nvSpPr>
        <p:spPr>
          <a:ln>
            <a:solidFill>
              <a:srgbClr val="000000">
                <a:alpha val="100000"/>
              </a:srgbClr>
            </a:solidFill>
            <a:miter lim="800000"/>
          </a:ln>
        </p:spPr>
      </p:sp>
      <p:sp>
        <p:nvSpPr>
          <p:cNvPr id="4505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3490" name="Rectangle 2"/>
          <p:cNvSpPr>
            <a:spLocks noGrp="1" noRot="1" noChangeAspect="1" noTextEdit="1"/>
          </p:cNvSpPr>
          <p:nvPr>
            <p:ph type="sldImg"/>
          </p:nvPr>
        </p:nvSpPr>
        <p:spPr>
          <a:ln>
            <a:solidFill>
              <a:srgbClr val="000000">
                <a:alpha val="100000"/>
              </a:srgbClr>
            </a:solidFill>
            <a:miter lim="800000"/>
          </a:ln>
        </p:spPr>
      </p:sp>
      <p:sp>
        <p:nvSpPr>
          <p:cNvPr id="6349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5538" name="Rectangle 2"/>
          <p:cNvSpPr>
            <a:spLocks noGrp="1" noRot="1" noChangeAspect="1" noTextEdit="1"/>
          </p:cNvSpPr>
          <p:nvPr>
            <p:ph type="sldImg"/>
          </p:nvPr>
        </p:nvSpPr>
        <p:spPr>
          <a:ln>
            <a:solidFill>
              <a:srgbClr val="000000">
                <a:alpha val="100000"/>
              </a:srgbClr>
            </a:solidFill>
            <a:miter lim="800000"/>
          </a:ln>
        </p:spPr>
      </p:sp>
      <p:sp>
        <p:nvSpPr>
          <p:cNvPr id="6553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7586" name="Rectangle 2"/>
          <p:cNvSpPr>
            <a:spLocks noGrp="1" noRot="1" noChangeAspect="1" noTextEdit="1"/>
          </p:cNvSpPr>
          <p:nvPr>
            <p:ph type="sldImg"/>
          </p:nvPr>
        </p:nvSpPr>
        <p:spPr>
          <a:ln>
            <a:solidFill>
              <a:srgbClr val="000000">
                <a:alpha val="100000"/>
              </a:srgbClr>
            </a:solidFill>
            <a:miter lim="800000"/>
          </a:ln>
        </p:spPr>
      </p:sp>
      <p:sp>
        <p:nvSpPr>
          <p:cNvPr id="6758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9634" name="Rectangle 2"/>
          <p:cNvSpPr>
            <a:spLocks noGrp="1" noRot="1" noChangeAspect="1" noTextEdit="1"/>
          </p:cNvSpPr>
          <p:nvPr>
            <p:ph type="sldImg"/>
          </p:nvPr>
        </p:nvSpPr>
        <p:spPr>
          <a:ln>
            <a:solidFill>
              <a:srgbClr val="000000">
                <a:alpha val="100000"/>
              </a:srgbClr>
            </a:solidFill>
            <a:miter lim="800000"/>
          </a:ln>
        </p:spPr>
      </p:sp>
      <p:sp>
        <p:nvSpPr>
          <p:cNvPr id="6963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1682" name="Rectangle 2"/>
          <p:cNvSpPr>
            <a:spLocks noGrp="1" noRot="1" noChangeAspect="1" noTextEdit="1"/>
          </p:cNvSpPr>
          <p:nvPr>
            <p:ph type="sldImg"/>
          </p:nvPr>
        </p:nvSpPr>
        <p:spPr>
          <a:ln>
            <a:solidFill>
              <a:srgbClr val="000000">
                <a:alpha val="100000"/>
              </a:srgbClr>
            </a:solidFill>
            <a:miter lim="800000"/>
          </a:ln>
        </p:spPr>
      </p:sp>
      <p:sp>
        <p:nvSpPr>
          <p:cNvPr id="7168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3730" name="Rectangle 2"/>
          <p:cNvSpPr>
            <a:spLocks noGrp="1" noRot="1" noChangeAspect="1" noTextEdit="1"/>
          </p:cNvSpPr>
          <p:nvPr>
            <p:ph type="sldImg"/>
          </p:nvPr>
        </p:nvSpPr>
        <p:spPr>
          <a:ln>
            <a:solidFill>
              <a:srgbClr val="000000">
                <a:alpha val="100000"/>
              </a:srgbClr>
            </a:solidFill>
            <a:miter lim="800000"/>
          </a:ln>
        </p:spPr>
      </p:sp>
      <p:sp>
        <p:nvSpPr>
          <p:cNvPr id="7373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5778" name="Rectangle 2"/>
          <p:cNvSpPr>
            <a:spLocks noGrp="1" noRot="1" noChangeAspect="1" noTextEdit="1"/>
          </p:cNvSpPr>
          <p:nvPr>
            <p:ph type="sldImg"/>
          </p:nvPr>
        </p:nvSpPr>
        <p:spPr>
          <a:ln>
            <a:solidFill>
              <a:srgbClr val="000000">
                <a:alpha val="100000"/>
              </a:srgbClr>
            </a:solidFill>
            <a:miter lim="800000"/>
          </a:ln>
        </p:spPr>
      </p:sp>
      <p:sp>
        <p:nvSpPr>
          <p:cNvPr id="7577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7826" name="Rectangle 2"/>
          <p:cNvSpPr>
            <a:spLocks noGrp="1" noRot="1" noChangeAspect="1" noTextEdit="1"/>
          </p:cNvSpPr>
          <p:nvPr>
            <p:ph type="sldImg"/>
          </p:nvPr>
        </p:nvSpPr>
        <p:spPr>
          <a:ln>
            <a:solidFill>
              <a:srgbClr val="000000">
                <a:alpha val="100000"/>
              </a:srgbClr>
            </a:solidFill>
            <a:miter lim="800000"/>
          </a:ln>
        </p:spPr>
      </p:sp>
      <p:sp>
        <p:nvSpPr>
          <p:cNvPr id="7782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9874" name="Rectangle 2"/>
          <p:cNvSpPr>
            <a:spLocks noGrp="1" noRot="1" noChangeAspect="1" noTextEdit="1"/>
          </p:cNvSpPr>
          <p:nvPr>
            <p:ph type="sldImg"/>
          </p:nvPr>
        </p:nvSpPr>
        <p:spPr>
          <a:ln>
            <a:solidFill>
              <a:srgbClr val="000000">
                <a:alpha val="100000"/>
              </a:srgbClr>
            </a:solidFill>
            <a:miter lim="800000"/>
          </a:ln>
        </p:spPr>
      </p:sp>
      <p:sp>
        <p:nvSpPr>
          <p:cNvPr id="7987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1922" name="Rectangle 2"/>
          <p:cNvSpPr>
            <a:spLocks noGrp="1" noRot="1" noChangeAspect="1" noTextEdit="1"/>
          </p:cNvSpPr>
          <p:nvPr>
            <p:ph type="sldImg"/>
          </p:nvPr>
        </p:nvSpPr>
        <p:spPr>
          <a:ln>
            <a:solidFill>
              <a:srgbClr val="000000">
                <a:alpha val="100000"/>
              </a:srgbClr>
            </a:solidFill>
            <a:miter lim="800000"/>
          </a:ln>
        </p:spPr>
      </p:sp>
      <p:sp>
        <p:nvSpPr>
          <p:cNvPr id="8192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7106" name="Rectangle 2"/>
          <p:cNvSpPr>
            <a:spLocks noGrp="1" noRot="1" noChangeAspect="1" noTextEdit="1"/>
          </p:cNvSpPr>
          <p:nvPr>
            <p:ph type="sldImg"/>
          </p:nvPr>
        </p:nvSpPr>
        <p:spPr>
          <a:ln>
            <a:solidFill>
              <a:srgbClr val="000000">
                <a:alpha val="100000"/>
              </a:srgbClr>
            </a:solidFill>
            <a:miter lim="800000"/>
          </a:ln>
        </p:spPr>
      </p:sp>
      <p:sp>
        <p:nvSpPr>
          <p:cNvPr id="4710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3970" name="Rectangle 2"/>
          <p:cNvSpPr>
            <a:spLocks noGrp="1" noRot="1" noChangeAspect="1" noTextEdit="1"/>
          </p:cNvSpPr>
          <p:nvPr>
            <p:ph type="sldImg"/>
          </p:nvPr>
        </p:nvSpPr>
        <p:spPr>
          <a:ln>
            <a:solidFill>
              <a:srgbClr val="000000">
                <a:alpha val="100000"/>
              </a:srgbClr>
            </a:solidFill>
            <a:miter lim="800000"/>
          </a:ln>
        </p:spPr>
      </p:sp>
      <p:sp>
        <p:nvSpPr>
          <p:cNvPr id="8397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6018" name="Rectangle 2"/>
          <p:cNvSpPr>
            <a:spLocks noGrp="1" noRot="1" noChangeAspect="1" noTextEdit="1"/>
          </p:cNvSpPr>
          <p:nvPr>
            <p:ph type="sldImg"/>
          </p:nvPr>
        </p:nvSpPr>
        <p:spPr>
          <a:ln>
            <a:solidFill>
              <a:srgbClr val="000000">
                <a:alpha val="100000"/>
              </a:srgbClr>
            </a:solidFill>
            <a:miter lim="800000"/>
          </a:ln>
        </p:spPr>
      </p:sp>
      <p:sp>
        <p:nvSpPr>
          <p:cNvPr id="8601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8066" name="Rectangle 2"/>
          <p:cNvSpPr>
            <a:spLocks noGrp="1" noRot="1" noChangeAspect="1" noTextEdit="1"/>
          </p:cNvSpPr>
          <p:nvPr>
            <p:ph type="sldImg"/>
          </p:nvPr>
        </p:nvSpPr>
        <p:spPr>
          <a:ln>
            <a:solidFill>
              <a:srgbClr val="000000">
                <a:alpha val="100000"/>
              </a:srgbClr>
            </a:solidFill>
            <a:miter lim="800000"/>
          </a:ln>
        </p:spPr>
      </p:sp>
      <p:sp>
        <p:nvSpPr>
          <p:cNvPr id="8806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0114" name="Rectangle 2"/>
          <p:cNvSpPr>
            <a:spLocks noGrp="1" noRot="1" noChangeAspect="1" noTextEdit="1"/>
          </p:cNvSpPr>
          <p:nvPr>
            <p:ph type="sldImg"/>
          </p:nvPr>
        </p:nvSpPr>
        <p:spPr>
          <a:ln>
            <a:solidFill>
              <a:srgbClr val="000000">
                <a:alpha val="100000"/>
              </a:srgbClr>
            </a:solidFill>
            <a:miter lim="800000"/>
          </a:ln>
        </p:spPr>
      </p:sp>
      <p:sp>
        <p:nvSpPr>
          <p:cNvPr id="9011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2162" name="Rectangle 2"/>
          <p:cNvSpPr>
            <a:spLocks noGrp="1" noRot="1" noChangeAspect="1" noTextEdit="1"/>
          </p:cNvSpPr>
          <p:nvPr>
            <p:ph type="sldImg"/>
          </p:nvPr>
        </p:nvSpPr>
        <p:spPr>
          <a:ln>
            <a:solidFill>
              <a:srgbClr val="000000">
                <a:alpha val="100000"/>
              </a:srgbClr>
            </a:solidFill>
            <a:miter lim="800000"/>
          </a:ln>
        </p:spPr>
      </p:sp>
      <p:sp>
        <p:nvSpPr>
          <p:cNvPr id="9216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4210" name="Rectangle 2"/>
          <p:cNvSpPr>
            <a:spLocks noGrp="1" noRot="1" noChangeAspect="1" noTextEdit="1"/>
          </p:cNvSpPr>
          <p:nvPr>
            <p:ph type="sldImg"/>
          </p:nvPr>
        </p:nvSpPr>
        <p:spPr>
          <a:ln>
            <a:solidFill>
              <a:srgbClr val="000000">
                <a:alpha val="100000"/>
              </a:srgbClr>
            </a:solidFill>
            <a:miter lim="800000"/>
          </a:ln>
        </p:spPr>
      </p:sp>
      <p:sp>
        <p:nvSpPr>
          <p:cNvPr id="9421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6258" name="Rectangle 2"/>
          <p:cNvSpPr>
            <a:spLocks noGrp="1" noRot="1" noChangeAspect="1" noTextEdit="1"/>
          </p:cNvSpPr>
          <p:nvPr>
            <p:ph type="sldImg"/>
          </p:nvPr>
        </p:nvSpPr>
        <p:spPr>
          <a:ln>
            <a:solidFill>
              <a:srgbClr val="000000">
                <a:alpha val="100000"/>
              </a:srgbClr>
            </a:solidFill>
            <a:miter lim="800000"/>
          </a:ln>
        </p:spPr>
      </p:sp>
      <p:sp>
        <p:nvSpPr>
          <p:cNvPr id="9625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8306" name="Rectangle 2"/>
          <p:cNvSpPr>
            <a:spLocks noGrp="1" noRot="1" noChangeAspect="1" noTextEdit="1"/>
          </p:cNvSpPr>
          <p:nvPr>
            <p:ph type="sldImg"/>
          </p:nvPr>
        </p:nvSpPr>
        <p:spPr>
          <a:ln>
            <a:solidFill>
              <a:srgbClr val="000000">
                <a:alpha val="100000"/>
              </a:srgbClr>
            </a:solidFill>
            <a:miter lim="800000"/>
          </a:ln>
        </p:spPr>
      </p:sp>
      <p:sp>
        <p:nvSpPr>
          <p:cNvPr id="9830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0354" name="Rectangle 2"/>
          <p:cNvSpPr>
            <a:spLocks noGrp="1" noRot="1" noChangeAspect="1" noTextEdit="1"/>
          </p:cNvSpPr>
          <p:nvPr>
            <p:ph type="sldImg"/>
          </p:nvPr>
        </p:nvSpPr>
        <p:spPr>
          <a:ln>
            <a:solidFill>
              <a:srgbClr val="000000">
                <a:alpha val="100000"/>
              </a:srgbClr>
            </a:solidFill>
            <a:miter lim="800000"/>
          </a:ln>
        </p:spPr>
      </p:sp>
      <p:sp>
        <p:nvSpPr>
          <p:cNvPr id="10035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2402" name="Rectangle 2"/>
          <p:cNvSpPr>
            <a:spLocks noGrp="1" noRot="1" noChangeAspect="1" noTextEdit="1"/>
          </p:cNvSpPr>
          <p:nvPr>
            <p:ph type="sldImg"/>
          </p:nvPr>
        </p:nvSpPr>
        <p:spPr>
          <a:ln>
            <a:solidFill>
              <a:srgbClr val="000000">
                <a:alpha val="100000"/>
              </a:srgbClr>
            </a:solidFill>
            <a:miter lim="800000"/>
          </a:ln>
        </p:spPr>
      </p:sp>
      <p:sp>
        <p:nvSpPr>
          <p:cNvPr id="10240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9154" name="Rectangle 2"/>
          <p:cNvSpPr>
            <a:spLocks noGrp="1" noRot="1" noChangeAspect="1" noTextEdit="1"/>
          </p:cNvSpPr>
          <p:nvPr>
            <p:ph type="sldImg"/>
          </p:nvPr>
        </p:nvSpPr>
        <p:spPr>
          <a:ln>
            <a:solidFill>
              <a:srgbClr val="000000">
                <a:alpha val="100000"/>
              </a:srgbClr>
            </a:solidFill>
            <a:miter lim="800000"/>
          </a:ln>
        </p:spPr>
      </p:sp>
      <p:sp>
        <p:nvSpPr>
          <p:cNvPr id="4915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4450" name="Rectangle 2"/>
          <p:cNvSpPr>
            <a:spLocks noGrp="1" noRot="1" noChangeAspect="1" noTextEdit="1"/>
          </p:cNvSpPr>
          <p:nvPr>
            <p:ph type="sldImg"/>
          </p:nvPr>
        </p:nvSpPr>
        <p:spPr>
          <a:ln>
            <a:solidFill>
              <a:srgbClr val="000000">
                <a:alpha val="100000"/>
              </a:srgbClr>
            </a:solidFill>
            <a:miter lim="800000"/>
          </a:ln>
        </p:spPr>
      </p:sp>
      <p:sp>
        <p:nvSpPr>
          <p:cNvPr id="10445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6498" name="Rectangle 2"/>
          <p:cNvSpPr>
            <a:spLocks noGrp="1" noRot="1" noChangeAspect="1" noTextEdit="1"/>
          </p:cNvSpPr>
          <p:nvPr>
            <p:ph type="sldImg"/>
          </p:nvPr>
        </p:nvSpPr>
        <p:spPr>
          <a:ln>
            <a:solidFill>
              <a:srgbClr val="000000">
                <a:alpha val="100000"/>
              </a:srgbClr>
            </a:solidFill>
            <a:miter lim="800000"/>
          </a:ln>
        </p:spPr>
      </p:sp>
      <p:sp>
        <p:nvSpPr>
          <p:cNvPr id="10649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8546" name="Rectangle 2"/>
          <p:cNvSpPr>
            <a:spLocks noGrp="1" noRot="1" noChangeAspect="1" noTextEdit="1"/>
          </p:cNvSpPr>
          <p:nvPr>
            <p:ph type="sldImg"/>
          </p:nvPr>
        </p:nvSpPr>
        <p:spPr>
          <a:ln>
            <a:solidFill>
              <a:srgbClr val="000000">
                <a:alpha val="100000"/>
              </a:srgbClr>
            </a:solidFill>
            <a:miter lim="800000"/>
          </a:ln>
        </p:spPr>
      </p:sp>
      <p:sp>
        <p:nvSpPr>
          <p:cNvPr id="10854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0594" name="Rectangle 2"/>
          <p:cNvSpPr>
            <a:spLocks noGrp="1" noRot="1" noChangeAspect="1" noTextEdit="1"/>
          </p:cNvSpPr>
          <p:nvPr>
            <p:ph type="sldImg"/>
          </p:nvPr>
        </p:nvSpPr>
        <p:spPr>
          <a:ln>
            <a:solidFill>
              <a:srgbClr val="000000">
                <a:alpha val="100000"/>
              </a:srgbClr>
            </a:solidFill>
            <a:miter lim="800000"/>
          </a:ln>
        </p:spPr>
      </p:sp>
      <p:sp>
        <p:nvSpPr>
          <p:cNvPr id="11059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Slide Image Placeholder 1"/>
          <p:cNvSpPr>
            <a:spLocks noGrp="1" noRot="1" noChangeAspect="1" noTextEdit="1"/>
          </p:cNvSpPr>
          <p:nvPr>
            <p:ph type="sldImg"/>
          </p:nvPr>
        </p:nvSpPr>
        <p:spPr>
          <a:ln>
            <a:solidFill>
              <a:srgbClr val="000000">
                <a:alpha val="100000"/>
              </a:srgbClr>
            </a:solidFill>
            <a:miter lim="800000"/>
          </a:ln>
        </p:spPr>
      </p:sp>
      <p:sp>
        <p:nvSpPr>
          <p:cNvPr id="112642"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
        <p:nvSpPr>
          <p:cNvPr id="112643"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a:latin typeface="Calibri" panose="020F0502020204030204" charset="0"/>
              </a:rPr>
            </a:fld>
            <a:endParaRPr lang="en-US" altLang="en-US" sz="1200">
              <a:latin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2" name="Rectangle 2"/>
          <p:cNvSpPr>
            <a:spLocks noGrp="1" noRot="1" noChangeAspect="1" noTextEdit="1"/>
          </p:cNvSpPr>
          <p:nvPr>
            <p:ph type="sldImg"/>
          </p:nvPr>
        </p:nvSpPr>
        <p:spPr>
          <a:ln>
            <a:solidFill>
              <a:srgbClr val="000000">
                <a:alpha val="100000"/>
              </a:srgbClr>
            </a:solidFill>
            <a:miter lim="800000"/>
          </a:ln>
        </p:spPr>
      </p:sp>
      <p:sp>
        <p:nvSpPr>
          <p:cNvPr id="5120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3250" name="Rectangle 2"/>
          <p:cNvSpPr>
            <a:spLocks noGrp="1" noRot="1" noChangeAspect="1" noTextEdit="1"/>
          </p:cNvSpPr>
          <p:nvPr>
            <p:ph type="sldImg"/>
          </p:nvPr>
        </p:nvSpPr>
        <p:spPr>
          <a:ln>
            <a:solidFill>
              <a:srgbClr val="000000">
                <a:alpha val="100000"/>
              </a:srgbClr>
            </a:solidFill>
            <a:miter lim="800000"/>
          </a:ln>
        </p:spPr>
      </p:sp>
      <p:sp>
        <p:nvSpPr>
          <p:cNvPr id="53251"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5298" name="Rectangle 2"/>
          <p:cNvSpPr>
            <a:spLocks noGrp="1" noRot="1" noChangeAspect="1" noTextEdit="1"/>
          </p:cNvSpPr>
          <p:nvPr>
            <p:ph type="sldImg"/>
          </p:nvPr>
        </p:nvSpPr>
        <p:spPr>
          <a:ln>
            <a:solidFill>
              <a:srgbClr val="000000">
                <a:alpha val="100000"/>
              </a:srgbClr>
            </a:solidFill>
            <a:miter lim="800000"/>
          </a:ln>
        </p:spPr>
      </p:sp>
      <p:sp>
        <p:nvSpPr>
          <p:cNvPr id="55299"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7346" name="Rectangle 2"/>
          <p:cNvSpPr>
            <a:spLocks noGrp="1" noRot="1" noChangeAspect="1" noTextEdit="1"/>
          </p:cNvSpPr>
          <p:nvPr>
            <p:ph type="sldImg"/>
          </p:nvPr>
        </p:nvSpPr>
        <p:spPr>
          <a:ln>
            <a:solidFill>
              <a:srgbClr val="000000">
                <a:alpha val="100000"/>
              </a:srgbClr>
            </a:solidFill>
            <a:miter lim="800000"/>
          </a:ln>
        </p:spPr>
      </p:sp>
      <p:sp>
        <p:nvSpPr>
          <p:cNvPr id="57347"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9394" name="Rectangle 2"/>
          <p:cNvSpPr>
            <a:spLocks noGrp="1" noRot="1" noChangeAspect="1" noTextEdit="1"/>
          </p:cNvSpPr>
          <p:nvPr>
            <p:ph type="sldImg"/>
          </p:nvPr>
        </p:nvSpPr>
        <p:spPr>
          <a:ln>
            <a:solidFill>
              <a:srgbClr val="000000">
                <a:alpha val="100000"/>
              </a:srgbClr>
            </a:solidFill>
            <a:miter lim="800000"/>
          </a:ln>
        </p:spPr>
      </p:sp>
      <p:sp>
        <p:nvSpPr>
          <p:cNvPr id="59395"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a:solidFill>
                  <a:srgbClr val="000000"/>
                </a:solidFill>
                <a:latin typeface="Arial" panose="020B0604020202020204" pitchFamily="34" charset="0"/>
                <a:cs typeface="Tahoma" panose="020B0604030504040204" pitchFamily="34" charset="0"/>
              </a:rPr>
            </a:fld>
            <a:endParaRPr lang="en-US" altLang="en-US" sz="1200" b="1">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1442" name="Rectangle 2"/>
          <p:cNvSpPr>
            <a:spLocks noGrp="1" noRot="1" noChangeAspect="1" noTextEdit="1"/>
          </p:cNvSpPr>
          <p:nvPr>
            <p:ph type="sldImg"/>
          </p:nvPr>
        </p:nvSpPr>
        <p:spPr>
          <a:ln>
            <a:solidFill>
              <a:srgbClr val="000000">
                <a:alpha val="100000"/>
              </a:srgbClr>
            </a:solidFill>
            <a:miter lim="800000"/>
          </a:ln>
        </p:spPr>
      </p:sp>
      <p:sp>
        <p:nvSpPr>
          <p:cNvPr id="61443"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a:t>Click to edit Master title style</a:t>
            </a:r>
            <a:endParaRPr lang="en-US" altLang="en-US"/>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4FD608A3-50A5-034E-87A4-FA761AC6E4E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a:latin typeface="Times New Roman" panose="02020603050405020304" pitchFamily="18" charset="0"/>
              </a:rPr>
            </a:fld>
            <a:endParaRPr lang="en-US" altLang="en-US">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3314"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a:t>Click to edit Master title style</a:t>
            </a:r>
            <a:endParaRPr lang="en-US" altLang="en-US"/>
          </a:p>
        </p:txBody>
      </p:sp>
      <p:sp>
        <p:nvSpPr>
          <p:cNvPr id="13315"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622B388C-AF3B-294F-A066-B298E119A58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5602"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a:t>Click to edit Master title style</a:t>
            </a:r>
            <a:endParaRPr lang="en-US" altLang="en-US"/>
          </a:p>
        </p:txBody>
      </p:sp>
      <p:sp>
        <p:nvSpPr>
          <p:cNvPr id="25603"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a:fld>
            <a:endParaRPr lang="en-US" altLang="en-US">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4.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4.xml"/><Relationship Id="rId4" Type="http://schemas.openxmlformats.org/officeDocument/2006/relationships/image" Target="../media/image12.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4.xml"/><Relationship Id="rId4" Type="http://schemas.openxmlformats.org/officeDocument/2006/relationships/image" Target="../media/image12.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4.xml"/><Relationship Id="rId4" Type="http://schemas.openxmlformats.org/officeDocument/2006/relationships/image" Target="../media/image12.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4.xml"/><Relationship Id="rId4" Type="http://schemas.openxmlformats.org/officeDocument/2006/relationships/image" Target="../media/image14.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4.xml"/><Relationship Id="rId4" Type="http://schemas.openxmlformats.org/officeDocument/2006/relationships/image" Target="../media/image15.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4.xml"/><Relationship Id="rId4" Type="http://schemas.openxmlformats.org/officeDocument/2006/relationships/image" Target="../media/image15.jpeg"/><Relationship Id="rId3" Type="http://schemas.openxmlformats.org/officeDocument/2006/relationships/image" Target="NULL" TargetMode="External"/><Relationship Id="rId2" Type="http://schemas.openxmlformats.org/officeDocument/2006/relationships/image" Target="../media/image11.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4.xml"/><Relationship Id="rId2" Type="http://schemas.openxmlformats.org/officeDocument/2006/relationships/image" Target="../media/image17.jpeg"/><Relationship Id="rId1"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16.wmf"/><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openxmlformats.org/officeDocument/2006/relationships/image" Target="../media/image6.png"/><Relationship Id="rId1" Type="http://schemas.openxmlformats.org/officeDocument/2006/relationships/hyperlink" Target="http://www.gso.gov.vn/lao-do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4.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396618" y="225707"/>
            <a:ext cx="11522665" cy="193802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vi-VN" alt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iết 4 - </a:t>
            </a: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3. THỰC HÀNH</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PHÂN TÍCH VỀ VIỆC LÀM </a:t>
            </a:r>
            <a:r>
              <a:rPr kumimoji="0" lang="en-US" sz="4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Ở</a:t>
            </a: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ĐỊA PHƯƠNG</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4034" name="Picture 7" descr="Ngành nghề sản xuất trong khu công nghiệp tại Bình Dương"/>
          <p:cNvPicPr>
            <a:picLocks noChangeAspect="1"/>
          </p:cNvPicPr>
          <p:nvPr/>
        </p:nvPicPr>
        <p:blipFill>
          <a:blip r:embed="rId1"/>
          <a:stretch>
            <a:fillRect/>
          </a:stretch>
        </p:blipFill>
        <p:spPr>
          <a:xfrm>
            <a:off x="234950" y="2727325"/>
            <a:ext cx="5861050" cy="3905250"/>
          </a:xfrm>
          <a:prstGeom prst="rect">
            <a:avLst/>
          </a:prstGeom>
          <a:noFill/>
          <a:ln w="9525">
            <a:noFill/>
          </a:ln>
        </p:spPr>
      </p:pic>
      <p:pic>
        <p:nvPicPr>
          <p:cNvPr id="44035" name="Picture 11" descr="Khu công nghiệp Sóng Thần 1 tỉnh Bình Dương - Bất động sản VN Blue Ocean  Realty"/>
          <p:cNvPicPr>
            <a:picLocks noChangeAspect="1"/>
          </p:cNvPicPr>
          <p:nvPr/>
        </p:nvPicPr>
        <p:blipFill>
          <a:blip r:embed="rId2"/>
          <a:stretch>
            <a:fillRect/>
          </a:stretch>
        </p:blipFill>
        <p:spPr>
          <a:xfrm>
            <a:off x="6215063" y="2727325"/>
            <a:ext cx="5822950" cy="390525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62466"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62467"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62468"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62469" name="TextBox 5"/>
          <p:cNvSpPr txBox="1"/>
          <p:nvPr/>
        </p:nvSpPr>
        <p:spPr>
          <a:xfrm>
            <a:off x="4502150" y="107950"/>
            <a:ext cx="7605713" cy="6642100"/>
          </a:xfrm>
          <a:prstGeom prst="rect">
            <a:avLst/>
          </a:prstGeom>
          <a:noFill/>
          <a:ln w="9525">
            <a:noFill/>
          </a:ln>
        </p:spPr>
        <p:txBody>
          <a:bodyPr>
            <a:spAutoFit/>
          </a:bodyPr>
          <a:p>
            <a:pPr algn="just">
              <a:lnSpc>
                <a:spcPct val="150000"/>
              </a:lnSpc>
              <a:spcAft>
                <a:spcPts val="750"/>
              </a:spcAft>
            </a:pPr>
            <a:r>
              <a:rPr lang="en-US" altLang="x-none" sz="3600" b="1">
                <a:solidFill>
                  <a:srgbClr val="000000"/>
                </a:solidFill>
                <a:latin typeface="Times New Roman" panose="02020603050405020304" pitchFamily="18" charset="0"/>
                <a:cs typeface="Times New Roman" panose="02020603050405020304" pitchFamily="18" charset="0"/>
              </a:rPr>
              <a:t>Bình Dương l</a:t>
            </a:r>
            <a:r>
              <a:rPr lang="en-US" altLang="x-none" sz="3600" b="1">
                <a:solidFill>
                  <a:srgbClr val="000000"/>
                </a:solidFill>
                <a:latin typeface="Times New Roman" panose="02020603050405020304" pitchFamily="18" charset="0"/>
                <a:ea typeface="Times New Roman" panose="02020603050405020304" pitchFamily="18" charset="0"/>
              </a:rPr>
              <a:t>à</a:t>
            </a:r>
            <a:r>
              <a:rPr lang="en-US" altLang="x-none" sz="3600" b="1">
                <a:solidFill>
                  <a:srgbClr val="000000"/>
                </a:solidFill>
                <a:latin typeface="Times New Roman" panose="02020603050405020304" pitchFamily="18" charset="0"/>
                <a:cs typeface="Times New Roman" panose="02020603050405020304" pitchFamily="18" charset="0"/>
              </a:rPr>
              <a:t> tỉnh thuộc vùng Đông Nam Bộ, l</a:t>
            </a:r>
            <a:r>
              <a:rPr lang="en-US" altLang="x-none" sz="3600" b="1">
                <a:solidFill>
                  <a:srgbClr val="000000"/>
                </a:solidFill>
                <a:latin typeface="Times New Roman" panose="02020603050405020304" pitchFamily="18" charset="0"/>
                <a:ea typeface="Times New Roman" panose="02020603050405020304" pitchFamily="18" charset="0"/>
              </a:rPr>
              <a:t>à</a:t>
            </a:r>
            <a:r>
              <a:rPr lang="en-US" altLang="x-none" sz="3600" b="1">
                <a:solidFill>
                  <a:srgbClr val="000000"/>
                </a:solidFill>
                <a:latin typeface="Times New Roman" panose="02020603050405020304" pitchFamily="18" charset="0"/>
                <a:cs typeface="Times New Roman" panose="02020603050405020304" pitchFamily="18" charset="0"/>
              </a:rPr>
              <a:t> tỉnh có dân số đông thứ 4 trong 63 tỉnh, th</a:t>
            </a:r>
            <a:r>
              <a:rPr lang="en-US" altLang="x-none" sz="3600" b="1">
                <a:solidFill>
                  <a:srgbClr val="000000"/>
                </a:solidFill>
                <a:latin typeface="Times New Roman" panose="02020603050405020304" pitchFamily="18" charset="0"/>
                <a:ea typeface="Times New Roman" panose="02020603050405020304" pitchFamily="18" charset="0"/>
              </a:rPr>
              <a:t>à</a:t>
            </a:r>
            <a:r>
              <a:rPr lang="en-US" altLang="x-none" sz="3600" b="1">
                <a:solidFill>
                  <a:srgbClr val="000000"/>
                </a:solidFill>
                <a:latin typeface="Times New Roman" panose="02020603050405020304" pitchFamily="18" charset="0"/>
                <a:cs typeface="Times New Roman" panose="02020603050405020304" pitchFamily="18" charset="0"/>
              </a:rPr>
              <a:t>nh phố, l</a:t>
            </a:r>
            <a:r>
              <a:rPr lang="en-US" altLang="x-none" sz="3600" b="1">
                <a:solidFill>
                  <a:srgbClr val="000000"/>
                </a:solidFill>
                <a:latin typeface="Times New Roman" panose="02020603050405020304" pitchFamily="18" charset="0"/>
                <a:ea typeface="Times New Roman" panose="02020603050405020304" pitchFamily="18" charset="0"/>
              </a:rPr>
              <a:t>à</a:t>
            </a:r>
            <a:r>
              <a:rPr lang="en-US" altLang="x-none" sz="3600" b="1">
                <a:solidFill>
                  <a:srgbClr val="000000"/>
                </a:solidFill>
                <a:latin typeface="Times New Roman" panose="02020603050405020304" pitchFamily="18" charset="0"/>
                <a:cs typeface="Times New Roman" panose="02020603050405020304" pitchFamily="18" charset="0"/>
              </a:rPr>
              <a:t> địa phương nằm trong tăng trưởng cao của Việt Nam.</a:t>
            </a:r>
            <a:r>
              <a:rPr lang="en-US" altLang="x-none" sz="3600" b="1">
                <a:latin typeface="Times New Roman" panose="02020603050405020304" pitchFamily="18" charset="0"/>
              </a:rPr>
              <a:t> Nguồn lao động của tỉnh Bình Dương tương đối dồi dào, tỷ lệ lao động trẻ cao, có ý thức học hỏi, chịu khó, cần cù lao động. </a:t>
            </a:r>
            <a:endParaRPr lang="en-US" altLang="en-US" sz="3600" b="1">
              <a:solidFill>
                <a:srgbClr val="7030A0"/>
              </a:solidFill>
              <a:latin typeface="Times New Roman" panose="02020603050405020304" pitchFamily="18" charset="0"/>
              <a:ea typeface="Times New Roman" panose="02020603050405020304" pitchFamily="18" charset="0"/>
            </a:endParaRPr>
          </a:p>
        </p:txBody>
      </p:sp>
      <p:pic>
        <p:nvPicPr>
          <p:cNvPr id="62470" name="Picture 9" descr="Công nhân Bình Dương hối hả đến nhà máy sản xuất ngày đầu năm mới 2022"/>
          <p:cNvPicPr>
            <a:picLocks noChangeAspect="1"/>
          </p:cNvPicPr>
          <p:nvPr/>
        </p:nvPicPr>
        <p:blipFill>
          <a:blip r:embed="rId4"/>
          <a:stretch>
            <a:fillRect/>
          </a:stretch>
        </p:blipFill>
        <p:spPr>
          <a:xfrm>
            <a:off x="84138" y="2259013"/>
            <a:ext cx="3735387" cy="2219325"/>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3"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64514"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64515"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64516"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64517" name="TextBox 5"/>
          <p:cNvSpPr txBox="1"/>
          <p:nvPr/>
        </p:nvSpPr>
        <p:spPr>
          <a:xfrm>
            <a:off x="4502150" y="608013"/>
            <a:ext cx="7605713" cy="5521325"/>
          </a:xfrm>
          <a:prstGeom prst="rect">
            <a:avLst/>
          </a:prstGeom>
          <a:noFill/>
          <a:ln w="9525">
            <a:noFill/>
          </a:ln>
        </p:spPr>
        <p:txBody>
          <a:bodyPr>
            <a:spAutoFit/>
          </a:bodyPr>
          <a:p>
            <a:pPr algn="just">
              <a:lnSpc>
                <a:spcPct val="150000"/>
              </a:lnSpc>
              <a:spcAft>
                <a:spcPts val="750"/>
              </a:spcAft>
            </a:pPr>
            <a:r>
              <a:rPr lang="en-US" altLang="x-none" sz="4000" b="1">
                <a:solidFill>
                  <a:srgbClr val="000000"/>
                </a:solidFill>
                <a:latin typeface="Times New Roman" panose="02020603050405020304" pitchFamily="18" charset="0"/>
                <a:cs typeface="Times New Roman" panose="02020603050405020304" pitchFamily="18" charset="0"/>
              </a:rPr>
              <a:t>Công tác đ</a:t>
            </a:r>
            <a:r>
              <a:rPr lang="en-US" altLang="x-none" sz="4000" b="1">
                <a:solidFill>
                  <a:srgbClr val="000000"/>
                </a:solidFill>
                <a:latin typeface="Times New Roman" panose="02020603050405020304" pitchFamily="18" charset="0"/>
                <a:ea typeface="Times New Roman" panose="02020603050405020304" pitchFamily="18" charset="0"/>
              </a:rPr>
              <a:t>à</a:t>
            </a:r>
            <a:r>
              <a:rPr lang="en-US" altLang="x-none" sz="4000" b="1">
                <a:solidFill>
                  <a:srgbClr val="000000"/>
                </a:solidFill>
                <a:latin typeface="Times New Roman" panose="02020603050405020304" pitchFamily="18" charset="0"/>
                <a:cs typeface="Times New Roman" panose="02020603050405020304" pitchFamily="18" charset="0"/>
              </a:rPr>
              <a:t>o tạo nâng cao chất lượng nguồn nhân lực trong những năm qua đã từng bước gắn liền với mục tiêu phát triển kinh tế - xã hội, đáp ứng theo nhu cầu của thị trường lao động.</a:t>
            </a:r>
            <a:r>
              <a:rPr lang="en-US" altLang="x-none" sz="4000" b="1">
                <a:latin typeface="Times New Roman" panose="02020603050405020304" pitchFamily="18" charset="0"/>
              </a:rPr>
              <a:t> </a:t>
            </a:r>
            <a:endParaRPr lang="en-US" altLang="en-US" sz="4000" b="1">
              <a:solidFill>
                <a:srgbClr val="7030A0"/>
              </a:solidFill>
              <a:latin typeface="Times New Roman" panose="02020603050405020304" pitchFamily="18" charset="0"/>
              <a:ea typeface="Times New Roman" panose="02020603050405020304" pitchFamily="18" charset="0"/>
            </a:endParaRPr>
          </a:p>
        </p:txBody>
      </p:sp>
      <p:pic>
        <p:nvPicPr>
          <p:cNvPr id="64518" name="Picture 9" descr="Công nhân Bình Dương hối hả đến nhà máy sản xuất ngày đầu năm mới 2022"/>
          <p:cNvPicPr>
            <a:picLocks noChangeAspect="1"/>
          </p:cNvPicPr>
          <p:nvPr/>
        </p:nvPicPr>
        <p:blipFill>
          <a:blip r:embed="rId4"/>
          <a:stretch>
            <a:fillRect/>
          </a:stretch>
        </p:blipFill>
        <p:spPr>
          <a:xfrm>
            <a:off x="84138" y="2259013"/>
            <a:ext cx="3735387" cy="2219325"/>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66562"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66563"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66564"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66565" name="TextBox 5"/>
          <p:cNvSpPr txBox="1"/>
          <p:nvPr/>
        </p:nvSpPr>
        <p:spPr>
          <a:xfrm>
            <a:off x="4502150" y="608013"/>
            <a:ext cx="7605713" cy="5969000"/>
          </a:xfrm>
          <a:prstGeom prst="rect">
            <a:avLst/>
          </a:prstGeom>
          <a:noFill/>
          <a:ln w="9525">
            <a:noFill/>
          </a:ln>
        </p:spPr>
        <p:txBody>
          <a:bodyPr>
            <a:spAutoFit/>
          </a:bodyPr>
          <a:p>
            <a:pPr algn="just">
              <a:lnSpc>
                <a:spcPct val="150000"/>
              </a:lnSpc>
              <a:buNone/>
            </a:pPr>
            <a:r>
              <a:rPr lang="en-US" altLang="x-none" sz="3700" b="1">
                <a:solidFill>
                  <a:srgbClr val="000000"/>
                </a:solidFill>
                <a:latin typeface="Times New Roman" panose="02020603050405020304" pitchFamily="18" charset="0"/>
                <a:cs typeface="Times New Roman" panose="02020603050405020304" pitchFamily="18" charset="0"/>
              </a:rPr>
              <a:t>Tính chung năm 2023, lực lượng lao động từ 15 tuổi trở lên l</a:t>
            </a:r>
            <a:r>
              <a:rPr lang="en-US" altLang="x-none" sz="3700" b="1">
                <a:solidFill>
                  <a:srgbClr val="000000"/>
                </a:solidFill>
                <a:latin typeface="Times New Roman" panose="02020603050405020304" pitchFamily="18" charset="0"/>
                <a:ea typeface="Times New Roman" panose="02020603050405020304" pitchFamily="18" charset="0"/>
              </a:rPr>
              <a:t>à</a:t>
            </a:r>
            <a:r>
              <a:rPr lang="en-US" altLang="x-none" sz="3700" b="1">
                <a:solidFill>
                  <a:srgbClr val="000000"/>
                </a:solidFill>
                <a:latin typeface="Times New Roman" panose="02020603050405020304" pitchFamily="18" charset="0"/>
                <a:cs typeface="Times New Roman" panose="02020603050405020304" pitchFamily="18" charset="0"/>
              </a:rPr>
              <a:t> 52,4 triệu người, tăng 666,5 nghìn người so với năm trước. Ước tính cả năm 2023, lao động có việc l</a:t>
            </a:r>
            <a:r>
              <a:rPr lang="en-US" altLang="x-none" sz="3700" b="1">
                <a:solidFill>
                  <a:srgbClr val="000000"/>
                </a:solidFill>
                <a:latin typeface="Times New Roman" panose="02020603050405020304" pitchFamily="18" charset="0"/>
                <a:ea typeface="Times New Roman" panose="02020603050405020304" pitchFamily="18" charset="0"/>
              </a:rPr>
              <a:t>à</a:t>
            </a:r>
            <a:r>
              <a:rPr lang="en-US" altLang="x-none" sz="3700" b="1">
                <a:solidFill>
                  <a:srgbClr val="000000"/>
                </a:solidFill>
                <a:latin typeface="Times New Roman" panose="02020603050405020304" pitchFamily="18" charset="0"/>
                <a:cs typeface="Times New Roman" panose="02020603050405020304" pitchFamily="18" charset="0"/>
              </a:rPr>
              <a:t>m l</a:t>
            </a:r>
            <a:r>
              <a:rPr lang="en-US" altLang="x-none" sz="3700" b="1">
                <a:solidFill>
                  <a:srgbClr val="000000"/>
                </a:solidFill>
                <a:latin typeface="Times New Roman" panose="02020603050405020304" pitchFamily="18" charset="0"/>
                <a:ea typeface="Times New Roman" panose="02020603050405020304" pitchFamily="18" charset="0"/>
              </a:rPr>
              <a:t>à</a:t>
            </a:r>
            <a:r>
              <a:rPr lang="en-US" altLang="x-none" sz="3700" b="1">
                <a:solidFill>
                  <a:srgbClr val="000000"/>
                </a:solidFill>
                <a:latin typeface="Times New Roman" panose="02020603050405020304" pitchFamily="18" charset="0"/>
                <a:cs typeface="Times New Roman" panose="02020603050405020304" pitchFamily="18" charset="0"/>
              </a:rPr>
              <a:t> 51,3 triệu người, tăng 683.000 người (tương ứng tăng 1,35%) so với năm trước.</a:t>
            </a:r>
            <a:endParaRPr lang="en-US" altLang="x-none" sz="3700" b="1">
              <a:latin typeface="Times New Roman" panose="02020603050405020304" pitchFamily="18" charset="0"/>
              <a:ea typeface="Times New Roman" panose="02020603050405020304" pitchFamily="18" charset="0"/>
            </a:endParaRPr>
          </a:p>
        </p:txBody>
      </p:sp>
      <p:pic>
        <p:nvPicPr>
          <p:cNvPr id="66566" name="Picture 9" descr="Công nhân Bình Dương hối hả đến nhà máy sản xuất ngày đầu năm mới 2022"/>
          <p:cNvPicPr>
            <a:picLocks noChangeAspect="1"/>
          </p:cNvPicPr>
          <p:nvPr/>
        </p:nvPicPr>
        <p:blipFill>
          <a:blip r:embed="rId4"/>
          <a:stretch>
            <a:fillRect/>
          </a:stretch>
        </p:blipFill>
        <p:spPr>
          <a:xfrm>
            <a:off x="84138" y="2259013"/>
            <a:ext cx="3735387" cy="2219325"/>
          </a:xfrm>
          <a:prstGeom prst="rect">
            <a:avLst/>
          </a:prstGeom>
          <a:noFill/>
          <a:ln w="9525">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09"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68610"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68611"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68612"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pic>
        <p:nvPicPr>
          <p:cNvPr id="68613" name="Picture 9" descr="Công nhân Bình Dương hối hả đến nhà máy sản xuất ngày đầu năm mới 2022"/>
          <p:cNvPicPr>
            <a:picLocks noChangeAspect="1"/>
          </p:cNvPicPr>
          <p:nvPr/>
        </p:nvPicPr>
        <p:blipFill>
          <a:blip r:embed="rId4"/>
          <a:stretch>
            <a:fillRect/>
          </a:stretch>
        </p:blipFill>
        <p:spPr>
          <a:xfrm>
            <a:off x="84138" y="2259013"/>
            <a:ext cx="3735387" cy="2219325"/>
          </a:xfrm>
          <a:prstGeom prst="rect">
            <a:avLst/>
          </a:prstGeom>
          <a:noFill/>
          <a:ln w="9525">
            <a:noFill/>
          </a:ln>
        </p:spPr>
      </p:pic>
      <p:sp>
        <p:nvSpPr>
          <p:cNvPr id="68614" name="Rectangle 2"/>
          <p:cNvSpPr/>
          <p:nvPr/>
        </p:nvSpPr>
        <p:spPr>
          <a:xfrm>
            <a:off x="4452938" y="1120775"/>
            <a:ext cx="18010187" cy="46038"/>
          </a:xfrm>
          <a:prstGeom prst="rect">
            <a:avLst/>
          </a:prstGeom>
          <a:noFill/>
          <a:ln w="9525">
            <a:noFill/>
          </a:ln>
        </p:spPr>
        <p:txBody>
          <a:bodyPr anchor="ctr" anchorCtr="0">
            <a:spAutoFit/>
          </a:bodyPr>
          <a:p>
            <a:endParaRPr lang="en-US" altLang="x-none">
              <a:latin typeface="Times New Roman" panose="02020603050405020304" pitchFamily="18" charset="0"/>
            </a:endParaRPr>
          </a:p>
        </p:txBody>
      </p:sp>
      <p:pic>
        <p:nvPicPr>
          <p:cNvPr id="68615" name="Picture 1" descr="Tình hình lao động, việc làm quý IV/2023 khởi sắc- Ảnh 2."/>
          <p:cNvPicPr>
            <a:picLocks noChangeAspect="1"/>
          </p:cNvPicPr>
          <p:nvPr/>
        </p:nvPicPr>
        <p:blipFill>
          <a:blip r:embed="rId5" r:link="rId3"/>
          <a:stretch>
            <a:fillRect/>
          </a:stretch>
        </p:blipFill>
        <p:spPr>
          <a:xfrm>
            <a:off x="4452938" y="1120775"/>
            <a:ext cx="7499350" cy="4875213"/>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7"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70658"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70659"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70660"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70661" name="TextBox 5"/>
          <p:cNvSpPr txBox="1"/>
          <p:nvPr/>
        </p:nvSpPr>
        <p:spPr>
          <a:xfrm>
            <a:off x="4375150" y="803275"/>
            <a:ext cx="7466013" cy="5251450"/>
          </a:xfrm>
          <a:prstGeom prst="rect">
            <a:avLst/>
          </a:prstGeom>
          <a:noFill/>
          <a:ln w="9525">
            <a:noFill/>
          </a:ln>
        </p:spPr>
        <p:txBody>
          <a:bodyPr>
            <a:spAutoFit/>
          </a:bodyPr>
          <a:p>
            <a:pPr algn="just">
              <a:lnSpc>
                <a:spcPct val="150000"/>
              </a:lnSpc>
              <a:buNone/>
            </a:pPr>
            <a:r>
              <a:rPr lang="en-US" altLang="x-none" sz="3800" b="1">
                <a:solidFill>
                  <a:srgbClr val="212529"/>
                </a:solidFill>
                <a:latin typeface="Times New Roman" panose="02020603050405020304" pitchFamily="18" charset="0"/>
                <a:cs typeface="Times New Roman" panose="02020603050405020304" pitchFamily="18" charset="0"/>
              </a:rPr>
              <a:t>Theo Sở Lao động-Thương binh v</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 Xã hội tỉnh Bình Dương, 7 tháng đầu n</a:t>
            </a:r>
            <a:r>
              <a:rPr sz="3800" b="1">
                <a:solidFill>
                  <a:srgbClr val="212529"/>
                </a:solidFill>
                <a:latin typeface="Times New Roman" panose="02020603050405020304" pitchFamily="18" charset="0"/>
                <a:cs typeface="Times New Roman" panose="02020603050405020304" pitchFamily="18" charset="0"/>
              </a:rPr>
              <a:t>ăm 2023</a:t>
            </a:r>
            <a:r>
              <a:rPr lang="en-US" altLang="x-none" sz="3800" b="1">
                <a:solidFill>
                  <a:srgbClr val="212529"/>
                </a:solidFill>
                <a:latin typeface="Times New Roman" panose="02020603050405020304" pitchFamily="18" charset="0"/>
                <a:cs typeface="Times New Roman" panose="02020603050405020304" pitchFamily="18" charset="0"/>
              </a:rPr>
              <a:t>, hoạt động sản xuất kinh doanh của doanh nghiệp vẫn gặp nhiều khó khăn do ảnh hưởng của chiến tranh lạm phát. </a:t>
            </a:r>
            <a:endParaRPr lang="en-US" altLang="x-none" sz="3800" b="1">
              <a:latin typeface="Times New Roman" panose="02020603050405020304" pitchFamily="18" charset="0"/>
              <a:ea typeface="Times New Roman" panose="02020603050405020304" pitchFamily="18" charset="0"/>
            </a:endParaRPr>
          </a:p>
        </p:txBody>
      </p:sp>
      <p:pic>
        <p:nvPicPr>
          <p:cNvPr id="70662"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72706"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72707"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72708"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72709" name="TextBox 5"/>
          <p:cNvSpPr txBox="1"/>
          <p:nvPr/>
        </p:nvSpPr>
        <p:spPr>
          <a:xfrm>
            <a:off x="4371975" y="503238"/>
            <a:ext cx="7464425" cy="6127750"/>
          </a:xfrm>
          <a:prstGeom prst="rect">
            <a:avLst/>
          </a:prstGeom>
          <a:noFill/>
          <a:ln w="9525">
            <a:noFill/>
          </a:ln>
        </p:spPr>
        <p:txBody>
          <a:bodyPr>
            <a:spAutoFit/>
          </a:bodyPr>
          <a:p>
            <a:pPr algn="just">
              <a:lnSpc>
                <a:spcPct val="150000"/>
              </a:lnSpc>
              <a:buNone/>
            </a:pPr>
            <a:r>
              <a:rPr lang="en-US" altLang="x-none" sz="3800" b="1">
                <a:solidFill>
                  <a:srgbClr val="212529"/>
                </a:solidFill>
                <a:latin typeface="Times New Roman" panose="02020603050405020304" pitchFamily="18" charset="0"/>
                <a:cs typeface="Times New Roman" panose="02020603050405020304" pitchFamily="18" charset="0"/>
              </a:rPr>
              <a:t>Đặc biệt, hai thị trường lớn l</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 châu Âu, Hoa Kỳ tiếp tục "đóng băng", số lượng đơn h</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ng của các doanh nghiệp bị sụt giảm từ 40-50% trở lên so với cùng kỳ. Các ng</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nh nghề bị ảnh hưởng nhiều nhất l</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 chế biến gỗ, dệt may, gi</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y da</a:t>
            </a:r>
            <a:r>
              <a:rPr lang="en-US" altLang="x-none" sz="3800" b="1">
                <a:solidFill>
                  <a:srgbClr val="212529"/>
                </a:solidFill>
                <a:latin typeface="Times New Roman" panose="02020603050405020304" pitchFamily="18" charset="0"/>
                <a:ea typeface="Times New Roman" panose="02020603050405020304" pitchFamily="18" charset="0"/>
              </a:rPr>
              <a:t>…</a:t>
            </a:r>
            <a:r>
              <a:rPr lang="en-US" altLang="x-none" sz="3800" b="1">
                <a:latin typeface="Times New Roman" panose="02020603050405020304" pitchFamily="18" charset="0"/>
              </a:rPr>
              <a:t> </a:t>
            </a:r>
            <a:endParaRPr lang="en-US" altLang="x-none" sz="3800" b="1">
              <a:latin typeface="Times New Roman" panose="02020603050405020304" pitchFamily="18" charset="0"/>
              <a:ea typeface="Times New Roman" panose="02020603050405020304" pitchFamily="18" charset="0"/>
            </a:endParaRPr>
          </a:p>
        </p:txBody>
      </p:sp>
      <p:pic>
        <p:nvPicPr>
          <p:cNvPr id="72710"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74754"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74755"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74756"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74757" name="TextBox 5"/>
          <p:cNvSpPr txBox="1"/>
          <p:nvPr/>
        </p:nvSpPr>
        <p:spPr>
          <a:xfrm>
            <a:off x="4291013" y="1414463"/>
            <a:ext cx="7464425" cy="4598987"/>
          </a:xfrm>
          <a:prstGeom prst="rect">
            <a:avLst/>
          </a:prstGeom>
          <a:noFill/>
          <a:ln w="9525">
            <a:noFill/>
          </a:ln>
        </p:spPr>
        <p:txBody>
          <a:bodyPr>
            <a:spAutoFit/>
          </a:bodyPr>
          <a:p>
            <a:pPr algn="just">
              <a:lnSpc>
                <a:spcPct val="150000"/>
              </a:lnSpc>
              <a:buNone/>
            </a:pPr>
            <a:r>
              <a:rPr lang="en-US" altLang="x-none" sz="4000" b="1">
                <a:solidFill>
                  <a:srgbClr val="212529"/>
                </a:solidFill>
                <a:latin typeface="Times New Roman" panose="02020603050405020304" pitchFamily="18" charset="0"/>
                <a:cs typeface="Times New Roman" panose="02020603050405020304" pitchFamily="18" charset="0"/>
              </a:rPr>
              <a:t>Để duy trì hoạt động, nhiều doanh nghiệp phải giảm giờ l</a:t>
            </a:r>
            <a:r>
              <a:rPr lang="en-US" altLang="x-none" sz="4000" b="1">
                <a:solidFill>
                  <a:srgbClr val="212529"/>
                </a:solidFill>
                <a:latin typeface="Times New Roman" panose="02020603050405020304" pitchFamily="18" charset="0"/>
                <a:ea typeface="Times New Roman" panose="02020603050405020304" pitchFamily="18" charset="0"/>
              </a:rPr>
              <a:t>à</a:t>
            </a:r>
            <a:r>
              <a:rPr lang="en-US" altLang="x-none" sz="4000" b="1">
                <a:solidFill>
                  <a:srgbClr val="212529"/>
                </a:solidFill>
                <a:latin typeface="Times New Roman" panose="02020603050405020304" pitchFamily="18" charset="0"/>
                <a:cs typeface="Times New Roman" panose="02020603050405020304" pitchFamily="18" charset="0"/>
              </a:rPr>
              <a:t>m, tạm hoãn hợp đồng lao động, thỏa thuận cho thôi việc, chấm dứt hợp đồng lao động</a:t>
            </a:r>
            <a:r>
              <a:rPr lang="en-US" altLang="x-none" sz="4000" b="1">
                <a:solidFill>
                  <a:srgbClr val="212529"/>
                </a:solidFill>
                <a:latin typeface="Times New Roman" panose="02020603050405020304" pitchFamily="18" charset="0"/>
                <a:ea typeface="Times New Roman" panose="02020603050405020304" pitchFamily="18" charset="0"/>
              </a:rPr>
              <a:t>…</a:t>
            </a:r>
            <a:endParaRPr lang="en-US" altLang="x-none" sz="4000" b="1">
              <a:latin typeface="Times New Roman" panose="02020603050405020304" pitchFamily="18" charset="0"/>
              <a:ea typeface="Times New Roman" panose="02020603050405020304" pitchFamily="18" charset="0"/>
            </a:endParaRPr>
          </a:p>
        </p:txBody>
      </p:sp>
      <p:pic>
        <p:nvPicPr>
          <p:cNvPr id="74758"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1"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76802"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76803"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76804"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76805" name="TextBox 5"/>
          <p:cNvSpPr txBox="1"/>
          <p:nvPr/>
        </p:nvSpPr>
        <p:spPr>
          <a:xfrm>
            <a:off x="4256088" y="14288"/>
            <a:ext cx="7464425" cy="6823075"/>
          </a:xfrm>
          <a:prstGeom prst="rect">
            <a:avLst/>
          </a:prstGeom>
          <a:noFill/>
          <a:ln w="9525">
            <a:noFill/>
          </a:ln>
        </p:spPr>
        <p:txBody>
          <a:bodyPr>
            <a:spAutoFit/>
          </a:bodyPr>
          <a:p>
            <a:pPr algn="just">
              <a:lnSpc>
                <a:spcPct val="150000"/>
              </a:lnSpc>
              <a:buNone/>
            </a:pPr>
            <a:r>
              <a:rPr lang="en-US" altLang="x-none" sz="3700" b="1">
                <a:solidFill>
                  <a:srgbClr val="212529"/>
                </a:solidFill>
                <a:latin typeface="Times New Roman" panose="02020603050405020304" pitchFamily="18" charset="0"/>
                <a:cs typeface="Times New Roman" panose="02020603050405020304" pitchFamily="18" charset="0"/>
              </a:rPr>
              <a:t>Theo đó, 7 tháng qua, có hơn 92.700 lao động ở Bình Dương bị ảnh hưởng, dẫn đến thu nhập giảm, mất thu nhậpNhóm lao động ở các doanh nghiệp có vốn đầu tư nước ngo</a:t>
            </a:r>
            <a:r>
              <a:rPr lang="en-US" altLang="x-none" sz="3700" b="1">
                <a:solidFill>
                  <a:srgbClr val="212529"/>
                </a:solidFill>
                <a:latin typeface="Times New Roman" panose="02020603050405020304" pitchFamily="18" charset="0"/>
                <a:ea typeface="Times New Roman" panose="02020603050405020304" pitchFamily="18" charset="0"/>
              </a:rPr>
              <a:t>à</a:t>
            </a:r>
            <a:r>
              <a:rPr lang="en-US" altLang="x-none" sz="3700" b="1">
                <a:solidFill>
                  <a:srgbClr val="212529"/>
                </a:solidFill>
                <a:latin typeface="Times New Roman" panose="02020603050405020304" pitchFamily="18" charset="0"/>
                <a:cs typeface="Times New Roman" panose="02020603050405020304" pitchFamily="18" charset="0"/>
              </a:rPr>
              <a:t>i bị ảnh hưởng nhiều nhất với 62%, còn lại l</a:t>
            </a:r>
            <a:r>
              <a:rPr lang="en-US" altLang="x-none" sz="3700" b="1">
                <a:solidFill>
                  <a:srgbClr val="212529"/>
                </a:solidFill>
                <a:latin typeface="Times New Roman" panose="02020603050405020304" pitchFamily="18" charset="0"/>
                <a:ea typeface="Times New Roman" panose="02020603050405020304" pitchFamily="18" charset="0"/>
              </a:rPr>
              <a:t>à</a:t>
            </a:r>
            <a:r>
              <a:rPr lang="en-US" altLang="x-none" sz="3700" b="1">
                <a:solidFill>
                  <a:srgbClr val="212529"/>
                </a:solidFill>
                <a:latin typeface="Times New Roman" panose="02020603050405020304" pitchFamily="18" charset="0"/>
                <a:cs typeface="Times New Roman" panose="02020603050405020304" pitchFamily="18" charset="0"/>
              </a:rPr>
              <a:t> doanh nghiệp vốn trong nước. </a:t>
            </a:r>
            <a:endParaRPr lang="en-US" altLang="x-none" sz="3700" b="1">
              <a:latin typeface="Times New Roman" panose="02020603050405020304" pitchFamily="18" charset="0"/>
              <a:ea typeface="Times New Roman" panose="02020603050405020304" pitchFamily="18" charset="0"/>
            </a:endParaRPr>
          </a:p>
        </p:txBody>
      </p:sp>
      <p:pic>
        <p:nvPicPr>
          <p:cNvPr id="76806"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49"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78850"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78851"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78852"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78853" name="TextBox 5"/>
          <p:cNvSpPr txBox="1"/>
          <p:nvPr/>
        </p:nvSpPr>
        <p:spPr>
          <a:xfrm>
            <a:off x="4267200" y="534988"/>
            <a:ext cx="7466013" cy="6127750"/>
          </a:xfrm>
          <a:prstGeom prst="rect">
            <a:avLst/>
          </a:prstGeom>
          <a:noFill/>
          <a:ln w="9525">
            <a:noFill/>
          </a:ln>
        </p:spPr>
        <p:txBody>
          <a:bodyPr>
            <a:spAutoFit/>
          </a:bodyPr>
          <a:p>
            <a:pPr algn="just">
              <a:lnSpc>
                <a:spcPct val="150000"/>
              </a:lnSpc>
              <a:buNone/>
            </a:pPr>
            <a:r>
              <a:rPr lang="en-US" altLang="x-none" sz="3800" b="1">
                <a:solidFill>
                  <a:srgbClr val="212529"/>
                </a:solidFill>
                <a:latin typeface="Times New Roman" panose="02020603050405020304" pitchFamily="18" charset="0"/>
                <a:cs typeface="Times New Roman" panose="02020603050405020304" pitchFamily="18" charset="0"/>
              </a:rPr>
              <a:t>Để hỗ trợ người lao động, Sở Lao động-Thương binh v</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 Xã hội tỉnh Bình Dương đã chỉ đạo Trung tâm Dịch vụ việc l</a:t>
            </a:r>
            <a:r>
              <a:rPr lang="en-US" altLang="x-none" sz="3800" b="1">
                <a:solidFill>
                  <a:srgbClr val="212529"/>
                </a:solidFill>
                <a:latin typeface="Times New Roman" panose="02020603050405020304" pitchFamily="18" charset="0"/>
                <a:ea typeface="Times New Roman" panose="02020603050405020304" pitchFamily="18" charset="0"/>
              </a:rPr>
              <a:t>à</a:t>
            </a:r>
            <a:r>
              <a:rPr lang="en-US" altLang="x-none" sz="3800" b="1">
                <a:solidFill>
                  <a:srgbClr val="212529"/>
                </a:solidFill>
                <a:latin typeface="Times New Roman" panose="02020603050405020304" pitchFamily="18" charset="0"/>
                <a:cs typeface="Times New Roman" panose="02020603050405020304" pitchFamily="18" charset="0"/>
              </a:rPr>
              <a:t>m tỉnh tăng cường tổ chức tiếp nhận, giải quyết hồ sơ thủ tục hưởng trợ cấp thất nghiệp cho người lao động.</a:t>
            </a:r>
            <a:r>
              <a:rPr lang="en-US" altLang="x-none" sz="3800" b="1">
                <a:latin typeface="Times New Roman" panose="02020603050405020304" pitchFamily="18" charset="0"/>
              </a:rPr>
              <a:t> </a:t>
            </a:r>
            <a:endParaRPr lang="en-US" altLang="x-none" sz="3800" b="1">
              <a:latin typeface="Times New Roman" panose="02020603050405020304" pitchFamily="18" charset="0"/>
              <a:ea typeface="Times New Roman" panose="02020603050405020304" pitchFamily="18" charset="0"/>
            </a:endParaRPr>
          </a:p>
        </p:txBody>
      </p:sp>
      <p:pic>
        <p:nvPicPr>
          <p:cNvPr id="78854"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7"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80898"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80899"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80900"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80901" name="TextBox 5"/>
          <p:cNvSpPr txBox="1"/>
          <p:nvPr/>
        </p:nvSpPr>
        <p:spPr>
          <a:xfrm>
            <a:off x="5184775" y="998538"/>
            <a:ext cx="6548438" cy="4597400"/>
          </a:xfrm>
          <a:prstGeom prst="rect">
            <a:avLst/>
          </a:prstGeom>
          <a:noFill/>
          <a:ln w="9525">
            <a:noFill/>
          </a:ln>
        </p:spPr>
        <p:txBody>
          <a:bodyPr>
            <a:spAutoFit/>
          </a:bodyPr>
          <a:p>
            <a:pPr algn="just">
              <a:lnSpc>
                <a:spcPct val="150000"/>
              </a:lnSpc>
              <a:buNone/>
            </a:pPr>
            <a:r>
              <a:rPr lang="en-US" altLang="x-none" sz="4000" b="1">
                <a:solidFill>
                  <a:srgbClr val="212529"/>
                </a:solidFill>
                <a:latin typeface="Times New Roman" panose="02020603050405020304" pitchFamily="18" charset="0"/>
                <a:cs typeface="Times New Roman" panose="02020603050405020304" pitchFamily="18" charset="0"/>
              </a:rPr>
              <a:t>Tính đến ng</a:t>
            </a:r>
            <a:r>
              <a:rPr lang="en-US" altLang="x-none" sz="4000" b="1">
                <a:solidFill>
                  <a:srgbClr val="212529"/>
                </a:solidFill>
                <a:latin typeface="Times New Roman" panose="02020603050405020304" pitchFamily="18" charset="0"/>
                <a:ea typeface="Times New Roman" panose="02020603050405020304" pitchFamily="18" charset="0"/>
              </a:rPr>
              <a:t>à</a:t>
            </a:r>
            <a:r>
              <a:rPr lang="en-US" altLang="x-none" sz="4000" b="1">
                <a:solidFill>
                  <a:srgbClr val="212529"/>
                </a:solidFill>
                <a:latin typeface="Times New Roman" panose="02020603050405020304" pitchFamily="18" charset="0"/>
                <a:cs typeface="Times New Roman" panose="02020603050405020304" pitchFamily="18" charset="0"/>
              </a:rPr>
              <a:t>y 1/7</a:t>
            </a:r>
            <a:r>
              <a:rPr sz="4000" b="1">
                <a:solidFill>
                  <a:srgbClr val="212529"/>
                </a:solidFill>
                <a:latin typeface="Times New Roman" panose="02020603050405020304" pitchFamily="18" charset="0"/>
                <a:cs typeface="Times New Roman" panose="02020603050405020304" pitchFamily="18" charset="0"/>
              </a:rPr>
              <a:t>/2023</a:t>
            </a:r>
            <a:r>
              <a:rPr lang="en-US" altLang="x-none" sz="4000" b="1">
                <a:solidFill>
                  <a:srgbClr val="212529"/>
                </a:solidFill>
                <a:latin typeface="Times New Roman" panose="02020603050405020304" pitchFamily="18" charset="0"/>
                <a:cs typeface="Times New Roman" panose="02020603050405020304" pitchFamily="18" charset="0"/>
              </a:rPr>
              <a:t>, đã có 55.000 người lao động được giải quyết bảo hiểm thất nghiệp (tăng 9,5% so với cùng kỳ năm 2022). </a:t>
            </a:r>
            <a:endParaRPr lang="en-US" altLang="x-none" sz="4000" b="1">
              <a:latin typeface="Times New Roman" panose="02020603050405020304" pitchFamily="18" charset="0"/>
              <a:ea typeface="Times New Roman" panose="02020603050405020304" pitchFamily="18" charset="0"/>
            </a:endParaRPr>
          </a:p>
        </p:txBody>
      </p:sp>
      <p:pic>
        <p:nvPicPr>
          <p:cNvPr id="80902"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497712" y="193972"/>
            <a:ext cx="11285316"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1. TÌM KIẾM THÔNG TIN</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6082" name="Picture 4" descr="Tìm kiếm thông tin trên Internet và thủ thuật tìm kiếm bằng Google Search"/>
          <p:cNvPicPr>
            <a:picLocks noChangeAspect="1"/>
          </p:cNvPicPr>
          <p:nvPr/>
        </p:nvPicPr>
        <p:blipFill>
          <a:blip r:embed="rId1"/>
          <a:stretch>
            <a:fillRect/>
          </a:stretch>
        </p:blipFill>
        <p:spPr>
          <a:xfrm>
            <a:off x="0" y="1498600"/>
            <a:ext cx="5561013" cy="3295650"/>
          </a:xfrm>
          <a:prstGeom prst="rect">
            <a:avLst/>
          </a:prstGeom>
          <a:noFill/>
          <a:ln w="9525">
            <a:noFill/>
          </a:ln>
        </p:spPr>
      </p:pic>
      <p:pic>
        <p:nvPicPr>
          <p:cNvPr id="46083" name="Picture 8" descr="Tìm kiếm thông tin trên Internet – TRẦN BÉ NGỌC"/>
          <p:cNvPicPr>
            <a:picLocks noChangeAspect="1"/>
          </p:cNvPicPr>
          <p:nvPr/>
        </p:nvPicPr>
        <p:blipFill>
          <a:blip r:embed="rId2"/>
          <a:stretch>
            <a:fillRect/>
          </a:stretch>
        </p:blipFill>
        <p:spPr>
          <a:xfrm>
            <a:off x="5927725" y="3429000"/>
            <a:ext cx="5781675" cy="3063875"/>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5"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82946"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82947"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82948"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82949" name="TextBox 5"/>
          <p:cNvSpPr txBox="1"/>
          <p:nvPr/>
        </p:nvSpPr>
        <p:spPr>
          <a:xfrm>
            <a:off x="4121150" y="611188"/>
            <a:ext cx="7893050" cy="5810250"/>
          </a:xfrm>
          <a:prstGeom prst="rect">
            <a:avLst/>
          </a:prstGeom>
          <a:noFill/>
          <a:ln w="9525">
            <a:noFill/>
          </a:ln>
        </p:spPr>
        <p:txBody>
          <a:bodyPr>
            <a:spAutoFit/>
          </a:bodyPr>
          <a:p>
            <a:pPr algn="just">
              <a:lnSpc>
                <a:spcPct val="150000"/>
              </a:lnSpc>
              <a:buNone/>
            </a:pPr>
            <a:r>
              <a:rPr lang="en-US" altLang="x-none" sz="3600" b="1">
                <a:solidFill>
                  <a:srgbClr val="212529"/>
                </a:solidFill>
                <a:latin typeface="Times New Roman" panose="02020603050405020304" pitchFamily="18" charset="0"/>
                <a:cs typeface="Times New Roman" panose="02020603050405020304" pitchFamily="18" charset="0"/>
              </a:rPr>
              <a:t>Trung tâm cũng tăng cường thu thập thông tin tuyển dụng của các doanh nghiệp để kịp thời kết nối v</a:t>
            </a:r>
            <a:r>
              <a:rPr lang="en-US" altLang="x-none" sz="3600" b="1">
                <a:solidFill>
                  <a:srgbClr val="212529"/>
                </a:solidFill>
                <a:latin typeface="Times New Roman" panose="02020603050405020304" pitchFamily="18" charset="0"/>
                <a:ea typeface="Times New Roman" panose="02020603050405020304" pitchFamily="18" charset="0"/>
              </a:rPr>
              <a:t>à</a:t>
            </a:r>
            <a:r>
              <a:rPr lang="en-US" altLang="x-none" sz="3600" b="1">
                <a:solidFill>
                  <a:srgbClr val="212529"/>
                </a:solidFill>
                <a:latin typeface="Times New Roman" panose="02020603050405020304" pitchFamily="18" charset="0"/>
                <a:cs typeface="Times New Roman" panose="02020603050405020304" pitchFamily="18" charset="0"/>
              </a:rPr>
              <a:t> đã tư vấn, giới thiệu việc l</a:t>
            </a:r>
            <a:r>
              <a:rPr lang="en-US" altLang="x-none" sz="3600" b="1">
                <a:solidFill>
                  <a:srgbClr val="212529"/>
                </a:solidFill>
                <a:latin typeface="Times New Roman" panose="02020603050405020304" pitchFamily="18" charset="0"/>
                <a:ea typeface="Times New Roman" panose="02020603050405020304" pitchFamily="18" charset="0"/>
              </a:rPr>
              <a:t>à</a:t>
            </a:r>
            <a:r>
              <a:rPr lang="en-US" altLang="x-none" sz="3600" b="1">
                <a:solidFill>
                  <a:srgbClr val="212529"/>
                </a:solidFill>
                <a:latin typeface="Times New Roman" panose="02020603050405020304" pitchFamily="18" charset="0"/>
                <a:cs typeface="Times New Roman" panose="02020603050405020304" pitchFamily="18" charset="0"/>
              </a:rPr>
              <a:t>m cho 57.000 người.</a:t>
            </a:r>
            <a:r>
              <a:rPr sz="3600" b="1">
                <a:solidFill>
                  <a:srgbClr val="212529"/>
                </a:solidFill>
                <a:latin typeface="Times New Roman" panose="02020603050405020304" pitchFamily="18" charset="0"/>
                <a:cs typeface="Times New Roman" panose="02020603050405020304" pitchFamily="18" charset="0"/>
              </a:rPr>
              <a:t> Q</a:t>
            </a:r>
            <a:r>
              <a:rPr lang="en-US" altLang="x-none" sz="3600" b="1">
                <a:latin typeface="Times New Roman" panose="02020603050405020304" pitchFamily="18" charset="0"/>
                <a:cs typeface="Times New Roman" panose="02020603050405020304" pitchFamily="18" charset="0"/>
              </a:rPr>
              <a:t>ua khảo sát, những tháng cuối năm 2023, tình hình sản xuất của doanh nghiệp chưa có dấu hiệu khởi sắc. </a:t>
            </a:r>
            <a:endParaRPr lang="en-US" altLang="x-none" sz="3600" b="1">
              <a:latin typeface="Times New Roman" panose="02020603050405020304" pitchFamily="18" charset="0"/>
              <a:ea typeface="Times New Roman" panose="02020603050405020304" pitchFamily="18" charset="0"/>
            </a:endParaRPr>
          </a:p>
        </p:txBody>
      </p:sp>
      <p:pic>
        <p:nvPicPr>
          <p:cNvPr id="82950" name="Picture 2" descr="Bình Dương: Choáng Hàng trăm công nhân đi làm bảo hiểm thất nghiệp đông như  hội | Tv24h"/>
          <p:cNvPicPr>
            <a:picLocks noChangeAspect="1"/>
          </p:cNvPicPr>
          <p:nvPr/>
        </p:nvPicPr>
        <p:blipFill>
          <a:blip r:embed="rId4"/>
          <a:stretch>
            <a:fillRect/>
          </a:stretch>
        </p:blipFill>
        <p:spPr>
          <a:xfrm>
            <a:off x="84138" y="2212975"/>
            <a:ext cx="3743325" cy="230822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3"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84994"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84995"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84996"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84997" name="TextBox 5"/>
          <p:cNvSpPr txBox="1"/>
          <p:nvPr/>
        </p:nvSpPr>
        <p:spPr>
          <a:xfrm>
            <a:off x="4270375" y="285750"/>
            <a:ext cx="7605713" cy="6286500"/>
          </a:xfrm>
          <a:prstGeom prst="rect">
            <a:avLst/>
          </a:prstGeom>
          <a:noFill/>
          <a:ln w="9525">
            <a:noFill/>
          </a:ln>
        </p:spPr>
        <p:txBody>
          <a:bodyPr>
            <a:spAutoFit/>
          </a:bodyPr>
          <a:p>
            <a:pPr algn="just">
              <a:lnSpc>
                <a:spcPct val="150000"/>
              </a:lnSpc>
              <a:buNone/>
            </a:pPr>
            <a:r>
              <a:rPr lang="en-US" altLang="x-none" sz="3900" b="1">
                <a:solidFill>
                  <a:srgbClr val="212529"/>
                </a:solidFill>
                <a:latin typeface="Times New Roman" panose="02020603050405020304" pitchFamily="18" charset="0"/>
                <a:cs typeface="Times New Roman" panose="02020603050405020304" pitchFamily="18" charset="0"/>
              </a:rPr>
              <a:t>Doanh nghiệp khó khăn, cắt giảm lao động, nguy cơ cao dễ phát sinh tranh chấp, do đó Sở đang tăng cường theo dõi, nắm bắt tình hình lao động, việc l</a:t>
            </a:r>
            <a:r>
              <a:rPr lang="en-US" altLang="x-none" sz="3900" b="1">
                <a:solidFill>
                  <a:srgbClr val="212529"/>
                </a:solidFill>
                <a:latin typeface="Times New Roman" panose="02020603050405020304" pitchFamily="18" charset="0"/>
                <a:ea typeface="Times New Roman" panose="02020603050405020304" pitchFamily="18" charset="0"/>
              </a:rPr>
              <a:t>à</a:t>
            </a:r>
            <a:r>
              <a:rPr lang="en-US" altLang="x-none" sz="3900" b="1">
                <a:solidFill>
                  <a:srgbClr val="212529"/>
                </a:solidFill>
                <a:latin typeface="Times New Roman" panose="02020603050405020304" pitchFamily="18" charset="0"/>
                <a:cs typeface="Times New Roman" panose="02020603050405020304" pitchFamily="18" charset="0"/>
              </a:rPr>
              <a:t>m không để xảy ra tranh chấp lao động tập thể kéo d</a:t>
            </a:r>
            <a:r>
              <a:rPr lang="en-US" altLang="x-none" sz="3900" b="1">
                <a:solidFill>
                  <a:srgbClr val="212529"/>
                </a:solidFill>
                <a:latin typeface="Times New Roman" panose="02020603050405020304" pitchFamily="18" charset="0"/>
                <a:ea typeface="Times New Roman" panose="02020603050405020304" pitchFamily="18" charset="0"/>
              </a:rPr>
              <a:t>à</a:t>
            </a:r>
            <a:r>
              <a:rPr lang="en-US" altLang="x-none" sz="3900" b="1">
                <a:solidFill>
                  <a:srgbClr val="212529"/>
                </a:solidFill>
                <a:latin typeface="Times New Roman" panose="02020603050405020304" pitchFamily="18" charset="0"/>
                <a:cs typeface="Times New Roman" panose="02020603050405020304" pitchFamily="18" charset="0"/>
              </a:rPr>
              <a:t>i, lan rộng.</a:t>
            </a:r>
            <a:r>
              <a:rPr lang="en-US" altLang="x-none" sz="3900" b="1">
                <a:latin typeface="Times New Roman" panose="02020603050405020304" pitchFamily="18" charset="0"/>
              </a:rPr>
              <a:t> </a:t>
            </a:r>
            <a:endParaRPr lang="en-US" altLang="x-none" sz="3900" b="1">
              <a:latin typeface="Times New Roman" panose="02020603050405020304" pitchFamily="18" charset="0"/>
              <a:ea typeface="Times New Roman" panose="02020603050405020304" pitchFamily="18" charset="0"/>
            </a:endParaRPr>
          </a:p>
        </p:txBody>
      </p:sp>
      <p:pic>
        <p:nvPicPr>
          <p:cNvPr id="84998" name="Picture 2" descr="Trung Tâm Dạy Nghề Bình Dương - Đào Tạo Nghề Ngắn Hạn Chất Lượng Cao"/>
          <p:cNvPicPr>
            <a:picLocks noChangeAspect="1"/>
          </p:cNvPicPr>
          <p:nvPr/>
        </p:nvPicPr>
        <p:blipFill>
          <a:blip r:embed="rId4"/>
          <a:stretch>
            <a:fillRect/>
          </a:stretch>
        </p:blipFill>
        <p:spPr>
          <a:xfrm>
            <a:off x="84138" y="2212975"/>
            <a:ext cx="3735387" cy="2322513"/>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87042"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pic>
        <p:nvPicPr>
          <p:cNvPr id="87043" name="Picture 2" descr="C:/Users/admin/Desktop/PowePoint Lớp 9/https:/baobinhduong.vn/image/fckeditor/upload/2023/20231108/images/h%C3%ACnh%20KCN%20VSIP%202.jpg"/>
          <p:cNvPicPr>
            <a:picLocks noChangeAspect="1"/>
          </p:cNvPicPr>
          <p:nvPr/>
        </p:nvPicPr>
        <p:blipFill>
          <a:blip r:embed="rId2" r:link="rId3"/>
          <a:stretch>
            <a:fillRect/>
          </a:stretch>
        </p:blipFill>
        <p:spPr>
          <a:xfrm>
            <a:off x="84138" y="4535488"/>
            <a:ext cx="3735387" cy="2308225"/>
          </a:xfrm>
          <a:prstGeom prst="rect">
            <a:avLst/>
          </a:prstGeom>
          <a:noFill/>
          <a:ln w="9525">
            <a:noFill/>
          </a:ln>
        </p:spPr>
      </p:pic>
      <p:sp>
        <p:nvSpPr>
          <p:cNvPr id="87044"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87045" name="TextBox 5"/>
          <p:cNvSpPr txBox="1"/>
          <p:nvPr/>
        </p:nvSpPr>
        <p:spPr>
          <a:xfrm>
            <a:off x="4122738" y="200025"/>
            <a:ext cx="7962900" cy="6457950"/>
          </a:xfrm>
          <a:prstGeom prst="rect">
            <a:avLst/>
          </a:prstGeom>
          <a:noFill/>
          <a:ln w="9525">
            <a:noFill/>
          </a:ln>
        </p:spPr>
        <p:txBody>
          <a:bodyPr>
            <a:spAutoFit/>
          </a:bodyPr>
          <a:p>
            <a:pPr algn="just">
              <a:lnSpc>
                <a:spcPct val="150000"/>
              </a:lnSpc>
              <a:buNone/>
            </a:pPr>
            <a:r>
              <a:rPr sz="3500" b="1">
                <a:solidFill>
                  <a:srgbClr val="212529"/>
                </a:solidFill>
                <a:latin typeface="Times New Roman" panose="02020603050405020304" pitchFamily="18" charset="0"/>
                <a:cs typeface="Times New Roman" panose="02020603050405020304" pitchFamily="18" charset="0"/>
              </a:rPr>
              <a:t>T</a:t>
            </a:r>
            <a:r>
              <a:rPr lang="en-US" altLang="x-none" sz="3500" b="1">
                <a:solidFill>
                  <a:srgbClr val="212529"/>
                </a:solidFill>
                <a:latin typeface="Times New Roman" panose="02020603050405020304" pitchFamily="18" charset="0"/>
                <a:cs typeface="Times New Roman" panose="02020603050405020304" pitchFamily="18" charset="0"/>
              </a:rPr>
              <a:t>iếp tục thực hiện việc kết nối cung cầu lao động đảm bảo điều tiết nơi cắt giảm đến nơi còn nhu cầu tuyển dụng; tiếp tục giải quyết bảo hiểm thất nghiệp cho kịp thời. Đặc biệt l</a:t>
            </a:r>
            <a:r>
              <a:rPr lang="en-US" altLang="x-none" sz="3500" b="1">
                <a:solidFill>
                  <a:srgbClr val="212529"/>
                </a:solidFill>
                <a:latin typeface="Times New Roman" panose="02020603050405020304" pitchFamily="18" charset="0"/>
                <a:ea typeface="Times New Roman" panose="02020603050405020304" pitchFamily="18" charset="0"/>
              </a:rPr>
              <a:t>à</a:t>
            </a:r>
            <a:r>
              <a:rPr lang="en-US" altLang="x-none" sz="3500" b="1">
                <a:solidFill>
                  <a:srgbClr val="212529"/>
                </a:solidFill>
                <a:latin typeface="Times New Roman" panose="02020603050405020304" pitchFamily="18" charset="0"/>
                <a:cs typeface="Times New Roman" panose="02020603050405020304" pitchFamily="18" charset="0"/>
              </a:rPr>
              <a:t> tăng cường đ</a:t>
            </a:r>
            <a:r>
              <a:rPr lang="en-US" altLang="x-none" sz="3500" b="1">
                <a:solidFill>
                  <a:srgbClr val="212529"/>
                </a:solidFill>
                <a:latin typeface="Times New Roman" panose="02020603050405020304" pitchFamily="18" charset="0"/>
                <a:ea typeface="Times New Roman" panose="02020603050405020304" pitchFamily="18" charset="0"/>
              </a:rPr>
              <a:t>à</a:t>
            </a:r>
            <a:r>
              <a:rPr lang="en-US" altLang="x-none" sz="3500" b="1">
                <a:solidFill>
                  <a:srgbClr val="212529"/>
                </a:solidFill>
                <a:latin typeface="Times New Roman" panose="02020603050405020304" pitchFamily="18" charset="0"/>
                <a:cs typeface="Times New Roman" panose="02020603050405020304" pitchFamily="18" charset="0"/>
              </a:rPr>
              <a:t>o tạo nghề thông qua các biện pháp như tuyển sinh, đ</a:t>
            </a:r>
            <a:r>
              <a:rPr lang="en-US" altLang="x-none" sz="3500" b="1">
                <a:solidFill>
                  <a:srgbClr val="212529"/>
                </a:solidFill>
                <a:latin typeface="Times New Roman" panose="02020603050405020304" pitchFamily="18" charset="0"/>
                <a:ea typeface="Times New Roman" panose="02020603050405020304" pitchFamily="18" charset="0"/>
              </a:rPr>
              <a:t>à</a:t>
            </a:r>
            <a:r>
              <a:rPr lang="en-US" altLang="x-none" sz="3500" b="1">
                <a:solidFill>
                  <a:srgbClr val="212529"/>
                </a:solidFill>
                <a:latin typeface="Times New Roman" panose="02020603050405020304" pitchFamily="18" charset="0"/>
                <a:cs typeface="Times New Roman" panose="02020603050405020304" pitchFamily="18" charset="0"/>
              </a:rPr>
              <a:t>o tạo gắn với doanh nghiệp, cũng như giải quyết việc l</a:t>
            </a:r>
            <a:r>
              <a:rPr lang="en-US" altLang="x-none" sz="3500" b="1">
                <a:solidFill>
                  <a:srgbClr val="212529"/>
                </a:solidFill>
                <a:latin typeface="Times New Roman" panose="02020603050405020304" pitchFamily="18" charset="0"/>
                <a:ea typeface="Times New Roman" panose="02020603050405020304" pitchFamily="18" charset="0"/>
              </a:rPr>
              <a:t>à</a:t>
            </a:r>
            <a:r>
              <a:rPr lang="en-US" altLang="x-none" sz="3500" b="1">
                <a:solidFill>
                  <a:srgbClr val="212529"/>
                </a:solidFill>
                <a:latin typeface="Times New Roman" panose="02020603050405020304" pitchFamily="18" charset="0"/>
                <a:cs typeface="Times New Roman" panose="02020603050405020304" pitchFamily="18" charset="0"/>
              </a:rPr>
              <a:t>m sau đ</a:t>
            </a:r>
            <a:r>
              <a:rPr lang="en-US" altLang="x-none" sz="3500" b="1">
                <a:solidFill>
                  <a:srgbClr val="212529"/>
                </a:solidFill>
                <a:latin typeface="Times New Roman" panose="02020603050405020304" pitchFamily="18" charset="0"/>
                <a:ea typeface="Times New Roman" panose="02020603050405020304" pitchFamily="18" charset="0"/>
              </a:rPr>
              <a:t>à</a:t>
            </a:r>
            <a:r>
              <a:rPr lang="en-US" altLang="x-none" sz="3500" b="1">
                <a:solidFill>
                  <a:srgbClr val="212529"/>
                </a:solidFill>
                <a:latin typeface="Times New Roman" panose="02020603050405020304" pitchFamily="18" charset="0"/>
                <a:cs typeface="Times New Roman" panose="02020603050405020304" pitchFamily="18" charset="0"/>
              </a:rPr>
              <a:t>o tạo</a:t>
            </a:r>
            <a:r>
              <a:rPr sz="3500" b="1">
                <a:solidFill>
                  <a:srgbClr val="212529"/>
                </a:solidFill>
                <a:latin typeface="Times New Roman" panose="02020603050405020304" pitchFamily="18" charset="0"/>
                <a:cs typeface="Times New Roman" panose="02020603050405020304" pitchFamily="18" charset="0"/>
              </a:rPr>
              <a:t>.</a:t>
            </a:r>
            <a:r>
              <a:rPr lang="en-US" altLang="x-none" sz="3500" b="1">
                <a:latin typeface="Times New Roman" panose="02020603050405020304" pitchFamily="18" charset="0"/>
              </a:rPr>
              <a:t> </a:t>
            </a:r>
            <a:endParaRPr lang="en-US" altLang="x-none" sz="3500" b="1">
              <a:latin typeface="Times New Roman" panose="02020603050405020304" pitchFamily="18" charset="0"/>
              <a:ea typeface="Times New Roman" panose="02020603050405020304" pitchFamily="18" charset="0"/>
            </a:endParaRPr>
          </a:p>
        </p:txBody>
      </p:sp>
      <p:pic>
        <p:nvPicPr>
          <p:cNvPr id="87046" name="Picture 2" descr="Trung Tâm Dạy Nghề Bình Dương - Đào Tạo Nghề Ngắn Hạn Chất Lượng Cao"/>
          <p:cNvPicPr>
            <a:picLocks noChangeAspect="1"/>
          </p:cNvPicPr>
          <p:nvPr/>
        </p:nvPicPr>
        <p:blipFill>
          <a:blip r:embed="rId4"/>
          <a:stretch>
            <a:fillRect/>
          </a:stretch>
        </p:blipFill>
        <p:spPr>
          <a:xfrm>
            <a:off x="84138" y="2212975"/>
            <a:ext cx="3735387" cy="2322513"/>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89"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89090"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89091"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8909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1435100" y="5029200"/>
            <a:ext cx="8996363" cy="1828800"/>
          </a:xfrm>
          <a:prstGeom prst="rect">
            <a:avLst/>
          </a:prstGeom>
          <a:noFill/>
          <a:ln w="9525">
            <a:noFill/>
          </a:ln>
        </p:spPr>
        <p:txBody>
          <a:bodyPr>
            <a:spAutoFit/>
          </a:bodyPr>
          <a:p>
            <a:pPr algn="ctr">
              <a:lnSpc>
                <a:spcPct val="150000"/>
              </a:lnSpc>
            </a:pPr>
            <a:r>
              <a:rPr sz="4000" b="1">
                <a:solidFill>
                  <a:srgbClr val="0432FF"/>
                </a:solidFill>
                <a:latin typeface="Times New Roman" panose="02020603050405020304" pitchFamily="18" charset="0"/>
              </a:rPr>
              <a:t>Em hãy cho biết vấn đề việc làm ở </a:t>
            </a:r>
            <a:endParaRPr sz="4000" b="1">
              <a:solidFill>
                <a:srgbClr val="0432FF"/>
              </a:solidFill>
              <a:latin typeface="Times New Roman" panose="02020603050405020304" pitchFamily="18" charset="0"/>
            </a:endParaRPr>
          </a:p>
          <a:p>
            <a:pPr algn="ctr">
              <a:lnSpc>
                <a:spcPct val="150000"/>
              </a:lnSpc>
            </a:pPr>
            <a:r>
              <a:rPr sz="4000" b="1">
                <a:solidFill>
                  <a:srgbClr val="0432FF"/>
                </a:solidFill>
                <a:latin typeface="Times New Roman" panose="02020603050405020304" pitchFamily="18" charset="0"/>
              </a:rPr>
              <a:t>tỉnh Bình Dương 6 tháng đầu năm 2024. </a:t>
            </a:r>
            <a:endParaRPr lang="en-US" altLang="x-none" sz="4000" b="1">
              <a:solidFill>
                <a:srgbClr val="0432FF"/>
              </a:solidFill>
              <a:latin typeface="Times New Roman" panose="02020603050405020304" pitchFamily="18" charset="0"/>
            </a:endParaRPr>
          </a:p>
        </p:txBody>
      </p:sp>
      <p:pic>
        <p:nvPicPr>
          <p:cNvPr id="91138" name="Picture 4" descr="6 tháng đầu năm 2024, Bình Dương cần tuyển dụng từ 25.000 - 30.000 lao động  | ĐÀI TRUYỀN HÌNH BÌNH DƯƠNG"/>
          <p:cNvPicPr>
            <a:picLocks noChangeAspect="1"/>
          </p:cNvPicPr>
          <p:nvPr/>
        </p:nvPicPr>
        <p:blipFill>
          <a:blip r:embed="rId1"/>
          <a:stretch>
            <a:fillRect/>
          </a:stretch>
        </p:blipFill>
        <p:spPr>
          <a:xfrm>
            <a:off x="1527175" y="104775"/>
            <a:ext cx="9229725" cy="5029200"/>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5"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93186"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93187"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93188" name="TextBox 5"/>
          <p:cNvSpPr txBox="1"/>
          <p:nvPr/>
        </p:nvSpPr>
        <p:spPr>
          <a:xfrm>
            <a:off x="4122738" y="200025"/>
            <a:ext cx="7556500" cy="644525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Theo thông tin từ Sở Lao động - Thương binh v</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Xã hội tỉnh Bình Dương, trong vòng 6 tháng đầu năm 2024, nhu cầu tuyển dụng lao động trên địa b</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n tỉnh l</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hơn 30.000 người, tăng so với cùng kỳ năm 2023.</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93189"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93190"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3"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95234"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95235"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95236" name="TextBox 5"/>
          <p:cNvSpPr txBox="1"/>
          <p:nvPr/>
        </p:nvSpPr>
        <p:spPr>
          <a:xfrm>
            <a:off x="4122738" y="200025"/>
            <a:ext cx="7556500" cy="6126163"/>
          </a:xfrm>
          <a:prstGeom prst="rect">
            <a:avLst/>
          </a:prstGeom>
          <a:noFill/>
          <a:ln w="9525">
            <a:noFill/>
          </a:ln>
        </p:spPr>
        <p:txBody>
          <a:bodyPr>
            <a:spAutoFit/>
          </a:bodyPr>
          <a:p>
            <a:pPr algn="just">
              <a:lnSpc>
                <a:spcPct val="150000"/>
              </a:lnSpc>
              <a:buNone/>
            </a:pPr>
            <a:r>
              <a:rPr lang="en-US" altLang="x-none" sz="3800" b="1">
                <a:solidFill>
                  <a:srgbClr val="00B050"/>
                </a:solidFill>
                <a:latin typeface="Times New Roman" panose="02020603050405020304" pitchFamily="18" charset="0"/>
                <a:cs typeface="Times New Roman" panose="02020603050405020304" pitchFamily="18" charset="0"/>
              </a:rPr>
              <a:t>Theo đánh giá, nhu cầu tuyển dụng tăng so với năm trước, do tình hình kinh tế ở Bình Dương có những chuyển biến tích cực hơn. Nhiều doanh nghiệp ở Bình Dương có thêm đơn h</a:t>
            </a:r>
            <a:r>
              <a:rPr lang="en-US" altLang="x-none" sz="3800" b="1">
                <a:solidFill>
                  <a:srgbClr val="00B050"/>
                </a:solidFill>
                <a:latin typeface="Times New Roman" panose="02020603050405020304" pitchFamily="18" charset="0"/>
                <a:ea typeface="Times New Roman" panose="02020603050405020304" pitchFamily="18" charset="0"/>
              </a:rPr>
              <a:t>à</a:t>
            </a:r>
            <a:r>
              <a:rPr lang="en-US" altLang="x-none" sz="3800" b="1">
                <a:solidFill>
                  <a:srgbClr val="00B050"/>
                </a:solidFill>
                <a:latin typeface="Times New Roman" panose="02020603050405020304" pitchFamily="18" charset="0"/>
                <a:cs typeface="Times New Roman" panose="02020603050405020304" pitchFamily="18" charset="0"/>
              </a:rPr>
              <a:t>ng, mở rộng sản xuất vì vậy cần tuyển thêm</a:t>
            </a:r>
            <a:r>
              <a:rPr sz="3800" b="1">
                <a:solidFill>
                  <a:srgbClr val="00B050"/>
                </a:solidFill>
                <a:latin typeface="Times New Roman" panose="02020603050405020304" pitchFamily="18" charset="0"/>
                <a:cs typeface="Times New Roman" panose="02020603050405020304" pitchFamily="18" charset="0"/>
              </a:rPr>
              <a:t> lao động</a:t>
            </a:r>
            <a:r>
              <a:rPr lang="en-US" altLang="x-none" sz="3800" b="1">
                <a:solidFill>
                  <a:srgbClr val="00B050"/>
                </a:solidFill>
                <a:latin typeface="Times New Roman" panose="02020603050405020304" pitchFamily="18" charset="0"/>
                <a:cs typeface="Times New Roman" panose="02020603050405020304" pitchFamily="18" charset="0"/>
              </a:rPr>
              <a:t>.</a:t>
            </a:r>
            <a:endParaRPr lang="en-US" altLang="x-none" sz="3800" b="1">
              <a:solidFill>
                <a:srgbClr val="00B050"/>
              </a:solidFill>
              <a:latin typeface="Times New Roman" panose="02020603050405020304" pitchFamily="18" charset="0"/>
              <a:ea typeface="Times New Roman" panose="02020603050405020304" pitchFamily="18" charset="0"/>
            </a:endParaRPr>
          </a:p>
        </p:txBody>
      </p:sp>
      <p:pic>
        <p:nvPicPr>
          <p:cNvPr id="95237"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95238"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1"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97282"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97283"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97284" name="TextBox 5"/>
          <p:cNvSpPr txBox="1"/>
          <p:nvPr/>
        </p:nvSpPr>
        <p:spPr>
          <a:xfrm>
            <a:off x="4122738" y="200025"/>
            <a:ext cx="7556500" cy="644525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Bên cạnh đó, tỉnh Bình Dương vẫn tiếp tục thu hút mạnh mẽ vốn đầu tư nước ngo</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i v</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vốn đầu tư trong nước. Các doanh nghiệp đầu tư nước ngo</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i, nhanh chóng xây dựng nh</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máy v</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tuyển dụng lao động để sản xuất. </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97285"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97286"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29"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99330"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99331"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99332" name="TextBox 5"/>
          <p:cNvSpPr txBox="1"/>
          <p:nvPr/>
        </p:nvSpPr>
        <p:spPr>
          <a:xfrm>
            <a:off x="4122738" y="668338"/>
            <a:ext cx="7556500" cy="5521325"/>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Đáng chú ý, Tập đo</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n Lego xây dựng nh</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máy 1,3 tỉ USD tại Tân Uyên,</a:t>
            </a:r>
            <a:r>
              <a:rPr sz="4000" b="1">
                <a:solidFill>
                  <a:srgbClr val="00B050"/>
                </a:solidFill>
                <a:latin typeface="Times New Roman" panose="02020603050405020304" pitchFamily="18" charset="0"/>
                <a:cs typeface="Times New Roman" panose="02020603050405020304" pitchFamily="18" charset="0"/>
              </a:rPr>
              <a:t> Bình Dương.</a:t>
            </a:r>
            <a:r>
              <a:rPr lang="en-US" altLang="x-none" sz="4000" b="1">
                <a:solidFill>
                  <a:srgbClr val="00B050"/>
                </a:solidFill>
                <a:latin typeface="Times New Roman" panose="02020603050405020304" pitchFamily="18" charset="0"/>
                <a:cs typeface="Times New Roman" panose="02020603050405020304" pitchFamily="18" charset="0"/>
              </a:rPr>
              <a:t> Hiện tập đo</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n n</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y đang tuyển dụng lao động để chuẩn bị cho hoạt động sản xuất trong năm nay.</a:t>
            </a:r>
            <a:r>
              <a:rPr lang="en-US" altLang="x-none" sz="4000" b="1">
                <a:solidFill>
                  <a:srgbClr val="00B050"/>
                </a:solidFill>
                <a:latin typeface="Times New Roman" panose="02020603050405020304" pitchFamily="18" charset="0"/>
              </a:rPr>
              <a:t> </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99333"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99334"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377"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101378" name="Rectangle 3"/>
          <p:cNvSpPr/>
          <p:nvPr/>
        </p:nvSpPr>
        <p:spPr>
          <a:xfrm>
            <a:off x="177800" y="2570163"/>
            <a:ext cx="18883313"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101379"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101380" name="TextBox 5"/>
          <p:cNvSpPr txBox="1"/>
          <p:nvPr/>
        </p:nvSpPr>
        <p:spPr>
          <a:xfrm>
            <a:off x="4214813" y="206375"/>
            <a:ext cx="7556500" cy="644525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Một số doanh nghiệp có thêm đơn h</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ng tuyển dụng số lượng lớn lao động như Công ty TNHH Motomotion Việt Nam (KCN Mỹ Phước 3, Bến Cát) có nhu cầu tuyển dụng 1.300 lao động phổ thông có tay nghề may</a:t>
            </a:r>
            <a:r>
              <a:rPr sz="4000" b="1">
                <a:solidFill>
                  <a:srgbClr val="00B050"/>
                </a:solidFill>
                <a:latin typeface="Times New Roman" panose="02020603050405020304" pitchFamily="18" charset="0"/>
                <a:cs typeface="Times New Roman" panose="02020603050405020304" pitchFamily="18" charset="0"/>
              </a:rPr>
              <a:t>.</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101381"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101382"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949325" y="288925"/>
            <a:ext cx="10636250" cy="6445250"/>
          </a:xfrm>
          <a:prstGeom prst="rect">
            <a:avLst/>
          </a:prstGeom>
          <a:noFill/>
          <a:ln w="9525">
            <a:noFill/>
          </a:ln>
        </p:spPr>
        <p:txBody>
          <a:bodyPr>
            <a:spAutoFit/>
          </a:bodyPr>
          <a:p>
            <a:pPr>
              <a:lnSpc>
                <a:spcPct val="150000"/>
              </a:lnSpc>
            </a:pPr>
            <a:r>
              <a:rPr sz="4000" b="1">
                <a:solidFill>
                  <a:srgbClr val="0432FF"/>
                </a:solidFill>
                <a:latin typeface="Times New Roman" panose="02020603050405020304" pitchFamily="18" charset="0"/>
              </a:rPr>
              <a:t>- </a:t>
            </a:r>
            <a:r>
              <a:rPr lang="vi-VN" altLang="x-none" sz="4000" b="1">
                <a:solidFill>
                  <a:srgbClr val="0432FF"/>
                </a:solidFill>
                <a:latin typeface="Times New Roman" panose="02020603050405020304" pitchFamily="18" charset="0"/>
              </a:rPr>
              <a:t>GV giao nhiệm vụ cho HS chuẩn bị ở nhà, từ buổi học trước.</a:t>
            </a:r>
            <a:endParaRPr lang="en-US" altLang="x-none" sz="4000" b="1">
              <a:solidFill>
                <a:srgbClr val="0432FF"/>
              </a:solidFill>
              <a:latin typeface="Times New Roman" panose="02020603050405020304" pitchFamily="18" charset="0"/>
            </a:endParaRPr>
          </a:p>
          <a:p>
            <a:pPr>
              <a:lnSpc>
                <a:spcPct val="150000"/>
              </a:lnSpc>
            </a:pPr>
            <a:r>
              <a:rPr lang="vi-VN" altLang="x-none" sz="4000" b="1">
                <a:solidFill>
                  <a:srgbClr val="0432FF"/>
                </a:solidFill>
                <a:latin typeface="Times New Roman" panose="02020603050405020304" pitchFamily="18" charset="0"/>
              </a:rPr>
              <a:t>- GV chia lớp thành nhiều nhóm. Mỗi nhóm </a:t>
            </a:r>
            <a:r>
              <a:rPr sz="4000" b="1">
                <a:solidFill>
                  <a:srgbClr val="0432FF"/>
                </a:solidFill>
                <a:latin typeface="Times New Roman" panose="02020603050405020304" pitchFamily="18" charset="0"/>
              </a:rPr>
              <a:t>4 học sinh chuẩn bị nội dung </a:t>
            </a:r>
            <a:r>
              <a:rPr lang="vi-VN" altLang="x-none" sz="4000" b="1">
                <a:solidFill>
                  <a:srgbClr val="0432FF"/>
                </a:solidFill>
                <a:latin typeface="Times New Roman" panose="02020603050405020304" pitchFamily="18" charset="0"/>
              </a:rPr>
              <a:t>về </a:t>
            </a:r>
            <a:r>
              <a:rPr sz="4000" b="1">
                <a:solidFill>
                  <a:srgbClr val="0432FF"/>
                </a:solidFill>
                <a:latin typeface="Times New Roman" panose="02020603050405020304" pitchFamily="18" charset="0"/>
              </a:rPr>
              <a:t>vấn đề việc làm ở tỉnh Bình Dương</a:t>
            </a:r>
            <a:endParaRPr lang="en-US" altLang="x-none" sz="4000" b="1">
              <a:solidFill>
                <a:srgbClr val="0432FF"/>
              </a:solidFill>
              <a:latin typeface="Times New Roman" panose="02020603050405020304" pitchFamily="18" charset="0"/>
            </a:endParaRPr>
          </a:p>
          <a:p>
            <a:pPr>
              <a:lnSpc>
                <a:spcPct val="150000"/>
              </a:lnSpc>
            </a:pPr>
            <a:r>
              <a:rPr lang="en-US" altLang="x-none" sz="4000" b="1">
                <a:solidFill>
                  <a:srgbClr val="0432FF"/>
                </a:solidFill>
                <a:latin typeface="Times New Roman" panose="02020603050405020304" pitchFamily="18" charset="0"/>
              </a:rPr>
              <a:t>- </a:t>
            </a:r>
            <a:r>
              <a:rPr lang="vi-VN" altLang="x-none" sz="4000" b="1">
                <a:solidFill>
                  <a:srgbClr val="0432FF"/>
                </a:solidFill>
                <a:latin typeface="Times New Roman" panose="02020603050405020304" pitchFamily="18" charset="0"/>
              </a:rPr>
              <a:t>GV hướng dẫn HS cách khai thác, chọn lọc và xử lí thông tin.</a:t>
            </a:r>
            <a:endParaRPr lang="en-US" altLang="x-none" sz="4000" b="1">
              <a:solidFill>
                <a:srgbClr val="0432FF"/>
              </a:solidFill>
              <a:latin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5"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103426" name="Rectangle 3"/>
          <p:cNvSpPr/>
          <p:nvPr/>
        </p:nvSpPr>
        <p:spPr>
          <a:xfrm>
            <a:off x="185738" y="2301875"/>
            <a:ext cx="18883312"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103427"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103428" name="TextBox 5"/>
          <p:cNvSpPr txBox="1"/>
          <p:nvPr/>
        </p:nvSpPr>
        <p:spPr>
          <a:xfrm>
            <a:off x="4097338" y="373063"/>
            <a:ext cx="7813675" cy="5810250"/>
          </a:xfrm>
          <a:prstGeom prst="rect">
            <a:avLst/>
          </a:prstGeom>
          <a:noFill/>
          <a:ln w="9525">
            <a:noFill/>
          </a:ln>
        </p:spPr>
        <p:txBody>
          <a:bodyPr>
            <a:spAutoFit/>
          </a:bodyPr>
          <a:p>
            <a:pPr algn="just">
              <a:lnSpc>
                <a:spcPct val="150000"/>
              </a:lnSpc>
              <a:buNone/>
            </a:pPr>
            <a:r>
              <a:rPr lang="en-US" altLang="x-none" sz="3600" b="1">
                <a:solidFill>
                  <a:srgbClr val="00B050"/>
                </a:solidFill>
                <a:latin typeface="Times New Roman" panose="02020603050405020304" pitchFamily="18" charset="0"/>
                <a:cs typeface="Times New Roman" panose="02020603050405020304" pitchFamily="18" charset="0"/>
              </a:rPr>
              <a:t>Công ty TNHH SungShin Solution (hoạt động sản xuất đế gi</a:t>
            </a:r>
            <a:r>
              <a:rPr lang="en-US" altLang="x-none" sz="3600" b="1">
                <a:solidFill>
                  <a:srgbClr val="00B050"/>
                </a:solidFill>
                <a:latin typeface="Times New Roman" panose="02020603050405020304" pitchFamily="18" charset="0"/>
                <a:ea typeface="Times New Roman" panose="02020603050405020304" pitchFamily="18" charset="0"/>
              </a:rPr>
              <a:t>à</a:t>
            </a:r>
            <a:r>
              <a:rPr lang="en-US" altLang="x-none" sz="3600" b="1">
                <a:solidFill>
                  <a:srgbClr val="00B050"/>
                </a:solidFill>
                <a:latin typeface="Times New Roman" panose="02020603050405020304" pitchFamily="18" charset="0"/>
                <a:cs typeface="Times New Roman" panose="02020603050405020304" pitchFamily="18" charset="0"/>
              </a:rPr>
              <a:t>y, KCN Mỹ Phước 3, Bến Cát) cần tuyển dụng 1.000 lao động phổ thông. Công ty gi</a:t>
            </a:r>
            <a:r>
              <a:rPr lang="en-US" altLang="x-none" sz="3600" b="1">
                <a:solidFill>
                  <a:srgbClr val="00B050"/>
                </a:solidFill>
                <a:latin typeface="Times New Roman" panose="02020603050405020304" pitchFamily="18" charset="0"/>
                <a:ea typeface="Times New Roman" panose="02020603050405020304" pitchFamily="18" charset="0"/>
              </a:rPr>
              <a:t>à</a:t>
            </a:r>
            <a:r>
              <a:rPr lang="en-US" altLang="x-none" sz="3600" b="1">
                <a:solidFill>
                  <a:srgbClr val="00B050"/>
                </a:solidFill>
                <a:latin typeface="Times New Roman" panose="02020603050405020304" pitchFamily="18" charset="0"/>
                <a:cs typeface="Times New Roman" panose="02020603050405020304" pitchFamily="18" charset="0"/>
              </a:rPr>
              <a:t>y Đại Lộc (vốn đầu tư Việt Nam, KCN Rạch Bắp, Bến Cát) đang có nhu cầu tuyển dụng 800 lao động phổ thông</a:t>
            </a:r>
            <a:r>
              <a:rPr sz="3600" b="1">
                <a:solidFill>
                  <a:srgbClr val="00B050"/>
                </a:solidFill>
                <a:latin typeface="Times New Roman" panose="02020603050405020304" pitchFamily="18" charset="0"/>
                <a:cs typeface="Times New Roman" panose="02020603050405020304" pitchFamily="18" charset="0"/>
              </a:rPr>
              <a:t>. </a:t>
            </a:r>
            <a:r>
              <a:rPr lang="en-US" altLang="x-none" sz="3600" b="1">
                <a:solidFill>
                  <a:srgbClr val="00B050"/>
                </a:solidFill>
                <a:latin typeface="Times New Roman" panose="02020603050405020304" pitchFamily="18" charset="0"/>
                <a:cs typeface="Times New Roman" panose="02020603050405020304" pitchFamily="18" charset="0"/>
              </a:rPr>
              <a:t> </a:t>
            </a:r>
            <a:endParaRPr lang="en-US" altLang="x-none" sz="3600" b="1">
              <a:solidFill>
                <a:srgbClr val="00B050"/>
              </a:solidFill>
              <a:latin typeface="Times New Roman" panose="02020603050405020304" pitchFamily="18" charset="0"/>
              <a:ea typeface="Times New Roman" panose="02020603050405020304" pitchFamily="18" charset="0"/>
            </a:endParaRPr>
          </a:p>
        </p:txBody>
      </p:sp>
      <p:pic>
        <p:nvPicPr>
          <p:cNvPr id="103429"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103430"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473"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105474" name="Rectangle 3"/>
          <p:cNvSpPr/>
          <p:nvPr/>
        </p:nvSpPr>
        <p:spPr>
          <a:xfrm>
            <a:off x="185738" y="2301875"/>
            <a:ext cx="18883312"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105475"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105476" name="TextBox 5"/>
          <p:cNvSpPr txBox="1"/>
          <p:nvPr/>
        </p:nvSpPr>
        <p:spPr>
          <a:xfrm>
            <a:off x="4572000" y="1130300"/>
            <a:ext cx="6794500" cy="459740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Công ty TNHH Chutex (vốn đầu tư Singapore, KCN Sóng Thần 2, Dĩ An) cần tuyển dụng 1.000 lao động phổ thông, lao động có tay nghề...</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105477"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105478"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521"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107522" name="Rectangle 3"/>
          <p:cNvSpPr/>
          <p:nvPr/>
        </p:nvSpPr>
        <p:spPr>
          <a:xfrm>
            <a:off x="185738" y="2301875"/>
            <a:ext cx="18883312"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107523"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107524" name="TextBox 5"/>
          <p:cNvSpPr txBox="1"/>
          <p:nvPr/>
        </p:nvSpPr>
        <p:spPr>
          <a:xfrm>
            <a:off x="4097338" y="206375"/>
            <a:ext cx="7813675" cy="644525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Theo ghi nhận, hiện nay số lượng tuyển dụng lao động của các doanh nghiệp vẫn chưa đạt nhu cầu. Lượng lao động mới di cư về Bình Dương ít hơn. Nhiều doanh nghiệp đã phải hợp đồng với công ty môi giới để cung ứng lao động</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107525"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107526"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69" name="Picture 1" descr="Dấu ấn Bình Dương qua 26 năm phát triển"/>
          <p:cNvPicPr>
            <a:picLocks noChangeAspect="1"/>
          </p:cNvPicPr>
          <p:nvPr/>
        </p:nvPicPr>
        <p:blipFill>
          <a:blip r:embed="rId1"/>
          <a:stretch>
            <a:fillRect/>
          </a:stretch>
        </p:blipFill>
        <p:spPr>
          <a:xfrm>
            <a:off x="84138" y="14288"/>
            <a:ext cx="3735387" cy="2162175"/>
          </a:xfrm>
          <a:prstGeom prst="rect">
            <a:avLst/>
          </a:prstGeom>
          <a:noFill/>
          <a:ln w="9525">
            <a:noFill/>
          </a:ln>
        </p:spPr>
      </p:pic>
      <p:sp>
        <p:nvSpPr>
          <p:cNvPr id="109570" name="Rectangle 3"/>
          <p:cNvSpPr/>
          <p:nvPr/>
        </p:nvSpPr>
        <p:spPr>
          <a:xfrm>
            <a:off x="185738" y="2301875"/>
            <a:ext cx="18883312" cy="44450"/>
          </a:xfrm>
          <a:prstGeom prst="rect">
            <a:avLst/>
          </a:prstGeom>
          <a:noFill/>
          <a:ln w="9525">
            <a:noFill/>
          </a:ln>
        </p:spPr>
        <p:txBody>
          <a:bodyPr anchor="ctr" anchorCtr="0">
            <a:spAutoFit/>
          </a:bodyPr>
          <a:p>
            <a:endParaRPr lang="en-US" altLang="en-US">
              <a:latin typeface="Times New Roman" panose="02020603050405020304" pitchFamily="18" charset="0"/>
            </a:endParaRPr>
          </a:p>
        </p:txBody>
      </p:sp>
      <p:sp>
        <p:nvSpPr>
          <p:cNvPr id="109571" name="Rectangle 5"/>
          <p:cNvSpPr/>
          <p:nvPr/>
        </p:nvSpPr>
        <p:spPr>
          <a:xfrm>
            <a:off x="196850" y="4832350"/>
            <a:ext cx="12192000" cy="0"/>
          </a:xfrm>
          <a:prstGeom prst="rect">
            <a:avLst/>
          </a:prstGeom>
          <a:noFill/>
          <a:ln w="9525">
            <a:noFill/>
          </a:ln>
        </p:spPr>
        <p:txBody>
          <a:bodyPr wrap="none" anchor="ctr" anchorCtr="0">
            <a:spAutoFit/>
          </a:bodyPr>
          <a:p>
            <a:endParaRPr lang="en-US" altLang="en-US">
              <a:latin typeface="Times New Roman" panose="02020603050405020304" pitchFamily="18" charset="0"/>
            </a:endParaRPr>
          </a:p>
        </p:txBody>
      </p:sp>
      <p:sp>
        <p:nvSpPr>
          <p:cNvPr id="109572" name="TextBox 5"/>
          <p:cNvSpPr txBox="1"/>
          <p:nvPr/>
        </p:nvSpPr>
        <p:spPr>
          <a:xfrm>
            <a:off x="4097338" y="206375"/>
            <a:ext cx="7813675" cy="6445250"/>
          </a:xfrm>
          <a:prstGeom prst="rect">
            <a:avLst/>
          </a:prstGeom>
          <a:noFill/>
          <a:ln w="9525">
            <a:noFill/>
          </a:ln>
        </p:spPr>
        <p:txBody>
          <a:bodyPr>
            <a:spAutoFit/>
          </a:bodyPr>
          <a:p>
            <a:pPr algn="just">
              <a:lnSpc>
                <a:spcPct val="150000"/>
              </a:lnSpc>
              <a:buNone/>
            </a:pPr>
            <a:r>
              <a:rPr lang="en-US" altLang="x-none" sz="4000" b="1">
                <a:solidFill>
                  <a:srgbClr val="00B050"/>
                </a:solidFill>
                <a:latin typeface="Times New Roman" panose="02020603050405020304" pitchFamily="18" charset="0"/>
                <a:cs typeface="Times New Roman" panose="02020603050405020304" pitchFamily="18" charset="0"/>
              </a:rPr>
              <a:t>Hiện nay, Sở Lao động-Thương binh v</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 Xã hội tỉnh Bình Dương cũng đang tăng cường kết nối với hệ thống trung tâm dịch vụ việc l</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m trên cả nước để thu hút nguồn lao động từ các địa phương khác đến Bình Dương l</a:t>
            </a:r>
            <a:r>
              <a:rPr lang="en-US" altLang="x-none" sz="4000" b="1">
                <a:solidFill>
                  <a:srgbClr val="00B050"/>
                </a:solidFill>
                <a:latin typeface="Times New Roman" panose="02020603050405020304" pitchFamily="18" charset="0"/>
                <a:ea typeface="Times New Roman" panose="02020603050405020304" pitchFamily="18" charset="0"/>
              </a:rPr>
              <a:t>à</a:t>
            </a:r>
            <a:r>
              <a:rPr lang="en-US" altLang="x-none" sz="4000" b="1">
                <a:solidFill>
                  <a:srgbClr val="00B050"/>
                </a:solidFill>
                <a:latin typeface="Times New Roman" panose="02020603050405020304" pitchFamily="18" charset="0"/>
                <a:cs typeface="Times New Roman" panose="02020603050405020304" pitchFamily="18" charset="0"/>
              </a:rPr>
              <a:t>m việc.</a:t>
            </a:r>
            <a:endParaRPr lang="en-US" altLang="x-none" sz="4000" b="1">
              <a:solidFill>
                <a:srgbClr val="00B050"/>
              </a:solidFill>
              <a:latin typeface="Times New Roman" panose="02020603050405020304" pitchFamily="18" charset="0"/>
              <a:ea typeface="Times New Roman" panose="02020603050405020304" pitchFamily="18" charset="0"/>
            </a:endParaRPr>
          </a:p>
        </p:txBody>
      </p:sp>
      <p:pic>
        <p:nvPicPr>
          <p:cNvPr id="109573" name="Picture 2" descr="Bình Dương cần tuyển 30.000 lao động, nhiều công ty tuyển dụng số lượng lớn"/>
          <p:cNvPicPr>
            <a:picLocks noChangeAspect="1"/>
          </p:cNvPicPr>
          <p:nvPr/>
        </p:nvPicPr>
        <p:blipFill>
          <a:blip r:embed="rId2"/>
          <a:stretch>
            <a:fillRect/>
          </a:stretch>
        </p:blipFill>
        <p:spPr>
          <a:xfrm>
            <a:off x="106363" y="2192338"/>
            <a:ext cx="3713162" cy="2343150"/>
          </a:xfrm>
          <a:prstGeom prst="rect">
            <a:avLst/>
          </a:prstGeom>
          <a:noFill/>
          <a:ln w="9525">
            <a:noFill/>
          </a:ln>
        </p:spPr>
      </p:pic>
      <p:pic>
        <p:nvPicPr>
          <p:cNvPr id="109574" name="Picture 4" descr="Người lao động đến các công ty cung ứng lao động để tìm việc làm. Ảnh: Đình Trọng"/>
          <p:cNvPicPr>
            <a:picLocks noChangeAspect="1"/>
          </p:cNvPicPr>
          <p:nvPr/>
        </p:nvPicPr>
        <p:blipFill>
          <a:blip r:embed="rId3"/>
          <a:stretch>
            <a:fillRect/>
          </a:stretch>
        </p:blipFill>
        <p:spPr>
          <a:xfrm>
            <a:off x="106363" y="4546600"/>
            <a:ext cx="3713162" cy="2212975"/>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Title 1"/>
          <p:cNvSpPr>
            <a:spLocks noGrp="1"/>
          </p:cNvSpPr>
          <p:nvPr>
            <p:ph type="ctrTitle"/>
          </p:nvPr>
        </p:nvSpPr>
        <p:spPr>
          <a:xfrm>
            <a:off x="-133350" y="65088"/>
            <a:ext cx="12161838" cy="1057275"/>
          </a:xfrm>
        </p:spPr>
        <p:txBody>
          <a:bodyPr vert="horz" wrap="square" lIns="144731" tIns="72366" rIns="144731" bIns="72366" anchor="ctr" anchorCtr="0"/>
          <a:p>
            <a:pPr eaLnBrk="1" hangingPunct="1">
              <a:buClrTx/>
              <a:buSzTx/>
              <a:buFontTx/>
            </a:pPr>
            <a:r>
              <a:rPr lang="en-US" altLang="en-US" sz="5300" b="1">
                <a:solidFill>
                  <a:srgbClr val="00B050"/>
                </a:solidFill>
                <a:latin typeface="Times New Roman" panose="02020603050405020304" pitchFamily="18" charset="0"/>
                <a:cs typeface="Times New Roman" panose="02020603050405020304" pitchFamily="18" charset="0"/>
              </a:rPr>
              <a:t>THỬ THÁCH CHO EM</a:t>
            </a:r>
            <a:endParaRPr lang="en-US" altLang="en-US" sz="5300" b="1">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1646238" y="4445000"/>
            <a:ext cx="1611312" cy="1611313"/>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606425" y="2870200"/>
            <a:ext cx="1454150" cy="1454150"/>
          </a:xfrm>
          <a:prstGeom prst="rect">
            <a:avLst/>
          </a:prstGeom>
          <a:noFill/>
          <a:ln w="9525">
            <a:noFill/>
          </a:ln>
        </p:spPr>
      </p:pic>
      <p:sp>
        <p:nvSpPr>
          <p:cNvPr id="10" name="Subtitle 2"/>
          <p:cNvSpPr txBox="1"/>
          <p:nvPr/>
        </p:nvSpPr>
        <p:spPr>
          <a:xfrm>
            <a:off x="1957388" y="3179763"/>
            <a:ext cx="10129837"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a:solidFill>
                  <a:srgbClr val="7030A0"/>
                </a:solidFill>
                <a:latin typeface="Times New Roman" panose="02020603050405020304" pitchFamily="18" charset="0"/>
                <a:ea typeface="Times New Roman" panose="02020603050405020304" pitchFamily="18" charset="0"/>
              </a:rPr>
              <a:t>à</a:t>
            </a:r>
            <a:r>
              <a:rPr lang="en-US" altLang="en-US" sz="3500" b="1">
                <a:solidFill>
                  <a:srgbClr val="7030A0"/>
                </a:solidFill>
                <a:latin typeface="Times New Roman" panose="02020603050405020304" pitchFamily="18" charset="0"/>
                <a:cs typeface="Times New Roman" panose="02020603050405020304" pitchFamily="18" charset="0"/>
              </a:rPr>
              <a:t> Internet </a:t>
            </a:r>
            <a:endParaRPr lang="en-US" altLang="en-US" sz="3500" b="1">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1622" name="Rectangle 2"/>
          <p:cNvSpPr/>
          <p:nvPr/>
        </p:nvSpPr>
        <p:spPr>
          <a:xfrm>
            <a:off x="1811338" y="1071563"/>
            <a:ext cx="8335962" cy="1858962"/>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gn="just">
              <a:lnSpc>
                <a:spcPct val="150000"/>
              </a:lnSpc>
            </a:pPr>
            <a:r>
              <a:rPr lang="en-US" altLang="x-none" sz="4000" b="1">
                <a:solidFill>
                  <a:srgbClr val="0432FF"/>
                </a:solidFill>
                <a:latin typeface="Times New Roman" panose="02020603050405020304" pitchFamily="18" charset="0"/>
                <a:cs typeface="Times New Roman" panose="02020603050405020304" pitchFamily="18" charset="0"/>
              </a:rPr>
              <a:t>G</a:t>
            </a:r>
            <a:r>
              <a:rPr lang="vi-VN" altLang="x-none" sz="4000" b="1">
                <a:solidFill>
                  <a:srgbClr val="0432FF"/>
                </a:solidFill>
                <a:latin typeface="Times New Roman" panose="02020603050405020304" pitchFamily="18" charset="0"/>
                <a:cs typeface="Times New Roman" panose="02020603050405020304" pitchFamily="18" charset="0"/>
              </a:rPr>
              <a:t>iới thiệu về một </a:t>
            </a:r>
            <a:r>
              <a:rPr sz="4000" b="1">
                <a:solidFill>
                  <a:srgbClr val="0432FF"/>
                </a:solidFill>
                <a:latin typeface="Times New Roman" panose="02020603050405020304" pitchFamily="18" charset="0"/>
                <a:cs typeface="Times New Roman" panose="02020603050405020304" pitchFamily="18" charset="0"/>
              </a:rPr>
              <a:t>việc l</a:t>
            </a:r>
            <a:r>
              <a:rPr sz="4000" b="1">
                <a:solidFill>
                  <a:srgbClr val="0432FF"/>
                </a:solidFill>
                <a:latin typeface="Times New Roman" panose="02020603050405020304" pitchFamily="18" charset="0"/>
                <a:ea typeface="Times New Roman" panose="02020603050405020304" pitchFamily="18" charset="0"/>
              </a:rPr>
              <a:t>à</a:t>
            </a:r>
            <a:r>
              <a:rPr sz="4000" b="1">
                <a:solidFill>
                  <a:srgbClr val="0432FF"/>
                </a:solidFill>
                <a:latin typeface="Times New Roman" panose="02020603050405020304" pitchFamily="18" charset="0"/>
                <a:cs typeface="Times New Roman" panose="02020603050405020304" pitchFamily="18" charset="0"/>
              </a:rPr>
              <a:t>m ở tỉnh Bình Dương thu hút nguồn lao động.</a:t>
            </a:r>
            <a:r>
              <a:rPr lang="en-US" altLang="x-none" sz="4000" b="1">
                <a:solidFill>
                  <a:srgbClr val="0432FF"/>
                </a:solidFill>
                <a:latin typeface="Times New Roman" panose="02020603050405020304" pitchFamily="18" charset="0"/>
              </a:rPr>
              <a:t> </a:t>
            </a:r>
            <a:endParaRPr lang="en-US" altLang="en-US" sz="4000" b="1">
              <a:solidFill>
                <a:srgbClr val="0432FF"/>
              </a:solidFill>
              <a:latin typeface="Times New Roman" panose="02020603050405020304" pitchFamily="18" charset="0"/>
            </a:endParaRPr>
          </a:p>
        </p:txBody>
      </p:sp>
      <p:sp>
        <p:nvSpPr>
          <p:cNvPr id="8" name="Subtitle 2"/>
          <p:cNvSpPr txBox="1"/>
          <p:nvPr/>
        </p:nvSpPr>
        <p:spPr>
          <a:xfrm>
            <a:off x="2060575" y="4906963"/>
            <a:ext cx="6183313" cy="512762"/>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a:solidFill>
                  <a:srgbClr val="7030A0"/>
                </a:solidFill>
                <a:latin typeface="Times New Roman" panose="02020603050405020304" pitchFamily="18" charset="0"/>
                <a:cs typeface="Times New Roman" panose="02020603050405020304" pitchFamily="18" charset="0"/>
              </a:rPr>
              <a:t>Thời gian 1 tuần</a:t>
            </a:r>
            <a:r>
              <a:rPr lang="en-US" altLang="en-US" sz="3500" b="1">
                <a:solidFill>
                  <a:srgbClr val="7030A0"/>
                </a:solidFill>
                <a:latin typeface="Times New Roman" panose="02020603050405020304" pitchFamily="18" charset="0"/>
                <a:cs typeface="Times New Roman" panose="02020603050405020304" pitchFamily="18" charset="0"/>
              </a:rPr>
              <a:t> </a:t>
            </a:r>
            <a:endParaRPr lang="en-US" altLang="en-US" sz="3500" b="1">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6662738" y="5813425"/>
            <a:ext cx="55292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a:solidFill>
                  <a:srgbClr val="7030A0"/>
                </a:solidFill>
                <a:latin typeface="Times New Roman" panose="02020603050405020304" pitchFamily="18" charset="0"/>
                <a:cs typeface="Times New Roman" panose="02020603050405020304" pitchFamily="18" charset="0"/>
              </a:rPr>
              <a:t> Cá nhân</a:t>
            </a:r>
            <a:endParaRPr lang="en-US" altLang="en-US" sz="3500" b="1">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5680075" y="5592763"/>
            <a:ext cx="831850" cy="928687"/>
          </a:xfrm>
          <a:prstGeom prst="rect">
            <a:avLst/>
          </a:prstGeom>
          <a:noFill/>
          <a:ln w="9525">
            <a:noFill/>
          </a:ln>
        </p:spPr>
      </p:pic>
      <p:pic>
        <p:nvPicPr>
          <p:cNvPr id="111626"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111627"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111628" name="Picture 5" descr="POINSET2"/>
          <p:cNvPicPr>
            <a:picLocks noChangeAspect="1"/>
          </p:cNvPicPr>
          <p:nvPr/>
        </p:nvPicPr>
        <p:blipFill>
          <a:blip r:embed="rId4"/>
          <a:stretch>
            <a:fillRect/>
          </a:stretch>
        </p:blipFill>
        <p:spPr>
          <a:xfrm rot="5400000">
            <a:off x="10626725" y="77788"/>
            <a:ext cx="1241425" cy="1441450"/>
          </a:xfrm>
          <a:prstGeom prst="rect">
            <a:avLst/>
          </a:prstGeom>
          <a:noFill/>
          <a:ln w="9525">
            <a:noFill/>
          </a:ln>
        </p:spPr>
      </p:pic>
      <p:pic>
        <p:nvPicPr>
          <p:cNvPr id="111629"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3665"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113666"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8" y="707205"/>
            <a:ext cx="12680576"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113668"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113669"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4689"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428625" y="125413"/>
            <a:ext cx="11515725" cy="2486025"/>
          </a:xfrm>
          <a:prstGeom prst="rect">
            <a:avLst/>
          </a:prstGeom>
          <a:noFill/>
          <a:ln w="9525">
            <a:noFill/>
          </a:ln>
        </p:spPr>
        <p:txBody>
          <a:bodyPr>
            <a:spAutoFit/>
          </a:bodyPr>
          <a:p>
            <a:pPr algn="just">
              <a:lnSpc>
                <a:spcPct val="150000"/>
              </a:lnSpc>
            </a:pPr>
            <a:r>
              <a:rPr sz="3600" b="1">
                <a:latin typeface="Times New Roman" panose="02020603050405020304" pitchFamily="18" charset="0"/>
              </a:rPr>
              <a:t>a. Tìm kiếm thông tin</a:t>
            </a:r>
            <a:endParaRPr lang="en-US" altLang="x-none" sz="3600" b="1">
              <a:latin typeface="Times New Roman" panose="02020603050405020304" pitchFamily="18" charset="0"/>
            </a:endParaRPr>
          </a:p>
          <a:p>
            <a:pPr algn="just">
              <a:lnSpc>
                <a:spcPct val="150000"/>
              </a:lnSpc>
            </a:pPr>
            <a:r>
              <a:rPr sz="3600" b="1">
                <a:latin typeface="Times New Roman" panose="02020603050405020304" pitchFamily="18" charset="0"/>
              </a:rPr>
              <a:t>- Mục số liệu việc làm của Tổng cục Thống kê công bố tại địa chỉ </a:t>
            </a:r>
            <a:r>
              <a:rPr sz="3600" b="1" u="sng">
                <a:latin typeface="Times New Roman" panose="02020603050405020304" pitchFamily="18" charset="0"/>
                <a:hlinkClick r:id="rId1"/>
              </a:rPr>
              <a:t>http://www.gso.gov.vn/lao-dong</a:t>
            </a:r>
            <a:r>
              <a:rPr sz="3600" b="1">
                <a:latin typeface="Times New Roman" panose="02020603050405020304" pitchFamily="18" charset="0"/>
              </a:rPr>
              <a:t> </a:t>
            </a:r>
            <a:endParaRPr lang="en-US" altLang="x-none" sz="3600" b="1">
              <a:latin typeface="Times New Roman" panose="02020603050405020304" pitchFamily="18" charset="0"/>
            </a:endParaRPr>
          </a:p>
        </p:txBody>
      </p:sp>
      <p:pic>
        <p:nvPicPr>
          <p:cNvPr id="50178" name="Picture 1"/>
          <p:cNvPicPr>
            <a:picLocks noChangeAspect="1"/>
          </p:cNvPicPr>
          <p:nvPr/>
        </p:nvPicPr>
        <p:blipFill>
          <a:blip r:embed="rId2"/>
          <a:stretch>
            <a:fillRect/>
          </a:stretch>
        </p:blipFill>
        <p:spPr>
          <a:xfrm>
            <a:off x="1539875" y="2760663"/>
            <a:ext cx="8993188" cy="386080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2343150" y="0"/>
            <a:ext cx="8559800" cy="904875"/>
          </a:xfrm>
          <a:prstGeom prst="rect">
            <a:avLst/>
          </a:prstGeom>
          <a:noFill/>
          <a:ln w="9525">
            <a:noFill/>
          </a:ln>
        </p:spPr>
        <p:txBody>
          <a:bodyPr>
            <a:spAutoFit/>
          </a:bodyPr>
          <a:p>
            <a:pPr>
              <a:lnSpc>
                <a:spcPct val="150000"/>
              </a:lnSpc>
            </a:pPr>
            <a:r>
              <a:rPr sz="4000" b="1">
                <a:latin typeface="Times New Roman" panose="02020603050405020304" pitchFamily="18" charset="0"/>
              </a:rPr>
              <a:t>- Các website của tỉnh Bình Dương</a:t>
            </a:r>
            <a:endParaRPr lang="en-US" altLang="x-none" sz="4000" b="1">
              <a:latin typeface="Times New Roman" panose="02020603050405020304" pitchFamily="18" charset="0"/>
            </a:endParaRPr>
          </a:p>
        </p:txBody>
      </p:sp>
      <p:pic>
        <p:nvPicPr>
          <p:cNvPr id="52226" name="Picture 4" descr="Tin chỉ đạo điều hành - Chức năng, nhiệm vụ, quyền hạn và cơ cấu..."/>
          <p:cNvPicPr>
            <a:picLocks noChangeAspect="1"/>
          </p:cNvPicPr>
          <p:nvPr/>
        </p:nvPicPr>
        <p:blipFill>
          <a:blip r:embed="rId1"/>
          <a:stretch>
            <a:fillRect/>
          </a:stretch>
        </p:blipFill>
        <p:spPr>
          <a:xfrm>
            <a:off x="1044575" y="1173163"/>
            <a:ext cx="10113963" cy="5308600"/>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346075" y="3429000"/>
            <a:ext cx="5441950" cy="3316288"/>
          </a:xfrm>
          <a:prstGeom prst="rect">
            <a:avLst/>
          </a:prstGeom>
          <a:noFill/>
          <a:ln w="9525">
            <a:noFill/>
          </a:ln>
        </p:spPr>
        <p:txBody>
          <a:bodyPr>
            <a:spAutoFit/>
          </a:bodyPr>
          <a:p>
            <a:pPr algn="just">
              <a:lnSpc>
                <a:spcPct val="150000"/>
              </a:lnSpc>
            </a:pPr>
            <a:r>
              <a:rPr sz="3600" b="1">
                <a:latin typeface="Times New Roman" panose="02020603050405020304" pitchFamily="18" charset="0"/>
              </a:rPr>
              <a:t>-</a:t>
            </a:r>
            <a:r>
              <a:rPr lang="vi-VN" altLang="x-none" sz="3600" b="1">
                <a:latin typeface="Times New Roman" panose="02020603050405020304" pitchFamily="18" charset="0"/>
              </a:rPr>
              <a:t> Sách, báo</a:t>
            </a:r>
            <a:r>
              <a:rPr sz="3600" b="1">
                <a:latin typeface="Times New Roman" panose="02020603050405020304" pitchFamily="18" charset="0"/>
              </a:rPr>
              <a:t>, tạp chí,…của Tổng cục Dân số - Kế hoạch hóa gia đình</a:t>
            </a:r>
            <a:endParaRPr sz="3600" b="1">
              <a:latin typeface="Times New Roman" panose="02020603050405020304" pitchFamily="18" charset="0"/>
            </a:endParaRPr>
          </a:p>
          <a:p>
            <a:pPr algn="just">
              <a:lnSpc>
                <a:spcPct val="150000"/>
              </a:lnSpc>
            </a:pPr>
            <a:r>
              <a:rPr sz="3600" b="1">
                <a:latin typeface="Times New Roman" panose="02020603050405020304" pitchFamily="18" charset="0"/>
              </a:rPr>
              <a:t>- Thông tin ở phần phụ lục</a:t>
            </a:r>
            <a:endParaRPr lang="en-US" altLang="x-none" sz="3600" b="1">
              <a:latin typeface="Times New Roman" panose="02020603050405020304" pitchFamily="18" charset="0"/>
            </a:endParaRPr>
          </a:p>
        </p:txBody>
      </p:sp>
      <p:pic>
        <p:nvPicPr>
          <p:cNvPr id="54274" name="Picture 1"/>
          <p:cNvPicPr>
            <a:picLocks noChangeAspect="1"/>
          </p:cNvPicPr>
          <p:nvPr/>
        </p:nvPicPr>
        <p:blipFill>
          <a:blip r:embed="rId1"/>
          <a:stretch>
            <a:fillRect/>
          </a:stretch>
        </p:blipFill>
        <p:spPr>
          <a:xfrm>
            <a:off x="1000125" y="57150"/>
            <a:ext cx="4313238" cy="3508375"/>
          </a:xfrm>
          <a:prstGeom prst="rect">
            <a:avLst/>
          </a:prstGeom>
          <a:noFill/>
          <a:ln w="9525">
            <a:noFill/>
          </a:ln>
        </p:spPr>
      </p:pic>
      <p:pic>
        <p:nvPicPr>
          <p:cNvPr id="54275" name="Picture 2"/>
          <p:cNvPicPr>
            <a:picLocks noChangeAspect="1"/>
          </p:cNvPicPr>
          <p:nvPr/>
        </p:nvPicPr>
        <p:blipFill>
          <a:blip r:embed="rId2"/>
          <a:stretch>
            <a:fillRect/>
          </a:stretch>
        </p:blipFill>
        <p:spPr>
          <a:xfrm>
            <a:off x="5967413" y="57150"/>
            <a:ext cx="5749925" cy="6534150"/>
          </a:xfrm>
          <a:prstGeom prst="rect">
            <a:avLst/>
          </a:prstGeom>
          <a:noFill/>
          <a:ln w="9525">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0" name="Rectangle 1"/>
          <p:cNvSpPr/>
          <p:nvPr/>
        </p:nvSpPr>
        <p:spPr>
          <a:xfrm>
            <a:off x="2233613" y="668338"/>
            <a:ext cx="7280275" cy="5521325"/>
          </a:xfrm>
          <a:prstGeom prst="rect">
            <a:avLst/>
          </a:prstGeom>
          <a:noFill/>
          <a:ln w="9525">
            <a:noFill/>
          </a:ln>
        </p:spPr>
        <p:txBody>
          <a:bodyPr>
            <a:spAutoFit/>
          </a:bodyPr>
          <a:p>
            <a:pPr algn="just">
              <a:lnSpc>
                <a:spcPct val="150000"/>
              </a:lnSpc>
            </a:pPr>
            <a:r>
              <a:rPr sz="4000" b="1">
                <a:latin typeface="Times New Roman" panose="02020603050405020304" pitchFamily="18" charset="0"/>
              </a:rPr>
              <a:t>b. X</a:t>
            </a:r>
            <a:r>
              <a:rPr lang="vi-VN" altLang="x-none" sz="4000" b="1">
                <a:latin typeface="Times New Roman" panose="02020603050405020304" pitchFamily="18" charset="0"/>
              </a:rPr>
              <a:t>ử lí thông tin.</a:t>
            </a:r>
            <a:endParaRPr lang="en-US" altLang="x-none" sz="4000" b="1">
              <a:latin typeface="Times New Roman" panose="02020603050405020304" pitchFamily="18" charset="0"/>
            </a:endParaRPr>
          </a:p>
          <a:p>
            <a:pPr algn="just">
              <a:lnSpc>
                <a:spcPct val="150000"/>
              </a:lnSpc>
            </a:pPr>
            <a:r>
              <a:rPr sz="4000" b="1">
                <a:latin typeface="Times New Roman" panose="02020603050405020304" pitchFamily="18" charset="0"/>
              </a:rPr>
              <a:t>-</a:t>
            </a:r>
            <a:r>
              <a:rPr lang="vi-VN" altLang="x-none" sz="4000" b="1">
                <a:latin typeface="Times New Roman" panose="02020603050405020304" pitchFamily="18" charset="0"/>
              </a:rPr>
              <a:t> Chọn lọc </a:t>
            </a:r>
            <a:r>
              <a:rPr sz="4000" b="1">
                <a:latin typeface="Times New Roman" panose="02020603050405020304" pitchFamily="18" charset="0"/>
              </a:rPr>
              <a:t>thông tin từ các nguồn thu thập được</a:t>
            </a:r>
            <a:endParaRPr lang="en-US" altLang="x-none" sz="4000" b="1">
              <a:latin typeface="Times New Roman" panose="02020603050405020304" pitchFamily="18" charset="0"/>
            </a:endParaRPr>
          </a:p>
          <a:p>
            <a:pPr algn="just">
              <a:lnSpc>
                <a:spcPct val="150000"/>
              </a:lnSpc>
            </a:pPr>
            <a:r>
              <a:rPr sz="4000" b="1">
                <a:latin typeface="Times New Roman" panose="02020603050405020304" pitchFamily="18" charset="0"/>
              </a:rPr>
              <a:t>-</a:t>
            </a:r>
            <a:r>
              <a:rPr lang="vi-VN" altLang="x-none" sz="4000" b="1">
                <a:latin typeface="Times New Roman" panose="02020603050405020304" pitchFamily="18" charset="0"/>
              </a:rPr>
              <a:t> Sắp xếp các thông tin</a:t>
            </a:r>
            <a:r>
              <a:rPr sz="4000" b="1">
                <a:latin typeface="Times New Roman" panose="02020603050405020304" pitchFamily="18" charset="0"/>
              </a:rPr>
              <a:t> vừa tìm kiếm được cho phù hợp với bài phân tích</a:t>
            </a:r>
            <a:r>
              <a:rPr lang="en-US" altLang="x-none" sz="4000" b="1">
                <a:latin typeface="Times New Roman" panose="02020603050405020304" pitchFamily="18" charset="0"/>
              </a:rPr>
              <a:t> </a:t>
            </a:r>
            <a:endParaRPr lang="en-US" altLang="en-US" sz="4000" b="1">
              <a:latin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ctangle 6"/>
          <p:cNvSpPr/>
          <p:nvPr/>
        </p:nvSpPr>
        <p:spPr>
          <a:xfrm>
            <a:off x="3391452" y="65087"/>
            <a:ext cx="5463072" cy="1006622"/>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 VIẾT BÁO CAO</a:t>
            </a:r>
            <a:endPar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TextBox 2"/>
          <p:cNvSpPr txBox="1"/>
          <p:nvPr/>
        </p:nvSpPr>
        <p:spPr>
          <a:xfrm>
            <a:off x="584200" y="288925"/>
            <a:ext cx="11023600" cy="6185535"/>
          </a:xfrm>
          <a:prstGeom prst="rect">
            <a:avLst/>
          </a:prstGeom>
          <a:noFill/>
          <a:ln w="9525">
            <a:noFill/>
          </a:ln>
        </p:spPr>
        <p:txBody>
          <a:bodyPr>
            <a:spAutoFit/>
          </a:bodyPr>
          <a:p>
            <a:pPr algn="just">
              <a:lnSpc>
                <a:spcPct val="150000"/>
              </a:lnSpc>
              <a:buNone/>
            </a:pPr>
            <a:r>
              <a:rPr lang="vi-VN" altLang="x-none" sz="3300" b="1">
                <a:solidFill>
                  <a:srgbClr val="0432FF"/>
                </a:solidFill>
                <a:latin typeface="Times New Roman" panose="02020603050405020304" pitchFamily="18" charset="0"/>
                <a:cs typeface="Times New Roman" panose="02020603050405020304" pitchFamily="18" charset="0"/>
              </a:rPr>
              <a:t>- Viết báo cáo.</a:t>
            </a:r>
            <a:endParaRPr lang="en-US" altLang="x-none"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lang="vi-VN" altLang="x-none" sz="3300" b="1">
                <a:solidFill>
                  <a:srgbClr val="0432FF"/>
                </a:solidFill>
                <a:latin typeface="Times New Roman" panose="02020603050405020304" pitchFamily="18" charset="0"/>
                <a:cs typeface="Times New Roman" panose="02020603050405020304" pitchFamily="18" charset="0"/>
              </a:rPr>
              <a:t>+ Mở b</a:t>
            </a:r>
            <a:r>
              <a:rPr lang="vi-VN" altLang="x-none" sz="3300" b="1">
                <a:solidFill>
                  <a:srgbClr val="0432FF"/>
                </a:solidFill>
                <a:latin typeface="Times New Roman" panose="02020603050405020304" pitchFamily="18" charset="0"/>
                <a:ea typeface="Times New Roman" panose="02020603050405020304" pitchFamily="18" charset="0"/>
              </a:rPr>
              <a:t>à</a:t>
            </a:r>
            <a:r>
              <a:rPr lang="vi-VN" altLang="x-none" sz="3300" b="1">
                <a:solidFill>
                  <a:srgbClr val="0432FF"/>
                </a:solidFill>
                <a:latin typeface="Times New Roman" panose="02020603050405020304" pitchFamily="18" charset="0"/>
                <a:cs typeface="Times New Roman" panose="02020603050405020304" pitchFamily="18" charset="0"/>
              </a:rPr>
              <a:t>i: </a:t>
            </a:r>
            <a:r>
              <a:rPr sz="3300" b="1">
                <a:solidFill>
                  <a:srgbClr val="0432FF"/>
                </a:solidFill>
                <a:latin typeface="Times New Roman" panose="02020603050405020304" pitchFamily="18" charset="0"/>
                <a:cs typeface="Times New Roman" panose="02020603050405020304" pitchFamily="18" charset="0"/>
              </a:rPr>
              <a:t>Khái quát về đặc điểm lao động tỉnh </a:t>
            </a:r>
            <a:r>
              <a:rPr lang="vi-VN" sz="3300" b="1">
                <a:solidFill>
                  <a:srgbClr val="0432FF"/>
                </a:solidFill>
                <a:latin typeface="Times New Roman" panose="02020603050405020304" pitchFamily="18" charset="0"/>
                <a:cs typeface="Times New Roman" panose="02020603050405020304" pitchFamily="18" charset="0"/>
              </a:rPr>
              <a:t>P</a:t>
            </a:r>
            <a:r>
              <a:rPr lang="vi-VN" sz="3300" b="1">
                <a:solidFill>
                  <a:srgbClr val="0432FF"/>
                </a:solidFill>
                <a:latin typeface="Times New Roman" panose="02020603050405020304" pitchFamily="18" charset="0"/>
                <a:cs typeface="Times New Roman" panose="02020603050405020304" pitchFamily="18" charset="0"/>
              </a:rPr>
              <a:t>hú Yên</a:t>
            </a:r>
            <a:endParaRPr lang="vi-VN"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lang="vi-VN" altLang="x-none" sz="3300" b="1">
                <a:solidFill>
                  <a:srgbClr val="0432FF"/>
                </a:solidFill>
                <a:latin typeface="Times New Roman" panose="02020603050405020304" pitchFamily="18" charset="0"/>
                <a:cs typeface="Times New Roman" panose="02020603050405020304" pitchFamily="18" charset="0"/>
              </a:rPr>
              <a:t> Nội dung chính:</a:t>
            </a:r>
            <a:endParaRPr lang="en-US" altLang="x-none"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sz="3300" b="1">
                <a:solidFill>
                  <a:srgbClr val="0432FF"/>
                </a:solidFill>
                <a:latin typeface="Times New Roman" panose="02020603050405020304" pitchFamily="18" charset="0"/>
                <a:cs typeface="Times New Roman" panose="02020603050405020304" pitchFamily="18" charset="0"/>
              </a:rPr>
              <a:t>Tỉ lệ thất nghiệp của lực lượng lao động tỉnh Bình Dương</a:t>
            </a:r>
            <a:endParaRPr lang="en-US" altLang="x-none"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sz="3300" b="1">
                <a:solidFill>
                  <a:srgbClr val="0432FF"/>
                </a:solidFill>
                <a:latin typeface="Times New Roman" panose="02020603050405020304" pitchFamily="18" charset="0"/>
                <a:cs typeface="Times New Roman" panose="02020603050405020304" pitchFamily="18" charset="0"/>
              </a:rPr>
              <a:t>Tỉ lệ thiếu việc l</a:t>
            </a:r>
            <a:r>
              <a:rPr sz="3300" b="1">
                <a:solidFill>
                  <a:srgbClr val="0432FF"/>
                </a:solidFill>
                <a:latin typeface="Times New Roman" panose="02020603050405020304" pitchFamily="18" charset="0"/>
                <a:ea typeface="Times New Roman" panose="02020603050405020304" pitchFamily="18" charset="0"/>
              </a:rPr>
              <a:t>à</a:t>
            </a:r>
            <a:r>
              <a:rPr sz="3300" b="1">
                <a:solidFill>
                  <a:srgbClr val="0432FF"/>
                </a:solidFill>
                <a:latin typeface="Times New Roman" panose="02020603050405020304" pitchFamily="18" charset="0"/>
                <a:cs typeface="Times New Roman" panose="02020603050405020304" pitchFamily="18" charset="0"/>
              </a:rPr>
              <a:t>m của lực lượng lao động tỉnh Bình Dương</a:t>
            </a:r>
            <a:endParaRPr lang="en-US" altLang="x-none"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lang="vi-VN" altLang="x-none" sz="3300" b="1">
                <a:solidFill>
                  <a:srgbClr val="0432FF"/>
                </a:solidFill>
                <a:latin typeface="Times New Roman" panose="02020603050405020304" pitchFamily="18" charset="0"/>
                <a:cs typeface="Times New Roman" panose="02020603050405020304" pitchFamily="18" charset="0"/>
              </a:rPr>
              <a:t>+ Kết luận: </a:t>
            </a:r>
            <a:r>
              <a:rPr sz="3300" b="1">
                <a:solidFill>
                  <a:srgbClr val="0432FF"/>
                </a:solidFill>
                <a:latin typeface="Times New Roman" panose="02020603050405020304" pitchFamily="18" charset="0"/>
                <a:cs typeface="Times New Roman" panose="02020603050405020304" pitchFamily="18" charset="0"/>
              </a:rPr>
              <a:t>Đề xuất giải pháp giải quyết tình trạng thất nghiệp v</a:t>
            </a:r>
            <a:r>
              <a:rPr sz="3300" b="1">
                <a:solidFill>
                  <a:srgbClr val="0432FF"/>
                </a:solidFill>
                <a:latin typeface="Times New Roman" panose="02020603050405020304" pitchFamily="18" charset="0"/>
                <a:ea typeface="Times New Roman" panose="02020603050405020304" pitchFamily="18" charset="0"/>
              </a:rPr>
              <a:t>à</a:t>
            </a:r>
            <a:r>
              <a:rPr sz="3300" b="1">
                <a:solidFill>
                  <a:srgbClr val="0432FF"/>
                </a:solidFill>
                <a:latin typeface="Times New Roman" panose="02020603050405020304" pitchFamily="18" charset="0"/>
                <a:cs typeface="Times New Roman" panose="02020603050405020304" pitchFamily="18" charset="0"/>
              </a:rPr>
              <a:t> thiếu việc l</a:t>
            </a:r>
            <a:r>
              <a:rPr sz="3300" b="1">
                <a:solidFill>
                  <a:srgbClr val="0432FF"/>
                </a:solidFill>
                <a:latin typeface="Times New Roman" panose="02020603050405020304" pitchFamily="18" charset="0"/>
                <a:ea typeface="Times New Roman" panose="02020603050405020304" pitchFamily="18" charset="0"/>
              </a:rPr>
              <a:t>à</a:t>
            </a:r>
            <a:r>
              <a:rPr sz="3300" b="1">
                <a:solidFill>
                  <a:srgbClr val="0432FF"/>
                </a:solidFill>
                <a:latin typeface="Times New Roman" panose="02020603050405020304" pitchFamily="18" charset="0"/>
                <a:cs typeface="Times New Roman" panose="02020603050405020304" pitchFamily="18" charset="0"/>
              </a:rPr>
              <a:t>m ở tỉnh Bình Dương</a:t>
            </a:r>
            <a:endParaRPr lang="en-US" altLang="x-none" sz="3300" b="1">
              <a:solidFill>
                <a:srgbClr val="0432FF"/>
              </a:solidFill>
              <a:latin typeface="Times New Roman" panose="02020603050405020304" pitchFamily="18" charset="0"/>
              <a:cs typeface="Times New Roman" panose="02020603050405020304" pitchFamily="18" charset="0"/>
            </a:endParaRPr>
          </a:p>
          <a:p>
            <a:pPr algn="just">
              <a:lnSpc>
                <a:spcPct val="150000"/>
              </a:lnSpc>
              <a:buNone/>
            </a:pPr>
            <a:r>
              <a:rPr lang="vi-VN" altLang="x-none" sz="3300" b="1">
                <a:solidFill>
                  <a:srgbClr val="0432FF"/>
                </a:solidFill>
                <a:latin typeface="Times New Roman" panose="02020603050405020304" pitchFamily="18" charset="0"/>
                <a:cs typeface="Times New Roman" panose="02020603050405020304" pitchFamily="18" charset="0"/>
              </a:rPr>
              <a:t>- Trình b</a:t>
            </a:r>
            <a:r>
              <a:rPr lang="vi-VN" altLang="x-none" sz="3300" b="1">
                <a:solidFill>
                  <a:srgbClr val="0432FF"/>
                </a:solidFill>
                <a:latin typeface="Times New Roman" panose="02020603050405020304" pitchFamily="18" charset="0"/>
                <a:ea typeface="Times New Roman" panose="02020603050405020304" pitchFamily="18" charset="0"/>
              </a:rPr>
              <a:t>à</a:t>
            </a:r>
            <a:r>
              <a:rPr lang="vi-VN" altLang="x-none" sz="3300" b="1">
                <a:solidFill>
                  <a:srgbClr val="0432FF"/>
                </a:solidFill>
                <a:latin typeface="Times New Roman" panose="02020603050405020304" pitchFamily="18" charset="0"/>
                <a:cs typeface="Times New Roman" panose="02020603050405020304" pitchFamily="18" charset="0"/>
              </a:rPr>
              <a:t>y báo cáo.</a:t>
            </a:r>
            <a:endParaRPr lang="en-US" altLang="x-none" sz="3300" b="1">
              <a:solidFill>
                <a:srgbClr val="0432FF"/>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5810</Words>
  <Application>WPS Presentation</Application>
  <PresentationFormat/>
  <Paragraphs>96</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36</vt:i4>
      </vt:variant>
    </vt:vector>
  </HeadingPairs>
  <TitlesOfParts>
    <vt:vector size="48" baseType="lpstr">
      <vt:lpstr>Arial</vt:lpstr>
      <vt:lpstr>SimSun</vt:lpstr>
      <vt:lpstr>Wingdings</vt:lpstr>
      <vt:lpstr>Times New Roman</vt:lpstr>
      <vt:lpstr>Calibri</vt:lpstr>
      <vt:lpstr>Calibri Light</vt:lpstr>
      <vt:lpstr>Tahoma</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THỬ THÁCH CHO EM</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459</cp:revision>
  <dcterms:created xsi:type="dcterms:W3CDTF">2020-12-14T06:54:00Z</dcterms:created>
  <dcterms:modified xsi:type="dcterms:W3CDTF">2024-09-24T03:55:07Z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0F80CCAD146F4F9A9A427A62ADA87736_12</vt:lpwstr>
  </property>
  <property fmtid="{D5CDD505-2E9C-101B-9397-08002B2CF9AE}" pid="3" name="KSOProductBuildVer">
    <vt:lpwstr>1033-12.2.0.18283</vt:lpwstr>
  </property>
</Properties>
</file>