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25" r:id="rId2"/>
    <p:sldId id="475" r:id="rId3"/>
    <p:sldId id="529" r:id="rId4"/>
    <p:sldId id="505" r:id="rId5"/>
    <p:sldId id="530" r:id="rId6"/>
    <p:sldId id="507" r:id="rId7"/>
    <p:sldId id="531" r:id="rId8"/>
    <p:sldId id="508" r:id="rId9"/>
    <p:sldId id="528" r:id="rId10"/>
    <p:sldId id="532" r:id="rId11"/>
    <p:sldId id="540" r:id="rId12"/>
    <p:sldId id="541" r:id="rId13"/>
    <p:sldId id="511" r:id="rId14"/>
    <p:sldId id="533" r:id="rId15"/>
    <p:sldId id="513" r:id="rId16"/>
    <p:sldId id="534" r:id="rId17"/>
    <p:sldId id="515" r:id="rId18"/>
    <p:sldId id="535" r:id="rId19"/>
    <p:sldId id="521" r:id="rId20"/>
    <p:sldId id="537" r:id="rId21"/>
    <p:sldId id="536" r:id="rId22"/>
    <p:sldId id="522" r:id="rId23"/>
    <p:sldId id="538" r:id="rId24"/>
    <p:sldId id="527" r:id="rId25"/>
    <p:sldId id="519" r:id="rId26"/>
    <p:sldId id="545" r:id="rId27"/>
    <p:sldId id="523" r:id="rId28"/>
    <p:sldId id="543" r:id="rId29"/>
    <p:sldId id="524" r:id="rId30"/>
    <p:sldId id="546" r:id="rId31"/>
    <p:sldId id="544" r:id="rId32"/>
    <p:sldId id="542" r:id="rId33"/>
    <p:sldId id="547" r:id="rId34"/>
    <p:sldId id="53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8" d="100"/>
          <a:sy n="78" d="100"/>
        </p:scale>
        <p:origin x="162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700" b="1" dirty="0" err="1">
              <a:latin typeface="Cambria" pitchFamily="18" charset="0"/>
              <a:ea typeface="Cambria" pitchFamily="18" charset="0"/>
            </a:rPr>
            <a:t>Lượng</a:t>
          </a:r>
          <a:r>
            <a:rPr lang="en-US" sz="1700" b="1" dirty="0">
              <a:latin typeface="Cambria" pitchFamily="18" charset="0"/>
              <a:ea typeface="Cambria" pitchFamily="18" charset="0"/>
            </a:rPr>
            <a:t> </a:t>
          </a:r>
          <a:r>
            <a:rPr lang="en-US" sz="1700" b="1" dirty="0" err="1">
              <a:latin typeface="Cambria" pitchFamily="18" charset="0"/>
              <a:ea typeface="Cambria" pitchFamily="18" charset="0"/>
            </a:rPr>
            <a:t>mưa</a:t>
          </a:r>
          <a:endParaRPr lang="en-US" sz="17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700" dirty="0">
              <a:latin typeface="Cambria" pitchFamily="18" charset="0"/>
              <a:ea typeface="Cambria" pitchFamily="18" charset="0"/>
            </a:rPr>
            <a:t>Lượng mưa trung bình năm có nhiều biến động.</a:t>
          </a:r>
          <a:endParaRPr lang="en-US" sz="1700" dirty="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700" dirty="0">
              <a:latin typeface="Cambria" pitchFamily="18" charset="0"/>
              <a:ea typeface="Cambria" pitchFamily="18" charset="0"/>
            </a:rPr>
            <a:t>Thời gian mùa mưa và mùa khô cũng có sự thay đổi.</a:t>
          </a:r>
          <a:endParaRPr lang="en-US" sz="1700" dirty="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en-US" sz="1700" dirty="0">
              <a:latin typeface="Cambria" pitchFamily="18" charset="0"/>
              <a:ea typeface="Cambria" pitchFamily="18" charset="0"/>
            </a:rPr>
            <a:t>M</a:t>
          </a:r>
          <a:r>
            <a:rPr lang="vi-VN" sz="1700" dirty="0">
              <a:latin typeface="Cambria" pitchFamily="18" charset="0"/>
              <a:ea typeface="Cambria" pitchFamily="18" charset="0"/>
            </a:rPr>
            <a:t>ưa lớn xảy ra bất thường hơn về tần suất và cường độ.</a:t>
          </a:r>
          <a:endParaRPr lang="en-US" sz="1700" dirty="0">
            <a:latin typeface="Cambria" pitchFamily="18" charset="0"/>
            <a:ea typeface="Cambria" pitchFamily="18" charset="0"/>
          </a:endParaRP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dgm:presLayoutVars>
          <dgm:chPref val="3"/>
        </dgm:presLayoutVars>
      </dgm:prSet>
      <dgm:spPr/>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B0683B07-633A-4EB4-A90B-2F6B7E2F51A1}" srcId="{842A6939-AB67-443F-A238-B1594B14F58A}" destId="{D148F24E-0727-46F0-BA5A-665DA528FE6A}" srcOrd="2" destOrd="0" parTransId="{86B2F673-F5E6-4A10-B3AF-E2FBBAD76DF3}" sibTransId="{819C0AA6-C02F-4FB1-8D79-3E110F6AA701}"/>
    <dgm:cxn modelId="{6D917308-4E08-4DA2-9E47-7CADA4CE5D4C}" srcId="{842A6939-AB67-443F-A238-B1594B14F58A}" destId="{451462FA-6989-408F-BA8F-09E372FDA644}" srcOrd="0" destOrd="0" parTransId="{910BE239-0CC0-4039-8F15-F7C02DB53481}" sibTransId="{97C03107-172C-4F8C-A97B-948CFEDBD233}"/>
    <dgm:cxn modelId="{5C43E52C-01E0-46BC-BAB4-449D2B00C25B}" type="presOf" srcId="{D148F24E-0727-46F0-BA5A-665DA528FE6A}" destId="{EE8A27CF-E668-4A7B-9F92-A2E4B3F27066}" srcOrd="0" destOrd="0" presId="urn:microsoft.com/office/officeart/2005/8/layout/hierarchy6"/>
    <dgm:cxn modelId="{F4EDE865-FDCC-4D6D-A1D2-B54748B08923}" type="presOf" srcId="{73DCFC18-9660-4A97-A679-C2AEB743C236}" destId="{6EF5A1E5-00F7-4E6D-AE7E-B9CA6802612E}" srcOrd="0" destOrd="0" presId="urn:microsoft.com/office/officeart/2005/8/layout/hierarchy6"/>
    <dgm:cxn modelId="{0076CD47-FB38-4422-8E4F-7BE9A0EF0723}" srcId="{842A6939-AB67-443F-A238-B1594B14F58A}" destId="{73DCFC18-9660-4A97-A679-C2AEB743C236}" srcOrd="1" destOrd="0" parTransId="{EDAA19F2-0741-40BC-93A1-46F7CACE9732}" sibTransId="{F4B52C36-7E79-41C0-8DC0-9A9A390C0DBA}"/>
    <dgm:cxn modelId="{A5B57672-4227-4C4C-B3A9-E4323BA88C01}" type="presOf" srcId="{910BE239-0CC0-4039-8F15-F7C02DB53481}" destId="{D51E557A-1553-48DB-9E8F-9F340370401B}" srcOrd="0" destOrd="0" presId="urn:microsoft.com/office/officeart/2005/8/layout/hierarchy6"/>
    <dgm:cxn modelId="{81B1B359-C6CA-4A03-9640-58517A66F163}" type="presOf" srcId="{EDAA19F2-0741-40BC-93A1-46F7CACE9732}" destId="{A4F6A9E5-8942-40B9-B8D0-5D914EFCBCC5}"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48737C84-4047-4A5F-9F11-80C44F0EE2E4}" type="presOf" srcId="{842A6939-AB67-443F-A238-B1594B14F58A}" destId="{647A87F1-B924-42C3-9BFB-B28E010046FA}" srcOrd="0" destOrd="0" presId="urn:microsoft.com/office/officeart/2005/8/layout/hierarchy6"/>
    <dgm:cxn modelId="{ECD73CD2-099A-4A4D-BCA5-9C1659D65C10}" type="presOf" srcId="{DABBB91E-DAF9-47E3-9C1B-82DE845568D0}" destId="{BBF6C64C-7BEA-4E35-B8A5-5E6B3A281518}" srcOrd="0" destOrd="0" presId="urn:microsoft.com/office/officeart/2005/8/layout/hierarchy6"/>
    <dgm:cxn modelId="{4F7F05DC-6344-47B6-8B96-06A9D6CC55E3}" type="presOf" srcId="{451462FA-6989-408F-BA8F-09E372FDA644}" destId="{8FEB5CAE-D4E7-4A10-87E2-8525D06FCC9D}" srcOrd="0" destOrd="0" presId="urn:microsoft.com/office/officeart/2005/8/layout/hierarchy6"/>
    <dgm:cxn modelId="{8A4025EB-DC46-47CA-81AC-444E50589A25}" type="presOf" srcId="{86B2F673-F5E6-4A10-B3AF-E2FBBAD76DF3}" destId="{EFDB2B31-6276-4322-A4AD-A364E9706971}" srcOrd="0" destOrd="0" presId="urn:microsoft.com/office/officeart/2005/8/layout/hierarchy6"/>
    <dgm:cxn modelId="{954D5761-E70B-46FD-95D5-7EFCDC42D4B6}" type="presParOf" srcId="{BBF6C64C-7BEA-4E35-B8A5-5E6B3A281518}" destId="{F5252616-4EF5-4B52-B6BE-6E94E5EDAF7F}" srcOrd="0" destOrd="0" presId="urn:microsoft.com/office/officeart/2005/8/layout/hierarchy6"/>
    <dgm:cxn modelId="{FD1803BD-8DE2-485F-9996-ED0CE5ECF823}" type="presParOf" srcId="{F5252616-4EF5-4B52-B6BE-6E94E5EDAF7F}" destId="{67801FFB-470D-4ED5-9CCF-F2CFCBF26872}" srcOrd="0" destOrd="0" presId="urn:microsoft.com/office/officeart/2005/8/layout/hierarchy6"/>
    <dgm:cxn modelId="{EA21DAD0-882F-4E10-A00B-F91EA6F2875B}" type="presParOf" srcId="{67801FFB-470D-4ED5-9CCF-F2CFCBF26872}" destId="{230F10DA-5D58-47DA-BA69-54A23D90190D}" srcOrd="0" destOrd="0" presId="urn:microsoft.com/office/officeart/2005/8/layout/hierarchy6"/>
    <dgm:cxn modelId="{DC6B1E23-C2F6-430F-AF0E-7062506DB62B}" type="presParOf" srcId="{230F10DA-5D58-47DA-BA69-54A23D90190D}" destId="{647A87F1-B924-42C3-9BFB-B28E010046FA}" srcOrd="0" destOrd="0" presId="urn:microsoft.com/office/officeart/2005/8/layout/hierarchy6"/>
    <dgm:cxn modelId="{AD365368-E44C-4985-993C-103C6D6D258B}" type="presParOf" srcId="{230F10DA-5D58-47DA-BA69-54A23D90190D}" destId="{2618DFD7-C4C4-4C93-84FA-4619F663EA20}" srcOrd="1" destOrd="0" presId="urn:microsoft.com/office/officeart/2005/8/layout/hierarchy6"/>
    <dgm:cxn modelId="{C09D867A-55DA-4284-B503-22E566B1381C}" type="presParOf" srcId="{2618DFD7-C4C4-4C93-84FA-4619F663EA20}" destId="{D51E557A-1553-48DB-9E8F-9F340370401B}" srcOrd="0" destOrd="0" presId="urn:microsoft.com/office/officeart/2005/8/layout/hierarchy6"/>
    <dgm:cxn modelId="{9EA0F630-A21D-4585-AFDA-87C25ABD763E}" type="presParOf" srcId="{2618DFD7-C4C4-4C93-84FA-4619F663EA20}" destId="{88CD1CA6-17F0-4589-9BF1-D6D33BE6CF03}" srcOrd="1" destOrd="0" presId="urn:microsoft.com/office/officeart/2005/8/layout/hierarchy6"/>
    <dgm:cxn modelId="{D65D3EB6-0F82-4B65-BA5F-73C8EB375369}" type="presParOf" srcId="{88CD1CA6-17F0-4589-9BF1-D6D33BE6CF03}" destId="{8FEB5CAE-D4E7-4A10-87E2-8525D06FCC9D}" srcOrd="0" destOrd="0" presId="urn:microsoft.com/office/officeart/2005/8/layout/hierarchy6"/>
    <dgm:cxn modelId="{CB529851-47C1-45D1-A8F1-27B58D22BB05}" type="presParOf" srcId="{88CD1CA6-17F0-4589-9BF1-D6D33BE6CF03}" destId="{1AFBA3D9-207A-44DE-8A1A-6C3CC5CE240C}" srcOrd="1" destOrd="0" presId="urn:microsoft.com/office/officeart/2005/8/layout/hierarchy6"/>
    <dgm:cxn modelId="{1CBC35C7-7AD0-4510-9F4E-FD6FFA3BBDB3}" type="presParOf" srcId="{2618DFD7-C4C4-4C93-84FA-4619F663EA20}" destId="{A4F6A9E5-8942-40B9-B8D0-5D914EFCBCC5}" srcOrd="2" destOrd="0" presId="urn:microsoft.com/office/officeart/2005/8/layout/hierarchy6"/>
    <dgm:cxn modelId="{525CDECA-11C3-45BD-A5BD-5A986CC97001}" type="presParOf" srcId="{2618DFD7-C4C4-4C93-84FA-4619F663EA20}" destId="{DE69739E-3691-4A44-B5E3-5698CE629D72}" srcOrd="3" destOrd="0" presId="urn:microsoft.com/office/officeart/2005/8/layout/hierarchy6"/>
    <dgm:cxn modelId="{B417D61E-EE67-4A0F-B9B0-5930B3204082}" type="presParOf" srcId="{DE69739E-3691-4A44-B5E3-5698CE629D72}" destId="{6EF5A1E5-00F7-4E6D-AE7E-B9CA6802612E}" srcOrd="0" destOrd="0" presId="urn:microsoft.com/office/officeart/2005/8/layout/hierarchy6"/>
    <dgm:cxn modelId="{DD01CBB6-0A24-47F2-AB10-D6F91C66683B}" type="presParOf" srcId="{DE69739E-3691-4A44-B5E3-5698CE629D72}" destId="{221F552B-E77C-4D0C-951F-FB9ACA153360}" srcOrd="1" destOrd="0" presId="urn:microsoft.com/office/officeart/2005/8/layout/hierarchy6"/>
    <dgm:cxn modelId="{D906AB85-A417-45A4-8A82-1013AF8966DB}" type="presParOf" srcId="{2618DFD7-C4C4-4C93-84FA-4619F663EA20}" destId="{EFDB2B31-6276-4322-A4AD-A364E9706971}" srcOrd="4" destOrd="0" presId="urn:microsoft.com/office/officeart/2005/8/layout/hierarchy6"/>
    <dgm:cxn modelId="{8BD0BB8D-43C6-4607-919C-BB8BA3A9A9F6}" type="presParOf" srcId="{2618DFD7-C4C4-4C93-84FA-4619F663EA20}" destId="{29C0D968-802F-4D97-B53E-F9EDF654616F}" srcOrd="5" destOrd="0" presId="urn:microsoft.com/office/officeart/2005/8/layout/hierarchy6"/>
    <dgm:cxn modelId="{06A7C303-CA70-44B2-895B-8761F6E5773F}" type="presParOf" srcId="{29C0D968-802F-4D97-B53E-F9EDF654616F}" destId="{EE8A27CF-E668-4A7B-9F92-A2E4B3F27066}" srcOrd="0" destOrd="0" presId="urn:microsoft.com/office/officeart/2005/8/layout/hierarchy6"/>
    <dgm:cxn modelId="{A276A246-BDA3-4696-91B7-80527D4E2AF6}" type="presParOf" srcId="{29C0D968-802F-4D97-B53E-F9EDF654616F}" destId="{16EAEEB4-C2C0-48A5-A3D2-798E0EB877D8}" srcOrd="1" destOrd="0" presId="urn:microsoft.com/office/officeart/2005/8/layout/hierarchy6"/>
    <dgm:cxn modelId="{17FB8F7C-75CA-4998-A419-CE5544A298B3}"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7D850-3FF8-4166-BA9E-6A84DDE2FDDE}" type="doc">
      <dgm:prSet loTypeId="urn:microsoft.com/office/officeart/2005/8/layout/pyramid2" loCatId="list" qsTypeId="urn:microsoft.com/office/officeart/2005/8/quickstyle/simple1" qsCatId="simple" csTypeId="urn:microsoft.com/office/officeart/2005/8/colors/accent1_2" csCatId="accent1" phldr="1"/>
      <dgm:spPr/>
    </dgm:pt>
    <dgm:pt modelId="{CB94369E-CBD5-4604-AFB6-C89A2C52C413}">
      <dgm:prSet phldrT="[Text]" custT="1"/>
      <dgm:spPr/>
      <dgm:t>
        <a:bodyPr/>
        <a:lstStyle/>
        <a:p>
          <a:pPr algn="just"/>
          <a:r>
            <a:rPr lang="vi-VN" sz="1650" dirty="0">
              <a:latin typeface="Cambria" pitchFamily="18" charset="0"/>
              <a:ea typeface="Cambria" pitchFamily="18" charset="0"/>
            </a:rPr>
            <a:t>Số cơn bão có xu hướng tăng, diễn biến bất thường</a:t>
          </a:r>
          <a:r>
            <a:rPr lang="en-US" sz="1650" dirty="0">
              <a:latin typeface="Cambria" pitchFamily="18" charset="0"/>
              <a:ea typeface="Cambria" pitchFamily="18" charset="0"/>
            </a:rPr>
            <a:t> (</a:t>
          </a:r>
          <a:r>
            <a:rPr lang="en-US" sz="1650" dirty="0" err="1">
              <a:latin typeface="Cambria" pitchFamily="18" charset="0"/>
              <a:ea typeface="Cambria" pitchFamily="18" charset="0"/>
            </a:rPr>
            <a:t>ví</a:t>
          </a:r>
          <a:r>
            <a:rPr lang="en-US" sz="1650" dirty="0">
              <a:latin typeface="Cambria" pitchFamily="18" charset="0"/>
              <a:ea typeface="Cambria" pitchFamily="18" charset="0"/>
            </a:rPr>
            <a:t> </a:t>
          </a:r>
          <a:r>
            <a:rPr lang="en-US" sz="1650" dirty="0" err="1">
              <a:latin typeface="Cambria" pitchFamily="18" charset="0"/>
              <a:ea typeface="Cambria" pitchFamily="18" charset="0"/>
            </a:rPr>
            <a:t>dụ</a:t>
          </a:r>
          <a:r>
            <a:rPr lang="en-US" sz="1650" dirty="0">
              <a:latin typeface="Cambria" pitchFamily="18" charset="0"/>
              <a:ea typeface="Cambria" pitchFamily="18" charset="0"/>
            </a:rPr>
            <a:t> </a:t>
          </a:r>
          <a:r>
            <a:rPr lang="en-US" sz="1650" dirty="0" err="1">
              <a:latin typeface="Cambria" pitchFamily="18" charset="0"/>
              <a:ea typeface="Cambria" pitchFamily="18" charset="0"/>
            </a:rPr>
            <a:t>năm</a:t>
          </a:r>
          <a:r>
            <a:rPr lang="en-US" sz="1650" dirty="0">
              <a:latin typeface="Cambria" pitchFamily="18" charset="0"/>
              <a:ea typeface="Cambria" pitchFamily="18" charset="0"/>
            </a:rPr>
            <a:t> 2020).</a:t>
          </a:r>
        </a:p>
      </dgm:t>
    </dgm:pt>
    <dgm:pt modelId="{3BE21A03-824C-405B-AF9E-788B18CA8BC2}" type="parTrans" cxnId="{71332A1F-3074-4D08-B21E-AF723588DD01}">
      <dgm:prSet/>
      <dgm:spPr/>
      <dgm:t>
        <a:bodyPr/>
        <a:lstStyle/>
        <a:p>
          <a:endParaRPr lang="en-US"/>
        </a:p>
      </dgm:t>
    </dgm:pt>
    <dgm:pt modelId="{D1D16208-B060-410E-B817-D316A490DDC4}" type="sibTrans" cxnId="{71332A1F-3074-4D08-B21E-AF723588DD01}">
      <dgm:prSet/>
      <dgm:spPr/>
      <dgm:t>
        <a:bodyPr/>
        <a:lstStyle/>
        <a:p>
          <a:endParaRPr lang="en-US"/>
        </a:p>
      </dgm:t>
    </dgm:pt>
    <dgm:pt modelId="{C6224179-9310-4EF1-BA4E-0A91C529D343}">
      <dgm:prSet custT="1"/>
      <dgm:spPr/>
      <dgm:t>
        <a:bodyPr/>
        <a:lstStyle/>
        <a:p>
          <a:pPr algn="just"/>
          <a:r>
            <a:rPr lang="vi-VN" sz="1700" dirty="0">
              <a:latin typeface="Cambria" pitchFamily="18" charset="0"/>
              <a:ea typeface="Cambria" pitchFamily="18" charset="0"/>
            </a:rPr>
            <a:t>Hạn hán, lũ lụt xuất hiện nhiều và khắc nghiệt hơn.</a:t>
          </a:r>
          <a:endParaRPr lang="en-US" sz="1700" dirty="0">
            <a:latin typeface="Cambria" pitchFamily="18" charset="0"/>
            <a:ea typeface="Cambria" pitchFamily="18" charset="0"/>
          </a:endParaRPr>
        </a:p>
      </dgm:t>
    </dgm:pt>
    <dgm:pt modelId="{9ECA59FB-A2D8-40CD-8A95-FEF386BBD47C}" type="parTrans" cxnId="{59BF1BC8-6484-401F-A3D9-ED68F7309518}">
      <dgm:prSet/>
      <dgm:spPr/>
      <dgm:t>
        <a:bodyPr/>
        <a:lstStyle/>
        <a:p>
          <a:endParaRPr lang="en-US"/>
        </a:p>
      </dgm:t>
    </dgm:pt>
    <dgm:pt modelId="{43DE3FE6-A3AE-446E-8EF5-ABB3490E3ADF}" type="sibTrans" cxnId="{59BF1BC8-6484-401F-A3D9-ED68F7309518}">
      <dgm:prSet/>
      <dgm:spPr/>
      <dgm:t>
        <a:bodyPr/>
        <a:lstStyle/>
        <a:p>
          <a:endParaRPr lang="en-US"/>
        </a:p>
      </dgm:t>
    </dgm:pt>
    <dgm:pt modelId="{41688481-2984-40F7-8EFD-7551E42FB820}">
      <dgm:prSet custT="1"/>
      <dgm:spPr/>
      <dgm:t>
        <a:bodyPr/>
        <a:lstStyle/>
        <a:p>
          <a:pPr algn="just"/>
          <a:r>
            <a:rPr lang="vi-VN" sz="1700" dirty="0">
              <a:latin typeface="Cambria" pitchFamily="18" charset="0"/>
              <a:ea typeface="Cambria" pitchFamily="18" charset="0"/>
            </a:rPr>
            <a:t>Rét đậm, rét hại xuất hiện thường xuyên hơn</a:t>
          </a:r>
          <a:r>
            <a:rPr lang="en-US" sz="1700" dirty="0">
              <a:latin typeface="Cambria" pitchFamily="18" charset="0"/>
              <a:ea typeface="Cambria" pitchFamily="18" charset="0"/>
            </a:rPr>
            <a:t>.</a:t>
          </a:r>
        </a:p>
      </dgm:t>
    </dgm:pt>
    <dgm:pt modelId="{8CFF4083-61C2-416D-B5B3-CBF2C76AB419}" type="parTrans" cxnId="{3CD97CC4-390C-40BB-A24A-52477E8CD0C9}">
      <dgm:prSet/>
      <dgm:spPr/>
      <dgm:t>
        <a:bodyPr/>
        <a:lstStyle/>
        <a:p>
          <a:endParaRPr lang="en-US"/>
        </a:p>
      </dgm:t>
    </dgm:pt>
    <dgm:pt modelId="{5EBE5F15-7983-4CD7-AD30-B6B89AE58100}" type="sibTrans" cxnId="{3CD97CC4-390C-40BB-A24A-52477E8CD0C9}">
      <dgm:prSet/>
      <dgm:spPr/>
      <dgm:t>
        <a:bodyPr/>
        <a:lstStyle/>
        <a:p>
          <a:endParaRPr lang="en-US"/>
        </a:p>
      </dgm:t>
    </dgm:pt>
    <dgm:pt modelId="{0ADBFB34-D9C2-4AFB-957B-B9566E143B0F}" type="pres">
      <dgm:prSet presAssocID="{2427D850-3FF8-4166-BA9E-6A84DDE2FDDE}" presName="compositeShape" presStyleCnt="0">
        <dgm:presLayoutVars>
          <dgm:dir/>
          <dgm:resizeHandles/>
        </dgm:presLayoutVars>
      </dgm:prSet>
      <dgm:spPr/>
    </dgm:pt>
    <dgm:pt modelId="{C4EFDF76-F7B8-4661-AD4A-3B0C8C61F107}" type="pres">
      <dgm:prSet presAssocID="{2427D850-3FF8-4166-BA9E-6A84DDE2FDDE}" presName="pyramid" presStyleLbl="node1" presStyleIdx="0" presStyleCnt="1" custLinFactNeighborX="-4661"/>
      <dgm:spPr>
        <a:blipFill rotWithShape="0">
          <a:blip xmlns:r="http://schemas.openxmlformats.org/officeDocument/2006/relationships" r:embed="rId1"/>
          <a:stretch>
            <a:fillRect/>
          </a:stretch>
        </a:blipFill>
      </dgm:spPr>
    </dgm:pt>
    <dgm:pt modelId="{FC6FF377-320D-4250-B7B2-44B41B2969AF}" type="pres">
      <dgm:prSet presAssocID="{2427D850-3FF8-4166-BA9E-6A84DDE2FDDE}" presName="theList" presStyleCnt="0"/>
      <dgm:spPr/>
    </dgm:pt>
    <dgm:pt modelId="{20994074-A767-4B75-AA2F-B98D28194143}" type="pres">
      <dgm:prSet presAssocID="{CB94369E-CBD5-4604-AFB6-C89A2C52C413}" presName="aNode" presStyleLbl="fgAcc1" presStyleIdx="0" presStyleCnt="3" custScaleX="131982" custScaleY="146764">
        <dgm:presLayoutVars>
          <dgm:bulletEnabled val="1"/>
        </dgm:presLayoutVars>
      </dgm:prSet>
      <dgm:spPr/>
    </dgm:pt>
    <dgm:pt modelId="{A3ABCF92-C45B-43C9-AF20-6462F62F7730}" type="pres">
      <dgm:prSet presAssocID="{CB94369E-CBD5-4604-AFB6-C89A2C52C413}" presName="aSpace" presStyleCnt="0"/>
      <dgm:spPr/>
    </dgm:pt>
    <dgm:pt modelId="{DB9FAD99-B33B-42B8-AA57-FD25FED0D15E}" type="pres">
      <dgm:prSet presAssocID="{C6224179-9310-4EF1-BA4E-0A91C529D343}" presName="aNode" presStyleLbl="fgAcc1" presStyleIdx="1" presStyleCnt="3" custScaleX="132655" custScaleY="145592">
        <dgm:presLayoutVars>
          <dgm:bulletEnabled val="1"/>
        </dgm:presLayoutVars>
      </dgm:prSet>
      <dgm:spPr/>
    </dgm:pt>
    <dgm:pt modelId="{7DC7B3E2-2222-48CD-B571-CC1F935A66E2}" type="pres">
      <dgm:prSet presAssocID="{C6224179-9310-4EF1-BA4E-0A91C529D343}" presName="aSpace" presStyleCnt="0"/>
      <dgm:spPr/>
    </dgm:pt>
    <dgm:pt modelId="{CB11A3C2-BD69-4D1C-B307-FCE49CFAB16A}" type="pres">
      <dgm:prSet presAssocID="{41688481-2984-40F7-8EFD-7551E42FB820}" presName="aNode" presStyleLbl="fgAcc1" presStyleIdx="2" presStyleCnt="3" custScaleX="132318" custScaleY="121460">
        <dgm:presLayoutVars>
          <dgm:bulletEnabled val="1"/>
        </dgm:presLayoutVars>
      </dgm:prSet>
      <dgm:spPr/>
    </dgm:pt>
    <dgm:pt modelId="{742F971E-D32E-43D5-A6B5-89BBB1EE5044}" type="pres">
      <dgm:prSet presAssocID="{41688481-2984-40F7-8EFD-7551E42FB820}" presName="aSpace" presStyleCnt="0"/>
      <dgm:spPr/>
    </dgm:pt>
  </dgm:ptLst>
  <dgm:cxnLst>
    <dgm:cxn modelId="{71332A1F-3074-4D08-B21E-AF723588DD01}" srcId="{2427D850-3FF8-4166-BA9E-6A84DDE2FDDE}" destId="{CB94369E-CBD5-4604-AFB6-C89A2C52C413}" srcOrd="0" destOrd="0" parTransId="{3BE21A03-824C-405B-AF9E-788B18CA8BC2}" sibTransId="{D1D16208-B060-410E-B817-D316A490DDC4}"/>
    <dgm:cxn modelId="{25B60E30-BF92-45C0-BCAB-C430DDA8FA25}" type="presOf" srcId="{CB94369E-CBD5-4604-AFB6-C89A2C52C413}" destId="{20994074-A767-4B75-AA2F-B98D28194143}" srcOrd="0" destOrd="0" presId="urn:microsoft.com/office/officeart/2005/8/layout/pyramid2"/>
    <dgm:cxn modelId="{3021CAA0-B308-4A32-A542-4C4B3D9865DC}" type="presOf" srcId="{41688481-2984-40F7-8EFD-7551E42FB820}" destId="{CB11A3C2-BD69-4D1C-B307-FCE49CFAB16A}" srcOrd="0" destOrd="0" presId="urn:microsoft.com/office/officeart/2005/8/layout/pyramid2"/>
    <dgm:cxn modelId="{3CD97CC4-390C-40BB-A24A-52477E8CD0C9}" srcId="{2427D850-3FF8-4166-BA9E-6A84DDE2FDDE}" destId="{41688481-2984-40F7-8EFD-7551E42FB820}" srcOrd="2" destOrd="0" parTransId="{8CFF4083-61C2-416D-B5B3-CBF2C76AB419}" sibTransId="{5EBE5F15-7983-4CD7-AD30-B6B89AE58100}"/>
    <dgm:cxn modelId="{59BF1BC8-6484-401F-A3D9-ED68F7309518}" srcId="{2427D850-3FF8-4166-BA9E-6A84DDE2FDDE}" destId="{C6224179-9310-4EF1-BA4E-0A91C529D343}" srcOrd="1" destOrd="0" parTransId="{9ECA59FB-A2D8-40CD-8A95-FEF386BBD47C}" sibTransId="{43DE3FE6-A3AE-446E-8EF5-ABB3490E3ADF}"/>
    <dgm:cxn modelId="{F023B9CA-7047-4F11-8167-71FA62AF8D8E}" type="presOf" srcId="{2427D850-3FF8-4166-BA9E-6A84DDE2FDDE}" destId="{0ADBFB34-D9C2-4AFB-957B-B9566E143B0F}" srcOrd="0" destOrd="0" presId="urn:microsoft.com/office/officeart/2005/8/layout/pyramid2"/>
    <dgm:cxn modelId="{0010FFE0-4100-4554-95AD-9486A5908E26}" type="presOf" srcId="{C6224179-9310-4EF1-BA4E-0A91C529D343}" destId="{DB9FAD99-B33B-42B8-AA57-FD25FED0D15E}" srcOrd="0" destOrd="0" presId="urn:microsoft.com/office/officeart/2005/8/layout/pyramid2"/>
    <dgm:cxn modelId="{11681534-45CA-4819-9656-9C298ED20CD3}" type="presParOf" srcId="{0ADBFB34-D9C2-4AFB-957B-B9566E143B0F}" destId="{C4EFDF76-F7B8-4661-AD4A-3B0C8C61F107}" srcOrd="0" destOrd="0" presId="urn:microsoft.com/office/officeart/2005/8/layout/pyramid2"/>
    <dgm:cxn modelId="{4A16625C-A72F-4B36-BA37-1DA74C2984D8}" type="presParOf" srcId="{0ADBFB34-D9C2-4AFB-957B-B9566E143B0F}" destId="{FC6FF377-320D-4250-B7B2-44B41B2969AF}" srcOrd="1" destOrd="0" presId="urn:microsoft.com/office/officeart/2005/8/layout/pyramid2"/>
    <dgm:cxn modelId="{F0B2F477-F85E-4395-BDB6-8C3012767629}" type="presParOf" srcId="{FC6FF377-320D-4250-B7B2-44B41B2969AF}" destId="{20994074-A767-4B75-AA2F-B98D28194143}" srcOrd="0" destOrd="0" presId="urn:microsoft.com/office/officeart/2005/8/layout/pyramid2"/>
    <dgm:cxn modelId="{4FC9CC30-692F-4DAE-AA04-806B5E2E5AC1}" type="presParOf" srcId="{FC6FF377-320D-4250-B7B2-44B41B2969AF}" destId="{A3ABCF92-C45B-43C9-AF20-6462F62F7730}" srcOrd="1" destOrd="0" presId="urn:microsoft.com/office/officeart/2005/8/layout/pyramid2"/>
    <dgm:cxn modelId="{AE1A203E-1701-49F9-A8FB-748E26CD8083}" type="presParOf" srcId="{FC6FF377-320D-4250-B7B2-44B41B2969AF}" destId="{DB9FAD99-B33B-42B8-AA57-FD25FED0D15E}" srcOrd="2" destOrd="0" presId="urn:microsoft.com/office/officeart/2005/8/layout/pyramid2"/>
    <dgm:cxn modelId="{60D7790F-39CE-480D-B441-7344F3684829}" type="presParOf" srcId="{FC6FF377-320D-4250-B7B2-44B41B2969AF}" destId="{7DC7B3E2-2222-48CD-B571-CC1F935A66E2}" srcOrd="3" destOrd="0" presId="urn:microsoft.com/office/officeart/2005/8/layout/pyramid2"/>
    <dgm:cxn modelId="{4803A803-EF84-4A91-8E13-D9B78D464B21}" type="presParOf" srcId="{FC6FF377-320D-4250-B7B2-44B41B2969AF}" destId="{CB11A3C2-BD69-4D1C-B307-FCE49CFAB16A}" srcOrd="4" destOrd="0" presId="urn:microsoft.com/office/officeart/2005/8/layout/pyramid2"/>
    <dgm:cxn modelId="{C2264C6D-74F0-494B-9BEB-605A03157D69}" type="presParOf" srcId="{FC6FF377-320D-4250-B7B2-44B41B2969AF}" destId="{742F971E-D32E-43D5-A6B5-89BBB1EE5044}" srcOrd="5"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Giảm nhẹ biến đổi khí hậu </a:t>
          </a:r>
          <a:r>
            <a:rPr lang="vi-VN" sz="1800" dirty="0">
              <a:solidFill>
                <a:schemeClr val="tx1"/>
              </a:solidFill>
              <a:latin typeface="Cambria" pitchFamily="18" charset="0"/>
              <a:ea typeface="Cambria" pitchFamily="18" charset="0"/>
            </a:rPr>
            <a:t>là </a:t>
          </a:r>
          <a:r>
            <a:rPr lang="en-US" sz="1800" dirty="0" err="1">
              <a:solidFill>
                <a:schemeClr val="tx1"/>
              </a:solidFill>
              <a:latin typeface="Cambria" pitchFamily="18" charset="0"/>
              <a:ea typeface="Cambria" pitchFamily="18" charset="0"/>
            </a:rPr>
            <a:t>ngăn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chặn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sự</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nóng</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lên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toàn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cầu</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thông</a:t>
          </a:r>
          <a:r>
            <a:rPr lang="en-US" sz="1800" dirty="0">
              <a:solidFill>
                <a:schemeClr val="tx1"/>
              </a:solidFill>
              <a:latin typeface="Cambria" pitchFamily="18" charset="0"/>
              <a:ea typeface="Cambria" pitchFamily="18" charset="0"/>
            </a:rPr>
            <a:t> qua </a:t>
          </a:r>
          <a:r>
            <a:rPr lang="en-US" sz="1800" dirty="0" err="1">
              <a:solidFill>
                <a:schemeClr val="tx1"/>
              </a:solidFill>
              <a:latin typeface="Cambria" pitchFamily="18" charset="0"/>
              <a:ea typeface="Cambria" pitchFamily="18" charset="0"/>
            </a:rPr>
            <a:t>việc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giảm</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phát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thải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khí</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nhà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kính</a:t>
          </a:r>
          <a:r>
            <a:rPr lang="en-US" sz="180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1800" b="1" dirty="0" err="1">
              <a:solidFill>
                <a:schemeClr val="tx1"/>
              </a:solidFill>
              <a:latin typeface="Cambria" pitchFamily="18" charset="0"/>
              <a:ea typeface="Cambria" pitchFamily="18" charset="0"/>
            </a:rPr>
            <a:t>Một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số</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b="1"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Kiểm soát và giảm thiểu lượng khí thải nhà kính từ các hoạt động sản xuất và sinh hoạt.</a:t>
          </a:r>
          <a:br>
            <a:rPr lang="en-US" sz="1800" dirty="0">
              <a:solidFill>
                <a:schemeClr val="tx1"/>
              </a:solidFill>
              <a:latin typeface="Cambria" pitchFamily="18" charset="0"/>
              <a:ea typeface="Cambria" pitchFamily="18" charset="0"/>
            </a:rPr>
          </a:b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Khai</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thác</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hợp</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lí</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và</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bảo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vệ</a:t>
          </a:r>
          <a:r>
            <a:rPr lang="en-US" sz="1800" dirty="0">
              <a:solidFill>
                <a:schemeClr val="tx1"/>
              </a:solidFill>
              <a:latin typeface="Cambria" pitchFamily="18" charset="0"/>
              <a:ea typeface="Cambria" pitchFamily="18" charset="0"/>
            </a:rPr>
            <a:t> tự </a:t>
          </a:r>
          <a:r>
            <a:rPr lang="en-US" sz="1800" dirty="0" err="1">
              <a:solidFill>
                <a:schemeClr val="tx1"/>
              </a:solidFill>
              <a:latin typeface="Cambria" pitchFamily="18" charset="0"/>
              <a:ea typeface="Cambria" pitchFamily="18" charset="0"/>
            </a:rPr>
            <a:t>nhiên</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Sử dụng tiết kiệm năng lượng và nguồn năng lượng tái tạo.</a:t>
          </a:r>
          <a:endParaRPr lang="en-US" sz="180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Sử dụng điện gió, điện Mặt Trời ở Ninh Thuận.</a:t>
          </a:r>
          <a:br>
            <a:rPr lang="en-US" sz="1800" dirty="0">
              <a:solidFill>
                <a:schemeClr val="tx1"/>
              </a:solidFill>
              <a:latin typeface="Cambria" pitchFamily="18" charset="0"/>
              <a:ea typeface="Cambria" pitchFamily="18" charset="0"/>
            </a:rPr>
          </a:b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Trồng mới 538 ha rừng ở Thuận Châu, Sơn La.</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7192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79803">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a:solidFill>
              <a:schemeClr val="tx1"/>
            </a:solidFill>
            <a:latin typeface="Cambria" pitchFamily="18" charset="0"/>
            <a:ea typeface="Cambria" pitchFamily="18" charset="0"/>
          </a:endParaRPr>
        </a:p>
        <a:p>
          <a:pPr algn="just"/>
          <a:r>
            <a:rPr lang="vi-VN" sz="1800" b="1" dirty="0">
              <a:solidFill>
                <a:schemeClr val="tx1"/>
              </a:solidFill>
              <a:latin typeface="Cambria" pitchFamily="18" charset="0"/>
              <a:ea typeface="Cambria" pitchFamily="18" charset="0"/>
            </a:rPr>
            <a:t>Thích ứng với biến đổi khí hậu </a:t>
          </a:r>
          <a:r>
            <a:rPr lang="vi-VN" sz="1800" b="0" dirty="0">
              <a:solidFill>
                <a:schemeClr val="tx1"/>
              </a:solidFill>
              <a:latin typeface="Cambria" pitchFamily="18" charset="0"/>
              <a:ea typeface="Cambria" pitchFamily="18" charset="0"/>
            </a:rPr>
            <a:t>là </a:t>
          </a:r>
          <a:r>
            <a:rPr lang="en-US" sz="1800" b="0" dirty="0" err="1">
              <a:solidFill>
                <a:schemeClr val="tx1"/>
              </a:solidFill>
              <a:latin typeface="Cambria" pitchFamily="18" charset="0"/>
              <a:ea typeface="Cambria" pitchFamily="18" charset="0"/>
            </a:rPr>
            <a:t>những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hoạt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con </a:t>
          </a:r>
          <a:r>
            <a:rPr lang="en-US" sz="1800" b="0" dirty="0" err="1">
              <a:solidFill>
                <a:schemeClr val="tx1"/>
              </a:solidFill>
              <a:latin typeface="Cambria" pitchFamily="18" charset="0"/>
              <a:ea typeface="Cambria" pitchFamily="18" charset="0"/>
            </a:rPr>
            <a:t>người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được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chỉnh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thích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nghi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cường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khả</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chống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chịu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trước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động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biến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đổi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khai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thác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những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thuận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lợi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nó</a:t>
          </a:r>
          <a:r>
            <a:rPr lang="en-US" sz="1800" b="0" dirty="0">
              <a:solidFill>
                <a:schemeClr val="tx1"/>
              </a:solidFill>
              <a:latin typeface="Cambria" pitchFamily="18" charset="0"/>
              <a:ea typeface="Cambria" pitchFamily="18" charset="0"/>
            </a:rPr>
            <a:t>.</a:t>
          </a: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1800" b="1" dirty="0" err="1">
              <a:solidFill>
                <a:schemeClr val="tx1"/>
              </a:solidFill>
              <a:latin typeface="Cambria" pitchFamily="18" charset="0"/>
              <a:ea typeface="Cambria" pitchFamily="18" charset="0"/>
            </a:rPr>
            <a:t>Một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số</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giải</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pháp</a:t>
          </a:r>
          <a:r>
            <a:rPr lang="en-US" sz="1800" b="1" dirty="0">
              <a:solidFill>
                <a:schemeClr val="tx1"/>
              </a:solidFill>
              <a:latin typeface="Cambria" pitchFamily="18" charset="0"/>
              <a:ea typeface="Cambria" pitchFamily="18" charset="0"/>
            </a:rPr>
            <a:t>:</a:t>
          </a:r>
          <a:br>
            <a:rPr lang="en-US" sz="1800" b="1" dirty="0">
              <a:solidFill>
                <a:schemeClr val="tx1"/>
              </a:solidFill>
              <a:latin typeface="Cambria" pitchFamily="18" charset="0"/>
              <a:ea typeface="Cambria" pitchFamily="18" charset="0"/>
            </a:rPr>
          </a:br>
          <a:r>
            <a:rPr lang="en-US" sz="1800" dirty="0">
              <a:solidFill>
                <a:schemeClr val="tx1"/>
              </a:solidFill>
              <a:latin typeface="Cambria" panose="02040503050406030204" pitchFamily="18" charset="0"/>
              <a:ea typeface="Cambria" panose="02040503050406030204" pitchFamily="18" charset="0"/>
            </a:rPr>
            <a:t>- B</a:t>
          </a:r>
          <a:r>
            <a:rPr lang="vi-VN" sz="1800" dirty="0">
              <a:solidFill>
                <a:schemeClr val="tx1"/>
              </a:solidFill>
              <a:latin typeface="Cambria" panose="02040503050406030204" pitchFamily="18" charset="0"/>
              <a:ea typeface="Cambria" panose="02040503050406030204" pitchFamily="18" charset="0"/>
            </a:rPr>
            <a:t>ảo vệ, trồng rừng, chuy</a:t>
          </a:r>
          <a:r>
            <a:rPr lang="en-US" sz="1800" dirty="0">
              <a:solidFill>
                <a:schemeClr val="tx1"/>
              </a:solidFill>
              <a:latin typeface="Cambria" panose="02040503050406030204" pitchFamily="18" charset="0"/>
              <a:ea typeface="Cambria" panose="02040503050406030204" pitchFamily="18" charset="0"/>
            </a:rPr>
            <a:t>ể</a:t>
          </a:r>
          <a:r>
            <a:rPr lang="vi-VN" sz="1800" dirty="0">
              <a:solidFill>
                <a:schemeClr val="tx1"/>
              </a:solidFill>
              <a:latin typeface="Cambria" panose="02040503050406030204" pitchFamily="18" charset="0"/>
              <a:ea typeface="Cambria" panose="02040503050406030204" pitchFamily="18" charset="0"/>
            </a:rPr>
            <a:t>n đổi tập quán canh tác,...</a:t>
          </a:r>
          <a:br>
            <a:rPr lang="en-US" sz="1800" dirty="0">
              <a:solidFill>
                <a:schemeClr val="tx1"/>
              </a:solidFill>
              <a:latin typeface="Cambria" panose="02040503050406030204" pitchFamily="18" charset="0"/>
              <a:ea typeface="Cambria" panose="02040503050406030204" pitchFamily="18" charset="0"/>
            </a:rPr>
          </a:br>
          <a:r>
            <a:rPr lang="en-US" sz="1800" dirty="0">
              <a:solidFill>
                <a:schemeClr val="tx1"/>
              </a:solidFill>
              <a:latin typeface="Cambria" panose="02040503050406030204" pitchFamily="18" charset="0"/>
              <a:ea typeface="Cambria" panose="02040503050406030204" pitchFamily="18" charset="0"/>
            </a:rPr>
            <a:t>- T</a:t>
          </a:r>
          <a:r>
            <a:rPr lang="vi-VN" sz="1800" dirty="0">
              <a:solidFill>
                <a:schemeClr val="tx1"/>
              </a:solidFill>
              <a:latin typeface="Cambria" panose="02040503050406030204" pitchFamily="18" charset="0"/>
              <a:ea typeface="Cambria" panose="02040503050406030204" pitchFamily="18" charset="0"/>
            </a:rPr>
            <a:t>rồng cây phù hợp, nâng cao nhận thức người dân về biến đổi khí hậu,...</a:t>
          </a:r>
          <a:br>
            <a:rPr lang="en-US" sz="1800" dirty="0">
              <a:solidFill>
                <a:schemeClr val="tx1"/>
              </a:solidFill>
              <a:latin typeface="Cambria" panose="02040503050406030204" pitchFamily="18" charset="0"/>
              <a:ea typeface="Cambria" panose="02040503050406030204" pitchFamily="18" charset="0"/>
            </a:rPr>
          </a:br>
          <a:r>
            <a:rPr lang="en-US" sz="1800" dirty="0">
              <a:solidFill>
                <a:schemeClr val="tx1"/>
              </a:solidFill>
              <a:latin typeface="Cambria" panose="02040503050406030204" pitchFamily="18" charset="0"/>
              <a:ea typeface="Cambria" panose="02040503050406030204" pitchFamily="18" charset="0"/>
            </a:rPr>
            <a:t>- X</a:t>
          </a:r>
          <a:r>
            <a:rPr lang="vi-VN" sz="1800" dirty="0">
              <a:solidFill>
                <a:schemeClr val="tx1"/>
              </a:solidFill>
              <a:latin typeface="Cambria" panose="02040503050406030204" pitchFamily="18" charset="0"/>
              <a:ea typeface="Cambria" panose="02040503050406030204" pitchFamily="18" charset="0"/>
            </a:rPr>
            <a:t>ây dựng kè biển, kênh mương để hạn chế xâm nhập mặn và thoát lũ,...</a:t>
          </a:r>
          <a:endParaRPr lang="en-US" sz="180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700" dirty="0">
            <a:solidFill>
              <a:schemeClr val="tx1"/>
            </a:solidFill>
            <a:latin typeface="Cambria" pitchFamily="18" charset="0"/>
            <a:ea typeface="Cambria" pitchFamily="18" charset="0"/>
          </a:endParaRPr>
        </a:p>
        <a:p>
          <a:r>
            <a:rPr lang="en-US" sz="1800" b="1" dirty="0" err="1">
              <a:solidFill>
                <a:schemeClr val="tx1"/>
              </a:solidFill>
              <a:latin typeface="Cambria" pitchFamily="18" charset="0"/>
              <a:ea typeface="Cambria" pitchFamily="18" charset="0"/>
            </a:rPr>
            <a:t>Ví</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dụ</a:t>
          </a:r>
          <a:r>
            <a:rPr lang="en-US" sz="1800" dirty="0">
              <a:solidFill>
                <a:schemeClr val="tx1"/>
              </a:solidFill>
              <a:latin typeface="Cambria" pitchFamily="18" charset="0"/>
              <a:ea typeface="Cambria" pitchFamily="18" charset="0"/>
            </a:rPr>
            <a:t>:</a:t>
          </a:r>
          <a:br>
            <a:rPr lang="en-US" sz="1800" dirty="0">
              <a:solidFill>
                <a:schemeClr val="tx1"/>
              </a:solidFill>
              <a:latin typeface="Cambria" pitchFamily="18" charset="0"/>
              <a:ea typeface="Cambria" pitchFamily="18" charset="0"/>
            </a:rPr>
          </a:br>
          <a:r>
            <a:rPr lang="en-US" sz="1800" dirty="0">
              <a:solidFill>
                <a:schemeClr val="tx1"/>
              </a:solidFill>
              <a:latin typeface="Cambria" pitchFamily="18" charset="0"/>
              <a:ea typeface="Cambria" pitchFamily="18" charset="0"/>
            </a:rPr>
            <a:t>-</a:t>
          </a:r>
          <a:r>
            <a:rPr lang="vi-VN" sz="1800" dirty="0">
              <a:solidFill>
                <a:schemeClr val="tx1"/>
              </a:solidFill>
              <a:latin typeface="Cambria" pitchFamily="18" charset="0"/>
              <a:ea typeface="Cambria" pitchFamily="18" charset="0"/>
            </a:rPr>
            <a:t> Xây kênh nước ngọt ở Ba Tri, Bến Tre.</a:t>
          </a:r>
          <a:br>
            <a:rPr lang="en-US" sz="1800" dirty="0">
              <a:solidFill>
                <a:schemeClr val="tx1"/>
              </a:solidFill>
              <a:latin typeface="Cambria" pitchFamily="18" charset="0"/>
              <a:ea typeface="Cambria" pitchFamily="18" charset="0"/>
            </a:rPr>
          </a:br>
          <a:r>
            <a:rPr lang="en-US" sz="1700" dirty="0">
              <a:solidFill>
                <a:schemeClr val="tx1"/>
              </a:solidFill>
              <a:latin typeface="Cambria" pitchFamily="18" charset="0"/>
              <a:ea typeface="Cambria" pitchFamily="18" charset="0"/>
            </a:rPr>
            <a:t>-</a:t>
          </a:r>
          <a:r>
            <a:rPr lang="vi-VN" sz="1700" dirty="0">
              <a:solidFill>
                <a:schemeClr val="tx1"/>
              </a:solidFill>
              <a:latin typeface="Cambria" pitchFamily="18" charset="0"/>
              <a:ea typeface="Cambria" pitchFamily="18" charset="0"/>
            </a:rPr>
            <a:t> Sử dụng giống lúa TBR97 cho năng suất cao ở Quảng Ngãi.</a:t>
          </a:r>
          <a:endParaRPr lang="en-US" sz="1700" dirty="0">
            <a:solidFill>
              <a:schemeClr val="tx1"/>
            </a:solidFill>
            <a:latin typeface="Cambria" pitchFamily="18" charset="0"/>
            <a:ea typeface="Cambria" pitchFamily="18" charset="0"/>
          </a:endParaRP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5024">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96552">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0448604-B874-4FFA-B9FD-DE9CC44CBB7A}" type="presOf" srcId="{9B38993F-91D9-4E45-89FE-E7C2053BB052}" destId="{A0E9B536-5134-4AC7-990D-17E1F41843BA}" srcOrd="0" destOrd="0" presId="urn:microsoft.com/office/officeart/2008/layout/VerticalCurvedList"/>
    <dgm:cxn modelId="{5B042E26-4B75-4F6C-AC8F-D8B6184B082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DA36D8C-7D48-415D-AB2E-D4E45E104552}"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DCD3A4C5-FF34-46F2-A96C-832709062924}"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833F5FE-CFD5-4330-879E-D26D329DF62B}" type="presOf" srcId="{2EA4557B-2359-4BA8-9F14-A6ECB8DAC4AB}" destId="{DD97E049-4A6C-47F8-8707-C5FFDBF743ED}" srcOrd="0" destOrd="0" presId="urn:microsoft.com/office/officeart/2008/layout/VerticalCurvedList"/>
    <dgm:cxn modelId="{B6B8ABA2-B215-4875-B530-9053D8E82B55}" type="presParOf" srcId="{287E208B-7CBA-48D9-A845-7C3BA9246006}" destId="{5A99791D-9E28-4B3D-8ACD-8F48A5C6199A}" srcOrd="0" destOrd="0" presId="urn:microsoft.com/office/officeart/2008/layout/VerticalCurvedList"/>
    <dgm:cxn modelId="{D77F738A-1166-40D0-B46F-BA8D07E5D67B}" type="presParOf" srcId="{5A99791D-9E28-4B3D-8ACD-8F48A5C6199A}" destId="{9839DEA4-81CC-40F3-A882-992AC1AF75D3}" srcOrd="0" destOrd="0" presId="urn:microsoft.com/office/officeart/2008/layout/VerticalCurvedList"/>
    <dgm:cxn modelId="{42B6A10C-1948-479B-AE5E-AA30DF5545B1}" type="presParOf" srcId="{9839DEA4-81CC-40F3-A882-992AC1AF75D3}" destId="{28F6DBF1-E187-4C38-B1F1-C875CC0EEA2D}" srcOrd="0" destOrd="0" presId="urn:microsoft.com/office/officeart/2008/layout/VerticalCurvedList"/>
    <dgm:cxn modelId="{E09BBA88-8C95-444F-8125-567BB291263C}" type="presParOf" srcId="{9839DEA4-81CC-40F3-A882-992AC1AF75D3}" destId="{C7497E28-FAE4-42DA-8D9D-5B4659273D7A}" srcOrd="1" destOrd="0" presId="urn:microsoft.com/office/officeart/2008/layout/VerticalCurvedList"/>
    <dgm:cxn modelId="{38A9FBFD-A21E-4217-925C-99ECBC41325B}" type="presParOf" srcId="{9839DEA4-81CC-40F3-A882-992AC1AF75D3}" destId="{175AA276-58F2-4DD9-80FC-A508711E986D}" srcOrd="2" destOrd="0" presId="urn:microsoft.com/office/officeart/2008/layout/VerticalCurvedList"/>
    <dgm:cxn modelId="{82A56412-29D9-4F42-B3D4-FBFDF0269381}" type="presParOf" srcId="{9839DEA4-81CC-40F3-A882-992AC1AF75D3}" destId="{99D1BCB1-BBEC-4020-AF46-9B84DFEEEB12}" srcOrd="3" destOrd="0" presId="urn:microsoft.com/office/officeart/2008/layout/VerticalCurvedList"/>
    <dgm:cxn modelId="{A71F6CE4-F46F-42E2-A099-19FFDC447379}" type="presParOf" srcId="{5A99791D-9E28-4B3D-8ACD-8F48A5C6199A}" destId="{534504B8-3AD3-4D7F-BA10-772C4BC9F4DA}" srcOrd="1" destOrd="0" presId="urn:microsoft.com/office/officeart/2008/layout/VerticalCurvedList"/>
    <dgm:cxn modelId="{37D411F1-542A-4A4F-A009-726517BDBF47}" type="presParOf" srcId="{5A99791D-9E28-4B3D-8ACD-8F48A5C6199A}" destId="{449D8CCB-25E3-4F77-9AA7-F013F49094ED}" srcOrd="2" destOrd="0" presId="urn:microsoft.com/office/officeart/2008/layout/VerticalCurvedList"/>
    <dgm:cxn modelId="{7F4A444C-D2B7-4D81-817F-5630B9D12BF7}" type="presParOf" srcId="{449D8CCB-25E3-4F77-9AA7-F013F49094ED}" destId="{467C472B-F399-46AE-B017-5DC56BBEA7D7}" srcOrd="0" destOrd="0" presId="urn:microsoft.com/office/officeart/2008/layout/VerticalCurvedList"/>
    <dgm:cxn modelId="{AF5CEBB2-29EA-454F-89DD-55A5AA023079}" type="presParOf" srcId="{5A99791D-9E28-4B3D-8ACD-8F48A5C6199A}" destId="{DD97E049-4A6C-47F8-8707-C5FFDBF743ED}" srcOrd="3" destOrd="0" presId="urn:microsoft.com/office/officeart/2008/layout/VerticalCurvedList"/>
    <dgm:cxn modelId="{FA37ACF7-0CF0-4D1D-80EB-DDB24BE58087}" type="presParOf" srcId="{5A99791D-9E28-4B3D-8ACD-8F48A5C6199A}" destId="{7DBD23B7-51C8-4591-8906-0B740EFCF017}" srcOrd="4" destOrd="0" presId="urn:microsoft.com/office/officeart/2008/layout/VerticalCurvedList"/>
    <dgm:cxn modelId="{F3F312B9-9A3C-431E-81C3-ACB4F15946B6}" type="presParOf" srcId="{7DBD23B7-51C8-4591-8906-0B740EFCF017}" destId="{9D6C96D5-59F1-4074-AA4E-276172A59D56}" srcOrd="0" destOrd="0" presId="urn:microsoft.com/office/officeart/2008/layout/VerticalCurvedList"/>
    <dgm:cxn modelId="{EF79091B-AE07-4215-8CFE-D534EE8751EE}" type="presParOf" srcId="{5A99791D-9E28-4B3D-8ACD-8F48A5C6199A}" destId="{A0E9B536-5134-4AC7-990D-17E1F41843BA}" srcOrd="5" destOrd="0" presId="urn:microsoft.com/office/officeart/2008/layout/VerticalCurvedList"/>
    <dgm:cxn modelId="{0B75B7D0-187B-4807-B77E-AE79DE0D5559}" type="presParOf" srcId="{5A99791D-9E28-4B3D-8ACD-8F48A5C6199A}" destId="{E6CA5371-E765-4FE6-A6BE-7ECD1C15C765}" srcOrd="6" destOrd="0" presId="urn:microsoft.com/office/officeart/2008/layout/VerticalCurvedList"/>
    <dgm:cxn modelId="{9128A64C-5892-4B4D-8024-D8F0B51C7240}"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448471" y="323078"/>
          <a:ext cx="883203" cy="5888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Lượng</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mưa</a:t>
          </a:r>
          <a:endParaRPr lang="en-US" sz="1700" b="1" kern="1200" dirty="0">
            <a:latin typeface="Cambria" pitchFamily="18" charset="0"/>
            <a:ea typeface="Cambria" pitchFamily="18" charset="0"/>
          </a:endParaRPr>
        </a:p>
      </dsp:txBody>
      <dsp:txXfrm>
        <a:off x="1465716" y="340323"/>
        <a:ext cx="848713" cy="554312"/>
      </dsp:txXfrm>
    </dsp:sp>
    <dsp:sp modelId="{D51E557A-1553-48DB-9E8F-9F340370401B}">
      <dsp:nvSpPr>
        <dsp:cNvPr id="0" name=""/>
        <dsp:cNvSpPr/>
      </dsp:nvSpPr>
      <dsp:spPr>
        <a:xfrm>
          <a:off x="531273" y="911880"/>
          <a:ext cx="1358799" cy="235520"/>
        </a:xfrm>
        <a:custGeom>
          <a:avLst/>
          <a:gdLst/>
          <a:ahLst/>
          <a:cxnLst/>
          <a:rect l="0" t="0" r="0" b="0"/>
          <a:pathLst>
            <a:path>
              <a:moveTo>
                <a:pt x="1358799" y="0"/>
              </a:moveTo>
              <a:lnTo>
                <a:pt x="1358799" y="117760"/>
              </a:lnTo>
              <a:lnTo>
                <a:pt x="0" y="117760"/>
              </a:lnTo>
              <a:lnTo>
                <a:pt x="0" y="2355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49" y="1147401"/>
          <a:ext cx="1061247" cy="20505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Cambria" pitchFamily="18" charset="0"/>
              <a:ea typeface="Cambria" pitchFamily="18" charset="0"/>
            </a:rPr>
            <a:t>Lượng mưa trung bình năm có nhiều biến động.</a:t>
          </a:r>
          <a:endParaRPr lang="en-US" sz="1700" kern="1200" dirty="0">
            <a:latin typeface="Cambria" pitchFamily="18" charset="0"/>
            <a:ea typeface="Cambria" pitchFamily="18" charset="0"/>
          </a:endParaRPr>
        </a:p>
      </dsp:txBody>
      <dsp:txXfrm>
        <a:off x="31732" y="1178484"/>
        <a:ext cx="999081" cy="1988419"/>
      </dsp:txXfrm>
    </dsp:sp>
    <dsp:sp modelId="{A4F6A9E5-8942-40B9-B8D0-5D914EFCBCC5}">
      <dsp:nvSpPr>
        <dsp:cNvPr id="0" name=""/>
        <dsp:cNvSpPr/>
      </dsp:nvSpPr>
      <dsp:spPr>
        <a:xfrm>
          <a:off x="1837684" y="911880"/>
          <a:ext cx="91440" cy="235520"/>
        </a:xfrm>
        <a:custGeom>
          <a:avLst/>
          <a:gdLst/>
          <a:ahLst/>
          <a:cxnLst/>
          <a:rect l="0" t="0" r="0" b="0"/>
          <a:pathLst>
            <a:path>
              <a:moveTo>
                <a:pt x="52388" y="0"/>
              </a:moveTo>
              <a:lnTo>
                <a:pt x="52388" y="117760"/>
              </a:lnTo>
              <a:lnTo>
                <a:pt x="45720" y="117760"/>
              </a:lnTo>
              <a:lnTo>
                <a:pt x="45720" y="2355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26858" y="1147401"/>
          <a:ext cx="1113091" cy="2022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vi-VN" sz="1700" kern="1200" dirty="0">
              <a:latin typeface="Cambria" pitchFamily="18" charset="0"/>
              <a:ea typeface="Cambria" pitchFamily="18" charset="0"/>
            </a:rPr>
            <a:t>Thời gian mùa mưa và mùa khô cũng có sự thay đổi.</a:t>
          </a:r>
          <a:endParaRPr lang="en-US" sz="1700" kern="1200" dirty="0">
            <a:latin typeface="Cambria" pitchFamily="18" charset="0"/>
            <a:ea typeface="Cambria" pitchFamily="18" charset="0"/>
          </a:endParaRPr>
        </a:p>
      </dsp:txBody>
      <dsp:txXfrm>
        <a:off x="1359459" y="1180002"/>
        <a:ext cx="1047889" cy="1957409"/>
      </dsp:txXfrm>
    </dsp:sp>
    <dsp:sp modelId="{EFDB2B31-6276-4322-A4AD-A364E9706971}">
      <dsp:nvSpPr>
        <dsp:cNvPr id="0" name=""/>
        <dsp:cNvSpPr/>
      </dsp:nvSpPr>
      <dsp:spPr>
        <a:xfrm>
          <a:off x="1890073" y="911880"/>
          <a:ext cx="1352130" cy="235520"/>
        </a:xfrm>
        <a:custGeom>
          <a:avLst/>
          <a:gdLst/>
          <a:ahLst/>
          <a:cxnLst/>
          <a:rect l="0" t="0" r="0" b="0"/>
          <a:pathLst>
            <a:path>
              <a:moveTo>
                <a:pt x="0" y="0"/>
              </a:moveTo>
              <a:lnTo>
                <a:pt x="0" y="117760"/>
              </a:lnTo>
              <a:lnTo>
                <a:pt x="1352130" y="117760"/>
              </a:lnTo>
              <a:lnTo>
                <a:pt x="1352130" y="2355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04911" y="1147401"/>
          <a:ext cx="1074584" cy="20226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Cambria" pitchFamily="18" charset="0"/>
              <a:ea typeface="Cambria" pitchFamily="18" charset="0"/>
            </a:rPr>
            <a:t>M</a:t>
          </a:r>
          <a:r>
            <a:rPr lang="vi-VN" sz="1700" kern="1200" dirty="0">
              <a:latin typeface="Cambria" pitchFamily="18" charset="0"/>
              <a:ea typeface="Cambria" pitchFamily="18" charset="0"/>
            </a:rPr>
            <a:t>ưa lớn xảy ra bất thường hơn về tần suất và cường độ.</a:t>
          </a:r>
          <a:endParaRPr lang="en-US" sz="1700" kern="1200" dirty="0">
            <a:latin typeface="Cambria" pitchFamily="18" charset="0"/>
            <a:ea typeface="Cambria" pitchFamily="18" charset="0"/>
          </a:endParaRPr>
        </a:p>
      </dsp:txBody>
      <dsp:txXfrm>
        <a:off x="2736384" y="1178874"/>
        <a:ext cx="1011638" cy="19596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DF76-F7B8-4661-AD4A-3B0C8C61F107}">
      <dsp:nvSpPr>
        <dsp:cNvPr id="0" name=""/>
        <dsp:cNvSpPr/>
      </dsp:nvSpPr>
      <dsp:spPr>
        <a:xfrm>
          <a:off x="272544" y="0"/>
          <a:ext cx="2927866" cy="2927866"/>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994074-A767-4B75-AA2F-B98D28194143}">
      <dsp:nvSpPr>
        <dsp:cNvPr id="0" name=""/>
        <dsp:cNvSpPr/>
      </dsp:nvSpPr>
      <dsp:spPr>
        <a:xfrm>
          <a:off x="1568618" y="293519"/>
          <a:ext cx="2511766" cy="76121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33425">
            <a:lnSpc>
              <a:spcPct val="90000"/>
            </a:lnSpc>
            <a:spcBef>
              <a:spcPct val="0"/>
            </a:spcBef>
            <a:spcAft>
              <a:spcPct val="35000"/>
            </a:spcAft>
            <a:buNone/>
          </a:pPr>
          <a:r>
            <a:rPr lang="vi-VN" sz="1650" kern="1200" dirty="0">
              <a:latin typeface="Cambria" pitchFamily="18" charset="0"/>
              <a:ea typeface="Cambria" pitchFamily="18" charset="0"/>
            </a:rPr>
            <a:t>Số cơn bão có xu hướng tăng, diễn biến bất thường</a:t>
          </a:r>
          <a:r>
            <a:rPr lang="en-US" sz="1650" kern="1200" dirty="0">
              <a:latin typeface="Cambria" pitchFamily="18" charset="0"/>
              <a:ea typeface="Cambria" pitchFamily="18" charset="0"/>
            </a:rPr>
            <a:t> (</a:t>
          </a:r>
          <a:r>
            <a:rPr lang="en-US" sz="1650" kern="1200" dirty="0" err="1">
              <a:latin typeface="Cambria" pitchFamily="18" charset="0"/>
              <a:ea typeface="Cambria" pitchFamily="18" charset="0"/>
            </a:rPr>
            <a:t>ví</a:t>
          </a:r>
          <a:r>
            <a:rPr lang="en-US" sz="1650" kern="1200" dirty="0">
              <a:latin typeface="Cambria" pitchFamily="18" charset="0"/>
              <a:ea typeface="Cambria" pitchFamily="18" charset="0"/>
            </a:rPr>
            <a:t> </a:t>
          </a:r>
          <a:r>
            <a:rPr lang="en-US" sz="1650" kern="1200" dirty="0" err="1">
              <a:latin typeface="Cambria" pitchFamily="18" charset="0"/>
              <a:ea typeface="Cambria" pitchFamily="18" charset="0"/>
            </a:rPr>
            <a:t>dụ</a:t>
          </a:r>
          <a:r>
            <a:rPr lang="en-US" sz="1650" kern="1200" dirty="0">
              <a:latin typeface="Cambria" pitchFamily="18" charset="0"/>
              <a:ea typeface="Cambria" pitchFamily="18" charset="0"/>
            </a:rPr>
            <a:t> </a:t>
          </a:r>
          <a:r>
            <a:rPr lang="en-US" sz="1650" kern="1200" dirty="0" err="1">
              <a:latin typeface="Cambria" pitchFamily="18" charset="0"/>
              <a:ea typeface="Cambria" pitchFamily="18" charset="0"/>
            </a:rPr>
            <a:t>năm</a:t>
          </a:r>
          <a:r>
            <a:rPr lang="en-US" sz="1650" kern="1200" dirty="0">
              <a:latin typeface="Cambria" pitchFamily="18" charset="0"/>
              <a:ea typeface="Cambria" pitchFamily="18" charset="0"/>
            </a:rPr>
            <a:t> 2020).</a:t>
          </a:r>
        </a:p>
      </dsp:txBody>
      <dsp:txXfrm>
        <a:off x="1605778" y="330679"/>
        <a:ext cx="2437446" cy="686896"/>
      </dsp:txXfrm>
    </dsp:sp>
    <dsp:sp modelId="{DB9FAD99-B33B-42B8-AA57-FD25FED0D15E}">
      <dsp:nvSpPr>
        <dsp:cNvPr id="0" name=""/>
        <dsp:cNvSpPr/>
      </dsp:nvSpPr>
      <dsp:spPr>
        <a:xfrm>
          <a:off x="1562214" y="1119569"/>
          <a:ext cx="2524574" cy="75513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kern="1200" dirty="0">
              <a:latin typeface="Cambria" pitchFamily="18" charset="0"/>
              <a:ea typeface="Cambria" pitchFamily="18" charset="0"/>
            </a:rPr>
            <a:t>Hạn hán, lũ lụt xuất hiện nhiều và khắc nghiệt hơn.</a:t>
          </a:r>
          <a:endParaRPr lang="en-US" sz="1700" kern="1200" dirty="0">
            <a:latin typeface="Cambria" pitchFamily="18" charset="0"/>
            <a:ea typeface="Cambria" pitchFamily="18" charset="0"/>
          </a:endParaRPr>
        </a:p>
      </dsp:txBody>
      <dsp:txXfrm>
        <a:off x="1599077" y="1156432"/>
        <a:ext cx="2450848" cy="681411"/>
      </dsp:txXfrm>
    </dsp:sp>
    <dsp:sp modelId="{CB11A3C2-BD69-4D1C-B307-FCE49CFAB16A}">
      <dsp:nvSpPr>
        <dsp:cNvPr id="0" name=""/>
        <dsp:cNvSpPr/>
      </dsp:nvSpPr>
      <dsp:spPr>
        <a:xfrm>
          <a:off x="1565421" y="1939540"/>
          <a:ext cx="2518160" cy="6299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vi-VN" sz="1700" kern="1200" dirty="0">
              <a:latin typeface="Cambria" pitchFamily="18" charset="0"/>
              <a:ea typeface="Cambria" pitchFamily="18" charset="0"/>
            </a:rPr>
            <a:t>Rét đậm, rét hại xuất hiện thường xuyên hơn</a:t>
          </a:r>
          <a:r>
            <a:rPr lang="en-US" sz="1700" kern="1200" dirty="0">
              <a:latin typeface="Cambria" pitchFamily="18" charset="0"/>
              <a:ea typeface="Cambria" pitchFamily="18" charset="0"/>
            </a:rPr>
            <a:t>.</a:t>
          </a:r>
        </a:p>
      </dsp:txBody>
      <dsp:txXfrm>
        <a:off x="1596174" y="1970293"/>
        <a:ext cx="2456654" cy="5684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660400"/>
          <a:ext cx="6528363" cy="7416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Giảm nhẹ biến đổi khí hậu </a:t>
          </a:r>
          <a:r>
            <a:rPr lang="vi-VN" sz="1800" kern="1200" dirty="0">
              <a:solidFill>
                <a:schemeClr val="tx1"/>
              </a:solidFill>
              <a:latin typeface="Cambria" pitchFamily="18" charset="0"/>
              <a:ea typeface="Cambria" pitchFamily="18" charset="0"/>
            </a:rPr>
            <a:t>là </a:t>
          </a:r>
          <a:r>
            <a:rPr lang="en-US" sz="1800" kern="1200" dirty="0" err="1">
              <a:solidFill>
                <a:schemeClr val="tx1"/>
              </a:solidFill>
              <a:latin typeface="Cambria" pitchFamily="18" charset="0"/>
              <a:ea typeface="Cambria" pitchFamily="18" charset="0"/>
            </a:rPr>
            <a:t>ngăn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chặn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sự</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nóng</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lên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toàn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cầu</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thông</a:t>
          </a:r>
          <a:r>
            <a:rPr lang="en-US" sz="1800" kern="1200" dirty="0">
              <a:solidFill>
                <a:schemeClr val="tx1"/>
              </a:solidFill>
              <a:latin typeface="Cambria" pitchFamily="18" charset="0"/>
              <a:ea typeface="Cambria" pitchFamily="18" charset="0"/>
            </a:rPr>
            <a:t> qua </a:t>
          </a:r>
          <a:r>
            <a:rPr lang="en-US" sz="1800" kern="1200" dirty="0" err="1">
              <a:solidFill>
                <a:schemeClr val="tx1"/>
              </a:solidFill>
              <a:latin typeface="Cambria" pitchFamily="18" charset="0"/>
              <a:ea typeface="Cambria" pitchFamily="18" charset="0"/>
            </a:rPr>
            <a:t>việc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giảm</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phát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thải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khí</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nhà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kính</a:t>
          </a:r>
          <a:r>
            <a:rPr lang="en-US" sz="1800" kern="1200" dirty="0">
              <a:solidFill>
                <a:schemeClr val="tx1"/>
              </a:solidFill>
              <a:latin typeface="Cambria" pitchFamily="18" charset="0"/>
              <a:ea typeface="Cambria" pitchFamily="18" charset="0"/>
            </a:rPr>
            <a:t>.</a:t>
          </a:r>
        </a:p>
      </dsp:txBody>
      <dsp:txXfrm>
        <a:off x="715680" y="660400"/>
        <a:ext cx="6528363" cy="7416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650999"/>
          <a:ext cx="6153508" cy="1854200"/>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Một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số</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b="1"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Kiểm soát và giảm thiểu lượng khí thải nhà kính từ các hoạt động sản xuất và sinh hoạt.</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Khai</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thác</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hợp</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lí</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và</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bảo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vệ</a:t>
          </a:r>
          <a:r>
            <a:rPr lang="en-US" sz="1800" kern="1200" dirty="0">
              <a:solidFill>
                <a:schemeClr val="tx1"/>
              </a:solidFill>
              <a:latin typeface="Cambria" pitchFamily="18" charset="0"/>
              <a:ea typeface="Cambria" pitchFamily="18" charset="0"/>
            </a:rPr>
            <a:t> tự </a:t>
          </a:r>
          <a:r>
            <a:rPr lang="en-US" sz="1800" kern="1200" dirty="0" err="1">
              <a:solidFill>
                <a:schemeClr val="tx1"/>
              </a:solidFill>
              <a:latin typeface="Cambria" pitchFamily="18" charset="0"/>
              <a:ea typeface="Cambria" pitchFamily="18" charset="0"/>
            </a:rPr>
            <a:t>nhiên</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Sử dụng tiết kiệm năng lượng và nguồn năng lượng tái tạo.</a:t>
          </a:r>
          <a:endParaRPr lang="en-US" sz="1800" kern="1200" dirty="0">
            <a:solidFill>
              <a:schemeClr val="tx1"/>
            </a:solidFill>
            <a:latin typeface="Cambria" pitchFamily="18" charset="0"/>
            <a:ea typeface="Cambria" pitchFamily="18" charset="0"/>
          </a:endParaRPr>
        </a:p>
      </dsp:txBody>
      <dsp:txXfrm>
        <a:off x="1090536" y="1650999"/>
        <a:ext cx="6153508" cy="1854200"/>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Sử dụng điện gió, điện Mặt Trời ở Ninh Thuận.</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Trồng mới 538 ha rừng ở Thuận Châu, Sơn La.</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Thích ứng với biến đổi khí hậu </a:t>
          </a:r>
          <a:r>
            <a:rPr lang="vi-VN" sz="1800" b="0" kern="1200" dirty="0">
              <a:solidFill>
                <a:schemeClr val="tx1"/>
              </a:solidFill>
              <a:latin typeface="Cambria" pitchFamily="18" charset="0"/>
              <a:ea typeface="Cambria" pitchFamily="18" charset="0"/>
            </a:rPr>
            <a:t>là </a:t>
          </a:r>
          <a:r>
            <a:rPr lang="en-US" sz="1800" b="0" kern="1200" dirty="0" err="1">
              <a:solidFill>
                <a:schemeClr val="tx1"/>
              </a:solidFill>
              <a:latin typeface="Cambria" pitchFamily="18" charset="0"/>
              <a:ea typeface="Cambria" pitchFamily="18" charset="0"/>
            </a:rPr>
            <a:t>những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hoạt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con </a:t>
          </a:r>
          <a:r>
            <a:rPr lang="en-US" sz="1800" b="0" kern="1200" dirty="0" err="1">
              <a:solidFill>
                <a:schemeClr val="tx1"/>
              </a:solidFill>
              <a:latin typeface="Cambria" pitchFamily="18" charset="0"/>
              <a:ea typeface="Cambria" pitchFamily="18" charset="0"/>
            </a:rPr>
            <a:t>người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được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chỉnh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thích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nghi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cường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khả</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chống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chịu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trước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động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biến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đổi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khai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thác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những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thuận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lợi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nó</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27203"/>
          <a:ext cx="6153508" cy="17017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Một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số</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giải</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pháp</a:t>
          </a:r>
          <a:r>
            <a:rPr lang="en-US" sz="1800" b="1" kern="1200" dirty="0">
              <a:solidFill>
                <a:schemeClr val="tx1"/>
              </a:solidFill>
              <a:latin typeface="Cambria" pitchFamily="18" charset="0"/>
              <a:ea typeface="Cambria" pitchFamily="18" charset="0"/>
            </a:rPr>
            <a:t>:</a:t>
          </a:r>
          <a:br>
            <a:rPr lang="en-US" sz="1800" b="1"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 B</a:t>
          </a:r>
          <a:r>
            <a:rPr lang="vi-VN" sz="1800" kern="1200" dirty="0">
              <a:solidFill>
                <a:schemeClr val="tx1"/>
              </a:solidFill>
              <a:latin typeface="Cambria" pitchFamily="18" charset="0"/>
              <a:ea typeface="Cambria" pitchFamily="18" charset="0"/>
            </a:rPr>
            <a:t>ảo vệ, trồng rừng, chuy</a:t>
          </a:r>
          <a:r>
            <a:rPr lang="en-US" sz="1800" kern="1200" dirty="0">
              <a:solidFill>
                <a:schemeClr val="tx1"/>
              </a:solidFill>
              <a:latin typeface="Cambria" pitchFamily="18" charset="0"/>
              <a:ea typeface="Cambria" pitchFamily="18" charset="0"/>
            </a:rPr>
            <a:t>ể</a:t>
          </a:r>
          <a:r>
            <a:rPr lang="vi-VN" sz="1800" kern="1200" dirty="0">
              <a:solidFill>
                <a:schemeClr val="tx1"/>
              </a:solidFill>
              <a:latin typeface="Cambria" pitchFamily="18" charset="0"/>
              <a:ea typeface="Cambria" pitchFamily="18" charset="0"/>
            </a:rPr>
            <a:t>n đổi tập quán canh tác,...</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 T</a:t>
          </a:r>
          <a:r>
            <a:rPr lang="vi-VN" sz="1800" kern="1200" dirty="0">
              <a:solidFill>
                <a:schemeClr val="tx1"/>
              </a:solidFill>
              <a:latin typeface="Cambria" pitchFamily="18" charset="0"/>
              <a:ea typeface="Cambria" pitchFamily="18" charset="0"/>
            </a:rPr>
            <a:t>rồng cây phù hợp, nâng cao nhận thức người dân về biến đổi khí hậu,...</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 X</a:t>
          </a:r>
          <a:r>
            <a:rPr lang="vi-VN" sz="1800" kern="1200" dirty="0">
              <a:solidFill>
                <a:schemeClr val="tx1"/>
              </a:solidFill>
              <a:latin typeface="Cambria" pitchFamily="18" charset="0"/>
              <a:ea typeface="Cambria" pitchFamily="18" charset="0"/>
            </a:rPr>
            <a:t>ây dựng kè biển, kênh mương để hạn chế xâm nhập mặn và thoát lũ,...</a:t>
          </a:r>
          <a:endParaRPr lang="en-US" sz="1800" kern="1200" dirty="0">
            <a:solidFill>
              <a:schemeClr val="tx1"/>
            </a:solidFill>
            <a:latin typeface="Cambria" pitchFamily="18" charset="0"/>
            <a:ea typeface="Cambria" pitchFamily="18" charset="0"/>
          </a:endParaRPr>
        </a:p>
      </dsp:txBody>
      <dsp:txXfrm>
        <a:off x="1090536" y="1727203"/>
        <a:ext cx="6153508" cy="17017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627118"/>
          <a:ext cx="6528363" cy="995682"/>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l" defTabSz="755650">
            <a:lnSpc>
              <a:spcPct val="90000"/>
            </a:lnSpc>
            <a:spcBef>
              <a:spcPct val="0"/>
            </a:spcBef>
            <a:spcAft>
              <a:spcPct val="35000"/>
            </a:spcAft>
            <a:buNone/>
          </a:pPr>
          <a:endParaRPr lang="en-US" sz="1700" kern="1200" dirty="0">
            <a:solidFill>
              <a:schemeClr val="tx1"/>
            </a:solidFill>
            <a:latin typeface="Cambria" pitchFamily="18" charset="0"/>
            <a:ea typeface="Cambria" pitchFamily="18" charset="0"/>
          </a:endParaRPr>
        </a:p>
        <a:p>
          <a:pPr marL="0" lvl="0" indent="0" algn="l" defTabSz="75565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Ví</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dụ</a:t>
          </a:r>
          <a:r>
            <a:rPr lang="en-US" sz="1800" kern="1200" dirty="0">
              <a:solidFill>
                <a:schemeClr val="tx1"/>
              </a:solidFill>
              <a:latin typeface="Cambria" pitchFamily="18" charset="0"/>
              <a:ea typeface="Cambria" pitchFamily="18" charset="0"/>
            </a:rPr>
            <a:t>:</a:t>
          </a:r>
          <a:br>
            <a:rPr lang="en-US" sz="1800" kern="1200" dirty="0">
              <a:solidFill>
                <a:schemeClr val="tx1"/>
              </a:solidFill>
              <a:latin typeface="Cambria" pitchFamily="18" charset="0"/>
              <a:ea typeface="Cambria" pitchFamily="18" charset="0"/>
            </a:rPr>
          </a:br>
          <a:r>
            <a:rPr lang="en-US" sz="1800" kern="1200" dirty="0">
              <a:solidFill>
                <a:schemeClr val="tx1"/>
              </a:solidFill>
              <a:latin typeface="Cambria" pitchFamily="18" charset="0"/>
              <a:ea typeface="Cambria" pitchFamily="18" charset="0"/>
            </a:rPr>
            <a:t>-</a:t>
          </a:r>
          <a:r>
            <a:rPr lang="vi-VN" sz="1800" kern="1200" dirty="0">
              <a:solidFill>
                <a:schemeClr val="tx1"/>
              </a:solidFill>
              <a:latin typeface="Cambria" pitchFamily="18" charset="0"/>
              <a:ea typeface="Cambria" pitchFamily="18" charset="0"/>
            </a:rPr>
            <a:t> Xây kênh nước ngọt ở Ba Tri, Bến Tre.</a:t>
          </a:r>
          <a:br>
            <a:rPr lang="en-US" sz="1800" kern="1200" dirty="0">
              <a:solidFill>
                <a:schemeClr val="tx1"/>
              </a:solidFill>
              <a:latin typeface="Cambria" pitchFamily="18" charset="0"/>
              <a:ea typeface="Cambria" pitchFamily="18" charset="0"/>
            </a:rPr>
          </a:br>
          <a:r>
            <a:rPr lang="en-US" sz="1700" kern="1200" dirty="0">
              <a:solidFill>
                <a:schemeClr val="tx1"/>
              </a:solidFill>
              <a:latin typeface="Cambria" pitchFamily="18" charset="0"/>
              <a:ea typeface="Cambria" pitchFamily="18" charset="0"/>
            </a:rPr>
            <a:t>-</a:t>
          </a:r>
          <a:r>
            <a:rPr lang="vi-VN" sz="1700" kern="1200" dirty="0">
              <a:solidFill>
                <a:schemeClr val="tx1"/>
              </a:solidFill>
              <a:latin typeface="Cambria" pitchFamily="18" charset="0"/>
              <a:ea typeface="Cambria" pitchFamily="18" charset="0"/>
            </a:rPr>
            <a:t> Sử dụng giống lúa TBR97 cho năng suất cao ở Quảng Ngãi.</a:t>
          </a:r>
          <a:endParaRPr lang="en-US" sz="1700" kern="1200" dirty="0">
            <a:solidFill>
              <a:schemeClr val="tx1"/>
            </a:solidFill>
            <a:latin typeface="Cambria" pitchFamily="18" charset="0"/>
            <a:ea typeface="Cambria" pitchFamily="18" charset="0"/>
          </a:endParaRPr>
        </a:p>
        <a:p>
          <a:pPr marL="0" lvl="0" indent="0" algn="l" defTabSz="755650">
            <a:lnSpc>
              <a:spcPct val="90000"/>
            </a:lnSpc>
            <a:spcBef>
              <a:spcPct val="0"/>
            </a:spcBef>
            <a:spcAft>
              <a:spcPct val="35000"/>
            </a:spcAft>
            <a:buNone/>
          </a:pPr>
          <a:endParaRPr lang="en-US" sz="1800" kern="1200" dirty="0">
            <a:solidFill>
              <a:schemeClr val="tx1"/>
            </a:solidFill>
            <a:latin typeface="Cambria" pitchFamily="18" charset="0"/>
            <a:ea typeface="Cambria" pitchFamily="18" charset="0"/>
          </a:endParaRPr>
        </a:p>
      </dsp:txBody>
      <dsp:txXfrm>
        <a:off x="715680" y="3627118"/>
        <a:ext cx="6528363" cy="995682"/>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9</a:t>
            </a:fld>
            <a:endParaRPr lang="en-US"/>
          </a:p>
        </p:txBody>
      </p:sp>
    </p:spTree>
    <p:extLst>
      <p:ext uri="{BB962C8B-B14F-4D97-AF65-F5344CB8AC3E}">
        <p14:creationId xmlns:p14="http://schemas.microsoft.com/office/powerpoint/2010/main" val="150423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7.png"/><Relationship Id="rId10" Type="http://schemas.openxmlformats.org/officeDocument/2006/relationships/image" Target="../media/image23.jpeg"/><Relationship Id="rId4" Type="http://schemas.openxmlformats.org/officeDocument/2006/relationships/image" Target="../media/image6.jpeg"/><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jpeg"/><Relationship Id="rId4" Type="http://schemas.openxmlformats.org/officeDocument/2006/relationships/image" Target="../media/image6.jpe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e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7.png"/><Relationship Id="rId4" Type="http://schemas.openxmlformats.org/officeDocument/2006/relationships/image" Target="../media/image6.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jpe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7.png"/><Relationship Id="rId4" Type="http://schemas.openxmlformats.org/officeDocument/2006/relationships/image" Target="../media/image6.jpeg"/><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1.jpe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jpeg"/><Relationship Id="rId9"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diagramData" Target="../diagrams/data1.xml"/><Relationship Id="rId2" Type="http://schemas.openxmlformats.org/officeDocument/2006/relationships/image" Target="../media/image5.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7.png"/><Relationship Id="rId15" Type="http://schemas.openxmlformats.org/officeDocument/2006/relationships/diagramColors" Target="../diagrams/colors1.xml"/><Relationship Id="rId10" Type="http://schemas.openxmlformats.org/officeDocument/2006/relationships/image" Target="../media/image15.png"/><Relationship Id="rId4" Type="http://schemas.openxmlformats.org/officeDocument/2006/relationships/image" Target="../media/image6.jpeg"/><Relationship Id="rId9" Type="http://schemas.openxmlformats.org/officeDocument/2006/relationships/image" Target="../media/image12.jpeg"/><Relationship Id="rId1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2.xml"/><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diagramData" Target="../diagrams/data2.xml"/><Relationship Id="rId2" Type="http://schemas.openxmlformats.org/officeDocument/2006/relationships/image" Target="../media/image5.png"/><Relationship Id="rId16" Type="http://schemas.microsoft.com/office/2007/relationships/diagramDrawing" Target="../diagrams/drawing2.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8.jpeg"/><Relationship Id="rId5" Type="http://schemas.openxmlformats.org/officeDocument/2006/relationships/image" Target="../media/image7.png"/><Relationship Id="rId15" Type="http://schemas.openxmlformats.org/officeDocument/2006/relationships/diagramColors" Target="../diagrams/colors2.xml"/><Relationship Id="rId10" Type="http://schemas.openxmlformats.org/officeDocument/2006/relationships/image" Target="../media/image17.png"/><Relationship Id="rId4" Type="http://schemas.openxmlformats.org/officeDocument/2006/relationships/image" Target="../media/image6.jpeg"/><Relationship Id="rId9" Type="http://schemas.openxmlformats.org/officeDocument/2006/relationships/image" Target="../media/image12.jpeg"/><Relationship Id="rId1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9. TÁC ĐỘNG CỦA BIẾN ĐỔI KHÍ HẬU ĐỐI VỚI KHÍ HẬU VÀ THỦY VĂN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a:p>
            <a:pPr algn="just"/>
            <a:r>
              <a:rPr lang="vi-VN" sz="2400" b="1" dirty="0">
                <a:solidFill>
                  <a:srgbClr val="0D30DD"/>
                </a:solidFill>
                <a:effectLst>
                  <a:outerShdw blurRad="38100" dist="38100" dir="2700000" algn="tl">
                    <a:srgbClr val="000000">
                      <a:alpha val="43137"/>
                    </a:srgbClr>
                  </a:outerShdw>
                </a:effectLst>
                <a:latin typeface="Cambria" pitchFamily="18" charset="0"/>
              </a:rPr>
              <a:t>TÁC ĐỘNG CỦA BIẾN ĐỔI KHÍ HẬU</a:t>
            </a:r>
            <a:r>
              <a:rPr lang="en-US" sz="2400" b="1" dirty="0">
                <a:solidFill>
                  <a:srgbClr val="0D30DD"/>
                </a:solidFill>
                <a:effectLst>
                  <a:outerShdw blurRad="38100" dist="38100" dir="2700000" algn="tl">
                    <a:srgbClr val="000000">
                      <a:alpha val="43137"/>
                    </a:srgbClr>
                  </a:outerShdw>
                </a:effectLst>
                <a:latin typeface="Cambria" pitchFamily="18" charset="0"/>
              </a:rPr>
              <a:t> </a:t>
            </a:r>
            <a:r>
              <a:rPr lang="vi-VN" sz="2400" b="1" dirty="0">
                <a:solidFill>
                  <a:srgbClr val="0D30DD"/>
                </a:solidFill>
                <a:effectLst>
                  <a:outerShdw blurRad="38100" dist="38100" dir="2700000" algn="tl">
                    <a:srgbClr val="000000">
                      <a:alpha val="43137"/>
                    </a:srgbClr>
                  </a:outerShdw>
                </a:effectLst>
                <a:latin typeface="Cambria" pitchFamily="18" charset="0"/>
              </a:rPr>
              <a:t>ĐỐI VỚI KHÍ HẬU VÀ THỦY VĂN</a:t>
            </a:r>
          </a:p>
          <a:p>
            <a:pPr algn="just"/>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GIẢI PHÁP ỨNG PHÓ VỚI BIẾN ĐỔI KHÍ 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2197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543506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761505-AFD7-4491-9A1B-A922D2B3505B}"/>
              </a:ext>
            </a:extLst>
          </p:cNvPr>
          <p:cNvSpPr txBox="1"/>
          <p:nvPr/>
        </p:nvSpPr>
        <p:spPr>
          <a:xfrm>
            <a:off x="228600" y="1390894"/>
            <a:ext cx="8763000" cy="176439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Đối với khí hậu</a:t>
            </a:r>
            <a:endParaRPr kumimoji="0" lang="en-US" sz="24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nhiệt độ:</a:t>
            </a: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Nhiệt độ trung bình năm tăng 0,89</a:t>
            </a:r>
            <a:r>
              <a:rPr kumimoji="0" lang="nl-NL" sz="24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(giai đoạn 1958 – 2018).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ngày nắng nóng tăng từ 3-5 ngày/thập kỉ.</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8CE2130-29BA-450C-A13F-632C5A8EA2E0}"/>
              </a:ext>
            </a:extLst>
          </p:cNvPr>
          <p:cNvSpPr txBox="1"/>
          <p:nvPr/>
        </p:nvSpPr>
        <p:spPr>
          <a:xfrm>
            <a:off x="228600" y="3056697"/>
            <a:ext cx="6605587" cy="133966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lượng mưa:</a:t>
            </a: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Lượng mưa trung bình năm có nhiều biến động.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Thời gian mùa mưa và mùa khô có sự thay đổi.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2ABB3AB-684C-4A00-ABB6-2446BC890E1A}"/>
              </a:ext>
            </a:extLst>
          </p:cNvPr>
          <p:cNvSpPr txBox="1"/>
          <p:nvPr/>
        </p:nvSpPr>
        <p:spPr>
          <a:xfrm>
            <a:off x="304800" y="4426803"/>
            <a:ext cx="868680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Gia tăng các hiện tượng thời tiết cực đoan</a:t>
            </a:r>
            <a:r>
              <a:rPr kumimoji="0" lang="en-US" sz="2400" b="1"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bão, hạn hán, lũ lụt, rét đậm, rét hại,…</a:t>
            </a:r>
          </a:p>
        </p:txBody>
      </p:sp>
      <p:sp>
        <p:nvSpPr>
          <p:cNvPr id="11" name="TextBox 10">
            <a:extLst>
              <a:ext uri="{FF2B5EF4-FFF2-40B4-BE49-F238E27FC236}">
                <a16:creationId xmlns:a16="http://schemas.microsoft.com/office/drawing/2014/main" id="{620DAD15-5215-4389-9B06-B890ECCCB17E}"/>
              </a:ext>
            </a:extLst>
          </p:cNvPr>
          <p:cNvSpPr txBox="1"/>
          <p:nvPr/>
        </p:nvSpPr>
        <p:spPr>
          <a:xfrm>
            <a:off x="314325" y="5205440"/>
            <a:ext cx="4619624"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u="none" strike="noStrike" kern="1200" cap="none" spc="0" normalizeH="0" baseline="0" noProof="0" dirty="0">
                <a:ln>
                  <a:noFill/>
                </a:ln>
                <a:effectLst/>
                <a:uLnTx/>
                <a:uFillTx/>
                <a:latin typeface="Times New Roman" pitchFamily="18" charset="0"/>
                <a:ea typeface="+mn-ea"/>
                <a:cs typeface="Times New Roman" pitchFamily="18" charset="0"/>
              </a:rPr>
              <a:t>b. </a:t>
            </a:r>
            <a:r>
              <a:rPr kumimoji="0" lang="en-US" sz="2400" b="1" u="none" strike="noStrike" kern="1200" cap="none" spc="0" normalizeH="0" baseline="0" noProof="0" dirty="0" err="1">
                <a:ln>
                  <a:noFill/>
                </a:ln>
                <a:effectLst/>
                <a:uLnTx/>
                <a:uFillTx/>
                <a:latin typeface="Times New Roman" pitchFamily="18" charset="0"/>
                <a:ea typeface="+mn-ea"/>
                <a:cs typeface="Times New Roman" pitchFamily="18" charset="0"/>
              </a:rPr>
              <a:t>Đối</a:t>
            </a:r>
            <a:r>
              <a:rPr kumimoji="0" lang="en-US" sz="2400" b="1"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400" b="1" u="none" strike="noStrike" kern="1200" cap="none" spc="0" normalizeH="0" baseline="0" noProof="0" dirty="0" err="1">
                <a:ln>
                  <a:noFill/>
                </a:ln>
                <a:effectLst/>
                <a:uLnTx/>
                <a:uFillTx/>
                <a:latin typeface="Times New Roman" pitchFamily="18" charset="0"/>
                <a:ea typeface="+mn-ea"/>
                <a:cs typeface="Times New Roman" pitchFamily="18" charset="0"/>
              </a:rPr>
              <a:t>với</a:t>
            </a:r>
            <a:r>
              <a:rPr kumimoji="0" lang="en-US" sz="2400" b="1"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400" b="1" u="none" strike="noStrike" kern="1200" cap="none" spc="0" normalizeH="0" baseline="0" noProof="0" dirty="0" err="1">
                <a:ln>
                  <a:noFill/>
                </a:ln>
                <a:effectLst/>
                <a:uLnTx/>
                <a:uFillTx/>
                <a:latin typeface="Times New Roman" pitchFamily="18" charset="0"/>
                <a:ea typeface="+mn-ea"/>
                <a:cs typeface="Times New Roman" pitchFamily="18" charset="0"/>
              </a:rPr>
              <a:t>thủy</a:t>
            </a:r>
            <a:r>
              <a:rPr kumimoji="0" lang="en-US" sz="2400" b="1" u="none" strike="noStrike" kern="1200" cap="none" spc="0" normalizeH="0" baseline="0" noProof="0" dirty="0">
                <a:ln>
                  <a:noFill/>
                </a:ln>
                <a:effectLst/>
                <a:uLnTx/>
                <a:uFillTx/>
                <a:latin typeface="Times New Roman" pitchFamily="18" charset="0"/>
                <a:ea typeface="+mn-ea"/>
                <a:cs typeface="Times New Roman" pitchFamily="18" charset="0"/>
              </a:rPr>
              <a:t> </a:t>
            </a:r>
            <a:r>
              <a:rPr kumimoji="0" lang="en-US" sz="2400" b="1" u="none" strike="noStrike" kern="1200" cap="none" spc="0" normalizeH="0" baseline="0" noProof="0" dirty="0" err="1">
                <a:ln>
                  <a:noFill/>
                </a:ln>
                <a:effectLst/>
                <a:uLnTx/>
                <a:uFillTx/>
                <a:latin typeface="Times New Roman" pitchFamily="18" charset="0"/>
                <a:ea typeface="+mn-ea"/>
                <a:cs typeface="Times New Roman" pitchFamily="18" charset="0"/>
              </a:rPr>
              <a:t>văn</a:t>
            </a:r>
            <a:endParaRPr kumimoji="0" lang="en-US" sz="2400" b="1" u="none" strike="noStrike" kern="1200" cap="none" spc="0" normalizeH="0" baseline="0" noProof="0" dirty="0">
              <a:ln>
                <a:noFill/>
              </a:ln>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8126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532462-42AB-4CB8-92CA-A7858CAD3450}"/>
              </a:ext>
            </a:extLst>
          </p:cNvPr>
          <p:cNvPicPr>
            <a:picLocks noChangeAspect="1"/>
          </p:cNvPicPr>
          <p:nvPr/>
        </p:nvPicPr>
        <p:blipFill>
          <a:blip r:embed="rId2"/>
          <a:stretch>
            <a:fillRect/>
          </a:stretch>
        </p:blipFill>
        <p:spPr>
          <a:xfrm>
            <a:off x="457200" y="381000"/>
            <a:ext cx="8382000" cy="6096000"/>
          </a:xfrm>
          <a:prstGeom prst="rect">
            <a:avLst/>
          </a:prstGeom>
        </p:spPr>
      </p:pic>
      <p:sp>
        <p:nvSpPr>
          <p:cNvPr id="5" name="TextBox 4">
            <a:extLst>
              <a:ext uri="{FF2B5EF4-FFF2-40B4-BE49-F238E27FC236}">
                <a16:creationId xmlns:a16="http://schemas.microsoft.com/office/drawing/2014/main" id="{AD5512D8-D578-4994-8879-57A1DF382C39}"/>
              </a:ext>
            </a:extLst>
          </p:cNvPr>
          <p:cNvSpPr txBox="1"/>
          <p:nvPr/>
        </p:nvSpPr>
        <p:spPr>
          <a:xfrm>
            <a:off x="2514600" y="6479143"/>
            <a:ext cx="3428999" cy="369332"/>
          </a:xfrm>
          <a:prstGeom prst="rect">
            <a:avLst/>
          </a:prstGeom>
          <a:noFill/>
        </p:spPr>
        <p:txBody>
          <a:bodyPr wrap="square" rtlCol="0">
            <a:spAutoFit/>
          </a:bodyPr>
          <a:lstStyle/>
          <a:p>
            <a:pPr algn="ct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gây</a:t>
            </a:r>
            <a:r>
              <a:rPr lang="en-US" dirty="0">
                <a:latin typeface="Cambria" pitchFamily="18" charset="0"/>
                <a:ea typeface="Cambria" pitchFamily="18" charset="0"/>
              </a:rPr>
              <a:t> </a:t>
            </a:r>
            <a:r>
              <a:rPr lang="en-US" dirty="0" err="1">
                <a:latin typeface="Cambria" pitchFamily="18" charset="0"/>
                <a:ea typeface="Cambria" pitchFamily="18" charset="0"/>
              </a:rPr>
              <a:t>ngập</a:t>
            </a:r>
            <a:r>
              <a:rPr lang="en-US" dirty="0">
                <a:latin typeface="Cambria" pitchFamily="18" charset="0"/>
                <a:ea typeface="Cambria" pitchFamily="18" charset="0"/>
              </a:rPr>
              <a:t> </a:t>
            </a:r>
            <a:r>
              <a:rPr lang="en-US" dirty="0" err="1">
                <a:latin typeface="Cambria" pitchFamily="18" charset="0"/>
                <a:ea typeface="Cambria" pitchFamily="18" charset="0"/>
              </a:rPr>
              <a:t>úng</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068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59A643D-0F5E-42C7-9C90-19AFCCBC373D}"/>
              </a:ext>
            </a:extLst>
          </p:cNvPr>
          <p:cNvPicPr>
            <a:picLocks noGrp="1" noChangeAspect="1"/>
          </p:cNvPicPr>
          <p:nvPr>
            <p:ph idx="1"/>
          </p:nvPr>
        </p:nvPicPr>
        <p:blipFill>
          <a:blip r:embed="rId2"/>
          <a:stretch>
            <a:fillRect/>
          </a:stretch>
        </p:blipFill>
        <p:spPr>
          <a:xfrm>
            <a:off x="533400" y="304800"/>
            <a:ext cx="8458200" cy="6324600"/>
          </a:xfrm>
          <a:prstGeom prst="rect">
            <a:avLst/>
          </a:prstGeom>
        </p:spPr>
      </p:pic>
    </p:spTree>
    <p:extLst>
      <p:ext uri="{BB962C8B-B14F-4D97-AF65-F5344CB8AC3E}">
        <p14:creationId xmlns:p14="http://schemas.microsoft.com/office/powerpoint/2010/main" val="392119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cho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b</a:t>
            </a:r>
            <a:r>
              <a:rPr lang="vi-VN" sz="1900" i="1" dirty="0">
                <a:solidFill>
                  <a:srgbClr val="FF0000"/>
                </a:solidFill>
                <a:latin typeface="Cambria" panose="02040503050406030204" pitchFamily="18" charset="0"/>
                <a:ea typeface="Cambria" panose="02040503050406030204" pitchFamily="18" charset="0"/>
              </a:rPr>
              <a:t>iến đổi khí hậu tác động đến tác động đến sông ngòi nước ta như thế nào?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3434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276600"/>
            <a:ext cx="3657601" cy="3308598"/>
          </a:xfrm>
          <a:prstGeom prst="rect">
            <a:avLst/>
          </a:prstGeom>
          <a:solidFill>
            <a:srgbClr val="FFCCFF"/>
          </a:solidFill>
          <a:ln w="12700">
            <a:solidFill>
              <a:srgbClr val="0070C0"/>
            </a:solidFill>
          </a:ln>
        </p:spPr>
        <p:txBody>
          <a:bodyPr wrap="square">
            <a:spAutoFit/>
          </a:bodyPr>
          <a:lstStyle/>
          <a:p>
            <a:pPr algn="just"/>
            <a:r>
              <a:rPr lang="en-US" sz="1900" dirty="0">
                <a:latin typeface="Cambria" panose="02040503050406030204" pitchFamily="18" charset="0"/>
                <a:ea typeface="Cambria" panose="02040503050406030204" pitchFamily="18" charset="0"/>
              </a:rPr>
              <a:t>- C</a:t>
            </a:r>
            <a:r>
              <a:rPr lang="vi-VN" sz="1900" dirty="0">
                <a:latin typeface="Cambria" panose="02040503050406030204" pitchFamily="18" charset="0"/>
                <a:ea typeface="Cambria" panose="02040503050406030204" pitchFamily="18" charset="0"/>
              </a:rPr>
              <a:t>hế độ nước sông thay đổi thất thường.</a:t>
            </a:r>
          </a:p>
          <a:p>
            <a:pPr algn="just"/>
            <a:r>
              <a:rPr lang="vi-VN" sz="1900" dirty="0">
                <a:latin typeface="Cambria" panose="02040503050406030204" pitchFamily="18" charset="0"/>
                <a:ea typeface="Cambria" panose="02040503050406030204" pitchFamily="18" charset="0"/>
              </a:rPr>
              <a:t>- Vào mùa lũ, lượng nước tăng nhanh, gây sạt lở lớn hai bên bờ sông và ngập úng trên diện rộng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ví</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dụ</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trên</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Hồng</a:t>
            </a:r>
            <a:r>
              <a:rPr lang="en-US" sz="1900" dirty="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Vào mùa cạn, lượng nước giảm từ 3 – 10%, mực nước sông giảm mạnh, gây xâm nhập mặn sâu và thời gian kéo dài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ví</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dụ</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tại</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Đồng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bằng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sông</a:t>
            </a:r>
            <a:r>
              <a:rPr lang="en-US" sz="1900" dirty="0">
                <a:latin typeface="Cambria" panose="02040503050406030204" pitchFamily="18" charset="0"/>
                <a:ea typeface="Cambria" panose="02040503050406030204" pitchFamily="18" charset="0"/>
              </a:rPr>
              <a:t> </a:t>
            </a:r>
            <a:r>
              <a:rPr lang="en-US" sz="1900" dirty="0" err="1">
                <a:latin typeface="Cambria" panose="02040503050406030204" pitchFamily="18" charset="0"/>
                <a:ea typeface="Cambria" panose="02040503050406030204" pitchFamily="18" charset="0"/>
              </a:rPr>
              <a:t>Cửu</a:t>
            </a:r>
            <a:r>
              <a:rPr lang="en-US" sz="1900" dirty="0">
                <a:latin typeface="Cambria" panose="02040503050406030204" pitchFamily="18" charset="0"/>
                <a:ea typeface="Cambria" panose="02040503050406030204" pitchFamily="18" charset="0"/>
              </a:rPr>
              <a:t> Long).</a:t>
            </a:r>
            <a:endParaRPr lang="vi-VN" sz="19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thủy</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334000" y="3516868"/>
            <a:ext cx="3428999" cy="369332"/>
          </a:xfrm>
          <a:prstGeom prst="rect">
            <a:avLst/>
          </a:prstGeom>
          <a:noFill/>
        </p:spPr>
        <p:txBody>
          <a:bodyPr wrap="square" rtlCol="0">
            <a:spAutoFit/>
          </a:bodyPr>
          <a:lstStyle/>
          <a:p>
            <a:pPr algn="ctr"/>
            <a:r>
              <a:rPr lang="en-US" dirty="0" err="1">
                <a:latin typeface="Cambria" pitchFamily="18" charset="0"/>
                <a:ea typeface="Cambria" pitchFamily="18" charset="0"/>
              </a:rPr>
              <a:t>Lũ</a:t>
            </a:r>
            <a:r>
              <a:rPr lang="en-US" dirty="0">
                <a:latin typeface="Cambria" pitchFamily="18" charset="0"/>
                <a:ea typeface="Cambria" pitchFamily="18" charset="0"/>
              </a:rPr>
              <a:t> </a:t>
            </a:r>
            <a:r>
              <a:rPr lang="en-US" dirty="0" err="1">
                <a:latin typeface="Cambria" pitchFamily="18" charset="0"/>
                <a:ea typeface="Cambria" pitchFamily="18" charset="0"/>
              </a:rPr>
              <a:t>gây</a:t>
            </a:r>
            <a:r>
              <a:rPr lang="en-US" dirty="0">
                <a:latin typeface="Cambria" pitchFamily="18" charset="0"/>
                <a:ea typeface="Cambria" pitchFamily="18" charset="0"/>
              </a:rPr>
              <a:t> </a:t>
            </a:r>
            <a:r>
              <a:rPr lang="en-US" dirty="0" err="1">
                <a:latin typeface="Cambria" pitchFamily="18" charset="0"/>
                <a:ea typeface="Cambria" pitchFamily="18" charset="0"/>
              </a:rPr>
              <a:t>ngập</a:t>
            </a:r>
            <a:r>
              <a:rPr lang="en-US" dirty="0">
                <a:latin typeface="Cambria" pitchFamily="18" charset="0"/>
                <a:ea typeface="Cambria" pitchFamily="18" charset="0"/>
              </a:rPr>
              <a:t> </a:t>
            </a:r>
            <a:r>
              <a:rPr lang="en-US" dirty="0" err="1">
                <a:latin typeface="Cambria" pitchFamily="18" charset="0"/>
                <a:ea typeface="Cambria" pitchFamily="18" charset="0"/>
              </a:rPr>
              <a:t>úng</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Hồng</a:t>
            </a:r>
            <a:endParaRPr lang="en-US" dirty="0">
              <a:latin typeface="Cambria" pitchFamily="18" charset="0"/>
              <a:ea typeface="Cambria" pitchFamily="18" charset="0"/>
            </a:endParaRPr>
          </a:p>
        </p:txBody>
      </p:sp>
      <p:pic>
        <p:nvPicPr>
          <p:cNvPr id="7172" name="Picture 4" descr="https://www.most.gov.vn/Images/Attachments/08a084ed27c84d68b65060982f7a16b7-c1.jpg"/>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3931306"/>
            <a:ext cx="3528125" cy="266853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7174" name="Picture 6" descr="Lũ sông Hồng đột ngột dâng cao, nhấn chìm hoa màu của dân | Báo Dân tr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6315" y="1295398"/>
            <a:ext cx="3512884" cy="2221469"/>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TÁC ĐỘNG CỦA BIẾN ĐỔI KHÍ HẬU ĐỐI VỚI </a:t>
            </a:r>
          </a:p>
          <a:p>
            <a:pPr algn="just"/>
            <a:r>
              <a:rPr lang="en-US" sz="2400" b="1" dirty="0">
                <a:solidFill>
                  <a:srgbClr val="0D30DD"/>
                </a:solidFill>
                <a:latin typeface="Cambria" pitchFamily="18" charset="0"/>
              </a:rPr>
              <a:t>KHÍ HẬU VÀ THỦY VĂN</a:t>
            </a:r>
          </a:p>
        </p:txBody>
      </p:sp>
    </p:spTree>
    <p:extLst>
      <p:ext uri="{BB962C8B-B14F-4D97-AF65-F5344CB8AC3E}">
        <p14:creationId xmlns:p14="http://schemas.microsoft.com/office/powerpoint/2010/main" val="289798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randombar(horizontal)">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par>
                                <p:cTn id="21" presetID="14" presetClass="entr" presetSubtype="10" fill="hold" nodeType="withEffect">
                                  <p:stCondLst>
                                    <p:cond delay="0"/>
                                  </p:stCondLst>
                                  <p:childTnLst>
                                    <p:set>
                                      <p:cBhvr>
                                        <p:cTn id="22" dur="1" fill="hold">
                                          <p:stCondLst>
                                            <p:cond delay="0"/>
                                          </p:stCondLst>
                                        </p:cTn>
                                        <p:tgtEl>
                                          <p:spTgt spid="7174"/>
                                        </p:tgtEl>
                                        <p:attrNameLst>
                                          <p:attrName>style.visibility</p:attrName>
                                        </p:attrNameLst>
                                      </p:cBhvr>
                                      <p:to>
                                        <p:strVal val="visible"/>
                                      </p:to>
                                    </p:set>
                                    <p:animEffect transition="in" filter="randombar(horizontal)">
                                      <p:cBhvr>
                                        <p:cTn id="23" dur="500"/>
                                        <p:tgtEl>
                                          <p:spTgt spid="7174"/>
                                        </p:tgtEl>
                                      </p:cBhvr>
                                    </p:animEffect>
                                  </p:childTnLst>
                                </p:cTn>
                              </p:par>
                              <p:par>
                                <p:cTn id="24" presetID="14" presetClass="entr" presetSubtype="10" fill="hold" nodeType="withEffect">
                                  <p:stCondLst>
                                    <p:cond delay="0"/>
                                  </p:stCondLst>
                                  <p:childTnLst>
                                    <p:set>
                                      <p:cBhvr>
                                        <p:cTn id="25" dur="1" fill="hold">
                                          <p:stCondLst>
                                            <p:cond delay="0"/>
                                          </p:stCondLst>
                                        </p:cTn>
                                        <p:tgtEl>
                                          <p:spTgt spid="7172"/>
                                        </p:tgtEl>
                                        <p:attrNameLst>
                                          <p:attrName>style.visibility</p:attrName>
                                        </p:attrNameLst>
                                      </p:cBhvr>
                                      <p:to>
                                        <p:strVal val="visible"/>
                                      </p:to>
                                    </p:set>
                                    <p:animEffect transition="in" filter="randombar(horizontal)">
                                      <p:cBhvr>
                                        <p:cTn id="26" dur="500"/>
                                        <p:tgtEl>
                                          <p:spTgt spid="717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761505-AFD7-4491-9A1B-A922D2B3505B}"/>
              </a:ext>
            </a:extLst>
          </p:cNvPr>
          <p:cNvSpPr txBox="1"/>
          <p:nvPr/>
        </p:nvSpPr>
        <p:spPr>
          <a:xfrm>
            <a:off x="152400" y="1219200"/>
            <a:ext cx="8763000" cy="162506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Đối với khí hậu</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nhiệt độ:</a:t>
            </a: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Nhiệt độ trung bình năm tăng 0,89</a:t>
            </a:r>
            <a:r>
              <a:rPr kumimoji="0" lang="nl-NL" sz="22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a:t>
            </a: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(giai đoạn 1958 – 2018).</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ngày nắng nóng tăng từ 3-5 ngày/thập kỉ.</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8CE2130-29BA-450C-A13F-632C5A8EA2E0}"/>
              </a:ext>
            </a:extLst>
          </p:cNvPr>
          <p:cNvSpPr txBox="1"/>
          <p:nvPr/>
        </p:nvSpPr>
        <p:spPr>
          <a:xfrm>
            <a:off x="228600" y="2819400"/>
            <a:ext cx="6605587" cy="123572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lượng mưa:</a:t>
            </a: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Lượng mưa trung bình năm có nhiều biến động.</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Thời gian mùa mưa và mùa khô có sự thay đổi.</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2ABB3AB-684C-4A00-ABB6-2446BC890E1A}"/>
              </a:ext>
            </a:extLst>
          </p:cNvPr>
          <p:cNvSpPr txBox="1"/>
          <p:nvPr/>
        </p:nvSpPr>
        <p:spPr>
          <a:xfrm>
            <a:off x="228600" y="4038600"/>
            <a:ext cx="86868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 Gia tăng các hiện tượng thời tiết cực đoan</a:t>
            </a:r>
            <a:r>
              <a:rPr kumimoji="0" lang="en-US" sz="2200" b="1" i="0" u="none" strike="noStrike" kern="1200" cap="none" spc="0" normalizeH="0" baseline="0" noProof="0" dirty="0">
                <a:ln>
                  <a:noFill/>
                </a:ln>
                <a:solidFill>
                  <a:prstClr val="black"/>
                </a:solidFill>
                <a:effectLst/>
                <a:uLnTx/>
                <a:uFillTx/>
                <a:latin typeface="Calibri"/>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bão, hạn hán, lũ lụt, rét đậm, rét hại,…</a:t>
            </a:r>
          </a:p>
        </p:txBody>
      </p:sp>
      <p:sp>
        <p:nvSpPr>
          <p:cNvPr id="11" name="TextBox 10">
            <a:extLst>
              <a:ext uri="{FF2B5EF4-FFF2-40B4-BE49-F238E27FC236}">
                <a16:creationId xmlns:a16="http://schemas.microsoft.com/office/drawing/2014/main" id="{620DAD15-5215-4389-9B06-B890ECCCB17E}"/>
              </a:ext>
            </a:extLst>
          </p:cNvPr>
          <p:cNvSpPr txBox="1"/>
          <p:nvPr/>
        </p:nvSpPr>
        <p:spPr>
          <a:xfrm>
            <a:off x="314325" y="4724400"/>
            <a:ext cx="4619624"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thủy</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5C47C830-04BE-4792-AF72-8E6A278EBFAE}"/>
              </a:ext>
            </a:extLst>
          </p:cNvPr>
          <p:cNvSpPr txBox="1"/>
          <p:nvPr/>
        </p:nvSpPr>
        <p:spPr>
          <a:xfrm>
            <a:off x="228600" y="5105400"/>
            <a:ext cx="8753475" cy="846386"/>
          </a:xfrm>
          <a:prstGeom prst="rect">
            <a:avLst/>
          </a:prstGeom>
          <a:noFill/>
        </p:spPr>
        <p:txBody>
          <a:bodyPr wrap="square">
            <a:spAutoFit/>
          </a:bodyPr>
          <a:lstStyle/>
          <a:p>
            <a:pPr marL="0" marR="0">
              <a:lnSpc>
                <a:spcPct val="115000"/>
              </a:lnSpc>
              <a:spcBef>
                <a:spcPts val="0"/>
              </a:spcBef>
              <a:spcAft>
                <a:spcPts val="0"/>
              </a:spcAft>
              <a:tabLst>
                <a:tab pos="0" algn="l"/>
              </a:tabLst>
            </a:pPr>
            <a:r>
              <a:rPr lang="nl-NL" sz="2200" dirty="0">
                <a:effectLst/>
                <a:latin typeface="Times New Roman" panose="02020603050405020304" pitchFamily="18" charset="0"/>
                <a:ea typeface="Times New Roman" panose="02020603050405020304" pitchFamily="18" charset="0"/>
                <a:cs typeface="Times New Roman" panose="02020603050405020304" pitchFamily="18" charset="0"/>
              </a:rPr>
              <a:t>- Tác động đến sông ngòi: tác động đến thủy chế của sông ngòi và làm cho chế độ nước sông thay đổi thất thường.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1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b</a:t>
            </a:r>
            <a:r>
              <a:rPr lang="vi-VN" sz="2100" i="1" dirty="0">
                <a:solidFill>
                  <a:srgbClr val="FF0000"/>
                </a:solidFill>
                <a:latin typeface="Cambria" panose="02040503050406030204" pitchFamily="18" charset="0"/>
                <a:ea typeface="Cambria" panose="02040503050406030204" pitchFamily="18" charset="0"/>
              </a:rPr>
              <a:t>iến đổi khí hậu tác động </a:t>
            </a:r>
            <a:r>
              <a:rPr lang="en-US" sz="2100" i="1" dirty="0" err="1">
                <a:solidFill>
                  <a:srgbClr val="FF0000"/>
                </a:solidFill>
                <a:latin typeface="Cambria" panose="02040503050406030204" pitchFamily="18" charset="0"/>
                <a:ea typeface="Cambria" panose="02040503050406030204" pitchFamily="18" charset="0"/>
              </a:rPr>
              <a:t>đến</a:t>
            </a:r>
            <a:r>
              <a:rPr lang="vi-VN" sz="2100" i="1" dirty="0">
                <a:solidFill>
                  <a:srgbClr val="FF0000"/>
                </a:solidFill>
                <a:latin typeface="Cambria" panose="02040503050406030204" pitchFamily="18" charset="0"/>
                <a:ea typeface="Cambria" panose="02040503050406030204" pitchFamily="18" charset="0"/>
              </a:rPr>
              <a:t> hồ đầm và nước ngầm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như</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thế</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nào</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4783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56423" y="3657600"/>
            <a:ext cx="3657601" cy="2800767"/>
          </a:xfrm>
          <a:prstGeom prst="rect">
            <a:avLst/>
          </a:prstGeom>
          <a:solidFill>
            <a:srgbClr val="FFCCFF"/>
          </a:solidFill>
          <a:ln w="12700">
            <a:solidFill>
              <a:srgbClr val="0070C0"/>
            </a:solidFill>
          </a:ln>
        </p:spPr>
        <p:txBody>
          <a:bodyPr wrap="square">
            <a:spAutoFit/>
          </a:bodyPr>
          <a:lstStyle/>
          <a:p>
            <a:pPr algn="just"/>
            <a:r>
              <a:rPr lang="en-US" sz="2200" dirty="0">
                <a:latin typeface="Cambria" panose="02040503050406030204" pitchFamily="18" charset="0"/>
                <a:ea typeface="Cambria" panose="02040503050406030204" pitchFamily="18" charset="0"/>
              </a:rPr>
              <a:t>S</a:t>
            </a:r>
            <a:r>
              <a:rPr lang="vi-VN" sz="2200" dirty="0">
                <a:latin typeface="Cambria" panose="02040503050406030204" pitchFamily="18" charset="0"/>
                <a:ea typeface="Cambria" panose="02040503050406030204" pitchFamily="18" charset="0"/>
              </a:rPr>
              <a:t>ự gia tăng của số ngày hạn hán đã làm cho</a:t>
            </a:r>
            <a:r>
              <a:rPr lang="en-US" sz="2200" dirty="0">
                <a:latin typeface="Cambria" panose="02040503050406030204" pitchFamily="18" charset="0"/>
                <a:ea typeface="Cambria" panose="02040503050406030204" pitchFamily="18" charset="0"/>
              </a:rPr>
              <a:t>:</a:t>
            </a:r>
          </a:p>
          <a:p>
            <a:pPr algn="just"/>
            <a:r>
              <a:rPr lang="en-US" sz="2200" dirty="0">
                <a:latin typeface="Cambria" panose="02040503050406030204" pitchFamily="18" charset="0"/>
                <a:ea typeface="Cambria" panose="02040503050406030204" pitchFamily="18" charset="0"/>
              </a:rPr>
              <a:t>- M</a:t>
            </a:r>
            <a:r>
              <a:rPr lang="vi-VN" sz="2200" dirty="0">
                <a:latin typeface="Cambria" panose="02040503050406030204" pitchFamily="18" charset="0"/>
                <a:ea typeface="Cambria" panose="02040503050406030204" pitchFamily="18" charset="0"/>
              </a:rPr>
              <a:t>ực nước</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các hồ đầm xuống thấp</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dụ</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hồ</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Trị</a:t>
            </a:r>
            <a:r>
              <a:rPr lang="en-US" sz="2200" dirty="0">
                <a:latin typeface="Cambria" panose="02040503050406030204" pitchFamily="18" charset="0"/>
                <a:ea typeface="Cambria" panose="02040503050406030204" pitchFamily="18" charset="0"/>
              </a:rPr>
              <a:t> An).</a:t>
            </a:r>
          </a:p>
          <a:p>
            <a:pPr algn="just"/>
            <a:r>
              <a:rPr lang="en-US" sz="2200" dirty="0">
                <a:latin typeface="Cambria" panose="02040503050406030204" pitchFamily="18" charset="0"/>
                <a:ea typeface="Cambria" panose="02040503050406030204" pitchFamily="18" charset="0"/>
              </a:rPr>
              <a:t>- M</a:t>
            </a:r>
            <a:r>
              <a:rPr lang="vi-VN" sz="2200" dirty="0">
                <a:latin typeface="Cambria" panose="02040503050406030204" pitchFamily="18" charset="0"/>
                <a:ea typeface="Cambria" panose="02040503050406030204" pitchFamily="18" charset="0"/>
              </a:rPr>
              <a:t>ực nước ngầm cũng hạ thấp hơn nhiều so với trung bình nhiều năm</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ví</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dụ</a:t>
            </a:r>
            <a:r>
              <a:rPr lang="en-US" sz="2200" dirty="0">
                <a:latin typeface="Cambria" panose="02040503050406030204" pitchFamily="18" charset="0"/>
                <a:ea typeface="Cambria" panose="02040503050406030204" pitchFamily="18" charset="0"/>
              </a:rPr>
              <a:t> ở </a:t>
            </a:r>
            <a:r>
              <a:rPr lang="en-US" sz="2200" dirty="0" err="1">
                <a:latin typeface="Cambria" panose="02040503050406030204" pitchFamily="18" charset="0"/>
                <a:ea typeface="Cambria" panose="02040503050406030204" pitchFamily="18" charset="0"/>
              </a:rPr>
              <a:t>miền</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Trung</a:t>
            </a:r>
            <a:r>
              <a:rPr lang="en-US" sz="2200" dirty="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thủy</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199" y="3440668"/>
            <a:ext cx="3428999" cy="369332"/>
          </a:xfrm>
          <a:prstGeom prst="rect">
            <a:avLst/>
          </a:prstGeom>
          <a:noFill/>
        </p:spPr>
        <p:txBody>
          <a:bodyPr wrap="square" rtlCol="0">
            <a:spAutoFit/>
          </a:bodyPr>
          <a:lstStyle/>
          <a:p>
            <a:pPr algn="ctr"/>
            <a:r>
              <a:rPr lang="en-US" dirty="0" err="1">
                <a:latin typeface="Cambria" pitchFamily="18" charset="0"/>
                <a:ea typeface="Cambria" pitchFamily="18" charset="0"/>
              </a:rPr>
              <a:t>Cạn</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ở </a:t>
            </a:r>
            <a:r>
              <a:rPr lang="en-US" dirty="0" err="1">
                <a:latin typeface="Cambria" pitchFamily="18" charset="0"/>
                <a:ea typeface="Cambria" pitchFamily="18" charset="0"/>
              </a:rPr>
              <a:t>hồ</a:t>
            </a:r>
            <a:r>
              <a:rPr lang="en-US" dirty="0">
                <a:latin typeface="Cambria" pitchFamily="18" charset="0"/>
                <a:ea typeface="Cambria" pitchFamily="18" charset="0"/>
              </a:rPr>
              <a:t> </a:t>
            </a:r>
            <a:r>
              <a:rPr lang="en-US" dirty="0" err="1">
                <a:latin typeface="Cambria" pitchFamily="18" charset="0"/>
                <a:ea typeface="Cambria" pitchFamily="18" charset="0"/>
              </a:rPr>
              <a:t>Trị</a:t>
            </a:r>
            <a:r>
              <a:rPr lang="en-US" dirty="0">
                <a:latin typeface="Cambria" pitchFamily="18" charset="0"/>
                <a:ea typeface="Cambria" pitchFamily="18" charset="0"/>
              </a:rPr>
              <a:t> An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Nai</a:t>
            </a:r>
            <a:r>
              <a:rPr lang="en-US" dirty="0">
                <a:latin typeface="Cambria" pitchFamily="18" charset="0"/>
                <a:ea typeface="Cambria" pitchFamily="18" charset="0"/>
              </a:rPr>
              <a:t>)</a:t>
            </a:r>
          </a:p>
        </p:txBody>
      </p:sp>
      <p:pic>
        <p:nvPicPr>
          <p:cNvPr id="9218" name="Picture 2" descr="Nắng nóng khiến nguồn nước ở miền Trung xuống thấp ở mức báo động | VTV.V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4" y="3962400"/>
            <a:ext cx="3528125" cy="21336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410200" y="6096000"/>
            <a:ext cx="3276600" cy="584775"/>
          </a:xfrm>
          <a:prstGeom prst="rect">
            <a:avLst/>
          </a:prstGeom>
          <a:noFill/>
        </p:spPr>
        <p:txBody>
          <a:bodyPr wrap="square" rtlCol="0">
            <a:spAutoFit/>
          </a:bodyPr>
          <a:lstStyle/>
          <a:p>
            <a:pPr algn="ctr"/>
            <a:r>
              <a:rPr lang="en-US" sz="1600" dirty="0" err="1"/>
              <a:t>Mực</a:t>
            </a:r>
            <a:r>
              <a:rPr lang="en-US" sz="1600" dirty="0"/>
              <a:t> </a:t>
            </a:r>
            <a:r>
              <a:rPr lang="en-US" sz="1600" dirty="0" err="1"/>
              <a:t>nước</a:t>
            </a:r>
            <a:r>
              <a:rPr lang="en-US" sz="1600" dirty="0"/>
              <a:t> </a:t>
            </a:r>
            <a:r>
              <a:rPr lang="en-US" sz="1600" dirty="0" err="1"/>
              <a:t>ngầm</a:t>
            </a:r>
            <a:r>
              <a:rPr lang="en-US" sz="1600" dirty="0"/>
              <a:t> </a:t>
            </a:r>
            <a:r>
              <a:rPr lang="en-US" sz="1600" dirty="0" err="1"/>
              <a:t>xuống</a:t>
            </a:r>
            <a:r>
              <a:rPr lang="en-US" sz="1600" dirty="0"/>
              <a:t> </a:t>
            </a:r>
            <a:r>
              <a:rPr lang="en-US" sz="1600" dirty="0" err="1"/>
              <a:t>thấp</a:t>
            </a:r>
            <a:r>
              <a:rPr lang="en-US" sz="1600" dirty="0"/>
              <a:t> </a:t>
            </a:r>
            <a:r>
              <a:rPr lang="en-US" sz="1600" dirty="0" err="1"/>
              <a:t>báo</a:t>
            </a:r>
            <a:r>
              <a:rPr lang="en-US" sz="1600" dirty="0"/>
              <a:t> </a:t>
            </a:r>
            <a:r>
              <a:rPr lang="en-US" sz="1600" dirty="0" err="1"/>
              <a:t>động</a:t>
            </a:r>
            <a:r>
              <a:rPr lang="en-US" sz="1600" dirty="0"/>
              <a:t> ở </a:t>
            </a:r>
            <a:r>
              <a:rPr lang="en-US" sz="1600" dirty="0" err="1"/>
              <a:t>miền</a:t>
            </a:r>
            <a:r>
              <a:rPr lang="en-US" sz="1600" dirty="0"/>
              <a:t> </a:t>
            </a:r>
            <a:r>
              <a:rPr lang="en-US" sz="1600" dirty="0" err="1"/>
              <a:t>Trung</a:t>
            </a:r>
            <a:endParaRPr lang="en-US" sz="1600" dirty="0"/>
          </a:p>
        </p:txBody>
      </p:sp>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2999" y="1306371"/>
            <a:ext cx="3484864" cy="2122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TÁC ĐỘNG CỦA BIẾN ĐỔI KHÍ HẬU ĐỐI VỚI </a:t>
            </a:r>
          </a:p>
          <a:p>
            <a:pPr algn="just"/>
            <a:r>
              <a:rPr lang="en-US" sz="2400" b="1" dirty="0">
                <a:solidFill>
                  <a:srgbClr val="0D30DD"/>
                </a:solidFill>
                <a:latin typeface="Cambria" pitchFamily="18" charset="0"/>
              </a:rPr>
              <a:t>KHÍ HẬU VÀ THỦY VĂN</a:t>
            </a:r>
          </a:p>
        </p:txBody>
      </p:sp>
    </p:spTree>
    <p:extLst>
      <p:ext uri="{BB962C8B-B14F-4D97-AF65-F5344CB8AC3E}">
        <p14:creationId xmlns:p14="http://schemas.microsoft.com/office/powerpoint/2010/main" val="4292835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randombar(horizontal)">
                                      <p:cBhvr>
                                        <p:cTn id="21" dur="500"/>
                                        <p:tgtEl>
                                          <p:spTgt spid="92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761505-AFD7-4491-9A1B-A922D2B3505B}"/>
              </a:ext>
            </a:extLst>
          </p:cNvPr>
          <p:cNvSpPr txBox="1"/>
          <p:nvPr/>
        </p:nvSpPr>
        <p:spPr>
          <a:xfrm>
            <a:off x="152400" y="1219200"/>
            <a:ext cx="8763000" cy="162506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Đối với khí hậu</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nhiệt độ:</a:t>
            </a: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Nhiệt độ trung bình năm tăng 0,89</a:t>
            </a:r>
            <a:r>
              <a:rPr kumimoji="0" lang="nl-NL" sz="22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a:t>
            </a: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(giai đoạn 1958 – 2018).</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ngày nắng nóng tăng từ 3-5 ngày/thập kỉ.</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8CE2130-29BA-450C-A13F-632C5A8EA2E0}"/>
              </a:ext>
            </a:extLst>
          </p:cNvPr>
          <p:cNvSpPr txBox="1"/>
          <p:nvPr/>
        </p:nvSpPr>
        <p:spPr>
          <a:xfrm>
            <a:off x="228600" y="2819400"/>
            <a:ext cx="6605587" cy="1235723"/>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lượng mưa:</a:t>
            </a:r>
            <a:endPar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Lượng mưa trung bình năm có nhiều biến động.</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Thời gian mùa mưa và mùa khô có sự thay đổi.</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2ABB3AB-684C-4A00-ABB6-2446BC890E1A}"/>
              </a:ext>
            </a:extLst>
          </p:cNvPr>
          <p:cNvSpPr txBox="1"/>
          <p:nvPr/>
        </p:nvSpPr>
        <p:spPr>
          <a:xfrm>
            <a:off x="228600" y="4038600"/>
            <a:ext cx="868680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 Gia tăng các hiện tượng thời tiết cực đoan</a:t>
            </a:r>
            <a:r>
              <a:rPr kumimoji="0" lang="en-US" sz="2200" b="1" i="0" u="none" strike="noStrike" kern="1200" cap="none" spc="0" normalizeH="0" baseline="0" noProof="0" dirty="0">
                <a:ln>
                  <a:noFill/>
                </a:ln>
                <a:solidFill>
                  <a:prstClr val="black"/>
                </a:solidFill>
                <a:effectLst/>
                <a:uLnTx/>
                <a:uFillTx/>
                <a:latin typeface="Calibri"/>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bão, hạn hán, lũ lụt, rét đậm, rét hại,…</a:t>
            </a:r>
          </a:p>
        </p:txBody>
      </p:sp>
      <p:sp>
        <p:nvSpPr>
          <p:cNvPr id="11" name="TextBox 10">
            <a:extLst>
              <a:ext uri="{FF2B5EF4-FFF2-40B4-BE49-F238E27FC236}">
                <a16:creationId xmlns:a16="http://schemas.microsoft.com/office/drawing/2014/main" id="{620DAD15-5215-4389-9B06-B890ECCCB17E}"/>
              </a:ext>
            </a:extLst>
          </p:cNvPr>
          <p:cNvSpPr txBox="1"/>
          <p:nvPr/>
        </p:nvSpPr>
        <p:spPr>
          <a:xfrm>
            <a:off x="314325" y="4724400"/>
            <a:ext cx="4619624"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thủy</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văn</a:t>
            </a:r>
            <a:endPar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5C47C830-04BE-4792-AF72-8E6A278EBFAE}"/>
              </a:ext>
            </a:extLst>
          </p:cNvPr>
          <p:cNvSpPr txBox="1"/>
          <p:nvPr/>
        </p:nvSpPr>
        <p:spPr>
          <a:xfrm>
            <a:off x="228600" y="5105400"/>
            <a:ext cx="8753475" cy="84638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Tác động đến sông ngòi: </a:t>
            </a:r>
            <a:r>
              <a:rPr kumimoji="0" lang="nl-NL" sz="2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 động đến thủy chế của sông ngòi và làm cho chế độ nước sông thay đổi thất thường.</a:t>
            </a: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AB3848B-E318-4658-B052-70289047AAD3}"/>
              </a:ext>
            </a:extLst>
          </p:cNvPr>
          <p:cNvSpPr txBox="1"/>
          <p:nvPr/>
        </p:nvSpPr>
        <p:spPr>
          <a:xfrm>
            <a:off x="228600" y="5943600"/>
            <a:ext cx="8534400" cy="769441"/>
          </a:xfrm>
          <a:prstGeom prst="rect">
            <a:avLst/>
          </a:prstGeom>
          <a:noFill/>
        </p:spPr>
        <p:txBody>
          <a:bodyPr wrap="square">
            <a:spAutoFit/>
          </a:bodyPr>
          <a:lstStyle/>
          <a:p>
            <a:r>
              <a:rPr lang="nl-NL" sz="2200" b="1" dirty="0">
                <a:effectLst/>
                <a:latin typeface="Times New Roman" panose="02020603050405020304" pitchFamily="18" charset="0"/>
                <a:ea typeface="Times New Roman" panose="02020603050405020304" pitchFamily="18" charset="0"/>
              </a:rPr>
              <a:t>- Tác động tới hồ đầm và nước ngầm: </a:t>
            </a:r>
            <a:r>
              <a:rPr lang="nl-NL" sz="2200" dirty="0">
                <a:effectLst/>
                <a:latin typeface="Times New Roman" panose="02020603050405020304" pitchFamily="18" charset="0"/>
                <a:ea typeface="Times New Roman" panose="02020603050405020304" pitchFamily="18" charset="0"/>
              </a:rPr>
              <a:t>mực nước ở các hồ đầm xuống thấp, mực nước ngầm thấp hơn so với trung bình nhiều năm.</a:t>
            </a:r>
            <a:endParaRPr lang="en-US" sz="2200" dirty="0"/>
          </a:p>
        </p:txBody>
      </p:sp>
    </p:spTree>
    <p:extLst>
      <p:ext uri="{BB962C8B-B14F-4D97-AF65-F5344CB8AC3E}">
        <p14:creationId xmlns:p14="http://schemas.microsoft.com/office/powerpoint/2010/main" val="215608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GIẢI PHÁP ỨNG PHÓ VỚI BIẾN ĐỔI KHÍ HẬU</a:t>
            </a:r>
          </a:p>
        </p:txBody>
      </p:sp>
      <p:sp>
        <p:nvSpPr>
          <p:cNvPr id="22" name="Rectangle 21"/>
          <p:cNvSpPr/>
          <p:nvPr/>
        </p:nvSpPr>
        <p:spPr>
          <a:xfrm>
            <a:off x="228600" y="1290221"/>
            <a:ext cx="3998335" cy="5055230"/>
          </a:xfrm>
          <a:prstGeom prst="rect">
            <a:avLst/>
          </a:prstGeom>
          <a:solidFill>
            <a:srgbClr val="BCFCD4"/>
          </a:solidFill>
          <a:ln>
            <a:solidFill>
              <a:srgbClr val="00B050"/>
            </a:solidFill>
          </a:ln>
        </p:spPr>
        <p:txBody>
          <a:bodyPr wrap="square">
            <a:spAutoFit/>
          </a:bodyPr>
          <a:lstStyle/>
          <a:p>
            <a:pPr algn="ctr"/>
            <a:r>
              <a:rPr lang="en-US" sz="2150" b="1" dirty="0">
                <a:solidFill>
                  <a:srgbClr val="00B050"/>
                </a:solidFill>
                <a:latin typeface="Cambria" panose="02040503050406030204" pitchFamily="18" charset="0"/>
                <a:ea typeface="Cambria" panose="02040503050406030204" pitchFamily="18" charset="0"/>
              </a:rPr>
              <a:t>HOẠT ĐỘNG NHÓM</a:t>
            </a:r>
          </a:p>
          <a:p>
            <a:pPr algn="ctr"/>
            <a:r>
              <a:rPr lang="en-US" sz="2150" b="1" dirty="0" err="1">
                <a:solidFill>
                  <a:srgbClr val="00B050"/>
                </a:solidFill>
                <a:latin typeface="Cambria" panose="02040503050406030204" pitchFamily="18" charset="0"/>
                <a:ea typeface="Cambria" panose="02040503050406030204" pitchFamily="18" charset="0"/>
              </a:rPr>
              <a:t>Thời</a:t>
            </a:r>
            <a:r>
              <a:rPr lang="en-US" sz="2150" b="1" dirty="0">
                <a:solidFill>
                  <a:srgbClr val="00B050"/>
                </a:solidFill>
                <a:latin typeface="Cambria" panose="02040503050406030204" pitchFamily="18" charset="0"/>
                <a:ea typeface="Cambria" panose="02040503050406030204" pitchFamily="18" charset="0"/>
              </a:rPr>
              <a:t> </a:t>
            </a:r>
            <a:r>
              <a:rPr lang="en-US" sz="2150" b="1" dirty="0" err="1">
                <a:solidFill>
                  <a:srgbClr val="00B050"/>
                </a:solidFill>
                <a:latin typeface="Cambria" panose="02040503050406030204" pitchFamily="18" charset="0"/>
                <a:ea typeface="Cambria" panose="02040503050406030204" pitchFamily="18" charset="0"/>
              </a:rPr>
              <a:t>gian</a:t>
            </a:r>
            <a:r>
              <a:rPr lang="en-US" sz="2150" b="1" dirty="0">
                <a:solidFill>
                  <a:srgbClr val="00B050"/>
                </a:solidFill>
                <a:latin typeface="Cambria" panose="02040503050406030204" pitchFamily="18" charset="0"/>
                <a:ea typeface="Cambria" panose="02040503050406030204" pitchFamily="18" charset="0"/>
              </a:rPr>
              <a:t>: 5 </a:t>
            </a:r>
            <a:r>
              <a:rPr lang="en-US" sz="2150" b="1" dirty="0" err="1">
                <a:solidFill>
                  <a:srgbClr val="00B050"/>
                </a:solidFill>
                <a:latin typeface="Cambria" panose="02040503050406030204" pitchFamily="18" charset="0"/>
                <a:ea typeface="Cambria" panose="02040503050406030204" pitchFamily="18" charset="0"/>
              </a:rPr>
              <a:t>phút</a:t>
            </a:r>
            <a:endParaRPr lang="en-US" sz="2150" b="1" dirty="0">
              <a:solidFill>
                <a:srgbClr val="00B050"/>
              </a:solidFill>
              <a:latin typeface="Cambria" panose="02040503050406030204" pitchFamily="18" charset="0"/>
              <a:ea typeface="Cambria" panose="02040503050406030204" pitchFamily="18" charset="0"/>
            </a:endParaRPr>
          </a:p>
          <a:p>
            <a:pPr algn="ctr"/>
            <a:r>
              <a:rPr lang="en-US" sz="2150" b="1" dirty="0">
                <a:solidFill>
                  <a:srgbClr val="FF0000"/>
                </a:solidFill>
                <a:latin typeface="Cambria" panose="02040503050406030204" pitchFamily="18" charset="0"/>
                <a:ea typeface="Cambria" panose="02040503050406030204" pitchFamily="18" charset="0"/>
              </a:rPr>
              <a:t>NHIỆM VỤ</a:t>
            </a:r>
          </a:p>
          <a:p>
            <a:pPr algn="just"/>
            <a:r>
              <a:rPr lang="en-US" sz="2150" b="1" dirty="0">
                <a:solidFill>
                  <a:srgbClr val="00B050"/>
                </a:solidFill>
                <a:latin typeface="Cambria" panose="02040503050406030204" pitchFamily="18" charset="0"/>
                <a:ea typeface="Cambria" panose="02040503050406030204" pitchFamily="18" charset="0"/>
              </a:rPr>
              <a:t>* NHÓM 1, 2: </a:t>
            </a:r>
            <a:r>
              <a:rPr lang="en-US" sz="2150" i="1" dirty="0">
                <a:solidFill>
                  <a:srgbClr val="FF0000"/>
                </a:solidFill>
                <a:latin typeface="Cambria" panose="02040503050406030204" pitchFamily="18" charset="0"/>
                <a:ea typeface="Cambria" panose="02040503050406030204" pitchFamily="18" charset="0"/>
              </a:rPr>
              <a:t>Quan </a:t>
            </a:r>
            <a:r>
              <a:rPr lang="en-US" sz="2150" i="1" dirty="0" err="1">
                <a:solidFill>
                  <a:srgbClr val="FF0000"/>
                </a:solidFill>
                <a:latin typeface="Cambria" panose="02040503050406030204" pitchFamily="18" charset="0"/>
                <a:ea typeface="Cambria" panose="02040503050406030204" pitchFamily="18" charset="0"/>
              </a:rPr>
              <a:t>sát</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các</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hình</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ảnh</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và</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kênh</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chữ</a:t>
            </a:r>
            <a:r>
              <a:rPr lang="en-US" sz="2150" i="1" dirty="0">
                <a:solidFill>
                  <a:srgbClr val="FF0000"/>
                </a:solidFill>
                <a:latin typeface="Cambria" panose="02040503050406030204" pitchFamily="18" charset="0"/>
                <a:ea typeface="Cambria" panose="02040503050406030204" pitchFamily="18" charset="0"/>
              </a:rPr>
              <a:t> SGK, </a:t>
            </a:r>
            <a:r>
              <a:rPr lang="en-US" sz="2150" i="1" dirty="0" err="1">
                <a:solidFill>
                  <a:srgbClr val="FF0000"/>
                </a:solidFill>
                <a:latin typeface="Cambria" panose="02040503050406030204" pitchFamily="18" charset="0"/>
                <a:ea typeface="Cambria" panose="02040503050406030204" pitchFamily="18" charset="0"/>
              </a:rPr>
              <a:t>cho</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biết</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giảm</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nhẹ</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biến</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đổi</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khí</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hậu</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là</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gì</a:t>
            </a:r>
            <a:r>
              <a:rPr lang="en-US" sz="2150" i="1" dirty="0">
                <a:solidFill>
                  <a:srgbClr val="FF0000"/>
                </a:solidFill>
                <a:latin typeface="Cambria" panose="02040503050406030204" pitchFamily="18" charset="0"/>
                <a:ea typeface="Cambria" panose="02040503050406030204" pitchFamily="18" charset="0"/>
              </a:rPr>
              <a:t>? </a:t>
            </a:r>
            <a:r>
              <a:rPr lang="vi-VN" sz="2150" i="1" dirty="0">
                <a:solidFill>
                  <a:srgbClr val="FF0000"/>
                </a:solidFill>
                <a:latin typeface="Cambria" panose="02040503050406030204" pitchFamily="18" charset="0"/>
                <a:ea typeface="Cambria" panose="02040503050406030204" pitchFamily="18" charset="0"/>
              </a:rPr>
              <a:t>Nêu </a:t>
            </a:r>
            <a:r>
              <a:rPr lang="en-US" sz="2150" i="1" dirty="0" err="1">
                <a:solidFill>
                  <a:srgbClr val="FF0000"/>
                </a:solidFill>
                <a:latin typeface="Cambria" panose="02040503050406030204" pitchFamily="18" charset="0"/>
                <a:ea typeface="Cambria" panose="02040503050406030204" pitchFamily="18" charset="0"/>
              </a:rPr>
              <a:t>một</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số</a:t>
            </a:r>
            <a:r>
              <a:rPr lang="en-US" sz="2150" i="1" dirty="0">
                <a:solidFill>
                  <a:srgbClr val="FF0000"/>
                </a:solidFill>
                <a:latin typeface="Cambria" panose="02040503050406030204" pitchFamily="18" charset="0"/>
                <a:ea typeface="Cambria" panose="02040503050406030204" pitchFamily="18" charset="0"/>
              </a:rPr>
              <a:t> </a:t>
            </a:r>
            <a:r>
              <a:rPr lang="vi-VN" sz="2150" i="1" dirty="0">
                <a:solidFill>
                  <a:srgbClr val="FF0000"/>
                </a:solidFill>
                <a:latin typeface="Cambria" panose="02040503050406030204" pitchFamily="18" charset="0"/>
                <a:ea typeface="Cambria" panose="02040503050406030204" pitchFamily="18" charset="0"/>
              </a:rPr>
              <a:t>giải pháp giảm nhẹ biến đổi khí hậu ở nước ta</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và</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cho</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ví</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dụ</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cụ</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thể</a:t>
            </a:r>
            <a:r>
              <a:rPr lang="en-US" sz="2150" i="1" dirty="0">
                <a:solidFill>
                  <a:srgbClr val="FF0000"/>
                </a:solidFill>
                <a:latin typeface="Cambria" panose="02040503050406030204" pitchFamily="18" charset="0"/>
                <a:ea typeface="Cambria" panose="02040503050406030204" pitchFamily="18" charset="0"/>
              </a:rPr>
              <a:t>.</a:t>
            </a:r>
          </a:p>
          <a:p>
            <a:pPr algn="just"/>
            <a:r>
              <a:rPr lang="en-US" sz="2150" b="1" dirty="0">
                <a:solidFill>
                  <a:srgbClr val="00B050"/>
                </a:solidFill>
                <a:latin typeface="Cambria" panose="02040503050406030204" pitchFamily="18" charset="0"/>
                <a:ea typeface="Cambria" panose="02040503050406030204" pitchFamily="18" charset="0"/>
              </a:rPr>
              <a:t>* NHÓM 3, 4: </a:t>
            </a:r>
            <a:r>
              <a:rPr lang="vi-VN" sz="2150" i="1" dirty="0">
                <a:solidFill>
                  <a:srgbClr val="FF0000"/>
                </a:solidFill>
                <a:latin typeface="Cambria" panose="02040503050406030204" pitchFamily="18" charset="0"/>
                <a:ea typeface="Cambria" panose="02040503050406030204" pitchFamily="18" charset="0"/>
              </a:rPr>
              <a:t>Quan sát các hình ảnh và kênh chữ SGK, cho biết </a:t>
            </a:r>
            <a:r>
              <a:rPr lang="en-US" sz="2150" i="1" dirty="0" err="1">
                <a:solidFill>
                  <a:srgbClr val="FF0000"/>
                </a:solidFill>
                <a:latin typeface="Cambria" panose="02040503050406030204" pitchFamily="18" charset="0"/>
                <a:ea typeface="Cambria" panose="02040503050406030204" pitchFamily="18" charset="0"/>
              </a:rPr>
              <a:t>thích</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ứng</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với</a:t>
            </a:r>
            <a:r>
              <a:rPr lang="en-US" sz="2150" i="1" dirty="0">
                <a:solidFill>
                  <a:srgbClr val="FF0000"/>
                </a:solidFill>
                <a:latin typeface="Cambria" panose="02040503050406030204" pitchFamily="18" charset="0"/>
                <a:ea typeface="Cambria" panose="02040503050406030204" pitchFamily="18" charset="0"/>
              </a:rPr>
              <a:t> </a:t>
            </a:r>
            <a:r>
              <a:rPr lang="vi-VN" sz="2150" i="1" dirty="0">
                <a:solidFill>
                  <a:srgbClr val="FF0000"/>
                </a:solidFill>
                <a:latin typeface="Cambria" panose="02040503050406030204" pitchFamily="18" charset="0"/>
                <a:ea typeface="Cambria" panose="02040503050406030204" pitchFamily="18" charset="0"/>
              </a:rPr>
              <a:t>biến đổi khí hậu là gì? Nêu </a:t>
            </a:r>
            <a:r>
              <a:rPr lang="en-US" sz="2150" i="1" dirty="0" err="1">
                <a:solidFill>
                  <a:srgbClr val="FF0000"/>
                </a:solidFill>
                <a:latin typeface="Cambria" panose="02040503050406030204" pitchFamily="18" charset="0"/>
                <a:ea typeface="Cambria" panose="02040503050406030204" pitchFamily="18" charset="0"/>
              </a:rPr>
              <a:t>một</a:t>
            </a:r>
            <a:r>
              <a:rPr lang="en-US" sz="2150" i="1" dirty="0">
                <a:solidFill>
                  <a:srgbClr val="FF0000"/>
                </a:solidFill>
                <a:latin typeface="Cambria" panose="02040503050406030204" pitchFamily="18" charset="0"/>
                <a:ea typeface="Cambria" panose="02040503050406030204" pitchFamily="18" charset="0"/>
              </a:rPr>
              <a:t> </a:t>
            </a:r>
            <a:r>
              <a:rPr lang="en-US" sz="2150" i="1" dirty="0" err="1">
                <a:solidFill>
                  <a:srgbClr val="FF0000"/>
                </a:solidFill>
                <a:latin typeface="Cambria" panose="02040503050406030204" pitchFamily="18" charset="0"/>
                <a:ea typeface="Cambria" panose="02040503050406030204" pitchFamily="18" charset="0"/>
              </a:rPr>
              <a:t>số</a:t>
            </a:r>
            <a:r>
              <a:rPr lang="vi-VN" sz="2150" i="1" dirty="0">
                <a:solidFill>
                  <a:srgbClr val="FF0000"/>
                </a:solidFill>
                <a:latin typeface="Cambria" panose="02040503050406030204" pitchFamily="18" charset="0"/>
                <a:ea typeface="Cambria" panose="02040503050406030204" pitchFamily="18" charset="0"/>
              </a:rPr>
              <a:t> giải pháp thích ứng với</a:t>
            </a:r>
            <a:r>
              <a:rPr lang="en-US" sz="2150" i="1" dirty="0">
                <a:solidFill>
                  <a:srgbClr val="FF0000"/>
                </a:solidFill>
                <a:latin typeface="Cambria" panose="02040503050406030204" pitchFamily="18" charset="0"/>
                <a:ea typeface="Cambria" panose="02040503050406030204" pitchFamily="18" charset="0"/>
              </a:rPr>
              <a:t> </a:t>
            </a:r>
            <a:r>
              <a:rPr lang="vi-VN" sz="2150" i="1" dirty="0">
                <a:solidFill>
                  <a:srgbClr val="FF0000"/>
                </a:solidFill>
                <a:latin typeface="Cambria" panose="02040503050406030204" pitchFamily="18" charset="0"/>
                <a:ea typeface="Cambria" panose="02040503050406030204" pitchFamily="18" charset="0"/>
              </a:rPr>
              <a:t>biến đổi khí hậu ở nước ta và cho ví dụ cụ thể.</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Nhà</a:t>
            </a:r>
            <a:r>
              <a:rPr lang="en-US" sz="1600" dirty="0">
                <a:latin typeface="Cambria" pitchFamily="18" charset="0"/>
                <a:ea typeface="Cambria" pitchFamily="18" charset="0"/>
              </a:rPr>
              <a:t> </a:t>
            </a:r>
            <a:r>
              <a:rPr lang="en-US" sz="1600" dirty="0" err="1">
                <a:latin typeface="Cambria" pitchFamily="18" charset="0"/>
                <a:ea typeface="Cambria" pitchFamily="18" charset="0"/>
              </a:rPr>
              <a:t>máy</a:t>
            </a:r>
            <a:r>
              <a:rPr lang="en-US" sz="1600" dirty="0">
                <a:latin typeface="Cambria" pitchFamily="18" charset="0"/>
                <a:ea typeface="Cambria" pitchFamily="18" charset="0"/>
              </a:rPr>
              <a:t> </a:t>
            </a:r>
            <a:r>
              <a:rPr lang="en-US" sz="1600" dirty="0" err="1">
                <a:latin typeface="Cambria" pitchFamily="18" charset="0"/>
                <a:ea typeface="Cambria" pitchFamily="18" charset="0"/>
              </a:rPr>
              <a:t>điện</a:t>
            </a:r>
            <a:r>
              <a:rPr lang="en-US" sz="1600" dirty="0">
                <a:latin typeface="Cambria" pitchFamily="18" charset="0"/>
                <a:ea typeface="Cambria" pitchFamily="18" charset="0"/>
              </a:rPr>
              <a:t> </a:t>
            </a:r>
            <a:r>
              <a:rPr lang="en-US" sz="1600" dirty="0" err="1">
                <a:latin typeface="Cambria" pitchFamily="18" charset="0"/>
                <a:ea typeface="Cambria" pitchFamily="18" charset="0"/>
              </a:rPr>
              <a:t>gió</a:t>
            </a:r>
            <a:r>
              <a:rPr lang="en-US" sz="1600" dirty="0">
                <a:latin typeface="Cambria" pitchFamily="18" charset="0"/>
                <a:ea typeface="Cambria" pitchFamily="18" charset="0"/>
              </a:rPr>
              <a:t>, </a:t>
            </a:r>
            <a:r>
              <a:rPr lang="en-US" sz="1600" dirty="0" err="1">
                <a:latin typeface="Cambria" pitchFamily="18" charset="0"/>
                <a:ea typeface="Cambria" pitchFamily="18" charset="0"/>
              </a:rPr>
              <a:t>điện</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Trồng</a:t>
            </a:r>
            <a:r>
              <a:rPr lang="en-US" sz="1600" dirty="0">
                <a:latin typeface="Cambria" pitchFamily="18" charset="0"/>
                <a:ea typeface="Cambria" pitchFamily="18" charset="0"/>
              </a:rPr>
              <a:t> </a:t>
            </a:r>
            <a:r>
              <a:rPr lang="en-US" sz="1600" dirty="0" err="1">
                <a:latin typeface="Cambria" pitchFamily="18" charset="0"/>
                <a:ea typeface="Cambria" pitchFamily="18" charset="0"/>
              </a:rPr>
              <a:t>mới</a:t>
            </a:r>
            <a:r>
              <a:rPr lang="en-US" sz="1600" dirty="0">
                <a:latin typeface="Cambria" pitchFamily="18" charset="0"/>
                <a:ea typeface="Cambria" pitchFamily="18" charset="0"/>
              </a:rPr>
              <a:t> 538 ha </a:t>
            </a:r>
            <a:r>
              <a:rPr lang="en-US" sz="1600" dirty="0" err="1">
                <a:latin typeface="Cambria" pitchFamily="18" charset="0"/>
                <a:ea typeface="Cambria" pitchFamily="18" charset="0"/>
              </a:rPr>
              <a:t>rừng</a:t>
            </a:r>
            <a:r>
              <a:rPr lang="en-US" sz="1600" dirty="0">
                <a:latin typeface="Cambria" pitchFamily="18" charset="0"/>
                <a:ea typeface="Cambria" pitchFamily="18" charset="0"/>
              </a:rPr>
              <a:t> ở </a:t>
            </a:r>
            <a:r>
              <a:rPr lang="en-US" sz="1600" dirty="0" err="1">
                <a:latin typeface="Cambria" pitchFamily="18" charset="0"/>
                <a:ea typeface="Cambria" pitchFamily="18" charset="0"/>
              </a:rPr>
              <a:t>Thuận</a:t>
            </a:r>
            <a:r>
              <a:rPr lang="en-US" sz="1600" dirty="0">
                <a:latin typeface="Cambria" pitchFamily="18" charset="0"/>
                <a:ea typeface="Cambria" pitchFamily="18" charset="0"/>
              </a:rPr>
              <a:t> </a:t>
            </a:r>
            <a:r>
              <a:rPr lang="en-US" sz="1600" dirty="0" err="1">
                <a:latin typeface="Cambria" pitchFamily="18" charset="0"/>
                <a:ea typeface="Cambria" pitchFamily="18" charset="0"/>
              </a:rPr>
              <a:t>Châu</a:t>
            </a:r>
            <a:r>
              <a:rPr lang="en-US" sz="1600" dirty="0">
                <a:latin typeface="Cambria" pitchFamily="18" charset="0"/>
                <a:ea typeface="Cambria" pitchFamily="18" charset="0"/>
              </a:rPr>
              <a:t>, </a:t>
            </a:r>
            <a:r>
              <a:rPr lang="en-US" sz="1600" dirty="0" err="1">
                <a:latin typeface="Cambria" pitchFamily="18" charset="0"/>
                <a:ea typeface="Cambria" pitchFamily="18" charset="0"/>
              </a:rPr>
              <a:t>Sơn</a:t>
            </a:r>
            <a:r>
              <a:rPr lang="en-US" sz="1600" dirty="0">
                <a:latin typeface="Cambria" pitchFamily="18" charset="0"/>
                <a:ea typeface="Cambria" pitchFamily="18" charset="0"/>
              </a:rPr>
              <a:t> La</a:t>
            </a: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Kênh</a:t>
            </a:r>
            <a:r>
              <a:rPr lang="en-US" sz="1600" dirty="0">
                <a:latin typeface="Cambria" pitchFamily="18" charset="0"/>
                <a:ea typeface="Cambria" pitchFamily="18" charset="0"/>
              </a:rPr>
              <a:t> </a:t>
            </a:r>
            <a:r>
              <a:rPr lang="en-US" sz="1600" dirty="0" err="1">
                <a:latin typeface="Cambria" pitchFamily="18" charset="0"/>
                <a:ea typeface="Cambria" pitchFamily="18" charset="0"/>
              </a:rPr>
              <a:t>nước</a:t>
            </a:r>
            <a:r>
              <a:rPr lang="en-US" sz="1600" dirty="0">
                <a:latin typeface="Cambria" pitchFamily="18" charset="0"/>
                <a:ea typeface="Cambria" pitchFamily="18" charset="0"/>
              </a:rPr>
              <a:t> </a:t>
            </a:r>
            <a:r>
              <a:rPr lang="en-US" sz="1600" dirty="0" err="1">
                <a:latin typeface="Cambria" pitchFamily="18" charset="0"/>
                <a:ea typeface="Cambria" pitchFamily="18" charset="0"/>
              </a:rPr>
              <a:t>ngọt</a:t>
            </a:r>
            <a:r>
              <a:rPr lang="en-US" sz="1600" dirty="0">
                <a:latin typeface="Cambria" pitchFamily="18" charset="0"/>
                <a:ea typeface="Cambria" pitchFamily="18" charset="0"/>
              </a:rPr>
              <a:t> ở Ba Tri, </a:t>
            </a:r>
            <a:r>
              <a:rPr lang="en-US" sz="1600" dirty="0" err="1">
                <a:latin typeface="Cambria" pitchFamily="18" charset="0"/>
                <a:ea typeface="Cambria" pitchFamily="18" charset="0"/>
              </a:rPr>
              <a:t>Bến</a:t>
            </a:r>
            <a:r>
              <a:rPr lang="en-US" sz="1600" dirty="0">
                <a:latin typeface="Cambria" pitchFamily="18" charset="0"/>
                <a:ea typeface="Cambria" pitchFamily="18" charset="0"/>
              </a:rPr>
              <a:t> </a:t>
            </a:r>
            <a:r>
              <a:rPr lang="en-US" sz="1600" dirty="0" err="1">
                <a:latin typeface="Cambria" pitchFamily="18" charset="0"/>
                <a:ea typeface="Cambria" pitchFamily="18" charset="0"/>
              </a:rPr>
              <a:t>Tre</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1290221"/>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1252" y="4038600"/>
            <a:ext cx="2163454"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37361" y="4018960"/>
            <a:ext cx="2201840"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584775"/>
          </a:xfrm>
          <a:prstGeom prst="rect">
            <a:avLst/>
          </a:prstGeom>
          <a:noFill/>
        </p:spPr>
        <p:txBody>
          <a:bodyPr wrap="square" rtlCol="0">
            <a:spAutoFit/>
          </a:bodyPr>
          <a:lstStyle/>
          <a:p>
            <a:pPr algn="ctr"/>
            <a:r>
              <a:rPr lang="en-US" sz="1600" dirty="0" err="1">
                <a:latin typeface="Cambria" pitchFamily="18" charset="0"/>
                <a:ea typeface="Cambria" pitchFamily="18" charset="0"/>
              </a:rPr>
              <a:t>Giống</a:t>
            </a:r>
            <a:r>
              <a:rPr lang="en-US" sz="1600" dirty="0">
                <a:latin typeface="Cambria" pitchFamily="18" charset="0"/>
                <a:ea typeface="Cambria" pitchFamily="18" charset="0"/>
              </a:rPr>
              <a:t> </a:t>
            </a:r>
            <a:r>
              <a:rPr lang="en-US" sz="1600" dirty="0" err="1">
                <a:latin typeface="Cambria" pitchFamily="18" charset="0"/>
                <a:ea typeface="Cambria" pitchFamily="18" charset="0"/>
              </a:rPr>
              <a:t>lúa</a:t>
            </a:r>
            <a:r>
              <a:rPr lang="en-US" sz="1600" dirty="0">
                <a:latin typeface="Cambria" pitchFamily="18" charset="0"/>
                <a:ea typeface="Cambria" pitchFamily="18" charset="0"/>
              </a:rPr>
              <a:t> TBR97 </a:t>
            </a:r>
            <a:r>
              <a:rPr lang="en-US" sz="1600" dirty="0" err="1">
                <a:latin typeface="Cambria" pitchFamily="18" charset="0"/>
                <a:ea typeface="Cambria" pitchFamily="18" charset="0"/>
              </a:rPr>
              <a:t>cho</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suất</a:t>
            </a:r>
            <a:r>
              <a:rPr lang="en-US" sz="1600" dirty="0">
                <a:latin typeface="Cambria" pitchFamily="18" charset="0"/>
                <a:ea typeface="Cambria" pitchFamily="18" charset="0"/>
              </a:rPr>
              <a:t> </a:t>
            </a:r>
            <a:r>
              <a:rPr lang="en-US" sz="1600" dirty="0" err="1">
                <a:latin typeface="Cambria" pitchFamily="18" charset="0"/>
                <a:ea typeface="Cambria" pitchFamily="18" charset="0"/>
              </a:rPr>
              <a:t>cao</a:t>
            </a:r>
            <a:r>
              <a:rPr lang="en-US" sz="1600" dirty="0">
                <a:latin typeface="Cambria" pitchFamily="18" charset="0"/>
                <a:ea typeface="Cambria" pitchFamily="18" charset="0"/>
              </a:rPr>
              <a:t> ở </a:t>
            </a:r>
            <a:r>
              <a:rPr lang="en-US" sz="1600" dirty="0" err="1">
                <a:latin typeface="Cambria" pitchFamily="18" charset="0"/>
                <a:ea typeface="Cambria" pitchFamily="18" charset="0"/>
              </a:rPr>
              <a:t>Quảng</a:t>
            </a:r>
            <a:r>
              <a:rPr lang="en-US" sz="1600" dirty="0">
                <a:latin typeface="Cambria" pitchFamily="18" charset="0"/>
                <a:ea typeface="Cambria" pitchFamily="18" charset="0"/>
              </a:rPr>
              <a:t> </a:t>
            </a:r>
            <a:r>
              <a:rPr lang="en-US" sz="1600" dirty="0" err="1">
                <a:latin typeface="Cambria" pitchFamily="18" charset="0"/>
                <a:ea typeface="Cambria" pitchFamily="18" charset="0"/>
              </a:rPr>
              <a:t>Ngãi</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12297"/>
                                        </p:tgtEl>
                                        <p:attrNameLst>
                                          <p:attrName>style.visibility</p:attrName>
                                        </p:attrNameLst>
                                      </p:cBhvr>
                                      <p:to>
                                        <p:strVal val="visible"/>
                                      </p:to>
                                    </p:set>
                                    <p:animEffect transition="in" filter="randombar(horizontal)">
                                      <p:cBhvr>
                                        <p:cTn id="36" dur="500"/>
                                        <p:tgtEl>
                                          <p:spTgt spid="1229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2298"/>
                                        </p:tgtEl>
                                        <p:attrNameLst>
                                          <p:attrName>style.visibility</p:attrName>
                                        </p:attrNameLst>
                                      </p:cBhvr>
                                      <p:to>
                                        <p:strVal val="visible"/>
                                      </p:to>
                                    </p:set>
                                    <p:animEffect transition="in" filter="randombar(horizontal)">
                                      <p:cBhvr>
                                        <p:cTn id="45" dur="500"/>
                                        <p:tgtEl>
                                          <p:spTgt spid="12298"/>
                                        </p:tgtEl>
                                      </p:cBhvr>
                                    </p:animEffect>
                                  </p:childTnLst>
                                </p:cTn>
                              </p:par>
                              <p:par>
                                <p:cTn id="46" presetID="14" presetClass="entr" presetSubtype="10" fill="hold" nodeType="withEffect">
                                  <p:stCondLst>
                                    <p:cond delay="0"/>
                                  </p:stCondLst>
                                  <p:childTnLst>
                                    <p:set>
                                      <p:cBhvr>
                                        <p:cTn id="47" dur="1" fill="hold">
                                          <p:stCondLst>
                                            <p:cond delay="0"/>
                                          </p:stCondLst>
                                        </p:cTn>
                                        <p:tgtEl>
                                          <p:spTgt spid="12299"/>
                                        </p:tgtEl>
                                        <p:attrNameLst>
                                          <p:attrName>style.visibility</p:attrName>
                                        </p:attrNameLst>
                                      </p:cBhvr>
                                      <p:to>
                                        <p:strVal val="visible"/>
                                      </p:to>
                                    </p:set>
                                    <p:animEffect transition="in" filter="randombar(horizontal)">
                                      <p:cBhvr>
                                        <p:cTn id="48" dur="500"/>
                                        <p:tgtEl>
                                          <p:spTgt spid="12299"/>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GIẢI PHÁP ỨNG PHÓ VỚI BIẾN ĐỔI KHÍ HẬU</a:t>
            </a:r>
          </a:p>
        </p:txBody>
      </p:sp>
      <p:sp>
        <p:nvSpPr>
          <p:cNvPr id="22" name="Rectangle 21"/>
          <p:cNvSpPr/>
          <p:nvPr/>
        </p:nvSpPr>
        <p:spPr>
          <a:xfrm>
            <a:off x="228601" y="1853148"/>
            <a:ext cx="2514599" cy="3785652"/>
          </a:xfrm>
          <a:prstGeom prst="rect">
            <a:avLst/>
          </a:prstGeom>
          <a:solidFill>
            <a:srgbClr val="BCFCD4"/>
          </a:solidFill>
          <a:ln>
            <a:solidFill>
              <a:srgbClr val="00B05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Quan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sát</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ảnh</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kênh</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SGK,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giảm</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nhẹ</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biến</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đổi</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khí</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hậu</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gì</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Nêu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giải pháp giảm nhẹ biến đổi khí hậu ở nước ta</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cho</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ví</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cụ</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a:t>
            </a:r>
            <a:r>
              <a:rPr kumimoji="0" lang="en-US" sz="2400" b="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4" name="TextBox 23"/>
          <p:cNvSpPr txBox="1"/>
          <p:nvPr/>
        </p:nvSpPr>
        <p:spPr>
          <a:xfrm>
            <a:off x="3047999" y="3352800"/>
            <a:ext cx="28546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Nhà</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máy</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điện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gió</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điện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Mặt</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Trời</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Ninh</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Thuận</a:t>
            </a:r>
            <a:endPar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
        <p:nvSpPr>
          <p:cNvPr id="25" name="TextBox 24"/>
          <p:cNvSpPr txBox="1"/>
          <p:nvPr/>
        </p:nvSpPr>
        <p:spPr>
          <a:xfrm>
            <a:off x="5983015" y="3352800"/>
            <a:ext cx="29323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Trồng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mới</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538 ha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rừng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Thuận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Châu</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Sơn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La</a:t>
            </a:r>
          </a:p>
        </p:txBody>
      </p:sp>
      <p:sp>
        <p:nvSpPr>
          <p:cNvPr id="27" name="TextBox 26"/>
          <p:cNvSpPr txBox="1"/>
          <p:nvPr/>
        </p:nvSpPr>
        <p:spPr>
          <a:xfrm>
            <a:off x="2819401" y="6096000"/>
            <a:ext cx="34232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Kênh</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nước</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ngọt</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Ba Tri,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Bến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Tre</a:t>
            </a:r>
            <a:endPar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052" y="1299019"/>
            <a:ext cx="2659148"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2" y="1290221"/>
            <a:ext cx="2743199"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038600"/>
            <a:ext cx="2854698"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4406" y="4018960"/>
            <a:ext cx="2584795"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5847490" y="6096000"/>
            <a:ext cx="32203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Giống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lúa</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TBR97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cho</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năng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suất</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cao</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Quảng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Ngãi</a:t>
            </a:r>
            <a:endPar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Tree>
    <p:extLst>
      <p:ext uri="{BB962C8B-B14F-4D97-AF65-F5344CB8AC3E}">
        <p14:creationId xmlns:p14="http://schemas.microsoft.com/office/powerpoint/2010/main" val="530044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293"/>
                                        </p:tgtEl>
                                        <p:attrNameLst>
                                          <p:attrName>style.visibility</p:attrName>
                                        </p:attrNameLst>
                                      </p:cBhvr>
                                      <p:to>
                                        <p:strVal val="visible"/>
                                      </p:to>
                                    </p:set>
                                    <p:animEffect transition="in" filter="randombar(horizontal)">
                                      <p:cBhvr>
                                        <p:cTn id="17" dur="500"/>
                                        <p:tgtEl>
                                          <p:spTgt spid="12293"/>
                                        </p:tgtEl>
                                      </p:cBhvr>
                                    </p:animEffect>
                                  </p:childTnLst>
                                </p:cTn>
                              </p:par>
                              <p:par>
                                <p:cTn id="18" presetID="14" presetClass="entr" presetSubtype="10" fill="hold" nodeType="withEffect">
                                  <p:stCondLst>
                                    <p:cond delay="0"/>
                                  </p:stCondLst>
                                  <p:childTnLst>
                                    <p:set>
                                      <p:cBhvr>
                                        <p:cTn id="19" dur="1" fill="hold">
                                          <p:stCondLst>
                                            <p:cond delay="0"/>
                                          </p:stCondLst>
                                        </p:cTn>
                                        <p:tgtEl>
                                          <p:spTgt spid="12297"/>
                                        </p:tgtEl>
                                        <p:attrNameLst>
                                          <p:attrName>style.visibility</p:attrName>
                                        </p:attrNameLst>
                                      </p:cBhvr>
                                      <p:to>
                                        <p:strVal val="visible"/>
                                      </p:to>
                                    </p:set>
                                    <p:animEffect transition="in" filter="randombar(horizontal)">
                                      <p:cBhvr>
                                        <p:cTn id="20" dur="500"/>
                                        <p:tgtEl>
                                          <p:spTgt spid="1229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nodeType="withEffect">
                                  <p:stCondLst>
                                    <p:cond delay="0"/>
                                  </p:stCondLst>
                                  <p:childTnLst>
                                    <p:set>
                                      <p:cBhvr>
                                        <p:cTn id="28" dur="1" fill="hold">
                                          <p:stCondLst>
                                            <p:cond delay="0"/>
                                          </p:stCondLst>
                                        </p:cTn>
                                        <p:tgtEl>
                                          <p:spTgt spid="12298"/>
                                        </p:tgtEl>
                                        <p:attrNameLst>
                                          <p:attrName>style.visibility</p:attrName>
                                        </p:attrNameLst>
                                      </p:cBhvr>
                                      <p:to>
                                        <p:strVal val="visible"/>
                                      </p:to>
                                    </p:set>
                                    <p:animEffect transition="in" filter="randombar(horizontal)">
                                      <p:cBhvr>
                                        <p:cTn id="29" dur="500"/>
                                        <p:tgtEl>
                                          <p:spTgt spid="12298"/>
                                        </p:tgtEl>
                                      </p:cBhvr>
                                    </p:animEffect>
                                  </p:childTnLst>
                                </p:cTn>
                              </p:par>
                              <p:par>
                                <p:cTn id="30" presetID="14" presetClass="entr" presetSubtype="10" fill="hold" nodeType="withEffect">
                                  <p:stCondLst>
                                    <p:cond delay="0"/>
                                  </p:stCondLst>
                                  <p:childTnLst>
                                    <p:set>
                                      <p:cBhvr>
                                        <p:cTn id="31" dur="1" fill="hold">
                                          <p:stCondLst>
                                            <p:cond delay="0"/>
                                          </p:stCondLst>
                                        </p:cTn>
                                        <p:tgtEl>
                                          <p:spTgt spid="12299"/>
                                        </p:tgtEl>
                                        <p:attrNameLst>
                                          <p:attrName>style.visibility</p:attrName>
                                        </p:attrNameLst>
                                      </p:cBhvr>
                                      <p:to>
                                        <p:strVal val="visible"/>
                                      </p:to>
                                    </p:set>
                                    <p:animEffect transition="in" filter="randombar(horizontal)">
                                      <p:cBhvr>
                                        <p:cTn id="32" dur="500"/>
                                        <p:tgtEl>
                                          <p:spTgt spid="1229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randombar(horizontal)">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GIẢI PHÁP ỨNG PHÓ VỚI BIẾN ĐỔI KHÍ HẬU</a:t>
            </a:r>
          </a:p>
        </p:txBody>
      </p:sp>
      <p:graphicFrame>
        <p:nvGraphicFramePr>
          <p:cNvPr id="2" name="Diagram 1"/>
          <p:cNvGraphicFramePr/>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itchFamily="18" charset="0"/>
                <a:ea typeface="Cambria" pitchFamily="18" charset="0"/>
                <a:cs typeface="+mn-cs"/>
              </a:rPr>
              <a:t>1</a:t>
            </a:r>
          </a:p>
        </p:txBody>
      </p:sp>
    </p:spTree>
    <p:extLst>
      <p:ext uri="{BB962C8B-B14F-4D97-AF65-F5344CB8AC3E}">
        <p14:creationId xmlns:p14="http://schemas.microsoft.com/office/powerpoint/2010/main" val="408950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hãy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cho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video clip </a:t>
            </a:r>
            <a:r>
              <a:rPr lang="en-US" sz="2400" i="1" dirty="0" err="1">
                <a:solidFill>
                  <a:srgbClr val="FF0000"/>
                </a:solidFill>
                <a:latin typeface="Cambria" pitchFamily="18" charset="0"/>
                <a:ea typeface="Cambria" pitchFamily="18" charset="0"/>
              </a:rPr>
              <a:t>nói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đến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hiện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tượng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Hiện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tượng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xảy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ra</a:t>
            </a:r>
            <a:r>
              <a:rPr lang="en-US" sz="2400" i="1" dirty="0">
                <a:solidFill>
                  <a:srgbClr val="FF0000"/>
                </a:solidFill>
                <a:latin typeface="Cambria" pitchFamily="18" charset="0"/>
                <a:ea typeface="Cambria" pitchFamily="18" charset="0"/>
              </a:rPr>
              <a:t> ở </a:t>
            </a:r>
            <a:r>
              <a:rPr lang="en-US" sz="2400" i="1" dirty="0" err="1">
                <a:solidFill>
                  <a:srgbClr val="FF0000"/>
                </a:solidFill>
                <a:latin typeface="Cambria" pitchFamily="18" charset="0"/>
                <a:ea typeface="Cambria" pitchFamily="18" charset="0"/>
              </a:rPr>
              <a:t>vùng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nào</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của</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nước</a:t>
            </a:r>
            <a:r>
              <a:rPr lang="en-US" sz="2400" i="1" dirty="0">
                <a:solidFill>
                  <a:srgbClr val="FF0000"/>
                </a:solidFill>
                <a:latin typeface="Cambria" pitchFamily="18" charset="0"/>
                <a:ea typeface="Cambria" pitchFamily="18" charset="0"/>
              </a:rPr>
              <a:t> ta?</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324600"/>
            <a:ext cx="8763000" cy="461665"/>
          </a:xfrm>
          <a:prstGeom prst="rect">
            <a:avLst/>
          </a:prstGeom>
          <a:noFill/>
        </p:spPr>
        <p:txBody>
          <a:bodyPr wrap="square" rtlCol="0">
            <a:spAutoFit/>
          </a:bodyPr>
          <a:lstStyle/>
          <a:p>
            <a:r>
              <a:rPr lang="en-US" sz="2400" b="1" dirty="0">
                <a:solidFill>
                  <a:srgbClr val="0D30DD"/>
                </a:solidFill>
                <a:latin typeface="Cambria" pitchFamily="18" charset="0"/>
                <a:ea typeface="Cambria" pitchFamily="18" charset="0"/>
              </a:rPr>
              <a:t>XÂM NHẬP MẶN GAY GẮT Ở ĐỒNG BẰNG SÔNG CỬU LONG</a:t>
            </a:r>
          </a:p>
        </p:txBody>
      </p:sp>
      <p:pic>
        <p:nvPicPr>
          <p:cNvPr id="6" name="Bai 9 -1">
            <a:hlinkClick r:id="" action="ppaction://media"/>
            <a:extLst>
              <a:ext uri="{FF2B5EF4-FFF2-40B4-BE49-F238E27FC236}">
                <a16:creationId xmlns:a16="http://schemas.microsoft.com/office/drawing/2014/main" id="{DB316762-43E1-3211-A173-9FBBEA7815C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1783270"/>
            <a:ext cx="7938008" cy="4465130"/>
          </a:xfrm>
          <a:prstGeom prst="rect">
            <a:avLst/>
          </a:prstGeom>
        </p:spPr>
      </p:pic>
    </p:spTree>
    <p:extLst>
      <p:ext uri="{BB962C8B-B14F-4D97-AF65-F5344CB8AC3E}">
        <p14:creationId xmlns:p14="http://schemas.microsoft.com/office/powerpoint/2010/main" val="165916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A63ECF8-6834-4C19-8130-3D66F8697BE4}"/>
              </a:ext>
            </a:extLst>
          </p:cNvPr>
          <p:cNvSpPr txBox="1"/>
          <p:nvPr/>
        </p:nvSpPr>
        <p:spPr>
          <a:xfrm>
            <a:off x="28574" y="1405129"/>
            <a:ext cx="7972425" cy="490199"/>
          </a:xfrm>
          <a:prstGeom prst="rect">
            <a:avLst/>
          </a:prstGeom>
          <a:noFill/>
        </p:spPr>
        <p:txBody>
          <a:bodyPr wrap="square">
            <a:spAutoFit/>
          </a:bodyPr>
          <a:lstStyle/>
          <a:p>
            <a:pPr marL="0" marR="0">
              <a:lnSpc>
                <a:spcPct val="115000"/>
              </a:lnSpc>
              <a:spcBef>
                <a:spcPts val="0"/>
              </a:spcBef>
              <a:spcAft>
                <a:spcPts val="0"/>
              </a:spcAft>
              <a:tabLst>
                <a:tab pos="0" algn="l"/>
              </a:tabLst>
            </a:pP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2. Giải pháp ứng phó với biến đổi khí hậu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4A94F2A-DA17-4691-BBBE-181DE75A9E0D}"/>
              </a:ext>
            </a:extLst>
          </p:cNvPr>
          <p:cNvSpPr txBox="1"/>
          <p:nvPr/>
        </p:nvSpPr>
        <p:spPr>
          <a:xfrm>
            <a:off x="152400" y="1921329"/>
            <a:ext cx="8610600" cy="1764394"/>
          </a:xfrm>
          <a:prstGeom prst="rect">
            <a:avLst/>
          </a:prstGeom>
          <a:noFill/>
        </p:spPr>
        <p:txBody>
          <a:bodyPr wrap="square">
            <a:spAutoFit/>
          </a:bodyPr>
          <a:lstStyle/>
          <a:p>
            <a:pPr marL="0" marR="0">
              <a:lnSpc>
                <a:spcPct val="115000"/>
              </a:lnSpc>
              <a:spcBef>
                <a:spcPts val="0"/>
              </a:spcBef>
              <a:spcAft>
                <a:spcPts val="0"/>
              </a:spcAft>
              <a:tabLst>
                <a:tab pos="0" algn="l"/>
              </a:tabLst>
            </a:pP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soát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thải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2EE0D5D-7823-490D-9DD3-54A1CFCCBB6D}"/>
              </a:ext>
            </a:extLst>
          </p:cNvPr>
          <p:cNvSpPr txBox="1"/>
          <p:nvPr/>
        </p:nvSpPr>
        <p:spPr>
          <a:xfrm>
            <a:off x="152400" y="3642717"/>
            <a:ext cx="8153400"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t>
            </a:r>
            <a:r>
              <a:rPr kumimoji="0" lang="en-US"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vi-VN"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giải pháp thích ứng với biến đổi khí hậu</a:t>
            </a:r>
            <a:r>
              <a:rPr kumimoji="0" lang="en-US"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p>
        </p:txBody>
      </p:sp>
    </p:spTree>
    <p:extLst>
      <p:ext uri="{BB962C8B-B14F-4D97-AF65-F5344CB8AC3E}">
        <p14:creationId xmlns:p14="http://schemas.microsoft.com/office/powerpoint/2010/main" val="610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uLnTx/>
                <a:uFillTx/>
                <a:latin typeface="Cambria" pitchFamily="18" charset="0"/>
                <a:ea typeface="+mn-ea"/>
                <a:cs typeface="+mn-cs"/>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itchFamily="18" charset="0"/>
                <a:ea typeface="+mn-ea"/>
                <a:cs typeface="+mn-cs"/>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D30DD"/>
                </a:solidFill>
                <a:effectLst/>
                <a:uLnTx/>
                <a:uFillTx/>
                <a:latin typeface="Cambria" pitchFamily="18" charset="0"/>
                <a:ea typeface="+mj-ea"/>
                <a:cs typeface="+mj-cs"/>
              </a:rPr>
              <a:t>GIẢI PHÁP ỨNG PHÓ VỚI BIẾN ĐỔI KHÍ HẬU</a:t>
            </a:r>
          </a:p>
        </p:txBody>
      </p:sp>
      <p:sp>
        <p:nvSpPr>
          <p:cNvPr id="24" name="TextBox 23"/>
          <p:cNvSpPr txBox="1"/>
          <p:nvPr/>
        </p:nvSpPr>
        <p:spPr>
          <a:xfrm>
            <a:off x="3047999" y="3352800"/>
            <a:ext cx="28546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Nhà</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máy</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điện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gió</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điện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Mặt</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Trời</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Ninh</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Thuận</a:t>
            </a:r>
            <a:endPar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
        <p:nvSpPr>
          <p:cNvPr id="25" name="TextBox 24"/>
          <p:cNvSpPr txBox="1"/>
          <p:nvPr/>
        </p:nvSpPr>
        <p:spPr>
          <a:xfrm>
            <a:off x="5983015" y="3352800"/>
            <a:ext cx="29323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Trồng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mới</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538 ha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rừng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Thuận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Châu</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Sơn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La</a:t>
            </a:r>
          </a:p>
        </p:txBody>
      </p:sp>
      <p:sp>
        <p:nvSpPr>
          <p:cNvPr id="27" name="TextBox 26"/>
          <p:cNvSpPr txBox="1"/>
          <p:nvPr/>
        </p:nvSpPr>
        <p:spPr>
          <a:xfrm>
            <a:off x="2819401" y="6096000"/>
            <a:ext cx="34232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Kênh</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nước</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ngọt</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Ba Tri,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Bến</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Tre</a:t>
            </a:r>
            <a:endPar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2052" y="1299019"/>
            <a:ext cx="2659148"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2" y="1290221"/>
            <a:ext cx="2743199"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038600"/>
            <a:ext cx="2854698"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54406" y="4018960"/>
            <a:ext cx="2584795"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5847490" y="6096000"/>
            <a:ext cx="32203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Giống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lúa</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TBR97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cho</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năng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suất</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cao</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ở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Quảng</a:t>
            </a:r>
            <a:r>
              <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rPr>
              <a:t> </a:t>
            </a:r>
            <a:r>
              <a:rPr kumimoji="0" lang="en-US" sz="1600" b="0" i="0" u="none" strike="noStrike" kern="1200" cap="none" spc="0" normalizeH="0" baseline="0" noProof="0" dirty="0" err="1">
                <a:ln>
                  <a:noFill/>
                </a:ln>
                <a:solidFill>
                  <a:prstClr val="black"/>
                </a:solidFill>
                <a:effectLst/>
                <a:uLnTx/>
                <a:uFillTx/>
                <a:latin typeface="Cambria" pitchFamily="18" charset="0"/>
                <a:ea typeface="Cambria" pitchFamily="18" charset="0"/>
                <a:cs typeface="+mn-cs"/>
              </a:rPr>
              <a:t>Ngãi</a:t>
            </a:r>
            <a:endParaRPr kumimoji="0" lang="en-US" sz="1600" b="0" i="0" u="none" strike="noStrike" kern="1200" cap="none" spc="0" normalizeH="0" baseline="0" noProof="0" dirty="0">
              <a:ln>
                <a:noFill/>
              </a:ln>
              <a:solidFill>
                <a:prstClr val="black"/>
              </a:solidFill>
              <a:effectLst/>
              <a:uLnTx/>
              <a:uFillTx/>
              <a:latin typeface="Cambria" pitchFamily="18" charset="0"/>
              <a:ea typeface="Cambria" pitchFamily="18" charset="0"/>
              <a:cs typeface="+mn-cs"/>
            </a:endParaRPr>
          </a:p>
        </p:txBody>
      </p:sp>
      <p:sp>
        <p:nvSpPr>
          <p:cNvPr id="26" name="Rectangle 25">
            <a:extLst>
              <a:ext uri="{FF2B5EF4-FFF2-40B4-BE49-F238E27FC236}">
                <a16:creationId xmlns:a16="http://schemas.microsoft.com/office/drawing/2014/main" id="{7B750B6D-107F-468E-AB52-CC84E86360CA}"/>
              </a:ext>
            </a:extLst>
          </p:cNvPr>
          <p:cNvSpPr/>
          <p:nvPr/>
        </p:nvSpPr>
        <p:spPr>
          <a:xfrm>
            <a:off x="228601" y="1290221"/>
            <a:ext cx="2690812" cy="3785652"/>
          </a:xfrm>
          <a:prstGeom prst="rect">
            <a:avLst/>
          </a:prstGeom>
          <a:solidFill>
            <a:srgbClr val="BCFCD4"/>
          </a:solidFill>
          <a:ln>
            <a:solidFill>
              <a:srgbClr val="00B050"/>
            </a:solidFill>
          </a:ln>
        </p:spPr>
        <p:txBody>
          <a:bodyPr wrap="square">
            <a:spAutoFit/>
          </a:bodyPr>
          <a:lstStyle/>
          <a:p>
            <a:r>
              <a:rPr lang="vi-VN" sz="2400" i="1" dirty="0">
                <a:solidFill>
                  <a:srgbClr val="FF0000"/>
                </a:solidFill>
                <a:latin typeface="Cambria" panose="02040503050406030204" pitchFamily="18" charset="0"/>
                <a:ea typeface="Cambria" panose="02040503050406030204" pitchFamily="18" charset="0"/>
              </a:rPr>
              <a:t>Quan sát các hình ảnh và kênh chữ SGK, cho biết </a:t>
            </a:r>
            <a:r>
              <a:rPr lang="en-US" sz="2400" i="1" dirty="0" err="1">
                <a:solidFill>
                  <a:srgbClr val="FF0000"/>
                </a:solidFill>
                <a:latin typeface="Cambria" panose="02040503050406030204" pitchFamily="18" charset="0"/>
                <a:ea typeface="Cambria" panose="02040503050406030204" pitchFamily="18" charset="0"/>
              </a:rPr>
              <a:t>thích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ứng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với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biến đổi khí hậu là gì? Nêu </a:t>
            </a:r>
            <a:r>
              <a:rPr lang="en-US" sz="2400" i="1" dirty="0" err="1">
                <a:solidFill>
                  <a:srgbClr val="FF0000"/>
                </a:solidFill>
                <a:latin typeface="Cambria" panose="02040503050406030204" pitchFamily="18" charset="0"/>
                <a:ea typeface="Cambria" panose="02040503050406030204" pitchFamily="18" charset="0"/>
              </a:rPr>
              <a:t>một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số</a:t>
            </a:r>
            <a:r>
              <a:rPr lang="vi-VN" sz="2400" i="1" dirty="0">
                <a:solidFill>
                  <a:srgbClr val="FF0000"/>
                </a:solidFill>
                <a:latin typeface="Cambria" panose="02040503050406030204" pitchFamily="18" charset="0"/>
                <a:ea typeface="Cambria" panose="02040503050406030204" pitchFamily="18" charset="0"/>
              </a:rPr>
              <a:t> giải pháp thích ứng với</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biến đổi khí hậu ở nước ta và cho ví dụ cụ thể.</a:t>
            </a:r>
          </a:p>
        </p:txBody>
      </p:sp>
    </p:spTree>
    <p:extLst>
      <p:ext uri="{BB962C8B-B14F-4D97-AF65-F5344CB8AC3E}">
        <p14:creationId xmlns:p14="http://schemas.microsoft.com/office/powerpoint/2010/main" val="2888126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randombar(horizontal)">
                                      <p:cBhvr>
                                        <p:cTn id="7" dur="500"/>
                                        <p:tgtEl>
                                          <p:spTgt spid="12293"/>
                                        </p:tgtEl>
                                      </p:cBhvr>
                                    </p:animEffect>
                                  </p:childTnLst>
                                </p:cTn>
                              </p:par>
                              <p:par>
                                <p:cTn id="8" presetID="14" presetClass="entr" presetSubtype="10" fill="hold" nodeType="withEffect">
                                  <p:stCondLst>
                                    <p:cond delay="0"/>
                                  </p:stCondLst>
                                  <p:childTnLst>
                                    <p:set>
                                      <p:cBhvr>
                                        <p:cTn id="9" dur="1" fill="hold">
                                          <p:stCondLst>
                                            <p:cond delay="0"/>
                                          </p:stCondLst>
                                        </p:cTn>
                                        <p:tgtEl>
                                          <p:spTgt spid="12297"/>
                                        </p:tgtEl>
                                        <p:attrNameLst>
                                          <p:attrName>style.visibility</p:attrName>
                                        </p:attrNameLst>
                                      </p:cBhvr>
                                      <p:to>
                                        <p:strVal val="visible"/>
                                      </p:to>
                                    </p:set>
                                    <p:animEffect transition="in" filter="randombar(horizontal)">
                                      <p:cBhvr>
                                        <p:cTn id="10" dur="500"/>
                                        <p:tgtEl>
                                          <p:spTgt spid="1229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8"/>
                                        </p:tgtEl>
                                        <p:attrNameLst>
                                          <p:attrName>style.visibility</p:attrName>
                                        </p:attrNameLst>
                                      </p:cBhvr>
                                      <p:to>
                                        <p:strVal val="visible"/>
                                      </p:to>
                                    </p:set>
                                    <p:animEffect transition="in" filter="randombar(horizontal)">
                                      <p:cBhvr>
                                        <p:cTn id="19" dur="500"/>
                                        <p:tgtEl>
                                          <p:spTgt spid="12298"/>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9"/>
                                        </p:tgtEl>
                                        <p:attrNameLst>
                                          <p:attrName>style.visibility</p:attrName>
                                        </p:attrNameLst>
                                      </p:cBhvr>
                                      <p:to>
                                        <p:strVal val="visible"/>
                                      </p:to>
                                    </p:set>
                                    <p:animEffect transition="in" filter="randombar(horizontal)">
                                      <p:cBhvr>
                                        <p:cTn id="22" dur="500"/>
                                        <p:tgtEl>
                                          <p:spTgt spid="1229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randombar(horizontal)">
                                      <p:cBhvr>
                                        <p:cTn id="25" dur="500"/>
                                        <p:tgtEl>
                                          <p:spTgt spid="2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randombar(horizontal)">
                                      <p:cBhvr>
                                        <p:cTn id="28" dur="500"/>
                                        <p:tgtEl>
                                          <p:spTgt spid="4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3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7" grpId="0"/>
      <p:bldP spid="40" grpId="0"/>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GIẢI PHÁP ỨNG PHÓ VỚI BIẾN ĐỔI KHÍ HẬU</a:t>
            </a:r>
          </a:p>
        </p:txBody>
      </p:sp>
      <p:graphicFrame>
        <p:nvGraphicFramePr>
          <p:cNvPr id="2" name="Diagram 1"/>
          <p:cNvGraphicFramePr/>
          <p:nvPr>
            <p:extLst>
              <p:ext uri="{D42A27DB-BD31-4B8C-83A1-F6EECF244321}">
                <p14:modId xmlns:p14="http://schemas.microsoft.com/office/powerpoint/2010/main" val="2948389390"/>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425"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19901"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280736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A63ECF8-6834-4C19-8130-3D66F8697BE4}"/>
              </a:ext>
            </a:extLst>
          </p:cNvPr>
          <p:cNvSpPr txBox="1"/>
          <p:nvPr/>
        </p:nvSpPr>
        <p:spPr>
          <a:xfrm>
            <a:off x="28574" y="1405129"/>
            <a:ext cx="7972425"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Giải pháp ứng phó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4A94F2A-DA17-4691-BBBE-181DE75A9E0D}"/>
              </a:ext>
            </a:extLst>
          </p:cNvPr>
          <p:cNvSpPr txBox="1"/>
          <p:nvPr/>
        </p:nvSpPr>
        <p:spPr>
          <a:xfrm>
            <a:off x="152400" y="1921329"/>
            <a:ext cx="8610600" cy="176439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giảm</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nhẹ</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đổi</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thiểu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thải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kính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hợp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vệ</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Sử</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kiệm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7BE77353-1911-43C0-B52D-86004A5AC54E}"/>
              </a:ext>
            </a:extLst>
          </p:cNvPr>
          <p:cNvSpPr txBox="1"/>
          <p:nvPr/>
        </p:nvSpPr>
        <p:spPr>
          <a:xfrm>
            <a:off x="304800" y="4073604"/>
            <a:ext cx="8658224" cy="110799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Bảo vệ, trồng rừng, chuy</a:t>
            </a:r>
            <a:r>
              <a:rPr kumimoji="0" lang="en-US"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ể</a:t>
            </a:r>
            <a:r>
              <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n đổi tập quán canh tác</a:t>
            </a:r>
            <a:r>
              <a:rPr kumimoji="0" lang="en-US"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t>
            </a:r>
            <a:endPar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Trồng cây phù hợp, nâng cao nhận thức người dân</a:t>
            </a:r>
            <a:r>
              <a:rPr kumimoji="0" lang="en-US"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t>
            </a:r>
            <a:endPar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Xây dựng kè biển, kênh mương</a:t>
            </a:r>
            <a:r>
              <a:rPr kumimoji="0" lang="en-US"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t>
            </a:r>
            <a:endParaRPr kumimoji="0" lang="vi-VN" sz="2200" b="0" i="0" u="none" strike="noStrike" kern="1200" cap="none" spc="0" normalizeH="0" baseline="0" noProof="0" dirty="0">
              <a:ln>
                <a:noFill/>
              </a:ln>
              <a:solidFill>
                <a:prstClr val="black"/>
              </a:solidFill>
              <a:effectLst/>
              <a:uLnTx/>
              <a:uFillTx/>
              <a:latin typeface="+mj-lt"/>
              <a:ea typeface="Cambria" panose="02040503050406030204" pitchFamily="18" charset="0"/>
              <a:cs typeface="+mn-cs"/>
            </a:endParaRPr>
          </a:p>
        </p:txBody>
      </p:sp>
      <p:sp>
        <p:nvSpPr>
          <p:cNvPr id="11" name="TextBox 10">
            <a:extLst>
              <a:ext uri="{FF2B5EF4-FFF2-40B4-BE49-F238E27FC236}">
                <a16:creationId xmlns:a16="http://schemas.microsoft.com/office/drawing/2014/main" id="{605F5B9D-E0B6-4F6D-9FBD-0DBA25A90611}"/>
              </a:ext>
            </a:extLst>
          </p:cNvPr>
          <p:cNvSpPr txBox="1"/>
          <p:nvPr/>
        </p:nvSpPr>
        <p:spPr>
          <a:xfrm>
            <a:off x="152400" y="3642717"/>
            <a:ext cx="8153400"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a:t>
            </a:r>
            <a:r>
              <a:rPr kumimoji="0" lang="en-US"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22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vi-VN"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giải pháp thích ứng với biến đổi khí hậu</a:t>
            </a:r>
            <a:r>
              <a:rPr kumimoji="0" lang="en-US" sz="2200" b="1" i="1" u="none" strike="noStrike" kern="1200" cap="none" spc="0" normalizeH="0" baseline="0" noProof="0" dirty="0">
                <a:ln>
                  <a:noFill/>
                </a:ln>
                <a:solidFill>
                  <a:prstClr val="black"/>
                </a:solidFill>
                <a:effectLst/>
                <a:uLnTx/>
                <a:uFillTx/>
                <a:latin typeface="+mj-lt"/>
                <a:ea typeface="Cambria" panose="02040503050406030204" pitchFamily="18" charset="0"/>
                <a:cs typeface="+mn-cs"/>
              </a:rPr>
              <a:t>: </a:t>
            </a:r>
          </a:p>
        </p:txBody>
      </p:sp>
    </p:spTree>
    <p:extLst>
      <p:ext uri="{BB962C8B-B14F-4D97-AF65-F5344CB8AC3E}">
        <p14:creationId xmlns:p14="http://schemas.microsoft.com/office/powerpoint/2010/main" val="274380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3016210"/>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Trong tháng 10 - 11/2020, 7 cơn bão liên tiếp đổ bộ vào khu vực miền Trung gây ra mưa lớn chưa từng có </a:t>
            </a:r>
            <a:r>
              <a:rPr lang="en-US" sz="1900" dirty="0" err="1">
                <a:solidFill>
                  <a:srgbClr val="0000FF"/>
                </a:solidFill>
                <a:latin typeface="Cambria" panose="02040503050406030204" pitchFamily="18" charset="0"/>
                <a:ea typeface="Cambria" panose="02040503050406030204" pitchFamily="18" charset="0"/>
              </a:rPr>
              <a:t>làm</a:t>
            </a:r>
            <a:r>
              <a:rPr lang="en-US" sz="1900" dirty="0">
                <a:solidFill>
                  <a:srgbClr val="0000FF"/>
                </a:solidFill>
                <a:latin typeface="Cambria" panose="02040503050406030204" pitchFamily="18" charset="0"/>
                <a:ea typeface="Cambria" panose="02040503050406030204" pitchFamily="18" charset="0"/>
              </a:rPr>
              <a:t> </a:t>
            </a:r>
            <a:r>
              <a:rPr lang="vi-VN" sz="1900" dirty="0">
                <a:solidFill>
                  <a:srgbClr val="0000FF"/>
                </a:solidFill>
                <a:latin typeface="Cambria" panose="02040503050406030204" pitchFamily="18" charset="0"/>
                <a:ea typeface="Cambria" panose="02040503050406030204" pitchFamily="18" charset="0"/>
              </a:rPr>
              <a:t>ngập lụt trên diện rộng, làm 249 người chết, mất tích; khoảng 50.000 ha lúa, hoa màu bị thiệt hại; nhiều cơ sở hạ tầng và công trình dân sinh bị hư hỏng. Đặc biệt, lũ dữ, sạt lở kinh hoàng tại Thủy điện Rào Trăng 3 (Thừa Thiên - Huế); Nam Trà My và Phước Sơn (Quảng Nam), Hướng Hóa (Quảng Trị) khiến nhiều người chết, mất tích, gây thiệt hại nặng nề cho các địa phương này.</a:t>
            </a:r>
          </a:p>
          <a:p>
            <a:pPr algn="just"/>
            <a:endParaRPr lang="en-US" sz="1900" dirty="0">
              <a:solidFill>
                <a:srgbClr val="0000FF"/>
              </a:solidFill>
              <a:latin typeface="Cambria" panose="02040503050406030204" pitchFamily="18" charset="0"/>
              <a:ea typeface="Cambria" panose="02040503050406030204" pitchFamily="18" charset="0"/>
            </a:endParaRPr>
          </a:p>
        </p:txBody>
      </p:sp>
      <p:pic>
        <p:nvPicPr>
          <p:cNvPr id="23" name="Picture 4" descr="https://images.hcmcpv.org.vn/res/news/2020/11/01-11-2020-lu-chong-lu-bao-chong-bao-mien-trung-huy-dong-tong-luc-de-ung-pho-1F592CBF-details.jpg?vs=011120200845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2400"/>
            <a:ext cx="6096000" cy="256781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1905000"/>
            <a:ext cx="7239001" cy="70788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Dựa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kiến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thức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đã</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học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l</a:t>
            </a:r>
            <a:r>
              <a:rPr lang="vi-VN" sz="2000" i="1" dirty="0">
                <a:solidFill>
                  <a:srgbClr val="FF0000"/>
                </a:solidFill>
                <a:latin typeface="Cambria" panose="02040503050406030204" pitchFamily="18" charset="0"/>
                <a:ea typeface="Cambria" panose="02040503050406030204" pitchFamily="18" charset="0"/>
              </a:rPr>
              <a:t>ập bảng thống kê những tác động của biến đổi khí hậu đối với khí hậu và thuỷ văn Việt Nam.</a:t>
            </a:r>
            <a:r>
              <a:rPr lang="en-US" sz="2000" i="1" dirty="0">
                <a:solidFill>
                  <a:srgbClr val="FF0000"/>
                </a:solidFill>
                <a:latin typeface="Cambria" panose="02040503050406030204" pitchFamily="18" charset="0"/>
                <a:ea typeface="Cambria" panose="02040503050406030204" pitchFamily="18" charset="0"/>
              </a:rPr>
              <a:t> </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960115309"/>
              </p:ext>
            </p:extLst>
          </p:nvPr>
        </p:nvGraphicFramePr>
        <p:xfrm>
          <a:off x="1454243" y="2819400"/>
          <a:ext cx="7232557" cy="3636522"/>
        </p:xfrm>
        <a:graphic>
          <a:graphicData uri="http://schemas.openxmlformats.org/drawingml/2006/table">
            <a:tbl>
              <a:tblPr firstRow="1" bandRow="1">
                <a:tableStyleId>{5C22544A-7EE6-4342-B048-85BDC9FD1C3A}</a:tableStyleId>
              </a:tblPr>
              <a:tblGrid>
                <a:gridCol w="1136557">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440324">
                <a:tc>
                  <a:txBody>
                    <a:bodyPr/>
                    <a:lstStyle/>
                    <a:p>
                      <a:pPr algn="ctr"/>
                      <a:r>
                        <a:rPr lang="en-US" sz="1600" b="1" dirty="0" err="1">
                          <a:latin typeface="Cambria" pitchFamily="18" charset="0"/>
                          <a:ea typeface="Cambria" pitchFamily="18" charset="0"/>
                          <a:cs typeface="Times New Roman" pitchFamily="18" charset="0"/>
                        </a:rPr>
                        <a:t>Đối</a:t>
                      </a:r>
                      <a:r>
                        <a:rPr lang="en-US" sz="1600" b="1" baseline="0" dirty="0">
                          <a:latin typeface="Cambria" pitchFamily="18" charset="0"/>
                          <a:ea typeface="Cambria" pitchFamily="18" charset="0"/>
                          <a:cs typeface="Times New Roman" pitchFamily="18" charset="0"/>
                        </a:rPr>
                        <a:t> </a:t>
                      </a:r>
                      <a:r>
                        <a:rPr lang="en-US" sz="1600" b="1" baseline="0" dirty="0" err="1">
                          <a:latin typeface="Cambria" pitchFamily="18" charset="0"/>
                          <a:ea typeface="Cambria" pitchFamily="18" charset="0"/>
                          <a:cs typeface="Times New Roman" pitchFamily="18" charset="0"/>
                        </a:rPr>
                        <a:t>tượng</a:t>
                      </a:r>
                      <a:endParaRPr lang="en-US" sz="1600" b="1" dirty="0">
                        <a:latin typeface="Cambria" pitchFamily="18" charset="0"/>
                        <a:ea typeface="Cambria"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err="1">
                          <a:latin typeface="Cambria" pitchFamily="18" charset="0"/>
                          <a:ea typeface="Cambria" pitchFamily="18" charset="0"/>
                          <a:cs typeface="Times New Roman" pitchFamily="18" charset="0"/>
                        </a:rPr>
                        <a:t>Tác</a:t>
                      </a:r>
                      <a:r>
                        <a:rPr lang="en-US" sz="1600" baseline="0" dirty="0">
                          <a:latin typeface="Cambria" pitchFamily="18" charset="0"/>
                          <a:ea typeface="Cambria" pitchFamily="18" charset="0"/>
                          <a:cs typeface="Times New Roman" pitchFamily="18" charset="0"/>
                        </a:rPr>
                        <a:t> </a:t>
                      </a:r>
                      <a:r>
                        <a:rPr lang="en-US" sz="1600" baseline="0" dirty="0" err="1">
                          <a:latin typeface="Cambria" pitchFamily="18" charset="0"/>
                          <a:ea typeface="Cambria" pitchFamily="18" charset="0"/>
                          <a:cs typeface="Times New Roman" pitchFamily="18" charset="0"/>
                        </a:rPr>
                        <a:t>động</a:t>
                      </a:r>
                      <a:r>
                        <a:rPr lang="en-US" sz="1600" baseline="0" dirty="0">
                          <a:latin typeface="Cambria" pitchFamily="18" charset="0"/>
                          <a:ea typeface="Cambria" pitchFamily="18" charset="0"/>
                          <a:cs typeface="Times New Roman" pitchFamily="18" charset="0"/>
                        </a:rPr>
                        <a:t> </a:t>
                      </a:r>
                      <a:r>
                        <a:rPr lang="en-US" sz="1600" baseline="0" dirty="0" err="1">
                          <a:latin typeface="Cambria" pitchFamily="18" charset="0"/>
                          <a:ea typeface="Cambria" pitchFamily="18" charset="0"/>
                          <a:cs typeface="Times New Roman" pitchFamily="18" charset="0"/>
                        </a:rPr>
                        <a:t>của</a:t>
                      </a:r>
                      <a:r>
                        <a:rPr lang="en-US" sz="1600" baseline="0" dirty="0">
                          <a:latin typeface="Cambria" pitchFamily="18" charset="0"/>
                          <a:ea typeface="Cambria" pitchFamily="18" charset="0"/>
                          <a:cs typeface="Times New Roman" pitchFamily="18" charset="0"/>
                        </a:rPr>
                        <a:t> </a:t>
                      </a:r>
                      <a:r>
                        <a:rPr lang="en-US" sz="1600" baseline="0" dirty="0" err="1">
                          <a:latin typeface="Cambria" pitchFamily="18" charset="0"/>
                          <a:ea typeface="Cambria" pitchFamily="18" charset="0"/>
                          <a:cs typeface="Times New Roman" pitchFamily="18" charset="0"/>
                        </a:rPr>
                        <a:t>biến</a:t>
                      </a:r>
                      <a:r>
                        <a:rPr lang="en-US" sz="1600" baseline="0" dirty="0">
                          <a:latin typeface="Cambria" pitchFamily="18" charset="0"/>
                          <a:ea typeface="Cambria" pitchFamily="18" charset="0"/>
                          <a:cs typeface="Times New Roman" pitchFamily="18" charset="0"/>
                        </a:rPr>
                        <a:t> </a:t>
                      </a:r>
                      <a:r>
                        <a:rPr lang="en-US" sz="1600" baseline="0" dirty="0" err="1">
                          <a:latin typeface="Cambria" pitchFamily="18" charset="0"/>
                          <a:ea typeface="Cambria" pitchFamily="18" charset="0"/>
                          <a:cs typeface="Times New Roman" pitchFamily="18" charset="0"/>
                        </a:rPr>
                        <a:t>đổi</a:t>
                      </a:r>
                      <a:r>
                        <a:rPr lang="en-US" sz="1600" baseline="0" dirty="0">
                          <a:latin typeface="Cambria" pitchFamily="18" charset="0"/>
                          <a:ea typeface="Cambria" pitchFamily="18" charset="0"/>
                          <a:cs typeface="Times New Roman" pitchFamily="18" charset="0"/>
                        </a:rPr>
                        <a:t> </a:t>
                      </a:r>
                      <a:r>
                        <a:rPr lang="en-US" sz="1600" baseline="0" dirty="0" err="1">
                          <a:latin typeface="Cambria" pitchFamily="18" charset="0"/>
                          <a:ea typeface="Cambria" pitchFamily="18" charset="0"/>
                          <a:cs typeface="Times New Roman" pitchFamily="18" charset="0"/>
                        </a:rPr>
                        <a:t>khí</a:t>
                      </a:r>
                      <a:r>
                        <a:rPr lang="en-US" sz="1600" baseline="0" dirty="0">
                          <a:latin typeface="Cambria" pitchFamily="18" charset="0"/>
                          <a:ea typeface="Cambria" pitchFamily="18" charset="0"/>
                          <a:cs typeface="Times New Roman" pitchFamily="18" charset="0"/>
                        </a:rPr>
                        <a:t> </a:t>
                      </a:r>
                      <a:r>
                        <a:rPr lang="en-US" sz="1600" baseline="0" dirty="0" err="1">
                          <a:latin typeface="Cambria" pitchFamily="18" charset="0"/>
                          <a:ea typeface="Cambria" pitchFamily="18" charset="0"/>
                          <a:cs typeface="Times New Roman" pitchFamily="18" charset="0"/>
                        </a:rPr>
                        <a:t>hậu</a:t>
                      </a:r>
                      <a:endParaRPr lang="en-US" sz="1600" dirty="0">
                        <a:latin typeface="Cambria" pitchFamily="18" charset="0"/>
                        <a:ea typeface="Cambria"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74276">
                <a:tc>
                  <a:txBody>
                    <a:bodyPr/>
                    <a:lstStyle/>
                    <a:p>
                      <a:pPr algn="ctr"/>
                      <a:r>
                        <a:rPr lang="en-US" sz="1600" b="1" dirty="0" err="1">
                          <a:solidFill>
                            <a:srgbClr val="0D30DD"/>
                          </a:solidFill>
                          <a:latin typeface="Cambria" pitchFamily="18" charset="0"/>
                          <a:ea typeface="Cambria" pitchFamily="18" charset="0"/>
                          <a:cs typeface="Times New Roman" pitchFamily="18" charset="0"/>
                        </a:rPr>
                        <a:t>Khí</a:t>
                      </a:r>
                      <a:r>
                        <a:rPr lang="en-US" sz="1600" b="1" baseline="0" dirty="0">
                          <a:solidFill>
                            <a:srgbClr val="0D30DD"/>
                          </a:solidFill>
                          <a:latin typeface="Cambria" pitchFamily="18" charset="0"/>
                          <a:ea typeface="Cambria" pitchFamily="18" charset="0"/>
                          <a:cs typeface="Times New Roman" pitchFamily="18" charset="0"/>
                        </a:rPr>
                        <a:t> </a:t>
                      </a:r>
                      <a:r>
                        <a:rPr lang="en-US" sz="1600" b="1" baseline="0" dirty="0" err="1">
                          <a:solidFill>
                            <a:srgbClr val="0D30DD"/>
                          </a:solidFill>
                          <a:latin typeface="Cambria" pitchFamily="18" charset="0"/>
                          <a:ea typeface="Cambria" pitchFamily="18" charset="0"/>
                          <a:cs typeface="Times New Roman" pitchFamily="18" charset="0"/>
                        </a:rPr>
                        <a:t>hậu</a:t>
                      </a:r>
                      <a:endParaRPr lang="en-US" sz="1600" b="1" dirty="0">
                        <a:solidFill>
                          <a:srgbClr val="0D30DD"/>
                        </a:solidFill>
                        <a:latin typeface="Cambria" pitchFamily="18" charset="0"/>
                        <a:ea typeface="Cambria"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1600" b="1" dirty="0">
                          <a:latin typeface="Cambria" pitchFamily="18" charset="0"/>
                          <a:ea typeface="Cambria" pitchFamily="18" charset="0"/>
                          <a:cs typeface="Times New Roman" pitchFamily="18" charset="0"/>
                        </a:rPr>
                        <a:t>- Thay đổi về nhiệt độ:</a:t>
                      </a:r>
                    </a:p>
                    <a:p>
                      <a:pPr algn="just"/>
                      <a:r>
                        <a:rPr lang="vi-VN" sz="1600" dirty="0">
                          <a:latin typeface="Cambria" pitchFamily="18" charset="0"/>
                          <a:ea typeface="Cambria" pitchFamily="18" charset="0"/>
                          <a:cs typeface="Times New Roman" pitchFamily="18" charset="0"/>
                        </a:rPr>
                        <a:t>+ Nhiệt độ trung bình năm có tăng 0,89</a:t>
                      </a:r>
                      <a:r>
                        <a:rPr lang="vi-VN" sz="1600" baseline="30000" dirty="0">
                          <a:latin typeface="Cambria" pitchFamily="18" charset="0"/>
                          <a:ea typeface="Cambria" pitchFamily="18" charset="0"/>
                          <a:cs typeface="Times New Roman" pitchFamily="18" charset="0"/>
                        </a:rPr>
                        <a:t>0</a:t>
                      </a:r>
                      <a:r>
                        <a:rPr lang="vi-VN" sz="1600" dirty="0">
                          <a:latin typeface="Cambria" pitchFamily="18" charset="0"/>
                          <a:ea typeface="Cambria" pitchFamily="18" charset="0"/>
                          <a:cs typeface="Times New Roman" pitchFamily="18" charset="0"/>
                        </a:rPr>
                        <a:t>C (giai đoạn 1958 – 2018).</a:t>
                      </a:r>
                    </a:p>
                    <a:p>
                      <a:pPr algn="just"/>
                      <a:r>
                        <a:rPr lang="vi-VN" sz="1600" dirty="0">
                          <a:latin typeface="Cambria" pitchFamily="18" charset="0"/>
                          <a:ea typeface="Cambria" pitchFamily="18" charset="0"/>
                          <a:cs typeface="Times New Roman" pitchFamily="18" charset="0"/>
                        </a:rPr>
                        <a:t>+ Số ngày nắng nóng tăng từ 3-5 ngày/thập kỉ.</a:t>
                      </a:r>
                    </a:p>
                    <a:p>
                      <a:pPr algn="just"/>
                      <a:r>
                        <a:rPr lang="vi-VN" sz="1600" b="1" dirty="0">
                          <a:latin typeface="Cambria" pitchFamily="18" charset="0"/>
                          <a:ea typeface="Cambria" pitchFamily="18" charset="0"/>
                          <a:cs typeface="Times New Roman" pitchFamily="18" charset="0"/>
                        </a:rPr>
                        <a:t>- Thay đổi về lượng mưa:</a:t>
                      </a:r>
                    </a:p>
                    <a:p>
                      <a:pPr algn="just"/>
                      <a:r>
                        <a:rPr lang="vi-VN" sz="1600" dirty="0">
                          <a:latin typeface="Cambria" pitchFamily="18" charset="0"/>
                          <a:ea typeface="Cambria" pitchFamily="18" charset="0"/>
                          <a:cs typeface="Times New Roman" pitchFamily="18" charset="0"/>
                        </a:rPr>
                        <a:t>+ Lượng mưa trung bình năm có nhiều biến động.</a:t>
                      </a:r>
                    </a:p>
                    <a:p>
                      <a:pPr algn="just"/>
                      <a:r>
                        <a:rPr lang="vi-VN" sz="1600" dirty="0">
                          <a:latin typeface="Cambria" pitchFamily="18" charset="0"/>
                          <a:ea typeface="Cambria" pitchFamily="18" charset="0"/>
                          <a:cs typeface="Times New Roman" pitchFamily="18" charset="0"/>
                        </a:rPr>
                        <a:t>+ Thời gian mùa mưa và mùa khô có sự thay đổi.</a:t>
                      </a:r>
                      <a:endParaRPr lang="en-US" sz="1600" dirty="0">
                        <a:latin typeface="Cambria" pitchFamily="18" charset="0"/>
                        <a:ea typeface="Cambria" pitchFamily="18" charset="0"/>
                        <a:cs typeface="Times New Roman" pitchFamily="18" charset="0"/>
                      </a:endParaRPr>
                    </a:p>
                    <a:p>
                      <a:pPr algn="just"/>
                      <a:r>
                        <a:rPr lang="vi-VN" sz="1600" dirty="0">
                          <a:latin typeface="Cambria" pitchFamily="18" charset="0"/>
                          <a:ea typeface="Cambria" pitchFamily="18" charset="0"/>
                          <a:cs typeface="Times New Roman" pitchFamily="18" charset="0"/>
                        </a:rPr>
                        <a:t> </a:t>
                      </a:r>
                      <a:r>
                        <a:rPr lang="vi-VN" sz="1600" b="1" dirty="0">
                          <a:latin typeface="Cambria" pitchFamily="18" charset="0"/>
                          <a:ea typeface="Cambria" pitchFamily="18" charset="0"/>
                          <a:cs typeface="Times New Roman" pitchFamily="18" charset="0"/>
                        </a:rPr>
                        <a:t>- Gia tăng các hiện tượng thời tiết cực đoan: </a:t>
                      </a:r>
                      <a:r>
                        <a:rPr lang="vi-VN" sz="1600" dirty="0">
                          <a:latin typeface="Cambria" pitchFamily="18" charset="0"/>
                          <a:ea typeface="Cambria" pitchFamily="18" charset="0"/>
                          <a:cs typeface="Times New Roman" pitchFamily="18" charset="0"/>
                        </a:rPr>
                        <a:t>bão, hạn hán, lũ lụt, rét đậm, rét hại,…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21922">
                <a:tc>
                  <a:txBody>
                    <a:bodyPr/>
                    <a:lstStyle/>
                    <a:p>
                      <a:pPr algn="ctr"/>
                      <a:r>
                        <a:rPr lang="en-US" sz="1600" b="1" dirty="0" err="1">
                          <a:solidFill>
                            <a:srgbClr val="0D30DD"/>
                          </a:solidFill>
                          <a:latin typeface="Cambria" pitchFamily="18" charset="0"/>
                          <a:ea typeface="Cambria" pitchFamily="18" charset="0"/>
                          <a:cs typeface="Times New Roman" pitchFamily="18" charset="0"/>
                        </a:rPr>
                        <a:t>Thủy</a:t>
                      </a:r>
                      <a:r>
                        <a:rPr lang="en-US" sz="1600" b="1" baseline="0" dirty="0">
                          <a:solidFill>
                            <a:srgbClr val="0D30DD"/>
                          </a:solidFill>
                          <a:latin typeface="Cambria" pitchFamily="18" charset="0"/>
                          <a:ea typeface="Cambria" pitchFamily="18" charset="0"/>
                          <a:cs typeface="Times New Roman" pitchFamily="18" charset="0"/>
                        </a:rPr>
                        <a:t> </a:t>
                      </a:r>
                      <a:r>
                        <a:rPr lang="en-US" sz="1600" b="1" baseline="0" dirty="0" err="1">
                          <a:solidFill>
                            <a:srgbClr val="0D30DD"/>
                          </a:solidFill>
                          <a:latin typeface="Cambria" pitchFamily="18" charset="0"/>
                          <a:ea typeface="Cambria" pitchFamily="18" charset="0"/>
                          <a:cs typeface="Times New Roman" pitchFamily="18" charset="0"/>
                        </a:rPr>
                        <a:t>văn</a:t>
                      </a:r>
                      <a:endParaRPr lang="en-US" sz="1600" b="1" dirty="0">
                        <a:solidFill>
                          <a:srgbClr val="0D30DD"/>
                        </a:solidFill>
                        <a:latin typeface="Cambria" pitchFamily="18" charset="0"/>
                        <a:ea typeface="Cambria"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1600" b="1" dirty="0">
                          <a:latin typeface="Cambria" pitchFamily="18" charset="0"/>
                          <a:ea typeface="Cambria" pitchFamily="18" charset="0"/>
                          <a:cs typeface="Times New Roman" pitchFamily="18" charset="0"/>
                        </a:rPr>
                        <a:t>- Tác động đến sông ngòi: </a:t>
                      </a:r>
                      <a:r>
                        <a:rPr lang="vi-VN" sz="1600" dirty="0">
                          <a:latin typeface="Cambria" pitchFamily="18" charset="0"/>
                          <a:ea typeface="Cambria" pitchFamily="18" charset="0"/>
                          <a:cs typeface="Times New Roman" pitchFamily="18" charset="0"/>
                        </a:rPr>
                        <a:t>chế độ nước sông thay đổi thất thường, mùa lũ lượng nước tăng nhanh, mùa cạn lượng nước giảm mạnh.</a:t>
                      </a:r>
                    </a:p>
                    <a:p>
                      <a:pPr algn="just"/>
                      <a:r>
                        <a:rPr lang="vi-VN" sz="1600" b="1" dirty="0">
                          <a:latin typeface="Cambria" pitchFamily="18" charset="0"/>
                          <a:ea typeface="Cambria" pitchFamily="18" charset="0"/>
                          <a:cs typeface="Times New Roman" pitchFamily="18" charset="0"/>
                        </a:rPr>
                        <a:t>- Tác động tới hồ đầm và nước ngầm: </a:t>
                      </a:r>
                      <a:r>
                        <a:rPr lang="vi-VN" sz="1600" dirty="0">
                          <a:latin typeface="Cambria" pitchFamily="18" charset="0"/>
                          <a:ea typeface="Cambria" pitchFamily="18" charset="0"/>
                          <a:cs typeface="Times New Roman" pitchFamily="18" charset="0"/>
                        </a:rPr>
                        <a:t>mực nước các hồ đầm xuống thấp, mực nước ngầm thấp hơn so với trung bình nhiều năm.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9A54C6A-C644-41C5-A104-746454BC1464}"/>
              </a:ext>
            </a:extLst>
          </p:cNvPr>
          <p:cNvGrpSpPr/>
          <p:nvPr/>
        </p:nvGrpSpPr>
        <p:grpSpPr>
          <a:xfrm>
            <a:off x="304800" y="-66020"/>
            <a:ext cx="8534400" cy="6924020"/>
            <a:chOff x="304800" y="-66020"/>
            <a:chExt cx="8534400" cy="6924020"/>
          </a:xfrm>
        </p:grpSpPr>
        <p:pic>
          <p:nvPicPr>
            <p:cNvPr id="4098" name="Picture 2" descr="Nhiệm vụ 2 trang 67, 68 Hoạt động trải nghiệm lớp 6">
              <a:extLst>
                <a:ext uri="{FF2B5EF4-FFF2-40B4-BE49-F238E27FC236}">
                  <a16:creationId xmlns:a16="http://schemas.microsoft.com/office/drawing/2014/main" id="{A4D6E4C5-8061-460D-A96C-4CC78837C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85BEE3-F041-4C30-9464-B152C8B07851}"/>
                </a:ext>
              </a:extLst>
            </p:cNvPr>
            <p:cNvSpPr txBox="1"/>
            <p:nvPr/>
          </p:nvSpPr>
          <p:spPr>
            <a:xfrm>
              <a:off x="914400" y="-66020"/>
              <a:ext cx="74676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endParaRPr lang="en-US"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4298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523999" y="1828800"/>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Dựa</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vào</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kể các hành động mà em đã làm để giảm nhẹ hoặc thích ứng với biến đổi khí hậu.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192665" y="3289280"/>
            <a:ext cx="5163849" cy="3416320"/>
          </a:xfrm>
          <a:prstGeom prst="rect">
            <a:avLst/>
          </a:prstGeom>
          <a:solidFill>
            <a:srgbClr val="FFCCFF"/>
          </a:solidFill>
          <a:ln w="12700">
            <a:solidFill>
              <a:srgbClr val="0070C0"/>
            </a:solidFill>
          </a:ln>
        </p:spPr>
        <p:txBody>
          <a:bodyPr wrap="square">
            <a:spAutoFit/>
          </a:bodyPr>
          <a:lstStyle/>
          <a:p>
            <a:pPr algn="just"/>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Trồng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bảo</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vệ</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cây</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xanh</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p>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 Tăng cường sử dụng phương tiện công cộng</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ví</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dụ</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chạy</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xe</a:t>
            </a:r>
            <a:r>
              <a:rPr lang="en-US" sz="2400" dirty="0">
                <a:latin typeface="Times New Roman" panose="02020603050405020304" pitchFamily="18" charset="0"/>
                <a:ea typeface="Cambria" panose="02040503050406030204" pitchFamily="18" charset="0"/>
                <a:cs typeface="Times New Roman" panose="02020603050405020304" pitchFamily="18" charset="0"/>
              </a:rPr>
              <a:t> </a:t>
            </a:r>
            <a:r>
              <a:rPr lang="en-US" sz="2400" dirty="0" err="1">
                <a:latin typeface="Times New Roman" panose="02020603050405020304" pitchFamily="18" charset="0"/>
                <a:ea typeface="Cambria" panose="02040503050406030204" pitchFamily="18" charset="0"/>
                <a:cs typeface="Times New Roman" panose="02020603050405020304" pitchFamily="18" charset="0"/>
              </a:rPr>
              <a:t>đạp</a:t>
            </a:r>
            <a:r>
              <a:rPr lang="en-US" sz="2400" dirty="0">
                <a:latin typeface="Times New Roman" panose="02020603050405020304" pitchFamily="18" charset="0"/>
                <a:ea typeface="Cambria" panose="02040503050406030204" pitchFamily="18" charset="0"/>
                <a:cs typeface="Times New Roman" panose="02020603050405020304" pitchFamily="18" charset="0"/>
              </a:rPr>
              <a:t>)</a:t>
            </a:r>
            <a:endParaRPr lang="vi-VN" sz="2400" dirty="0">
              <a:latin typeface="Times New Roman" panose="02020603050405020304" pitchFamily="18" charset="0"/>
              <a:ea typeface="Cambria" panose="02040503050406030204" pitchFamily="18" charset="0"/>
              <a:cs typeface="Times New Roman" panose="02020603050405020304" pitchFamily="18" charset="0"/>
            </a:endParaRPr>
          </a:p>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 Tắt các thiết bị điện khi không sử dụng.</a:t>
            </a:r>
          </a:p>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 Sử dụng điều hòa ở mức nhiệt độ hợp lí, tiết kiệm điện.</a:t>
            </a:r>
          </a:p>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 Sử dụng nước tiết kiệm.</a:t>
            </a:r>
          </a:p>
          <a:p>
            <a:pPr algn="just"/>
            <a:r>
              <a:rPr lang="vi-VN" sz="2400" dirty="0">
                <a:latin typeface="Times New Roman" panose="02020603050405020304" pitchFamily="18" charset="0"/>
                <a:ea typeface="Cambria" panose="02040503050406030204" pitchFamily="18" charset="0"/>
                <a:cs typeface="Times New Roman" panose="02020603050405020304" pitchFamily="18" charset="0"/>
              </a:rPr>
              <a:t>- Hạn chế tối đa việc sử dụng túi ni lông.</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266" y="3931306"/>
            <a:ext cx="3457550" cy="231709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6410" y="1311233"/>
            <a:ext cx="3472790" cy="2117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867400" y="3429000"/>
            <a:ext cx="2667000" cy="369332"/>
          </a:xfrm>
          <a:prstGeom prst="rect">
            <a:avLst/>
          </a:prstGeom>
          <a:noFill/>
        </p:spPr>
        <p:txBody>
          <a:bodyPr wrap="square" rtlCol="0">
            <a:spAutoFit/>
          </a:bodyPr>
          <a:lstStyle/>
          <a:p>
            <a:pPr algn="ctr"/>
            <a:r>
              <a:rPr lang="en-US" dirty="0" err="1">
                <a:latin typeface="Cambria" pitchFamily="18" charset="0"/>
                <a:ea typeface="Cambria" pitchFamily="18" charset="0"/>
              </a:rPr>
              <a:t>Trồng</a:t>
            </a:r>
            <a:r>
              <a:rPr lang="en-US" dirty="0">
                <a:latin typeface="Cambria" pitchFamily="18" charset="0"/>
                <a:ea typeface="Cambria" pitchFamily="18" charset="0"/>
              </a:rPr>
              <a:t> </a:t>
            </a:r>
            <a:r>
              <a:rPr lang="en-US" dirty="0" err="1">
                <a:latin typeface="Cambria" pitchFamily="18" charset="0"/>
                <a:ea typeface="Cambria" pitchFamily="18" charset="0"/>
              </a:rPr>
              <a:t>cây</a:t>
            </a:r>
            <a:r>
              <a:rPr lang="en-US" dirty="0">
                <a:latin typeface="Cambria" pitchFamily="18" charset="0"/>
                <a:ea typeface="Cambria" pitchFamily="18" charset="0"/>
              </a:rPr>
              <a:t> </a:t>
            </a:r>
            <a:r>
              <a:rPr lang="en-US" dirty="0" err="1">
                <a:latin typeface="Cambria" pitchFamily="18" charset="0"/>
                <a:ea typeface="Cambria" pitchFamily="18" charset="0"/>
              </a:rPr>
              <a:t>xanh</a:t>
            </a:r>
            <a:endParaRPr lang="en-US" dirty="0">
              <a:latin typeface="Cambria" pitchFamily="18" charset="0"/>
              <a:ea typeface="Cambria" pitchFamily="18" charset="0"/>
            </a:endParaRPr>
          </a:p>
        </p:txBody>
      </p:sp>
      <p:sp>
        <p:nvSpPr>
          <p:cNvPr id="28" name="TextBox 27"/>
          <p:cNvSpPr txBox="1"/>
          <p:nvPr/>
        </p:nvSpPr>
        <p:spPr>
          <a:xfrm>
            <a:off x="5791200" y="6260068"/>
            <a:ext cx="2667000" cy="369332"/>
          </a:xfrm>
          <a:prstGeom prst="rect">
            <a:avLst/>
          </a:prstGeom>
          <a:noFill/>
        </p:spPr>
        <p:txBody>
          <a:bodyPr wrap="square" rtlCol="0">
            <a:spAutoFit/>
          </a:bodyPr>
          <a:lstStyle/>
          <a:p>
            <a:pPr algn="ctr"/>
            <a:r>
              <a:rPr lang="en-US" dirty="0" err="1">
                <a:latin typeface="Cambria" pitchFamily="18" charset="0"/>
                <a:ea typeface="Cambria" pitchFamily="18" charset="0"/>
              </a:rPr>
              <a:t>Chạy</a:t>
            </a:r>
            <a:r>
              <a:rPr lang="en-US" dirty="0">
                <a:latin typeface="Cambria" pitchFamily="18" charset="0"/>
                <a:ea typeface="Cambria" pitchFamily="18" charset="0"/>
              </a:rPr>
              <a:t> </a:t>
            </a:r>
            <a:r>
              <a:rPr lang="en-US" dirty="0" err="1">
                <a:latin typeface="Cambria" pitchFamily="18" charset="0"/>
                <a:ea typeface="Cambria" pitchFamily="18" charset="0"/>
              </a:rPr>
              <a:t>xe</a:t>
            </a:r>
            <a:r>
              <a:rPr lang="en-US" dirty="0">
                <a:latin typeface="Cambria" pitchFamily="18" charset="0"/>
                <a:ea typeface="Cambria" pitchFamily="18" charset="0"/>
              </a:rPr>
              <a:t> </a:t>
            </a:r>
            <a:r>
              <a:rPr lang="en-US" dirty="0" err="1">
                <a:latin typeface="Cambria" pitchFamily="18" charset="0"/>
                <a:ea typeface="Cambria" pitchFamily="18" charset="0"/>
              </a:rPr>
              <a:t>đạp</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500"/>
                                        <p:tgtEl>
                                          <p:spTgt spid="28"/>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37" dur="500"/>
                                        <p:tgtEl>
                                          <p:spTgt spid="2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42" dur="500"/>
                                        <p:tgtEl>
                                          <p:spTgt spid="27">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47" dur="500"/>
                                        <p:tgtEl>
                                          <p:spTgt spid="27">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52" dur="500"/>
                                        <p:tgtEl>
                                          <p:spTgt spid="2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57"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7E0EC02-498A-4C4D-B1DF-328FAE59E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067800" cy="6853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260937"/>
            <a:ext cx="7239001"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Hãy cùng các bạn trong lớp thiết kế tờ rơi thể hiện các hành động phù hợp mà các em có thể làm đề thích ứng hoặc giảm nhẹ</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biến đổi khí hậu.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377166"/>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250" i="1" dirty="0" err="1">
                <a:solidFill>
                  <a:srgbClr val="FF0000"/>
                </a:solidFill>
                <a:latin typeface="Cambria" panose="02040503050406030204" pitchFamily="18" charset="0"/>
                <a:ea typeface="Cambria" panose="02040503050406030204" pitchFamily="18" charset="0"/>
              </a:rPr>
              <a:t>Quan</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sát</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các</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hình</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ảnh</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và</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kiến</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thức</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đã</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học</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cho</a:t>
            </a:r>
            <a:r>
              <a:rPr lang="en-US" sz="2250" i="1" dirty="0">
                <a:solidFill>
                  <a:srgbClr val="FF0000"/>
                </a:solidFill>
                <a:latin typeface="Cambria" panose="02040503050406030204" pitchFamily="18" charset="0"/>
                <a:ea typeface="Cambria" panose="02040503050406030204" pitchFamily="18" charset="0"/>
              </a:rPr>
              <a:t> </a:t>
            </a:r>
            <a:r>
              <a:rPr lang="en-US" sz="2250" i="1" dirty="0" err="1">
                <a:solidFill>
                  <a:srgbClr val="FF0000"/>
                </a:solidFill>
                <a:latin typeface="Cambria" panose="02040503050406030204" pitchFamily="18" charset="0"/>
                <a:ea typeface="Cambria" panose="02040503050406030204" pitchFamily="18" charset="0"/>
              </a:rPr>
              <a:t>biết</a:t>
            </a:r>
            <a:r>
              <a:rPr lang="en-US" sz="2250" i="1" dirty="0">
                <a:solidFill>
                  <a:srgbClr val="FF0000"/>
                </a:solidFill>
                <a:latin typeface="Cambria" panose="02040503050406030204" pitchFamily="18" charset="0"/>
                <a:ea typeface="Cambria" panose="02040503050406030204" pitchFamily="18" charset="0"/>
              </a:rPr>
              <a:t> b</a:t>
            </a:r>
            <a:r>
              <a:rPr lang="vi-VN" sz="2250" i="1" dirty="0">
                <a:solidFill>
                  <a:srgbClr val="FF0000"/>
                </a:solidFill>
                <a:latin typeface="Cambria" panose="02040503050406030204" pitchFamily="18" charset="0"/>
                <a:ea typeface="Cambria" panose="02040503050406030204" pitchFamily="18" charset="0"/>
              </a:rPr>
              <a:t>iến đổi khí hậu là gì? Nguyên nhân nào gây ra biến đổi khí hậu?</a:t>
            </a:r>
            <a:r>
              <a:rPr lang="en-US" sz="2250" i="1" dirty="0">
                <a:solidFill>
                  <a:srgbClr val="FF0000"/>
                </a:solidFill>
                <a:latin typeface="Cambria" panose="02040503050406030204" pitchFamily="18" charset="0"/>
                <a:ea typeface="Cambria" panose="02040503050406030204" pitchFamily="18" charset="0"/>
              </a:rPr>
              <a:t> </a:t>
            </a:r>
            <a:endParaRPr lang="vi-VN" sz="225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TÁC ĐỘNG CỦA BIẾN ĐỔI KHÍ HẬU ĐỐI VỚI </a:t>
            </a:r>
          </a:p>
          <a:p>
            <a:pPr algn="just"/>
            <a:r>
              <a:rPr lang="en-US" sz="2400" b="1" dirty="0">
                <a:solidFill>
                  <a:srgbClr val="0D30DD"/>
                </a:solidFill>
                <a:latin typeface="Cambria" pitchFamily="18" charset="0"/>
              </a:rPr>
              <a:t>KHÍ HẬU VÀ THỦY VĂN</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38600"/>
            <a:ext cx="3657601" cy="2516073"/>
          </a:xfrm>
          <a:prstGeom prst="rect">
            <a:avLst/>
          </a:prstGeom>
          <a:solidFill>
            <a:srgbClr val="FFCCFF"/>
          </a:solidFill>
          <a:ln w="12700">
            <a:solidFill>
              <a:srgbClr val="0070C0"/>
            </a:solidFill>
          </a:ln>
        </p:spPr>
        <p:txBody>
          <a:bodyPr wrap="square">
            <a:spAutoFit/>
          </a:bodyPr>
          <a:lstStyle/>
          <a:p>
            <a:pPr algn="just"/>
            <a:r>
              <a:rPr lang="en-US" sz="2250" dirty="0">
                <a:latin typeface="Cambria" panose="02040503050406030204" pitchFamily="18" charset="0"/>
                <a:ea typeface="Cambria" panose="02040503050406030204" pitchFamily="18" charset="0"/>
              </a:rPr>
              <a:t>- </a:t>
            </a:r>
            <a:r>
              <a:rPr lang="vi-VN" sz="2250" dirty="0">
                <a:latin typeface="Cambria" panose="02040503050406030204" pitchFamily="18" charset="0"/>
                <a:ea typeface="Cambria" panose="02040503050406030204" pitchFamily="18" charset="0"/>
              </a:rPr>
              <a:t>Biến đổi khí hậu là sự thay đổi trạng thái của khí hậu so với trung bình nhiều năm.</a:t>
            </a:r>
            <a:endParaRPr lang="en-US" sz="2250" dirty="0">
              <a:latin typeface="Cambria" panose="02040503050406030204" pitchFamily="18" charset="0"/>
              <a:ea typeface="Cambria" panose="02040503050406030204" pitchFamily="18" charset="0"/>
            </a:endParaRPr>
          </a:p>
          <a:p>
            <a:pPr algn="just"/>
            <a:r>
              <a:rPr lang="en-US" sz="2250" dirty="0">
                <a:latin typeface="Cambria" panose="02040503050406030204" pitchFamily="18" charset="0"/>
                <a:ea typeface="Cambria" panose="02040503050406030204" pitchFamily="18" charset="0"/>
              </a:rPr>
              <a:t>- </a:t>
            </a:r>
            <a:r>
              <a:rPr lang="en-US" sz="2250" dirty="0" err="1">
                <a:latin typeface="Cambria" panose="02040503050406030204" pitchFamily="18" charset="0"/>
                <a:ea typeface="Cambria" panose="02040503050406030204" pitchFamily="18" charset="0"/>
              </a:rPr>
              <a:t>Chủ</a:t>
            </a:r>
            <a:r>
              <a:rPr lang="en-US" sz="2250" dirty="0">
                <a:latin typeface="Cambria" panose="02040503050406030204" pitchFamily="18" charset="0"/>
                <a:ea typeface="Cambria" panose="02040503050406030204" pitchFamily="18" charset="0"/>
              </a:rPr>
              <a:t> </a:t>
            </a:r>
            <a:r>
              <a:rPr lang="en-US" sz="2250" dirty="0" err="1">
                <a:latin typeface="Cambria" panose="02040503050406030204" pitchFamily="18" charset="0"/>
                <a:ea typeface="Cambria" panose="02040503050406030204" pitchFamily="18" charset="0"/>
              </a:rPr>
              <a:t>yếu</a:t>
            </a:r>
            <a:r>
              <a:rPr lang="en-US" sz="2250" dirty="0">
                <a:latin typeface="Cambria" panose="02040503050406030204" pitchFamily="18" charset="0"/>
                <a:ea typeface="Cambria" panose="02040503050406030204" pitchFamily="18" charset="0"/>
              </a:rPr>
              <a:t> do </a:t>
            </a:r>
            <a:r>
              <a:rPr lang="vi-VN" sz="2250" dirty="0">
                <a:latin typeface="Cambria" panose="02040503050406030204" pitchFamily="18" charset="0"/>
                <a:ea typeface="Cambria" panose="02040503050406030204" pitchFamily="18" charset="0"/>
              </a:rPr>
              <a:t>tác động của con người</a:t>
            </a:r>
            <a:r>
              <a:rPr lang="en-US" sz="2250" dirty="0">
                <a:latin typeface="Cambria" panose="02040503050406030204" pitchFamily="18" charset="0"/>
                <a:ea typeface="Cambria" panose="02040503050406030204" pitchFamily="18" charset="0"/>
              </a:rPr>
              <a:t> </a:t>
            </a:r>
            <a:r>
              <a:rPr lang="vi-VN" sz="2250" dirty="0">
                <a:latin typeface="Cambria" panose="02040503050406030204" pitchFamily="18" charset="0"/>
                <a:ea typeface="Cambria" panose="02040503050406030204" pitchFamily="18" charset="0"/>
              </a:rPr>
              <a:t>đốt nhiên liệu như than, dầu</a:t>
            </a:r>
            <a:r>
              <a:rPr lang="en-US" sz="2250" dirty="0">
                <a:latin typeface="Cambria" panose="02040503050406030204" pitchFamily="18" charset="0"/>
                <a:ea typeface="Cambria" panose="02040503050406030204" pitchFamily="18" charset="0"/>
              </a:rPr>
              <a:t> </a:t>
            </a:r>
            <a:r>
              <a:rPr lang="en-US" sz="2250" dirty="0" err="1">
                <a:latin typeface="Cambria" panose="02040503050406030204" pitchFamily="18" charset="0"/>
                <a:ea typeface="Cambria" panose="02040503050406030204" pitchFamily="18" charset="0"/>
              </a:rPr>
              <a:t>mỏ</a:t>
            </a:r>
            <a:r>
              <a:rPr lang="en-US" sz="2250" dirty="0">
                <a:latin typeface="Cambria" panose="02040503050406030204" pitchFamily="18" charset="0"/>
                <a:ea typeface="Cambria" panose="02040503050406030204" pitchFamily="18" charset="0"/>
              </a:rPr>
              <a:t>,</a:t>
            </a:r>
            <a:r>
              <a:rPr lang="vi-VN" sz="2250" dirty="0">
                <a:latin typeface="Cambria" panose="02040503050406030204" pitchFamily="18" charset="0"/>
                <a:ea typeface="Cambria" panose="02040503050406030204" pitchFamily="18" charset="0"/>
              </a:rPr>
              <a:t> </a:t>
            </a:r>
            <a:r>
              <a:rPr lang="en-US" sz="2250" dirty="0" err="1">
                <a:latin typeface="Cambria" panose="02040503050406030204" pitchFamily="18" charset="0"/>
                <a:ea typeface="Cambria" panose="02040503050406030204" pitchFamily="18" charset="0"/>
              </a:rPr>
              <a:t>khí</a:t>
            </a:r>
            <a:r>
              <a:rPr lang="vi-VN" sz="2250" dirty="0">
                <a:latin typeface="Cambria" panose="02040503050406030204" pitchFamily="18" charset="0"/>
                <a:ea typeface="Cambria" panose="02040503050406030204" pitchFamily="18" charset="0"/>
              </a:rPr>
              <a:t> </a:t>
            </a:r>
            <a:r>
              <a:rPr lang="en-US" sz="2250" dirty="0" err="1">
                <a:latin typeface="Cambria" panose="02040503050406030204" pitchFamily="18" charset="0"/>
                <a:ea typeface="Cambria" panose="02040503050406030204" pitchFamily="18" charset="0"/>
              </a:rPr>
              <a:t>đốt</a:t>
            </a:r>
            <a:r>
              <a:rPr lang="en-US" sz="2250" dirty="0">
                <a:latin typeface="Cambria" panose="02040503050406030204" pitchFamily="18" charset="0"/>
                <a:ea typeface="Cambria" panose="02040503050406030204" pitchFamily="18" charset="0"/>
              </a:rPr>
              <a:t> </a:t>
            </a:r>
            <a:r>
              <a:rPr lang="vi-VN" sz="2250" dirty="0">
                <a:latin typeface="Cambria" panose="02040503050406030204" pitchFamily="18" charset="0"/>
                <a:ea typeface="Cambria" panose="02040503050406030204" pitchFamily="18" charset="0"/>
              </a:rPr>
              <a:t>tạo ra khí giữ nhiệt.</a:t>
            </a:r>
          </a:p>
        </p:txBody>
      </p:sp>
      <p:pic>
        <p:nvPicPr>
          <p:cNvPr id="3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3839" y="1295399"/>
            <a:ext cx="3515361" cy="222146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Xử lý khí thải từ các nhà máy đảm bảo cho môi trườ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7" y="4038600"/>
            <a:ext cx="3535053"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Nhiệt</a:t>
            </a:r>
            <a:r>
              <a:rPr lang="en-US" dirty="0">
                <a:latin typeface="Cambria" pitchFamily="18" charset="0"/>
                <a:ea typeface="Cambria" pitchFamily="18" charset="0"/>
              </a:rPr>
              <a:t> </a:t>
            </a:r>
            <a:r>
              <a:rPr lang="en-US" dirty="0" err="1">
                <a:latin typeface="Cambria" pitchFamily="18" charset="0"/>
                <a:ea typeface="Cambria" pitchFamily="18" charset="0"/>
              </a:rPr>
              <a:t>độ</a:t>
            </a:r>
            <a:r>
              <a:rPr lang="en-US" dirty="0">
                <a:latin typeface="Cambria" pitchFamily="18" charset="0"/>
                <a:ea typeface="Cambria" pitchFamily="18" charset="0"/>
              </a:rPr>
              <a:t> </a:t>
            </a:r>
            <a:r>
              <a:rPr lang="en-US" dirty="0" err="1">
                <a:latin typeface="Cambria" pitchFamily="18" charset="0"/>
                <a:ea typeface="Cambria" pitchFamily="18" charset="0"/>
              </a:rPr>
              <a:t>không</a:t>
            </a:r>
            <a:r>
              <a:rPr lang="en-US" dirty="0">
                <a:latin typeface="Cambria" pitchFamily="18" charset="0"/>
                <a:ea typeface="Cambria" pitchFamily="18" charset="0"/>
              </a:rPr>
              <a:t> </a:t>
            </a:r>
            <a:r>
              <a:rPr lang="en-US" dirty="0" err="1">
                <a:latin typeface="Cambria" pitchFamily="18" charset="0"/>
                <a:ea typeface="Cambria" pitchFamily="18" charset="0"/>
              </a:rPr>
              <a:t>khí</a:t>
            </a:r>
            <a:r>
              <a:rPr lang="en-US" dirty="0">
                <a:latin typeface="Cambria" pitchFamily="18" charset="0"/>
                <a:ea typeface="Cambria" pitchFamily="18" charset="0"/>
              </a:rPr>
              <a:t> </a:t>
            </a:r>
            <a:r>
              <a:rPr lang="en-US" dirty="0" err="1">
                <a:latin typeface="Cambria" pitchFamily="18" charset="0"/>
                <a:ea typeface="Cambria" pitchFamily="18" charset="0"/>
              </a:rPr>
              <a:t>tăng</a:t>
            </a:r>
            <a:endParaRPr lang="en-US" dirty="0">
              <a:latin typeface="Cambria" pitchFamily="18" charset="0"/>
              <a:ea typeface="Cambria"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Khói</a:t>
            </a:r>
            <a:r>
              <a:rPr lang="en-US" dirty="0">
                <a:latin typeface="Cambria" pitchFamily="18" charset="0"/>
                <a:ea typeface="Cambria" pitchFamily="18" charset="0"/>
              </a:rPr>
              <a:t> </a:t>
            </a:r>
            <a:r>
              <a:rPr lang="en-US" dirty="0" err="1">
                <a:latin typeface="Cambria" pitchFamily="18" charset="0"/>
                <a:ea typeface="Cambria" pitchFamily="18" charset="0"/>
              </a:rPr>
              <a:t>bụi</a:t>
            </a:r>
            <a:r>
              <a:rPr lang="en-US" dirty="0">
                <a:latin typeface="Cambria" pitchFamily="18" charset="0"/>
                <a:ea typeface="Cambria" pitchFamily="18" charset="0"/>
              </a:rPr>
              <a:t> </a:t>
            </a:r>
            <a:r>
              <a:rPr lang="en-US" dirty="0" err="1">
                <a:latin typeface="Cambria" pitchFamily="18" charset="0"/>
                <a:ea typeface="Cambria" pitchFamily="18" charset="0"/>
              </a:rPr>
              <a:t>từ</a:t>
            </a:r>
            <a:r>
              <a:rPr lang="en-US" dirty="0">
                <a:latin typeface="Cambria" pitchFamily="18" charset="0"/>
                <a:ea typeface="Cambria" pitchFamily="18" charset="0"/>
              </a:rPr>
              <a:t> </a:t>
            </a:r>
            <a:r>
              <a:rPr lang="en-US" dirty="0" err="1">
                <a:latin typeface="Cambria" pitchFamily="18" charset="0"/>
                <a:ea typeface="Cambria" pitchFamily="18" charset="0"/>
              </a:rPr>
              <a:t>các</a:t>
            </a:r>
            <a:r>
              <a:rPr lang="en-US" dirty="0">
                <a:latin typeface="Cambria" pitchFamily="18" charset="0"/>
                <a:ea typeface="Cambria" pitchFamily="18" charset="0"/>
              </a:rPr>
              <a:t> </a:t>
            </a:r>
            <a:r>
              <a:rPr lang="en-US" dirty="0" err="1">
                <a:latin typeface="Cambria" pitchFamily="18" charset="0"/>
                <a:ea typeface="Cambria" pitchFamily="18" charset="0"/>
              </a:rPr>
              <a:t>nhà</a:t>
            </a:r>
            <a:r>
              <a:rPr lang="en-US" dirty="0">
                <a:latin typeface="Cambria" pitchFamily="18" charset="0"/>
                <a:ea typeface="Cambria" pitchFamily="18" charset="0"/>
              </a:rPr>
              <a:t> </a:t>
            </a:r>
            <a:r>
              <a:rPr lang="en-US" dirty="0" err="1">
                <a:latin typeface="Cambria" pitchFamily="18" charset="0"/>
                <a:ea typeface="Cambria" pitchFamily="18" charset="0"/>
              </a:rPr>
              <a:t>máy</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387094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randombar(horizontal)">
                                      <p:cBhvr>
                                        <p:cTn id="26" dur="500"/>
                                        <p:tgtEl>
                                          <p:spTgt spid="1030"/>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38" grpId="0"/>
      <p:bldP spid="5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376CC3-1090-4DD6-841E-141122104F55}"/>
              </a:ext>
            </a:extLst>
          </p:cNvPr>
          <p:cNvPicPr>
            <a:picLocks noChangeAspect="1"/>
          </p:cNvPicPr>
          <p:nvPr/>
        </p:nvPicPr>
        <p:blipFill>
          <a:blip r:embed="rId2"/>
          <a:stretch>
            <a:fillRect/>
          </a:stretch>
        </p:blipFill>
        <p:spPr>
          <a:xfrm>
            <a:off x="533400" y="457200"/>
            <a:ext cx="8153400" cy="6172200"/>
          </a:xfrm>
          <a:prstGeom prst="rect">
            <a:avLst/>
          </a:prstGeom>
        </p:spPr>
      </p:pic>
    </p:spTree>
    <p:extLst>
      <p:ext uri="{BB962C8B-B14F-4D97-AF65-F5344CB8AC3E}">
        <p14:creationId xmlns:p14="http://schemas.microsoft.com/office/powerpoint/2010/main" val="72665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Ảnh minh họa 3">
            <a:extLst>
              <a:ext uri="{FF2B5EF4-FFF2-40B4-BE49-F238E27FC236}">
                <a16:creationId xmlns:a16="http://schemas.microsoft.com/office/drawing/2014/main" id="{64C37F65-AACE-424F-BC92-BF853B028A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33400"/>
            <a:ext cx="81534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2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y cùng các bạn trong lớp thiết kế tờ rơi thể hiện các hành động phù hợp mà các em có thể làm để thích ứng hoặc giảm nhẹ biến đổi khí hậu. (ảnh 1)">
            <a:extLst>
              <a:ext uri="{FF2B5EF4-FFF2-40B4-BE49-F238E27FC236}">
                <a16:creationId xmlns:a16="http://schemas.microsoft.com/office/drawing/2014/main" id="{E9AABFE6-0BFE-4DC2-9F83-2449D7176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600" y="304800"/>
            <a:ext cx="6145213"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1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B2F11AD-102F-46F9-B1B3-EB1D6EFDB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534401" cy="5867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7E864BDE-7B36-4010-958F-F16DBA07C90F}"/>
              </a:ext>
            </a:extLst>
          </p:cNvPr>
          <p:cNvGraphicFramePr>
            <a:graphicFrameLocks noGrp="1"/>
          </p:cNvGraphicFramePr>
          <p:nvPr>
            <p:extLst>
              <p:ext uri="{D42A27DB-BD31-4B8C-83A1-F6EECF244321}">
                <p14:modId xmlns:p14="http://schemas.microsoft.com/office/powerpoint/2010/main" val="3535378344"/>
              </p:ext>
            </p:extLst>
          </p:nvPr>
        </p:nvGraphicFramePr>
        <p:xfrm>
          <a:off x="533400" y="6111240"/>
          <a:ext cx="8229600" cy="822960"/>
        </p:xfrm>
        <a:graphic>
          <a:graphicData uri="http://schemas.openxmlformats.org/drawingml/2006/table">
            <a:tbl>
              <a:tblPr/>
              <a:tblGrid>
                <a:gridCol w="8229600">
                  <a:extLst>
                    <a:ext uri="{9D8B030D-6E8A-4147-A177-3AD203B41FA5}">
                      <a16:colId xmlns:a16="http://schemas.microsoft.com/office/drawing/2014/main" val="378650767"/>
                    </a:ext>
                  </a:extLst>
                </a:gridCol>
              </a:tblGrid>
              <a:tr h="0">
                <a:tc>
                  <a:txBody>
                    <a:bodyPr/>
                    <a:lstStyle/>
                    <a:p>
                      <a:pPr algn="ctr" rtl="0"/>
                      <a:r>
                        <a:rPr lang="en-US" sz="2400" i="0" u="none" strike="noStrike" dirty="0" err="1">
                          <a:effectLst/>
                          <a:latin typeface="Times New Roman" panose="02020603050405020304" pitchFamily="18" charset="0"/>
                          <a:cs typeface="Times New Roman" panose="02020603050405020304" pitchFamily="18" charset="0"/>
                        </a:rPr>
                        <a:t>Trồng</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rừng</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ngập</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mặn</a:t>
                      </a:r>
                      <a:r>
                        <a:rPr lang="en-US" sz="2400" i="0" u="none" strike="noStrike" dirty="0">
                          <a:effectLst/>
                          <a:latin typeface="Times New Roman" panose="02020603050405020304" pitchFamily="18" charset="0"/>
                          <a:cs typeface="Times New Roman" panose="02020603050405020304" pitchFamily="18" charset="0"/>
                        </a:rPr>
                        <a:t> ở </a:t>
                      </a:r>
                      <a:r>
                        <a:rPr lang="en-US" sz="2400" i="0" u="none" strike="noStrike" dirty="0" err="1">
                          <a:effectLst/>
                          <a:latin typeface="Times New Roman" panose="02020603050405020304" pitchFamily="18" charset="0"/>
                          <a:cs typeface="Times New Roman" panose="02020603050405020304" pitchFamily="18" charset="0"/>
                        </a:rPr>
                        <a:t>đầm</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phá</a:t>
                      </a:r>
                      <a:r>
                        <a:rPr lang="en-US" sz="2400" i="0" u="none" strike="noStrike" dirty="0">
                          <a:effectLst/>
                          <a:latin typeface="Times New Roman" panose="02020603050405020304" pitchFamily="18" charset="0"/>
                          <a:cs typeface="Times New Roman" panose="02020603050405020304" pitchFamily="18" charset="0"/>
                        </a:rPr>
                        <a:t> Tam </a:t>
                      </a:r>
                      <a:r>
                        <a:rPr lang="en-US" sz="2400" i="0" u="none" strike="noStrike" dirty="0" err="1">
                          <a:effectLst/>
                          <a:latin typeface="Times New Roman" panose="02020603050405020304" pitchFamily="18" charset="0"/>
                          <a:cs typeface="Times New Roman" panose="02020603050405020304" pitchFamily="18" charset="0"/>
                        </a:rPr>
                        <a:t>Giang</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góp</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phần</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giảm</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thiểu</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và</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thích</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ứng</a:t>
                      </a:r>
                      <a:r>
                        <a:rPr lang="en-US" sz="2400" i="0" u="none" strike="noStrike" dirty="0">
                          <a:effectLst/>
                          <a:latin typeface="Times New Roman" panose="02020603050405020304" pitchFamily="18" charset="0"/>
                          <a:cs typeface="Times New Roman" panose="02020603050405020304" pitchFamily="18" charset="0"/>
                        </a:rPr>
                        <a:t> </a:t>
                      </a:r>
                      <a:r>
                        <a:rPr lang="en-US" sz="2400" i="0" u="none" strike="noStrike" dirty="0" err="1">
                          <a:effectLst/>
                          <a:latin typeface="Times New Roman" panose="02020603050405020304" pitchFamily="18" charset="0"/>
                          <a:cs typeface="Times New Roman" panose="02020603050405020304" pitchFamily="18" charset="0"/>
                        </a:rPr>
                        <a:t>với</a:t>
                      </a:r>
                      <a:r>
                        <a:rPr lang="en-US" sz="2400" i="0" u="none" strike="noStrike" dirty="0">
                          <a:effectLst/>
                          <a:latin typeface="Times New Roman" panose="02020603050405020304" pitchFamily="18" charset="0"/>
                          <a:cs typeface="Times New Roman" panose="02020603050405020304" pitchFamily="18" charset="0"/>
                        </a:rPr>
                        <a:t> BĐKH</a:t>
                      </a:r>
                    </a:p>
                  </a:txBody>
                  <a:tcPr anchor="ctr">
                    <a:lnL>
                      <a:noFill/>
                    </a:lnL>
                    <a:lnR>
                      <a:noFill/>
                    </a:lnR>
                    <a:lnT>
                      <a:noFill/>
                    </a:lnT>
                    <a:lnB>
                      <a:noFill/>
                    </a:lnB>
                  </a:tcPr>
                </a:tc>
                <a:extLst>
                  <a:ext uri="{0D108BD9-81ED-4DB2-BD59-A6C34878D82A}">
                    <a16:rowId xmlns:a16="http://schemas.microsoft.com/office/drawing/2014/main" val="3023577350"/>
                  </a:ext>
                </a:extLst>
              </a:tr>
            </a:tbl>
          </a:graphicData>
        </a:graphic>
      </p:graphicFrame>
    </p:spTree>
    <p:extLst>
      <p:ext uri="{BB962C8B-B14F-4D97-AF65-F5344CB8AC3E}">
        <p14:creationId xmlns:p14="http://schemas.microsoft.com/office/powerpoint/2010/main" val="25763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out)">
                                      <p:cBhvr>
                                        <p:cTn id="7" dur="2000"/>
                                        <p:tgtEl>
                                          <p:spTgt spid="512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029D06-AFBE-4BE3-B942-C9CAFE69C5AD}"/>
              </a:ext>
            </a:extLst>
          </p:cNvPr>
          <p:cNvSpPr txBox="1"/>
          <p:nvPr/>
        </p:nvSpPr>
        <p:spPr>
          <a:xfrm>
            <a:off x="219075" y="228600"/>
            <a:ext cx="8772525" cy="4737515"/>
          </a:xfrm>
          <a:prstGeom prst="rect">
            <a:avLst/>
          </a:prstGeom>
          <a:noFill/>
        </p:spPr>
        <p:txBody>
          <a:bodyPr wrap="square">
            <a:spAutoFit/>
          </a:bodyPr>
          <a:lstStyle/>
          <a:p>
            <a:pPr marL="0" marR="0" algn="ctr">
              <a:lnSpc>
                <a:spcPct val="115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HƯỚNG DẪN TỰ HỌC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b="1" u="sng"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thuỷ</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Nam.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hậu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b="1" u="sng"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u="sng"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ta.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48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số</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liệu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b</a:t>
            </a:r>
            <a:r>
              <a:rPr lang="vi-VN" sz="2100" i="1" dirty="0">
                <a:solidFill>
                  <a:srgbClr val="FF0000"/>
                </a:solidFill>
                <a:latin typeface="Cambria" panose="02040503050406030204" pitchFamily="18" charset="0"/>
                <a:ea typeface="Cambria" panose="02040503050406030204" pitchFamily="18" charset="0"/>
              </a:rPr>
              <a:t>iến đổi khí hậu tác động đến nhiệt độ nước ta như thế nào?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402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531043"/>
            <a:ext cx="3657601" cy="3000821"/>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Nhiệt độ trung bình năm tăng 0,89</a:t>
            </a:r>
            <a:r>
              <a:rPr lang="vi-VN" sz="2100" baseline="30000" dirty="0">
                <a:latin typeface="Cambria" panose="02040503050406030204" pitchFamily="18" charset="0"/>
                <a:ea typeface="Cambria" panose="02040503050406030204" pitchFamily="18" charset="0"/>
              </a:rPr>
              <a:t>0</a:t>
            </a:r>
            <a:r>
              <a:rPr lang="vi-VN" sz="2100" dirty="0">
                <a:latin typeface="Cambria" panose="02040503050406030204" pitchFamily="18" charset="0"/>
                <a:ea typeface="Cambria" panose="02040503050406030204" pitchFamily="18" charset="0"/>
              </a:rPr>
              <a:t>C (giai đoạn 1958 – 2018).</a:t>
            </a:r>
            <a:endParaRPr lang="en-US" sz="2100" dirty="0">
              <a:latin typeface="Cambria" panose="02040503050406030204" pitchFamily="18" charset="0"/>
              <a:ea typeface="Cambria" panose="02040503050406030204" pitchFamily="18" charset="0"/>
            </a:endParaRPr>
          </a:p>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Giai</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đoạn</a:t>
            </a:r>
            <a:r>
              <a:rPr lang="en-US" sz="2100" dirty="0">
                <a:latin typeface="Cambria" panose="02040503050406030204" pitchFamily="18" charset="0"/>
                <a:ea typeface="Cambria" panose="02040503050406030204" pitchFamily="18" charset="0"/>
              </a:rPr>
              <a:t> 1991-2000, 2001-2010, 2011-2018 </a:t>
            </a:r>
            <a:r>
              <a:rPr lang="en-US" sz="2100" dirty="0" err="1">
                <a:latin typeface="Cambria" panose="02040503050406030204" pitchFamily="18" charset="0"/>
                <a:ea typeface="Cambria" panose="02040503050406030204" pitchFamily="18" charset="0"/>
              </a:rPr>
              <a:t>cao</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hơn</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trung</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bình</a:t>
            </a:r>
            <a:r>
              <a:rPr lang="en-US" sz="2100" dirty="0">
                <a:latin typeface="Cambria" panose="02040503050406030204" pitchFamily="18" charset="0"/>
                <a:ea typeface="Cambria" panose="02040503050406030204" pitchFamily="18" charset="0"/>
              </a:rPr>
              <a:t> 60 </a:t>
            </a:r>
            <a:r>
              <a:rPr lang="en-US" sz="2100" dirty="0" err="1">
                <a:latin typeface="Cambria" panose="02040503050406030204" pitchFamily="18" charset="0"/>
                <a:ea typeface="Cambria" panose="02040503050406030204" pitchFamily="18" charset="0"/>
              </a:rPr>
              <a:t>năm</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lần</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lượt</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là</a:t>
            </a:r>
            <a:r>
              <a:rPr lang="en-US" sz="2100" dirty="0">
                <a:latin typeface="Cambria" panose="02040503050406030204" pitchFamily="18" charset="0"/>
                <a:ea typeface="Cambria" panose="02040503050406030204" pitchFamily="18" charset="0"/>
              </a:rPr>
              <a:t> 0,1</a:t>
            </a:r>
            <a:r>
              <a:rPr lang="en-US" sz="2100" baseline="30000" dirty="0">
                <a:latin typeface="Cambria" panose="02040503050406030204" pitchFamily="18" charset="0"/>
                <a:ea typeface="Cambria" panose="02040503050406030204" pitchFamily="18" charset="0"/>
              </a:rPr>
              <a:t>0</a:t>
            </a:r>
            <a:r>
              <a:rPr lang="en-US" sz="2100" dirty="0">
                <a:latin typeface="Cambria" panose="02040503050406030204" pitchFamily="18" charset="0"/>
                <a:ea typeface="Cambria" panose="02040503050406030204" pitchFamily="18" charset="0"/>
              </a:rPr>
              <a:t>C, 0,2</a:t>
            </a:r>
            <a:r>
              <a:rPr lang="en-US" sz="2100" baseline="30000" dirty="0">
                <a:latin typeface="Cambria" panose="02040503050406030204" pitchFamily="18" charset="0"/>
                <a:ea typeface="Cambria" panose="02040503050406030204" pitchFamily="18" charset="0"/>
              </a:rPr>
              <a:t>0</a:t>
            </a:r>
            <a:r>
              <a:rPr lang="en-US" sz="2100" dirty="0">
                <a:latin typeface="Cambria" panose="02040503050406030204" pitchFamily="18" charset="0"/>
                <a:ea typeface="Cambria" panose="02040503050406030204" pitchFamily="18" charset="0"/>
              </a:rPr>
              <a:t>C </a:t>
            </a:r>
            <a:r>
              <a:rPr lang="en-US" sz="2100" dirty="0" err="1">
                <a:latin typeface="Cambria" panose="02040503050406030204" pitchFamily="18" charset="0"/>
                <a:ea typeface="Cambria" panose="02040503050406030204" pitchFamily="18" charset="0"/>
              </a:rPr>
              <a:t>và</a:t>
            </a:r>
            <a:r>
              <a:rPr lang="en-US" sz="2100" dirty="0">
                <a:latin typeface="Cambria" panose="02040503050406030204" pitchFamily="18" charset="0"/>
                <a:ea typeface="Cambria" panose="02040503050406030204" pitchFamily="18" charset="0"/>
              </a:rPr>
              <a:t> 0,4</a:t>
            </a:r>
            <a:r>
              <a:rPr lang="en-US" sz="2100" baseline="30000" dirty="0">
                <a:latin typeface="Cambria" panose="02040503050406030204" pitchFamily="18" charset="0"/>
                <a:ea typeface="Cambria" panose="02040503050406030204" pitchFamily="18" charset="0"/>
              </a:rPr>
              <a:t>0</a:t>
            </a:r>
            <a:r>
              <a:rPr lang="en-US" sz="2100" dirty="0">
                <a:latin typeface="Cambria" panose="02040503050406030204" pitchFamily="18" charset="0"/>
                <a:ea typeface="Cambria" panose="02040503050406030204" pitchFamily="18" charset="0"/>
              </a:rPr>
              <a:t>C.</a:t>
            </a:r>
            <a:endParaRPr lang="vi-VN" sz="2100" dirty="0">
              <a:latin typeface="Cambria" panose="02040503050406030204" pitchFamily="18" charset="0"/>
              <a:ea typeface="Cambria" panose="02040503050406030204" pitchFamily="18" charset="0"/>
            </a:endParaRPr>
          </a:p>
          <a:p>
            <a:pPr algn="just"/>
            <a:r>
              <a:rPr lang="en-US" sz="2100" dirty="0">
                <a:latin typeface="Cambria" panose="02040503050406030204" pitchFamily="18" charset="0"/>
                <a:ea typeface="Cambria" panose="02040503050406030204" pitchFamily="18" charset="0"/>
              </a:rPr>
              <a:t>-</a:t>
            </a:r>
            <a:r>
              <a:rPr lang="vi-VN" sz="2100" dirty="0">
                <a:latin typeface="Cambria" panose="02040503050406030204" pitchFamily="18" charset="0"/>
                <a:ea typeface="Cambria" panose="02040503050406030204" pitchFamily="18" charset="0"/>
              </a:rPr>
              <a:t> Số ngày nắng nóng tăng từ 3-5 ngày/thập kỉ.</a:t>
            </a: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3757456"/>
            <a:ext cx="3525986" cy="241474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35" name="TextBox 34"/>
          <p:cNvSpPr txBox="1"/>
          <p:nvPr/>
        </p:nvSpPr>
        <p:spPr>
          <a:xfrm>
            <a:off x="5433373" y="62484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Nắng</a:t>
            </a:r>
            <a:r>
              <a:rPr lang="en-US" dirty="0">
                <a:latin typeface="Cambria" pitchFamily="18" charset="0"/>
                <a:ea typeface="Cambria" pitchFamily="18" charset="0"/>
              </a:rPr>
              <a:t> </a:t>
            </a:r>
            <a:r>
              <a:rPr lang="en-US" dirty="0" err="1">
                <a:latin typeface="Cambria" pitchFamily="18" charset="0"/>
                <a:ea typeface="Cambria" pitchFamily="18" charset="0"/>
              </a:rPr>
              <a:t>nóng</a:t>
            </a:r>
            <a:r>
              <a:rPr lang="en-US" dirty="0">
                <a:latin typeface="Cambria" pitchFamily="18" charset="0"/>
                <a:ea typeface="Cambria" pitchFamily="18" charset="0"/>
              </a:rPr>
              <a:t> ở TPHCM</a:t>
            </a: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TÁC ĐỘNG CỦA BIẾN ĐỔI KHÍ HẬU ĐỐI VỚI </a:t>
            </a:r>
          </a:p>
          <a:p>
            <a:pPr algn="just"/>
            <a:r>
              <a:rPr lang="en-US" sz="2400" b="1" dirty="0">
                <a:solidFill>
                  <a:srgbClr val="0D30DD"/>
                </a:solidFill>
                <a:latin typeface="Cambria" pitchFamily="18" charset="0"/>
              </a:rPr>
              <a:t>KHÍ HẬU VÀ THỦY VĂN</a:t>
            </a:r>
          </a:p>
        </p:txBody>
      </p:sp>
      <p:sp>
        <p:nvSpPr>
          <p:cNvPr id="3" name="TextBox 2"/>
          <p:cNvSpPr txBox="1"/>
          <p:nvPr/>
        </p:nvSpPr>
        <p:spPr>
          <a:xfrm>
            <a:off x="5326316" y="1191460"/>
            <a:ext cx="3519057" cy="784830"/>
          </a:xfrm>
          <a:prstGeom prst="rect">
            <a:avLst/>
          </a:prstGeom>
          <a:noFill/>
        </p:spPr>
        <p:txBody>
          <a:bodyPr wrap="square" rtlCol="0">
            <a:spAutoFit/>
          </a:bodyPr>
          <a:lstStyle/>
          <a:p>
            <a:pPr algn="ctr"/>
            <a:r>
              <a:rPr lang="vi-VN" sz="1500" b="1" dirty="0">
                <a:latin typeface="Cambria" pitchFamily="18" charset="0"/>
                <a:ea typeface="Cambria" pitchFamily="18" charset="0"/>
              </a:rPr>
              <a:t>Mức chênh lệch nhiệt độ trung bình của từng giai đoạn</a:t>
            </a:r>
            <a:r>
              <a:rPr lang="en-US" sz="1500" b="1" dirty="0">
                <a:latin typeface="Cambria" pitchFamily="18" charset="0"/>
                <a:ea typeface="Cambria" pitchFamily="18" charset="0"/>
              </a:rPr>
              <a:t> s</a:t>
            </a:r>
            <a:r>
              <a:rPr lang="vi-VN" sz="1500" b="1" dirty="0">
                <a:latin typeface="Cambria" pitchFamily="18" charset="0"/>
                <a:ea typeface="Cambria" pitchFamily="18" charset="0"/>
              </a:rPr>
              <a:t>o với trung bình 60 năm (1958 – 2018) ở Việt Nam</a:t>
            </a:r>
          </a:p>
        </p:txBody>
      </p:sp>
      <p:sp>
        <p:nvSpPr>
          <p:cNvPr id="34" name="TextBox 33"/>
          <p:cNvSpPr txBox="1"/>
          <p:nvPr/>
        </p:nvSpPr>
        <p:spPr>
          <a:xfrm>
            <a:off x="5257800" y="2965450"/>
            <a:ext cx="4495800" cy="646331"/>
          </a:xfrm>
          <a:prstGeom prst="rect">
            <a:avLst/>
          </a:prstGeom>
          <a:noFill/>
        </p:spPr>
        <p:txBody>
          <a:bodyPr wrap="square" rtlCol="0">
            <a:spAutoFit/>
          </a:bodyPr>
          <a:lstStyle/>
          <a:p>
            <a:r>
              <a:rPr lang="en-US" sz="1200" b="1" dirty="0" err="1">
                <a:latin typeface="Cambria" pitchFamily="18" charset="0"/>
                <a:ea typeface="Cambria" pitchFamily="18" charset="0"/>
              </a:rPr>
              <a:t>Ghi</a:t>
            </a:r>
            <a:r>
              <a:rPr lang="en-US" sz="1200" b="1" dirty="0">
                <a:latin typeface="Cambria" pitchFamily="18" charset="0"/>
                <a:ea typeface="Cambria" pitchFamily="18" charset="0"/>
              </a:rPr>
              <a:t> </a:t>
            </a:r>
            <a:r>
              <a:rPr lang="en-US" sz="1200" b="1" dirty="0" err="1">
                <a:latin typeface="Cambria" pitchFamily="18" charset="0"/>
                <a:ea typeface="Cambria" pitchFamily="18" charset="0"/>
              </a:rPr>
              <a:t>chú</a:t>
            </a:r>
            <a:r>
              <a:rPr lang="en-US" sz="1200" b="1" dirty="0">
                <a:latin typeface="Cambria" pitchFamily="18" charset="0"/>
                <a:ea typeface="Cambria" pitchFamily="18" charset="0"/>
              </a:rPr>
              <a:t>: </a:t>
            </a:r>
          </a:p>
          <a:p>
            <a:r>
              <a:rPr lang="en-US" sz="1200" b="1" dirty="0" err="1">
                <a:latin typeface="Cambria" pitchFamily="18" charset="0"/>
                <a:ea typeface="Cambria" pitchFamily="18" charset="0"/>
              </a:rPr>
              <a:t>Giá</a:t>
            </a:r>
            <a:r>
              <a:rPr lang="en-US" sz="1200" b="1" dirty="0">
                <a:latin typeface="Cambria" pitchFamily="18" charset="0"/>
                <a:ea typeface="Cambria" pitchFamily="18" charset="0"/>
              </a:rPr>
              <a:t> </a:t>
            </a:r>
            <a:r>
              <a:rPr lang="en-US" sz="1200" b="1" dirty="0" err="1">
                <a:latin typeface="Cambria" pitchFamily="18" charset="0"/>
                <a:ea typeface="Cambria" pitchFamily="18" charset="0"/>
              </a:rPr>
              <a:t>trị</a:t>
            </a:r>
            <a:r>
              <a:rPr lang="en-US" sz="1200" b="1" dirty="0">
                <a:latin typeface="Cambria" pitchFamily="18" charset="0"/>
                <a:ea typeface="Cambria" pitchFamily="18" charset="0"/>
              </a:rPr>
              <a:t> </a:t>
            </a:r>
            <a:r>
              <a:rPr lang="en-US" sz="1200" b="1" dirty="0" err="1">
                <a:latin typeface="Cambria" pitchFamily="18" charset="0"/>
                <a:ea typeface="Cambria" pitchFamily="18" charset="0"/>
              </a:rPr>
              <a:t>âm</a:t>
            </a:r>
            <a:r>
              <a:rPr lang="en-US" sz="1200" b="1" dirty="0">
                <a:latin typeface="Cambria" pitchFamily="18" charset="0"/>
                <a:ea typeface="Cambria" pitchFamily="18" charset="0"/>
              </a:rPr>
              <a:t> (-): </a:t>
            </a:r>
            <a:r>
              <a:rPr lang="en-US" sz="1200" b="1" dirty="0" err="1">
                <a:latin typeface="Cambria" pitchFamily="18" charset="0"/>
                <a:ea typeface="Cambria" pitchFamily="18" charset="0"/>
              </a:rPr>
              <a:t>mức</a:t>
            </a:r>
            <a:r>
              <a:rPr lang="en-US" sz="1200" b="1" dirty="0">
                <a:latin typeface="Cambria" pitchFamily="18" charset="0"/>
                <a:ea typeface="Cambria" pitchFamily="18" charset="0"/>
              </a:rPr>
              <a:t> </a:t>
            </a:r>
            <a:r>
              <a:rPr lang="en-US" sz="1200" b="1" dirty="0" err="1">
                <a:latin typeface="Cambria" pitchFamily="18" charset="0"/>
                <a:ea typeface="Cambria" pitchFamily="18" charset="0"/>
              </a:rPr>
              <a:t>thấp</a:t>
            </a:r>
            <a:r>
              <a:rPr lang="en-US" sz="1200" b="1" dirty="0">
                <a:latin typeface="Cambria" pitchFamily="18" charset="0"/>
                <a:ea typeface="Cambria" pitchFamily="18" charset="0"/>
              </a:rPr>
              <a:t> </a:t>
            </a:r>
            <a:r>
              <a:rPr lang="en-US" sz="1200" b="1" dirty="0" err="1">
                <a:latin typeface="Cambria" pitchFamily="18" charset="0"/>
                <a:ea typeface="Cambria" pitchFamily="18" charset="0"/>
              </a:rPr>
              <a:t>hơn</a:t>
            </a:r>
            <a:r>
              <a:rPr lang="en-US" sz="1200" b="1" dirty="0">
                <a:latin typeface="Cambria" pitchFamily="18" charset="0"/>
                <a:ea typeface="Cambria" pitchFamily="18" charset="0"/>
              </a:rPr>
              <a:t> </a:t>
            </a:r>
            <a:r>
              <a:rPr lang="en-US" sz="1200" b="1" dirty="0" err="1">
                <a:latin typeface="Cambria" pitchFamily="18" charset="0"/>
                <a:ea typeface="Cambria" pitchFamily="18" charset="0"/>
              </a:rPr>
              <a:t>trung</a:t>
            </a:r>
            <a:r>
              <a:rPr lang="en-US" sz="1200" b="1" dirty="0">
                <a:latin typeface="Cambria" pitchFamily="18" charset="0"/>
                <a:ea typeface="Cambria" pitchFamily="18" charset="0"/>
              </a:rPr>
              <a:t> </a:t>
            </a:r>
            <a:r>
              <a:rPr lang="en-US" sz="1200" b="1" dirty="0" err="1">
                <a:latin typeface="Cambria" pitchFamily="18" charset="0"/>
                <a:ea typeface="Cambria" pitchFamily="18" charset="0"/>
              </a:rPr>
              <a:t>bình</a:t>
            </a:r>
            <a:r>
              <a:rPr lang="en-US" sz="1200" b="1" dirty="0">
                <a:latin typeface="Cambria" pitchFamily="18" charset="0"/>
                <a:ea typeface="Cambria" pitchFamily="18" charset="0"/>
              </a:rPr>
              <a:t> 60 </a:t>
            </a:r>
            <a:r>
              <a:rPr lang="en-US" sz="1200" b="1" dirty="0" err="1">
                <a:latin typeface="Cambria" pitchFamily="18" charset="0"/>
                <a:ea typeface="Cambria" pitchFamily="18" charset="0"/>
              </a:rPr>
              <a:t>năm</a:t>
            </a:r>
            <a:endParaRPr lang="en-US" sz="1200" b="1" dirty="0">
              <a:latin typeface="Cambria" pitchFamily="18" charset="0"/>
              <a:ea typeface="Cambria" pitchFamily="18" charset="0"/>
            </a:endParaRPr>
          </a:p>
          <a:p>
            <a:r>
              <a:rPr lang="en-US" sz="1200" b="1" dirty="0" err="1">
                <a:latin typeface="Cambria" pitchFamily="18" charset="0"/>
                <a:ea typeface="Cambria" pitchFamily="18" charset="0"/>
              </a:rPr>
              <a:t>Giá</a:t>
            </a:r>
            <a:r>
              <a:rPr lang="en-US" sz="1200" b="1" dirty="0">
                <a:latin typeface="Cambria" pitchFamily="18" charset="0"/>
                <a:ea typeface="Cambria" pitchFamily="18" charset="0"/>
              </a:rPr>
              <a:t> </a:t>
            </a:r>
            <a:r>
              <a:rPr lang="en-US" sz="1200" b="1" dirty="0" err="1">
                <a:latin typeface="Cambria" pitchFamily="18" charset="0"/>
                <a:ea typeface="Cambria" pitchFamily="18" charset="0"/>
              </a:rPr>
              <a:t>trị</a:t>
            </a:r>
            <a:r>
              <a:rPr lang="en-US" sz="1200" b="1" dirty="0">
                <a:latin typeface="Cambria" pitchFamily="18" charset="0"/>
                <a:ea typeface="Cambria" pitchFamily="18" charset="0"/>
              </a:rPr>
              <a:t> </a:t>
            </a:r>
            <a:r>
              <a:rPr lang="en-US" sz="1200" b="1" dirty="0" err="1">
                <a:latin typeface="Cambria" pitchFamily="18" charset="0"/>
                <a:ea typeface="Cambria" pitchFamily="18" charset="0"/>
              </a:rPr>
              <a:t>dương</a:t>
            </a:r>
            <a:r>
              <a:rPr lang="en-US" sz="1200" b="1" dirty="0">
                <a:latin typeface="Cambria" pitchFamily="18" charset="0"/>
                <a:ea typeface="Cambria" pitchFamily="18" charset="0"/>
              </a:rPr>
              <a:t> (+): </a:t>
            </a:r>
            <a:r>
              <a:rPr lang="en-US" sz="1200" b="1" dirty="0" err="1">
                <a:latin typeface="Cambria" pitchFamily="18" charset="0"/>
                <a:ea typeface="Cambria" pitchFamily="18" charset="0"/>
              </a:rPr>
              <a:t>mức</a:t>
            </a:r>
            <a:r>
              <a:rPr lang="en-US" sz="1200" b="1" dirty="0">
                <a:latin typeface="Cambria" pitchFamily="18" charset="0"/>
                <a:ea typeface="Cambria" pitchFamily="18" charset="0"/>
              </a:rPr>
              <a:t> </a:t>
            </a:r>
            <a:r>
              <a:rPr lang="en-US" sz="1200" b="1" dirty="0" err="1">
                <a:latin typeface="Cambria" pitchFamily="18" charset="0"/>
                <a:ea typeface="Cambria" pitchFamily="18" charset="0"/>
              </a:rPr>
              <a:t>cao</a:t>
            </a:r>
            <a:r>
              <a:rPr lang="en-US" sz="1200" b="1" dirty="0">
                <a:latin typeface="Cambria" pitchFamily="18" charset="0"/>
                <a:ea typeface="Cambria" pitchFamily="18" charset="0"/>
              </a:rPr>
              <a:t> </a:t>
            </a:r>
            <a:r>
              <a:rPr lang="en-US" sz="1200" b="1" dirty="0" err="1">
                <a:latin typeface="Cambria" pitchFamily="18" charset="0"/>
                <a:ea typeface="Cambria" pitchFamily="18" charset="0"/>
              </a:rPr>
              <a:t>hơn</a:t>
            </a:r>
            <a:r>
              <a:rPr lang="en-US" sz="1200" b="1" dirty="0">
                <a:latin typeface="Cambria" pitchFamily="18" charset="0"/>
                <a:ea typeface="Cambria" pitchFamily="18" charset="0"/>
              </a:rPr>
              <a:t> </a:t>
            </a:r>
            <a:r>
              <a:rPr lang="en-US" sz="1200" b="1" dirty="0" err="1">
                <a:latin typeface="Cambria" pitchFamily="18" charset="0"/>
                <a:ea typeface="Cambria" pitchFamily="18" charset="0"/>
              </a:rPr>
              <a:t>trung</a:t>
            </a:r>
            <a:r>
              <a:rPr lang="en-US" sz="1200" b="1" dirty="0">
                <a:latin typeface="Cambria" pitchFamily="18" charset="0"/>
                <a:ea typeface="Cambria" pitchFamily="18" charset="0"/>
              </a:rPr>
              <a:t> </a:t>
            </a:r>
            <a:r>
              <a:rPr lang="en-US" sz="1200" b="1" dirty="0" err="1">
                <a:latin typeface="Cambria" pitchFamily="18" charset="0"/>
                <a:ea typeface="Cambria" pitchFamily="18" charset="0"/>
              </a:rPr>
              <a:t>bình</a:t>
            </a:r>
            <a:r>
              <a:rPr lang="en-US" sz="1200" b="1" dirty="0">
                <a:latin typeface="Cambria" pitchFamily="18" charset="0"/>
                <a:ea typeface="Cambria" pitchFamily="18" charset="0"/>
              </a:rPr>
              <a:t> 60 </a:t>
            </a:r>
            <a:r>
              <a:rPr lang="en-US" sz="1200" b="1" dirty="0" err="1">
                <a:latin typeface="Cambria" pitchFamily="18" charset="0"/>
                <a:ea typeface="Cambria" pitchFamily="18" charset="0"/>
              </a:rPr>
              <a:t>năm</a:t>
            </a:r>
            <a:endParaRPr lang="vi-VN" sz="1200" b="1" dirty="0">
              <a:latin typeface="Cambria" pitchFamily="18" charset="0"/>
              <a:ea typeface="Cambria" pitchFamily="18" charset="0"/>
            </a:endParaRPr>
          </a:p>
        </p:txBody>
      </p:sp>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8" y="1981200"/>
            <a:ext cx="3525986"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299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randombar(horizont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a:lnSpc>
                <a:spcPct val="115000"/>
              </a:lnSpc>
              <a:spcBef>
                <a:spcPts val="0"/>
              </a:spcBef>
              <a:spcAft>
                <a:spcPts val="0"/>
              </a:spcAft>
              <a:tabLst>
                <a:tab pos="0" algn="l"/>
              </a:tabLst>
            </a:pP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a:lnSpc>
                <a:spcPct val="115000"/>
              </a:lnSpc>
              <a:spcBef>
                <a:spcPts val="0"/>
              </a:spcBef>
              <a:spcAft>
                <a:spcPts val="0"/>
              </a:spcAft>
              <a:tabLst>
                <a:tab pos="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a:lnSpc>
                <a:spcPct val="115000"/>
              </a:lnSpc>
              <a:spcBef>
                <a:spcPts val="0"/>
              </a:spcBef>
              <a:spcAft>
                <a:spcPts val="0"/>
              </a:spcAft>
              <a:tabLst>
                <a:tab pos="0" algn="l"/>
              </a:tabLst>
            </a:pP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761505-AFD7-4491-9A1B-A922D2B3505B}"/>
              </a:ext>
            </a:extLst>
          </p:cNvPr>
          <p:cNvSpPr txBox="1"/>
          <p:nvPr/>
        </p:nvSpPr>
        <p:spPr>
          <a:xfrm>
            <a:off x="228600" y="1391663"/>
            <a:ext cx="8763000" cy="1764394"/>
          </a:xfrm>
          <a:prstGeom prst="rect">
            <a:avLst/>
          </a:prstGeom>
          <a:noFill/>
        </p:spPr>
        <p:txBody>
          <a:bodyPr wrap="square">
            <a:spAutoFit/>
          </a:bodyPr>
          <a:lstStyle/>
          <a:p>
            <a:pPr marL="0" marR="0">
              <a:lnSpc>
                <a:spcPct val="115000"/>
              </a:lnSpc>
              <a:spcBef>
                <a:spcPts val="0"/>
              </a:spcBef>
              <a:spcAft>
                <a:spcPts val="0"/>
              </a:spcAft>
              <a:tabLst>
                <a:tab pos="0" algn="l"/>
              </a:tabLst>
            </a:pPr>
            <a:r>
              <a:rPr lang="nl-NL" sz="2400" b="1" i="1" dirty="0">
                <a:effectLst/>
                <a:latin typeface="Times New Roman" panose="02020603050405020304" pitchFamily="18" charset="0"/>
                <a:ea typeface="Times New Roman" panose="02020603050405020304" pitchFamily="18" charset="0"/>
                <a:cs typeface="Times New Roman" panose="02020603050405020304" pitchFamily="18" charset="0"/>
              </a:rPr>
              <a:t>a. Đối với khí hậu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Thay đổi về nhiệt độ:</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Nhiệt độ trung bình năm tăng 0,89</a:t>
            </a:r>
            <a:r>
              <a:rPr lang="nl-NL"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0</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C (giai đoạn 1958 – 2018).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Số ngày nắng nóng tăng từ 3-5 ngày/thập kỉ.</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3677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2934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b</a:t>
            </a:r>
            <a:r>
              <a:rPr lang="vi-VN" sz="2200" i="1" dirty="0">
                <a:solidFill>
                  <a:srgbClr val="FF0000"/>
                </a:solidFill>
                <a:latin typeface="Cambria" panose="02040503050406030204" pitchFamily="18" charset="0"/>
                <a:ea typeface="Cambria" panose="02040503050406030204" pitchFamily="18" charset="0"/>
              </a:rPr>
              <a:t>iến đổi khí hậu tác động đến </a:t>
            </a:r>
            <a:r>
              <a:rPr lang="en-US" sz="2200" i="1" dirty="0" err="1">
                <a:solidFill>
                  <a:srgbClr val="FF0000"/>
                </a:solidFill>
                <a:latin typeface="Cambria" panose="02040503050406030204" pitchFamily="18" charset="0"/>
                <a:ea typeface="Cambria" panose="02040503050406030204" pitchFamily="18" charset="0"/>
              </a:rPr>
              <a:t>lượng</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mưa</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nước ta như thế nào?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069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038600"/>
            <a:ext cx="342900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1311232"/>
            <a:ext cx="3429000" cy="220563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Mưa</a:t>
            </a:r>
            <a:r>
              <a:rPr lang="en-US" dirty="0">
                <a:latin typeface="Cambria" pitchFamily="18" charset="0"/>
                <a:ea typeface="Cambria" pitchFamily="18" charset="0"/>
              </a:rPr>
              <a:t> </a:t>
            </a:r>
            <a:r>
              <a:rPr lang="en-US" dirty="0" err="1">
                <a:latin typeface="Cambria" pitchFamily="18" charset="0"/>
                <a:ea typeface="Cambria" pitchFamily="18" charset="0"/>
              </a:rPr>
              <a:t>lớn</a:t>
            </a:r>
            <a:r>
              <a:rPr lang="en-US" dirty="0">
                <a:latin typeface="Cambria" pitchFamily="18" charset="0"/>
                <a:ea typeface="Cambria" pitchFamily="18" charset="0"/>
              </a:rPr>
              <a:t> </a:t>
            </a:r>
            <a:r>
              <a:rPr lang="en-US" dirty="0" err="1">
                <a:latin typeface="Cambria" pitchFamily="18" charset="0"/>
                <a:ea typeface="Cambria" pitchFamily="18" charset="0"/>
              </a:rPr>
              <a:t>gây</a:t>
            </a:r>
            <a:r>
              <a:rPr lang="en-US" dirty="0">
                <a:latin typeface="Cambria" pitchFamily="18" charset="0"/>
                <a:ea typeface="Cambria" pitchFamily="18" charset="0"/>
              </a:rPr>
              <a:t> </a:t>
            </a:r>
            <a:r>
              <a:rPr lang="en-US" dirty="0" err="1">
                <a:latin typeface="Cambria" pitchFamily="18" charset="0"/>
                <a:ea typeface="Cambria" pitchFamily="18" charset="0"/>
              </a:rPr>
              <a:t>ngập</a:t>
            </a:r>
            <a:r>
              <a:rPr lang="en-US" dirty="0">
                <a:latin typeface="Cambria" pitchFamily="18" charset="0"/>
                <a:ea typeface="Cambria" pitchFamily="18" charset="0"/>
              </a:rPr>
              <a:t> </a:t>
            </a:r>
            <a:r>
              <a:rPr lang="en-US" dirty="0" err="1">
                <a:latin typeface="Cambria" pitchFamily="18" charset="0"/>
                <a:ea typeface="Cambria" pitchFamily="18" charset="0"/>
              </a:rPr>
              <a:t>lụt</a:t>
            </a:r>
            <a:endParaRPr lang="en-US" dirty="0">
              <a:latin typeface="Cambria" pitchFamily="18" charset="0"/>
              <a:ea typeface="Cambria" pitchFamily="18" charset="0"/>
            </a:endParaRPr>
          </a:p>
        </p:txBody>
      </p:sp>
      <p:sp>
        <p:nvSpPr>
          <p:cNvPr id="34" name="TextBox 33"/>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Hạn</a:t>
            </a:r>
            <a:r>
              <a:rPr lang="en-US" dirty="0">
                <a:latin typeface="Cambria" pitchFamily="18" charset="0"/>
                <a:ea typeface="Cambria" pitchFamily="18" charset="0"/>
              </a:rPr>
              <a:t> </a:t>
            </a:r>
            <a:r>
              <a:rPr lang="en-US" dirty="0" err="1">
                <a:latin typeface="Cambria" pitchFamily="18" charset="0"/>
                <a:ea typeface="Cambria" pitchFamily="18" charset="0"/>
              </a:rPr>
              <a:t>hán</a:t>
            </a:r>
            <a:r>
              <a:rPr lang="en-US" dirty="0">
                <a:latin typeface="Cambria" pitchFamily="18" charset="0"/>
                <a:ea typeface="Cambria" pitchFamily="18" charset="0"/>
              </a:rPr>
              <a:t> </a:t>
            </a:r>
            <a:r>
              <a:rPr lang="en-US" dirty="0" err="1">
                <a:latin typeface="Cambria" pitchFamily="18" charset="0"/>
                <a:ea typeface="Cambria" pitchFamily="18" charset="0"/>
              </a:rPr>
              <a:t>vào</a:t>
            </a:r>
            <a:r>
              <a:rPr lang="en-US" dirty="0">
                <a:latin typeface="Cambria" pitchFamily="18" charset="0"/>
                <a:ea typeface="Cambria" pitchFamily="18" charset="0"/>
              </a:rPr>
              <a:t> </a:t>
            </a:r>
            <a:r>
              <a:rPr lang="en-US" dirty="0" err="1">
                <a:latin typeface="Cambria" pitchFamily="18" charset="0"/>
                <a:ea typeface="Cambria" pitchFamily="18" charset="0"/>
              </a:rPr>
              <a:t>mùa</a:t>
            </a:r>
            <a:r>
              <a:rPr lang="en-US" dirty="0">
                <a:latin typeface="Cambria" pitchFamily="18" charset="0"/>
                <a:ea typeface="Cambria" pitchFamily="18" charset="0"/>
              </a:rPr>
              <a:t> </a:t>
            </a:r>
            <a:r>
              <a:rPr lang="en-US" dirty="0" err="1">
                <a:latin typeface="Cambria" pitchFamily="18" charset="0"/>
                <a:ea typeface="Cambria" pitchFamily="18" charset="0"/>
              </a:rPr>
              <a:t>khô</a:t>
            </a:r>
            <a:endParaRPr lang="en-US" dirty="0">
              <a:latin typeface="Cambria" pitchFamily="18" charset="0"/>
              <a:ea typeface="Cambria"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TÁC ĐỘNG CỦA BIẾN ĐỔI KHÍ HẬU ĐỐI VỚI </a:t>
            </a:r>
          </a:p>
          <a:p>
            <a:pPr algn="just"/>
            <a:r>
              <a:rPr lang="en-US" sz="2400" b="1" dirty="0">
                <a:solidFill>
                  <a:srgbClr val="0D30DD"/>
                </a:solidFill>
                <a:latin typeface="Cambria" pitchFamily="18" charset="0"/>
              </a:rPr>
              <a:t>KHÍ HẬU VÀ THỦY VĂN</a:t>
            </a:r>
          </a:p>
        </p:txBody>
      </p:sp>
      <p:graphicFrame>
        <p:nvGraphicFramePr>
          <p:cNvPr id="31" name="Diagram 30"/>
          <p:cNvGraphicFramePr/>
          <p:nvPr>
            <p:extLst>
              <p:ext uri="{D42A27DB-BD31-4B8C-83A1-F6EECF244321}">
                <p14:modId xmlns:p14="http://schemas.microsoft.com/office/powerpoint/2010/main" val="867900003"/>
              </p:ext>
            </p:extLst>
          </p:nvPr>
        </p:nvGraphicFramePr>
        <p:xfrm>
          <a:off x="1443238" y="3429000"/>
          <a:ext cx="3780146" cy="35210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52217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randombar(horizontal)">
                                      <p:cBhvr>
                                        <p:cTn id="18" dur="500"/>
                                        <p:tgtEl>
                                          <p:spTgt spid="307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nodeType="with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randombar(horizontal)">
                                      <p:cBhvr>
                                        <p:cTn id="24" dur="500"/>
                                        <p:tgtEl>
                                          <p:spTgt spid="307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1"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D611CA-1536-486E-9A44-04418AC5D070}"/>
              </a:ext>
            </a:extLst>
          </p:cNvPr>
          <p:cNvSpPr txBox="1"/>
          <p:nvPr/>
        </p:nvSpPr>
        <p:spPr>
          <a:xfrm>
            <a:off x="0" y="0"/>
            <a:ext cx="8991600" cy="914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25 + 26 + 27 - BÀI 9 -  TÁC ĐỘNG CỦA BIẾN ĐỔI KHÍ HẬU</a:t>
            </a: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ĐỐI VỚI KHÍ HẬU VÀ THỦY VĂN VIỆT NAM</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77F6A4-C22F-4C00-A077-3005FCCD263F}"/>
              </a:ext>
            </a:extLst>
          </p:cNvPr>
          <p:cNvSpPr txBox="1"/>
          <p:nvPr/>
        </p:nvSpPr>
        <p:spPr>
          <a:xfrm>
            <a:off x="0" y="914930"/>
            <a:ext cx="9067800" cy="49019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Tác động của biến đổi khí hậu đối với khí hậu và thủy văn.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A761505-AFD7-4491-9A1B-A922D2B3505B}"/>
              </a:ext>
            </a:extLst>
          </p:cNvPr>
          <p:cNvSpPr txBox="1"/>
          <p:nvPr/>
        </p:nvSpPr>
        <p:spPr>
          <a:xfrm>
            <a:off x="228600" y="1391663"/>
            <a:ext cx="8763000" cy="1764394"/>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Đối với khí hậu</a:t>
            </a:r>
            <a:endParaRPr kumimoji="0" lang="en-US" sz="24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Thay đổi về nhiệt độ:</a:t>
            </a:r>
            <a:endParaRPr kumimoji="0" lang="en-US"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Nhiệt độ trung bình năm tăng 0,89</a:t>
            </a:r>
            <a:r>
              <a:rPr kumimoji="0" lang="nl-NL" sz="2400" b="0" i="0" u="none" strike="noStrike" kern="1200" cap="none" spc="0" normalizeH="0" baseline="3000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0</a:t>
            </a: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(giai đoạn 1958 – 2018).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tab pos="0" algn="l"/>
              </a:tabLst>
              <a:defRPr/>
            </a:pPr>
            <a:r>
              <a:rPr kumimoji="0" lang="nl-NL"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Số ngày nắng nóng tăng từ 3-5 ngày/thập kỉ.</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8CE2130-29BA-450C-A13F-632C5A8EA2E0}"/>
              </a:ext>
            </a:extLst>
          </p:cNvPr>
          <p:cNvSpPr txBox="1"/>
          <p:nvPr/>
        </p:nvSpPr>
        <p:spPr>
          <a:xfrm>
            <a:off x="228600" y="3056697"/>
            <a:ext cx="6605587" cy="1339662"/>
          </a:xfrm>
          <a:prstGeom prst="rect">
            <a:avLst/>
          </a:prstGeom>
          <a:noFill/>
        </p:spPr>
        <p:txBody>
          <a:bodyPr wrap="square">
            <a:spAutoFit/>
          </a:bodyPr>
          <a:lstStyle/>
          <a:p>
            <a:pPr marL="0" marR="0">
              <a:lnSpc>
                <a:spcPct val="115000"/>
              </a:lnSpc>
              <a:spcBef>
                <a:spcPts val="0"/>
              </a:spcBef>
              <a:spcAft>
                <a:spcPts val="0"/>
              </a:spcAft>
              <a:tabLst>
                <a:tab pos="0" algn="l"/>
              </a:tabLst>
            </a:pPr>
            <a:r>
              <a:rPr lang="nl-NL" sz="2400" b="1" i="1" dirty="0">
                <a:effectLst/>
                <a:latin typeface="Times New Roman" panose="02020603050405020304" pitchFamily="18" charset="0"/>
                <a:ea typeface="Times New Roman" panose="02020603050405020304" pitchFamily="18" charset="0"/>
                <a:cs typeface="Times New Roman" panose="02020603050405020304" pitchFamily="18" charset="0"/>
              </a:rPr>
              <a:t>- Thay đổi về lượng mưa:</a:t>
            </a:r>
            <a:endParaRPr lang="en-US" sz="24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Lượng mưa trung bình năm có nhiều biến động.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Thời gian mùa mưa và mùa khô có sự thay đổi.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352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9</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cho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b</a:t>
            </a:r>
            <a:r>
              <a:rPr lang="vi-VN" sz="2100" i="1" dirty="0">
                <a:solidFill>
                  <a:srgbClr val="FF0000"/>
                </a:solidFill>
                <a:latin typeface="Cambria" panose="02040503050406030204" pitchFamily="18" charset="0"/>
                <a:ea typeface="Cambria" panose="02040503050406030204" pitchFamily="18" charset="0"/>
              </a:rPr>
              <a:t>iến đổi khí hậu tác động đến tác động đến các hiện tượng thời tiết nước ta như thế nào?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4783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0113" y="1280753"/>
            <a:ext cx="3519088" cy="22361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Đợt rét đậm rét hại ở Bắc Bộ và Trung Bộ kéo dài đến bao giờ?"/>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20219" y="3931307"/>
            <a:ext cx="3518982" cy="232876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chồng</a:t>
            </a:r>
            <a:r>
              <a:rPr lang="en-US" dirty="0">
                <a:latin typeface="Cambria" pitchFamily="18" charset="0"/>
                <a:ea typeface="Cambria" pitchFamily="18" charset="0"/>
              </a:rPr>
              <a:t> </a:t>
            </a: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năm</a:t>
            </a:r>
            <a:r>
              <a:rPr lang="en-US" dirty="0">
                <a:latin typeface="Cambria" pitchFamily="18" charset="0"/>
                <a:ea typeface="Cambria" pitchFamily="18" charset="0"/>
              </a:rPr>
              <a:t> 2020</a:t>
            </a:r>
          </a:p>
        </p:txBody>
      </p:sp>
      <p:sp>
        <p:nvSpPr>
          <p:cNvPr id="34" name="TextBox 33"/>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Rét</a:t>
            </a:r>
            <a:r>
              <a:rPr lang="en-US" dirty="0">
                <a:latin typeface="Cambria" pitchFamily="18" charset="0"/>
                <a:ea typeface="Cambria" pitchFamily="18" charset="0"/>
              </a:rPr>
              <a:t> </a:t>
            </a:r>
            <a:r>
              <a:rPr lang="en-US" dirty="0" err="1">
                <a:latin typeface="Cambria" pitchFamily="18" charset="0"/>
                <a:ea typeface="Cambria" pitchFamily="18" charset="0"/>
              </a:rPr>
              <a:t>đậm</a:t>
            </a:r>
            <a:r>
              <a:rPr lang="en-US" dirty="0">
                <a:latin typeface="Cambria" pitchFamily="18" charset="0"/>
                <a:ea typeface="Cambria" pitchFamily="18" charset="0"/>
              </a:rPr>
              <a:t>, </a:t>
            </a:r>
            <a:r>
              <a:rPr lang="en-US" dirty="0" err="1">
                <a:latin typeface="Cambria" pitchFamily="18" charset="0"/>
                <a:ea typeface="Cambria" pitchFamily="18" charset="0"/>
              </a:rPr>
              <a:t>rét</a:t>
            </a:r>
            <a:r>
              <a:rPr lang="en-US" dirty="0">
                <a:latin typeface="Cambria" pitchFamily="18" charset="0"/>
                <a:ea typeface="Cambria" pitchFamily="18" charset="0"/>
              </a:rPr>
              <a:t> </a:t>
            </a:r>
            <a:r>
              <a:rPr lang="en-US" dirty="0" err="1">
                <a:latin typeface="Cambria" pitchFamily="18" charset="0"/>
                <a:ea typeface="Cambria" pitchFamily="18" charset="0"/>
              </a:rPr>
              <a:t>hại</a:t>
            </a:r>
            <a:r>
              <a:rPr lang="en-US" dirty="0">
                <a:latin typeface="Cambria" pitchFamily="18" charset="0"/>
                <a:ea typeface="Cambria" pitchFamily="18" charset="0"/>
              </a:rPr>
              <a:t> ở </a:t>
            </a:r>
            <a:r>
              <a:rPr lang="en-US" dirty="0" err="1">
                <a:latin typeface="Cambria" pitchFamily="18" charset="0"/>
                <a:ea typeface="Cambria" pitchFamily="18" charset="0"/>
              </a:rPr>
              <a:t>miền</a:t>
            </a:r>
            <a:r>
              <a:rPr lang="en-US" dirty="0">
                <a:latin typeface="Cambria" pitchFamily="18" charset="0"/>
                <a:ea typeface="Cambria" pitchFamily="18" charset="0"/>
              </a:rPr>
              <a:t> </a:t>
            </a:r>
            <a:r>
              <a:rPr lang="en-US" dirty="0" err="1">
                <a:latin typeface="Cambria" pitchFamily="18" charset="0"/>
                <a:ea typeface="Cambria" pitchFamily="18" charset="0"/>
              </a:rPr>
              <a:t>Bắc</a:t>
            </a:r>
            <a:endParaRPr lang="en-US" dirty="0">
              <a:latin typeface="Cambria" pitchFamily="18" charset="0"/>
              <a:ea typeface="Cambria"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TÁC ĐỘNG CỦA BIẾN ĐỔI KHÍ HẬU ĐỐI VỚI </a:t>
            </a:r>
          </a:p>
          <a:p>
            <a:pPr algn="just"/>
            <a:r>
              <a:rPr lang="en-US" sz="2400" b="1" dirty="0">
                <a:solidFill>
                  <a:srgbClr val="0D30DD"/>
                </a:solidFill>
                <a:latin typeface="Cambria" pitchFamily="18" charset="0"/>
              </a:rPr>
              <a:t>KHÍ HẬU VÀ THỦY VĂN</a:t>
            </a:r>
          </a:p>
        </p:txBody>
      </p:sp>
      <p:graphicFrame>
        <p:nvGraphicFramePr>
          <p:cNvPr id="31" name="Diagram 30"/>
          <p:cNvGraphicFramePr/>
          <p:nvPr>
            <p:extLst>
              <p:ext uri="{D42A27DB-BD31-4B8C-83A1-F6EECF244321}">
                <p14:modId xmlns:p14="http://schemas.microsoft.com/office/powerpoint/2010/main" val="3090665622"/>
              </p:ext>
            </p:extLst>
          </p:nvPr>
        </p:nvGraphicFramePr>
        <p:xfrm>
          <a:off x="1066799" y="3701534"/>
          <a:ext cx="4495801" cy="292786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722874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randombar(horizontal)">
                                      <p:cBhvr>
                                        <p:cTn id="21" dur="500"/>
                                        <p:tgtEl>
                                          <p:spTgt spid="410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06681"/>
            <a:ext cx="9296400" cy="838199"/>
          </a:xfrm>
        </p:spPr>
        <p:txBody>
          <a:bodyPr>
            <a:normAutofit/>
          </a:bodyPr>
          <a:lstStyle/>
          <a:p>
            <a:pPr marL="0" indent="0">
              <a:buNone/>
            </a:pPr>
            <a:r>
              <a:rPr lang="en-US" sz="2100" i="1" dirty="0" err="1">
                <a:solidFill>
                  <a:srgbClr val="FF0000"/>
                </a:solidFill>
                <a:latin typeface="Cambria" pitchFamily="18" charset="0"/>
                <a:ea typeface="Cambria" pitchFamily="18" charset="0"/>
              </a:rPr>
              <a:t>Quan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sát</a:t>
            </a:r>
            <a:r>
              <a:rPr lang="en-US" sz="2100" i="1" dirty="0">
                <a:solidFill>
                  <a:srgbClr val="FF0000"/>
                </a:solidFill>
                <a:latin typeface="Cambria" pitchFamily="18" charset="0"/>
                <a:ea typeface="Cambria" pitchFamily="18" charset="0"/>
              </a:rPr>
              <a:t> video clip, </a:t>
            </a:r>
            <a:r>
              <a:rPr lang="en-US" sz="2100" i="1" dirty="0" err="1">
                <a:solidFill>
                  <a:srgbClr val="FF0000"/>
                </a:solidFill>
                <a:latin typeface="Cambria" pitchFamily="18" charset="0"/>
                <a:ea typeface="Cambria" pitchFamily="18" charset="0"/>
              </a:rPr>
              <a:t>hãy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biết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rét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đậm</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rét</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hại</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gây</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ra</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hậu</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quả</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gì</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cho</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miền</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Bắc</a:t>
            </a:r>
            <a:r>
              <a:rPr lang="en-US" sz="2100" i="1" dirty="0">
                <a:solidFill>
                  <a:srgbClr val="FF0000"/>
                </a:solidFill>
                <a:latin typeface="Cambria" pitchFamily="18" charset="0"/>
                <a:ea typeface="Cambria" pitchFamily="18" charset="0"/>
              </a:rPr>
              <a:t> </a:t>
            </a:r>
            <a:r>
              <a:rPr lang="en-US" sz="2100" i="1" dirty="0" err="1">
                <a:solidFill>
                  <a:srgbClr val="FF0000"/>
                </a:solidFill>
                <a:latin typeface="Cambria" pitchFamily="18" charset="0"/>
                <a:ea typeface="Cambria" pitchFamily="18" charset="0"/>
              </a:rPr>
              <a:t>nước</a:t>
            </a:r>
            <a:r>
              <a:rPr lang="en-US" sz="2100" i="1" dirty="0">
                <a:solidFill>
                  <a:srgbClr val="FF0000"/>
                </a:solidFill>
                <a:latin typeface="Cambria" pitchFamily="18" charset="0"/>
                <a:ea typeface="Cambria" pitchFamily="18" charset="0"/>
              </a:rPr>
              <a:t> ta?</a:t>
            </a:r>
          </a:p>
        </p:txBody>
      </p:sp>
      <p:sp>
        <p:nvSpPr>
          <p:cNvPr id="4" name="Content Placeholder 2"/>
          <p:cNvSpPr txBox="1">
            <a:spLocks/>
          </p:cNvSpPr>
          <p:nvPr/>
        </p:nvSpPr>
        <p:spPr>
          <a:xfrm>
            <a:off x="0" y="6324601"/>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a:latin typeface="Cambria" pitchFamily="18" charset="0"/>
                <a:ea typeface="Cambria" pitchFamily="18" charset="0"/>
              </a:rPr>
              <a:t>=&gt; </a:t>
            </a:r>
            <a:r>
              <a:rPr lang="en-US" sz="2200" dirty="0" err="1">
                <a:latin typeface="Cambria" pitchFamily="18" charset="0"/>
                <a:ea typeface="Cambria" pitchFamily="18" charset="0"/>
              </a:rPr>
              <a:t>Nhiều</a:t>
            </a:r>
            <a:r>
              <a:rPr lang="en-US" sz="2200" dirty="0">
                <a:latin typeface="Cambria" pitchFamily="18" charset="0"/>
                <a:ea typeface="Cambria" pitchFamily="18" charset="0"/>
              </a:rPr>
              <a:t> </a:t>
            </a:r>
            <a:r>
              <a:rPr lang="en-US" sz="2200" dirty="0" err="1">
                <a:latin typeface="Cambria" pitchFamily="18" charset="0"/>
                <a:ea typeface="Cambria" pitchFamily="18" charset="0"/>
              </a:rPr>
              <a:t>địa</a:t>
            </a:r>
            <a:r>
              <a:rPr lang="en-US" sz="2200" dirty="0">
                <a:latin typeface="Cambria" pitchFamily="18" charset="0"/>
                <a:ea typeface="Cambria" pitchFamily="18" charset="0"/>
              </a:rPr>
              <a:t> </a:t>
            </a:r>
            <a:r>
              <a:rPr lang="en-US" sz="2200" dirty="0" err="1">
                <a:latin typeface="Cambria" pitchFamily="18" charset="0"/>
                <a:ea typeface="Cambria" pitchFamily="18" charset="0"/>
              </a:rPr>
              <a:t>phương</a:t>
            </a:r>
            <a:r>
              <a:rPr lang="en-US" sz="2200" dirty="0">
                <a:latin typeface="Cambria" pitchFamily="18" charset="0"/>
                <a:ea typeface="Cambria" pitchFamily="18" charset="0"/>
              </a:rPr>
              <a:t> </a:t>
            </a:r>
            <a:r>
              <a:rPr lang="en-US" sz="2200" dirty="0" err="1">
                <a:latin typeface="Cambria" pitchFamily="18" charset="0"/>
                <a:ea typeface="Cambria" pitchFamily="18" charset="0"/>
              </a:rPr>
              <a:t>cho</a:t>
            </a:r>
            <a:r>
              <a:rPr lang="en-US" sz="2200" dirty="0">
                <a:latin typeface="Cambria" pitchFamily="18" charset="0"/>
                <a:ea typeface="Cambria" pitchFamily="18" charset="0"/>
              </a:rPr>
              <a:t> </a:t>
            </a:r>
            <a:r>
              <a:rPr lang="en-US" sz="2200" dirty="0" err="1">
                <a:latin typeface="Cambria" pitchFamily="18" charset="0"/>
                <a:ea typeface="Cambria" pitchFamily="18" charset="0"/>
              </a:rPr>
              <a:t>học</a:t>
            </a:r>
            <a:r>
              <a:rPr lang="en-US" sz="2200" dirty="0">
                <a:latin typeface="Cambria" pitchFamily="18" charset="0"/>
                <a:ea typeface="Cambria" pitchFamily="18" charset="0"/>
              </a:rPr>
              <a:t> </a:t>
            </a:r>
            <a:r>
              <a:rPr lang="en-US" sz="2200" dirty="0" err="1">
                <a:latin typeface="Cambria" pitchFamily="18" charset="0"/>
                <a:ea typeface="Cambria" pitchFamily="18" charset="0"/>
              </a:rPr>
              <a:t>sinh</a:t>
            </a:r>
            <a:r>
              <a:rPr lang="en-US" sz="2200" dirty="0">
                <a:latin typeface="Cambria" pitchFamily="18" charset="0"/>
                <a:ea typeface="Cambria" pitchFamily="18" charset="0"/>
              </a:rPr>
              <a:t> </a:t>
            </a:r>
            <a:r>
              <a:rPr lang="en-US" sz="2200" dirty="0" err="1">
                <a:latin typeface="Cambria" pitchFamily="18" charset="0"/>
                <a:ea typeface="Cambria" pitchFamily="18" charset="0"/>
              </a:rPr>
              <a:t>nghỉ</a:t>
            </a:r>
            <a:r>
              <a:rPr lang="en-US" sz="2200" dirty="0">
                <a:latin typeface="Cambria" pitchFamily="18" charset="0"/>
                <a:ea typeface="Cambria" pitchFamily="18" charset="0"/>
              </a:rPr>
              <a:t> </a:t>
            </a:r>
            <a:r>
              <a:rPr lang="en-US" sz="2200" dirty="0" err="1">
                <a:latin typeface="Cambria" pitchFamily="18" charset="0"/>
                <a:ea typeface="Cambria" pitchFamily="18" charset="0"/>
              </a:rPr>
              <a:t>học</a:t>
            </a:r>
            <a:r>
              <a:rPr lang="en-US" sz="2200" dirty="0">
                <a:latin typeface="Cambria" pitchFamily="18" charset="0"/>
                <a:ea typeface="Cambria" pitchFamily="18" charset="0"/>
              </a:rPr>
              <a:t>, </a:t>
            </a:r>
            <a:r>
              <a:rPr lang="en-US" sz="2200" dirty="0" err="1">
                <a:latin typeface="Cambria" pitchFamily="18" charset="0"/>
                <a:ea typeface="Cambria" pitchFamily="18" charset="0"/>
              </a:rPr>
              <a:t>thiệt</a:t>
            </a:r>
            <a:r>
              <a:rPr lang="en-US" sz="2200" dirty="0">
                <a:latin typeface="Cambria" pitchFamily="18" charset="0"/>
                <a:ea typeface="Cambria" pitchFamily="18" charset="0"/>
              </a:rPr>
              <a:t> </a:t>
            </a:r>
            <a:r>
              <a:rPr lang="en-US" sz="2200" dirty="0" err="1">
                <a:latin typeface="Cambria" pitchFamily="18" charset="0"/>
                <a:ea typeface="Cambria" pitchFamily="18" charset="0"/>
              </a:rPr>
              <a:t>hại</a:t>
            </a:r>
            <a:r>
              <a:rPr lang="en-US" sz="2200" dirty="0">
                <a:latin typeface="Cambria" pitchFamily="18" charset="0"/>
                <a:ea typeface="Cambria" pitchFamily="18" charset="0"/>
              </a:rPr>
              <a:t> </a:t>
            </a:r>
            <a:r>
              <a:rPr lang="en-US" sz="2200" dirty="0" err="1">
                <a:latin typeface="Cambria" pitchFamily="18" charset="0"/>
                <a:ea typeface="Cambria" pitchFamily="18" charset="0"/>
              </a:rPr>
              <a:t>về</a:t>
            </a:r>
            <a:r>
              <a:rPr lang="en-US" sz="2200" dirty="0">
                <a:latin typeface="Cambria" pitchFamily="18" charset="0"/>
                <a:ea typeface="Cambria" pitchFamily="18" charset="0"/>
              </a:rPr>
              <a:t> </a:t>
            </a:r>
            <a:r>
              <a:rPr lang="en-US" sz="2200" dirty="0" err="1">
                <a:latin typeface="Cambria" pitchFamily="18" charset="0"/>
                <a:ea typeface="Cambria" pitchFamily="18" charset="0"/>
              </a:rPr>
              <a:t>gia</a:t>
            </a:r>
            <a:r>
              <a:rPr lang="en-US" sz="2200" dirty="0">
                <a:latin typeface="Cambria" pitchFamily="18" charset="0"/>
                <a:ea typeface="Cambria" pitchFamily="18" charset="0"/>
              </a:rPr>
              <a:t> </a:t>
            </a:r>
            <a:r>
              <a:rPr lang="en-US" sz="2200" dirty="0" err="1">
                <a:latin typeface="Cambria" pitchFamily="18" charset="0"/>
                <a:ea typeface="Cambria" pitchFamily="18" charset="0"/>
              </a:rPr>
              <a:t>súc</a:t>
            </a:r>
            <a:r>
              <a:rPr lang="en-US" sz="2200" dirty="0">
                <a:latin typeface="Cambria" pitchFamily="18" charset="0"/>
                <a:ea typeface="Cambria" pitchFamily="18" charset="0"/>
              </a:rPr>
              <a:t>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hoa</a:t>
            </a:r>
            <a:r>
              <a:rPr lang="en-US" sz="2200" dirty="0">
                <a:latin typeface="Cambria" pitchFamily="18" charset="0"/>
                <a:ea typeface="Cambria" pitchFamily="18" charset="0"/>
              </a:rPr>
              <a:t> </a:t>
            </a:r>
            <a:r>
              <a:rPr lang="en-US" sz="2200" dirty="0" err="1">
                <a:latin typeface="Cambria" pitchFamily="18" charset="0"/>
                <a:ea typeface="Cambria" pitchFamily="18" charset="0"/>
              </a:rPr>
              <a:t>màu</a:t>
            </a:r>
            <a:r>
              <a:rPr lang="en-US" sz="2200" dirty="0">
                <a:latin typeface="Cambria" pitchFamily="18" charset="0"/>
                <a:ea typeface="Cambria" pitchFamily="18" charset="0"/>
              </a:rPr>
              <a:t>.</a:t>
            </a:r>
          </a:p>
        </p:txBody>
      </p:sp>
      <p:pic>
        <p:nvPicPr>
          <p:cNvPr id="6" name="Bai 9 - 2">
            <a:hlinkClick r:id="" action="ppaction://media"/>
            <a:extLst>
              <a:ext uri="{FF2B5EF4-FFF2-40B4-BE49-F238E27FC236}">
                <a16:creationId xmlns:a16="http://schemas.microsoft.com/office/drawing/2014/main" id="{7DBD8B17-7178-EF97-CFA6-76E5CC37DA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990600"/>
            <a:ext cx="8382000" cy="5257800"/>
          </a:xfrm>
          <a:prstGeom prst="rect">
            <a:avLst/>
          </a:prstGeom>
        </p:spPr>
      </p:pic>
    </p:spTree>
    <p:extLst>
      <p:ext uri="{BB962C8B-B14F-4D97-AF65-F5344CB8AC3E}">
        <p14:creationId xmlns:p14="http://schemas.microsoft.com/office/powerpoint/2010/main" val="326077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6"/>
                </p:tgtEl>
              </p:cMediaNode>
            </p:video>
          </p:childTnLst>
        </p:cTn>
      </p:par>
    </p:tnLst>
    <p:bldLst>
      <p:bldP spid="3" grpId="0" build="p"/>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5703</TotalTime>
  <Words>3159</Words>
  <Application>Microsoft Office PowerPoint</Application>
  <PresentationFormat>On-screen Show (4:3)</PresentationFormat>
  <Paragraphs>259</Paragraphs>
  <Slides>34</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Cambria</vt:lpstr>
      <vt:lpstr>Times New Roman</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413</cp:revision>
  <dcterms:created xsi:type="dcterms:W3CDTF">2016-02-15T14:28:12Z</dcterms:created>
  <dcterms:modified xsi:type="dcterms:W3CDTF">2025-01-21T07:11:07Z</dcterms:modified>
</cp:coreProperties>
</file>