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575" r:id="rId2"/>
    <p:sldId id="529" r:id="rId3"/>
    <p:sldId id="530" r:id="rId4"/>
    <p:sldId id="531" r:id="rId5"/>
    <p:sldId id="503" r:id="rId6"/>
    <p:sldId id="534" r:id="rId7"/>
    <p:sldId id="537" r:id="rId8"/>
    <p:sldId id="578" r:id="rId9"/>
    <p:sldId id="533" r:id="rId10"/>
    <p:sldId id="576" r:id="rId11"/>
    <p:sldId id="540" r:id="rId12"/>
    <p:sldId id="542" r:id="rId13"/>
    <p:sldId id="566" r:id="rId14"/>
    <p:sldId id="572" r:id="rId15"/>
    <p:sldId id="545" r:id="rId16"/>
    <p:sldId id="546" r:id="rId17"/>
    <p:sldId id="547" r:id="rId18"/>
    <p:sldId id="521" r:id="rId19"/>
    <p:sldId id="549" r:id="rId20"/>
    <p:sldId id="550" r:id="rId21"/>
    <p:sldId id="567" r:id="rId22"/>
    <p:sldId id="552" r:id="rId23"/>
    <p:sldId id="568" r:id="rId24"/>
    <p:sldId id="579" r:id="rId25"/>
    <p:sldId id="555" r:id="rId26"/>
    <p:sldId id="556" r:id="rId27"/>
    <p:sldId id="563" r:id="rId28"/>
    <p:sldId id="557" r:id="rId29"/>
    <p:sldId id="558" r:id="rId30"/>
    <p:sldId id="559" r:id="rId31"/>
    <p:sldId id="561" r:id="rId32"/>
    <p:sldId id="560" r:id="rId33"/>
    <p:sldId id="569" r:id="rId34"/>
    <p:sldId id="527" r:id="rId35"/>
    <p:sldId id="519" r:id="rId36"/>
    <p:sldId id="571" r:id="rId37"/>
    <p:sldId id="52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4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en-US" sz="1800" b="1" dirty="0">
              <a:solidFill>
                <a:srgbClr val="FF0000"/>
              </a:solidFill>
              <a:latin typeface="Cambria" pitchFamily="18" charset="0"/>
              <a:ea typeface="Cambria" pitchFamily="18" charset="0"/>
            </a:rPr>
            <a:t>a. </a:t>
          </a:r>
          <a:r>
            <a:rPr lang="en-US" sz="1800" b="1" dirty="0" err="1">
              <a:solidFill>
                <a:srgbClr val="FF0000"/>
              </a:solidFill>
              <a:latin typeface="Cambria" pitchFamily="18" charset="0"/>
              <a:ea typeface="Cambria" pitchFamily="18" charset="0"/>
            </a:rPr>
            <a:t>Hệ</a:t>
          </a:r>
          <a:r>
            <a:rPr lang="en-US" sz="1800" b="1" dirty="0">
              <a:solidFill>
                <a:srgbClr val="FF0000"/>
              </a:solidFill>
              <a:latin typeface="Cambria" pitchFamily="18" charset="0"/>
              <a:ea typeface="Cambria" pitchFamily="18" charset="0"/>
            </a:rPr>
            <a:t> </a:t>
          </a:r>
          <a:r>
            <a:rPr lang="en-US" sz="1800" b="1" dirty="0" err="1">
              <a:solidFill>
                <a:srgbClr val="FF0000"/>
              </a:solidFill>
              <a:latin typeface="Cambria" pitchFamily="18" charset="0"/>
              <a:ea typeface="Cambria" pitchFamily="18" charset="0"/>
            </a:rPr>
            <a:t>thống</a:t>
          </a:r>
          <a:r>
            <a:rPr lang="en-US" sz="1800" b="1" dirty="0">
              <a:solidFill>
                <a:srgbClr val="FF0000"/>
              </a:solidFill>
              <a:latin typeface="Cambria" pitchFamily="18" charset="0"/>
              <a:ea typeface="Cambria" pitchFamily="18" charset="0"/>
            </a:rPr>
            <a:t> </a:t>
          </a:r>
          <a:r>
            <a:rPr lang="en-US" sz="1800" b="1" dirty="0" err="1">
              <a:solidFill>
                <a:srgbClr val="FF0000"/>
              </a:solidFill>
              <a:latin typeface="Cambria" pitchFamily="18" charset="0"/>
              <a:ea typeface="Cambria" pitchFamily="18" charset="0"/>
            </a:rPr>
            <a:t>sông</a:t>
          </a:r>
          <a:r>
            <a:rPr lang="en-US" sz="1800" b="1" dirty="0">
              <a:solidFill>
                <a:srgbClr val="FF0000"/>
              </a:solidFill>
              <a:latin typeface="Cambria" pitchFamily="18" charset="0"/>
              <a:ea typeface="Cambria" pitchFamily="18" charset="0"/>
            </a:rPr>
            <a:t> </a:t>
          </a:r>
          <a:r>
            <a:rPr lang="en-US" sz="1800" b="1" dirty="0" err="1">
              <a:solidFill>
                <a:srgbClr val="FF0000"/>
              </a:solidFill>
              <a:latin typeface="Cambria" pitchFamily="18" charset="0"/>
              <a:ea typeface="Cambria" pitchFamily="18" charset="0"/>
            </a:rPr>
            <a:t>Hồng</a:t>
          </a:r>
          <a:endParaRPr lang="en-US" sz="1800" b="1" dirty="0">
            <a:solidFill>
              <a:srgbClr val="FF0000"/>
            </a:solidFill>
            <a:latin typeface="Cambria" pitchFamily="18" charset="0"/>
            <a:ea typeface="Cambria" pitchFamily="18" charset="0"/>
          </a:endParaRPr>
        </a:p>
        <a:p>
          <a:pPr algn="l"/>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Là hệ thống sông lớn thứ 2 cả nước.</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Mùa lũ: từ tháng 6 - tháng 10, chiếm khoảng 75% tổng lượng nước cả năm.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58256" custLinFactNeighborY="-1241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en-US" sz="1800" b="1" dirty="0">
              <a:solidFill>
                <a:srgbClr val="FF0000"/>
              </a:solidFill>
              <a:latin typeface="Cambria" pitchFamily="18" charset="0"/>
              <a:ea typeface="Cambria" pitchFamily="18" charset="0"/>
            </a:rPr>
            <a:t>b. </a:t>
          </a:r>
          <a:r>
            <a:rPr lang="en-US" sz="1800" b="1" dirty="0" err="1">
              <a:solidFill>
                <a:srgbClr val="FF0000"/>
              </a:solidFill>
              <a:latin typeface="Cambria" pitchFamily="18" charset="0"/>
              <a:ea typeface="Cambria" pitchFamily="18" charset="0"/>
            </a:rPr>
            <a:t>Hệ</a:t>
          </a:r>
          <a:r>
            <a:rPr lang="en-US" sz="1800" b="1" dirty="0">
              <a:solidFill>
                <a:srgbClr val="FF0000"/>
              </a:solidFill>
              <a:latin typeface="Cambria" pitchFamily="18" charset="0"/>
              <a:ea typeface="Cambria" pitchFamily="18" charset="0"/>
            </a:rPr>
            <a:t> </a:t>
          </a:r>
          <a:r>
            <a:rPr lang="en-US" sz="1800" b="1" dirty="0" err="1">
              <a:solidFill>
                <a:srgbClr val="FF0000"/>
              </a:solidFill>
              <a:latin typeface="Cambria" pitchFamily="18" charset="0"/>
              <a:ea typeface="Cambria" pitchFamily="18" charset="0"/>
            </a:rPr>
            <a:t>thống</a:t>
          </a:r>
          <a:r>
            <a:rPr lang="en-US" sz="1800" b="1" dirty="0">
              <a:solidFill>
                <a:srgbClr val="FF0000"/>
              </a:solidFill>
              <a:latin typeface="Cambria" pitchFamily="18" charset="0"/>
              <a:ea typeface="Cambria" pitchFamily="18" charset="0"/>
            </a:rPr>
            <a:t> song Thu </a:t>
          </a:r>
          <a:r>
            <a:rPr lang="en-US" sz="1800" b="1" dirty="0" err="1">
              <a:solidFill>
                <a:srgbClr val="FF0000"/>
              </a:solidFill>
              <a:latin typeface="Cambria" pitchFamily="18" charset="0"/>
              <a:ea typeface="Cambria" pitchFamily="18" charset="0"/>
            </a:rPr>
            <a:t>Bồn</a:t>
          </a:r>
          <a:endParaRPr lang="en-US" sz="1800" b="1" dirty="0">
            <a:solidFill>
              <a:srgbClr val="FF0000"/>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Có 78 phụ lưu dài trên 10km.</a:t>
          </a:r>
          <a:endParaRPr lang="en-US" sz="1800" b="0"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Chế độ nước sông:</a:t>
          </a:r>
          <a:endParaRPr lang="en-US" sz="1800" b="1"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lũ: từ tháng 10 - tháng 12, chiếm khoảng 65% tổng lượng nước cả năm.</a:t>
          </a:r>
          <a:endParaRPr lang="en-US" sz="1800" b="0"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cạn: từ tháng 1 đến tháng 9, chiếm khoảng 35% tổng lượng nước cả năm.</a:t>
          </a:r>
          <a:endParaRPr lang="en-US" sz="1800" b="0" dirty="0">
            <a:solidFill>
              <a:schemeClr val="tx1"/>
            </a:solidFill>
            <a:latin typeface="Cambria" pitchFamily="18" charset="0"/>
            <a:ea typeface="Cambria" pitchFamily="18" charset="0"/>
          </a:endParaRPr>
        </a:p>
        <a:p>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do </a:t>
          </a:r>
          <a:r>
            <a:rPr lang="vi-VN" sz="18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74039" custLinFactNeighborY="-27840">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081484" y="-930756"/>
          <a:ext cx="7241493" cy="7241493"/>
        </a:xfrm>
        <a:prstGeom prst="blockArc">
          <a:avLst>
            <a:gd name="adj1" fmla="val 18900000"/>
            <a:gd name="adj2" fmla="val 2700000"/>
            <a:gd name="adj3" fmla="val 29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46741" y="90996"/>
          <a:ext cx="6494215" cy="170282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07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latin typeface="Cambria" pitchFamily="18" charset="0"/>
              <a:ea typeface="Cambria" pitchFamily="18" charset="0"/>
            </a:rPr>
            <a:t>a. </a:t>
          </a:r>
          <a:r>
            <a:rPr lang="en-US" sz="1800" b="1" kern="1200" dirty="0" err="1">
              <a:solidFill>
                <a:srgbClr val="FF0000"/>
              </a:solidFill>
              <a:latin typeface="Cambria" pitchFamily="18" charset="0"/>
              <a:ea typeface="Cambria" pitchFamily="18" charset="0"/>
            </a:rPr>
            <a:t>Hệ</a:t>
          </a:r>
          <a:r>
            <a:rPr lang="en-US" sz="1800" b="1" kern="1200" dirty="0">
              <a:solidFill>
                <a:srgbClr val="FF0000"/>
              </a:solidFill>
              <a:latin typeface="Cambria" pitchFamily="18" charset="0"/>
              <a:ea typeface="Cambria" pitchFamily="18" charset="0"/>
            </a:rPr>
            <a:t> </a:t>
          </a:r>
          <a:r>
            <a:rPr lang="en-US" sz="1800" b="1" kern="1200" dirty="0" err="1">
              <a:solidFill>
                <a:srgbClr val="FF0000"/>
              </a:solidFill>
              <a:latin typeface="Cambria" pitchFamily="18" charset="0"/>
              <a:ea typeface="Cambria" pitchFamily="18" charset="0"/>
            </a:rPr>
            <a:t>thống</a:t>
          </a:r>
          <a:r>
            <a:rPr lang="en-US" sz="1800" b="1" kern="1200" dirty="0">
              <a:solidFill>
                <a:srgbClr val="FF0000"/>
              </a:solidFill>
              <a:latin typeface="Cambria" pitchFamily="18" charset="0"/>
              <a:ea typeface="Cambria" pitchFamily="18" charset="0"/>
            </a:rPr>
            <a:t> </a:t>
          </a:r>
          <a:r>
            <a:rPr lang="en-US" sz="1800" b="1" kern="1200" dirty="0" err="1">
              <a:solidFill>
                <a:srgbClr val="FF0000"/>
              </a:solidFill>
              <a:latin typeface="Cambria" pitchFamily="18" charset="0"/>
              <a:ea typeface="Cambria" pitchFamily="18" charset="0"/>
            </a:rPr>
            <a:t>sông</a:t>
          </a:r>
          <a:r>
            <a:rPr lang="en-US" sz="1800" b="1" kern="1200" dirty="0">
              <a:solidFill>
                <a:srgbClr val="FF0000"/>
              </a:solidFill>
              <a:latin typeface="Cambria" pitchFamily="18" charset="0"/>
              <a:ea typeface="Cambria" pitchFamily="18" charset="0"/>
            </a:rPr>
            <a:t> </a:t>
          </a:r>
          <a:r>
            <a:rPr lang="en-US" sz="1800" b="1" kern="1200" dirty="0" err="1">
              <a:solidFill>
                <a:srgbClr val="FF0000"/>
              </a:solidFill>
              <a:latin typeface="Cambria" pitchFamily="18" charset="0"/>
              <a:ea typeface="Cambria" pitchFamily="18" charset="0"/>
            </a:rPr>
            <a:t>Hồng</a:t>
          </a:r>
          <a:endParaRPr lang="en-US" sz="1800" b="1" kern="1200" dirty="0">
            <a:solidFill>
              <a:srgbClr val="FF0000"/>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Là hệ thống sông lớn thứ 2 cả nước.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a:solidFill>
              <a:schemeClr val="tx1"/>
            </a:solidFill>
            <a:latin typeface="Cambria" pitchFamily="18" charset="0"/>
            <a:ea typeface="Cambria" pitchFamily="18" charset="0"/>
          </a:endParaRPr>
        </a:p>
      </dsp:txBody>
      <dsp:txXfrm>
        <a:off x="746741" y="90996"/>
        <a:ext cx="6494215" cy="1702828"/>
      </dsp:txXfrm>
    </dsp:sp>
    <dsp:sp modelId="{467C472B-F399-46AE-B017-5DC56BBEA7D7}">
      <dsp:nvSpPr>
        <dsp:cNvPr id="0" name=""/>
        <dsp:cNvSpPr/>
      </dsp:nvSpPr>
      <dsp:spPr>
        <a:xfrm>
          <a:off x="74243" y="403498"/>
          <a:ext cx="1344995" cy="134499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37865" y="1881669"/>
          <a:ext cx="6103090" cy="16166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072"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Mùa lũ: từ tháng 6 - tháng 10, chiếm khoảng 75%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a:solidFill>
              <a:schemeClr val="tx1"/>
            </a:solidFill>
            <a:latin typeface="Cambria" pitchFamily="18" charset="0"/>
            <a:ea typeface="Cambria" pitchFamily="18" charset="0"/>
          </a:endParaRPr>
        </a:p>
      </dsp:txBody>
      <dsp:txXfrm>
        <a:off x="1137865" y="1881669"/>
        <a:ext cx="6103090" cy="1616640"/>
      </dsp:txXfrm>
    </dsp:sp>
    <dsp:sp modelId="{9D6C96D5-59F1-4074-AA4E-276172A59D56}">
      <dsp:nvSpPr>
        <dsp:cNvPr id="0" name=""/>
        <dsp:cNvSpPr/>
      </dsp:nvSpPr>
      <dsp:spPr>
        <a:xfrm>
          <a:off x="465368" y="2017492"/>
          <a:ext cx="1344995" cy="1344995"/>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46741" y="3869346"/>
          <a:ext cx="6494215" cy="86927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072"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a:solidFill>
              <a:schemeClr val="tx1"/>
            </a:solidFill>
            <a:latin typeface="Cambria" pitchFamily="18" charset="0"/>
            <a:ea typeface="Cambria" pitchFamily="18" charset="0"/>
          </a:endParaRPr>
        </a:p>
      </dsp:txBody>
      <dsp:txXfrm>
        <a:off x="746741" y="3869346"/>
        <a:ext cx="6494215" cy="869275"/>
      </dsp:txXfrm>
    </dsp:sp>
    <dsp:sp modelId="{BB02C15B-25BD-4CA5-8B62-85830BA892A9}">
      <dsp:nvSpPr>
        <dsp:cNvPr id="0" name=""/>
        <dsp:cNvSpPr/>
      </dsp:nvSpPr>
      <dsp:spPr>
        <a:xfrm>
          <a:off x="74243" y="3631486"/>
          <a:ext cx="1344995" cy="1344995"/>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045696" y="-925306"/>
          <a:ext cx="7198904" cy="7198904"/>
        </a:xfrm>
        <a:prstGeom prst="blockArc">
          <a:avLst>
            <a:gd name="adj1" fmla="val 18900000"/>
            <a:gd name="adj2" fmla="val 2700000"/>
            <a:gd name="adj3" fmla="val 3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42342" y="0"/>
          <a:ext cx="6499050" cy="18616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FF0000"/>
              </a:solidFill>
              <a:latin typeface="Cambria" pitchFamily="18" charset="0"/>
              <a:ea typeface="Cambria" pitchFamily="18" charset="0"/>
            </a:rPr>
            <a:t>b. </a:t>
          </a:r>
          <a:r>
            <a:rPr lang="en-US" sz="1800" b="1" kern="1200" dirty="0" err="1">
              <a:solidFill>
                <a:srgbClr val="FF0000"/>
              </a:solidFill>
              <a:latin typeface="Cambria" pitchFamily="18" charset="0"/>
              <a:ea typeface="Cambria" pitchFamily="18" charset="0"/>
            </a:rPr>
            <a:t>Hệ</a:t>
          </a:r>
          <a:r>
            <a:rPr lang="en-US" sz="1800" b="1" kern="1200" dirty="0">
              <a:solidFill>
                <a:srgbClr val="FF0000"/>
              </a:solidFill>
              <a:latin typeface="Cambria" pitchFamily="18" charset="0"/>
              <a:ea typeface="Cambria" pitchFamily="18" charset="0"/>
            </a:rPr>
            <a:t> </a:t>
          </a:r>
          <a:r>
            <a:rPr lang="en-US" sz="1800" b="1" kern="1200" dirty="0" err="1">
              <a:solidFill>
                <a:srgbClr val="FF0000"/>
              </a:solidFill>
              <a:latin typeface="Cambria" pitchFamily="18" charset="0"/>
              <a:ea typeface="Cambria" pitchFamily="18" charset="0"/>
            </a:rPr>
            <a:t>thống</a:t>
          </a:r>
          <a:r>
            <a:rPr lang="en-US" sz="1800" b="1" kern="1200" dirty="0">
              <a:solidFill>
                <a:srgbClr val="FF0000"/>
              </a:solidFill>
              <a:latin typeface="Cambria" pitchFamily="18" charset="0"/>
              <a:ea typeface="Cambria" pitchFamily="18" charset="0"/>
            </a:rPr>
            <a:t> song Thu </a:t>
          </a:r>
          <a:r>
            <a:rPr lang="en-US" sz="1800" b="1" kern="1200" dirty="0" err="1">
              <a:solidFill>
                <a:srgbClr val="FF0000"/>
              </a:solidFill>
              <a:latin typeface="Cambria" pitchFamily="18" charset="0"/>
              <a:ea typeface="Cambria" pitchFamily="18" charset="0"/>
            </a:rPr>
            <a:t>Bồn</a:t>
          </a:r>
          <a:endParaRPr lang="en-US" sz="1800" b="1" kern="1200" dirty="0">
            <a:solidFill>
              <a:srgbClr val="FF0000"/>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Có 78 phụ lưu dài trên 10km.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a:solidFill>
              <a:schemeClr val="tx1"/>
            </a:solidFill>
            <a:latin typeface="Cambria" pitchFamily="18" charset="0"/>
            <a:ea typeface="Cambria" pitchFamily="18" charset="0"/>
          </a:endParaRPr>
        </a:p>
      </dsp:txBody>
      <dsp:txXfrm>
        <a:off x="742342" y="0"/>
        <a:ext cx="6499050" cy="1861622"/>
      </dsp:txXfrm>
    </dsp:sp>
    <dsp:sp modelId="{467C472B-F399-46AE-B017-5DC56BBEA7D7}">
      <dsp:nvSpPr>
        <dsp:cNvPr id="0" name=""/>
        <dsp:cNvSpPr/>
      </dsp:nvSpPr>
      <dsp:spPr>
        <a:xfrm>
          <a:off x="73806" y="401121"/>
          <a:ext cx="1337073" cy="133707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31163" y="1870586"/>
          <a:ext cx="6110229" cy="1607118"/>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Chế độ nước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10 - tháng 12, chiếm khoảng 65%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131163" y="1870586"/>
        <a:ext cx="6110229" cy="1607118"/>
      </dsp:txXfrm>
    </dsp:sp>
    <dsp:sp modelId="{9D6C96D5-59F1-4074-AA4E-276172A59D56}">
      <dsp:nvSpPr>
        <dsp:cNvPr id="0" name=""/>
        <dsp:cNvSpPr/>
      </dsp:nvSpPr>
      <dsp:spPr>
        <a:xfrm>
          <a:off x="462627" y="2005609"/>
          <a:ext cx="1337073" cy="133707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42342" y="3846555"/>
          <a:ext cx="6499050" cy="86415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9041"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do </a:t>
          </a:r>
          <a:r>
            <a:rPr lang="vi-VN" sz="1800" kern="12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a:solidFill>
                <a:schemeClr val="tx1"/>
              </a:solidFill>
              <a:latin typeface="Cambria" pitchFamily="18" charset="0"/>
              <a:ea typeface="Cambria" pitchFamily="18" charset="0"/>
            </a:rPr>
            <a:t> </a:t>
          </a:r>
        </a:p>
      </dsp:txBody>
      <dsp:txXfrm>
        <a:off x="742342" y="3846555"/>
        <a:ext cx="6499050" cy="864155"/>
      </dsp:txXfrm>
    </dsp:sp>
    <dsp:sp modelId="{BB02C15B-25BD-4CA5-8B62-85830BA892A9}">
      <dsp:nvSpPr>
        <dsp:cNvPr id="0" name=""/>
        <dsp:cNvSpPr/>
      </dsp:nvSpPr>
      <dsp:spPr>
        <a:xfrm>
          <a:off x="73806" y="3610097"/>
          <a:ext cx="1337073" cy="133707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CAD2-D0EE-4D2B-A721-DE8AE042F159}"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5380B-CD3A-4722-9FB4-8DA439BC8177}" type="slidenum">
              <a:rPr lang="en-US" smtClean="0"/>
              <a:t>‹#›</a:t>
            </a:fld>
            <a:endParaRPr lang="en-US"/>
          </a:p>
        </p:txBody>
      </p:sp>
    </p:spTree>
    <p:extLst>
      <p:ext uri="{BB962C8B-B14F-4D97-AF65-F5344CB8AC3E}">
        <p14:creationId xmlns:p14="http://schemas.microsoft.com/office/powerpoint/2010/main" val="348810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07371-8868-4589-AC6F-FE52F71079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897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903843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6655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8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636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11766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91699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780360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502746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016652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680787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2902651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16.jpe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4.png"/><Relationship Id="rId4" Type="http://schemas.openxmlformats.org/officeDocument/2006/relationships/image" Target="../media/image16.jpeg"/><Relationship Id="rId9" Type="http://schemas.openxmlformats.org/officeDocument/2006/relationships/image" Target="../media/image19.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6.png"/><Relationship Id="rId5" Type="http://schemas.openxmlformats.org/officeDocument/2006/relationships/image" Target="../media/image17.png"/><Relationship Id="rId10" Type="http://schemas.openxmlformats.org/officeDocument/2006/relationships/image" Target="../media/image45.png"/><Relationship Id="rId4" Type="http://schemas.openxmlformats.org/officeDocument/2006/relationships/image" Target="../media/image16.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398964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52789" y="1080816"/>
            <a:ext cx="10878148"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144618" y="1197819"/>
            <a:ext cx="10647780"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144618" y="52392"/>
            <a:ext cx="10882962"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60853" y="126813"/>
            <a:ext cx="189894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60853" y="127001"/>
            <a:ext cx="2007183"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260853" y="1143001"/>
            <a:ext cx="10574975"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548552" y="133916"/>
            <a:ext cx="8287276"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8659662"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695156" y="2071890"/>
            <a:ext cx="4497619"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19188"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448129" y="46307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794920" y="3875544"/>
            <a:ext cx="4298058" cy="2354491"/>
          </a:xfrm>
          <a:prstGeom prst="rect">
            <a:avLst/>
          </a:prstGeom>
          <a:solidFill>
            <a:srgbClr val="FFCCFF"/>
          </a:solidFill>
          <a:ln w="12700">
            <a:solidFill>
              <a:srgbClr val="0070C0"/>
            </a:solidFill>
          </a:ln>
        </p:spPr>
        <p:txBody>
          <a:bodyPr wrap="square">
            <a:spAutoFit/>
          </a:bodyPr>
          <a:lstStyle/>
          <a:p>
            <a:pPr algn="just">
              <a:spcBef>
                <a:spcPts val="600"/>
              </a:spcBef>
            </a:pPr>
            <a:r>
              <a:rPr lang="nl-NL" sz="2100" dirty="0">
                <a:solidFill>
                  <a:prstClr val="black"/>
                </a:solidFill>
                <a:latin typeface="Times New Roman"/>
                <a:ea typeface="Times New Roman"/>
              </a:rPr>
              <a:t>- Tổng lượng nước lớn</a:t>
            </a:r>
            <a:r>
              <a:rPr lang="vi-VN" sz="2100" dirty="0">
                <a:solidFill>
                  <a:prstClr val="black"/>
                </a:solidFill>
                <a:latin typeface="Times New Roman"/>
                <a:ea typeface="Times New Roman"/>
              </a:rPr>
              <a:t> hơn </a:t>
            </a:r>
            <a:r>
              <a:rPr lang="nl-NL" sz="2100" dirty="0">
                <a:solidFill>
                  <a:prstClr val="black"/>
                </a:solidFill>
                <a:latin typeface="Times New Roman"/>
                <a:ea typeface="Times New Roman"/>
              </a:rPr>
              <a:t>8</a:t>
            </a:r>
            <a:r>
              <a:rPr lang="vi-VN" sz="2100" dirty="0">
                <a:solidFill>
                  <a:prstClr val="black"/>
                </a:solidFill>
                <a:latin typeface="Times New Roman"/>
                <a:ea typeface="Times New Roman"/>
              </a:rPr>
              <a:t>39</a:t>
            </a:r>
            <a:r>
              <a:rPr lang="nl-NL" sz="2100" dirty="0">
                <a:solidFill>
                  <a:prstClr val="black"/>
                </a:solidFill>
                <a:latin typeface="Times New Roman"/>
                <a:ea typeface="Times New Roman"/>
              </a:rPr>
              <a:t> tỉ m</a:t>
            </a:r>
            <a:r>
              <a:rPr lang="nl-NL" sz="2100" baseline="30000" dirty="0">
                <a:solidFill>
                  <a:prstClr val="black"/>
                </a:solidFill>
                <a:latin typeface="Times New Roman"/>
                <a:ea typeface="Times New Roman"/>
              </a:rPr>
              <a:t>3</a:t>
            </a:r>
            <a:r>
              <a:rPr lang="nl-NL" sz="2100" dirty="0">
                <a:solidFill>
                  <a:prstClr val="black"/>
                </a:solidFill>
                <a:latin typeface="Times New Roman"/>
                <a:ea typeface="Times New Roman"/>
              </a:rPr>
              <a:t>/năm. </a:t>
            </a:r>
            <a:endParaRPr lang="en-US" sz="2100" dirty="0">
              <a:solidFill>
                <a:prstClr val="black"/>
              </a:solidFill>
              <a:latin typeface="Calibri"/>
            </a:endParaRPr>
          </a:p>
          <a:p>
            <a:pPr algn="just"/>
            <a:r>
              <a:rPr lang="nl-NL" sz="2100" dirty="0">
                <a:solidFill>
                  <a:prstClr val="black"/>
                </a:solidFill>
                <a:latin typeface="Times New Roman"/>
                <a:ea typeface="Times New Roman"/>
              </a:rPr>
              <a:t>- Tổng lượng phù sa </a:t>
            </a:r>
            <a:r>
              <a:rPr lang="vi-VN" sz="2100" dirty="0">
                <a:solidFill>
                  <a:prstClr val="black"/>
                </a:solidFill>
                <a:latin typeface="Times New Roman"/>
                <a:ea typeface="Times New Roman"/>
              </a:rPr>
              <a:t>khá</a:t>
            </a:r>
            <a:r>
              <a:rPr lang="nl-NL" sz="2100" dirty="0">
                <a:solidFill>
                  <a:prstClr val="black"/>
                </a:solidFill>
                <a:latin typeface="Times New Roman"/>
                <a:ea typeface="Times New Roman"/>
              </a:rPr>
              <a:t> lớn khoảng 200 triệu tấn/năm. </a:t>
            </a:r>
          </a:p>
          <a:p>
            <a:pPr algn="just"/>
            <a:r>
              <a:rPr lang="nl-NL" sz="2100" dirty="0">
                <a:solidFill>
                  <a:prstClr val="black"/>
                </a:solidFill>
                <a:latin typeface="Cambria" pitchFamily="18" charset="0"/>
                <a:ea typeface="Cambria" pitchFamily="18" charset="0"/>
              </a:rPr>
              <a:t>- Nguyên nhân: ¾ diện tích là đồi núi, dốc nên nước sông bào mòn mạnh địa hình tạo ra phù sa.</a:t>
            </a:r>
            <a:endParaRPr lang="en-US" sz="2100" dirty="0">
              <a:solidFill>
                <a:prstClr val="black"/>
              </a:solidFill>
              <a:latin typeface="Cambria" pitchFamily="18" charset="0"/>
              <a:ea typeface="Cambria" pitchFamily="18" charset="0"/>
            </a:endParaRPr>
          </a:p>
        </p:txBody>
      </p:sp>
      <p:sp>
        <p:nvSpPr>
          <p:cNvPr id="34" name="Text Box 9"/>
          <p:cNvSpPr txBox="1">
            <a:spLocks noChangeArrowheads="1"/>
          </p:cNvSpPr>
          <p:nvPr/>
        </p:nvSpPr>
        <p:spPr bwMode="auto">
          <a:xfrm>
            <a:off x="1976587" y="1173220"/>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indent="-457200">
              <a:buFontTx/>
              <a:buAutoNum type="arabicPeriod"/>
            </a:pPr>
            <a:r>
              <a:rPr lang="en-US" sz="2000" b="1" dirty="0" err="1">
                <a:solidFill>
                  <a:srgbClr val="CC0000"/>
                </a:solidFill>
                <a:latin typeface="Times New Roman" pitchFamily="18" charset="0"/>
                <a:cs typeface="Times New Roman" pitchFamily="18" charset="0"/>
              </a:rPr>
              <a:t>Đặc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điểm</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ngòi</a:t>
            </a:r>
            <a:endParaRPr lang="en-US" sz="2000" b="1" dirty="0">
              <a:solidFill>
                <a:srgbClr val="CC0000"/>
              </a:solidFill>
              <a:latin typeface="Times New Roman" pitchFamily="18" charset="0"/>
              <a:cs typeface="Times New Roman" pitchFamily="18" charset="0"/>
            </a:endParaRPr>
          </a:p>
          <a:p>
            <a:r>
              <a:rPr lang="en-US" sz="2000" b="1" dirty="0">
                <a:solidFill>
                  <a:srgbClr val="CC0000"/>
                </a:solidFill>
                <a:latin typeface="Times New Roman" pitchFamily="18" charset="0"/>
                <a:cs typeface="Times New Roman" pitchFamily="18" charset="0"/>
              </a:rPr>
              <a:t>b. </a:t>
            </a:r>
            <a:r>
              <a:rPr lang="en-US" sz="2000" b="1" dirty="0" err="1">
                <a:solidFill>
                  <a:srgbClr val="CC0000"/>
                </a:solidFill>
                <a:latin typeface="Times New Roman" pitchFamily="18" charset="0"/>
                <a:cs typeface="Times New Roman" pitchFamily="18" charset="0"/>
              </a:rPr>
              <a:t>Lưu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lượng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nước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lớn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giàu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phù</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sa</a:t>
            </a:r>
            <a:r>
              <a:rPr lang="en-US" sz="2000" b="1" dirty="0">
                <a:solidFill>
                  <a:srgbClr val="CC0000"/>
                </a:solidFill>
                <a:latin typeface="Times New Roman" pitchFamily="18" charset="0"/>
                <a:cs typeface="Times New Roman" pitchFamily="18" charset="0"/>
              </a:rPr>
              <a:t>.</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6022" y="1295400"/>
            <a:ext cx="4293129"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4232" y="4038600"/>
            <a:ext cx="4601595"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Lượng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nước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Mê</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Công</a:t>
            </a:r>
            <a:endParaRPr lang="en-US" dirty="0">
              <a:solidFill>
                <a:prstClr val="black"/>
              </a:solidFill>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Phù</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621754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2979339" y="2029099"/>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10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810340" y="4191001"/>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3048001" y="3124201"/>
            <a:ext cx="3657601" cy="3477875"/>
          </a:xfrm>
          <a:prstGeom prst="rect">
            <a:avLst/>
          </a:prstGeom>
          <a:solidFill>
            <a:srgbClr val="FFCCFF"/>
          </a:solidFill>
          <a:ln w="12700">
            <a:solidFill>
              <a:srgbClr val="0070C0"/>
            </a:solidFill>
          </a:ln>
        </p:spPr>
        <p:txBody>
          <a:bodyPr wrap="square">
            <a:spAutoFit/>
          </a:bodyPr>
          <a:lstStyle/>
          <a:p>
            <a:pPr algn="just"/>
            <a:r>
              <a:rPr lang="en-US" sz="2200" dirty="0">
                <a:solidFill>
                  <a:prstClr val="black"/>
                </a:solidFill>
                <a:latin typeface="Cambria" panose="02040503050406030204" pitchFamily="18" charset="0"/>
                <a:ea typeface="Cambria" panose="02040503050406030204" pitchFamily="18" charset="0"/>
              </a:rPr>
              <a:t>-</a:t>
            </a:r>
            <a:r>
              <a:rPr lang="vi-VN"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Hướng</a:t>
            </a:r>
            <a:r>
              <a:rPr lang="en-US" sz="2200" dirty="0">
                <a:solidFill>
                  <a:prstClr val="black"/>
                </a:solidFill>
                <a:latin typeface="Cambria" panose="02040503050406030204" pitchFamily="18" charset="0"/>
                <a:ea typeface="Cambria" panose="02040503050406030204" pitchFamily="18" charset="0"/>
              </a:rPr>
              <a:t> TB – ĐN: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Hồng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Đà</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Mã</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Cả</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Hậu</a:t>
            </a:r>
            <a:r>
              <a:rPr lang="en-US" sz="2200" dirty="0">
                <a:solidFill>
                  <a:prstClr val="black"/>
                </a:solidFill>
                <a:latin typeface="Cambria" panose="02040503050406030204" pitchFamily="18" charset="0"/>
                <a:ea typeface="Cambria" panose="02040503050406030204" pitchFamily="18" charset="0"/>
              </a:rPr>
              <a:t>,…</a:t>
            </a:r>
            <a:endParaRPr lang="vi-VN" sz="2200" dirty="0">
              <a:solidFill>
                <a:prstClr val="black"/>
              </a:solidFill>
              <a:latin typeface="Cambria" panose="02040503050406030204" pitchFamily="18" charset="0"/>
              <a:ea typeface="Cambria" panose="02040503050406030204" pitchFamily="18" charset="0"/>
            </a:endParaRPr>
          </a:p>
          <a:p>
            <a:pPr algn="just"/>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Hướng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vòng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cung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Cầu</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Thương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sông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Gâm</a:t>
            </a:r>
            <a:r>
              <a:rPr lang="en-US" sz="2200" dirty="0">
                <a:solidFill>
                  <a:prstClr val="black"/>
                </a:solidFill>
                <a:latin typeface="Cambria" panose="02040503050406030204" pitchFamily="18" charset="0"/>
                <a:ea typeface="Cambria" panose="02040503050406030204" pitchFamily="18" charset="0"/>
              </a:rPr>
              <a:t>,…</a:t>
            </a:r>
          </a:p>
          <a:p>
            <a:pPr algn="just"/>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Nguyên</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nhân</a:t>
            </a:r>
            <a:r>
              <a:rPr lang="en-US" sz="2200" dirty="0">
                <a:solidFill>
                  <a:prstClr val="black"/>
                </a:solidFill>
                <a:latin typeface="Cambria" panose="02040503050406030204" pitchFamily="18" charset="0"/>
                <a:ea typeface="Cambria" panose="02040503050406030204" pitchFamily="18" charset="0"/>
              </a:rPr>
              <a:t>: h</a:t>
            </a:r>
            <a:r>
              <a:rPr lang="vi-VN" sz="2200" dirty="0">
                <a:solidFill>
                  <a:prstClr val="black"/>
                </a:solidFill>
                <a:latin typeface="Cambria" panose="02040503050406030204" pitchFamily="18" charset="0"/>
                <a:ea typeface="Cambria" panose="02040503050406030204" pitchFamily="18" charset="0"/>
              </a:rPr>
              <a:t>ướng nghiêng TB- ĐN và vòng cung</a:t>
            </a:r>
            <a:r>
              <a:rPr lang="en-US" sz="2200" dirty="0">
                <a:solidFill>
                  <a:prstClr val="black"/>
                </a:solidFill>
                <a:latin typeface="Cambria" panose="02040503050406030204" pitchFamily="18" charset="0"/>
                <a:ea typeface="Cambria" panose="02040503050406030204" pitchFamily="18" charset="0"/>
              </a:rPr>
              <a:t> </a:t>
            </a:r>
            <a:r>
              <a:rPr lang="en-US" sz="2200" dirty="0" err="1">
                <a:solidFill>
                  <a:prstClr val="black"/>
                </a:solidFill>
                <a:latin typeface="Cambria" panose="02040503050406030204" pitchFamily="18" charset="0"/>
                <a:ea typeface="Cambria" panose="02040503050406030204" pitchFamily="18" charset="0"/>
              </a:rPr>
              <a:t>của</a:t>
            </a:r>
            <a:r>
              <a:rPr lang="en-US" sz="2200" dirty="0">
                <a:solidFill>
                  <a:prstClr val="black"/>
                </a:solidFill>
                <a:latin typeface="Cambria" panose="02040503050406030204" pitchFamily="18" charset="0"/>
                <a:ea typeface="Cambria" panose="02040503050406030204" pitchFamily="18" charset="0"/>
              </a:rPr>
              <a:t> </a:t>
            </a:r>
            <a:r>
              <a:rPr lang="vi-VN" sz="2200" dirty="0">
                <a:solidFill>
                  <a:prstClr val="black"/>
                </a:solidFill>
                <a:latin typeface="Cambria" panose="02040503050406030204" pitchFamily="18" charset="0"/>
                <a:ea typeface="Cambria" panose="02040503050406030204" pitchFamily="18" charset="0"/>
              </a:rPr>
              <a:t>địa hình ảnh hưởng đến hướng chảy sông ngòi</a:t>
            </a:r>
            <a:r>
              <a:rPr lang="en-US" sz="2200" dirty="0">
                <a:solidFill>
                  <a:prstClr val="black"/>
                </a:solidFill>
                <a:latin typeface="Cambria" panose="02040503050406030204" pitchFamily="18" charset="0"/>
                <a:ea typeface="Cambria" panose="02040503050406030204" pitchFamily="18" charset="0"/>
              </a:rPr>
              <a:t>.</a:t>
            </a:r>
            <a:endParaRPr lang="vi-VN" sz="2200" dirty="0">
              <a:solidFill>
                <a:prstClr val="black"/>
              </a:solidFill>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1665289" y="1173221"/>
            <a:ext cx="5364855" cy="769441"/>
          </a:xfrm>
          <a:prstGeom prst="rect">
            <a:avLst/>
          </a:prstGeom>
          <a:solidFill>
            <a:srgbClr val="FFFF00"/>
          </a:solidFill>
          <a:ln w="28575">
            <a:solidFill>
              <a:srgbClr val="FF0000"/>
            </a:solidFill>
            <a:miter lim="800000"/>
            <a:headEnd/>
            <a:tailEnd/>
          </a:ln>
          <a:effectLst/>
        </p:spPr>
        <p:txBody>
          <a:bodyPr wrap="square">
            <a:spAutoFit/>
          </a:bodyPr>
          <a:lstStyle/>
          <a:p>
            <a:pPr marL="457200" indent="-457200">
              <a:buFontTx/>
              <a:buAutoNum type="arabicPeriod"/>
            </a:pP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en-US" sz="2400" b="1" dirty="0">
              <a:solidFill>
                <a:srgbClr val="CC0000"/>
              </a:solidFill>
              <a:latin typeface="Times New Roman" pitchFamily="18" charset="0"/>
              <a:cs typeface="Times New Roman" pitchFamily="18" charset="0"/>
            </a:endParaRPr>
          </a:p>
          <a:p>
            <a:r>
              <a:rPr lang="en-US" sz="2000" b="1" dirty="0">
                <a:solidFill>
                  <a:srgbClr val="CC0000"/>
                </a:solidFill>
                <a:latin typeface="Times New Roman" pitchFamily="18" charset="0"/>
                <a:cs typeface="Times New Roman" pitchFamily="18" charset="0"/>
              </a:rPr>
              <a:t>c. </a:t>
            </a:r>
            <a:r>
              <a:rPr lang="en-US" sz="2000" b="1" dirty="0" err="1">
                <a:solidFill>
                  <a:srgbClr val="CC0000"/>
                </a:solidFill>
                <a:latin typeface="Times New Roman" pitchFamily="18" charset="0"/>
                <a:cs typeface="Times New Roman" pitchFamily="18" charset="0"/>
              </a:rPr>
              <a:t>Phần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lớn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ngòi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chảy</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theo</a:t>
            </a:r>
            <a:r>
              <a:rPr lang="en-US" sz="2000" b="1" dirty="0">
                <a:solidFill>
                  <a:srgbClr val="CC0000"/>
                </a:solidFill>
                <a:latin typeface="Times New Roman" pitchFamily="18" charset="0"/>
                <a:cs typeface="Times New Roman" pitchFamily="18" charset="0"/>
              </a:rPr>
              <a:t> 2 </a:t>
            </a:r>
            <a:r>
              <a:rPr lang="en-US" sz="2000" b="1" dirty="0" err="1">
                <a:solidFill>
                  <a:srgbClr val="CC0000"/>
                </a:solidFill>
                <a:latin typeface="Times New Roman" pitchFamily="18" charset="0"/>
                <a:cs typeface="Times New Roman" pitchFamily="18" charset="0"/>
              </a:rPr>
              <a:t>hướng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chính</a:t>
            </a:r>
            <a:r>
              <a:rPr lang="en-US" sz="2000" b="1" dirty="0">
                <a:solidFill>
                  <a:srgbClr val="CC0000"/>
                </a:solidFill>
                <a:latin typeface="Times New Roman" pitchFamily="18" charset="0"/>
                <a:cs typeface="Times New Roman" pitchFamily="18" charset="0"/>
              </a:rPr>
              <a:t>.</a:t>
            </a: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6934201"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Hồng</a:t>
            </a:r>
            <a:endParaRPr lang="en-US" sz="1000" b="1" dirty="0">
              <a:solidFill>
                <a:prstClr val="black"/>
              </a:solidFill>
              <a:latin typeface="Calibri"/>
            </a:endParaRPr>
          </a:p>
        </p:txBody>
      </p:sp>
      <p:sp>
        <p:nvSpPr>
          <p:cNvPr id="38" name="Rounded Rectangular Callout 37"/>
          <p:cNvSpPr/>
          <p:nvPr/>
        </p:nvSpPr>
        <p:spPr>
          <a:xfrm>
            <a:off x="6934200"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Đà</a:t>
            </a:r>
            <a:endParaRPr lang="en-US" sz="1000" b="1" dirty="0">
              <a:solidFill>
                <a:prstClr val="black"/>
              </a:solidFill>
              <a:latin typeface="Calibri"/>
            </a:endParaRPr>
          </a:p>
        </p:txBody>
      </p:sp>
      <p:sp>
        <p:nvSpPr>
          <p:cNvPr id="39" name="Rounded Rectangular Callout 38"/>
          <p:cNvSpPr/>
          <p:nvPr/>
        </p:nvSpPr>
        <p:spPr>
          <a:xfrm>
            <a:off x="8166719"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Mã</a:t>
            </a:r>
            <a:endParaRPr lang="en-US" sz="1000" b="1" dirty="0">
              <a:solidFill>
                <a:prstClr val="black"/>
              </a:solidFill>
              <a:latin typeface="Calibri"/>
            </a:endParaRPr>
          </a:p>
        </p:txBody>
      </p:sp>
      <p:sp>
        <p:nvSpPr>
          <p:cNvPr id="40" name="Rounded Rectangular Callout 39"/>
          <p:cNvSpPr/>
          <p:nvPr/>
        </p:nvSpPr>
        <p:spPr>
          <a:xfrm>
            <a:off x="8077201"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Cả</a:t>
            </a:r>
            <a:endParaRPr lang="en-US" sz="1000" b="1" dirty="0">
              <a:solidFill>
                <a:prstClr val="black"/>
              </a:solidFill>
              <a:latin typeface="Calibri"/>
            </a:endParaRPr>
          </a:p>
        </p:txBody>
      </p:sp>
      <p:sp>
        <p:nvSpPr>
          <p:cNvPr id="41" name="Rounded Rectangular Callout 40"/>
          <p:cNvSpPr/>
          <p:nvPr/>
        </p:nvSpPr>
        <p:spPr>
          <a:xfrm>
            <a:off x="8305801"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Hậu</a:t>
            </a:r>
            <a:endParaRPr lang="en-US" sz="1000" b="1" dirty="0">
              <a:solidFill>
                <a:prstClr val="black"/>
              </a:solidFill>
              <a:latin typeface="Calibri"/>
            </a:endParaRPr>
          </a:p>
        </p:txBody>
      </p:sp>
      <p:sp>
        <p:nvSpPr>
          <p:cNvPr id="42" name="Rounded Rectangular Callout 41"/>
          <p:cNvSpPr/>
          <p:nvPr/>
        </p:nvSpPr>
        <p:spPr>
          <a:xfrm>
            <a:off x="8075952"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Gâm</a:t>
            </a:r>
            <a:endParaRPr lang="en-US" sz="1000" b="1" dirty="0">
              <a:solidFill>
                <a:prstClr val="black"/>
              </a:solidFill>
              <a:latin typeface="Calibri"/>
            </a:endParaRPr>
          </a:p>
        </p:txBody>
      </p:sp>
      <p:sp>
        <p:nvSpPr>
          <p:cNvPr id="43" name="Rounded Rectangular Callout 42"/>
          <p:cNvSpPr/>
          <p:nvPr/>
        </p:nvSpPr>
        <p:spPr>
          <a:xfrm>
            <a:off x="8219899"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Cầu</a:t>
            </a:r>
            <a:endParaRPr lang="en-US" sz="1000" b="1" dirty="0">
              <a:solidFill>
                <a:prstClr val="black"/>
              </a:solidFill>
              <a:latin typeface="Calibri"/>
            </a:endParaRPr>
          </a:p>
        </p:txBody>
      </p:sp>
      <p:sp>
        <p:nvSpPr>
          <p:cNvPr id="44" name="Rounded Rectangular Callout 43"/>
          <p:cNvSpPr/>
          <p:nvPr/>
        </p:nvSpPr>
        <p:spPr>
          <a:xfrm>
            <a:off x="8481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Thương</a:t>
            </a:r>
            <a:endParaRPr lang="en-US" sz="1000" b="1" dirty="0">
              <a:solidFill>
                <a:prstClr val="black"/>
              </a:solidFill>
              <a:latin typeface="Calibri"/>
            </a:endParaRPr>
          </a:p>
        </p:txBody>
      </p:sp>
      <p:sp>
        <p:nvSpPr>
          <p:cNvPr id="45"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267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383102"/>
            <a:ext cx="3657601" cy="3170099"/>
          </a:xfrm>
          <a:prstGeom prst="rect">
            <a:avLst/>
          </a:prstGeom>
          <a:solidFill>
            <a:srgbClr val="FFCCFF"/>
          </a:solidFill>
          <a:ln w="12700">
            <a:solidFill>
              <a:srgbClr val="0070C0"/>
            </a:solidFill>
          </a:ln>
        </p:spPr>
        <p:txBody>
          <a:bodyPr wrap="square">
            <a:spAutoFit/>
          </a:bodyPr>
          <a:lstStyle/>
          <a:p>
            <a:pPr algn="just">
              <a:spcBef>
                <a:spcPts val="600"/>
              </a:spcBef>
            </a:pPr>
            <a:r>
              <a:rPr lang="vi-VN" sz="1900" dirty="0">
                <a:solidFill>
                  <a:prstClr val="black"/>
                </a:solidFill>
                <a:latin typeface="Cambria" pitchFamily="18" charset="0"/>
                <a:ea typeface="Cambria" pitchFamily="18" charset="0"/>
              </a:rPr>
              <a:t>- Mùa lũ tương ứng với mùa mưa và mùa cạn tương ứng với mùa khô.</a:t>
            </a:r>
          </a:p>
          <a:p>
            <a:pPr algn="just">
              <a:spcBef>
                <a:spcPts val="600"/>
              </a:spcBef>
            </a:pPr>
            <a:r>
              <a:rPr lang="vi-VN" sz="1900" dirty="0">
                <a:solidFill>
                  <a:prstClr val="black"/>
                </a:solidFill>
                <a:latin typeface="Cambria" pitchFamily="18" charset="0"/>
                <a:ea typeface="Cambria" pitchFamily="18" charset="0"/>
              </a:rPr>
              <a:t>- Mùa lũ chiếm 70-80% tổng lượng nước cả năm.</a:t>
            </a:r>
          </a:p>
          <a:p>
            <a:pPr algn="just">
              <a:spcBef>
                <a:spcPts val="600"/>
              </a:spcBef>
            </a:pPr>
            <a:r>
              <a:rPr lang="vi-VN" sz="1900" dirty="0">
                <a:solidFill>
                  <a:prstClr val="black"/>
                </a:solidFill>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6934200" y="3516868"/>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trên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32" name="TextBox 31"/>
          <p:cNvSpPr txBox="1"/>
          <p:nvPr/>
        </p:nvSpPr>
        <p:spPr>
          <a:xfrm>
            <a:off x="6957373" y="6260068"/>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cạn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trên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789" y="1285700"/>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789" y="4111096"/>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2438400"/>
            <a:ext cx="6553198" cy="2785378"/>
          </a:xfrm>
          <a:prstGeom prst="rect">
            <a:avLst/>
          </a:prstGeom>
        </p:spPr>
        <p:txBody>
          <a:bodyPr wrap="square">
            <a:spAutoFit/>
          </a:bodyPr>
          <a:lstStyle/>
          <a:p>
            <a:pPr algn="just">
              <a:spcBef>
                <a:spcPts val="600"/>
              </a:spcBef>
            </a:pPr>
            <a:r>
              <a:rPr lang="vi-VN" sz="2000" dirty="0">
                <a:solidFill>
                  <a:prstClr val="black"/>
                </a:solidFill>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pPr>
            <a:r>
              <a:rPr lang="vi-VN" sz="2000" dirty="0">
                <a:solidFill>
                  <a:prstClr val="black"/>
                </a:solidFill>
                <a:latin typeface="Cambria" pitchFamily="18" charset="0"/>
                <a:ea typeface="Cambria" pitchFamily="18" charset="0"/>
              </a:rPr>
              <a:t>- Sông chảy theo hai hướng chính là tây bắc - đông nam và vòng cung.</a:t>
            </a:r>
          </a:p>
          <a:p>
            <a:pPr algn="just">
              <a:spcBef>
                <a:spcPts val="600"/>
              </a:spcBef>
            </a:pPr>
            <a:r>
              <a:rPr lang="vi-VN" sz="2000" dirty="0">
                <a:solidFill>
                  <a:prstClr val="black"/>
                </a:solidFill>
                <a:latin typeface="Cambria" pitchFamily="18" charset="0"/>
                <a:ea typeface="Cambria" pitchFamily="18" charset="0"/>
              </a:rPr>
              <a:t>- Chế độ dòng chảy  phân 2 mùa rất rõ rệt: mùa lũ và mùa cạn.</a:t>
            </a:r>
          </a:p>
          <a:p>
            <a:pPr algn="just">
              <a:spcBef>
                <a:spcPts val="600"/>
              </a:spcBef>
            </a:pPr>
            <a:r>
              <a:rPr lang="vi-VN" sz="2000" dirty="0">
                <a:solidFill>
                  <a:prstClr val="black"/>
                </a:solidFill>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1"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
        <p:nvSpPr>
          <p:cNvPr id="22" name="Rectangle 21"/>
          <p:cNvSpPr/>
          <p:nvPr/>
        </p:nvSpPr>
        <p:spPr>
          <a:xfrm>
            <a:off x="1828801" y="2057401"/>
            <a:ext cx="8494135" cy="4247317"/>
          </a:xfrm>
          <a:prstGeom prst="rect">
            <a:avLst/>
          </a:prstGeom>
          <a:solidFill>
            <a:srgbClr val="BCFCD4"/>
          </a:solidFill>
          <a:ln>
            <a:solidFill>
              <a:srgbClr val="00B050"/>
            </a:solidFill>
          </a:ln>
        </p:spPr>
        <p:txBody>
          <a:bodyPr wrap="square">
            <a:spAutoFit/>
          </a:bodyPr>
          <a:lstStyle/>
          <a:p>
            <a:pPr algn="ctr"/>
            <a:r>
              <a:rPr lang="en-US" b="1" dirty="0">
                <a:solidFill>
                  <a:srgbClr val="00B050"/>
                </a:solidFill>
                <a:latin typeface="Cambria" panose="02040503050406030204" pitchFamily="18" charset="0"/>
                <a:ea typeface="Cambria" panose="02040503050406030204" pitchFamily="18" charset="0"/>
              </a:rPr>
              <a:t>HOẠT ĐỘNG NHÓM</a:t>
            </a:r>
          </a:p>
          <a:p>
            <a:pPr algn="ctr"/>
            <a:r>
              <a:rPr lang="en-US" b="1" dirty="0" err="1">
                <a:solidFill>
                  <a:srgbClr val="00B050"/>
                </a:solidFill>
                <a:latin typeface="Cambria" panose="02040503050406030204" pitchFamily="18" charset="0"/>
                <a:ea typeface="Cambria" panose="02040503050406030204" pitchFamily="18" charset="0"/>
              </a:rPr>
              <a:t>Thời</a:t>
            </a:r>
            <a:r>
              <a:rPr lang="en-US" b="1" dirty="0">
                <a:solidFill>
                  <a:srgbClr val="00B050"/>
                </a:solidFill>
                <a:latin typeface="Cambria" panose="02040503050406030204" pitchFamily="18" charset="0"/>
                <a:ea typeface="Cambria" panose="02040503050406030204" pitchFamily="18" charset="0"/>
              </a:rPr>
              <a:t> </a:t>
            </a:r>
            <a:r>
              <a:rPr lang="en-US" b="1" dirty="0" err="1">
                <a:solidFill>
                  <a:srgbClr val="00B050"/>
                </a:solidFill>
                <a:latin typeface="Cambria" panose="02040503050406030204" pitchFamily="18" charset="0"/>
                <a:ea typeface="Cambria" panose="02040503050406030204" pitchFamily="18" charset="0"/>
              </a:rPr>
              <a:t>gian</a:t>
            </a:r>
            <a:r>
              <a:rPr lang="en-US" b="1" dirty="0">
                <a:solidFill>
                  <a:srgbClr val="00B050"/>
                </a:solidFill>
                <a:latin typeface="Cambria" panose="02040503050406030204" pitchFamily="18" charset="0"/>
                <a:ea typeface="Cambria" panose="02040503050406030204" pitchFamily="18" charset="0"/>
              </a:rPr>
              <a:t>: 10 </a:t>
            </a:r>
            <a:r>
              <a:rPr lang="en-US" b="1" dirty="0" err="1">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a:solidFill>
                  <a:srgbClr val="FF0000"/>
                </a:solidFill>
                <a:latin typeface="Cambria" panose="02040503050406030204" pitchFamily="18" charset="0"/>
                <a:ea typeface="Cambria" panose="02040503050406030204" pitchFamily="18" charset="0"/>
              </a:rPr>
              <a:t>NHIỆM VỤ</a:t>
            </a:r>
          </a:p>
          <a:p>
            <a:pPr algn="just"/>
            <a:r>
              <a:rPr lang="en-US" b="1" dirty="0">
                <a:solidFill>
                  <a:srgbClr val="00B050"/>
                </a:solidFill>
                <a:latin typeface="Cambria" panose="02040503050406030204" pitchFamily="18" charset="0"/>
                <a:ea typeface="Cambria" panose="02040503050406030204" pitchFamily="18" charset="0"/>
              </a:rPr>
              <a:t>* NHÓM 1, 2: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vị</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một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con </a:t>
            </a:r>
            <a:r>
              <a:rPr lang="en-US" i="1" dirty="0" err="1">
                <a:solidFill>
                  <a:srgbClr val="FF0000"/>
                </a:solidFill>
                <a:latin typeface="Cambria" panose="02040503050406030204" pitchFamily="18" charset="0"/>
                <a:ea typeface="Cambria" panose="02040503050406030204" pitchFamily="18" charset="0"/>
              </a:rPr>
              <a:t>sông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i="1" dirty="0" err="1">
                <a:solidFill>
                  <a:srgbClr val="FF0000"/>
                </a:solidFill>
                <a:latin typeface="Cambria" panose="02040503050406030204" pitchFamily="18" charset="0"/>
                <a:ea typeface="Cambria" panose="02040503050406030204" pitchFamily="18" charset="0"/>
              </a:rPr>
              <a:t>bản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đồ</a:t>
            </a:r>
            <a:r>
              <a:rPr lang="en-US" i="1" dirty="0">
                <a:solidFill>
                  <a:srgbClr val="FF0000"/>
                </a:solidFill>
                <a:latin typeface="Cambria" panose="02040503050406030204" pitchFamily="18" charset="0"/>
                <a:ea typeface="Cambria" panose="02040503050406030204" pitchFamily="18" charset="0"/>
              </a:rPr>
              <a:t>. </a:t>
            </a: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i="1" dirty="0">
              <a:solidFill>
                <a:srgbClr val="FF0000"/>
              </a:solidFill>
              <a:latin typeface="Cambria" panose="02040503050406030204" pitchFamily="18" charset="0"/>
              <a:ea typeface="Cambria" panose="02040503050406030204" pitchFamily="18" charset="0"/>
            </a:endParaRPr>
          </a:p>
          <a:p>
            <a:pPr algn="just"/>
            <a:r>
              <a:rPr lang="en-US" b="1" dirty="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a:solidFill>
                  <a:srgbClr val="FF0000"/>
                </a:solidFill>
                <a:latin typeface="Cambria" panose="02040503050406030204" pitchFamily="18" charset="0"/>
                <a:ea typeface="Cambria" panose="02040503050406030204" pitchFamily="18" charset="0"/>
              </a:rPr>
              <a:t>Thu </a:t>
            </a:r>
            <a:r>
              <a:rPr lang="en-US" i="1" dirty="0" err="1">
                <a:solidFill>
                  <a:srgbClr val="FF0000"/>
                </a:solidFill>
                <a:latin typeface="Cambria" panose="02040503050406030204" pitchFamily="18" charset="0"/>
                <a:ea typeface="Cambria" panose="02040503050406030204" pitchFamily="18" charset="0"/>
              </a:rPr>
              <a:t>Bồn</a:t>
            </a:r>
            <a:r>
              <a:rPr lang="vi-VN" i="1" dirty="0">
                <a:solidFill>
                  <a:srgbClr val="FF0000"/>
                </a:solidFill>
                <a:latin typeface="Cambria" panose="02040503050406030204" pitchFamily="18" charset="0"/>
                <a:ea typeface="Cambria" panose="02040503050406030204" pitchFamily="18" charset="0"/>
              </a:rPr>
              <a:t>.</a:t>
            </a:r>
          </a:p>
          <a:p>
            <a:pPr algn="just"/>
            <a:r>
              <a:rPr lang="en-US" b="1" dirty="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a:t>
            </a:r>
          </a:p>
          <a:p>
            <a:pPr algn="just"/>
            <a:r>
              <a:rPr lang="en-US" i="1" dirty="0">
                <a:solidFill>
                  <a:srgbClr val="FF0000"/>
                </a:solidFill>
                <a:latin typeface="Cambria" panose="02040503050406030204" pitchFamily="18" charset="0"/>
                <a:ea typeface="Cambria" panose="02040503050406030204" pitchFamily="18" charset="0"/>
              </a:rPr>
              <a:t> - X</a:t>
            </a:r>
            <a:r>
              <a:rPr lang="vi-VN"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 trên bản đồ. </a:t>
            </a:r>
            <a:endParaRPr lang="en-US" i="1" dirty="0">
              <a:solidFill>
                <a:srgbClr val="FF0000"/>
              </a:solidFill>
              <a:latin typeface="Cambria" panose="02040503050406030204" pitchFamily="18" charset="0"/>
              <a:ea typeface="Cambria" panose="02040503050406030204" pitchFamily="18" charset="0"/>
            </a:endParaRPr>
          </a:p>
          <a:p>
            <a:pPr algn="just"/>
            <a:r>
              <a:rPr lang="en-US" i="1" dirty="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i="1" dirty="0" err="1">
                <a:solidFill>
                  <a:srgbClr val="FF0000"/>
                </a:solidFill>
                <a:latin typeface="Cambria" panose="02040503050406030204" pitchFamily="18" charset="0"/>
                <a:ea typeface="Cambria" panose="02040503050406030204" pitchFamily="18" charset="0"/>
              </a:rPr>
              <a:t>Mê</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Công</a:t>
            </a:r>
            <a:r>
              <a:rPr lang="vi-VN"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1"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1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8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183868"/>
            <a:ext cx="2057400" cy="369332"/>
          </a:xfrm>
          <a:prstGeom prst="rect">
            <a:avLst/>
          </a:prstGeom>
          <a:noFill/>
        </p:spPr>
        <p:txBody>
          <a:bodyPr wrap="square" rtlCol="0">
            <a:spAutoFit/>
          </a:bodyPr>
          <a:lstStyle/>
          <a:p>
            <a:pPr algn="ctr"/>
            <a:r>
              <a:rPr lang="en-US" b="1" dirty="0">
                <a:solidFill>
                  <a:prstClr val="black"/>
                </a:solidFill>
                <a:latin typeface="Cambria" pitchFamily="18" charset="0"/>
                <a:ea typeface="Cambria" pitchFamily="18" charset="0"/>
              </a:rPr>
              <a:t>SÔNG HỒNG</a:t>
            </a:r>
          </a:p>
        </p:txBody>
      </p:sp>
      <p:sp>
        <p:nvSpPr>
          <p:cNvPr id="9" name="TextBox 8"/>
          <p:cNvSpPr txBox="1"/>
          <p:nvPr/>
        </p:nvSpPr>
        <p:spPr>
          <a:xfrm>
            <a:off x="4953000" y="6183868"/>
            <a:ext cx="2057400" cy="369332"/>
          </a:xfrm>
          <a:prstGeom prst="rect">
            <a:avLst/>
          </a:prstGeom>
          <a:noFill/>
        </p:spPr>
        <p:txBody>
          <a:bodyPr wrap="square" rtlCol="0">
            <a:spAutoFit/>
          </a:bodyPr>
          <a:lstStyle/>
          <a:p>
            <a:pPr algn="ctr"/>
            <a:r>
              <a:rPr lang="en-US" b="1" dirty="0">
                <a:solidFill>
                  <a:prstClr val="black"/>
                </a:solidFill>
                <a:latin typeface="Cambria" pitchFamily="18" charset="0"/>
                <a:ea typeface="Cambria" pitchFamily="18" charset="0"/>
              </a:rPr>
              <a:t>SÔNG THU BỒN</a:t>
            </a:r>
          </a:p>
        </p:txBody>
      </p:sp>
      <p:sp>
        <p:nvSpPr>
          <p:cNvPr id="10" name="TextBox 9"/>
          <p:cNvSpPr txBox="1"/>
          <p:nvPr/>
        </p:nvSpPr>
        <p:spPr>
          <a:xfrm>
            <a:off x="7924800" y="6151602"/>
            <a:ext cx="2057400" cy="369332"/>
          </a:xfrm>
          <a:prstGeom prst="rect">
            <a:avLst/>
          </a:prstGeom>
          <a:noFill/>
        </p:spPr>
        <p:txBody>
          <a:bodyPr wrap="square" rtlCol="0">
            <a:spAutoFit/>
          </a:bodyPr>
          <a:lstStyle/>
          <a:p>
            <a:pPr algn="ctr"/>
            <a:r>
              <a:rPr lang="en-US" b="1" dirty="0">
                <a:solidFill>
                  <a:prstClr val="black"/>
                </a:solidFill>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817305"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Đà</a:t>
            </a:r>
            <a:endParaRPr lang="en-US" sz="1000" b="1" dirty="0">
              <a:solidFill>
                <a:prstClr val="black"/>
              </a:solidFill>
              <a:latin typeface="Calibri"/>
            </a:endParaRPr>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Chảy</a:t>
            </a:r>
            <a:endParaRPr lang="en-US" sz="1000" b="1" dirty="0">
              <a:solidFill>
                <a:prstClr val="black"/>
              </a:solidFill>
              <a:latin typeface="Calibri"/>
            </a:endParaRPr>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Lô</a:t>
            </a:r>
            <a:endParaRPr lang="en-US" sz="1000" b="1" dirty="0">
              <a:solidFill>
                <a:prstClr val="black"/>
              </a:solidFill>
              <a:latin typeface="Calibri"/>
            </a:endParaRPr>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Gâm</a:t>
            </a:r>
            <a:endParaRPr lang="en-US" sz="1000" b="1" dirty="0">
              <a:solidFill>
                <a:prstClr val="black"/>
              </a:solidFill>
              <a:latin typeface="Calibri"/>
            </a:endParaRPr>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Đáy</a:t>
            </a:r>
            <a:endParaRPr lang="en-US" sz="1000" b="1" dirty="0">
              <a:solidFill>
                <a:prstClr val="black"/>
              </a:solidFill>
              <a:latin typeface="Calibri"/>
            </a:endParaRPr>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Trà</a:t>
            </a:r>
            <a:r>
              <a:rPr lang="en-US" sz="1000" b="1" dirty="0">
                <a:solidFill>
                  <a:prstClr val="black"/>
                </a:solidFill>
                <a:latin typeface="Calibri"/>
              </a:rPr>
              <a:t> </a:t>
            </a:r>
            <a:r>
              <a:rPr lang="en-US" sz="1000" b="1" dirty="0" err="1">
                <a:solidFill>
                  <a:prstClr val="black"/>
                </a:solidFill>
                <a:latin typeface="Calibri"/>
              </a:rPr>
              <a:t>Lý</a:t>
            </a:r>
            <a:endParaRPr lang="en-US" sz="1000" b="1" dirty="0">
              <a:solidFill>
                <a:prstClr val="black"/>
              </a:solidFill>
              <a:latin typeface="Calibri"/>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graphicFrame>
        <p:nvGraphicFramePr>
          <p:cNvPr id="2" name="Diagram 1"/>
          <p:cNvGraphicFramePr/>
          <p:nvPr>
            <p:extLst>
              <p:ext uri="{D42A27DB-BD31-4B8C-83A1-F6EECF244321}">
                <p14:modId xmlns:p14="http://schemas.microsoft.com/office/powerpoint/2010/main" val="3806915665"/>
              </p:ext>
            </p:extLst>
          </p:nvPr>
        </p:nvGraphicFramePr>
        <p:xfrm>
          <a:off x="3048000" y="1173220"/>
          <a:ext cx="7315200" cy="53799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746377" y="3164912"/>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ounded Rectangular Callout 10"/>
          <p:cNvSpPr/>
          <p:nvPr/>
        </p:nvSpPr>
        <p:spPr>
          <a:xfrm>
            <a:off x="4957740"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Cái</a:t>
            </a:r>
            <a:endParaRPr lang="en-US" sz="1000" b="1" dirty="0">
              <a:solidFill>
                <a:prstClr val="black"/>
              </a:solidFill>
              <a:latin typeface="Calibri"/>
            </a:endParaRPr>
          </a:p>
        </p:txBody>
      </p:sp>
      <p:sp>
        <p:nvSpPr>
          <p:cNvPr id="12" name="Rounded Rectangular Callout 11"/>
          <p:cNvSpPr/>
          <p:nvPr/>
        </p:nvSpPr>
        <p:spPr>
          <a:xfrm>
            <a:off x="6232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Tranh</a:t>
            </a:r>
            <a:endParaRPr lang="en-US" sz="1000" b="1" dirty="0">
              <a:solidFill>
                <a:prstClr val="black"/>
              </a:solidFill>
              <a:latin typeface="Calibri"/>
            </a:endParaRPr>
          </a:p>
        </p:txBody>
      </p:sp>
      <p:sp>
        <p:nvSpPr>
          <p:cNvPr id="6" name="Rounded Rectangular Callout 5"/>
          <p:cNvSpPr/>
          <p:nvPr/>
        </p:nvSpPr>
        <p:spPr>
          <a:xfrm>
            <a:off x="4957740" y="2895601"/>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Vu </a:t>
            </a:r>
            <a:r>
              <a:rPr lang="en-US" sz="1000" b="1" dirty="0" err="1">
                <a:solidFill>
                  <a:prstClr val="black"/>
                </a:solidFill>
                <a:latin typeface="Calibri"/>
              </a:rPr>
              <a:t>Gia</a:t>
            </a:r>
            <a:endParaRPr lang="en-US" sz="1000" b="1" dirty="0">
              <a:solidFill>
                <a:prstClr val="black"/>
              </a:solidFill>
              <a:latin typeface="Calibri"/>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solidFill>
                <a:prstClr val="black"/>
              </a:solidFill>
              <a:latin typeface="Calibri"/>
            </a:endParaRPr>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7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graphicFrame>
        <p:nvGraphicFramePr>
          <p:cNvPr id="2" name="Diagram 1"/>
          <p:cNvGraphicFramePr/>
          <p:nvPr>
            <p:extLst>
              <p:ext uri="{D42A27DB-BD31-4B8C-83A1-F6EECF244321}">
                <p14:modId xmlns:p14="http://schemas.microsoft.com/office/powerpoint/2010/main" val="3405674934"/>
              </p:ext>
            </p:extLst>
          </p:nvPr>
        </p:nvGraphicFramePr>
        <p:xfrm>
          <a:off x="3048000" y="1204908"/>
          <a:ext cx="7315200" cy="53482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
        <p:nvSpPr>
          <p:cNvPr id="19"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127915"/>
            <a:ext cx="6553198" cy="3536866"/>
          </a:xfrm>
          <a:prstGeom prst="rect">
            <a:avLst/>
          </a:prstGeom>
        </p:spPr>
        <p:txBody>
          <a:bodyPr wrap="square">
            <a:spAutoFit/>
          </a:bodyPr>
          <a:lstStyle/>
          <a:p>
            <a:pPr algn="just">
              <a:lnSpc>
                <a:spcPct val="115000"/>
              </a:lnSpc>
              <a:spcBef>
                <a:spcPts val="600"/>
              </a:spcBef>
            </a:pPr>
            <a:r>
              <a:rPr lang="vi-VN" sz="1700" b="1" dirty="0">
                <a:solidFill>
                  <a:prstClr val="black"/>
                </a:solidFill>
                <a:latin typeface="Cambria" pitchFamily="18" charset="0"/>
                <a:ea typeface="Cambria" pitchFamily="18" charset="0"/>
                <a:cs typeface="Times New Roman"/>
              </a:rPr>
              <a:t>*</a:t>
            </a:r>
            <a:r>
              <a:rPr lang="nl-NL" sz="1700" b="1" dirty="0">
                <a:solidFill>
                  <a:prstClr val="black"/>
                </a:solidFill>
                <a:latin typeface="Cambria" pitchFamily="18" charset="0"/>
                <a:ea typeface="Cambria" pitchFamily="18" charset="0"/>
                <a:cs typeface="Times New Roman"/>
              </a:rPr>
              <a:t> Hệ thống sông Thu Bồn</a:t>
            </a:r>
            <a:endParaRPr lang="en-US" sz="1700" dirty="0">
              <a:solidFill>
                <a:prstClr val="black"/>
              </a:solidFill>
              <a:latin typeface="Cambria" pitchFamily="18" charset="0"/>
              <a:ea typeface="Cambria" pitchFamily="18" charset="0"/>
              <a:cs typeface="Times New Roman"/>
            </a:endParaRPr>
          </a:p>
          <a:p>
            <a:pPr algn="just">
              <a:lnSpc>
                <a:spcPct val="115000"/>
              </a:lnSpc>
              <a:spcBef>
                <a:spcPts val="600"/>
              </a:spcBef>
            </a:pPr>
            <a:r>
              <a:rPr lang="nl-NL" sz="1700" b="1" i="1" dirty="0">
                <a:solidFill>
                  <a:prstClr val="black"/>
                </a:solidFill>
                <a:latin typeface="Cambria" pitchFamily="18" charset="0"/>
                <a:ea typeface="Cambria" pitchFamily="18" charset="0"/>
                <a:cs typeface="Times New Roman"/>
              </a:rPr>
              <a:t>- </a:t>
            </a:r>
            <a:r>
              <a:rPr lang="vi-VN" sz="1700" b="1" i="1" dirty="0">
                <a:solidFill>
                  <a:prstClr val="black"/>
                </a:solidFill>
                <a:latin typeface="Cambria" pitchFamily="18" charset="0"/>
                <a:ea typeface="Cambria" pitchFamily="18" charset="0"/>
                <a:cs typeface="Times New Roman"/>
              </a:rPr>
              <a:t>Đặc điểm mạng lưới sông:</a:t>
            </a:r>
            <a:endParaRPr lang="en-US" sz="1700" b="1" i="1"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sz="1700" dirty="0">
                <a:solidFill>
                  <a:prstClr val="black"/>
                </a:solidFill>
                <a:latin typeface="Cambria" pitchFamily="18" charset="0"/>
                <a:ea typeface="Cambria" pitchFamily="18" charset="0"/>
                <a:cs typeface="Times New Roman"/>
              </a:rPr>
              <a:t>- Có 78 phụ lưu dài trên 10km.</a:t>
            </a:r>
            <a:endParaRPr lang="en-US" sz="1700"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sz="1700" dirty="0">
                <a:solidFill>
                  <a:prstClr val="black"/>
                </a:solidFill>
                <a:latin typeface="Cambria" pitchFamily="18" charset="0"/>
                <a:ea typeface="Cambria" pitchFamily="18" charset="0"/>
                <a:cs typeface="Times New Roman"/>
              </a:rPr>
              <a:t>- Hệ thống sông thường ngắn, dốc, phân thành nhiều lưu vực nhỏ độc lập có dạng nan quạt.</a:t>
            </a:r>
            <a:endParaRPr lang="en-US" sz="1700"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sz="1700" b="1" i="1" dirty="0">
                <a:solidFill>
                  <a:prstClr val="black"/>
                </a:solidFill>
                <a:latin typeface="Cambria" pitchFamily="18" charset="0"/>
                <a:ea typeface="Cambria" pitchFamily="18" charset="0"/>
                <a:cs typeface="Times New Roman"/>
              </a:rPr>
              <a:t>- Chế độ nước sông:</a:t>
            </a:r>
            <a:endParaRPr lang="en-US" sz="1700" b="1" i="1"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sz="1700" dirty="0">
                <a:solidFill>
                  <a:prstClr val="black"/>
                </a:solidFill>
                <a:latin typeface="Cambria" pitchFamily="18" charset="0"/>
                <a:ea typeface="Cambria" pitchFamily="18" charset="0"/>
                <a:cs typeface="Times New Roman"/>
              </a:rPr>
              <a:t>+ Mùa lũ: từ tháng 10 - tháng 12, chiếm khoảng 65% tổng lượng nước cả năm.</a:t>
            </a:r>
            <a:endParaRPr lang="en-US" sz="1700"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sz="1700" dirty="0">
                <a:solidFill>
                  <a:prstClr val="black"/>
                </a:solidFill>
                <a:latin typeface="Cambria" pitchFamily="18" charset="0"/>
                <a:ea typeface="Cambria" pitchFamily="18" charset="0"/>
                <a:cs typeface="Times New Roman"/>
              </a:rPr>
              <a:t>+ Mùa cạn: từ tháng 1 đến tháng 9, chiếm khoảng 35% tổng lượng nước cả năm.</a:t>
            </a:r>
            <a:endParaRPr lang="en-US" sz="1700" dirty="0">
              <a:solidFill>
                <a:prstClr val="black"/>
              </a:solidFill>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4419601"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Tiền</a:t>
            </a:r>
            <a:endParaRPr lang="en-US" sz="1000" b="1" dirty="0">
              <a:solidFill>
                <a:prstClr val="black"/>
              </a:solidFill>
              <a:latin typeface="Calibri"/>
            </a:endParaRPr>
          </a:p>
        </p:txBody>
      </p:sp>
      <p:sp>
        <p:nvSpPr>
          <p:cNvPr id="12" name="Rounded Rectangular Callout 11"/>
          <p:cNvSpPr/>
          <p:nvPr/>
        </p:nvSpPr>
        <p:spPr>
          <a:xfrm>
            <a:off x="5334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Hậu</a:t>
            </a:r>
            <a:endParaRPr lang="en-US" sz="1000" b="1" dirty="0">
              <a:solidFill>
                <a:prstClr val="black"/>
              </a:solidFill>
              <a:latin typeface="Calibri"/>
            </a:endParaRPr>
          </a:p>
        </p:txBody>
      </p:sp>
      <p:sp>
        <p:nvSpPr>
          <p:cNvPr id="6" name="Freeform 5"/>
          <p:cNvSpPr/>
          <p:nvPr/>
        </p:nvSpPr>
        <p:spPr>
          <a:xfrm>
            <a:off x="4596984" y="5388965"/>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ounded Rectangular Callout 8"/>
          <p:cNvSpPr/>
          <p:nvPr/>
        </p:nvSpPr>
        <p:spPr>
          <a:xfrm>
            <a:off x="5257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Ba Lai</a:t>
            </a:r>
          </a:p>
        </p:txBody>
      </p:sp>
      <p:sp>
        <p:nvSpPr>
          <p:cNvPr id="10" name="Rounded Rectangular Callout 9"/>
          <p:cNvSpPr/>
          <p:nvPr/>
        </p:nvSpPr>
        <p:spPr>
          <a:xfrm>
            <a:off x="5638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Cổ</a:t>
            </a:r>
            <a:r>
              <a:rPr lang="en-US" sz="1000" b="1" dirty="0">
                <a:solidFill>
                  <a:prstClr val="black"/>
                </a:solidFill>
                <a:latin typeface="Calibri"/>
              </a:rPr>
              <a:t> </a:t>
            </a:r>
            <a:r>
              <a:rPr lang="en-US" sz="1000" b="1" dirty="0" err="1">
                <a:solidFill>
                  <a:prstClr val="black"/>
                </a:solidFill>
                <a:latin typeface="Calibri"/>
              </a:rPr>
              <a:t>Chiên</a:t>
            </a:r>
            <a:endParaRPr lang="en-US" sz="1000" b="1" dirty="0">
              <a:solidFill>
                <a:prstClr val="black"/>
              </a:solidFill>
              <a:latin typeface="Calibri"/>
            </a:endParaRPr>
          </a:p>
        </p:txBody>
      </p:sp>
      <p:sp>
        <p:nvSpPr>
          <p:cNvPr id="13" name="Rounded Rectangular Callout 12"/>
          <p:cNvSpPr/>
          <p:nvPr/>
        </p:nvSpPr>
        <p:spPr>
          <a:xfrm>
            <a:off x="3810001"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Cái</a:t>
            </a:r>
            <a:r>
              <a:rPr lang="en-US" sz="1000" b="1" dirty="0">
                <a:solidFill>
                  <a:prstClr val="black"/>
                </a:solidFill>
                <a:latin typeface="Calibri"/>
              </a:rPr>
              <a:t> </a:t>
            </a:r>
            <a:r>
              <a:rPr lang="en-US" sz="1000" b="1" dirty="0" err="1">
                <a:solidFill>
                  <a:prstClr val="black"/>
                </a:solidFill>
                <a:latin typeface="Calibri"/>
              </a:rPr>
              <a:t>Bé</a:t>
            </a:r>
            <a:endParaRPr lang="en-US" sz="1000" b="1" dirty="0">
              <a:solidFill>
                <a:prstClr val="black"/>
              </a:solidFill>
              <a:latin typeface="Calibri"/>
            </a:endParaRPr>
          </a:p>
        </p:txBody>
      </p:sp>
      <p:sp>
        <p:nvSpPr>
          <p:cNvPr id="14" name="Rounded Rectangular Callout 13"/>
          <p:cNvSpPr/>
          <p:nvPr/>
        </p:nvSpPr>
        <p:spPr>
          <a:xfrm>
            <a:off x="3657601"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Cái</a:t>
            </a:r>
            <a:r>
              <a:rPr lang="en-US" sz="1000" b="1" dirty="0">
                <a:solidFill>
                  <a:prstClr val="black"/>
                </a:solidFill>
                <a:latin typeface="Calibri"/>
              </a:rPr>
              <a:t> </a:t>
            </a:r>
            <a:r>
              <a:rPr lang="en-US" sz="1000" b="1" dirty="0" err="1">
                <a:solidFill>
                  <a:prstClr val="black"/>
                </a:solidFill>
                <a:latin typeface="Calibri"/>
              </a:rPr>
              <a:t>Lớn</a:t>
            </a:r>
            <a:endParaRPr lang="en-US" sz="1000" b="1" dirty="0">
              <a:solidFill>
                <a:prstClr val="black"/>
              </a:solidFill>
              <a:latin typeface="Calibri"/>
            </a:endParaRPr>
          </a:p>
        </p:txBody>
      </p:sp>
      <p:sp>
        <p:nvSpPr>
          <p:cNvPr id="3" name="Freeform 2"/>
          <p:cNvSpPr/>
          <p:nvPr/>
        </p:nvSpPr>
        <p:spPr>
          <a:xfrm>
            <a:off x="4083425"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Freeform 4"/>
          <p:cNvSpPr/>
          <p:nvPr/>
        </p:nvSpPr>
        <p:spPr>
          <a:xfrm>
            <a:off x="5795683"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ounded Rectangular Callout 14"/>
          <p:cNvSpPr/>
          <p:nvPr/>
        </p:nvSpPr>
        <p:spPr>
          <a:xfrm>
            <a:off x="5333794"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Xê</a:t>
            </a:r>
            <a:r>
              <a:rPr lang="en-US" sz="1000" b="1" dirty="0">
                <a:solidFill>
                  <a:prstClr val="black"/>
                </a:solidFill>
                <a:latin typeface="Calibri"/>
              </a:rPr>
              <a:t> </a:t>
            </a:r>
            <a:r>
              <a:rPr lang="en-US" sz="1000" b="1" dirty="0" err="1">
                <a:solidFill>
                  <a:prstClr val="black"/>
                </a:solidFill>
                <a:latin typeface="Calibri"/>
              </a:rPr>
              <a:t>Xan</a:t>
            </a:r>
            <a:endParaRPr lang="en-US" sz="1000" b="1" dirty="0">
              <a:solidFill>
                <a:prstClr val="black"/>
              </a:solidFill>
              <a:latin typeface="Calibri"/>
            </a:endParaRPr>
          </a:p>
        </p:txBody>
      </p:sp>
      <p:sp>
        <p:nvSpPr>
          <p:cNvPr id="16" name="Rounded Rectangular Callout 15"/>
          <p:cNvSpPr/>
          <p:nvPr/>
        </p:nvSpPr>
        <p:spPr>
          <a:xfrm>
            <a:off x="6042552"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Srê</a:t>
            </a:r>
            <a:r>
              <a:rPr lang="en-US" sz="1000" b="1" dirty="0">
                <a:solidFill>
                  <a:prstClr val="black"/>
                </a:solidFill>
                <a:latin typeface="Calibri"/>
              </a:rPr>
              <a:t> </a:t>
            </a:r>
            <a:r>
              <a:rPr lang="en-US" sz="1000" b="1" dirty="0" err="1">
                <a:solidFill>
                  <a:prstClr val="black"/>
                </a:solidFill>
                <a:latin typeface="Calibri"/>
              </a:rPr>
              <a:t>Pôk</a:t>
            </a:r>
            <a:endParaRPr lang="en-US" sz="1000" b="1" dirty="0">
              <a:solidFill>
                <a:prstClr val="black"/>
              </a:solidFill>
              <a:latin typeface="Calibri"/>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33600" y="2209800"/>
            <a:ext cx="6553198" cy="3393814"/>
          </a:xfrm>
          <a:prstGeom prst="rect">
            <a:avLst/>
          </a:prstGeom>
        </p:spPr>
        <p:txBody>
          <a:bodyPr wrap="square">
            <a:spAutoFit/>
          </a:bodyPr>
          <a:lstStyle/>
          <a:p>
            <a:pPr algn="just">
              <a:lnSpc>
                <a:spcPct val="115000"/>
              </a:lnSpc>
              <a:spcBef>
                <a:spcPts val="600"/>
              </a:spcBef>
            </a:pPr>
            <a:r>
              <a:rPr lang="en-US" b="1" dirty="0">
                <a:solidFill>
                  <a:prstClr val="black"/>
                </a:solidFill>
                <a:latin typeface="Cambria" pitchFamily="18" charset="0"/>
                <a:ea typeface="Cambria" pitchFamily="18" charset="0"/>
                <a:cs typeface="Times New Roman"/>
              </a:rPr>
              <a:t>c.</a:t>
            </a:r>
            <a:r>
              <a:rPr lang="nl-NL" b="1" dirty="0">
                <a:solidFill>
                  <a:prstClr val="black"/>
                </a:solidFill>
                <a:latin typeface="Cambria" pitchFamily="18" charset="0"/>
                <a:ea typeface="Cambria" pitchFamily="18" charset="0"/>
                <a:cs typeface="Times New Roman"/>
              </a:rPr>
              <a:t> Hệ thống sông </a:t>
            </a:r>
            <a:r>
              <a:rPr lang="en-US" b="1" dirty="0" err="1">
                <a:solidFill>
                  <a:prstClr val="black"/>
                </a:solidFill>
                <a:latin typeface="Cambria" pitchFamily="18" charset="0"/>
                <a:ea typeface="Cambria" pitchFamily="18" charset="0"/>
                <a:cs typeface="Times New Roman"/>
              </a:rPr>
              <a:t>Mê</a:t>
            </a:r>
            <a:r>
              <a:rPr lang="en-US" b="1" dirty="0">
                <a:solidFill>
                  <a:prstClr val="black"/>
                </a:solidFill>
                <a:latin typeface="Cambria" pitchFamily="18" charset="0"/>
                <a:ea typeface="Cambria" pitchFamily="18" charset="0"/>
                <a:cs typeface="Times New Roman"/>
              </a:rPr>
              <a:t> </a:t>
            </a:r>
            <a:r>
              <a:rPr lang="en-US" b="1" dirty="0" err="1">
                <a:solidFill>
                  <a:prstClr val="black"/>
                </a:solidFill>
                <a:latin typeface="Cambria" pitchFamily="18" charset="0"/>
                <a:ea typeface="Cambria" pitchFamily="18" charset="0"/>
                <a:cs typeface="Times New Roman"/>
              </a:rPr>
              <a:t>Công</a:t>
            </a:r>
            <a:r>
              <a:rPr lang="en-US" b="1" dirty="0">
                <a:solidFill>
                  <a:prstClr val="black"/>
                </a:solidFill>
                <a:latin typeface="Cambria" pitchFamily="18" charset="0"/>
                <a:ea typeface="Cambria" pitchFamily="18" charset="0"/>
                <a:cs typeface="Times New Roman"/>
              </a:rPr>
              <a:t>:</a:t>
            </a:r>
            <a:endParaRPr lang="en-US" dirty="0">
              <a:solidFill>
                <a:prstClr val="black"/>
              </a:solidFill>
              <a:latin typeface="Cambria" pitchFamily="18" charset="0"/>
              <a:ea typeface="Cambria" pitchFamily="18" charset="0"/>
              <a:cs typeface="Times New Roman"/>
            </a:endParaRPr>
          </a:p>
          <a:p>
            <a:pPr algn="just">
              <a:lnSpc>
                <a:spcPct val="115000"/>
              </a:lnSpc>
              <a:spcBef>
                <a:spcPts val="600"/>
              </a:spcBef>
            </a:pPr>
            <a:r>
              <a:rPr lang="nl-NL" b="1" i="1" dirty="0">
                <a:solidFill>
                  <a:prstClr val="black"/>
                </a:solidFill>
                <a:latin typeface="Cambria" pitchFamily="18" charset="0"/>
                <a:ea typeface="Cambria" pitchFamily="18" charset="0"/>
                <a:cs typeface="Times New Roman"/>
              </a:rPr>
              <a:t>- </a:t>
            </a:r>
            <a:r>
              <a:rPr lang="vi-VN" b="1" i="1" dirty="0">
                <a:solidFill>
                  <a:prstClr val="black"/>
                </a:solidFill>
                <a:latin typeface="Cambria" pitchFamily="18" charset="0"/>
                <a:ea typeface="Cambria" pitchFamily="18" charset="0"/>
                <a:cs typeface="Times New Roman"/>
              </a:rPr>
              <a:t>Đặc điểm mạng lưới sông:</a:t>
            </a:r>
            <a:endParaRPr lang="en-US" b="1" i="1" dirty="0">
              <a:solidFill>
                <a:prstClr val="black"/>
              </a:solidFill>
              <a:latin typeface="Cambria" pitchFamily="18" charset="0"/>
              <a:ea typeface="Cambria" pitchFamily="18" charset="0"/>
              <a:cs typeface="Times New Roman"/>
            </a:endParaRPr>
          </a:p>
          <a:p>
            <a:pPr algn="just">
              <a:lnSpc>
                <a:spcPct val="115000"/>
              </a:lnSpc>
              <a:spcBef>
                <a:spcPts val="600"/>
              </a:spcBef>
            </a:pPr>
            <a:r>
              <a:rPr lang="vi-VN" dirty="0">
                <a:solidFill>
                  <a:prstClr val="black"/>
                </a:solidFill>
                <a:latin typeface="Cambria" pitchFamily="18" charset="0"/>
                <a:ea typeface="Cambria" pitchFamily="18" charset="0"/>
                <a:cs typeface="Times New Roman"/>
              </a:rPr>
              <a:t>+ Có 286 phụ lưu, mạng lưới sông có hình lông chim.</a:t>
            </a:r>
          </a:p>
          <a:p>
            <a:pPr algn="just">
              <a:lnSpc>
                <a:spcPct val="115000"/>
              </a:lnSpc>
              <a:spcBef>
                <a:spcPts val="600"/>
              </a:spcBef>
            </a:pPr>
            <a:r>
              <a:rPr lang="vi-VN" dirty="0">
                <a:solidFill>
                  <a:prstClr val="black"/>
                </a:solidFill>
                <a:latin typeface="Cambria" pitchFamily="18" charset="0"/>
                <a:ea typeface="Cambria" pitchFamily="18" charset="0"/>
                <a:cs typeface="Times New Roman"/>
              </a:rPr>
              <a:t>+ Hệ thống kênh rạch chằng chịt.</a:t>
            </a:r>
          </a:p>
          <a:p>
            <a:pPr algn="just">
              <a:lnSpc>
                <a:spcPct val="115000"/>
              </a:lnSpc>
              <a:spcBef>
                <a:spcPts val="600"/>
              </a:spcBef>
            </a:pPr>
            <a:r>
              <a:rPr lang="vi-VN" b="1" i="1" dirty="0">
                <a:solidFill>
                  <a:prstClr val="black"/>
                </a:solidFill>
                <a:latin typeface="Cambria" pitchFamily="18" charset="0"/>
                <a:ea typeface="Cambria" pitchFamily="18" charset="0"/>
                <a:cs typeface="Times New Roman"/>
              </a:rPr>
              <a:t>- Chế độ nước sông:</a:t>
            </a:r>
          </a:p>
          <a:p>
            <a:pPr algn="just">
              <a:lnSpc>
                <a:spcPct val="115000"/>
              </a:lnSpc>
              <a:spcBef>
                <a:spcPts val="600"/>
              </a:spcBef>
            </a:pPr>
            <a:r>
              <a:rPr lang="vi-VN" dirty="0">
                <a:solidFill>
                  <a:prstClr val="black"/>
                </a:solidFill>
                <a:latin typeface="Cambria" pitchFamily="18" charset="0"/>
                <a:ea typeface="Cambria" pitchFamily="18" charset="0"/>
                <a:cs typeface="Times New Roman"/>
              </a:rPr>
              <a:t>+ Mùa lũ: từ tháng 7 - tháng 11, chiếm khoảng 80% tổng lượng nước cả năm.</a:t>
            </a:r>
          </a:p>
          <a:p>
            <a:pPr algn="just">
              <a:lnSpc>
                <a:spcPct val="115000"/>
              </a:lnSpc>
              <a:spcBef>
                <a:spcPts val="600"/>
              </a:spcBef>
            </a:pPr>
            <a:r>
              <a:rPr lang="vi-VN" dirty="0">
                <a:solidFill>
                  <a:prstClr val="black"/>
                </a:solidFill>
                <a:latin typeface="Cambria" pitchFamily="18" charset="0"/>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3733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4934" y="1080816"/>
            <a:ext cx="10410857"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37616" y="928416"/>
            <a:ext cx="10177985"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80943" y="52392"/>
            <a:ext cx="10410857"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56855" y="126813"/>
            <a:ext cx="2710384"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0943" y="127001"/>
            <a:ext cx="2867057"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337616" y="126813"/>
            <a:ext cx="2710384"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Tiết</a:t>
            </a: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 21 - BÀI 8</a:t>
            </a:r>
          </a:p>
        </p:txBody>
      </p:sp>
      <p:sp>
        <p:nvSpPr>
          <p:cNvPr id="13" name="Rounded Rectangle 12"/>
          <p:cNvSpPr/>
          <p:nvPr/>
        </p:nvSpPr>
        <p:spPr>
          <a:xfrm>
            <a:off x="565079" y="1143001"/>
            <a:ext cx="9926709"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945222" y="1611045"/>
            <a:ext cx="5760379" cy="830997"/>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Vai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trò</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hồ, đầm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ngầm</a:t>
            </a:r>
            <a:endPar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just"/>
            <a:r>
              <a:rPr lang="en-US" sz="2400" i="1" baseline="0" dirty="0">
                <a:solidFill>
                  <a:srgbClr val="FF0000"/>
                </a:solidFill>
                <a:latin typeface="Cambria" panose="02040503050406030204" pitchFamily="18" charset="0"/>
                <a:ea typeface="Cambria" panose="02040503050406030204" pitchFamily="18" charset="0"/>
              </a:rPr>
              <a:t>a.</a:t>
            </a:r>
            <a:r>
              <a:rPr lang="en-US" sz="2400" i="1" dirty="0">
                <a:solidFill>
                  <a:srgbClr val="FF0000"/>
                </a:solidFill>
                <a:latin typeface="Cambria" panose="02040503050406030204" pitchFamily="18" charset="0"/>
                <a:ea typeface="Cambria" panose="02040503050406030204" pitchFamily="18" charset="0"/>
              </a:rPr>
              <a:t> Vai </a:t>
            </a:r>
            <a:r>
              <a:rPr lang="en-US" sz="2400" i="1" dirty="0" err="1">
                <a:solidFill>
                  <a:srgbClr val="FF0000"/>
                </a:solidFill>
                <a:latin typeface="Cambria" panose="02040503050406030204" pitchFamily="18" charset="0"/>
                <a:ea typeface="Cambria" panose="02040503050406030204" pitchFamily="18" charset="0"/>
              </a:rPr>
              <a:t>trò</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hồ, đầm </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Tree>
    <p:extLst>
      <p:ext uri="{BB962C8B-B14F-4D97-AF65-F5344CB8AC3E}">
        <p14:creationId xmlns:p14="http://schemas.microsoft.com/office/powerpoint/2010/main" val="229976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solidFill>
                  <a:prstClr val="black"/>
                </a:solidFill>
                <a:latin typeface="Cambria" pitchFamily="18" charset="0"/>
                <a:ea typeface="Cambria" pitchFamily="18" charset="0"/>
                <a:cs typeface="Times New Roman"/>
              </a:rPr>
              <a:t>H</a:t>
            </a:r>
            <a:r>
              <a:rPr lang="vi-VN" sz="2400" dirty="0">
                <a:solidFill>
                  <a:prstClr val="black"/>
                </a:solidFill>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201355"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Tây</a:t>
            </a:r>
            <a:endParaRPr lang="en-US" sz="1000" b="1" dirty="0">
              <a:solidFill>
                <a:prstClr val="black"/>
              </a:solidFill>
              <a:latin typeface="Calibri"/>
            </a:endParaRPr>
          </a:p>
        </p:txBody>
      </p:sp>
      <p:sp>
        <p:nvSpPr>
          <p:cNvPr id="27" name="Rounded Rectangular Callout 26"/>
          <p:cNvSpPr/>
          <p:nvPr/>
        </p:nvSpPr>
        <p:spPr>
          <a:xfrm>
            <a:off x="9144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Đầm</a:t>
            </a:r>
            <a:r>
              <a:rPr lang="en-US" sz="1000" b="1" dirty="0">
                <a:solidFill>
                  <a:prstClr val="black"/>
                </a:solidFill>
                <a:latin typeface="Calibri"/>
              </a:rPr>
              <a:t> </a:t>
            </a:r>
            <a:r>
              <a:rPr lang="en-US" sz="1000" b="1" dirty="0" err="1">
                <a:solidFill>
                  <a:prstClr val="black"/>
                </a:solidFill>
                <a:latin typeface="Calibri"/>
              </a:rPr>
              <a:t>Thị</a:t>
            </a:r>
            <a:r>
              <a:rPr lang="en-US" sz="1000" b="1" dirty="0">
                <a:solidFill>
                  <a:prstClr val="black"/>
                </a:solidFill>
                <a:latin typeface="Calibri"/>
              </a:rPr>
              <a:t> </a:t>
            </a:r>
            <a:r>
              <a:rPr lang="en-US" sz="1000" b="1" dirty="0" err="1">
                <a:solidFill>
                  <a:prstClr val="black"/>
                </a:solidFill>
                <a:latin typeface="Calibri"/>
              </a:rPr>
              <a:t>Nại</a:t>
            </a:r>
            <a:endParaRPr lang="en-US" sz="1000" b="1" dirty="0">
              <a:solidFill>
                <a:prstClr val="black"/>
              </a:solidFill>
              <a:latin typeface="Calibri"/>
            </a:endParaRPr>
          </a:p>
        </p:txBody>
      </p:sp>
      <p:sp>
        <p:nvSpPr>
          <p:cNvPr id="32" name="Rounded Rectangular Callout 31"/>
          <p:cNvSpPr/>
          <p:nvPr/>
        </p:nvSpPr>
        <p:spPr>
          <a:xfrm>
            <a:off x="8153401"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Ba </a:t>
            </a:r>
            <a:r>
              <a:rPr lang="en-US" sz="1000" b="1" dirty="0" err="1">
                <a:solidFill>
                  <a:prstClr val="black"/>
                </a:solidFill>
                <a:latin typeface="Calibri"/>
              </a:rPr>
              <a:t>bể</a:t>
            </a:r>
            <a:endParaRPr lang="en-US" sz="1000" b="1" dirty="0">
              <a:solidFill>
                <a:prstClr val="black"/>
              </a:solidFill>
              <a:latin typeface="Calibri"/>
            </a:endParaRPr>
          </a:p>
        </p:txBody>
      </p:sp>
      <p:sp>
        <p:nvSpPr>
          <p:cNvPr id="35" name="Rounded Rectangular Callout 34"/>
          <p:cNvSpPr/>
          <p:nvPr/>
        </p:nvSpPr>
        <p:spPr>
          <a:xfrm>
            <a:off x="9296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Đầm</a:t>
            </a:r>
            <a:r>
              <a:rPr lang="en-US" sz="1000" b="1" dirty="0">
                <a:solidFill>
                  <a:prstClr val="black"/>
                </a:solidFill>
                <a:latin typeface="Calibri"/>
              </a:rPr>
              <a:t> Ô Loan</a:t>
            </a:r>
          </a:p>
        </p:txBody>
      </p:sp>
      <p:sp>
        <p:nvSpPr>
          <p:cNvPr id="36" name="Rounded Rectangular Callout 35"/>
          <p:cNvSpPr/>
          <p:nvPr/>
        </p:nvSpPr>
        <p:spPr>
          <a:xfrm>
            <a:off x="8972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Lắc</a:t>
            </a:r>
            <a:endParaRPr lang="en-US" sz="1000" b="1" dirty="0">
              <a:solidFill>
                <a:prstClr val="black"/>
              </a:solidFill>
              <a:latin typeface="Calibri"/>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021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solidFill>
                  <a:prstClr val="black"/>
                </a:solidFill>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solidFill>
                  <a:prstClr val="black"/>
                </a:solidFill>
                <a:latin typeface="Cambria" pitchFamily="18" charset="0"/>
                <a:ea typeface="Cambria" pitchFamily="18" charset="0"/>
                <a:cs typeface="Times New Roman"/>
              </a:rPr>
              <a:t> </a:t>
            </a:r>
            <a:r>
              <a:rPr lang="vi-VN" sz="2400" dirty="0">
                <a:solidFill>
                  <a:prstClr val="black"/>
                </a:solidFill>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590081"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Trị</a:t>
            </a:r>
            <a:r>
              <a:rPr lang="en-US" sz="1000" b="1" dirty="0">
                <a:solidFill>
                  <a:prstClr val="black"/>
                </a:solidFill>
                <a:latin typeface="Calibri"/>
              </a:rPr>
              <a:t> An</a:t>
            </a:r>
          </a:p>
        </p:txBody>
      </p:sp>
      <p:sp>
        <p:nvSpPr>
          <p:cNvPr id="27" name="Rounded Rectangular Callout 26"/>
          <p:cNvSpPr/>
          <p:nvPr/>
        </p:nvSpPr>
        <p:spPr>
          <a:xfrm>
            <a:off x="8921517" y="4719952"/>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Xuân</a:t>
            </a:r>
            <a:r>
              <a:rPr lang="en-US" sz="1000" b="1" dirty="0">
                <a:solidFill>
                  <a:prstClr val="black"/>
                </a:solidFill>
                <a:latin typeface="Calibri"/>
              </a:rPr>
              <a:t> </a:t>
            </a:r>
            <a:r>
              <a:rPr lang="en-US" sz="1000" b="1" dirty="0" err="1">
                <a:solidFill>
                  <a:prstClr val="black"/>
                </a:solidFill>
                <a:latin typeface="Calibri"/>
              </a:rPr>
              <a:t>Hương</a:t>
            </a:r>
            <a:endParaRPr lang="en-US" sz="1000" b="1" dirty="0">
              <a:solidFill>
                <a:prstClr val="black"/>
              </a:solidFill>
              <a:latin typeface="Calibri"/>
            </a:endParaRPr>
          </a:p>
        </p:txBody>
      </p:sp>
      <p:sp>
        <p:nvSpPr>
          <p:cNvPr id="32" name="Rounded Rectangular Callout 31"/>
          <p:cNvSpPr/>
          <p:nvPr/>
        </p:nvSpPr>
        <p:spPr>
          <a:xfrm>
            <a:off x="8001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Hòa</a:t>
            </a:r>
            <a:r>
              <a:rPr lang="en-US" sz="1000" b="1" dirty="0">
                <a:solidFill>
                  <a:prstClr val="black"/>
                </a:solidFill>
                <a:latin typeface="Calibri"/>
              </a:rPr>
              <a:t> </a:t>
            </a:r>
            <a:r>
              <a:rPr lang="en-US" sz="1000" b="1" dirty="0" err="1">
                <a:solidFill>
                  <a:prstClr val="black"/>
                </a:solidFill>
                <a:latin typeface="Calibri"/>
              </a:rPr>
              <a:t>Bình</a:t>
            </a:r>
            <a:endParaRPr lang="en-US" sz="1000" b="1" dirty="0">
              <a:solidFill>
                <a:prstClr val="black"/>
              </a:solidFill>
              <a:latin typeface="Calibri"/>
            </a:endParaRPr>
          </a:p>
        </p:txBody>
      </p:sp>
      <p:sp>
        <p:nvSpPr>
          <p:cNvPr id="36" name="Rounded Rectangular Callout 35"/>
          <p:cNvSpPr/>
          <p:nvPr/>
        </p:nvSpPr>
        <p:spPr>
          <a:xfrm>
            <a:off x="7768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Dầu</a:t>
            </a:r>
            <a:r>
              <a:rPr lang="en-US" sz="1000" b="1" dirty="0">
                <a:solidFill>
                  <a:prstClr val="black"/>
                </a:solidFill>
                <a:latin typeface="Calibri"/>
              </a:rPr>
              <a:t> </a:t>
            </a:r>
            <a:r>
              <a:rPr lang="en-US" sz="1000" b="1" dirty="0" err="1">
                <a:solidFill>
                  <a:prstClr val="black"/>
                </a:solidFill>
                <a:latin typeface="Calibri"/>
              </a:rPr>
              <a:t>Tiếng</a:t>
            </a:r>
            <a:endParaRPr lang="en-US" sz="1000" b="1" dirty="0">
              <a:solidFill>
                <a:prstClr val="black"/>
              </a:solidFill>
              <a:latin typeface="Calibri"/>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1981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6172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4890" y="1436168"/>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4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solidFill>
                  <a:prstClr val="black"/>
                </a:solidFill>
                <a:latin typeface="Cambria" pitchFamily="18" charset="0"/>
                <a:ea typeface="Cambria" pitchFamily="18" charset="0"/>
                <a:cs typeface="Times New Roman"/>
              </a:rPr>
              <a:t>-</a:t>
            </a:r>
            <a:r>
              <a:rPr lang="vi-VN" sz="1900" dirty="0">
                <a:solidFill>
                  <a:prstClr val="black"/>
                </a:solidFill>
                <a:latin typeface="Cambria" pitchFamily="18" charset="0"/>
                <a:ea typeface="Cambria" pitchFamily="18" charset="0"/>
                <a:cs typeface="Times New Roman"/>
              </a:rPr>
              <a:t> Nông nghiệp: cung cấp nước cho trồng trọt và chăn nuôi, nuôi trồng, đánh bắt thuỷ sản</a:t>
            </a:r>
            <a:r>
              <a:rPr lang="en-US" sz="1900" dirty="0">
                <a:solidFill>
                  <a:prstClr val="black"/>
                </a:solidFill>
                <a:latin typeface="Cambria" pitchFamily="18" charset="0"/>
                <a:ea typeface="Cambria" pitchFamily="18" charset="0"/>
                <a:cs typeface="Times New Roman"/>
              </a:rPr>
              <a:t> </a:t>
            </a:r>
            <a:r>
              <a:rPr lang="vi-VN" sz="1900" dirty="0">
                <a:solidFill>
                  <a:prstClr val="black"/>
                </a:solidFill>
                <a:latin typeface="Cambria" pitchFamily="18" charset="0"/>
                <a:ea typeface="Cambria" pitchFamily="18" charset="0"/>
                <a:cs typeface="Times New Roman"/>
              </a:rPr>
              <a:t>như đầm phá Tam Giang, đầm Thị Nại, hồ thuỷ điện Hoà Bình,...</a:t>
            </a:r>
          </a:p>
          <a:p>
            <a:pPr algn="just">
              <a:spcBef>
                <a:spcPts val="600"/>
              </a:spcBef>
            </a:pPr>
            <a:r>
              <a:rPr lang="en-US" sz="1900" dirty="0">
                <a:solidFill>
                  <a:prstClr val="black"/>
                </a:solidFill>
                <a:latin typeface="Cambria" pitchFamily="18" charset="0"/>
                <a:ea typeface="Cambria" pitchFamily="18" charset="0"/>
                <a:cs typeface="Times New Roman"/>
              </a:rPr>
              <a:t>-</a:t>
            </a:r>
            <a:r>
              <a:rPr lang="vi-VN" sz="1900" dirty="0">
                <a:solidFill>
                  <a:prstClr val="black"/>
                </a:solidFill>
                <a:latin typeface="Cambria" pitchFamily="18" charset="0"/>
                <a:ea typeface="Cambria" pitchFamily="18" charset="0"/>
                <a:cs typeface="Times New Roman"/>
              </a:rPr>
              <a:t> Công nghiệp: phát triển thuỷ điện</a:t>
            </a:r>
            <a:r>
              <a:rPr lang="en-US" sz="1900" dirty="0">
                <a:solidFill>
                  <a:prstClr val="black"/>
                </a:solidFill>
                <a:latin typeface="Cambria" pitchFamily="18" charset="0"/>
                <a:ea typeface="Cambria" pitchFamily="18" charset="0"/>
                <a:cs typeface="Times New Roman"/>
              </a:rPr>
              <a:t> </a:t>
            </a:r>
            <a:r>
              <a:rPr lang="en-US" sz="1900" dirty="0" err="1">
                <a:solidFill>
                  <a:prstClr val="black"/>
                </a:solidFill>
                <a:latin typeface="Cambria" pitchFamily="18" charset="0"/>
                <a:ea typeface="Cambria" pitchFamily="18" charset="0"/>
                <a:cs typeface="Times New Roman"/>
              </a:rPr>
              <a:t>như</a:t>
            </a:r>
            <a:r>
              <a:rPr lang="en-US" sz="1900" dirty="0">
                <a:solidFill>
                  <a:prstClr val="black"/>
                </a:solidFill>
                <a:latin typeface="Cambria" pitchFamily="18" charset="0"/>
                <a:ea typeface="Cambria" pitchFamily="18" charset="0"/>
                <a:cs typeface="Times New Roman"/>
              </a:rPr>
              <a:t> </a:t>
            </a:r>
            <a:r>
              <a:rPr lang="en-US" sz="1900" dirty="0" err="1">
                <a:solidFill>
                  <a:prstClr val="black"/>
                </a:solidFill>
                <a:latin typeface="Cambria" pitchFamily="18" charset="0"/>
                <a:ea typeface="Cambria" pitchFamily="18" charset="0"/>
                <a:cs typeface="Times New Roman"/>
              </a:rPr>
              <a:t>các</a:t>
            </a:r>
            <a:r>
              <a:rPr lang="en-US" sz="1900" dirty="0">
                <a:solidFill>
                  <a:prstClr val="black"/>
                </a:solidFill>
                <a:latin typeface="Cambria" pitchFamily="18" charset="0"/>
                <a:ea typeface="Cambria" pitchFamily="18" charset="0"/>
                <a:cs typeface="Times New Roman"/>
              </a:rPr>
              <a:t> </a:t>
            </a:r>
            <a:r>
              <a:rPr lang="en-US" sz="1900" dirty="0" err="1">
                <a:solidFill>
                  <a:prstClr val="black"/>
                </a:solidFill>
                <a:latin typeface="Cambria" pitchFamily="18" charset="0"/>
                <a:ea typeface="Cambria" pitchFamily="18" charset="0"/>
                <a:cs typeface="Times New Roman"/>
              </a:rPr>
              <a:t>hồ</a:t>
            </a:r>
            <a:r>
              <a:rPr lang="en-US" sz="1900" dirty="0">
                <a:solidFill>
                  <a:prstClr val="black"/>
                </a:solidFill>
                <a:latin typeface="Cambria" pitchFamily="18" charset="0"/>
                <a:ea typeface="Cambria" pitchFamily="18" charset="0"/>
                <a:cs typeface="Times New Roman"/>
              </a:rPr>
              <a:t> </a:t>
            </a:r>
            <a:r>
              <a:rPr lang="es-ES" sz="1900" dirty="0" err="1">
                <a:solidFill>
                  <a:prstClr val="black"/>
                </a:solidFill>
                <a:latin typeface="Cambria" pitchFamily="18" charset="0"/>
                <a:ea typeface="Cambria" pitchFamily="18" charset="0"/>
                <a:cs typeface="Times New Roman"/>
              </a:rPr>
              <a:t>Hoà</a:t>
            </a:r>
            <a:r>
              <a:rPr lang="es-ES" sz="1900" dirty="0">
                <a:solidFill>
                  <a:prstClr val="black"/>
                </a:solidFill>
                <a:latin typeface="Cambria" pitchFamily="18" charset="0"/>
                <a:ea typeface="Cambria" pitchFamily="18" charset="0"/>
                <a:cs typeface="Times New Roman"/>
              </a:rPr>
              <a:t> </a:t>
            </a:r>
            <a:r>
              <a:rPr lang="es-ES" sz="1900" dirty="0" err="1">
                <a:solidFill>
                  <a:prstClr val="black"/>
                </a:solidFill>
                <a:latin typeface="Cambria" pitchFamily="18" charset="0"/>
                <a:ea typeface="Cambria" pitchFamily="18" charset="0"/>
                <a:cs typeface="Times New Roman"/>
              </a:rPr>
              <a:t>Bình</a:t>
            </a:r>
            <a:r>
              <a:rPr lang="es-ES" sz="1900" dirty="0">
                <a:solidFill>
                  <a:prstClr val="black"/>
                </a:solidFill>
                <a:latin typeface="Cambria" pitchFamily="18" charset="0"/>
                <a:ea typeface="Cambria" pitchFamily="18" charset="0"/>
                <a:cs typeface="Times New Roman"/>
              </a:rPr>
              <a:t>, </a:t>
            </a:r>
            <a:r>
              <a:rPr lang="es-ES" sz="1900" dirty="0" err="1">
                <a:solidFill>
                  <a:prstClr val="black"/>
                </a:solidFill>
                <a:latin typeface="Cambria" pitchFamily="18" charset="0"/>
                <a:ea typeface="Cambria" pitchFamily="18" charset="0"/>
                <a:cs typeface="Times New Roman"/>
              </a:rPr>
              <a:t>Sơn</a:t>
            </a:r>
            <a:r>
              <a:rPr lang="es-ES" sz="1900" dirty="0">
                <a:solidFill>
                  <a:prstClr val="black"/>
                </a:solidFill>
                <a:latin typeface="Cambria" pitchFamily="18" charset="0"/>
                <a:ea typeface="Cambria" pitchFamily="18" charset="0"/>
                <a:cs typeface="Times New Roman"/>
              </a:rPr>
              <a:t> La, </a:t>
            </a:r>
            <a:r>
              <a:rPr lang="es-ES" sz="1900" dirty="0" err="1">
                <a:solidFill>
                  <a:prstClr val="black"/>
                </a:solidFill>
                <a:latin typeface="Cambria" pitchFamily="18" charset="0"/>
                <a:ea typeface="Cambria" pitchFamily="18" charset="0"/>
                <a:cs typeface="Times New Roman"/>
              </a:rPr>
              <a:t>Yaly</a:t>
            </a:r>
            <a:r>
              <a:rPr lang="es-ES" sz="1900" dirty="0">
                <a:solidFill>
                  <a:prstClr val="black"/>
                </a:solidFill>
                <a:latin typeface="Cambria" pitchFamily="18" charset="0"/>
                <a:ea typeface="Cambria" pitchFamily="18" charset="0"/>
                <a:cs typeface="Times New Roman"/>
              </a:rPr>
              <a:t>,..</a:t>
            </a:r>
            <a:r>
              <a:rPr lang="vi-VN" sz="1900" dirty="0">
                <a:solidFill>
                  <a:prstClr val="black"/>
                </a:solidFill>
                <a:latin typeface="Cambria" pitchFamily="18" charset="0"/>
                <a:ea typeface="Cambria" pitchFamily="18" charset="0"/>
                <a:cs typeface="Times New Roman"/>
              </a:rPr>
              <a:t>,  cung cấp nước cho các ngành công nghiệp.</a:t>
            </a:r>
          </a:p>
          <a:p>
            <a:pPr algn="just">
              <a:spcBef>
                <a:spcPts val="600"/>
              </a:spcBef>
            </a:pPr>
            <a:r>
              <a:rPr lang="en-US" sz="1900" dirty="0">
                <a:solidFill>
                  <a:prstClr val="black"/>
                </a:solidFill>
                <a:latin typeface="Cambria" pitchFamily="18" charset="0"/>
                <a:ea typeface="Cambria" pitchFamily="18" charset="0"/>
                <a:cs typeface="Times New Roman"/>
              </a:rPr>
              <a:t>-</a:t>
            </a:r>
            <a:r>
              <a:rPr lang="vi-VN" sz="1900" dirty="0">
                <a:solidFill>
                  <a:prstClr val="black"/>
                </a:solidFill>
                <a:latin typeface="Cambria" pitchFamily="18" charset="0"/>
                <a:ea typeface="Cambria" pitchFamily="18" charset="0"/>
                <a:cs typeface="Times New Roman"/>
              </a:rPr>
              <a:t> Dịch vụ: có giá trị về giao thông, phát triển du lịch</a:t>
            </a:r>
            <a:r>
              <a:rPr lang="en-US" sz="1900" dirty="0">
                <a:solidFill>
                  <a:prstClr val="black"/>
                </a:solidFill>
                <a:latin typeface="Cambria" pitchFamily="18" charset="0"/>
                <a:ea typeface="Cambria" pitchFamily="18" charset="0"/>
                <a:cs typeface="Times New Roman"/>
              </a:rPr>
              <a:t> </a:t>
            </a:r>
            <a:r>
              <a:rPr lang="vi-VN" sz="1900" dirty="0">
                <a:solidFill>
                  <a:prstClr val="black"/>
                </a:solidFill>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6901816" y="1295400"/>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371601"/>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8862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pPr>
            <a:r>
              <a:rPr lang="en-US" sz="1900" dirty="0">
                <a:solidFill>
                  <a:prstClr val="black"/>
                </a:solidFill>
                <a:latin typeface="Cambria" pitchFamily="18" charset="0"/>
                <a:ea typeface="Cambria" pitchFamily="18" charset="0"/>
                <a:cs typeface="Times New Roman"/>
              </a:rPr>
              <a:t>- Đ</a:t>
            </a:r>
            <a:r>
              <a:rPr lang="vi-VN" sz="1900" dirty="0">
                <a:solidFill>
                  <a:prstClr val="black"/>
                </a:solidFill>
                <a:latin typeface="Cambria" pitchFamily="18" charset="0"/>
                <a:ea typeface="Cambria" pitchFamily="18" charset="0"/>
                <a:cs typeface="Times New Roman"/>
              </a:rPr>
              <a:t>ối với sinh hoạt: </a:t>
            </a:r>
            <a:endParaRPr lang="en-US" sz="1900" dirty="0">
              <a:solidFill>
                <a:prstClr val="black"/>
              </a:solidFill>
              <a:latin typeface="Cambria" pitchFamily="18" charset="0"/>
              <a:ea typeface="Cambria" pitchFamily="18" charset="0"/>
              <a:cs typeface="Times New Roman"/>
            </a:endParaRPr>
          </a:p>
          <a:p>
            <a:pPr algn="just">
              <a:spcBef>
                <a:spcPts val="600"/>
              </a:spcBef>
            </a:pPr>
            <a:r>
              <a:rPr lang="en-US" sz="1900" dirty="0">
                <a:solidFill>
                  <a:prstClr val="black"/>
                </a:solidFill>
                <a:latin typeface="Cambria" pitchFamily="18" charset="0"/>
                <a:ea typeface="Cambria" pitchFamily="18" charset="0"/>
                <a:cs typeface="Times New Roman"/>
              </a:rPr>
              <a:t>+ </a:t>
            </a:r>
            <a:r>
              <a:rPr lang="vi-VN" sz="1900" dirty="0">
                <a:solidFill>
                  <a:prstClr val="black"/>
                </a:solidFill>
                <a:latin typeface="Cambria" pitchFamily="18" charset="0"/>
                <a:ea typeface="Cambria" pitchFamily="18" charset="0"/>
                <a:cs typeface="Times New Roman"/>
              </a:rPr>
              <a:t>Phục vụ nhu cầu nước trong sinh hoạt, là nguồn ngọt lớn.</a:t>
            </a:r>
          </a:p>
          <a:p>
            <a:pPr algn="just">
              <a:spcBef>
                <a:spcPts val="600"/>
              </a:spcBef>
            </a:pPr>
            <a:r>
              <a:rPr lang="en-US" sz="1900" dirty="0">
                <a:solidFill>
                  <a:prstClr val="black"/>
                </a:solidFill>
                <a:latin typeface="Cambria" pitchFamily="18" charset="0"/>
                <a:ea typeface="Cambria" pitchFamily="18" charset="0"/>
                <a:cs typeface="Times New Roman"/>
              </a:rPr>
              <a:t>+ </a:t>
            </a:r>
            <a:r>
              <a:rPr lang="vi-VN" sz="1900" dirty="0">
                <a:solidFill>
                  <a:prstClr val="black"/>
                </a:solidFill>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pPr>
            <a:r>
              <a:rPr lang="vi-VN" sz="1900" dirty="0">
                <a:solidFill>
                  <a:prstClr val="black"/>
                </a:solidFill>
                <a:latin typeface="Cambria" pitchFamily="18" charset="0"/>
                <a:ea typeface="Cambria" pitchFamily="18" charset="0"/>
                <a:cs typeface="Times New Roman"/>
              </a:rPr>
              <a:t>- </a:t>
            </a:r>
            <a:r>
              <a:rPr lang="en-US" sz="1900" dirty="0">
                <a:solidFill>
                  <a:prstClr val="black"/>
                </a:solidFill>
                <a:latin typeface="Cambria" pitchFamily="18" charset="0"/>
                <a:ea typeface="Cambria" pitchFamily="18" charset="0"/>
                <a:cs typeface="Times New Roman"/>
              </a:rPr>
              <a:t>Đ</a:t>
            </a:r>
            <a:r>
              <a:rPr lang="vi-VN" sz="1900" dirty="0">
                <a:solidFill>
                  <a:prstClr val="black"/>
                </a:solidFill>
                <a:latin typeface="Cambria" pitchFamily="18" charset="0"/>
                <a:ea typeface="Cambria" pitchFamily="18" charset="0"/>
                <a:cs typeface="Times New Roman"/>
              </a:rPr>
              <a:t>ối với môi trường:</a:t>
            </a:r>
          </a:p>
          <a:p>
            <a:pPr algn="just">
              <a:spcBef>
                <a:spcPts val="600"/>
              </a:spcBef>
            </a:pPr>
            <a:r>
              <a:rPr lang="vi-VN" sz="1900" dirty="0">
                <a:solidFill>
                  <a:prstClr val="black"/>
                </a:solidFill>
                <a:latin typeface="Cambria" pitchFamily="18" charset="0"/>
                <a:ea typeface="Cambria" pitchFamily="18" charset="0"/>
                <a:cs typeface="Times New Roman"/>
              </a:rPr>
              <a:t>+ Giúp điều hòa khí hậu địa phương.</a:t>
            </a:r>
          </a:p>
          <a:p>
            <a:pPr algn="just">
              <a:spcBef>
                <a:spcPts val="600"/>
              </a:spcBef>
            </a:pPr>
            <a:r>
              <a:rPr lang="vi-VN" sz="1900" dirty="0">
                <a:solidFill>
                  <a:prstClr val="black"/>
                </a:solidFill>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5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55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Cung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cấp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nước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sinh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hoạt</a:t>
            </a:r>
            <a:endParaRPr lang="en-US"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solidFill>
                <a:prstClr val="black"/>
              </a:solidFill>
              <a:latin typeface="Calibri"/>
            </a:endParaRPr>
          </a:p>
        </p:txBody>
      </p:sp>
      <p:sp>
        <p:nvSpPr>
          <p:cNvPr id="3" name="TextBox 2"/>
          <p:cNvSpPr txBox="1"/>
          <p:nvPr/>
        </p:nvSpPr>
        <p:spPr>
          <a:xfrm>
            <a:off x="24384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7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59178"/>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804121" y="1311234"/>
            <a:ext cx="6889201" cy="4098966"/>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970490" y="1547675"/>
            <a:ext cx="6728749" cy="3770263"/>
          </a:xfrm>
          <a:prstGeom prst="rect">
            <a:avLst/>
          </a:prstGeom>
        </p:spPr>
        <p:txBody>
          <a:bodyPr wrap="square">
            <a:spAutoFit/>
          </a:bodyPr>
          <a:lstStyle/>
          <a:p>
            <a:pPr algn="just">
              <a:spcBef>
                <a:spcPts val="600"/>
              </a:spcBef>
            </a:pPr>
            <a:r>
              <a:rPr lang="en-US" sz="2400" i="1" dirty="0" err="1">
                <a:solidFill>
                  <a:srgbClr val="FF0000"/>
                </a:solidFill>
                <a:latin typeface="Cambria" panose="02040503050406030204" pitchFamily="18" charset="0"/>
                <a:ea typeface="Cambria" panose="02040503050406030204" pitchFamily="18" charset="0"/>
              </a:rPr>
              <a:t>a.Vai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trò</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hồ, đầm </a:t>
            </a:r>
            <a:endParaRPr lang="en-US" sz="2400" i="1" dirty="0">
              <a:solidFill>
                <a:srgbClr val="FF0000"/>
              </a:solidFill>
              <a:latin typeface="Cambria" panose="02040503050406030204" pitchFamily="18" charset="0"/>
              <a:ea typeface="Cambria" panose="02040503050406030204" pitchFamily="18" charset="0"/>
            </a:endParaRPr>
          </a:p>
          <a:p>
            <a:pPr algn="just">
              <a:spcBef>
                <a:spcPts val="600"/>
              </a:spcBef>
            </a:pPr>
            <a:r>
              <a:rPr lang="vi-VN" sz="2000" b="1" dirty="0">
                <a:solidFill>
                  <a:prstClr val="black"/>
                </a:solidFill>
                <a:latin typeface="Cambria" pitchFamily="18" charset="0"/>
                <a:ea typeface="Cambria" pitchFamily="18" charset="0"/>
              </a:rPr>
              <a:t>- Đối với sản xuất:</a:t>
            </a:r>
          </a:p>
          <a:p>
            <a:pPr algn="just">
              <a:spcBef>
                <a:spcPts val="600"/>
              </a:spcBef>
            </a:pPr>
            <a:r>
              <a:rPr lang="vi-VN" sz="2000" dirty="0">
                <a:solidFill>
                  <a:prstClr val="black"/>
                </a:solidFill>
                <a:latin typeface="Cambria" pitchFamily="18" charset="0"/>
                <a:ea typeface="Cambria" pitchFamily="18" charset="0"/>
              </a:rPr>
              <a:t>+ Nông nghiệp: cung cấp nước cho trồng trọt và chăn nuôi, nuôi trồng, đánh bắt thuỷ sản.</a:t>
            </a:r>
          </a:p>
          <a:p>
            <a:pPr algn="just">
              <a:spcBef>
                <a:spcPts val="600"/>
              </a:spcBef>
            </a:pPr>
            <a:r>
              <a:rPr lang="vi-VN" sz="2000" dirty="0">
                <a:solidFill>
                  <a:prstClr val="black"/>
                </a:solidFill>
                <a:latin typeface="Cambria" pitchFamily="18" charset="0"/>
                <a:ea typeface="Cambria" pitchFamily="18" charset="0"/>
              </a:rPr>
              <a:t>+ Công nghiệp: phát triển thuỷ điện,  cung cấp nước cho các ngành công nghiệp.</a:t>
            </a:r>
          </a:p>
          <a:p>
            <a:pPr algn="just">
              <a:spcBef>
                <a:spcPts val="600"/>
              </a:spcBef>
            </a:pPr>
            <a:r>
              <a:rPr lang="vi-VN" sz="2000" dirty="0">
                <a:solidFill>
                  <a:prstClr val="black"/>
                </a:solidFill>
                <a:latin typeface="Cambria" pitchFamily="18" charset="0"/>
                <a:ea typeface="Cambria" pitchFamily="18" charset="0"/>
              </a:rPr>
              <a:t>+ Dịch vụ: có giá trị về giao thông, phát triển du lịch.</a:t>
            </a:r>
          </a:p>
          <a:p>
            <a:pPr algn="just">
              <a:spcBef>
                <a:spcPts val="600"/>
              </a:spcBef>
            </a:pPr>
            <a:r>
              <a:rPr lang="vi-VN" sz="2000" b="1" dirty="0">
                <a:solidFill>
                  <a:prstClr val="black"/>
                </a:solidFill>
                <a:latin typeface="Cambria" pitchFamily="18" charset="0"/>
                <a:ea typeface="Cambria" pitchFamily="18" charset="0"/>
              </a:rPr>
              <a:t>- Đối với sinh hoạt:</a:t>
            </a:r>
          </a:p>
          <a:p>
            <a:pPr algn="just">
              <a:spcBef>
                <a:spcPts val="600"/>
              </a:spcBef>
            </a:pPr>
            <a:r>
              <a:rPr lang="vi-VN" sz="2000" dirty="0">
                <a:solidFill>
                  <a:prstClr val="black"/>
                </a:solidFill>
                <a:latin typeface="Cambria" pitchFamily="18" charset="0"/>
                <a:ea typeface="Cambria" pitchFamily="18" charset="0"/>
              </a:rPr>
              <a:t>+ Phục vụ nhu cầu nước trong sinh hoạt.</a:t>
            </a:r>
          </a:p>
          <a:p>
            <a:pPr algn="just">
              <a:spcBef>
                <a:spcPts val="600"/>
              </a:spcBef>
            </a:pPr>
            <a:r>
              <a:rPr lang="vi-VN" sz="2000" dirty="0">
                <a:solidFill>
                  <a:prstClr val="black"/>
                </a:solidFill>
                <a:latin typeface="Cambria" pitchFamily="18" charset="0"/>
                <a:ea typeface="Cambria" pitchFamily="18" charset="0"/>
              </a:rPr>
              <a:t>+ Đảm bảo an ninh nguồn nước.</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5">
                                            <p:txEl>
                                              <p:pRg st="7" end="7"/>
                                            </p:txEl>
                                          </p:spTgt>
                                        </p:tgtEl>
                                        <p:attrNameLst>
                                          <p:attrName>style.visibility</p:attrName>
                                        </p:attrNameLst>
                                      </p:cBhvr>
                                      <p:to>
                                        <p:strVal val="visible"/>
                                      </p:to>
                                    </p:set>
                                    <p:animEffect transition="in" filter="randombar(horizontal)">
                                      <p:cBhvr>
                                        <p:cTn id="64" dur="500"/>
                                        <p:tgtEl>
                                          <p:spTgt spid="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16666"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40580" y="4173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200401"/>
            <a:ext cx="3657601" cy="3216265"/>
          </a:xfrm>
          <a:prstGeom prst="rect">
            <a:avLst/>
          </a:prstGeom>
          <a:solidFill>
            <a:srgbClr val="FFCCFF"/>
          </a:solidFill>
          <a:ln w="12700">
            <a:solidFill>
              <a:srgbClr val="0070C0"/>
            </a:solidFill>
          </a:ln>
        </p:spPr>
        <p:txBody>
          <a:bodyPr wrap="square">
            <a:spAutoFit/>
          </a:bodyPr>
          <a:lstStyle/>
          <a:p>
            <a:pPr algn="just">
              <a:spcBef>
                <a:spcPts val="600"/>
              </a:spcBef>
            </a:pPr>
            <a:r>
              <a:rPr lang="en-US" sz="2200" dirty="0">
                <a:solidFill>
                  <a:prstClr val="black"/>
                </a:solidFill>
                <a:latin typeface="Cambria" pitchFamily="18" charset="0"/>
                <a:ea typeface="Cambria" pitchFamily="18" charset="0"/>
                <a:cs typeface="Times New Roman"/>
              </a:rPr>
              <a:t>- </a:t>
            </a:r>
            <a:r>
              <a:rPr lang="vi-VN" sz="2200" dirty="0">
                <a:solidFill>
                  <a:prstClr val="black"/>
                </a:solidFill>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solidFill>
                <a:prstClr val="black"/>
              </a:solidFill>
              <a:latin typeface="Cambria" pitchFamily="18" charset="0"/>
              <a:ea typeface="Cambria" pitchFamily="18" charset="0"/>
              <a:cs typeface="Times New Roman"/>
            </a:endParaRPr>
          </a:p>
          <a:p>
            <a:pPr algn="just">
              <a:spcBef>
                <a:spcPts val="600"/>
              </a:spcBef>
            </a:pPr>
            <a:r>
              <a:rPr lang="vi-VN" sz="2200" dirty="0">
                <a:solidFill>
                  <a:prstClr val="black"/>
                </a:solidFill>
                <a:latin typeface="Cambria" pitchFamily="18" charset="0"/>
                <a:ea typeface="Cambria" pitchFamily="18" charset="0"/>
                <a:cs typeface="Times New Roman"/>
              </a:rPr>
              <a:t>- Vai trò đối với sinh hoạt:</a:t>
            </a:r>
            <a:r>
              <a:rPr lang="en-US" sz="2200" dirty="0">
                <a:solidFill>
                  <a:prstClr val="black"/>
                </a:solidFill>
                <a:latin typeface="Cambria" pitchFamily="18" charset="0"/>
                <a:ea typeface="Cambria" pitchFamily="18" charset="0"/>
                <a:cs typeface="Times New Roman"/>
              </a:rPr>
              <a:t> </a:t>
            </a:r>
            <a:r>
              <a:rPr lang="vi-VN" sz="2200" dirty="0">
                <a:solidFill>
                  <a:prstClr val="black"/>
                </a:solidFill>
                <a:latin typeface="Cambria" pitchFamily="18" charset="0"/>
                <a:ea typeface="Cambria" pitchFamily="18" charset="0"/>
                <a:cs typeface="Times New Roman"/>
              </a:rPr>
              <a:t>Nước ngầm là nguồn nước quan trọng phục vụ cho sinh hoạt của người dân ở </a:t>
            </a:r>
            <a:r>
              <a:rPr lang="en-US" sz="2200" dirty="0">
                <a:solidFill>
                  <a:prstClr val="black"/>
                </a:solidFill>
                <a:latin typeface="Cambria" pitchFamily="18" charset="0"/>
                <a:ea typeface="Cambria" pitchFamily="18" charset="0"/>
                <a:cs typeface="Times New Roman"/>
              </a:rPr>
              <a:t>      </a:t>
            </a:r>
            <a:r>
              <a:rPr lang="vi-VN" sz="2200" dirty="0">
                <a:solidFill>
                  <a:prstClr val="black"/>
                </a:solidFill>
                <a:latin typeface="Cambria" pitchFamily="18" charset="0"/>
                <a:ea typeface="Cambria" pitchFamily="18" charset="0"/>
                <a:cs typeface="Times New Roman"/>
              </a:rPr>
              <a:t>nước ta.</a:t>
            </a:r>
          </a:p>
        </p:txBody>
      </p:sp>
      <p:sp>
        <p:nvSpPr>
          <p:cNvPr id="26" name="TextBox 25"/>
          <p:cNvSpPr txBox="1"/>
          <p:nvPr/>
        </p:nvSpPr>
        <p:spPr>
          <a:xfrm>
            <a:off x="6934200" y="6044626"/>
            <a:ext cx="3276600" cy="584775"/>
          </a:xfrm>
          <a:prstGeom prst="rect">
            <a:avLst/>
          </a:prstGeom>
          <a:noFill/>
        </p:spPr>
        <p:txBody>
          <a:bodyPr wrap="square" rtlCol="0">
            <a:spAutoFit/>
          </a:bodyPr>
          <a:lstStyle/>
          <a:p>
            <a:pPr algn="ctr"/>
            <a:r>
              <a:rPr lang="en-US" sz="1600" dirty="0" err="1">
                <a:solidFill>
                  <a:prstClr val="black"/>
                </a:solidFill>
                <a:latin typeface="Cambria" pitchFamily="18" charset="0"/>
                <a:ea typeface="Cambria" pitchFamily="18" charset="0"/>
              </a:rPr>
              <a:t>Khai</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thác</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nước</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ngầm</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để</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sinh</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hoạt</a:t>
            </a:r>
            <a:r>
              <a:rPr lang="en-US" sz="1600" dirty="0">
                <a:solidFill>
                  <a:prstClr val="black"/>
                </a:solidFill>
                <a:latin typeface="Cambria" pitchFamily="18" charset="0"/>
                <a:ea typeface="Cambria" pitchFamily="18" charset="0"/>
              </a:rPr>
              <a:t> ở </a:t>
            </a:r>
            <a:r>
              <a:rPr lang="en-US" sz="1600" dirty="0" err="1">
                <a:solidFill>
                  <a:prstClr val="black"/>
                </a:solidFill>
                <a:latin typeface="Cambria" pitchFamily="18" charset="0"/>
                <a:ea typeface="Cambria" pitchFamily="18" charset="0"/>
              </a:rPr>
              <a:t>đồng</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bằng</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sông</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Cửu</a:t>
            </a:r>
            <a:r>
              <a:rPr lang="en-US" sz="1600" dirty="0">
                <a:solidFill>
                  <a:prstClr val="black"/>
                </a:solidFill>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48044" y="3931308"/>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1377"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7239000" y="3429000"/>
            <a:ext cx="3276600" cy="338554"/>
          </a:xfrm>
          <a:prstGeom prst="rect">
            <a:avLst/>
          </a:prstGeom>
          <a:noFill/>
        </p:spPr>
        <p:txBody>
          <a:bodyPr wrap="square" rtlCol="0">
            <a:spAutoFit/>
          </a:bodyPr>
          <a:lstStyle/>
          <a:p>
            <a:pPr algn="ctr"/>
            <a:r>
              <a:rPr lang="en-US" sz="1600" dirty="0" err="1">
                <a:solidFill>
                  <a:prstClr val="black"/>
                </a:solidFill>
                <a:latin typeface="Cambria" pitchFamily="18" charset="0"/>
                <a:ea typeface="Cambria" pitchFamily="18" charset="0"/>
              </a:rPr>
              <a:t>Nước</a:t>
            </a:r>
            <a:r>
              <a:rPr lang="en-US" sz="1600" dirty="0">
                <a:solidFill>
                  <a:prstClr val="black"/>
                </a:solidFill>
                <a:latin typeface="Cambria" pitchFamily="18" charset="0"/>
                <a:ea typeface="Cambria" pitchFamily="18" charset="0"/>
              </a:rPr>
              <a:t> </a:t>
            </a:r>
            <a:r>
              <a:rPr lang="en-US" sz="1600" dirty="0" err="1">
                <a:solidFill>
                  <a:prstClr val="black"/>
                </a:solidFill>
                <a:latin typeface="Cambria" pitchFamily="18" charset="0"/>
                <a:ea typeface="Cambria" pitchFamily="18" charset="0"/>
              </a:rPr>
              <a:t>ngầm</a:t>
            </a:r>
            <a:endParaRPr lang="en-US" sz="1600"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1398725"/>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37925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pPr>
            <a:r>
              <a:rPr lang="en-US" sz="2000" dirty="0">
                <a:solidFill>
                  <a:prstClr val="black"/>
                </a:solidFill>
                <a:latin typeface="Cambria" pitchFamily="18" charset="0"/>
                <a:ea typeface="Cambria" pitchFamily="18" charset="0"/>
                <a:cs typeface="Times New Roman"/>
              </a:rPr>
              <a:t>-</a:t>
            </a:r>
            <a:r>
              <a:rPr lang="vi-VN" sz="2000" dirty="0">
                <a:solidFill>
                  <a:prstClr val="black"/>
                </a:solidFill>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pPr>
            <a:r>
              <a:rPr lang="en-US" sz="2000" dirty="0">
                <a:solidFill>
                  <a:prstClr val="black"/>
                </a:solidFill>
                <a:latin typeface="Cambria" pitchFamily="18" charset="0"/>
                <a:ea typeface="Cambria" pitchFamily="18" charset="0"/>
                <a:cs typeface="Times New Roman"/>
              </a:rPr>
              <a:t>-</a:t>
            </a:r>
            <a:r>
              <a:rPr lang="vi-VN" sz="2000" dirty="0">
                <a:solidFill>
                  <a:prstClr val="black"/>
                </a:solidFill>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pPr>
            <a:r>
              <a:rPr lang="en-US" sz="2000" dirty="0">
                <a:solidFill>
                  <a:prstClr val="black"/>
                </a:solidFill>
                <a:latin typeface="Cambria" pitchFamily="18" charset="0"/>
                <a:ea typeface="Cambria" pitchFamily="18" charset="0"/>
                <a:cs typeface="Times New Roman"/>
              </a:rPr>
              <a:t>-</a:t>
            </a:r>
            <a:r>
              <a:rPr lang="vi-VN" sz="2000" dirty="0">
                <a:solidFill>
                  <a:prstClr val="black"/>
                </a:solidFill>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6934200" y="3505200"/>
            <a:ext cx="3276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Cung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cấp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nước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tưới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cho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endParaRPr lang="en-US" dirty="0">
              <a:solidFill>
                <a:prstClr val="black"/>
              </a:solidFill>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48046" y="4034896"/>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8045" y="1259571"/>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70491" y="1163312"/>
            <a:ext cx="6792509" cy="4246888"/>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latin typeface="Calibri"/>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146041" y="1286767"/>
            <a:ext cx="6553198" cy="3924151"/>
          </a:xfrm>
          <a:prstGeom prst="rect">
            <a:avLst/>
          </a:prstGeom>
        </p:spPr>
        <p:txBody>
          <a:bodyPr wrap="square">
            <a:spAutoFit/>
          </a:bodyPr>
          <a:lstStyle/>
          <a:p>
            <a:pPr algn="just">
              <a:spcBef>
                <a:spcPts val="600"/>
              </a:spcBef>
            </a:pPr>
            <a:r>
              <a:rPr lang="en-US" sz="2400" i="1" dirty="0" err="1">
                <a:solidFill>
                  <a:srgbClr val="FF0000"/>
                </a:solidFill>
                <a:latin typeface="Cambria" panose="02040503050406030204" pitchFamily="18" charset="0"/>
                <a:ea typeface="Cambria" panose="02040503050406030204" pitchFamily="18" charset="0"/>
              </a:rPr>
              <a:t>b.Vai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trò</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ng</a:t>
            </a:r>
            <a:r>
              <a:rPr lang="vi-VN" sz="2400" i="1" dirty="0">
                <a:solidFill>
                  <a:srgbClr val="FF0000"/>
                </a:solidFill>
                <a:latin typeface="Cambria" panose="02040503050406030204" pitchFamily="18" charset="0"/>
                <a:ea typeface="Cambria" panose="02040503050406030204" pitchFamily="18" charset="0"/>
              </a:rPr>
              <a:t>ầm </a:t>
            </a:r>
            <a:endParaRPr lang="en-US" sz="2400" i="1" dirty="0">
              <a:solidFill>
                <a:srgbClr val="FF0000"/>
              </a:solidFill>
              <a:latin typeface="Cambria" panose="02040503050406030204" pitchFamily="18" charset="0"/>
              <a:ea typeface="Cambria" panose="02040503050406030204" pitchFamily="18" charset="0"/>
            </a:endParaRPr>
          </a:p>
          <a:p>
            <a:pPr algn="just">
              <a:spcBef>
                <a:spcPts val="600"/>
              </a:spcBef>
            </a:pPr>
            <a:r>
              <a:rPr lang="vi-VN" sz="2000" b="1" dirty="0">
                <a:solidFill>
                  <a:prstClr val="black"/>
                </a:solidFill>
                <a:latin typeface="Cambria" pitchFamily="18" charset="0"/>
                <a:ea typeface="Cambria" pitchFamily="18" charset="0"/>
              </a:rPr>
              <a:t>- Đối với sản xuất:</a:t>
            </a:r>
          </a:p>
          <a:p>
            <a:pPr algn="just">
              <a:spcBef>
                <a:spcPts val="600"/>
              </a:spcBef>
            </a:pPr>
            <a:r>
              <a:rPr lang="vi-VN" sz="2000" dirty="0">
                <a:solidFill>
                  <a:prstClr val="black"/>
                </a:solidFill>
                <a:latin typeface="Cambria" pitchFamily="18" charset="0"/>
                <a:ea typeface="Cambria" pitchFamily="18" charset="0"/>
              </a:rPr>
              <a:t>+ Nông nghiệp: cung cấp nước cho sản xuất nông nghiệp (trồng trọt, chăn nuôi, nuôi trồng thuỷ sản,...).</a:t>
            </a:r>
          </a:p>
          <a:p>
            <a:pPr algn="just">
              <a:spcBef>
                <a:spcPts val="600"/>
              </a:spcBef>
            </a:pPr>
            <a:r>
              <a:rPr lang="vi-VN" sz="2000" dirty="0">
                <a:solidFill>
                  <a:prstClr val="black"/>
                </a:solidFill>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pPr>
            <a:r>
              <a:rPr lang="vi-VN" sz="2000" dirty="0">
                <a:solidFill>
                  <a:prstClr val="black"/>
                </a:solidFill>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pPr>
            <a:r>
              <a:rPr lang="vi-VN" sz="2000" b="1" dirty="0">
                <a:solidFill>
                  <a:prstClr val="black"/>
                </a:solidFill>
                <a:latin typeface="Cambria" pitchFamily="18" charset="0"/>
                <a:ea typeface="Cambria" pitchFamily="18" charset="0"/>
              </a:rPr>
              <a:t>- Đối với sinh hoạt: </a:t>
            </a:r>
            <a:r>
              <a:rPr lang="vi-VN" sz="2000" dirty="0">
                <a:solidFill>
                  <a:prstClr val="black"/>
                </a:solidFill>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472424" y="4422044"/>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302141" y="3732297"/>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1970490" y="1238578"/>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nvGraphicFramePr>
        <p:xfrm>
          <a:off x="2967238" y="2895600"/>
          <a:ext cx="7239000" cy="3369438"/>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Đà</a:t>
            </a:r>
            <a:endParaRPr lang="en-US" sz="1000" b="1" dirty="0">
              <a:solidFill>
                <a:prstClr val="black"/>
              </a:solidFill>
              <a:latin typeface="Calibri"/>
            </a:endParaRPr>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Chảy</a:t>
            </a:r>
            <a:endParaRPr lang="en-US" sz="1000" b="1" dirty="0">
              <a:solidFill>
                <a:prstClr val="black"/>
              </a:solidFill>
              <a:latin typeface="Calibri"/>
            </a:endParaRPr>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Lô</a:t>
            </a:r>
            <a:endParaRPr lang="en-US" sz="1000" b="1" dirty="0">
              <a:solidFill>
                <a:prstClr val="black"/>
              </a:solidFill>
              <a:latin typeface="Calibri"/>
            </a:endParaRPr>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Gâm</a:t>
            </a:r>
            <a:endParaRPr lang="en-US" sz="1000" b="1" dirty="0">
              <a:solidFill>
                <a:prstClr val="black"/>
              </a:solidFill>
              <a:latin typeface="Calibri"/>
            </a:endParaRPr>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Đáy</a:t>
            </a:r>
            <a:endParaRPr lang="en-US" sz="1000" b="1" dirty="0">
              <a:solidFill>
                <a:prstClr val="black"/>
              </a:solidFill>
              <a:latin typeface="Calibri"/>
            </a:endParaRPr>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Sông</a:t>
            </a:r>
            <a:r>
              <a:rPr lang="en-US" sz="1000" b="1" dirty="0">
                <a:solidFill>
                  <a:prstClr val="black"/>
                </a:solidFill>
                <a:latin typeface="Calibri"/>
              </a:rPr>
              <a:t> </a:t>
            </a:r>
            <a:r>
              <a:rPr lang="en-US" sz="1000" b="1" dirty="0" err="1">
                <a:solidFill>
                  <a:prstClr val="black"/>
                </a:solidFill>
                <a:latin typeface="Calibri"/>
              </a:rPr>
              <a:t>Trà</a:t>
            </a:r>
            <a:r>
              <a:rPr lang="en-US" sz="1000" b="1" dirty="0">
                <a:solidFill>
                  <a:prstClr val="black"/>
                </a:solidFill>
                <a:latin typeface="Calibri"/>
              </a:rPr>
              <a:t> </a:t>
            </a:r>
            <a:r>
              <a:rPr lang="en-US" sz="1000" b="1" dirty="0" err="1">
                <a:solidFill>
                  <a:prstClr val="black"/>
                </a:solidFill>
                <a:latin typeface="Calibri"/>
              </a:rPr>
              <a:t>Lý</a:t>
            </a:r>
            <a:endParaRPr lang="en-US" sz="1000" b="1" dirty="0">
              <a:solidFill>
                <a:prstClr val="black"/>
              </a:solidFill>
              <a:latin typeface="Calibri"/>
            </a:endParaRPr>
          </a:p>
        </p:txBody>
      </p:sp>
      <p:sp>
        <p:nvSpPr>
          <p:cNvPr id="11" name="Rounded Rectangular Callout 10"/>
          <p:cNvSpPr/>
          <p:nvPr/>
        </p:nvSpPr>
        <p:spPr>
          <a:xfrm>
            <a:off x="5307364"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Tây</a:t>
            </a:r>
            <a:endParaRPr lang="en-US" sz="1000" b="1" dirty="0">
              <a:solidFill>
                <a:prstClr val="black"/>
              </a:solidFill>
              <a:latin typeface="Calibri"/>
            </a:endParaRPr>
          </a:p>
        </p:txBody>
      </p:sp>
      <p:sp>
        <p:nvSpPr>
          <p:cNvPr id="12" name="Rounded Rectangular Callout 11"/>
          <p:cNvSpPr/>
          <p:nvPr/>
        </p:nvSpPr>
        <p:spPr>
          <a:xfrm>
            <a:off x="6575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Đầm</a:t>
            </a:r>
            <a:r>
              <a:rPr lang="en-US" sz="1000" b="1" dirty="0">
                <a:solidFill>
                  <a:prstClr val="black"/>
                </a:solidFill>
                <a:latin typeface="Calibri"/>
              </a:rPr>
              <a:t> </a:t>
            </a:r>
            <a:r>
              <a:rPr lang="en-US" sz="1000" b="1" dirty="0" err="1">
                <a:solidFill>
                  <a:prstClr val="black"/>
                </a:solidFill>
                <a:latin typeface="Calibri"/>
              </a:rPr>
              <a:t>Thị</a:t>
            </a:r>
            <a:r>
              <a:rPr lang="en-US" sz="1000" b="1" dirty="0">
                <a:solidFill>
                  <a:prstClr val="black"/>
                </a:solidFill>
                <a:latin typeface="Calibri"/>
              </a:rPr>
              <a:t> </a:t>
            </a:r>
            <a:r>
              <a:rPr lang="en-US" sz="1000" b="1" dirty="0" err="1">
                <a:solidFill>
                  <a:prstClr val="black"/>
                </a:solidFill>
                <a:latin typeface="Calibri"/>
              </a:rPr>
              <a:t>Nại</a:t>
            </a:r>
            <a:endParaRPr lang="en-US" sz="1000" b="1" dirty="0">
              <a:solidFill>
                <a:prstClr val="black"/>
              </a:solidFill>
              <a:latin typeface="Calibri"/>
            </a:endParaRPr>
          </a:p>
        </p:txBody>
      </p:sp>
      <p:sp>
        <p:nvSpPr>
          <p:cNvPr id="13" name="Rounded Rectangular Callout 12"/>
          <p:cNvSpPr/>
          <p:nvPr/>
        </p:nvSpPr>
        <p:spPr>
          <a:xfrm>
            <a:off x="5244482"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Ba </a:t>
            </a:r>
            <a:r>
              <a:rPr lang="en-US" sz="1000" b="1" dirty="0" err="1">
                <a:solidFill>
                  <a:prstClr val="black"/>
                </a:solidFill>
                <a:latin typeface="Calibri"/>
              </a:rPr>
              <a:t>bể</a:t>
            </a:r>
            <a:endParaRPr lang="en-US" sz="1000" b="1" dirty="0">
              <a:solidFill>
                <a:prstClr val="black"/>
              </a:solidFill>
              <a:latin typeface="Calibri"/>
            </a:endParaRPr>
          </a:p>
        </p:txBody>
      </p:sp>
      <p:sp>
        <p:nvSpPr>
          <p:cNvPr id="14" name="Rounded Rectangular Callout 13"/>
          <p:cNvSpPr/>
          <p:nvPr/>
        </p:nvSpPr>
        <p:spPr>
          <a:xfrm>
            <a:off x="6705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Đầm</a:t>
            </a:r>
            <a:r>
              <a:rPr lang="en-US" sz="1000" b="1" dirty="0">
                <a:solidFill>
                  <a:prstClr val="black"/>
                </a:solidFill>
                <a:latin typeface="Calibri"/>
              </a:rPr>
              <a:t> Ô Loan</a:t>
            </a:r>
          </a:p>
        </p:txBody>
      </p:sp>
      <p:sp>
        <p:nvSpPr>
          <p:cNvPr id="15" name="Rounded Rectangular Callout 14"/>
          <p:cNvSpPr/>
          <p:nvPr/>
        </p:nvSpPr>
        <p:spPr>
          <a:xfrm>
            <a:off x="6254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solidFill>
                  <a:prstClr val="black"/>
                </a:solidFill>
                <a:latin typeface="Calibri"/>
              </a:rPr>
              <a:t>Hồ</a:t>
            </a:r>
            <a:r>
              <a:rPr lang="en-US" sz="1000" b="1" dirty="0">
                <a:solidFill>
                  <a:prstClr val="black"/>
                </a:solidFill>
                <a:latin typeface="Calibri"/>
              </a:rPr>
              <a:t> </a:t>
            </a:r>
            <a:r>
              <a:rPr lang="en-US" sz="1000" b="1" dirty="0" err="1">
                <a:solidFill>
                  <a:prstClr val="black"/>
                </a:solidFill>
                <a:latin typeface="Calibri"/>
              </a:rPr>
              <a:t>Lắc</a:t>
            </a:r>
            <a:endParaRPr lang="en-US" sz="1000" b="1" dirty="0">
              <a:solidFill>
                <a:prstClr val="black"/>
              </a:solidFill>
              <a:latin typeface="Calibri"/>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71800"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13112"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056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2970962" y="3023748"/>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solidFill>
                  <a:prstClr val="black"/>
                </a:solidFill>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solidFill>
                  <a:prstClr val="black"/>
                </a:solidFill>
                <a:latin typeface="Cambria" panose="02040503050406030204" pitchFamily="18" charset="0"/>
                <a:ea typeface="Cambria" panose="02040503050406030204" pitchFamily="18" charset="0"/>
              </a:rPr>
              <a:t>2</a:t>
            </a:r>
            <a:r>
              <a:rPr lang="vi-VN" sz="1820" dirty="0">
                <a:solidFill>
                  <a:prstClr val="black"/>
                </a:solidFill>
                <a:latin typeface="Cambria" panose="02040503050406030204" pitchFamily="18" charset="0"/>
                <a:ea typeface="Cambria" panose="02040503050406030204" pitchFamily="18" charset="0"/>
              </a:rPr>
              <a:t>, chứa 1,5 tỉ m</a:t>
            </a:r>
            <a:r>
              <a:rPr lang="vi-VN" sz="1820" baseline="30000" dirty="0">
                <a:solidFill>
                  <a:prstClr val="black"/>
                </a:solidFill>
                <a:latin typeface="Cambria" panose="02040503050406030204" pitchFamily="18" charset="0"/>
                <a:ea typeface="Cambria" panose="02040503050406030204" pitchFamily="18" charset="0"/>
              </a:rPr>
              <a:t>3</a:t>
            </a:r>
            <a:r>
              <a:rPr lang="vi-VN" sz="1820" dirty="0">
                <a:solidFill>
                  <a:prstClr val="black"/>
                </a:solidFill>
                <a:latin typeface="Cambria" panose="02040503050406030204" pitchFamily="18" charset="0"/>
                <a:ea typeface="Cambria" panose="02040503050406030204" pitchFamily="18" charset="0"/>
              </a:rPr>
              <a:t> nước.</a:t>
            </a:r>
          </a:p>
          <a:p>
            <a:pPr algn="just"/>
            <a:r>
              <a:rPr lang="vi-VN" sz="1820" dirty="0">
                <a:solidFill>
                  <a:prstClr val="black"/>
                </a:solidFill>
                <a:latin typeface="Cambria" panose="02040503050406030204" pitchFamily="18" charset="0"/>
                <a:ea typeface="Cambria" panose="02040503050406030204" pitchFamily="18" charset="0"/>
              </a:rPr>
              <a:t>- Vai trò:</a:t>
            </a:r>
          </a:p>
          <a:p>
            <a:pPr algn="just"/>
            <a:r>
              <a:rPr lang="vi-VN" sz="1820" dirty="0">
                <a:solidFill>
                  <a:prstClr val="black"/>
                </a:solidFill>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solidFill>
                  <a:prstClr val="black"/>
                </a:solidFill>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solidFill>
                  <a:prstClr val="black"/>
                </a:solidFill>
                <a:latin typeface="Cambria" panose="02040503050406030204" pitchFamily="18" charset="0"/>
                <a:ea typeface="Cambria" panose="02040503050406030204" pitchFamily="18" charset="0"/>
              </a:rPr>
              <a:t>+ Phát triển du lịch.</a:t>
            </a:r>
          </a:p>
          <a:p>
            <a:pPr algn="just"/>
            <a:r>
              <a:rPr lang="vi-VN" sz="1820" dirty="0">
                <a:solidFill>
                  <a:prstClr val="black"/>
                </a:solidFill>
                <a:latin typeface="Cambria" panose="02040503050406030204" pitchFamily="18" charset="0"/>
                <a:ea typeface="Cambria" panose="02040503050406030204" pitchFamily="18" charset="0"/>
              </a:rPr>
              <a:t>+ Cải tạo môi trường, sinh thái.</a:t>
            </a:r>
          </a:p>
          <a:p>
            <a:pPr algn="just"/>
            <a:r>
              <a:rPr lang="vi-VN" sz="1820" dirty="0">
                <a:solidFill>
                  <a:prstClr val="black"/>
                </a:solidFill>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1828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solidFill>
                <a:prstClr val="black"/>
              </a:solidFill>
              <a:latin typeface="Calibri"/>
            </a:endParaRPr>
          </a:p>
        </p:txBody>
      </p:sp>
      <p:sp>
        <p:nvSpPr>
          <p:cNvPr id="3" name="TextBox 2"/>
          <p:cNvSpPr txBox="1"/>
          <p:nvPr/>
        </p:nvSpPr>
        <p:spPr>
          <a:xfrm>
            <a:off x="2286000" y="5791201"/>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6781800" y="5791201"/>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37463" y="0"/>
            <a:ext cx="11875768"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8264181"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917" y="3561440"/>
            <a:ext cx="9176083" cy="329656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7683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441507" y="1066800"/>
            <a:ext cx="5430672" cy="1143000"/>
          </a:xfrm>
        </p:spPr>
        <p:txBody>
          <a:bodyPr>
            <a:noAutofit/>
          </a:bodyPr>
          <a:lstStyle/>
          <a:p>
            <a:r>
              <a:rPr lang="en-US" sz="2700" b="1" dirty="0">
                <a:solidFill>
                  <a:prstClr val="black"/>
                </a:solidFill>
                <a:effectLst>
                  <a:outerShdw blurRad="38100" dist="38100" dir="2700000" algn="tl">
                    <a:srgbClr val="000000">
                      <a:alpha val="43137"/>
                    </a:srgbClr>
                  </a:outerShdw>
                </a:effectLst>
                <a:latin typeface="Cambria" pitchFamily="18" charset="0"/>
                <a:ea typeface="+mn-ea"/>
                <a:cs typeface="+mn-cs"/>
              </a:rPr>
              <a:t>BÀI 8 : </a:t>
            </a:r>
            <a:r>
              <a:rPr lang="en-US" sz="3000" b="1" dirty="0">
                <a:ln w="10541" cmpd="sng">
                  <a:solidFill>
                    <a:schemeClr val="accent1">
                      <a:shade val="88000"/>
                      <a:satMod val="110000"/>
                    </a:schemeClr>
                  </a:solidFill>
                  <a:prstDash val="solid"/>
                </a:ln>
                <a:solidFill>
                  <a:srgbClr val="FF0000"/>
                </a:solidFill>
                <a:latin typeface="Cambria" pitchFamily="18" charset="0"/>
              </a:rPr>
              <a:t>ĐẶC ĐIỂM THỦY VĂN</a:t>
            </a: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mbria" pitchFamily="18" charset="0"/>
            </a:endParaRPr>
          </a:p>
        </p:txBody>
      </p:sp>
      <p:sp>
        <p:nvSpPr>
          <p:cNvPr id="11" name="Title 1"/>
          <p:cNvSpPr txBox="1">
            <a:spLocks/>
          </p:cNvSpPr>
          <p:nvPr/>
        </p:nvSpPr>
        <p:spPr>
          <a:xfrm>
            <a:off x="50519"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err="1">
                <a:solidFill>
                  <a:prstClr val="black"/>
                </a:solidFill>
                <a:effectLst>
                  <a:outerShdw blurRad="38100" dist="38100" dir="2700000" algn="tl">
                    <a:srgbClr val="000000">
                      <a:alpha val="43137"/>
                    </a:srgbClr>
                  </a:outerShdw>
                </a:effectLst>
                <a:latin typeface="Cambria" pitchFamily="18" charset="0"/>
              </a:rPr>
              <a:t>Tiết</a:t>
            </a:r>
            <a:r>
              <a:rPr lang="en-US" sz="2700" b="1" dirty="0">
                <a:solidFill>
                  <a:prstClr val="black"/>
                </a:solidFill>
                <a:effectLst>
                  <a:outerShdw blurRad="38100" dist="38100" dir="2700000" algn="tl">
                    <a:srgbClr val="000000">
                      <a:alpha val="43137"/>
                    </a:srgbClr>
                  </a:outerShdw>
                </a:effectLst>
                <a:latin typeface="Cambria" pitchFamily="18" charset="0"/>
              </a:rPr>
              <a:t> 19,20,21 </a:t>
            </a:r>
          </a:p>
        </p:txBody>
      </p:sp>
      <p:sp>
        <p:nvSpPr>
          <p:cNvPr id="13" name="Rectangle 12"/>
          <p:cNvSpPr/>
          <p:nvPr/>
        </p:nvSpPr>
        <p:spPr>
          <a:xfrm>
            <a:off x="1527173" y="24284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17" name="Rectangle 16"/>
          <p:cNvSpPr/>
          <p:nvPr/>
        </p:nvSpPr>
        <p:spPr>
          <a:xfrm>
            <a:off x="1527173" y="25350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18" name="Rectangle 17"/>
          <p:cNvSpPr/>
          <p:nvPr/>
        </p:nvSpPr>
        <p:spPr>
          <a:xfrm>
            <a:off x="1491916" y="3060877"/>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latin typeface="Calibri"/>
            </a:endParaRPr>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rgbClr val="1F497D">
                      <a:tint val="1000"/>
                    </a:srgbClr>
                  </a:solidFill>
                  <a:prstDash val="solid"/>
                </a:ln>
                <a:solidFill>
                  <a:srgbClr val="9BBB59"/>
                </a:solidFill>
                <a:effectLst>
                  <a:glow rad="101600">
                    <a:srgbClr val="4BACC6">
                      <a:satMod val="175000"/>
                      <a:alpha val="40000"/>
                    </a:srgb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6353" y="1137295"/>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4000" y="0"/>
            <a:ext cx="9144000" cy="6858000"/>
          </a:xfrm>
          <a:prstGeom prst="rect">
            <a:avLst/>
          </a:prstGeom>
          <a:blipFill>
            <a:blip r:embed="rId3"/>
            <a:stretch>
              <a:fillRect/>
            </a:stretch>
          </a:blipFill>
          <a:ln>
            <a:noFill/>
          </a:ln>
          <a:effectLst/>
        </p:spPr>
      </p:pic>
      <p:sp>
        <p:nvSpPr>
          <p:cNvPr id="9" name="Rounded Rectangle 8"/>
          <p:cNvSpPr/>
          <p:nvPr/>
        </p:nvSpPr>
        <p:spPr>
          <a:xfrm>
            <a:off x="5444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5981700" y="1"/>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5067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prstClr val="white"/>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2133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8. ĐẶC ĐIỂM THỦY VĂN </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8" name="Title 1"/>
          <p:cNvSpPr txBox="1">
            <a:spLocks/>
          </p:cNvSpPr>
          <p:nvPr/>
        </p:nvSpPr>
        <p:spPr>
          <a:xfrm>
            <a:off x="2586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2559641"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p>
        </p:txBody>
      </p:sp>
      <p:sp>
        <p:nvSpPr>
          <p:cNvPr id="30" name="Title 1"/>
          <p:cNvSpPr txBox="1">
            <a:spLocks/>
          </p:cNvSpPr>
          <p:nvPr/>
        </p:nvSpPr>
        <p:spPr>
          <a:xfrm>
            <a:off x="2541706"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VAI TRÒ CỦA HỒ, ĐẦM VÀ 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1734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2" name="Title 1"/>
          <p:cNvSpPr txBox="1">
            <a:spLocks/>
          </p:cNvSpPr>
          <p:nvPr/>
        </p:nvSpPr>
        <p:spPr>
          <a:xfrm>
            <a:off x="2541706"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2031770"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1845358" y="57387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Title 1"/>
          <p:cNvSpPr txBox="1">
            <a:spLocks/>
          </p:cNvSpPr>
          <p:nvPr/>
        </p:nvSpPr>
        <p:spPr>
          <a:xfrm>
            <a:off x="1600201"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prstClr val="white"/>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3048000"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H8,1 </a:t>
            </a:r>
            <a:r>
              <a:rPr lang="en-US" sz="2400" i="1" dirty="0" err="1">
                <a:solidFill>
                  <a:srgbClr val="FF0000"/>
                </a:solidFill>
                <a:latin typeface="Cambria" panose="02040503050406030204" pitchFamily="18" charset="0"/>
                <a:ea typeface="Cambria" panose="02040503050406030204" pitchFamily="18" charset="0"/>
              </a:rPr>
              <a:t>trang</a:t>
            </a:r>
            <a:r>
              <a:rPr lang="en-US" sz="2400" i="1" dirty="0">
                <a:solidFill>
                  <a:srgbClr val="FF0000"/>
                </a:solidFill>
                <a:latin typeface="Cambria" panose="02040503050406030204" pitchFamily="18" charset="0"/>
                <a:ea typeface="Cambria" panose="02040503050406030204" pitchFamily="18" charset="0"/>
              </a:rPr>
              <a:t> 120,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solidFill>
                  <a:prstClr val="black"/>
                </a:solidFill>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marL="457200" indent="-457200">
              <a:buAutoNum type="arabicPeriod"/>
            </a:pP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en-US" sz="2400" b="1" dirty="0">
              <a:solidFill>
                <a:srgbClr val="CC0000"/>
              </a:solidFill>
              <a:latin typeface="Times New Roman" pitchFamily="18" charset="0"/>
              <a:cs typeface="Times New Roman" pitchFamily="18" charset="0"/>
            </a:endParaRPr>
          </a:p>
          <a:p>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Mạng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lưới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dày</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4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3048000" y="2164140"/>
            <a:ext cx="3657601" cy="1200329"/>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Quan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sát</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H8,1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trang</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120,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hãy</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nhận</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xét</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mạng</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lưới</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song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ngòi</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r>
              <a:rPr kumimoji="0" lang="en-US" sz="24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608456"/>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537677"/>
            <a:ext cx="3657601" cy="2554545"/>
          </a:xfrm>
          <a:prstGeom prst="rect">
            <a:avLst/>
          </a:prstGeom>
          <a:solidFill>
            <a:srgbClr val="FFCCFF"/>
          </a:solidFill>
          <a:ln w="12700">
            <a:solidFill>
              <a:srgbClr val="0070C0"/>
            </a:solidFill>
          </a:ln>
        </p:spPr>
        <p:txBody>
          <a:bodyPr wrap="square">
            <a:spAutoFit/>
          </a:bodyPr>
          <a:lstStyle/>
          <a:p>
            <a:pPr lvl="0">
              <a:spcBef>
                <a:spcPct val="20000"/>
              </a:spcBef>
            </a:pPr>
            <a:r>
              <a:rPr lang="vi-VN" sz="3200" dirty="0">
                <a:solidFill>
                  <a:prstClr val="black"/>
                </a:solidFill>
                <a:latin typeface="+mj-lt"/>
              </a:rPr>
              <a:t>Nước ta có 2360 con sông dài trên 10km, dọc bờ biển nước ta cứ khoảng 20</a:t>
            </a:r>
            <a:r>
              <a:rPr lang="en-US" sz="3200" dirty="0">
                <a:solidFill>
                  <a:prstClr val="black"/>
                </a:solidFill>
                <a:latin typeface="+mj-lt"/>
              </a:rPr>
              <a:t> </a:t>
            </a:r>
            <a:r>
              <a:rPr lang="vi-VN" sz="3200" dirty="0">
                <a:solidFill>
                  <a:prstClr val="black"/>
                </a:solidFill>
                <a:latin typeface="+mj-lt"/>
              </a:rPr>
              <a:t>km lại có 1 cửa sông.</a:t>
            </a:r>
            <a:endParaRPr lang="en-US" sz="3200" dirty="0">
              <a:solidFill>
                <a:prstClr val="black"/>
              </a:solidFill>
              <a:latin typeface="+mj-lt"/>
            </a:endParaRPr>
          </a:p>
        </p:txBody>
      </p:sp>
      <p:sp>
        <p:nvSpPr>
          <p:cNvPr id="34" name="Text Box 9"/>
          <p:cNvSpPr txBox="1">
            <a:spLocks noChangeArrowheads="1"/>
          </p:cNvSpPr>
          <p:nvPr/>
        </p:nvSpPr>
        <p:spPr bwMode="auto">
          <a:xfrm>
            <a:off x="1976587" y="12954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Đặc</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điểm</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ngòi</a:t>
            </a:r>
            <a:endPar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Mạng</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lưới</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ngòi</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dày</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đặc</a:t>
            </a:r>
            <a:endParaRPr kumimoji="0" lang="vi-VN"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4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094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0120" y="1058697"/>
            <a:ext cx="10441680"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31515" y="1143000"/>
            <a:ext cx="1008408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373821" y="52392"/>
            <a:ext cx="10217979"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3707" y="126813"/>
            <a:ext cx="2453531"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31515" y="127001"/>
            <a:ext cx="2616485" cy="793697"/>
          </a:xfrm>
          <a:prstGeom prst="roundRect">
            <a:avLst>
              <a:gd name="adj" fmla="val 0"/>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12" name="Rectangle 11"/>
          <p:cNvSpPr/>
          <p:nvPr/>
        </p:nvSpPr>
        <p:spPr>
          <a:xfrm>
            <a:off x="513708" y="126813"/>
            <a:ext cx="2534292"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err="1">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Tiết</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 19 - BÀI 8</a:t>
            </a:r>
          </a:p>
        </p:txBody>
      </p:sp>
      <p:sp>
        <p:nvSpPr>
          <p:cNvPr id="13" name="Rounded Rectangle 12"/>
          <p:cNvSpPr/>
          <p:nvPr/>
        </p:nvSpPr>
        <p:spPr>
          <a:xfrm>
            <a:off x="278277" y="1195164"/>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9" name="Oval 8"/>
          <p:cNvSpPr/>
          <p:nvPr/>
        </p:nvSpPr>
        <p:spPr>
          <a:xfrm rot="7538023">
            <a:off x="1728616" y="745912"/>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latin typeface="Calibri"/>
            </a:endParaRPr>
          </a:p>
        </p:txBody>
      </p:sp>
      <p:sp>
        <p:nvSpPr>
          <p:cNvPr id="16" name="Rectangle 15"/>
          <p:cNvSpPr/>
          <p:nvPr/>
        </p:nvSpPr>
        <p:spPr>
          <a:xfrm>
            <a:off x="1754890" y="2400658"/>
            <a:ext cx="495071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86986"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811130" y="485938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2107550" y="4444430"/>
            <a:ext cx="4614185" cy="1569660"/>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solidFill>
                  <a:prstClr val="black"/>
                </a:solidFill>
                <a:latin typeface="Cambria" pitchFamily="18" charset="0"/>
                <a:ea typeface="Cambria" pitchFamily="18" charset="0"/>
                <a:cs typeface="Times New Roman"/>
              </a:rPr>
              <a:t>D</a:t>
            </a:r>
            <a:r>
              <a:rPr lang="vi-VN" sz="2400" dirty="0">
                <a:solidFill>
                  <a:prstClr val="black"/>
                </a:solidFill>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5076" y="1311234"/>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373821" y="119266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marL="457200" indent="-457200">
              <a:spcBef>
                <a:spcPct val="50000"/>
              </a:spcBef>
              <a:buAutoNum type="arabicPeriod"/>
            </a:pP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en-US" sz="2400" b="1" dirty="0">
              <a:solidFill>
                <a:srgbClr val="CC0000"/>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Mạng</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lưới</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ngòi</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dày</a:t>
            </a:r>
            <a:r>
              <a:rPr kumimoji="0" lang="en-US"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đặc</a:t>
            </a:r>
            <a:endParaRPr kumimoji="0" lang="vi-VN" sz="24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2971</Words>
  <Application>Microsoft Office PowerPoint</Application>
  <PresentationFormat>Widescreen</PresentationFormat>
  <Paragraphs>296</Paragraphs>
  <Slides>37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BÀI 8 : ĐẶC ĐIỂM THỦY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Quỳnh Như</dc:creator>
  <cp:lastModifiedBy>Vũ Thị Quỳnh Như</cp:lastModifiedBy>
  <cp:revision>14</cp:revision>
  <dcterms:created xsi:type="dcterms:W3CDTF">2024-01-09T13:36:42Z</dcterms:created>
  <dcterms:modified xsi:type="dcterms:W3CDTF">2024-01-09T14:39:42Z</dcterms:modified>
</cp:coreProperties>
</file>