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sldIdLst>
    <p:sldId id="541" r:id="rId3"/>
    <p:sldId id="256" r:id="rId4"/>
    <p:sldId id="525" r:id="rId5"/>
    <p:sldId id="542" r:id="rId6"/>
    <p:sldId id="497" r:id="rId7"/>
    <p:sldId id="531" r:id="rId8"/>
    <p:sldId id="543" r:id="rId9"/>
    <p:sldId id="530" r:id="rId10"/>
    <p:sldId id="544" r:id="rId11"/>
    <p:sldId id="545" r:id="rId12"/>
    <p:sldId id="532" r:id="rId13"/>
    <p:sldId id="533" r:id="rId14"/>
    <p:sldId id="540" r:id="rId15"/>
    <p:sldId id="538" r:id="rId16"/>
    <p:sldId id="553" r:id="rId17"/>
    <p:sldId id="552" r:id="rId18"/>
    <p:sldId id="554" r:id="rId19"/>
    <p:sldId id="515" r:id="rId20"/>
    <p:sldId id="546" r:id="rId21"/>
    <p:sldId id="521" r:id="rId22"/>
    <p:sldId id="547" r:id="rId23"/>
    <p:sldId id="548" r:id="rId24"/>
    <p:sldId id="549" r:id="rId25"/>
    <p:sldId id="550" r:id="rId26"/>
    <p:sldId id="551" r:id="rId27"/>
    <p:sldId id="539" r:id="rId28"/>
    <p:sldId id="518" r:id="rId29"/>
    <p:sldId id="528" r:id="rId30"/>
    <p:sldId id="527" r:id="rId31"/>
    <p:sldId id="52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varScale="1">
        <p:scale>
          <a:sx n="82" d="100"/>
          <a:sy n="82" d="100"/>
        </p:scale>
        <p:origin x="629"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diagrams/_rels/data1.xml.rels><?xml version="1.0" encoding="UTF-8" standalone="yes"?>
<Relationships xmlns="http://schemas.openxmlformats.org/package/2006/relationships"><Relationship Id="rId1" Type="http://schemas.openxmlformats.org/officeDocument/2006/relationships/image" Target="../media/image18.png"/></Relationships>
</file>

<file path=ppt/diagrams/_rels/data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ata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8.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4A1162-F943-4712-89A6-7C150CC8B3C9}" type="doc">
      <dgm:prSet loTypeId="urn:microsoft.com/office/officeart/2005/8/layout/pyramid2" loCatId="list" qsTypeId="urn:microsoft.com/office/officeart/2005/8/quickstyle/simple1" qsCatId="simple" csTypeId="urn:microsoft.com/office/officeart/2005/8/colors/accent1_2" csCatId="accent1" phldr="1"/>
      <dgm:spPr/>
    </dgm:pt>
    <dgm:pt modelId="{914687E4-76C7-4A76-B542-CB1CD90C3936}">
      <dgm:prSet phldrT="[Text]" custT="1"/>
      <dgm:spPr/>
      <dgm:t>
        <a:bodyPr/>
        <a:lstStyle/>
        <a:p>
          <a:pPr algn="just"/>
          <a:r>
            <a:rPr lang="vi-VN" sz="1800" dirty="0">
              <a:latin typeface="Cambria" pitchFamily="18" charset="0"/>
              <a:ea typeface="Cambria" pitchFamily="18" charset="0"/>
            </a:rPr>
            <a:t>Lịch sử phát triển địa chất lâu dài và phức tạp qua 3 giai đoạn: Tiền Cambri, Cổ kiến tạo và Tân kiến tạo. </a:t>
          </a:r>
          <a:endParaRPr lang="en-US" sz="1800" dirty="0">
            <a:latin typeface="Cambria" pitchFamily="18" charset="0"/>
            <a:ea typeface="Cambria" pitchFamily="18" charset="0"/>
          </a:endParaRPr>
        </a:p>
      </dgm:t>
    </dgm:pt>
    <dgm:pt modelId="{D4B1B234-36F4-498C-8981-7499FCC973E9}" type="parTrans" cxnId="{C46BF11A-3DE7-4F76-9A20-EFD7D6B00C4D}">
      <dgm:prSet/>
      <dgm:spPr/>
      <dgm:t>
        <a:bodyPr/>
        <a:lstStyle/>
        <a:p>
          <a:endParaRPr lang="en-US"/>
        </a:p>
      </dgm:t>
    </dgm:pt>
    <dgm:pt modelId="{17721E06-DF2A-4FCC-A8F5-637C1A19E64F}" type="sibTrans" cxnId="{C46BF11A-3DE7-4F76-9A20-EFD7D6B00C4D}">
      <dgm:prSet/>
      <dgm:spPr/>
      <dgm:t>
        <a:bodyPr/>
        <a:lstStyle/>
        <a:p>
          <a:endParaRPr lang="en-US"/>
        </a:p>
      </dgm:t>
    </dgm:pt>
    <dgm:pt modelId="{8B1200E1-885A-4E31-B60C-8D0E52ACCC6D}">
      <dgm:prSet custT="1"/>
      <dgm:spPr/>
      <dgm:t>
        <a:bodyPr/>
        <a:lstStyle/>
        <a:p>
          <a:pPr algn="just"/>
          <a:r>
            <a:rPr lang="vi-VN" sz="1800" dirty="0">
              <a:latin typeface="Cambria" pitchFamily="18" charset="0"/>
              <a:ea typeface="Cambria" pitchFamily="18" charset="0"/>
            </a:rPr>
            <a:t>Vị trí địa lí nước ta nằm ở nơi giao nhau giữa 2 vành đai sinh khoáng lớn là Thái Bình Dương và Địa Trung Hải.</a:t>
          </a:r>
          <a:endParaRPr lang="en-US" sz="1800" dirty="0">
            <a:latin typeface="Cambria" pitchFamily="18" charset="0"/>
            <a:ea typeface="Cambria" pitchFamily="18" charset="0"/>
          </a:endParaRPr>
        </a:p>
      </dgm:t>
    </dgm:pt>
    <dgm:pt modelId="{2B956750-1803-4D5E-A9C1-D03F60C044BE}" type="parTrans" cxnId="{1381F12C-C26D-4C65-AD44-925AC82A5B6F}">
      <dgm:prSet/>
      <dgm:spPr/>
      <dgm:t>
        <a:bodyPr/>
        <a:lstStyle/>
        <a:p>
          <a:endParaRPr lang="en-US"/>
        </a:p>
      </dgm:t>
    </dgm:pt>
    <dgm:pt modelId="{4FE0B0B6-DBEE-4684-A5EF-C86A74C84F5D}" type="sibTrans" cxnId="{1381F12C-C26D-4C65-AD44-925AC82A5B6F}">
      <dgm:prSet/>
      <dgm:spPr/>
      <dgm:t>
        <a:bodyPr/>
        <a:lstStyle/>
        <a:p>
          <a:endParaRPr lang="en-US"/>
        </a:p>
      </dgm:t>
    </dgm:pt>
    <dgm:pt modelId="{8D34F341-A97C-4886-9743-9D073B6CE110}" type="pres">
      <dgm:prSet presAssocID="{094A1162-F943-4712-89A6-7C150CC8B3C9}" presName="compositeShape" presStyleCnt="0">
        <dgm:presLayoutVars>
          <dgm:dir/>
          <dgm:resizeHandles/>
        </dgm:presLayoutVars>
      </dgm:prSet>
      <dgm:spPr/>
    </dgm:pt>
    <dgm:pt modelId="{5FA3D125-B06F-42F5-829D-9F487143BDC2}" type="pres">
      <dgm:prSet presAssocID="{094A1162-F943-4712-89A6-7C150CC8B3C9}" presName="pyramid" presStyleLbl="node1" presStyleIdx="0" presStyleCnt="1" custLinFactNeighborX="4733"/>
      <dgm:spPr>
        <a:blipFill rotWithShape="0">
          <a:blip xmlns:r="http://schemas.openxmlformats.org/officeDocument/2006/relationships" r:embed="rId1"/>
          <a:stretch>
            <a:fillRect/>
          </a:stretch>
        </a:blipFill>
      </dgm:spPr>
    </dgm:pt>
    <dgm:pt modelId="{C6B6F025-99B2-4221-9C55-742ECC673059}" type="pres">
      <dgm:prSet presAssocID="{094A1162-F943-4712-89A6-7C150CC8B3C9}" presName="theList" presStyleCnt="0"/>
      <dgm:spPr/>
    </dgm:pt>
    <dgm:pt modelId="{A950DDA3-DD47-46C6-9282-3CEBC703C57D}" type="pres">
      <dgm:prSet presAssocID="{914687E4-76C7-4A76-B542-CB1CD90C3936}" presName="aNode" presStyleLbl="fgAcc1" presStyleIdx="0" presStyleCnt="2" custScaleX="118080" custScaleY="115150">
        <dgm:presLayoutVars>
          <dgm:bulletEnabled val="1"/>
        </dgm:presLayoutVars>
      </dgm:prSet>
      <dgm:spPr/>
    </dgm:pt>
    <dgm:pt modelId="{CF6ADA39-DC8F-4272-A662-4F70FD258233}" type="pres">
      <dgm:prSet presAssocID="{914687E4-76C7-4A76-B542-CB1CD90C3936}" presName="aSpace" presStyleCnt="0"/>
      <dgm:spPr/>
    </dgm:pt>
    <dgm:pt modelId="{3CC59CC5-11DA-4DA1-8AF9-3100F36D1E76}" type="pres">
      <dgm:prSet presAssocID="{8B1200E1-885A-4E31-B60C-8D0E52ACCC6D}" presName="aNode" presStyleLbl="fgAcc1" presStyleIdx="1" presStyleCnt="2" custScaleX="120137" custScaleY="116996">
        <dgm:presLayoutVars>
          <dgm:bulletEnabled val="1"/>
        </dgm:presLayoutVars>
      </dgm:prSet>
      <dgm:spPr/>
    </dgm:pt>
    <dgm:pt modelId="{B840FF5B-1A16-4A37-8900-CD2E1687ECAB}" type="pres">
      <dgm:prSet presAssocID="{8B1200E1-885A-4E31-B60C-8D0E52ACCC6D}" presName="aSpace" presStyleCnt="0"/>
      <dgm:spPr/>
    </dgm:pt>
  </dgm:ptLst>
  <dgm:cxnLst>
    <dgm:cxn modelId="{C46BF11A-3DE7-4F76-9A20-EFD7D6B00C4D}" srcId="{094A1162-F943-4712-89A6-7C150CC8B3C9}" destId="{914687E4-76C7-4A76-B542-CB1CD90C3936}" srcOrd="0" destOrd="0" parTransId="{D4B1B234-36F4-498C-8981-7499FCC973E9}" sibTransId="{17721E06-DF2A-4FCC-A8F5-637C1A19E64F}"/>
    <dgm:cxn modelId="{1381F12C-C26D-4C65-AD44-925AC82A5B6F}" srcId="{094A1162-F943-4712-89A6-7C150CC8B3C9}" destId="{8B1200E1-885A-4E31-B60C-8D0E52ACCC6D}" srcOrd="1" destOrd="0" parTransId="{2B956750-1803-4D5E-A9C1-D03F60C044BE}" sibTransId="{4FE0B0B6-DBEE-4684-A5EF-C86A74C84F5D}"/>
    <dgm:cxn modelId="{F173CB62-72E6-468A-8D5D-B5636D60250C}" type="presOf" srcId="{094A1162-F943-4712-89A6-7C150CC8B3C9}" destId="{8D34F341-A97C-4886-9743-9D073B6CE110}" srcOrd="0" destOrd="0" presId="urn:microsoft.com/office/officeart/2005/8/layout/pyramid2"/>
    <dgm:cxn modelId="{DBF03E83-5B71-414B-8621-A6E56CC67D49}" type="presOf" srcId="{914687E4-76C7-4A76-B542-CB1CD90C3936}" destId="{A950DDA3-DD47-46C6-9282-3CEBC703C57D}" srcOrd="0" destOrd="0" presId="urn:microsoft.com/office/officeart/2005/8/layout/pyramid2"/>
    <dgm:cxn modelId="{5D19A283-FD21-4A8B-AA46-BF7E55FA8DE2}" type="presOf" srcId="{8B1200E1-885A-4E31-B60C-8D0E52ACCC6D}" destId="{3CC59CC5-11DA-4DA1-8AF9-3100F36D1E76}" srcOrd="0" destOrd="0" presId="urn:microsoft.com/office/officeart/2005/8/layout/pyramid2"/>
    <dgm:cxn modelId="{8A919025-CAD6-4A46-AEC8-59ACC558272C}" type="presParOf" srcId="{8D34F341-A97C-4886-9743-9D073B6CE110}" destId="{5FA3D125-B06F-42F5-829D-9F487143BDC2}" srcOrd="0" destOrd="0" presId="urn:microsoft.com/office/officeart/2005/8/layout/pyramid2"/>
    <dgm:cxn modelId="{35B533C4-A5D9-4D25-98AD-4D62DFD48392}" type="presParOf" srcId="{8D34F341-A97C-4886-9743-9D073B6CE110}" destId="{C6B6F025-99B2-4221-9C55-742ECC673059}" srcOrd="1" destOrd="0" presId="urn:microsoft.com/office/officeart/2005/8/layout/pyramid2"/>
    <dgm:cxn modelId="{F5111DDA-E33D-48E4-8060-EBEDA1AAF5F7}" type="presParOf" srcId="{C6B6F025-99B2-4221-9C55-742ECC673059}" destId="{A950DDA3-DD47-46C6-9282-3CEBC703C57D}" srcOrd="0" destOrd="0" presId="urn:microsoft.com/office/officeart/2005/8/layout/pyramid2"/>
    <dgm:cxn modelId="{B57A8A45-A5DC-4ECE-95F9-E33E9EBC1974}" type="presParOf" srcId="{C6B6F025-99B2-4221-9C55-742ECC673059}" destId="{CF6ADA39-DC8F-4272-A662-4F70FD258233}" srcOrd="1" destOrd="0" presId="urn:microsoft.com/office/officeart/2005/8/layout/pyramid2"/>
    <dgm:cxn modelId="{C543912F-B9B8-47A3-8683-B5E101EE383C}" type="presParOf" srcId="{C6B6F025-99B2-4221-9C55-742ECC673059}" destId="{3CC59CC5-11DA-4DA1-8AF9-3100F36D1E76}" srcOrd="2" destOrd="0" presId="urn:microsoft.com/office/officeart/2005/8/layout/pyramid2"/>
    <dgm:cxn modelId="{07914719-6164-4B9C-94ED-E08CEE698624}" type="presParOf" srcId="{C6B6F025-99B2-4221-9C55-742ECC673059}" destId="{B840FF5B-1A16-4A37-8900-CD2E1687ECAB}" srcOrd="3" destOrd="0" presId="urn:microsoft.com/office/officeart/2005/8/layout/pyramid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endParaRPr lang="en-US" sz="1800" b="1" dirty="0">
            <a:solidFill>
              <a:schemeClr val="tx1"/>
            </a:solidFill>
            <a:latin typeface="Cambria" pitchFamily="18" charset="0"/>
            <a:ea typeface="Cambria" pitchFamily="18" charset="0"/>
          </a:endParaRPr>
        </a:p>
        <a:p>
          <a:pPr algn="just"/>
          <a:r>
            <a:rPr lang="en-US" sz="1800" b="1" dirty="0" err="1">
              <a:solidFill>
                <a:schemeClr val="tx1"/>
              </a:solidFill>
              <a:latin typeface="Cambria" pitchFamily="18" charset="0"/>
              <a:ea typeface="Cambria" pitchFamily="18" charset="0"/>
            </a:rPr>
            <a:t>Vai</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trò</a:t>
          </a:r>
          <a:r>
            <a:rPr lang="en-US" sz="1800" b="1"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Cung cấp nguyên liệu, nhiên liệu cho nhiều ngành công nghiệp cũng như đảm bảo an ninh năng lượng cho quốc gia</a:t>
          </a:r>
          <a:r>
            <a:rPr lang="en-US" sz="1800" b="0" dirty="0">
              <a:solidFill>
                <a:schemeClr val="tx1"/>
              </a:solidFill>
              <a:latin typeface="Cambria" pitchFamily="18" charset="0"/>
              <a:ea typeface="Cambria" pitchFamily="18" charset="0"/>
            </a:rPr>
            <a:t>, p</a:t>
          </a:r>
          <a:r>
            <a:rPr lang="vi-VN" sz="1800" b="0" dirty="0">
              <a:solidFill>
                <a:schemeClr val="tx1"/>
              </a:solidFill>
              <a:latin typeface="Cambria" pitchFamily="18" charset="0"/>
              <a:ea typeface="Cambria" pitchFamily="18" charset="0"/>
            </a:rPr>
            <a:t>hát triển kinh tế và đời sống.</a:t>
          </a:r>
          <a:endParaRPr lang="en-US" sz="1800" b="0" dirty="0">
            <a:solidFill>
              <a:schemeClr val="tx1"/>
            </a:solidFill>
            <a:latin typeface="Cambria" pitchFamily="18" charset="0"/>
            <a:ea typeface="Cambria" pitchFamily="18" charset="0"/>
          </a:endParaRPr>
        </a:p>
        <a:p>
          <a:pPr algn="just"/>
          <a:endParaRPr lang="en-US" sz="180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a:solidFill>
                <a:schemeClr val="tx1"/>
              </a:solidFill>
              <a:latin typeface="Cambria" pitchFamily="18" charset="0"/>
              <a:ea typeface="Cambria" pitchFamily="18" charset="0"/>
            </a:rPr>
            <a:t>Hiện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trạng</a:t>
          </a:r>
          <a:r>
            <a:rPr lang="en-US" sz="1800" b="1" dirty="0">
              <a:solidFill>
                <a:schemeClr val="tx1"/>
              </a:solidFill>
              <a:latin typeface="Cambria" pitchFamily="18" charset="0"/>
              <a:ea typeface="Cambria" pitchFamily="18" charset="0"/>
            </a:rPr>
            <a:t>: </a:t>
          </a:r>
          <a:r>
            <a:rPr lang="vi-VN" sz="1800" b="0" i="0" dirty="0">
              <a:solidFill>
                <a:schemeClr val="tx1"/>
              </a:solidFill>
              <a:latin typeface="Cambria" pitchFamily="18" charset="0"/>
              <a:ea typeface="Cambria" pitchFamily="18" charset="0"/>
            </a:rPr>
            <a:t>Khai thác và sử dụng khoáng sản còn chưa hợp lí.</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endParaRPr lang="en-US" sz="1800" b="1" dirty="0">
            <a:solidFill>
              <a:schemeClr val="tx1"/>
            </a:solidFill>
            <a:latin typeface="Cambria" pitchFamily="18" charset="0"/>
            <a:ea typeface="Cambria" pitchFamily="18" charset="0"/>
          </a:endParaRPr>
        </a:p>
        <a:p>
          <a:r>
            <a:rPr lang="en-US" sz="1800" b="1" dirty="0" err="1">
              <a:solidFill>
                <a:schemeClr val="tx1"/>
              </a:solidFill>
              <a:latin typeface="Cambria" pitchFamily="18" charset="0"/>
              <a:ea typeface="Cambria" pitchFamily="18" charset="0"/>
            </a:rPr>
            <a:t>Nguyên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nhân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Khai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thác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quá</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mức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bừa</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bãi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trái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phép</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nghệ</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khai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thác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còn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lạc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hậu</a:t>
          </a:r>
          <a:r>
            <a:rPr lang="en-US" sz="1800" dirty="0">
              <a:solidFill>
                <a:schemeClr val="tx1"/>
              </a:solidFill>
              <a:latin typeface="Cambria" pitchFamily="18" charset="0"/>
              <a:ea typeface="Cambria" pitchFamily="18" charset="0"/>
            </a:rPr>
            <a:t>.</a:t>
          </a:r>
        </a:p>
        <a:p>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76354">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66010">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072D405D-73E7-4DF3-80DB-1252449F3E8A}" type="presOf" srcId="{9DA92A08-ED37-48A9-A0DD-F521D2142CD2}" destId="{C7497E28-FAE4-42DA-8D9D-5B4659273D7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76FE2FB9-A478-43AD-950A-4F15718C4D4F}"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a:solidFill>
                <a:schemeClr val="tx1"/>
              </a:solidFill>
              <a:latin typeface="Cambria" pitchFamily="18" charset="0"/>
              <a:ea typeface="Cambria" pitchFamily="18" charset="0"/>
            </a:rPr>
            <a:t>Hậu</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quả</a:t>
          </a:r>
          <a:r>
            <a:rPr lang="en-US" sz="1800" b="1"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Gây lãng phí, ảnh hưởng xấu đến môi trường và phát triển bền vững. Bên cạnh đó, một số loại khoáng sản bị khai thác quá mức dẫn tới nguy cơ cạn kiệt.</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endParaRPr lang="en-US" sz="1800" b="1" dirty="0">
            <a:solidFill>
              <a:schemeClr val="tx1"/>
            </a:solidFill>
            <a:latin typeface="Cambria" pitchFamily="18" charset="0"/>
            <a:ea typeface="Cambria" pitchFamily="18" charset="0"/>
          </a:endParaRPr>
        </a:p>
        <a:p>
          <a:r>
            <a:rPr lang="en-US" sz="1800" b="1" dirty="0" err="1">
              <a:solidFill>
                <a:schemeClr val="tx1"/>
              </a:solidFill>
              <a:latin typeface="Cambria" pitchFamily="18" charset="0"/>
              <a:ea typeface="Cambria" pitchFamily="18" charset="0"/>
            </a:rPr>
            <a:t>Ví</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dụ</a:t>
          </a:r>
          <a:r>
            <a:rPr lang="en-US" sz="1800" b="1"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Sạt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lở</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sông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Hậu</a:t>
          </a:r>
          <a:r>
            <a:rPr lang="en-US" sz="1800" b="0" dirty="0">
              <a:solidFill>
                <a:schemeClr val="tx1"/>
              </a:solidFill>
              <a:latin typeface="Cambria" pitchFamily="18" charset="0"/>
              <a:ea typeface="Cambria" pitchFamily="18" charset="0"/>
            </a:rPr>
            <a:t> do </a:t>
          </a:r>
          <a:r>
            <a:rPr lang="en-US" sz="1800" b="0" dirty="0" err="1">
              <a:solidFill>
                <a:schemeClr val="tx1"/>
              </a:solidFill>
              <a:latin typeface="Cambria" pitchFamily="18" charset="0"/>
              <a:ea typeface="Cambria" pitchFamily="18" charset="0"/>
            </a:rPr>
            <a:t>khai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thác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cát</a:t>
          </a:r>
          <a:r>
            <a:rPr lang="en-US" sz="1800" b="0" dirty="0">
              <a:solidFill>
                <a:schemeClr val="tx1"/>
              </a:solidFill>
              <a:latin typeface="Cambria" pitchFamily="18" charset="0"/>
              <a:ea typeface="Cambria" pitchFamily="18" charset="0"/>
            </a:rPr>
            <a:t>, ô </a:t>
          </a:r>
          <a:r>
            <a:rPr lang="en-US" sz="1800" b="0" dirty="0" err="1">
              <a:solidFill>
                <a:schemeClr val="tx1"/>
              </a:solidFill>
              <a:latin typeface="Cambria" pitchFamily="18" charset="0"/>
              <a:ea typeface="Cambria" pitchFamily="18" charset="0"/>
            </a:rPr>
            <a:t>nhiễm</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biển</a:t>
          </a:r>
          <a:r>
            <a:rPr lang="en-US" sz="1800" b="0" dirty="0">
              <a:solidFill>
                <a:schemeClr val="tx1"/>
              </a:solidFill>
              <a:latin typeface="Cambria" pitchFamily="18" charset="0"/>
              <a:ea typeface="Cambria" pitchFamily="18" charset="0"/>
            </a:rPr>
            <a:t> do </a:t>
          </a:r>
          <a:r>
            <a:rPr lang="en-US" sz="1800" b="0" dirty="0" err="1">
              <a:solidFill>
                <a:schemeClr val="tx1"/>
              </a:solidFill>
              <a:latin typeface="Cambria" pitchFamily="18" charset="0"/>
              <a:ea typeface="Cambria" pitchFamily="18" charset="0"/>
            </a:rPr>
            <a:t>khai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thác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dầu</a:t>
          </a:r>
          <a:r>
            <a:rPr lang="en-US" sz="1800" b="0" dirty="0">
              <a:solidFill>
                <a:schemeClr val="tx1"/>
              </a:solidFill>
              <a:latin typeface="Cambria" pitchFamily="18" charset="0"/>
              <a:ea typeface="Cambria" pitchFamily="18" charset="0"/>
            </a:rPr>
            <a:t> ở </a:t>
          </a:r>
          <a:r>
            <a:rPr lang="en-US" sz="1800" b="0" dirty="0" err="1">
              <a:solidFill>
                <a:schemeClr val="tx1"/>
              </a:solidFill>
              <a:latin typeface="Cambria" pitchFamily="18" charset="0"/>
              <a:ea typeface="Cambria" pitchFamily="18" charset="0"/>
            </a:rPr>
            <a:t>thềm</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lục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địa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phía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nam</a:t>
          </a:r>
          <a:r>
            <a:rPr lang="en-US" sz="1800" b="0" dirty="0">
              <a:solidFill>
                <a:schemeClr val="tx1"/>
              </a:solidFill>
              <a:latin typeface="Cambria" pitchFamily="18" charset="0"/>
              <a:ea typeface="Cambria" pitchFamily="18" charset="0"/>
            </a:rPr>
            <a:t>.</a:t>
          </a:r>
        </a:p>
        <a:p>
          <a:pPr algn="just"/>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l"/>
          <a:endParaRPr lang="en-US" sz="1800" b="1" dirty="0">
            <a:solidFill>
              <a:schemeClr val="tx1"/>
            </a:solidFill>
            <a:latin typeface="Cambria" pitchFamily="18" charset="0"/>
            <a:ea typeface="Cambria" pitchFamily="18" charset="0"/>
          </a:endParaRPr>
        </a:p>
        <a:p>
          <a:pPr algn="just"/>
          <a:r>
            <a:rPr lang="en-US" sz="1800" b="1" dirty="0" err="1">
              <a:solidFill>
                <a:schemeClr val="tx1"/>
              </a:solidFill>
              <a:latin typeface="Cambria" pitchFamily="18" charset="0"/>
              <a:ea typeface="Cambria" pitchFamily="18" charset="0"/>
            </a:rPr>
            <a:t>Giải</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pháp</a:t>
          </a:r>
          <a:r>
            <a:rPr lang="en-US" sz="1800" dirty="0">
              <a:solidFill>
                <a:schemeClr val="tx1"/>
              </a:solidFill>
              <a:latin typeface="Cambria" pitchFamily="18" charset="0"/>
              <a:ea typeface="Cambria" pitchFamily="18" charset="0"/>
            </a:rPr>
            <a:t>: </a:t>
          </a:r>
          <a:r>
            <a:rPr lang="vi-VN" sz="1800" dirty="0">
              <a:solidFill>
                <a:schemeClr val="tx1"/>
              </a:solidFill>
              <a:latin typeface="Cambria" pitchFamily="18" charset="0"/>
              <a:ea typeface="Cambria" pitchFamily="18" charset="0"/>
            </a:rPr>
            <a:t>Phát triển các hoạt động điều tra, thăm dò; khai thác, chế biến</a:t>
          </a:r>
          <a:r>
            <a:rPr lang="en-US" sz="1800" dirty="0">
              <a:solidFill>
                <a:schemeClr val="tx1"/>
              </a:solidFill>
              <a:latin typeface="Cambria" pitchFamily="18" charset="0"/>
              <a:ea typeface="Cambria" pitchFamily="18" charset="0"/>
            </a:rPr>
            <a:t>, đ</a:t>
          </a:r>
          <a:r>
            <a:rPr lang="vi-VN" sz="1800" dirty="0">
              <a:solidFill>
                <a:schemeClr val="tx1"/>
              </a:solidFill>
              <a:latin typeface="Cambria" pitchFamily="18" charset="0"/>
              <a:ea typeface="Cambria" pitchFamily="18" charset="0"/>
            </a:rPr>
            <a:t>ẩy mạnh đầu tư với công nghệ tiên tiến, thiết bị hiện đại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phát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triển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nghiệp</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chế</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biến</a:t>
          </a:r>
          <a:r>
            <a:rPr lang="en-US" sz="1800" dirty="0">
              <a:solidFill>
                <a:schemeClr val="tx1"/>
              </a:solidFill>
              <a:latin typeface="Cambria" pitchFamily="18" charset="0"/>
              <a:ea typeface="Cambria" pitchFamily="18" charset="0"/>
            </a:rPr>
            <a:t>, b</a:t>
          </a:r>
          <a:r>
            <a:rPr lang="vi-VN" sz="1800" dirty="0">
              <a:solidFill>
                <a:schemeClr val="tx1"/>
              </a:solidFill>
              <a:latin typeface="Cambria" pitchFamily="18" charset="0"/>
              <a:ea typeface="Cambria" pitchFamily="18" charset="0"/>
            </a:rPr>
            <a:t>ảo vệ khoáng sản chưa khai thác và sử dụng tiết kiệm</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và</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tổ</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chức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tuyên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truyền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phổ</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biến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giáo</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dục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pháp</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luật</a:t>
          </a:r>
          <a:r>
            <a:rPr lang="en-US" sz="1800" dirty="0">
              <a:solidFill>
                <a:schemeClr val="tx1"/>
              </a:solidFill>
              <a:latin typeface="Cambria" pitchFamily="18" charset="0"/>
              <a:ea typeface="Cambria" pitchFamily="18" charset="0"/>
            </a:rPr>
            <a:t>.</a:t>
          </a:r>
        </a:p>
        <a:p>
          <a:pPr algn="l"/>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63806">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39901">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2C1DCE2E-F727-4553-ADB2-0B37516F46B8}" type="presOf" srcId="{75A2E02A-7769-4E94-8561-8178449CF35B}" destId="{534504B8-3AD3-4D7F-BA10-772C4BC9F4DA}" srcOrd="0" destOrd="0" presId="urn:microsoft.com/office/officeart/2008/layout/VerticalCurvedList"/>
    <dgm:cxn modelId="{786A9744-77C5-447E-A7C6-7D0962681558}" type="presOf" srcId="{A55E36B4-5DBD-4D69-9E07-2ACE1B02C75C}" destId="{287E208B-7CBA-48D9-A845-7C3BA9246006}" srcOrd="0" destOrd="0" presId="urn:microsoft.com/office/officeart/2008/layout/VerticalCurvedList"/>
    <dgm:cxn modelId="{819F3F4D-8176-4A54-AEFB-E7D5A93BBA09}" type="presOf" srcId="{9B38993F-91D9-4E45-89FE-E7C2053BB052}" destId="{A0E9B536-5134-4AC7-990D-17E1F41843BA}" srcOrd="0" destOrd="0" presId="urn:microsoft.com/office/officeart/2008/layout/VerticalCurvedList"/>
    <dgm:cxn modelId="{06ABBA7B-22DD-4CAE-B641-42B92C2AB6E2}" type="presOf" srcId="{2EA4557B-2359-4BA8-9F14-A6ECB8DAC4AB}" destId="{DD97E049-4A6C-47F8-8707-C5FFDBF743ED}" srcOrd="0" destOrd="0" presId="urn:microsoft.com/office/officeart/2008/layout/VerticalCurvedList"/>
    <dgm:cxn modelId="{9ECAE582-BAE8-4BC0-BB1C-C0ADA098F9E1}"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13FBFA51-882A-4C1A-8E28-F161AA9148C6}" type="presParOf" srcId="{287E208B-7CBA-48D9-A845-7C3BA9246006}" destId="{5A99791D-9E28-4B3D-8ACD-8F48A5C6199A}" srcOrd="0" destOrd="0" presId="urn:microsoft.com/office/officeart/2008/layout/VerticalCurvedList"/>
    <dgm:cxn modelId="{EB451A88-5A5B-4E7C-812F-D633723C4AC2}" type="presParOf" srcId="{5A99791D-9E28-4B3D-8ACD-8F48A5C6199A}" destId="{9839DEA4-81CC-40F3-A882-992AC1AF75D3}" srcOrd="0" destOrd="0" presId="urn:microsoft.com/office/officeart/2008/layout/VerticalCurvedList"/>
    <dgm:cxn modelId="{5BE4B428-A70D-4A69-9977-D0C7A14D4433}" type="presParOf" srcId="{9839DEA4-81CC-40F3-A882-992AC1AF75D3}" destId="{28F6DBF1-E187-4C38-B1F1-C875CC0EEA2D}" srcOrd="0" destOrd="0" presId="urn:microsoft.com/office/officeart/2008/layout/VerticalCurvedList"/>
    <dgm:cxn modelId="{98601C74-9FEF-4199-AA3A-790B4FFF3941}" type="presParOf" srcId="{9839DEA4-81CC-40F3-A882-992AC1AF75D3}" destId="{C7497E28-FAE4-42DA-8D9D-5B4659273D7A}" srcOrd="1" destOrd="0" presId="urn:microsoft.com/office/officeart/2008/layout/VerticalCurvedList"/>
    <dgm:cxn modelId="{5D73327E-9772-4F60-A153-C4BD607F8F5F}" type="presParOf" srcId="{9839DEA4-81CC-40F3-A882-992AC1AF75D3}" destId="{175AA276-58F2-4DD9-80FC-A508711E986D}" srcOrd="2" destOrd="0" presId="urn:microsoft.com/office/officeart/2008/layout/VerticalCurvedList"/>
    <dgm:cxn modelId="{77F72262-3755-48C9-AE0B-AB7C501DB70E}" type="presParOf" srcId="{9839DEA4-81CC-40F3-A882-992AC1AF75D3}" destId="{99D1BCB1-BBEC-4020-AF46-9B84DFEEEB12}" srcOrd="3" destOrd="0" presId="urn:microsoft.com/office/officeart/2008/layout/VerticalCurvedList"/>
    <dgm:cxn modelId="{B870B6F2-3174-41E1-B23A-B5D3229106D1}" type="presParOf" srcId="{5A99791D-9E28-4B3D-8ACD-8F48A5C6199A}" destId="{534504B8-3AD3-4D7F-BA10-772C4BC9F4DA}" srcOrd="1" destOrd="0" presId="urn:microsoft.com/office/officeart/2008/layout/VerticalCurvedList"/>
    <dgm:cxn modelId="{53F7E37E-434A-4EE0-A27E-0A777EAD5F4E}" type="presParOf" srcId="{5A99791D-9E28-4B3D-8ACD-8F48A5C6199A}" destId="{449D8CCB-25E3-4F77-9AA7-F013F49094ED}" srcOrd="2" destOrd="0" presId="urn:microsoft.com/office/officeart/2008/layout/VerticalCurvedList"/>
    <dgm:cxn modelId="{7C7DDDDA-BA36-45C2-AF16-1F4E2248D4CD}" type="presParOf" srcId="{449D8CCB-25E3-4F77-9AA7-F013F49094ED}" destId="{467C472B-F399-46AE-B017-5DC56BBEA7D7}" srcOrd="0" destOrd="0" presId="urn:microsoft.com/office/officeart/2008/layout/VerticalCurvedList"/>
    <dgm:cxn modelId="{FBC2EA50-2122-481A-A3AA-B0941FDE36D6}" type="presParOf" srcId="{5A99791D-9E28-4B3D-8ACD-8F48A5C6199A}" destId="{DD97E049-4A6C-47F8-8707-C5FFDBF743ED}" srcOrd="3" destOrd="0" presId="urn:microsoft.com/office/officeart/2008/layout/VerticalCurvedList"/>
    <dgm:cxn modelId="{C546702F-BD5E-4CD8-860C-9F35B6E2186C}" type="presParOf" srcId="{5A99791D-9E28-4B3D-8ACD-8F48A5C6199A}" destId="{7DBD23B7-51C8-4591-8906-0B740EFCF017}" srcOrd="4" destOrd="0" presId="urn:microsoft.com/office/officeart/2008/layout/VerticalCurvedList"/>
    <dgm:cxn modelId="{11F3198C-4A72-4572-A36B-1DC1A18A7467}" type="presParOf" srcId="{7DBD23B7-51C8-4591-8906-0B740EFCF017}" destId="{9D6C96D5-59F1-4074-AA4E-276172A59D56}" srcOrd="0" destOrd="0" presId="urn:microsoft.com/office/officeart/2008/layout/VerticalCurvedList"/>
    <dgm:cxn modelId="{4DA55660-97D9-4B2B-B465-FD0681A08EDA}" type="presParOf" srcId="{5A99791D-9E28-4B3D-8ACD-8F48A5C6199A}" destId="{A0E9B536-5134-4AC7-990D-17E1F41843BA}" srcOrd="5" destOrd="0" presId="urn:microsoft.com/office/officeart/2008/layout/VerticalCurvedList"/>
    <dgm:cxn modelId="{7EA3294D-0A93-4FA8-B164-08995DDEAFE7}" type="presParOf" srcId="{5A99791D-9E28-4B3D-8ACD-8F48A5C6199A}" destId="{E6CA5371-E765-4FE6-A6BE-7ECD1C15C765}" srcOrd="6" destOrd="0" presId="urn:microsoft.com/office/officeart/2008/layout/VerticalCurvedList"/>
    <dgm:cxn modelId="{0899350E-A117-48B7-902F-9C072FB6269A}"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3D125-B06F-42F5-829D-9F487143BDC2}">
      <dsp:nvSpPr>
        <dsp:cNvPr id="0" name=""/>
        <dsp:cNvSpPr/>
      </dsp:nvSpPr>
      <dsp:spPr>
        <a:xfrm>
          <a:off x="285419" y="0"/>
          <a:ext cx="3617497" cy="361749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50DDA3-DD47-46C6-9282-3CEBC703C57D}">
      <dsp:nvSpPr>
        <dsp:cNvPr id="0" name=""/>
        <dsp:cNvSpPr/>
      </dsp:nvSpPr>
      <dsp:spPr>
        <a:xfrm>
          <a:off x="1710387" y="362539"/>
          <a:ext cx="2776501" cy="129522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vi-VN" sz="1800" kern="1200" dirty="0">
              <a:latin typeface="Cambria" pitchFamily="18" charset="0"/>
              <a:ea typeface="Cambria" pitchFamily="18" charset="0"/>
            </a:rPr>
            <a:t>Lịch sử phát triển địa chất lâu dài và phức tạp qua 3 giai đoạn: Tiền Cambri, Cổ kiến tạo và Tân kiến tạo. </a:t>
          </a:r>
          <a:endParaRPr lang="en-US" sz="1800" kern="1200" dirty="0">
            <a:latin typeface="Cambria" pitchFamily="18" charset="0"/>
            <a:ea typeface="Cambria" pitchFamily="18" charset="0"/>
          </a:endParaRPr>
        </a:p>
      </dsp:txBody>
      <dsp:txXfrm>
        <a:off x="1773615" y="425767"/>
        <a:ext cx="2650045" cy="1168769"/>
      </dsp:txXfrm>
    </dsp:sp>
    <dsp:sp modelId="{3CC59CC5-11DA-4DA1-8AF9-3100F36D1E76}">
      <dsp:nvSpPr>
        <dsp:cNvPr id="0" name=""/>
        <dsp:cNvSpPr/>
      </dsp:nvSpPr>
      <dsp:spPr>
        <a:xfrm>
          <a:off x="1686203" y="1798366"/>
          <a:ext cx="2824869" cy="131598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vi-VN" sz="1800" kern="1200" dirty="0">
              <a:latin typeface="Cambria" pitchFamily="18" charset="0"/>
              <a:ea typeface="Cambria" pitchFamily="18" charset="0"/>
            </a:rPr>
            <a:t>Vị trí địa lí nước ta nằm ở nơi giao nhau giữa 2 vành đai sinh khoáng lớn là Thái Bình Dương và Địa Trung Hải.</a:t>
          </a:r>
          <a:endParaRPr lang="en-US" sz="1800" kern="1200" dirty="0">
            <a:latin typeface="Cambria" pitchFamily="18" charset="0"/>
            <a:ea typeface="Cambria" pitchFamily="18" charset="0"/>
          </a:endParaRPr>
        </a:p>
      </dsp:txBody>
      <dsp:txXfrm>
        <a:off x="1750444" y="1862607"/>
        <a:ext cx="2696387" cy="11875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endParaRPr lang="en-US" sz="1800" b="1"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Vai</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trò</a:t>
          </a:r>
          <a:r>
            <a:rPr lang="en-US" sz="1800" b="1"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Cung cấp nguyên liệu, nhiên liệu cho nhiều ngành công nghiệp cũng như đảm bảo an ninh năng lượng cho quốc gia</a:t>
          </a:r>
          <a:r>
            <a:rPr lang="en-US" sz="1800" b="0" kern="1200" dirty="0">
              <a:solidFill>
                <a:schemeClr val="tx1"/>
              </a:solidFill>
              <a:latin typeface="Cambria" pitchFamily="18" charset="0"/>
              <a:ea typeface="Cambria" pitchFamily="18" charset="0"/>
            </a:rPr>
            <a:t>, p</a:t>
          </a:r>
          <a:r>
            <a:rPr lang="vi-VN" sz="1800" b="0" kern="1200" dirty="0">
              <a:solidFill>
                <a:schemeClr val="tx1"/>
              </a:solidFill>
              <a:latin typeface="Cambria" pitchFamily="18" charset="0"/>
              <a:ea typeface="Cambria" pitchFamily="18" charset="0"/>
            </a:rPr>
            <a:t>hát triển kinh tế và đời sống.</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endParaRPr lang="en-US" sz="180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184403"/>
          <a:ext cx="6153508" cy="787392"/>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Hiện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trạng</a:t>
          </a:r>
          <a:r>
            <a:rPr lang="en-US" sz="1800" b="1" kern="1200" dirty="0">
              <a:solidFill>
                <a:schemeClr val="tx1"/>
              </a:solidFill>
              <a:latin typeface="Cambria" pitchFamily="18" charset="0"/>
              <a:ea typeface="Cambria" pitchFamily="18" charset="0"/>
            </a:rPr>
            <a:t>: </a:t>
          </a:r>
          <a:r>
            <a:rPr lang="vi-VN" sz="1800" b="0" i="0" kern="1200" dirty="0">
              <a:solidFill>
                <a:schemeClr val="tx1"/>
              </a:solidFill>
              <a:latin typeface="Cambria" pitchFamily="18" charset="0"/>
              <a:ea typeface="Cambria" pitchFamily="18" charset="0"/>
            </a:rPr>
            <a:t>Khai thác và sử dụng khoáng sản còn chưa hợp lí.</a:t>
          </a:r>
          <a:endParaRPr lang="en-US" sz="1800" b="0" i="0" kern="1200" dirty="0">
            <a:solidFill>
              <a:schemeClr val="tx1"/>
            </a:solidFill>
            <a:latin typeface="Cambria" pitchFamily="18" charset="0"/>
            <a:ea typeface="Cambria" pitchFamily="18" charset="0"/>
          </a:endParaRPr>
        </a:p>
      </dsp:txBody>
      <dsp:txXfrm>
        <a:off x="1090536" y="2184403"/>
        <a:ext cx="6153508" cy="787392"/>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84599"/>
          <a:ext cx="6528363" cy="6807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l" defTabSz="800100">
            <a:lnSpc>
              <a:spcPct val="90000"/>
            </a:lnSpc>
            <a:spcBef>
              <a:spcPct val="0"/>
            </a:spcBef>
            <a:spcAft>
              <a:spcPct val="35000"/>
            </a:spcAft>
            <a:buNone/>
          </a:pPr>
          <a:endParaRPr lang="en-US" sz="1800" b="1" kern="1200" dirty="0">
            <a:solidFill>
              <a:schemeClr val="tx1"/>
            </a:solidFill>
            <a:latin typeface="Cambria" pitchFamily="18" charset="0"/>
            <a:ea typeface="Cambria" pitchFamily="18" charset="0"/>
          </a:endParaRPr>
        </a:p>
        <a:p>
          <a:pPr marL="0" lvl="0" indent="0" algn="l"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Nguyên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nhân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Khai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thác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quá</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mức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bừa</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bãi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trái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phép</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nghệ</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khai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thác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còn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lạc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hậu</a:t>
          </a:r>
          <a:r>
            <a:rPr lang="en-US" sz="1800" kern="1200" dirty="0">
              <a:solidFill>
                <a:schemeClr val="tx1"/>
              </a:solidFill>
              <a:latin typeface="Cambria" pitchFamily="18" charset="0"/>
              <a:ea typeface="Cambria" pitchFamily="18" charset="0"/>
            </a:rPr>
            <a:t>.</a:t>
          </a:r>
        </a:p>
        <a:p>
          <a:pPr marL="0" lvl="0" indent="0" algn="l" defTabSz="800100">
            <a:lnSpc>
              <a:spcPct val="90000"/>
            </a:lnSpc>
            <a:spcBef>
              <a:spcPct val="0"/>
            </a:spcBef>
            <a:spcAft>
              <a:spcPct val="35000"/>
            </a:spcAft>
            <a:buNone/>
          </a:pPr>
          <a:endParaRPr lang="en-US" sz="1800" kern="1200" dirty="0">
            <a:solidFill>
              <a:schemeClr val="tx1"/>
            </a:solidFill>
            <a:latin typeface="Cambria" pitchFamily="18" charset="0"/>
            <a:ea typeface="Cambria" pitchFamily="18" charset="0"/>
          </a:endParaRPr>
        </a:p>
      </dsp:txBody>
      <dsp:txXfrm>
        <a:off x="715680" y="3784599"/>
        <a:ext cx="6528363" cy="6807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Hậu</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quả</a:t>
          </a:r>
          <a:r>
            <a:rPr lang="en-US" sz="1800" b="1"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Gây lãng phí, ảnh hưởng xấu đến môi trường và phát triển bền vững. Bên cạnh đó, một số loại khoáng sản bị khai thác quá mức dẫn tới nguy cơ cạn kiệt.</a:t>
          </a:r>
          <a:endParaRPr lang="en-US" sz="1800" b="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249103"/>
          <a:ext cx="6153508" cy="657992"/>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defTabSz="800100">
            <a:lnSpc>
              <a:spcPct val="90000"/>
            </a:lnSpc>
            <a:spcBef>
              <a:spcPct val="0"/>
            </a:spcBef>
            <a:spcAft>
              <a:spcPct val="35000"/>
            </a:spcAft>
            <a:buNone/>
          </a:pPr>
          <a:endParaRPr lang="en-US" sz="1800" b="1" kern="1200" dirty="0">
            <a:solidFill>
              <a:schemeClr val="tx1"/>
            </a:solidFill>
            <a:latin typeface="Cambria" pitchFamily="18" charset="0"/>
            <a:ea typeface="Cambria" pitchFamily="18" charset="0"/>
          </a:endParaRPr>
        </a:p>
        <a:p>
          <a:pPr marL="0" lvl="0" indent="0"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Ví</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dụ</a:t>
          </a:r>
          <a:r>
            <a:rPr lang="en-US" sz="1800" b="1"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Sạt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lở</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sông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Hậu</a:t>
          </a:r>
          <a:r>
            <a:rPr lang="en-US" sz="1800" b="0" kern="1200" dirty="0">
              <a:solidFill>
                <a:schemeClr val="tx1"/>
              </a:solidFill>
              <a:latin typeface="Cambria" pitchFamily="18" charset="0"/>
              <a:ea typeface="Cambria" pitchFamily="18" charset="0"/>
            </a:rPr>
            <a:t> do </a:t>
          </a:r>
          <a:r>
            <a:rPr lang="en-US" sz="1800" b="0" kern="1200" dirty="0" err="1">
              <a:solidFill>
                <a:schemeClr val="tx1"/>
              </a:solidFill>
              <a:latin typeface="Cambria" pitchFamily="18" charset="0"/>
              <a:ea typeface="Cambria" pitchFamily="18" charset="0"/>
            </a:rPr>
            <a:t>khai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thác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cát</a:t>
          </a:r>
          <a:r>
            <a:rPr lang="en-US" sz="1800" b="0" kern="1200" dirty="0">
              <a:solidFill>
                <a:schemeClr val="tx1"/>
              </a:solidFill>
              <a:latin typeface="Cambria" pitchFamily="18" charset="0"/>
              <a:ea typeface="Cambria" pitchFamily="18" charset="0"/>
            </a:rPr>
            <a:t>, ô </a:t>
          </a:r>
          <a:r>
            <a:rPr lang="en-US" sz="1800" b="0" kern="1200" dirty="0" err="1">
              <a:solidFill>
                <a:schemeClr val="tx1"/>
              </a:solidFill>
              <a:latin typeface="Cambria" pitchFamily="18" charset="0"/>
              <a:ea typeface="Cambria" pitchFamily="18" charset="0"/>
            </a:rPr>
            <a:t>nhiễm</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biển</a:t>
          </a:r>
          <a:r>
            <a:rPr lang="en-US" sz="1800" b="0" kern="1200" dirty="0">
              <a:solidFill>
                <a:schemeClr val="tx1"/>
              </a:solidFill>
              <a:latin typeface="Cambria" pitchFamily="18" charset="0"/>
              <a:ea typeface="Cambria" pitchFamily="18" charset="0"/>
            </a:rPr>
            <a:t> do </a:t>
          </a:r>
          <a:r>
            <a:rPr lang="en-US" sz="1800" b="0" kern="1200" dirty="0" err="1">
              <a:solidFill>
                <a:schemeClr val="tx1"/>
              </a:solidFill>
              <a:latin typeface="Cambria" pitchFamily="18" charset="0"/>
              <a:ea typeface="Cambria" pitchFamily="18" charset="0"/>
            </a:rPr>
            <a:t>khai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thác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dầu</a:t>
          </a:r>
          <a:r>
            <a:rPr lang="en-US" sz="1800" b="0" kern="1200" dirty="0">
              <a:solidFill>
                <a:schemeClr val="tx1"/>
              </a:solidFill>
              <a:latin typeface="Cambria" pitchFamily="18" charset="0"/>
              <a:ea typeface="Cambria" pitchFamily="18" charset="0"/>
            </a:rPr>
            <a:t> ở </a:t>
          </a:r>
          <a:r>
            <a:rPr lang="en-US" sz="1800" b="0" kern="1200" dirty="0" err="1">
              <a:solidFill>
                <a:schemeClr val="tx1"/>
              </a:solidFill>
              <a:latin typeface="Cambria" pitchFamily="18" charset="0"/>
              <a:ea typeface="Cambria" pitchFamily="18" charset="0"/>
            </a:rPr>
            <a:t>thềm</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lục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địa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phía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nam</a:t>
          </a:r>
          <a:r>
            <a:rPr lang="en-US" sz="1800" b="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endParaRPr lang="en-US" sz="1800" b="0" i="0" kern="1200" dirty="0">
            <a:solidFill>
              <a:schemeClr val="tx1"/>
            </a:solidFill>
            <a:latin typeface="Cambria" pitchFamily="18" charset="0"/>
            <a:ea typeface="Cambria" pitchFamily="18" charset="0"/>
          </a:endParaRPr>
        </a:p>
      </dsp:txBody>
      <dsp:txXfrm>
        <a:off x="1090536" y="2249103"/>
        <a:ext cx="6153508" cy="657992"/>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03602"/>
          <a:ext cx="6528363" cy="144271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l" defTabSz="800100">
            <a:lnSpc>
              <a:spcPct val="90000"/>
            </a:lnSpc>
            <a:spcBef>
              <a:spcPct val="0"/>
            </a:spcBef>
            <a:spcAft>
              <a:spcPct val="35000"/>
            </a:spcAft>
            <a:buNone/>
          </a:pPr>
          <a:endParaRPr lang="en-US" sz="1800" b="1"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Giải</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pháp</a:t>
          </a:r>
          <a:r>
            <a:rPr lang="en-US" sz="1800" kern="1200" dirty="0">
              <a:solidFill>
                <a:schemeClr val="tx1"/>
              </a:solidFill>
              <a:latin typeface="Cambria" pitchFamily="18" charset="0"/>
              <a:ea typeface="Cambria" pitchFamily="18" charset="0"/>
            </a:rPr>
            <a:t>: </a:t>
          </a:r>
          <a:r>
            <a:rPr lang="vi-VN" sz="1800" kern="1200" dirty="0">
              <a:solidFill>
                <a:schemeClr val="tx1"/>
              </a:solidFill>
              <a:latin typeface="Cambria" pitchFamily="18" charset="0"/>
              <a:ea typeface="Cambria" pitchFamily="18" charset="0"/>
            </a:rPr>
            <a:t>Phát triển các hoạt động điều tra, thăm dò; khai thác, chế biến</a:t>
          </a:r>
          <a:r>
            <a:rPr lang="en-US" sz="1800" kern="1200" dirty="0">
              <a:solidFill>
                <a:schemeClr val="tx1"/>
              </a:solidFill>
              <a:latin typeface="Cambria" pitchFamily="18" charset="0"/>
              <a:ea typeface="Cambria" pitchFamily="18" charset="0"/>
            </a:rPr>
            <a:t>, đ</a:t>
          </a:r>
          <a:r>
            <a:rPr lang="vi-VN" sz="1800" kern="1200" dirty="0">
              <a:solidFill>
                <a:schemeClr val="tx1"/>
              </a:solidFill>
              <a:latin typeface="Cambria" pitchFamily="18" charset="0"/>
              <a:ea typeface="Cambria" pitchFamily="18" charset="0"/>
            </a:rPr>
            <a:t>ẩy mạnh đầu tư với công nghệ tiên tiến, thiết bị hiện đại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phát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triển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nghiệp</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chế</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biến</a:t>
          </a:r>
          <a:r>
            <a:rPr lang="en-US" sz="1800" kern="1200" dirty="0">
              <a:solidFill>
                <a:schemeClr val="tx1"/>
              </a:solidFill>
              <a:latin typeface="Cambria" pitchFamily="18" charset="0"/>
              <a:ea typeface="Cambria" pitchFamily="18" charset="0"/>
            </a:rPr>
            <a:t>, b</a:t>
          </a:r>
          <a:r>
            <a:rPr lang="vi-VN" sz="1800" kern="1200" dirty="0">
              <a:solidFill>
                <a:schemeClr val="tx1"/>
              </a:solidFill>
              <a:latin typeface="Cambria" pitchFamily="18" charset="0"/>
              <a:ea typeface="Cambria" pitchFamily="18" charset="0"/>
            </a:rPr>
            <a:t>ảo vệ khoáng sản chưa khai thác và sử dụng tiết kiệm</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và</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tổ</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chức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tuyên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truyền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phổ</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biến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giáo</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dục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pháp</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luật</a:t>
          </a:r>
          <a:r>
            <a:rPr lang="en-US" sz="1800" kern="1200" dirty="0">
              <a:solidFill>
                <a:schemeClr val="tx1"/>
              </a:solidFill>
              <a:latin typeface="Cambria" pitchFamily="18" charset="0"/>
              <a:ea typeface="Cambria" pitchFamily="18" charset="0"/>
            </a:rPr>
            <a:t>.</a:t>
          </a:r>
        </a:p>
        <a:p>
          <a:pPr marL="0" lvl="0" indent="0" algn="l" defTabSz="800100">
            <a:lnSpc>
              <a:spcPct val="90000"/>
            </a:lnSpc>
            <a:spcBef>
              <a:spcPct val="0"/>
            </a:spcBef>
            <a:spcAft>
              <a:spcPct val="35000"/>
            </a:spcAft>
            <a:buNone/>
          </a:pPr>
          <a:endParaRPr lang="en-US" sz="1800" kern="1200" dirty="0">
            <a:solidFill>
              <a:schemeClr val="tx1"/>
            </a:solidFill>
            <a:latin typeface="Cambria" pitchFamily="18" charset="0"/>
            <a:ea typeface="Cambria" pitchFamily="18" charset="0"/>
          </a:endParaRPr>
        </a:p>
      </dsp:txBody>
      <dsp:txXfrm>
        <a:off x="715680" y="3403602"/>
        <a:ext cx="6528363" cy="1442715"/>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A2D0DA-C67A-4C79-96A2-9772B18219F5}" type="datetimeFigureOut">
              <a:rPr lang="en-US" smtClean="0"/>
              <a:t>11/19/2024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A6F88F-7FB4-4BDD-B0C5-582F644F7624}" type="slidenum">
              <a:rPr lang="en-US" smtClean="0"/>
              <a:t>‹#›</a:t>
            </a:fld>
            <a:endParaRPr lang="en-US"/>
          </a:p>
        </p:txBody>
      </p:sp>
    </p:spTree>
    <p:extLst>
      <p:ext uri="{BB962C8B-B14F-4D97-AF65-F5344CB8AC3E}">
        <p14:creationId xmlns:p14="http://schemas.microsoft.com/office/powerpoint/2010/main" val="2944698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8319-1D47-4DB5-A083-897E335DAC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4234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1C1ED-3617-DE8F-7B59-09029A1DEE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9260F6-05DF-9791-CAFD-94F80A6B47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6CB270-33F3-9584-54DD-B1120E22D63F}"/>
              </a:ext>
            </a:extLst>
          </p:cNvPr>
          <p:cNvSpPr>
            <a:spLocks noGrp="1"/>
          </p:cNvSpPr>
          <p:nvPr>
            <p:ph type="dt" sz="half" idx="10"/>
          </p:nvPr>
        </p:nvSpPr>
        <p:spPr/>
        <p:txBody>
          <a:bodyPr/>
          <a:lstStyle/>
          <a:p>
            <a:fld id="{7F01D537-4B4B-454E-B1DA-CF0C64CFE71A}" type="datetimeFigureOut">
              <a:rPr lang="en-US" smtClean="0"/>
              <a:t>11/19/2024</a:t>
            </a:fld>
            <a:endParaRPr lang="en-US"/>
          </a:p>
        </p:txBody>
      </p:sp>
      <p:sp>
        <p:nvSpPr>
          <p:cNvPr id="5" name="Footer Placeholder 4">
            <a:extLst>
              <a:ext uri="{FF2B5EF4-FFF2-40B4-BE49-F238E27FC236}">
                <a16:creationId xmlns:a16="http://schemas.microsoft.com/office/drawing/2014/main" id="{113D9482-ED3C-DF4A-F902-447E94EE1D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162D5B-EF55-657D-AD33-6DF52EF50E2C}"/>
              </a:ext>
            </a:extLst>
          </p:cNvPr>
          <p:cNvSpPr>
            <a:spLocks noGrp="1"/>
          </p:cNvSpPr>
          <p:nvPr>
            <p:ph type="sldNum" sz="quarter" idx="12"/>
          </p:nvPr>
        </p:nvSpPr>
        <p:spPr/>
        <p:txBody>
          <a:bodyPr/>
          <a:lstStyle/>
          <a:p>
            <a:fld id="{B2D1B8F9-2BFE-4520-911D-7CEEFFF20216}" type="slidenum">
              <a:rPr lang="en-US" smtClean="0"/>
              <a:t>‹#›</a:t>
            </a:fld>
            <a:endParaRPr lang="en-US"/>
          </a:p>
        </p:txBody>
      </p:sp>
    </p:spTree>
    <p:extLst>
      <p:ext uri="{BB962C8B-B14F-4D97-AF65-F5344CB8AC3E}">
        <p14:creationId xmlns:p14="http://schemas.microsoft.com/office/powerpoint/2010/main" val="2975967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3AEB0-3E5A-099D-22F1-F72576ECBD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06D12D-65BC-0AF2-2908-C1C993F207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6E63A5-472D-94CB-87FE-5C2659DC2465}"/>
              </a:ext>
            </a:extLst>
          </p:cNvPr>
          <p:cNvSpPr>
            <a:spLocks noGrp="1"/>
          </p:cNvSpPr>
          <p:nvPr>
            <p:ph type="dt" sz="half" idx="10"/>
          </p:nvPr>
        </p:nvSpPr>
        <p:spPr/>
        <p:txBody>
          <a:bodyPr/>
          <a:lstStyle/>
          <a:p>
            <a:fld id="{7F01D537-4B4B-454E-B1DA-CF0C64CFE71A}" type="datetimeFigureOut">
              <a:rPr lang="en-US" smtClean="0"/>
              <a:t>11/19/2024</a:t>
            </a:fld>
            <a:endParaRPr lang="en-US"/>
          </a:p>
        </p:txBody>
      </p:sp>
      <p:sp>
        <p:nvSpPr>
          <p:cNvPr id="5" name="Footer Placeholder 4">
            <a:extLst>
              <a:ext uri="{FF2B5EF4-FFF2-40B4-BE49-F238E27FC236}">
                <a16:creationId xmlns:a16="http://schemas.microsoft.com/office/drawing/2014/main" id="{C2F6DFD0-C3C8-4403-6780-955059AFA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E5DC66-8CD8-8C47-13C5-9AB1F3590137}"/>
              </a:ext>
            </a:extLst>
          </p:cNvPr>
          <p:cNvSpPr>
            <a:spLocks noGrp="1"/>
          </p:cNvSpPr>
          <p:nvPr>
            <p:ph type="sldNum" sz="quarter" idx="12"/>
          </p:nvPr>
        </p:nvSpPr>
        <p:spPr/>
        <p:txBody>
          <a:bodyPr/>
          <a:lstStyle/>
          <a:p>
            <a:fld id="{B2D1B8F9-2BFE-4520-911D-7CEEFFF20216}" type="slidenum">
              <a:rPr lang="en-US" smtClean="0"/>
              <a:t>‹#›</a:t>
            </a:fld>
            <a:endParaRPr lang="en-US"/>
          </a:p>
        </p:txBody>
      </p:sp>
    </p:spTree>
    <p:extLst>
      <p:ext uri="{BB962C8B-B14F-4D97-AF65-F5344CB8AC3E}">
        <p14:creationId xmlns:p14="http://schemas.microsoft.com/office/powerpoint/2010/main" val="3725416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E53A0-2446-3C6E-E11E-F7C4DD9C36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566025-F76D-EE93-2E6E-44D1705EF8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50DE62-5013-2BF3-FEE8-3C938BC80E04}"/>
              </a:ext>
            </a:extLst>
          </p:cNvPr>
          <p:cNvSpPr>
            <a:spLocks noGrp="1"/>
          </p:cNvSpPr>
          <p:nvPr>
            <p:ph type="dt" sz="half" idx="10"/>
          </p:nvPr>
        </p:nvSpPr>
        <p:spPr/>
        <p:txBody>
          <a:bodyPr/>
          <a:lstStyle/>
          <a:p>
            <a:fld id="{7F01D537-4B4B-454E-B1DA-CF0C64CFE71A}" type="datetimeFigureOut">
              <a:rPr lang="en-US" smtClean="0"/>
              <a:t>11/19/2024</a:t>
            </a:fld>
            <a:endParaRPr lang="en-US"/>
          </a:p>
        </p:txBody>
      </p:sp>
      <p:sp>
        <p:nvSpPr>
          <p:cNvPr id="5" name="Footer Placeholder 4">
            <a:extLst>
              <a:ext uri="{FF2B5EF4-FFF2-40B4-BE49-F238E27FC236}">
                <a16:creationId xmlns:a16="http://schemas.microsoft.com/office/drawing/2014/main" id="{8DABF736-B91B-858B-F53F-A02362138A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BA3544-5B22-861D-3FA6-0A193734228B}"/>
              </a:ext>
            </a:extLst>
          </p:cNvPr>
          <p:cNvSpPr>
            <a:spLocks noGrp="1"/>
          </p:cNvSpPr>
          <p:nvPr>
            <p:ph type="sldNum" sz="quarter" idx="12"/>
          </p:nvPr>
        </p:nvSpPr>
        <p:spPr/>
        <p:txBody>
          <a:bodyPr/>
          <a:lstStyle/>
          <a:p>
            <a:fld id="{B2D1B8F9-2BFE-4520-911D-7CEEFFF20216}" type="slidenum">
              <a:rPr lang="en-US" smtClean="0"/>
              <a:t>‹#›</a:t>
            </a:fld>
            <a:endParaRPr lang="en-US"/>
          </a:p>
        </p:txBody>
      </p:sp>
    </p:spTree>
    <p:extLst>
      <p:ext uri="{BB962C8B-B14F-4D97-AF65-F5344CB8AC3E}">
        <p14:creationId xmlns:p14="http://schemas.microsoft.com/office/powerpoint/2010/main" val="1117521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18165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351384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399888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04690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11/19/2024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04432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11/19/2024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54433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050601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92328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6F3B-EDE0-8681-EB00-3F79204E01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E34A13-F7D8-9EF1-D45F-B4160F6EC9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112978-1628-86FE-1441-435AFE4B49AC}"/>
              </a:ext>
            </a:extLst>
          </p:cNvPr>
          <p:cNvSpPr>
            <a:spLocks noGrp="1"/>
          </p:cNvSpPr>
          <p:nvPr>
            <p:ph type="dt" sz="half" idx="10"/>
          </p:nvPr>
        </p:nvSpPr>
        <p:spPr/>
        <p:txBody>
          <a:bodyPr/>
          <a:lstStyle/>
          <a:p>
            <a:fld id="{7F01D537-4B4B-454E-B1DA-CF0C64CFE71A}" type="datetimeFigureOut">
              <a:rPr lang="en-US" smtClean="0"/>
              <a:t>11/19/2024</a:t>
            </a:fld>
            <a:endParaRPr lang="en-US"/>
          </a:p>
        </p:txBody>
      </p:sp>
      <p:sp>
        <p:nvSpPr>
          <p:cNvPr id="5" name="Footer Placeholder 4">
            <a:extLst>
              <a:ext uri="{FF2B5EF4-FFF2-40B4-BE49-F238E27FC236}">
                <a16:creationId xmlns:a16="http://schemas.microsoft.com/office/drawing/2014/main" id="{5B992EFF-B762-FF00-B852-6ED28A3FA1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333083-58CA-F11F-BD9E-EA830D6832A5}"/>
              </a:ext>
            </a:extLst>
          </p:cNvPr>
          <p:cNvSpPr>
            <a:spLocks noGrp="1"/>
          </p:cNvSpPr>
          <p:nvPr>
            <p:ph type="sldNum" sz="quarter" idx="12"/>
          </p:nvPr>
        </p:nvSpPr>
        <p:spPr/>
        <p:txBody>
          <a:bodyPr/>
          <a:lstStyle/>
          <a:p>
            <a:fld id="{B2D1B8F9-2BFE-4520-911D-7CEEFFF20216}" type="slidenum">
              <a:rPr lang="en-US" smtClean="0"/>
              <a:t>‹#›</a:t>
            </a:fld>
            <a:endParaRPr lang="en-US"/>
          </a:p>
        </p:txBody>
      </p:sp>
    </p:spTree>
    <p:extLst>
      <p:ext uri="{BB962C8B-B14F-4D97-AF65-F5344CB8AC3E}">
        <p14:creationId xmlns:p14="http://schemas.microsoft.com/office/powerpoint/2010/main" val="9725632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248155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2018265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308135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465F9-4ACE-7E07-6279-083A51AD71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942C81-958B-BDB4-E1BE-57C07BDBE6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E691C2-B14F-2DBF-E220-359DA3B546FB}"/>
              </a:ext>
            </a:extLst>
          </p:cNvPr>
          <p:cNvSpPr>
            <a:spLocks noGrp="1"/>
          </p:cNvSpPr>
          <p:nvPr>
            <p:ph type="dt" sz="half" idx="10"/>
          </p:nvPr>
        </p:nvSpPr>
        <p:spPr/>
        <p:txBody>
          <a:bodyPr/>
          <a:lstStyle/>
          <a:p>
            <a:fld id="{7F01D537-4B4B-454E-B1DA-CF0C64CFE71A}" type="datetimeFigureOut">
              <a:rPr lang="en-US" smtClean="0"/>
              <a:t>11/19/2024</a:t>
            </a:fld>
            <a:endParaRPr lang="en-US"/>
          </a:p>
        </p:txBody>
      </p:sp>
      <p:sp>
        <p:nvSpPr>
          <p:cNvPr id="5" name="Footer Placeholder 4">
            <a:extLst>
              <a:ext uri="{FF2B5EF4-FFF2-40B4-BE49-F238E27FC236}">
                <a16:creationId xmlns:a16="http://schemas.microsoft.com/office/drawing/2014/main" id="{B2989BAF-62F5-A21D-DE5D-1FA077CDDB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A25145-88E7-BADE-BC39-E989107B5BA6}"/>
              </a:ext>
            </a:extLst>
          </p:cNvPr>
          <p:cNvSpPr>
            <a:spLocks noGrp="1"/>
          </p:cNvSpPr>
          <p:nvPr>
            <p:ph type="sldNum" sz="quarter" idx="12"/>
          </p:nvPr>
        </p:nvSpPr>
        <p:spPr/>
        <p:txBody>
          <a:bodyPr/>
          <a:lstStyle/>
          <a:p>
            <a:fld id="{B2D1B8F9-2BFE-4520-911D-7CEEFFF20216}" type="slidenum">
              <a:rPr lang="en-US" smtClean="0"/>
              <a:t>‹#›</a:t>
            </a:fld>
            <a:endParaRPr lang="en-US"/>
          </a:p>
        </p:txBody>
      </p:sp>
    </p:spTree>
    <p:extLst>
      <p:ext uri="{BB962C8B-B14F-4D97-AF65-F5344CB8AC3E}">
        <p14:creationId xmlns:p14="http://schemas.microsoft.com/office/powerpoint/2010/main" val="3474859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75BC6-8844-CB2C-5A91-F58E204AA8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138240-911B-6EB5-A85D-F8F97449DD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0E0E0F-6CA1-91C3-82B4-464584D0F5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F05754-AAB7-38B3-5FC6-BA3AE60C6A44}"/>
              </a:ext>
            </a:extLst>
          </p:cNvPr>
          <p:cNvSpPr>
            <a:spLocks noGrp="1"/>
          </p:cNvSpPr>
          <p:nvPr>
            <p:ph type="dt" sz="half" idx="10"/>
          </p:nvPr>
        </p:nvSpPr>
        <p:spPr/>
        <p:txBody>
          <a:bodyPr/>
          <a:lstStyle/>
          <a:p>
            <a:fld id="{7F01D537-4B4B-454E-B1DA-CF0C64CFE71A}" type="datetimeFigureOut">
              <a:rPr lang="en-US" smtClean="0"/>
              <a:t>11/19/2024</a:t>
            </a:fld>
            <a:endParaRPr lang="en-US"/>
          </a:p>
        </p:txBody>
      </p:sp>
      <p:sp>
        <p:nvSpPr>
          <p:cNvPr id="6" name="Footer Placeholder 5">
            <a:extLst>
              <a:ext uri="{FF2B5EF4-FFF2-40B4-BE49-F238E27FC236}">
                <a16:creationId xmlns:a16="http://schemas.microsoft.com/office/drawing/2014/main" id="{6B9025DC-A757-2E99-A6CE-0CC78949C8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47ABDF-0781-73B8-B4FB-269E225206A4}"/>
              </a:ext>
            </a:extLst>
          </p:cNvPr>
          <p:cNvSpPr>
            <a:spLocks noGrp="1"/>
          </p:cNvSpPr>
          <p:nvPr>
            <p:ph type="sldNum" sz="quarter" idx="12"/>
          </p:nvPr>
        </p:nvSpPr>
        <p:spPr/>
        <p:txBody>
          <a:bodyPr/>
          <a:lstStyle/>
          <a:p>
            <a:fld id="{B2D1B8F9-2BFE-4520-911D-7CEEFFF20216}" type="slidenum">
              <a:rPr lang="en-US" smtClean="0"/>
              <a:t>‹#›</a:t>
            </a:fld>
            <a:endParaRPr lang="en-US"/>
          </a:p>
        </p:txBody>
      </p:sp>
    </p:spTree>
    <p:extLst>
      <p:ext uri="{BB962C8B-B14F-4D97-AF65-F5344CB8AC3E}">
        <p14:creationId xmlns:p14="http://schemas.microsoft.com/office/powerpoint/2010/main" val="2331083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ADC09-57BD-3FEE-78DE-EA8E1EECAA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34574F-4D5F-7852-706B-6DBBD1788B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9788E1-6CD8-EC58-A664-5145F371FF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525ECA-F12C-FE0A-9780-A6CC3B4845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E05B50-84B0-DBBE-E6A5-D4E7B21CF3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4AFE71-C187-B484-DACD-958E2C17DAAD}"/>
              </a:ext>
            </a:extLst>
          </p:cNvPr>
          <p:cNvSpPr>
            <a:spLocks noGrp="1"/>
          </p:cNvSpPr>
          <p:nvPr>
            <p:ph type="dt" sz="half" idx="10"/>
          </p:nvPr>
        </p:nvSpPr>
        <p:spPr/>
        <p:txBody>
          <a:bodyPr/>
          <a:lstStyle/>
          <a:p>
            <a:fld id="{7F01D537-4B4B-454E-B1DA-CF0C64CFE71A}" type="datetimeFigureOut">
              <a:rPr lang="en-US" smtClean="0"/>
              <a:t>11/19/2024</a:t>
            </a:fld>
            <a:endParaRPr lang="en-US"/>
          </a:p>
        </p:txBody>
      </p:sp>
      <p:sp>
        <p:nvSpPr>
          <p:cNvPr id="8" name="Footer Placeholder 7">
            <a:extLst>
              <a:ext uri="{FF2B5EF4-FFF2-40B4-BE49-F238E27FC236}">
                <a16:creationId xmlns:a16="http://schemas.microsoft.com/office/drawing/2014/main" id="{7E663D1F-1718-F074-CDE3-BC29422E64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302234-66D7-C3BE-27F4-2ABC4F5A2640}"/>
              </a:ext>
            </a:extLst>
          </p:cNvPr>
          <p:cNvSpPr>
            <a:spLocks noGrp="1"/>
          </p:cNvSpPr>
          <p:nvPr>
            <p:ph type="sldNum" sz="quarter" idx="12"/>
          </p:nvPr>
        </p:nvSpPr>
        <p:spPr/>
        <p:txBody>
          <a:bodyPr/>
          <a:lstStyle/>
          <a:p>
            <a:fld id="{B2D1B8F9-2BFE-4520-911D-7CEEFFF20216}" type="slidenum">
              <a:rPr lang="en-US" smtClean="0"/>
              <a:t>‹#›</a:t>
            </a:fld>
            <a:endParaRPr lang="en-US"/>
          </a:p>
        </p:txBody>
      </p:sp>
    </p:spTree>
    <p:extLst>
      <p:ext uri="{BB962C8B-B14F-4D97-AF65-F5344CB8AC3E}">
        <p14:creationId xmlns:p14="http://schemas.microsoft.com/office/powerpoint/2010/main" val="780084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BAFC8-3CC9-1A29-C8F6-00F486139B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2EFA7F-D24F-E6E0-65A7-F19367CF5BF9}"/>
              </a:ext>
            </a:extLst>
          </p:cNvPr>
          <p:cNvSpPr>
            <a:spLocks noGrp="1"/>
          </p:cNvSpPr>
          <p:nvPr>
            <p:ph type="dt" sz="half" idx="10"/>
          </p:nvPr>
        </p:nvSpPr>
        <p:spPr/>
        <p:txBody>
          <a:bodyPr/>
          <a:lstStyle/>
          <a:p>
            <a:fld id="{7F01D537-4B4B-454E-B1DA-CF0C64CFE71A}" type="datetimeFigureOut">
              <a:rPr lang="en-US" smtClean="0"/>
              <a:t>11/19/2024</a:t>
            </a:fld>
            <a:endParaRPr lang="en-US"/>
          </a:p>
        </p:txBody>
      </p:sp>
      <p:sp>
        <p:nvSpPr>
          <p:cNvPr id="4" name="Footer Placeholder 3">
            <a:extLst>
              <a:ext uri="{FF2B5EF4-FFF2-40B4-BE49-F238E27FC236}">
                <a16:creationId xmlns:a16="http://schemas.microsoft.com/office/drawing/2014/main" id="{655D2724-A24E-BAA3-C7C6-AF39570B63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14FD0A-1917-A996-98AC-B45528B3900E}"/>
              </a:ext>
            </a:extLst>
          </p:cNvPr>
          <p:cNvSpPr>
            <a:spLocks noGrp="1"/>
          </p:cNvSpPr>
          <p:nvPr>
            <p:ph type="sldNum" sz="quarter" idx="12"/>
          </p:nvPr>
        </p:nvSpPr>
        <p:spPr/>
        <p:txBody>
          <a:bodyPr/>
          <a:lstStyle/>
          <a:p>
            <a:fld id="{B2D1B8F9-2BFE-4520-911D-7CEEFFF20216}" type="slidenum">
              <a:rPr lang="en-US" smtClean="0"/>
              <a:t>‹#›</a:t>
            </a:fld>
            <a:endParaRPr lang="en-US"/>
          </a:p>
        </p:txBody>
      </p:sp>
    </p:spTree>
    <p:extLst>
      <p:ext uri="{BB962C8B-B14F-4D97-AF65-F5344CB8AC3E}">
        <p14:creationId xmlns:p14="http://schemas.microsoft.com/office/powerpoint/2010/main" val="3823441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58545A-DA53-8DA8-B185-0E0DA2899527}"/>
              </a:ext>
            </a:extLst>
          </p:cNvPr>
          <p:cNvSpPr>
            <a:spLocks noGrp="1"/>
          </p:cNvSpPr>
          <p:nvPr>
            <p:ph type="dt" sz="half" idx="10"/>
          </p:nvPr>
        </p:nvSpPr>
        <p:spPr/>
        <p:txBody>
          <a:bodyPr/>
          <a:lstStyle/>
          <a:p>
            <a:fld id="{7F01D537-4B4B-454E-B1DA-CF0C64CFE71A}" type="datetimeFigureOut">
              <a:rPr lang="en-US" smtClean="0"/>
              <a:t>11/19/2024</a:t>
            </a:fld>
            <a:endParaRPr lang="en-US"/>
          </a:p>
        </p:txBody>
      </p:sp>
      <p:sp>
        <p:nvSpPr>
          <p:cNvPr id="3" name="Footer Placeholder 2">
            <a:extLst>
              <a:ext uri="{FF2B5EF4-FFF2-40B4-BE49-F238E27FC236}">
                <a16:creationId xmlns:a16="http://schemas.microsoft.com/office/drawing/2014/main" id="{E06618D7-AEA3-CBF1-5959-91E3CA2173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5785D4-AC45-BAC0-6D6A-52C95EA8156E}"/>
              </a:ext>
            </a:extLst>
          </p:cNvPr>
          <p:cNvSpPr>
            <a:spLocks noGrp="1"/>
          </p:cNvSpPr>
          <p:nvPr>
            <p:ph type="sldNum" sz="quarter" idx="12"/>
          </p:nvPr>
        </p:nvSpPr>
        <p:spPr/>
        <p:txBody>
          <a:bodyPr/>
          <a:lstStyle/>
          <a:p>
            <a:fld id="{B2D1B8F9-2BFE-4520-911D-7CEEFFF20216}" type="slidenum">
              <a:rPr lang="en-US" smtClean="0"/>
              <a:t>‹#›</a:t>
            </a:fld>
            <a:endParaRPr lang="en-US"/>
          </a:p>
        </p:txBody>
      </p:sp>
    </p:spTree>
    <p:extLst>
      <p:ext uri="{BB962C8B-B14F-4D97-AF65-F5344CB8AC3E}">
        <p14:creationId xmlns:p14="http://schemas.microsoft.com/office/powerpoint/2010/main" val="3919472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385FA-1D53-D0D1-EE4E-BA77424263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963A7E-0E47-883A-645D-AA007AABED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8F302C-42FE-BA53-170F-DDE73B4B1F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8F0A6A-F887-C561-4A96-B0DB87315CF2}"/>
              </a:ext>
            </a:extLst>
          </p:cNvPr>
          <p:cNvSpPr>
            <a:spLocks noGrp="1"/>
          </p:cNvSpPr>
          <p:nvPr>
            <p:ph type="dt" sz="half" idx="10"/>
          </p:nvPr>
        </p:nvSpPr>
        <p:spPr/>
        <p:txBody>
          <a:bodyPr/>
          <a:lstStyle/>
          <a:p>
            <a:fld id="{7F01D537-4B4B-454E-B1DA-CF0C64CFE71A}" type="datetimeFigureOut">
              <a:rPr lang="en-US" smtClean="0"/>
              <a:t>11/19/2024</a:t>
            </a:fld>
            <a:endParaRPr lang="en-US"/>
          </a:p>
        </p:txBody>
      </p:sp>
      <p:sp>
        <p:nvSpPr>
          <p:cNvPr id="6" name="Footer Placeholder 5">
            <a:extLst>
              <a:ext uri="{FF2B5EF4-FFF2-40B4-BE49-F238E27FC236}">
                <a16:creationId xmlns:a16="http://schemas.microsoft.com/office/drawing/2014/main" id="{20F95CCA-5867-D581-109F-E5D24C4643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C3D79D-A647-3C65-D500-7187B564C81B}"/>
              </a:ext>
            </a:extLst>
          </p:cNvPr>
          <p:cNvSpPr>
            <a:spLocks noGrp="1"/>
          </p:cNvSpPr>
          <p:nvPr>
            <p:ph type="sldNum" sz="quarter" idx="12"/>
          </p:nvPr>
        </p:nvSpPr>
        <p:spPr/>
        <p:txBody>
          <a:bodyPr/>
          <a:lstStyle/>
          <a:p>
            <a:fld id="{B2D1B8F9-2BFE-4520-911D-7CEEFFF20216}" type="slidenum">
              <a:rPr lang="en-US" smtClean="0"/>
              <a:t>‹#›</a:t>
            </a:fld>
            <a:endParaRPr lang="en-US"/>
          </a:p>
        </p:txBody>
      </p:sp>
    </p:spTree>
    <p:extLst>
      <p:ext uri="{BB962C8B-B14F-4D97-AF65-F5344CB8AC3E}">
        <p14:creationId xmlns:p14="http://schemas.microsoft.com/office/powerpoint/2010/main" val="1441268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71937-4B7C-7FFD-E49C-B98C94DA3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0E0059A-7AEF-920C-99E7-A0A7D7CC47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1C452A-0DE3-A3AB-F4CD-B7AA9A9D9B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0F3392-2EAC-07D1-08D8-21F3F4407222}"/>
              </a:ext>
            </a:extLst>
          </p:cNvPr>
          <p:cNvSpPr>
            <a:spLocks noGrp="1"/>
          </p:cNvSpPr>
          <p:nvPr>
            <p:ph type="dt" sz="half" idx="10"/>
          </p:nvPr>
        </p:nvSpPr>
        <p:spPr/>
        <p:txBody>
          <a:bodyPr/>
          <a:lstStyle/>
          <a:p>
            <a:fld id="{7F01D537-4B4B-454E-B1DA-CF0C64CFE71A}" type="datetimeFigureOut">
              <a:rPr lang="en-US" smtClean="0"/>
              <a:t>11/19/2024</a:t>
            </a:fld>
            <a:endParaRPr lang="en-US"/>
          </a:p>
        </p:txBody>
      </p:sp>
      <p:sp>
        <p:nvSpPr>
          <p:cNvPr id="6" name="Footer Placeholder 5">
            <a:extLst>
              <a:ext uri="{FF2B5EF4-FFF2-40B4-BE49-F238E27FC236}">
                <a16:creationId xmlns:a16="http://schemas.microsoft.com/office/drawing/2014/main" id="{261B5E6E-8AE2-9527-CB9B-1E6148B131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AA9647-0039-B978-EF8D-C358820D18FD}"/>
              </a:ext>
            </a:extLst>
          </p:cNvPr>
          <p:cNvSpPr>
            <a:spLocks noGrp="1"/>
          </p:cNvSpPr>
          <p:nvPr>
            <p:ph type="sldNum" sz="quarter" idx="12"/>
          </p:nvPr>
        </p:nvSpPr>
        <p:spPr/>
        <p:txBody>
          <a:bodyPr/>
          <a:lstStyle/>
          <a:p>
            <a:fld id="{B2D1B8F9-2BFE-4520-911D-7CEEFFF20216}" type="slidenum">
              <a:rPr lang="en-US" smtClean="0"/>
              <a:t>‹#›</a:t>
            </a:fld>
            <a:endParaRPr lang="en-US"/>
          </a:p>
        </p:txBody>
      </p:sp>
    </p:spTree>
    <p:extLst>
      <p:ext uri="{BB962C8B-B14F-4D97-AF65-F5344CB8AC3E}">
        <p14:creationId xmlns:p14="http://schemas.microsoft.com/office/powerpoint/2010/main" val="1974636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B23809-E927-744A-5D1B-009648BCCD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02FE39-FFA5-9F9C-DB4F-0BC7DD831D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13F07-1B2B-9D80-3ACF-F2B6AE10A9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01D537-4B4B-454E-B1DA-CF0C64CFE71A}" type="datetimeFigureOut">
              <a:rPr lang="en-US" smtClean="0"/>
              <a:t>11/19/2024</a:t>
            </a:fld>
            <a:endParaRPr lang="en-US"/>
          </a:p>
        </p:txBody>
      </p:sp>
      <p:sp>
        <p:nvSpPr>
          <p:cNvPr id="5" name="Footer Placeholder 4">
            <a:extLst>
              <a:ext uri="{FF2B5EF4-FFF2-40B4-BE49-F238E27FC236}">
                <a16:creationId xmlns:a16="http://schemas.microsoft.com/office/drawing/2014/main" id="{2B3960E1-E850-FE3B-22AC-BA7FBF41F3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93DE6EC-1122-6364-1C61-F2BBB59724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1B8F9-2BFE-4520-911D-7CEEFFF20216}" type="slidenum">
              <a:rPr lang="en-US" smtClean="0"/>
              <a:t>‹#›</a:t>
            </a:fld>
            <a:endParaRPr lang="en-US"/>
          </a:p>
        </p:txBody>
      </p:sp>
    </p:spTree>
    <p:extLst>
      <p:ext uri="{BB962C8B-B14F-4D97-AF65-F5344CB8AC3E}">
        <p14:creationId xmlns:p14="http://schemas.microsoft.com/office/powerpoint/2010/main" val="938241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11/19/2024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31150045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2.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3.png"/><Relationship Id="rId10" Type="http://schemas.openxmlformats.org/officeDocument/2006/relationships/image" Target="../media/image25.png"/><Relationship Id="rId4" Type="http://schemas.openxmlformats.org/officeDocument/2006/relationships/image" Target="../media/image12.jpeg"/><Relationship Id="rId9"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jpe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3.png"/><Relationship Id="rId9"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9.png"/><Relationship Id="rId7" Type="http://schemas.openxmlformats.org/officeDocument/2006/relationships/diagramQuickStyle" Target="../diagrams/quickStyle2.xml"/><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5.png"/><Relationship Id="rId4" Type="http://schemas.openxmlformats.org/officeDocument/2006/relationships/image" Target="../media/image12.jpeg"/><Relationship Id="rId9" Type="http://schemas.microsoft.com/office/2007/relationships/diagramDrawing" Target="../diagrams/drawing2.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3.xml"/><Relationship Id="rId5" Type="http://schemas.openxmlformats.org/officeDocument/2006/relationships/image" Target="../media/image41.jpe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2.jpe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5.png"/><Relationship Id="rId4" Type="http://schemas.openxmlformats.org/officeDocument/2006/relationships/image" Target="../media/image12.jpeg"/><Relationship Id="rId9" Type="http://schemas.microsoft.com/office/2007/relationships/diagramDrawing" Target="../diagrams/drawing3.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2.jpe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2.jpeg"/></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2.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13.png"/><Relationship Id="rId10" Type="http://schemas.openxmlformats.org/officeDocument/2006/relationships/image" Target="../media/image46.png"/><Relationship Id="rId4" Type="http://schemas.openxmlformats.org/officeDocument/2006/relationships/image" Target="../media/image12.jpeg"/><Relationship Id="rId9"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gif"/></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QuickStyle" Target="../diagrams/quickStyle1.xml"/><Relationship Id="rId3" Type="http://schemas.openxmlformats.org/officeDocument/2006/relationships/image" Target="../media/image9.png"/><Relationship Id="rId7" Type="http://schemas.openxmlformats.org/officeDocument/2006/relationships/image" Target="../media/image15.png"/><Relationship Id="rId12" Type="http://schemas.openxmlformats.org/officeDocument/2006/relationships/diagramLayout" Target="../diagrams/layout1.xml"/><Relationship Id="rId2" Type="http://schemas.openxmlformats.org/officeDocument/2006/relationships/image" Target="../media/image11.png"/><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diagramData" Target="../diagrams/data1.xml"/><Relationship Id="rId5" Type="http://schemas.openxmlformats.org/officeDocument/2006/relationships/image" Target="../media/image13.png"/><Relationship Id="rId15" Type="http://schemas.microsoft.com/office/2007/relationships/diagramDrawing" Target="../diagrams/drawing1.xml"/><Relationship Id="rId10" Type="http://schemas.openxmlformats.org/officeDocument/2006/relationships/image" Target="../media/image17.jpeg"/><Relationship Id="rId4" Type="http://schemas.openxmlformats.org/officeDocument/2006/relationships/image" Target="../media/image12.jpeg"/><Relationship Id="rId9" Type="http://schemas.openxmlformats.org/officeDocument/2006/relationships/image" Target="../media/image16.jpeg"/><Relationship Id="rId14"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4.jpeg"/><Relationship Id="rId3" Type="http://schemas.openxmlformats.org/officeDocument/2006/relationships/image" Target="../media/image9.png"/><Relationship Id="rId7" Type="http://schemas.openxmlformats.org/officeDocument/2006/relationships/image" Target="../media/image15.png"/><Relationship Id="rId12" Type="http://schemas.openxmlformats.org/officeDocument/2006/relationships/image" Target="../media/image23.jpeg"/><Relationship Id="rId2" Type="http://schemas.openxmlformats.org/officeDocument/2006/relationships/image" Target="../media/image11.png"/><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22.jpeg"/><Relationship Id="rId5" Type="http://schemas.openxmlformats.org/officeDocument/2006/relationships/image" Target="../media/image13.png"/><Relationship Id="rId10" Type="http://schemas.openxmlformats.org/officeDocument/2006/relationships/image" Target="../media/image21.jpeg"/><Relationship Id="rId4" Type="http://schemas.openxmlformats.org/officeDocument/2006/relationships/image" Target="../media/image12.jpeg"/><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1905000" y="884238"/>
            <a:ext cx="8610600" cy="868363"/>
          </a:xfrm>
        </p:spPr>
        <p:txBody>
          <a:bodyPr>
            <a:normAutofit fontScale="92500"/>
          </a:bodyPr>
          <a:lstStyle/>
          <a:p>
            <a:pPr marL="0" indent="0" algn="just">
              <a:buNone/>
            </a:pP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nói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đến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việc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khai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thác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loại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khoáng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sản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nào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Loại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khoáng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sản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này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phân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bố</a:t>
            </a:r>
            <a:r>
              <a:rPr lang="en-US" sz="2400" i="1" dirty="0">
                <a:solidFill>
                  <a:srgbClr val="FF0000"/>
                </a:solidFill>
                <a:latin typeface="Cambria" pitchFamily="18" charset="0"/>
                <a:ea typeface="Cambria" pitchFamily="18" charset="0"/>
              </a:rPr>
              <a:t> ở </a:t>
            </a:r>
            <a:r>
              <a:rPr lang="en-US" sz="2400" i="1" dirty="0" err="1">
                <a:solidFill>
                  <a:srgbClr val="FF0000"/>
                </a:solidFill>
                <a:latin typeface="Cambria" pitchFamily="18" charset="0"/>
                <a:ea typeface="Cambria" pitchFamily="18" charset="0"/>
              </a:rPr>
              <a:t>vùng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nào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của</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nước</a:t>
            </a:r>
            <a:r>
              <a:rPr lang="en-US" sz="2400" i="1" dirty="0">
                <a:solidFill>
                  <a:srgbClr val="FF0000"/>
                </a:solidFill>
                <a:latin typeface="Cambria" pitchFamily="18" charset="0"/>
                <a:ea typeface="Cambria" pitchFamily="18" charset="0"/>
              </a:rPr>
              <a:t> ta?</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3601" y="1"/>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52600" y="6248401"/>
            <a:ext cx="87630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KHAI THÁC BÔ-XÍT Ở TÂY NGUYÊN</a:t>
            </a:r>
          </a:p>
        </p:txBody>
      </p:sp>
      <p:pic>
        <p:nvPicPr>
          <p:cNvPr id="6" name="Bai 4">
            <a:hlinkClick r:id="" action="ppaction://media"/>
            <a:extLst>
              <a:ext uri="{FF2B5EF4-FFF2-40B4-BE49-F238E27FC236}">
                <a16:creationId xmlns:a16="http://schemas.microsoft.com/office/drawing/2014/main" id="{9575C35F-49D2-CBF9-C7E0-9C228EC3FF4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81200" y="1752601"/>
            <a:ext cx="8382000" cy="4495800"/>
          </a:xfrm>
          <a:prstGeom prst="rect">
            <a:avLst/>
          </a:prstGeom>
        </p:spPr>
      </p:pic>
    </p:spTree>
    <p:extLst>
      <p:ext uri="{BB962C8B-B14F-4D97-AF65-F5344CB8AC3E}">
        <p14:creationId xmlns:p14="http://schemas.microsoft.com/office/powerpoint/2010/main" val="368543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0" fill="hold" display="0">
                  <p:stCondLst>
                    <p:cond delay="indefinite"/>
                  </p:stCondLst>
                </p:cTn>
                <p:tgtEl>
                  <p:spTgt spid="6"/>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latin typeface="Calibri"/>
            </a:endParaRPr>
          </a:p>
        </p:txBody>
      </p:sp>
      <p:sp>
        <p:nvSpPr>
          <p:cNvPr id="16" name="Rectangle 15"/>
          <p:cNvSpPr/>
          <p:nvPr/>
        </p:nvSpPr>
        <p:spPr>
          <a:xfrm>
            <a:off x="2895601" y="1371601"/>
            <a:ext cx="3791711" cy="800219"/>
          </a:xfrm>
          <a:prstGeom prst="rect">
            <a:avLst/>
          </a:prstGeom>
          <a:solidFill>
            <a:srgbClr val="BCFCD4"/>
          </a:solidFill>
          <a:ln w="12700">
            <a:solidFill>
              <a:srgbClr val="009900"/>
            </a:solidFill>
          </a:ln>
        </p:spPr>
        <p:txBody>
          <a:bodyPr wrap="square">
            <a:spAutoFit/>
          </a:bodyPr>
          <a:lstStyle/>
          <a:p>
            <a:pPr algn="just"/>
            <a:r>
              <a:rPr lang="en-US" sz="2300" i="1" dirty="0">
                <a:solidFill>
                  <a:srgbClr val="FF0000"/>
                </a:solidFill>
                <a:latin typeface="Cambria" panose="02040503050406030204" pitchFamily="18" charset="0"/>
                <a:ea typeface="Cambria" panose="02040503050406030204" pitchFamily="18" charset="0"/>
              </a:rPr>
              <a:t>c. </a:t>
            </a:r>
            <a:r>
              <a:rPr lang="en-US" sz="2300" i="1" dirty="0" err="1">
                <a:solidFill>
                  <a:srgbClr val="FF0000"/>
                </a:solidFill>
                <a:latin typeface="Cambria" panose="02040503050406030204" pitchFamily="18" charset="0"/>
                <a:ea typeface="Cambria" panose="02040503050406030204" pitchFamily="18" charset="0"/>
              </a:rPr>
              <a:t>Khoáng</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sản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phân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bố</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tương</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đối</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rộng</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TÀI NGUYÊN KHOÁNG SẢN</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a:extLst>
              <a:ext uri="{FF2B5EF4-FFF2-40B4-BE49-F238E27FC236}">
                <a16:creationId xmlns:a16="http://schemas.microsoft.com/office/drawing/2014/main" id="{ED876F58-88F9-3FAD-9A43-A5C825C3A331}"/>
              </a:ext>
            </a:extLst>
          </p:cNvPr>
          <p:cNvPicPr>
            <a:picLocks noChangeAspect="1"/>
          </p:cNvPicPr>
          <p:nvPr/>
        </p:nvPicPr>
        <p:blipFill>
          <a:blip r:embed="rId7"/>
          <a:stretch>
            <a:fillRect/>
          </a:stretch>
        </p:blipFill>
        <p:spPr>
          <a:xfrm>
            <a:off x="6750398" y="1176293"/>
            <a:ext cx="3682303" cy="5419814"/>
          </a:xfrm>
          <a:prstGeom prst="rect">
            <a:avLst/>
          </a:prstGeom>
        </p:spPr>
      </p:pic>
    </p:spTree>
    <p:extLst>
      <p:ext uri="{BB962C8B-B14F-4D97-AF65-F5344CB8AC3E}">
        <p14:creationId xmlns:p14="http://schemas.microsoft.com/office/powerpoint/2010/main" val="29663975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latin typeface="Calibri"/>
            </a:endParaRPr>
          </a:p>
        </p:txBody>
      </p:sp>
      <p:sp>
        <p:nvSpPr>
          <p:cNvPr id="16" name="Rectangle 15"/>
          <p:cNvSpPr/>
          <p:nvPr/>
        </p:nvSpPr>
        <p:spPr>
          <a:xfrm>
            <a:off x="3029711" y="13716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a:solidFill>
                  <a:srgbClr val="FF0000"/>
                </a:solidFill>
                <a:latin typeface="Cambria" panose="02040503050406030204" pitchFamily="18" charset="0"/>
                <a:ea typeface="Cambria" panose="02040503050406030204" pitchFamily="18" charset="0"/>
              </a:rPr>
              <a:t>Quan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4.1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em</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k</a:t>
            </a:r>
            <a:r>
              <a:rPr lang="vi-VN" sz="2400" i="1" dirty="0">
                <a:solidFill>
                  <a:srgbClr val="FF0000"/>
                </a:solidFill>
                <a:latin typeface="Cambria" panose="02040503050406030204" pitchFamily="18" charset="0"/>
                <a:ea typeface="Cambria" panose="02040503050406030204" pitchFamily="18" charset="0"/>
              </a:rPr>
              <a:t>hoáng sản nước ta phân bố như thế nào?</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TÀI NGUYÊN KHOÁNG SẢN</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0211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3047999" y="3776008"/>
            <a:ext cx="3657601" cy="1938992"/>
          </a:xfrm>
          <a:prstGeom prst="rect">
            <a:avLst/>
          </a:prstGeom>
          <a:solidFill>
            <a:srgbClr val="FFCCFF"/>
          </a:solidFill>
          <a:ln w="12700">
            <a:solidFill>
              <a:srgbClr val="0070C0"/>
            </a:solidFill>
          </a:ln>
        </p:spPr>
        <p:txBody>
          <a:bodyPr wrap="square">
            <a:spAutoFit/>
          </a:bodyPr>
          <a:lstStyle/>
          <a:p>
            <a:pPr algn="just"/>
            <a:r>
              <a:rPr lang="nl-NL" sz="2400" dirty="0">
                <a:solidFill>
                  <a:prstClr val="black"/>
                </a:solidFill>
                <a:latin typeface="Cambria" pitchFamily="18" charset="0"/>
                <a:ea typeface="Cambria" pitchFamily="18" charset="0"/>
              </a:rPr>
              <a:t>Khoáng sản nước ta phân bố ở nhiều nơi, nhưng tập trung chủ yếu ở miền Bắc, miền Trung và Tây Nguyên.</a:t>
            </a:r>
            <a:endParaRPr lang="vi-VN" sz="2300" dirty="0">
              <a:solidFill>
                <a:prstClr val="black"/>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9D4CCF99-AC23-00F8-47B7-B3FE355167DB}"/>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6793333" y="1173219"/>
            <a:ext cx="3682001" cy="5418081"/>
          </a:xfrm>
          <a:prstGeom prst="rect">
            <a:avLst/>
          </a:prstGeom>
          <a:noFill/>
          <a:ln>
            <a:noFill/>
          </a:ln>
        </p:spPr>
      </p:pic>
    </p:spTree>
    <p:extLst>
      <p:ext uri="{BB962C8B-B14F-4D97-AF65-F5344CB8AC3E}">
        <p14:creationId xmlns:p14="http://schemas.microsoft.com/office/powerpoint/2010/main" val="10410578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randombar(horizontal)">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latin typeface="Calibri"/>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TÀI NGUYÊN KHOÁNG SẢN</a:t>
            </a:r>
          </a:p>
        </p:txBody>
      </p:sp>
      <p:pic>
        <p:nvPicPr>
          <p:cNvPr id="23"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1970491" y="1981201"/>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latin typeface="Calibri"/>
            </a:endParaRPr>
          </a:p>
        </p:txBody>
      </p:sp>
      <p:pic>
        <p:nvPicPr>
          <p:cNvPr id="25"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2133600" y="2209800"/>
            <a:ext cx="6553198" cy="1569660"/>
          </a:xfrm>
          <a:prstGeom prst="rect">
            <a:avLst/>
          </a:prstGeom>
        </p:spPr>
        <p:txBody>
          <a:bodyPr wrap="square">
            <a:spAutoFit/>
          </a:bodyPr>
          <a:lstStyle/>
          <a:p>
            <a:pPr algn="just"/>
            <a:r>
              <a:rPr lang="nl-NL" sz="2400" b="1" dirty="0">
                <a:solidFill>
                  <a:prstClr val="black"/>
                </a:solidFill>
                <a:latin typeface="Cambria" pitchFamily="18" charset="0"/>
                <a:ea typeface="Cambria" pitchFamily="18" charset="0"/>
              </a:rPr>
              <a:t> </a:t>
            </a:r>
            <a:r>
              <a:rPr lang="en-US" sz="2400" i="1" dirty="0">
                <a:solidFill>
                  <a:srgbClr val="FF0000"/>
                </a:solidFill>
                <a:latin typeface="Cambria" panose="02040503050406030204" pitchFamily="18" charset="0"/>
                <a:ea typeface="Cambria" panose="02040503050406030204" pitchFamily="18" charset="0"/>
              </a:rPr>
              <a:t>c. </a:t>
            </a:r>
            <a:r>
              <a:rPr lang="en-US" sz="2400" i="1" dirty="0" err="1">
                <a:solidFill>
                  <a:srgbClr val="FF0000"/>
                </a:solidFill>
                <a:latin typeface="Cambria" panose="02040503050406030204" pitchFamily="18" charset="0"/>
                <a:ea typeface="Cambria" panose="02040503050406030204" pitchFamily="18" charset="0"/>
              </a:rPr>
              <a:t>Khoáng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phân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bố</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tương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đối</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rộng</a:t>
            </a:r>
            <a:r>
              <a:rPr lang="en-US" sz="2400" i="1" dirty="0">
                <a:solidFill>
                  <a:srgbClr val="FF0000"/>
                </a:solidFill>
                <a:latin typeface="Cambria" panose="02040503050406030204" pitchFamily="18" charset="0"/>
                <a:ea typeface="Cambria" panose="02040503050406030204" pitchFamily="18" charset="0"/>
              </a:rPr>
              <a:t>- </a:t>
            </a:r>
          </a:p>
          <a:p>
            <a:pPr algn="just"/>
            <a:r>
              <a:rPr lang="en-US" sz="2400" b="1" i="1" dirty="0">
                <a:solidFill>
                  <a:srgbClr val="FF0000"/>
                </a:solidFill>
                <a:latin typeface="Cambria" panose="02040503050406030204" pitchFamily="18" charset="0"/>
                <a:ea typeface="Cambria" panose="02040503050406030204" pitchFamily="18" charset="0"/>
              </a:rPr>
              <a:t>  </a:t>
            </a:r>
            <a:r>
              <a:rPr lang="nl-NL" sz="2400" dirty="0">
                <a:solidFill>
                  <a:prstClr val="black"/>
                </a:solidFill>
                <a:latin typeface="Cambria" pitchFamily="18" charset="0"/>
                <a:ea typeface="Cambria" pitchFamily="18" charset="0"/>
              </a:rPr>
              <a:t>Khoáng sản nước ta phân bố ở nhiều nơi, nhưng tập trung chủ yếu ở miền Bắc, miền Trung và Tây Nguyên.</a:t>
            </a:r>
            <a:endParaRPr lang="en-US" sz="2400" dirty="0">
              <a:solidFill>
                <a:prstClr val="black"/>
              </a:solidFill>
              <a:latin typeface="Cambria" pitchFamily="18" charset="0"/>
              <a:ea typeface="Cambria" pitchFamily="18" charset="0"/>
            </a:endParaRPr>
          </a:p>
        </p:txBody>
      </p:sp>
    </p:spTree>
    <p:extLst>
      <p:ext uri="{BB962C8B-B14F-4D97-AF65-F5344CB8AC3E}">
        <p14:creationId xmlns:p14="http://schemas.microsoft.com/office/powerpoint/2010/main" val="2991301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34"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095556"/>
            <a:ext cx="8827479" cy="5579825"/>
          </a:xfrm>
          <a:prstGeom prst="roundRect">
            <a:avLst>
              <a:gd name="adj" fmla="val 2792"/>
            </a:avLst>
          </a:prstGeom>
          <a:blipFill>
            <a:blip r:embed="rId3"/>
            <a:stretch>
              <a:fillRect/>
            </a:stretch>
          </a:blipFill>
          <a:ln>
            <a:noFill/>
          </a:ln>
          <a:effectLst/>
        </p:spPr>
      </p:pic>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9" name="TextBox 18"/>
          <p:cNvSpPr txBox="1"/>
          <p:nvPr/>
        </p:nvSpPr>
        <p:spPr>
          <a:xfrm>
            <a:off x="2209800" y="3581400"/>
            <a:ext cx="35814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Khai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thác</a:t>
            </a:r>
            <a:r>
              <a:rPr lang="en-US" dirty="0">
                <a:solidFill>
                  <a:prstClr val="black"/>
                </a:solidFill>
                <a:latin typeface="Cambria" pitchFamily="18" charset="0"/>
                <a:ea typeface="Cambria" pitchFamily="18" charset="0"/>
              </a:rPr>
              <a:t> than ở </a:t>
            </a:r>
            <a:r>
              <a:rPr lang="en-US" dirty="0" err="1">
                <a:solidFill>
                  <a:prstClr val="black"/>
                </a:solidFill>
                <a:latin typeface="Cambria" pitchFamily="18" charset="0"/>
                <a:ea typeface="Cambria" pitchFamily="18" charset="0"/>
              </a:rPr>
              <a:t>Quảng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Ninh</a:t>
            </a:r>
            <a:endParaRPr lang="en-US" dirty="0">
              <a:solidFill>
                <a:prstClr val="black"/>
              </a:solidFill>
              <a:latin typeface="Cambria" pitchFamily="18" charset="0"/>
              <a:ea typeface="Cambria" pitchFamily="18" charset="0"/>
            </a:endParaRPr>
          </a:p>
        </p:txBody>
      </p:sp>
      <p:sp>
        <p:nvSpPr>
          <p:cNvPr id="20" name="TextBox 19"/>
          <p:cNvSpPr txBox="1"/>
          <p:nvPr/>
        </p:nvSpPr>
        <p:spPr>
          <a:xfrm>
            <a:off x="6242994" y="3581400"/>
            <a:ext cx="3967806"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Khai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thác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dầu</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khí</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thềm</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lục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địa</a:t>
            </a:r>
            <a:endParaRPr lang="en-US" dirty="0">
              <a:solidFill>
                <a:prstClr val="black"/>
              </a:solidFill>
              <a:latin typeface="Cambria" pitchFamily="18" charset="0"/>
              <a:ea typeface="Cambria" pitchFamily="18" charset="0"/>
            </a:endParaRPr>
          </a:p>
        </p:txBody>
      </p:sp>
      <p:sp>
        <p:nvSpPr>
          <p:cNvPr id="24" name="TextBox 23"/>
          <p:cNvSpPr txBox="1"/>
          <p:nvPr/>
        </p:nvSpPr>
        <p:spPr>
          <a:xfrm>
            <a:off x="2667000" y="6248400"/>
            <a:ext cx="40386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Khai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thác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sắt</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Thái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25" name="TextBox 24"/>
          <p:cNvSpPr txBox="1"/>
          <p:nvPr/>
        </p:nvSpPr>
        <p:spPr>
          <a:xfrm>
            <a:off x="6858000" y="6248400"/>
            <a:ext cx="4191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Khai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thác</a:t>
            </a:r>
            <a:r>
              <a:rPr lang="en-US" dirty="0">
                <a:solidFill>
                  <a:prstClr val="black"/>
                </a:solidFill>
                <a:latin typeface="Cambria" pitchFamily="18" charset="0"/>
                <a:ea typeface="Cambria" pitchFamily="18" charset="0"/>
              </a:rPr>
              <a:t> A-pa-</a:t>
            </a:r>
            <a:r>
              <a:rPr lang="en-US" dirty="0" err="1">
                <a:solidFill>
                  <a:prstClr val="black"/>
                </a:solidFill>
                <a:latin typeface="Cambria" pitchFamily="18" charset="0"/>
                <a:ea typeface="Cambria" pitchFamily="18" charset="0"/>
              </a:rPr>
              <a:t>tít</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Lào</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Cai</a:t>
            </a:r>
            <a:endParaRPr lang="en-US" dirty="0">
              <a:solidFill>
                <a:prstClr val="black"/>
              </a:solidFill>
              <a:latin typeface="Cambria" pitchFamily="18" charset="0"/>
              <a:ea typeface="Cambria" pitchFamily="18" charset="0"/>
            </a:endParaRPr>
          </a:p>
        </p:txBody>
      </p:sp>
      <p:sp>
        <p:nvSpPr>
          <p:cNvPr id="26"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vi-VN" sz="2400" b="1" dirty="0">
              <a:solidFill>
                <a:srgbClr val="0D30DD"/>
              </a:solidFill>
              <a:latin typeface="Cambria" pitchFamily="18" charset="0"/>
            </a:endParaRP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1401" y="1364416"/>
            <a:ext cx="3973110" cy="221698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6546" y="1364415"/>
            <a:ext cx="3984254" cy="22056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61401" y="4127370"/>
            <a:ext cx="3973110" cy="21210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descr="Căng thẳng nguồn cung Apatit cho các Nhà máy hóa chất, phân bón tại Khu  công nghiệp Tằng loỏng, Bảo Thắng, Lào Cai. - Công ty cổ phần Vật tư Nông  sả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9293" y="4117305"/>
            <a:ext cx="4001507" cy="213109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4747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randombar(horizontal)">
                                      <p:cBhvr>
                                        <p:cTn id="7" dur="500"/>
                                        <p:tgtEl>
                                          <p:spTgt spid="14338"/>
                                        </p:tgtEl>
                                      </p:cBhvr>
                                    </p:animEffect>
                                  </p:childTnLst>
                                </p:cTn>
                              </p:par>
                              <p:par>
                                <p:cTn id="8" presetID="14" presetClass="entr" presetSubtype="10" fill="hold" nodeType="withEffect">
                                  <p:stCondLst>
                                    <p:cond delay="0"/>
                                  </p:stCondLst>
                                  <p:childTnLst>
                                    <p:set>
                                      <p:cBhvr>
                                        <p:cTn id="9" dur="1" fill="hold">
                                          <p:stCondLst>
                                            <p:cond delay="0"/>
                                          </p:stCondLst>
                                        </p:cTn>
                                        <p:tgtEl>
                                          <p:spTgt spid="14339"/>
                                        </p:tgtEl>
                                        <p:attrNameLst>
                                          <p:attrName>style.visibility</p:attrName>
                                        </p:attrNameLst>
                                      </p:cBhvr>
                                      <p:to>
                                        <p:strVal val="visible"/>
                                      </p:to>
                                    </p:set>
                                    <p:animEffect transition="in" filter="randombar(horizontal)">
                                      <p:cBhvr>
                                        <p:cTn id="10" dur="500"/>
                                        <p:tgtEl>
                                          <p:spTgt spid="143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14" presetClass="entr" presetSubtype="10" fill="hold" nodeType="withEffect">
                                  <p:stCondLst>
                                    <p:cond delay="0"/>
                                  </p:stCondLst>
                                  <p:childTnLst>
                                    <p:set>
                                      <p:cBhvr>
                                        <p:cTn id="18" dur="1" fill="hold">
                                          <p:stCondLst>
                                            <p:cond delay="0"/>
                                          </p:stCondLst>
                                        </p:cTn>
                                        <p:tgtEl>
                                          <p:spTgt spid="14340"/>
                                        </p:tgtEl>
                                        <p:attrNameLst>
                                          <p:attrName>style.visibility</p:attrName>
                                        </p:attrNameLst>
                                      </p:cBhvr>
                                      <p:to>
                                        <p:strVal val="visible"/>
                                      </p:to>
                                    </p:set>
                                    <p:animEffect transition="in" filter="randombar(horizontal)">
                                      <p:cBhvr>
                                        <p:cTn id="19" dur="500"/>
                                        <p:tgtEl>
                                          <p:spTgt spid="14340"/>
                                        </p:tgtEl>
                                      </p:cBhvr>
                                    </p:animEffect>
                                  </p:childTnLst>
                                </p:cTn>
                              </p:par>
                              <p:par>
                                <p:cTn id="20" presetID="14" presetClass="entr" presetSubtype="10" fill="hold" nodeType="withEffect">
                                  <p:stCondLst>
                                    <p:cond delay="0"/>
                                  </p:stCondLst>
                                  <p:childTnLst>
                                    <p:set>
                                      <p:cBhvr>
                                        <p:cTn id="21" dur="1" fill="hold">
                                          <p:stCondLst>
                                            <p:cond delay="0"/>
                                          </p:stCondLst>
                                        </p:cTn>
                                        <p:tgtEl>
                                          <p:spTgt spid="14342"/>
                                        </p:tgtEl>
                                        <p:attrNameLst>
                                          <p:attrName>style.visibility</p:attrName>
                                        </p:attrNameLst>
                                      </p:cBhvr>
                                      <p:to>
                                        <p:strVal val="visible"/>
                                      </p:to>
                                    </p:set>
                                    <p:animEffect transition="in" filter="randombar(horizontal)">
                                      <p:cBhvr>
                                        <p:cTn id="22" dur="500"/>
                                        <p:tgtEl>
                                          <p:spTgt spid="1434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dirty="0">
              <a:solidFill>
                <a:prstClr val="white"/>
              </a:solidFill>
              <a:latin typeface="Calibri"/>
            </a:endParaRPr>
          </a:p>
        </p:txBody>
      </p:sp>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latin typeface="Calibri"/>
            </a:endParaRPr>
          </a:p>
        </p:txBody>
      </p:sp>
      <p:sp>
        <p:nvSpPr>
          <p:cNvPr id="16" name="Rectangle 15"/>
          <p:cNvSpPr/>
          <p:nvPr/>
        </p:nvSpPr>
        <p:spPr>
          <a:xfrm>
            <a:off x="3029711" y="1371600"/>
            <a:ext cx="3657601" cy="969496"/>
          </a:xfrm>
          <a:prstGeom prst="rect">
            <a:avLst/>
          </a:prstGeom>
          <a:solidFill>
            <a:srgbClr val="BCFCD4"/>
          </a:solidFill>
          <a:ln w="12700">
            <a:solidFill>
              <a:srgbClr val="009900"/>
            </a:solidFill>
          </a:ln>
        </p:spPr>
        <p:txBody>
          <a:bodyPr wrap="square">
            <a:spAutoFit/>
          </a:bodyPr>
          <a:lstStyle/>
          <a:p>
            <a:pPr algn="just"/>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Atlat</a:t>
            </a:r>
            <a:r>
              <a:rPr lang="en-US" sz="1900" i="1" dirty="0">
                <a:solidFill>
                  <a:srgbClr val="FF0000"/>
                </a:solidFill>
                <a:latin typeface="Cambria" panose="02040503050406030204" pitchFamily="18" charset="0"/>
                <a:ea typeface="Cambria" panose="02040503050406030204" pitchFamily="18" charset="0"/>
              </a:rPr>
              <a:t> tr8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giải</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thích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sự</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phân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bố</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khoáng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sản</a:t>
            </a:r>
            <a:r>
              <a:rPr lang="en-US" sz="1900" i="1" dirty="0">
                <a:solidFill>
                  <a:srgbClr val="FF0000"/>
                </a:solidFill>
                <a:latin typeface="Cambria" panose="02040503050406030204" pitchFamily="18" charset="0"/>
                <a:ea typeface="Cambria" panose="02040503050406030204" pitchFamily="18" charset="0"/>
              </a:rPr>
              <a:t> ở </a:t>
            </a:r>
            <a:r>
              <a:rPr lang="en-US" sz="1900" i="1" dirty="0" err="1">
                <a:solidFill>
                  <a:srgbClr val="FF0000"/>
                </a:solidFill>
                <a:latin typeface="Cambria" panose="02040503050406030204" pitchFamily="18" charset="0"/>
                <a:ea typeface="Cambria" panose="02040503050406030204" pitchFamily="18" charset="0"/>
              </a:rPr>
              <a:t>nước</a:t>
            </a:r>
            <a:r>
              <a:rPr lang="en-US" sz="1900" i="1" dirty="0">
                <a:solidFill>
                  <a:srgbClr val="FF0000"/>
                </a:solidFill>
                <a:latin typeface="Cambria" panose="02040503050406030204" pitchFamily="18" charset="0"/>
                <a:ea typeface="Cambria" panose="02040503050406030204" pitchFamily="18" charset="0"/>
              </a:rPr>
              <a:t> ta.</a:t>
            </a:r>
            <a:endParaRPr lang="vi-VN" sz="19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1287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3733801"/>
            <a:ext cx="1332746" cy="1312821"/>
            <a:chOff x="328593" y="3259179"/>
            <a:chExt cx="1256547" cy="1465221"/>
          </a:xfrm>
        </p:grpSpPr>
        <p:pic>
          <p:nvPicPr>
            <p:cNvPr id="1028" name="Picture 4"/>
            <p:cNvPicPr>
              <a:picLocks noChangeAspect="1" noChangeArrowheads="1"/>
            </p:cNvPicPr>
            <p:nvPr/>
          </p:nvPicPr>
          <p:blipFill>
            <a:blip r:embed="rId6">
              <a:extLst>
                <a:ext uri="{BEBA8EAE-BF5A-486C-A8C5-ECC9F3942E4B}">
                  <a14:imgProps xmlns:a14="http://schemas.microsoft.com/office/drawing/2010/main">
                    <a14:imgLayer r:embed="rId7">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3047999" y="2505938"/>
            <a:ext cx="3657601" cy="4047262"/>
          </a:xfrm>
          <a:prstGeom prst="rect">
            <a:avLst/>
          </a:prstGeom>
          <a:solidFill>
            <a:srgbClr val="FFCCFF"/>
          </a:solidFill>
          <a:ln w="12700">
            <a:solidFill>
              <a:srgbClr val="0070C0"/>
            </a:solidFill>
          </a:ln>
        </p:spPr>
        <p:txBody>
          <a:bodyPr wrap="square">
            <a:spAutoFit/>
          </a:bodyPr>
          <a:lstStyle/>
          <a:p>
            <a:pPr algn="just">
              <a:spcBef>
                <a:spcPts val="600"/>
              </a:spcBef>
            </a:pP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Sự</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phân</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bố</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khoáng</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sản</a:t>
            </a:r>
            <a:r>
              <a:rPr lang="en-US" sz="1900" dirty="0">
                <a:solidFill>
                  <a:prstClr val="black"/>
                </a:solidFill>
                <a:latin typeface="Cambria" pitchFamily="18" charset="0"/>
                <a:ea typeface="Cambria" pitchFamily="18" charset="0"/>
              </a:rPr>
              <a:t> ở </a:t>
            </a:r>
            <a:r>
              <a:rPr lang="en-US" sz="1900" dirty="0" err="1">
                <a:solidFill>
                  <a:prstClr val="black"/>
                </a:solidFill>
                <a:latin typeface="Cambria" pitchFamily="18" charset="0"/>
                <a:ea typeface="Cambria" pitchFamily="18" charset="0"/>
              </a:rPr>
              <a:t>nước</a:t>
            </a:r>
            <a:r>
              <a:rPr lang="en-US" sz="1900" dirty="0">
                <a:solidFill>
                  <a:prstClr val="black"/>
                </a:solidFill>
                <a:latin typeface="Cambria" pitchFamily="18" charset="0"/>
                <a:ea typeface="Cambria" pitchFamily="18" charset="0"/>
              </a:rPr>
              <a:t> ta </a:t>
            </a:r>
            <a:r>
              <a:rPr lang="en-US" sz="1900" dirty="0" err="1">
                <a:solidFill>
                  <a:prstClr val="black"/>
                </a:solidFill>
                <a:latin typeface="Cambria" pitchFamily="18" charset="0"/>
                <a:ea typeface="Cambria" pitchFamily="18" charset="0"/>
              </a:rPr>
              <a:t>có</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liên</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quan</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chặt</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chẽ</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với</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sự</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phân</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hoá</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phức</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tạp</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đa</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dạng</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của</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các</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hoạt</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động</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địa</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chất</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nội</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sinh</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và</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ngoại</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sinh</a:t>
            </a:r>
            <a:r>
              <a:rPr lang="en-US" sz="1900" dirty="0">
                <a:solidFill>
                  <a:prstClr val="black"/>
                </a:solidFill>
                <a:latin typeface="Cambria" pitchFamily="18" charset="0"/>
                <a:ea typeface="Cambria" pitchFamily="18" charset="0"/>
              </a:rPr>
              <a:t>.</a:t>
            </a:r>
          </a:p>
          <a:p>
            <a:pPr algn="just">
              <a:spcBef>
                <a:spcPts val="600"/>
              </a:spcBef>
            </a:pPr>
            <a:r>
              <a:rPr lang="vi-VN" sz="1900" dirty="0">
                <a:solidFill>
                  <a:prstClr val="black"/>
                </a:solidFill>
                <a:latin typeface="Cambria" pitchFamily="18" charset="0"/>
                <a:ea typeface="Cambria" pitchFamily="18" charset="0"/>
              </a:rPr>
              <a:t>-</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Các</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mỏ</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khoáng</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sản</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nội</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sinh</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thường</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tập</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trung</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tại</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các</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đứt</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gãy</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sâu</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với</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hoạt</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động</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uốn</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nếp</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và</a:t>
            </a:r>
            <a:r>
              <a:rPr lang="en-US" sz="1900" dirty="0">
                <a:solidFill>
                  <a:prstClr val="black"/>
                </a:solidFill>
                <a:latin typeface="Cambria" pitchFamily="18" charset="0"/>
                <a:ea typeface="Cambria" pitchFamily="18" charset="0"/>
              </a:rPr>
              <a:t> mac-ma </a:t>
            </a:r>
            <a:r>
              <a:rPr lang="en-US" sz="1900" dirty="0" err="1">
                <a:solidFill>
                  <a:prstClr val="black"/>
                </a:solidFill>
                <a:latin typeface="Cambria" pitchFamily="18" charset="0"/>
                <a:ea typeface="Cambria" pitchFamily="18" charset="0"/>
              </a:rPr>
              <a:t>diễn</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ra</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mạnh</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mẽ</a:t>
            </a:r>
            <a:r>
              <a:rPr lang="en-US" sz="1900" dirty="0">
                <a:solidFill>
                  <a:prstClr val="black"/>
                </a:solidFill>
                <a:latin typeface="Cambria" pitchFamily="18" charset="0"/>
                <a:ea typeface="Cambria" pitchFamily="18" charset="0"/>
              </a:rPr>
              <a:t>.</a:t>
            </a:r>
          </a:p>
          <a:p>
            <a:pPr algn="just">
              <a:spcBef>
                <a:spcPts val="600"/>
              </a:spcBef>
            </a:pPr>
            <a:r>
              <a:rPr lang="vi-VN" sz="1900" dirty="0">
                <a:solidFill>
                  <a:prstClr val="black"/>
                </a:solidFill>
                <a:latin typeface="Cambria" pitchFamily="18" charset="0"/>
                <a:ea typeface="Cambria" pitchFamily="18" charset="0"/>
              </a:rPr>
              <a:t>-</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Các</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khoáng</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sản</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ngoại</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sinh</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thường</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tập</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trung</a:t>
            </a:r>
            <a:r>
              <a:rPr lang="en-US" sz="1900" dirty="0">
                <a:solidFill>
                  <a:prstClr val="black"/>
                </a:solidFill>
                <a:latin typeface="Cambria" pitchFamily="18" charset="0"/>
                <a:ea typeface="Cambria" pitchFamily="18" charset="0"/>
              </a:rPr>
              <a:t> ở </a:t>
            </a:r>
            <a:r>
              <a:rPr lang="en-US" sz="1900" dirty="0" err="1">
                <a:solidFill>
                  <a:prstClr val="black"/>
                </a:solidFill>
                <a:latin typeface="Cambria" pitchFamily="18" charset="0"/>
                <a:ea typeface="Cambria" pitchFamily="18" charset="0"/>
              </a:rPr>
              <a:t>vùng</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biển</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nông</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thềm</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lục</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địa</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hoặc</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vùng</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trũng</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trong</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nội</a:t>
            </a:r>
            <a:r>
              <a:rPr lang="en-US" sz="1900" dirty="0">
                <a:solidFill>
                  <a:prstClr val="black"/>
                </a:solidFill>
                <a:latin typeface="Cambria" pitchFamily="18" charset="0"/>
                <a:ea typeface="Cambria" pitchFamily="18" charset="0"/>
              </a:rPr>
              <a:t> </a:t>
            </a:r>
            <a:r>
              <a:rPr lang="en-US" sz="1900" dirty="0" err="1">
                <a:solidFill>
                  <a:prstClr val="black"/>
                </a:solidFill>
                <a:latin typeface="Cambria" pitchFamily="18" charset="0"/>
                <a:ea typeface="Cambria" pitchFamily="18" charset="0"/>
              </a:rPr>
              <a:t>địa</a:t>
            </a:r>
            <a:r>
              <a:rPr lang="en-US" sz="1900" dirty="0">
                <a:solidFill>
                  <a:prstClr val="black"/>
                </a:solidFill>
                <a:latin typeface="Cambria" pitchFamily="18" charset="0"/>
                <a:ea typeface="Cambria" pitchFamily="18" charset="0"/>
              </a:rPr>
              <a:t>.</a:t>
            </a:r>
          </a:p>
        </p:txBody>
      </p:sp>
      <p:pic>
        <p:nvPicPr>
          <p:cNvPr id="23" name="Picture 2" descr="8.jpg">
            <a:extLst>
              <a:ext uri="{FF2B5EF4-FFF2-40B4-BE49-F238E27FC236}">
                <a16:creationId xmlns:a16="http://schemas.microsoft.com/office/drawing/2014/main" id="{39CA50EF-92FA-FEB9-034D-18FCABB701F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28148" y="1371600"/>
            <a:ext cx="3535053" cy="518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465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0D1B3-5BCC-EB4D-167C-9D267FB8566A}"/>
              </a:ext>
            </a:extLst>
          </p:cNvPr>
          <p:cNvSpPr>
            <a:spLocks noGrp="1"/>
          </p:cNvSpPr>
          <p:nvPr>
            <p:ph type="title"/>
          </p:nvPr>
        </p:nvSpPr>
        <p:spPr/>
        <p:txBody>
          <a:bodyPr>
            <a:normAutofit/>
          </a:bodyPr>
          <a:lstStyle/>
          <a:p>
            <a:r>
              <a:rPr lang="vi-VN" sz="2800" b="0" i="0" dirty="0">
                <a:solidFill>
                  <a:srgbClr val="000000"/>
                </a:solidFill>
                <a:effectLst/>
                <a:latin typeface="Times New Roman" panose="02020603050405020304" pitchFamily="18" charset="0"/>
                <a:cs typeface="Times New Roman" panose="02020603050405020304" pitchFamily="18" charset="0"/>
              </a:rPr>
              <a:t>Hoàn thành sơ đồ thể hiện các đặc điểm chung về tài nguyên khoáng sản Việt Nam theo gợi ý dưới đây:</a:t>
            </a:r>
            <a:endParaRPr lang="en-US" sz="2800" dirty="0">
              <a:latin typeface="Times New Roman" panose="02020603050405020304" pitchFamily="18" charset="0"/>
              <a:cs typeface="Times New Roman" panose="02020603050405020304" pitchFamily="18" charset="0"/>
            </a:endParaRPr>
          </a:p>
        </p:txBody>
      </p:sp>
      <p:pic>
        <p:nvPicPr>
          <p:cNvPr id="4" name="Content Placeholder 3">
            <a:extLst>
              <a:ext uri="{FF2B5EF4-FFF2-40B4-BE49-F238E27FC236}">
                <a16:creationId xmlns:a16="http://schemas.microsoft.com/office/drawing/2014/main" id="{3CC13EAD-97BA-8E6B-FCCC-4774D9354453}"/>
              </a:ext>
            </a:extLst>
          </p:cNvPr>
          <p:cNvPicPr>
            <a:picLocks noGrp="1" noChangeAspect="1"/>
          </p:cNvPicPr>
          <p:nvPr>
            <p:ph idx="1"/>
          </p:nvPr>
        </p:nvPicPr>
        <p:blipFill>
          <a:blip r:embed="rId2"/>
          <a:stretch>
            <a:fillRect/>
          </a:stretch>
        </p:blipFill>
        <p:spPr>
          <a:xfrm>
            <a:off x="609601" y="1514475"/>
            <a:ext cx="10972800" cy="4867275"/>
          </a:xfrm>
          <a:prstGeom prst="rect">
            <a:avLst/>
          </a:prstGeom>
        </p:spPr>
      </p:pic>
    </p:spTree>
    <p:extLst>
      <p:ext uri="{BB962C8B-B14F-4D97-AF65-F5344CB8AC3E}">
        <p14:creationId xmlns:p14="http://schemas.microsoft.com/office/powerpoint/2010/main" val="211715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DB9FB-5A0E-F280-D7EA-B6574B61158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E6773429-4435-AE52-4CD7-C5DB36387805}"/>
              </a:ext>
            </a:extLst>
          </p:cNvPr>
          <p:cNvSpPr>
            <a:spLocks noGrp="1"/>
          </p:cNvSpPr>
          <p:nvPr>
            <p:ph idx="1"/>
          </p:nvPr>
        </p:nvSpPr>
        <p:spPr/>
        <p:txBody>
          <a:bodyPr/>
          <a:lstStyle/>
          <a:p>
            <a:endParaRPr lang="en-US"/>
          </a:p>
        </p:txBody>
      </p:sp>
      <p:pic>
        <p:nvPicPr>
          <p:cNvPr id="2050" name="Picture 2" descr="Hoàn thành sơ đồ thể hiện các đặc điểm chung về tài nguyên khoáng sản Việt Nam">
            <a:extLst>
              <a:ext uri="{FF2B5EF4-FFF2-40B4-BE49-F238E27FC236}">
                <a16:creationId xmlns:a16="http://schemas.microsoft.com/office/drawing/2014/main" id="{E22324BA-CC4C-F14A-4895-A366BD664C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17512"/>
            <a:ext cx="10972799" cy="5630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632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DC65B-45CD-0BFA-62A8-719C293DB3E2}"/>
              </a:ext>
            </a:extLst>
          </p:cNvPr>
          <p:cNvSpPr>
            <a:spLocks noGrp="1"/>
          </p:cNvSpPr>
          <p:nvPr>
            <p:ph type="title"/>
          </p:nvPr>
        </p:nvSpPr>
        <p:spPr>
          <a:xfrm>
            <a:off x="676275" y="360363"/>
            <a:ext cx="10972800" cy="1143000"/>
          </a:xfrm>
        </p:spPr>
        <p:txBody>
          <a:bodyPr>
            <a:normAutofit/>
          </a:bodyPr>
          <a:lstStyle/>
          <a:p>
            <a:pPr marL="0" marR="0" lvl="0" indent="0" defTabSz="914400" rtl="0" eaLnBrk="1" fontAlgn="auto" latinLnBrk="0" hangingPunct="1">
              <a:lnSpc>
                <a:spcPct val="115000"/>
              </a:lnSpc>
              <a:spcBef>
                <a:spcPts val="0"/>
              </a:spcBef>
              <a:spcAft>
                <a:spcPts val="800"/>
              </a:spcAft>
              <a:tabLst/>
              <a:defRPr/>
            </a:pP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11-</a:t>
            </a: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 4. ĐẶC ĐIỂM CHUNG CỦA TÀI NGUYÊN</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KHOÁNG SẢN, SỬ DỤNG HỢP LÍ TÀI NGUYÊN KHOÁNG SẢN</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(TT)</a:t>
            </a:r>
            <a:endParaRPr lang="en-US" sz="2800" dirty="0"/>
          </a:p>
        </p:txBody>
      </p:sp>
    </p:spTree>
    <p:extLst>
      <p:ext uri="{BB962C8B-B14F-4D97-AF65-F5344CB8AC3E}">
        <p14:creationId xmlns:p14="http://schemas.microsoft.com/office/powerpoint/2010/main" val="4040760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33264" y="1052508"/>
            <a:ext cx="11616613"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10063518"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4 -</a:t>
            </a:r>
          </a:p>
        </p:txBody>
      </p:sp>
      <p:sp>
        <p:nvSpPr>
          <p:cNvPr id="13" name="Rounded Rectangle 12"/>
          <p:cNvSpPr/>
          <p:nvPr/>
        </p:nvSpPr>
        <p:spPr>
          <a:xfrm>
            <a:off x="1665288" y="1143001"/>
            <a:ext cx="10063292"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latin typeface="Calibri"/>
            </a:endParaRP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sp>
        <p:nvSpPr>
          <p:cNvPr id="22" name="Rectangle 21"/>
          <p:cNvSpPr/>
          <p:nvPr/>
        </p:nvSpPr>
        <p:spPr>
          <a:xfrm>
            <a:off x="342123" y="1290221"/>
            <a:ext cx="6775132" cy="5447645"/>
          </a:xfrm>
          <a:prstGeom prst="rect">
            <a:avLst/>
          </a:prstGeom>
          <a:solidFill>
            <a:srgbClr val="BCFCD4"/>
          </a:solidFill>
          <a:ln>
            <a:solidFill>
              <a:srgbClr val="00B050"/>
            </a:solidFill>
          </a:ln>
        </p:spPr>
        <p:txBody>
          <a:bodyPr wrap="square">
            <a:spAutoFit/>
          </a:bodyPr>
          <a:lstStyle/>
          <a:p>
            <a:pPr algn="ctr"/>
            <a:r>
              <a:rPr lang="en-US" sz="2000" b="1" dirty="0">
                <a:solidFill>
                  <a:srgbClr val="00B050"/>
                </a:solidFill>
                <a:latin typeface="Cambria" panose="02040503050406030204" pitchFamily="18" charset="0"/>
                <a:ea typeface="Cambria" panose="02040503050406030204" pitchFamily="18" charset="0"/>
              </a:rPr>
              <a:t>HOẠT ĐỘNG </a:t>
            </a:r>
            <a:r>
              <a:rPr lang="en-US" sz="2000" b="1" dirty="0" err="1">
                <a:solidFill>
                  <a:srgbClr val="00B050"/>
                </a:solidFill>
                <a:latin typeface="Cambria" panose="02040503050406030204" pitchFamily="18" charset="0"/>
                <a:ea typeface="Cambria" panose="02040503050406030204" pitchFamily="18" charset="0"/>
              </a:rPr>
              <a:t>NHÓMThời</a:t>
            </a:r>
            <a:r>
              <a:rPr lang="en-US" sz="2000" b="1" dirty="0">
                <a:solidFill>
                  <a:srgbClr val="00B050"/>
                </a:solidFill>
                <a:latin typeface="Cambria" panose="02040503050406030204" pitchFamily="18" charset="0"/>
                <a:ea typeface="Cambria" panose="02040503050406030204" pitchFamily="18" charset="0"/>
              </a:rPr>
              <a:t> </a:t>
            </a:r>
            <a:r>
              <a:rPr lang="en-US" sz="2000" b="1" dirty="0" err="1">
                <a:solidFill>
                  <a:srgbClr val="00B050"/>
                </a:solidFill>
                <a:latin typeface="Cambria" panose="02040503050406030204" pitchFamily="18" charset="0"/>
                <a:ea typeface="Cambria" panose="02040503050406030204" pitchFamily="18" charset="0"/>
              </a:rPr>
              <a:t>gian</a:t>
            </a:r>
            <a:r>
              <a:rPr lang="en-US" sz="2000" b="1" dirty="0">
                <a:solidFill>
                  <a:srgbClr val="00B050"/>
                </a:solidFill>
                <a:latin typeface="Cambria" panose="02040503050406030204" pitchFamily="18" charset="0"/>
                <a:ea typeface="Cambria" panose="02040503050406030204" pitchFamily="18" charset="0"/>
              </a:rPr>
              <a:t>: 5 </a:t>
            </a:r>
            <a:r>
              <a:rPr lang="en-US" sz="2000" b="1" dirty="0" err="1">
                <a:solidFill>
                  <a:srgbClr val="00B050"/>
                </a:solidFill>
                <a:latin typeface="Cambria" panose="02040503050406030204" pitchFamily="18" charset="0"/>
                <a:ea typeface="Cambria" panose="02040503050406030204" pitchFamily="18" charset="0"/>
              </a:rPr>
              <a:t>phút</a:t>
            </a:r>
            <a:endParaRPr lang="en-US" sz="2000" b="1" dirty="0">
              <a:solidFill>
                <a:srgbClr val="00B050"/>
              </a:solidFill>
              <a:latin typeface="Cambria" panose="02040503050406030204" pitchFamily="18" charset="0"/>
              <a:ea typeface="Cambria" panose="02040503050406030204" pitchFamily="18" charset="0"/>
            </a:endParaRPr>
          </a:p>
          <a:p>
            <a:pPr algn="ctr"/>
            <a:r>
              <a:rPr lang="en-US" sz="2000" b="1">
                <a:solidFill>
                  <a:srgbClr val="FF0000"/>
                </a:solidFill>
                <a:latin typeface="Cambria" panose="02040503050406030204" pitchFamily="18" charset="0"/>
                <a:ea typeface="Cambria" panose="02040503050406030204" pitchFamily="18" charset="0"/>
              </a:rPr>
              <a:t>NHIỆM </a:t>
            </a:r>
            <a:r>
              <a:rPr lang="en-US" sz="2000" b="1" dirty="0">
                <a:solidFill>
                  <a:srgbClr val="FF0000"/>
                </a:solidFill>
                <a:latin typeface="Cambria" panose="02040503050406030204" pitchFamily="18" charset="0"/>
                <a:ea typeface="Cambria" panose="02040503050406030204" pitchFamily="18" charset="0"/>
              </a:rPr>
              <a:t>VỤ</a:t>
            </a:r>
          </a:p>
          <a:p>
            <a:pPr algn="just"/>
            <a:r>
              <a:rPr lang="en-US" sz="2800" b="1" dirty="0">
                <a:solidFill>
                  <a:srgbClr val="00B050"/>
                </a:solidFill>
                <a:latin typeface="Cambria" panose="02040503050406030204" pitchFamily="18" charset="0"/>
                <a:ea typeface="Cambria" panose="02040503050406030204" pitchFamily="18" charset="0"/>
              </a:rPr>
              <a:t>* NHÓM 1, 2: </a:t>
            </a:r>
            <a:r>
              <a:rPr lang="en-US" sz="2800" i="1" dirty="0">
                <a:solidFill>
                  <a:srgbClr val="FF0000"/>
                </a:solidFill>
                <a:latin typeface="Cambria" panose="02040503050406030204" pitchFamily="18" charset="0"/>
                <a:ea typeface="Cambria" panose="02040503050406030204" pitchFamily="18" charset="0"/>
              </a:rPr>
              <a:t>Quan </a:t>
            </a:r>
            <a:r>
              <a:rPr lang="en-US" sz="2800" i="1" dirty="0" err="1">
                <a:solidFill>
                  <a:srgbClr val="FF0000"/>
                </a:solidFill>
                <a:latin typeface="Cambria" panose="02040503050406030204" pitchFamily="18" charset="0"/>
                <a:ea typeface="Cambria" panose="02040503050406030204" pitchFamily="18" charset="0"/>
              </a:rPr>
              <a:t>sát</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các</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hình</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ảnh</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và</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kênh</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chữ</a:t>
            </a:r>
            <a:r>
              <a:rPr lang="en-US" sz="2800" i="1" dirty="0">
                <a:solidFill>
                  <a:srgbClr val="FF0000"/>
                </a:solidFill>
                <a:latin typeface="Cambria" panose="02040503050406030204" pitchFamily="18" charset="0"/>
                <a:ea typeface="Cambria" panose="02040503050406030204" pitchFamily="18" charset="0"/>
              </a:rPr>
              <a:t> SGK, </a:t>
            </a:r>
            <a:r>
              <a:rPr lang="vi-VN" sz="2800" i="1" dirty="0">
                <a:solidFill>
                  <a:srgbClr val="FF0000"/>
                </a:solidFill>
                <a:latin typeface="Cambria" panose="02040503050406030204" pitchFamily="18" charset="0"/>
                <a:ea typeface="Cambria" panose="02040503050406030204" pitchFamily="18" charset="0"/>
              </a:rPr>
              <a:t>Nêu vai trò của tài nguyên khoáng sản</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hiện</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trạng</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khai</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thác</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và</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sử</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dụng</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tài</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nguyên</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khoáng</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sản</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nước</a:t>
            </a:r>
            <a:r>
              <a:rPr lang="en-US" sz="2800" i="1" dirty="0">
                <a:solidFill>
                  <a:srgbClr val="FF0000"/>
                </a:solidFill>
                <a:latin typeface="Cambria" panose="02040503050406030204" pitchFamily="18" charset="0"/>
                <a:ea typeface="Cambria" panose="02040503050406030204" pitchFamily="18" charset="0"/>
              </a:rPr>
              <a:t> ta. </a:t>
            </a:r>
            <a:r>
              <a:rPr lang="en-US" sz="2800" i="1" dirty="0" err="1">
                <a:solidFill>
                  <a:srgbClr val="FF0000"/>
                </a:solidFill>
                <a:latin typeface="Cambria" panose="02040503050406030204" pitchFamily="18" charset="0"/>
                <a:ea typeface="Cambria" panose="02040503050406030204" pitchFamily="18" charset="0"/>
              </a:rPr>
              <a:t>Giải</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thích</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nguyên</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nhân</a:t>
            </a:r>
            <a:endParaRPr lang="en-US" sz="2800" i="1" dirty="0">
              <a:solidFill>
                <a:srgbClr val="FF0000"/>
              </a:solidFill>
              <a:latin typeface="Cambria" panose="02040503050406030204" pitchFamily="18" charset="0"/>
              <a:ea typeface="Cambria" panose="02040503050406030204" pitchFamily="18" charset="0"/>
            </a:endParaRPr>
          </a:p>
          <a:p>
            <a:pPr algn="just"/>
            <a:r>
              <a:rPr lang="en-US" sz="2800" b="1" dirty="0">
                <a:solidFill>
                  <a:srgbClr val="00B050"/>
                </a:solidFill>
                <a:latin typeface="Cambria" panose="02040503050406030204" pitchFamily="18" charset="0"/>
                <a:ea typeface="Cambria" panose="02040503050406030204" pitchFamily="18" charset="0"/>
              </a:rPr>
              <a:t>* NHÓM 3,4: </a:t>
            </a:r>
            <a:r>
              <a:rPr lang="vi-VN" sz="2800" i="1" dirty="0">
                <a:solidFill>
                  <a:srgbClr val="FF0000"/>
                </a:solidFill>
                <a:latin typeface="Cambria" panose="02040503050406030204" pitchFamily="18" charset="0"/>
                <a:ea typeface="Cambria" panose="02040503050406030204" pitchFamily="18" charset="0"/>
              </a:rPr>
              <a:t>Quan sát các hình ảnh và kênh chữ SGK, </a:t>
            </a:r>
            <a:r>
              <a:rPr lang="en-US" sz="2800" i="1" dirty="0">
                <a:solidFill>
                  <a:srgbClr val="FF0000"/>
                </a:solidFill>
                <a:latin typeface="Cambria" panose="02040503050406030204" pitchFamily="18" charset="0"/>
                <a:ea typeface="Cambria" panose="02040503050406030204" pitchFamily="18" charset="0"/>
              </a:rPr>
              <a:t>v</a:t>
            </a:r>
            <a:r>
              <a:rPr lang="vi-VN" sz="2800" i="1" dirty="0">
                <a:solidFill>
                  <a:srgbClr val="FF0000"/>
                </a:solidFill>
                <a:latin typeface="Cambria" panose="02040503050406030204" pitchFamily="18" charset="0"/>
                <a:ea typeface="Cambria" panose="02040503050406030204" pitchFamily="18" charset="0"/>
              </a:rPr>
              <a:t>iệc khai thác và sử dụng tài nguyên khoáng sản chưa hợp lí gây ra những hậu quả gì? Lấy ví dụ cụ thể để chứng minh.</a:t>
            </a:r>
            <a:r>
              <a:rPr lang="en-US" sz="2800" i="1" dirty="0">
                <a:solidFill>
                  <a:srgbClr val="FF0000"/>
                </a:solidFill>
                <a:latin typeface="Cambria" panose="02040503050406030204" pitchFamily="18" charset="0"/>
                <a:ea typeface="Cambria" panose="02040503050406030204" pitchFamily="18" charset="0"/>
              </a:rPr>
              <a:t> </a:t>
            </a:r>
            <a:r>
              <a:rPr lang="vi-VN" sz="2800" i="1" dirty="0">
                <a:solidFill>
                  <a:srgbClr val="FF0000"/>
                </a:solidFill>
                <a:latin typeface="Cambria" panose="02040503050406030204" pitchFamily="18" charset="0"/>
                <a:ea typeface="Cambria" panose="02040503050406030204" pitchFamily="18" charset="0"/>
              </a:rPr>
              <a:t>Nêu các biện pháp sử dụng hợp lí tài nguyên khoáng sản </a:t>
            </a:r>
            <a:r>
              <a:rPr lang="en-US" sz="2800" i="1" dirty="0">
                <a:solidFill>
                  <a:srgbClr val="FF0000"/>
                </a:solidFill>
                <a:latin typeface="Cambria" panose="02040503050406030204" pitchFamily="18" charset="0"/>
                <a:ea typeface="Cambria" panose="02040503050406030204" pitchFamily="18" charset="0"/>
              </a:rPr>
              <a:t>     </a:t>
            </a:r>
            <a:r>
              <a:rPr lang="vi-VN" sz="2800" i="1" dirty="0">
                <a:solidFill>
                  <a:srgbClr val="FF0000"/>
                </a:solidFill>
                <a:latin typeface="Cambria" panose="02040503050406030204" pitchFamily="18" charset="0"/>
                <a:ea typeface="Cambria" panose="02040503050406030204" pitchFamily="18" charset="0"/>
              </a:rPr>
              <a:t>nước ta.</a:t>
            </a:r>
          </a:p>
        </p:txBody>
      </p:sp>
      <p:sp>
        <p:nvSpPr>
          <p:cNvPr id="24" name="TextBox 23"/>
          <p:cNvSpPr txBox="1"/>
          <p:nvPr/>
        </p:nvSpPr>
        <p:spPr>
          <a:xfrm>
            <a:off x="6930103" y="3428529"/>
            <a:ext cx="2282072" cy="584775"/>
          </a:xfrm>
          <a:prstGeom prst="rect">
            <a:avLst/>
          </a:prstGeom>
          <a:noFill/>
        </p:spPr>
        <p:txBody>
          <a:bodyPr wrap="square" rtlCol="0">
            <a:spAutoFit/>
          </a:bodyPr>
          <a:lstStyle/>
          <a:p>
            <a:pPr algn="ctr"/>
            <a:r>
              <a:rPr lang="en-US" sz="1600" dirty="0" err="1">
                <a:solidFill>
                  <a:prstClr val="black"/>
                </a:solidFill>
                <a:latin typeface="Cambria" pitchFamily="18" charset="0"/>
                <a:ea typeface="Cambria" pitchFamily="18" charset="0"/>
              </a:rPr>
              <a:t>Bình</a:t>
            </a:r>
            <a:r>
              <a:rPr lang="en-US" sz="1600" dirty="0">
                <a:solidFill>
                  <a:prstClr val="black"/>
                </a:solidFill>
                <a:latin typeface="Cambria" pitchFamily="18" charset="0"/>
                <a:ea typeface="Cambria" pitchFamily="18" charset="0"/>
              </a:rPr>
              <a:t> </a:t>
            </a:r>
            <a:r>
              <a:rPr lang="en-US" sz="1600" dirty="0" err="1">
                <a:solidFill>
                  <a:prstClr val="black"/>
                </a:solidFill>
                <a:latin typeface="Cambria" pitchFamily="18" charset="0"/>
                <a:ea typeface="Cambria" pitchFamily="18" charset="0"/>
              </a:rPr>
              <a:t>gốm</a:t>
            </a:r>
            <a:r>
              <a:rPr lang="en-US" sz="1600" dirty="0">
                <a:solidFill>
                  <a:prstClr val="black"/>
                </a:solidFill>
                <a:latin typeface="Cambria" pitchFamily="18" charset="0"/>
                <a:ea typeface="Cambria" pitchFamily="18" charset="0"/>
              </a:rPr>
              <a:t> </a:t>
            </a:r>
            <a:r>
              <a:rPr lang="en-US" sz="1600" dirty="0" err="1">
                <a:solidFill>
                  <a:prstClr val="black"/>
                </a:solidFill>
                <a:latin typeface="Cambria" pitchFamily="18" charset="0"/>
                <a:ea typeface="Cambria" pitchFamily="18" charset="0"/>
              </a:rPr>
              <a:t>làm</a:t>
            </a:r>
            <a:r>
              <a:rPr lang="en-US" sz="1600" dirty="0">
                <a:solidFill>
                  <a:prstClr val="black"/>
                </a:solidFill>
                <a:latin typeface="Cambria" pitchFamily="18" charset="0"/>
                <a:ea typeface="Cambria" pitchFamily="18" charset="0"/>
              </a:rPr>
              <a:t> </a:t>
            </a:r>
            <a:r>
              <a:rPr lang="en-US" sz="1600" dirty="0" err="1">
                <a:solidFill>
                  <a:prstClr val="black"/>
                </a:solidFill>
                <a:latin typeface="Cambria" pitchFamily="18" charset="0"/>
                <a:ea typeface="Cambria" pitchFamily="18" charset="0"/>
              </a:rPr>
              <a:t>bằng</a:t>
            </a:r>
            <a:r>
              <a:rPr lang="en-US" sz="1600" dirty="0">
                <a:solidFill>
                  <a:prstClr val="black"/>
                </a:solidFill>
                <a:latin typeface="Cambria" pitchFamily="18" charset="0"/>
                <a:ea typeface="Cambria" pitchFamily="18" charset="0"/>
              </a:rPr>
              <a:t> </a:t>
            </a:r>
          </a:p>
          <a:p>
            <a:pPr algn="ctr"/>
            <a:r>
              <a:rPr lang="en-US" sz="1600" dirty="0" err="1">
                <a:solidFill>
                  <a:prstClr val="black"/>
                </a:solidFill>
                <a:latin typeface="Cambria" pitchFamily="18" charset="0"/>
                <a:ea typeface="Cambria" pitchFamily="18" charset="0"/>
              </a:rPr>
              <a:t>đá</a:t>
            </a:r>
            <a:r>
              <a:rPr lang="en-US" sz="1600" dirty="0">
                <a:solidFill>
                  <a:prstClr val="black"/>
                </a:solidFill>
                <a:latin typeface="Cambria" pitchFamily="18" charset="0"/>
                <a:ea typeface="Cambria" pitchFamily="18" charset="0"/>
              </a:rPr>
              <a:t> </a:t>
            </a:r>
            <a:r>
              <a:rPr lang="en-US" sz="1600" dirty="0" err="1">
                <a:solidFill>
                  <a:prstClr val="black"/>
                </a:solidFill>
                <a:latin typeface="Cambria" pitchFamily="18" charset="0"/>
                <a:ea typeface="Cambria" pitchFamily="18" charset="0"/>
              </a:rPr>
              <a:t>vôi</a:t>
            </a:r>
            <a:endParaRPr lang="en-US" sz="1600" dirty="0">
              <a:solidFill>
                <a:prstClr val="black"/>
              </a:solidFill>
              <a:latin typeface="Cambria" pitchFamily="18" charset="0"/>
              <a:ea typeface="Cambria" pitchFamily="18" charset="0"/>
            </a:endParaRPr>
          </a:p>
        </p:txBody>
      </p:sp>
      <p:sp>
        <p:nvSpPr>
          <p:cNvPr id="25" name="TextBox 24"/>
          <p:cNvSpPr txBox="1"/>
          <p:nvPr/>
        </p:nvSpPr>
        <p:spPr>
          <a:xfrm>
            <a:off x="9218035" y="3362404"/>
            <a:ext cx="2362200" cy="584775"/>
          </a:xfrm>
          <a:prstGeom prst="rect">
            <a:avLst/>
          </a:prstGeom>
          <a:noFill/>
        </p:spPr>
        <p:txBody>
          <a:bodyPr wrap="square" rtlCol="0">
            <a:spAutoFit/>
          </a:bodyPr>
          <a:lstStyle/>
          <a:p>
            <a:pPr algn="ctr"/>
            <a:r>
              <a:rPr lang="en-US" sz="1600" dirty="0" err="1">
                <a:solidFill>
                  <a:prstClr val="black"/>
                </a:solidFill>
                <a:latin typeface="Cambria" pitchFamily="18" charset="0"/>
                <a:ea typeface="Cambria" pitchFamily="18" charset="0"/>
              </a:rPr>
              <a:t>Khai</a:t>
            </a:r>
            <a:r>
              <a:rPr lang="en-US" sz="1600" dirty="0">
                <a:solidFill>
                  <a:prstClr val="black"/>
                </a:solidFill>
                <a:latin typeface="Cambria" pitchFamily="18" charset="0"/>
                <a:ea typeface="Cambria" pitchFamily="18" charset="0"/>
              </a:rPr>
              <a:t> </a:t>
            </a:r>
            <a:r>
              <a:rPr lang="en-US" sz="1600" dirty="0" err="1">
                <a:solidFill>
                  <a:prstClr val="black"/>
                </a:solidFill>
                <a:latin typeface="Cambria" pitchFamily="18" charset="0"/>
                <a:ea typeface="Cambria" pitchFamily="18" charset="0"/>
              </a:rPr>
              <a:t>thác</a:t>
            </a:r>
            <a:r>
              <a:rPr lang="en-US" sz="1600" dirty="0">
                <a:solidFill>
                  <a:prstClr val="black"/>
                </a:solidFill>
                <a:latin typeface="Cambria" pitchFamily="18" charset="0"/>
                <a:ea typeface="Cambria" pitchFamily="18" charset="0"/>
              </a:rPr>
              <a:t> </a:t>
            </a:r>
            <a:r>
              <a:rPr lang="en-US" sz="1600" dirty="0" err="1">
                <a:solidFill>
                  <a:prstClr val="black"/>
                </a:solidFill>
                <a:latin typeface="Cambria" pitchFamily="18" charset="0"/>
                <a:ea typeface="Cambria" pitchFamily="18" charset="0"/>
              </a:rPr>
              <a:t>Bô-xít</a:t>
            </a:r>
            <a:r>
              <a:rPr lang="en-US" sz="1600" dirty="0">
                <a:solidFill>
                  <a:prstClr val="black"/>
                </a:solidFill>
                <a:latin typeface="Cambria" pitchFamily="18" charset="0"/>
                <a:ea typeface="Cambria" pitchFamily="18" charset="0"/>
              </a:rPr>
              <a:t> </a:t>
            </a:r>
            <a:r>
              <a:rPr lang="en-US" sz="1600" dirty="0" err="1">
                <a:solidFill>
                  <a:prstClr val="black"/>
                </a:solidFill>
                <a:latin typeface="Cambria" pitchFamily="18" charset="0"/>
                <a:ea typeface="Cambria" pitchFamily="18" charset="0"/>
              </a:rPr>
              <a:t>trái</a:t>
            </a:r>
            <a:r>
              <a:rPr lang="en-US" sz="1600" dirty="0">
                <a:solidFill>
                  <a:prstClr val="black"/>
                </a:solidFill>
                <a:latin typeface="Cambria" pitchFamily="18" charset="0"/>
                <a:ea typeface="Cambria" pitchFamily="18" charset="0"/>
              </a:rPr>
              <a:t> </a:t>
            </a:r>
            <a:r>
              <a:rPr lang="en-US" sz="1600" dirty="0" err="1">
                <a:solidFill>
                  <a:prstClr val="black"/>
                </a:solidFill>
                <a:latin typeface="Cambria" pitchFamily="18" charset="0"/>
                <a:ea typeface="Cambria" pitchFamily="18" charset="0"/>
              </a:rPr>
              <a:t>phép</a:t>
            </a:r>
            <a:r>
              <a:rPr lang="en-US" sz="1600" dirty="0">
                <a:solidFill>
                  <a:prstClr val="black"/>
                </a:solidFill>
                <a:latin typeface="Cambria" pitchFamily="18" charset="0"/>
                <a:ea typeface="Cambria" pitchFamily="18" charset="0"/>
              </a:rPr>
              <a:t> ở </a:t>
            </a:r>
            <a:r>
              <a:rPr lang="en-US" sz="1600" dirty="0" err="1">
                <a:solidFill>
                  <a:prstClr val="black"/>
                </a:solidFill>
                <a:latin typeface="Cambria" pitchFamily="18" charset="0"/>
                <a:ea typeface="Cambria" pitchFamily="18" charset="0"/>
              </a:rPr>
              <a:t>Tây</a:t>
            </a:r>
            <a:r>
              <a:rPr lang="en-US" sz="1600" dirty="0">
                <a:solidFill>
                  <a:prstClr val="black"/>
                </a:solidFill>
                <a:latin typeface="Cambria" pitchFamily="18" charset="0"/>
                <a:ea typeface="Cambria" pitchFamily="18" charset="0"/>
              </a:rPr>
              <a:t> </a:t>
            </a:r>
            <a:r>
              <a:rPr lang="en-US" sz="1600" dirty="0" err="1">
                <a:solidFill>
                  <a:prstClr val="black"/>
                </a:solidFill>
                <a:latin typeface="Cambria" pitchFamily="18" charset="0"/>
                <a:ea typeface="Cambria" pitchFamily="18" charset="0"/>
              </a:rPr>
              <a:t>Nguyên</a:t>
            </a:r>
            <a:endParaRPr lang="en-US" sz="1600" dirty="0">
              <a:solidFill>
                <a:prstClr val="black"/>
              </a:solidFill>
              <a:latin typeface="Cambria" pitchFamily="18" charset="0"/>
              <a:ea typeface="Cambria" pitchFamily="18" charset="0"/>
            </a:endParaRPr>
          </a:p>
        </p:txBody>
      </p:sp>
      <p:sp>
        <p:nvSpPr>
          <p:cNvPr id="27" name="TextBox 26"/>
          <p:cNvSpPr txBox="1"/>
          <p:nvPr/>
        </p:nvSpPr>
        <p:spPr>
          <a:xfrm>
            <a:off x="7182734" y="6096262"/>
            <a:ext cx="1846262" cy="584775"/>
          </a:xfrm>
          <a:prstGeom prst="rect">
            <a:avLst/>
          </a:prstGeom>
          <a:noFill/>
        </p:spPr>
        <p:txBody>
          <a:bodyPr wrap="square" rtlCol="0">
            <a:spAutoFit/>
          </a:bodyPr>
          <a:lstStyle/>
          <a:p>
            <a:pPr algn="ctr"/>
            <a:r>
              <a:rPr lang="en-US" sz="1600" dirty="0" err="1">
                <a:solidFill>
                  <a:prstClr val="black"/>
                </a:solidFill>
                <a:latin typeface="Cambria" pitchFamily="18" charset="0"/>
                <a:ea typeface="Cambria" pitchFamily="18" charset="0"/>
              </a:rPr>
              <a:t>Sạt</a:t>
            </a:r>
            <a:r>
              <a:rPr lang="en-US" sz="1600" dirty="0">
                <a:solidFill>
                  <a:prstClr val="black"/>
                </a:solidFill>
                <a:latin typeface="Cambria" pitchFamily="18" charset="0"/>
                <a:ea typeface="Cambria" pitchFamily="18" charset="0"/>
              </a:rPr>
              <a:t> </a:t>
            </a:r>
            <a:r>
              <a:rPr lang="en-US" sz="1600" dirty="0" err="1">
                <a:solidFill>
                  <a:prstClr val="black"/>
                </a:solidFill>
                <a:latin typeface="Cambria" pitchFamily="18" charset="0"/>
                <a:ea typeface="Cambria" pitchFamily="18" charset="0"/>
              </a:rPr>
              <a:t>lở</a:t>
            </a:r>
            <a:r>
              <a:rPr lang="en-US" sz="1600" dirty="0">
                <a:solidFill>
                  <a:prstClr val="black"/>
                </a:solidFill>
                <a:latin typeface="Cambria" pitchFamily="18" charset="0"/>
                <a:ea typeface="Cambria" pitchFamily="18" charset="0"/>
              </a:rPr>
              <a:t> </a:t>
            </a:r>
            <a:r>
              <a:rPr lang="en-US" sz="1600" dirty="0" err="1">
                <a:solidFill>
                  <a:prstClr val="black"/>
                </a:solidFill>
                <a:latin typeface="Cambria" pitchFamily="18" charset="0"/>
                <a:ea typeface="Cambria" pitchFamily="18" charset="0"/>
              </a:rPr>
              <a:t>sông</a:t>
            </a:r>
            <a:r>
              <a:rPr lang="en-US" sz="1600" dirty="0">
                <a:solidFill>
                  <a:prstClr val="black"/>
                </a:solidFill>
                <a:latin typeface="Cambria" pitchFamily="18" charset="0"/>
                <a:ea typeface="Cambria" pitchFamily="18" charset="0"/>
              </a:rPr>
              <a:t> </a:t>
            </a:r>
            <a:r>
              <a:rPr lang="en-US" sz="1600" dirty="0" err="1">
                <a:solidFill>
                  <a:prstClr val="black"/>
                </a:solidFill>
                <a:latin typeface="Cambria" pitchFamily="18" charset="0"/>
                <a:ea typeface="Cambria" pitchFamily="18" charset="0"/>
              </a:rPr>
              <a:t>Hậu</a:t>
            </a:r>
            <a:r>
              <a:rPr lang="en-US" sz="1600" dirty="0">
                <a:solidFill>
                  <a:prstClr val="black"/>
                </a:solidFill>
                <a:latin typeface="Cambria" pitchFamily="18" charset="0"/>
                <a:ea typeface="Cambria" pitchFamily="18" charset="0"/>
              </a:rPr>
              <a:t> do </a:t>
            </a:r>
            <a:r>
              <a:rPr lang="en-US" sz="1600" dirty="0" err="1">
                <a:solidFill>
                  <a:prstClr val="black"/>
                </a:solidFill>
                <a:latin typeface="Cambria" pitchFamily="18" charset="0"/>
                <a:ea typeface="Cambria" pitchFamily="18" charset="0"/>
              </a:rPr>
              <a:t>khai</a:t>
            </a:r>
            <a:r>
              <a:rPr lang="en-US" sz="1600" dirty="0">
                <a:solidFill>
                  <a:prstClr val="black"/>
                </a:solidFill>
                <a:latin typeface="Cambria" pitchFamily="18" charset="0"/>
                <a:ea typeface="Cambria" pitchFamily="18" charset="0"/>
              </a:rPr>
              <a:t> </a:t>
            </a:r>
            <a:r>
              <a:rPr lang="en-US" sz="1600" dirty="0" err="1">
                <a:solidFill>
                  <a:prstClr val="black"/>
                </a:solidFill>
                <a:latin typeface="Cambria" pitchFamily="18" charset="0"/>
                <a:ea typeface="Cambria" pitchFamily="18" charset="0"/>
              </a:rPr>
              <a:t>thác</a:t>
            </a:r>
            <a:r>
              <a:rPr lang="en-US" sz="1600" dirty="0">
                <a:solidFill>
                  <a:prstClr val="black"/>
                </a:solidFill>
                <a:latin typeface="Cambria" pitchFamily="18" charset="0"/>
                <a:ea typeface="Cambria" pitchFamily="18" charset="0"/>
              </a:rPr>
              <a:t> </a:t>
            </a:r>
            <a:r>
              <a:rPr lang="en-US" sz="1600" dirty="0" err="1">
                <a:solidFill>
                  <a:prstClr val="black"/>
                </a:solidFill>
                <a:latin typeface="Cambria" pitchFamily="18" charset="0"/>
                <a:ea typeface="Cambria" pitchFamily="18" charset="0"/>
              </a:rPr>
              <a:t>cát</a:t>
            </a:r>
            <a:endParaRPr lang="en-US" sz="1600" dirty="0">
              <a:solidFill>
                <a:prstClr val="black"/>
              </a:solidFill>
              <a:latin typeface="Cambria" pitchFamily="18" charset="0"/>
              <a:ea typeface="Cambria" pitchFamily="18" charset="0"/>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5481" y="4018961"/>
            <a:ext cx="2125747" cy="2077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Mua Luật Khoáng Sản | Tik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18661" y="3947195"/>
            <a:ext cx="2209800" cy="255348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70435" y="1228043"/>
            <a:ext cx="220980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82734" y="1228042"/>
            <a:ext cx="2108494" cy="20625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2" dur="500"/>
                                        <p:tgtEl>
                                          <p:spTgt spid="2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054"/>
                                        </p:tgtEl>
                                        <p:attrNameLst>
                                          <p:attrName>style.visibility</p:attrName>
                                        </p:attrNameLst>
                                      </p:cBhvr>
                                      <p:to>
                                        <p:strVal val="visible"/>
                                      </p:to>
                                    </p:set>
                                    <p:animEffect transition="in" filter="randombar(horizontal)">
                                      <p:cBhvr>
                                        <p:cTn id="27" dur="500"/>
                                        <p:tgtEl>
                                          <p:spTgt spid="2054"/>
                                        </p:tgtEl>
                                      </p:cBhvr>
                                    </p:animEffect>
                                  </p:childTnLst>
                                </p:cTn>
                              </p:par>
                              <p:par>
                                <p:cTn id="28" presetID="14" presetClass="entr" presetSubtype="10" fill="hold" nodeType="withEffect">
                                  <p:stCondLst>
                                    <p:cond delay="0"/>
                                  </p:stCondLst>
                                  <p:childTnLst>
                                    <p:set>
                                      <p:cBhvr>
                                        <p:cTn id="29" dur="1" fill="hold">
                                          <p:stCondLst>
                                            <p:cond delay="0"/>
                                          </p:stCondLst>
                                        </p:cTn>
                                        <p:tgtEl>
                                          <p:spTgt spid="2053"/>
                                        </p:tgtEl>
                                        <p:attrNameLst>
                                          <p:attrName>style.visibility</p:attrName>
                                        </p:attrNameLst>
                                      </p:cBhvr>
                                      <p:to>
                                        <p:strVal val="visible"/>
                                      </p:to>
                                    </p:set>
                                    <p:animEffect transition="in" filter="randombar(horizontal)">
                                      <p:cBhvr>
                                        <p:cTn id="30" dur="500"/>
                                        <p:tgtEl>
                                          <p:spTgt spid="2053"/>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randombar(horizontal)">
                                      <p:cBhvr>
                                        <p:cTn id="33" dur="500"/>
                                        <p:tgtEl>
                                          <p:spTgt spid="24"/>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randombar(horizontal)">
                                      <p:cBhvr>
                                        <p:cTn id="36" dur="500"/>
                                        <p:tgtEl>
                                          <p:spTgt spid="25"/>
                                        </p:tgtEl>
                                      </p:cBhvr>
                                    </p:animEffect>
                                  </p:childTnLst>
                                </p:cTn>
                              </p:par>
                              <p:par>
                                <p:cTn id="37" presetID="14" presetClass="entr" presetSubtype="10" fill="hold" nodeType="withEffect">
                                  <p:stCondLst>
                                    <p:cond delay="0"/>
                                  </p:stCondLst>
                                  <p:childTnLst>
                                    <p:set>
                                      <p:cBhvr>
                                        <p:cTn id="38" dur="1" fill="hold">
                                          <p:stCondLst>
                                            <p:cond delay="0"/>
                                          </p:stCondLst>
                                        </p:cTn>
                                        <p:tgtEl>
                                          <p:spTgt spid="2050"/>
                                        </p:tgtEl>
                                        <p:attrNameLst>
                                          <p:attrName>style.visibility</p:attrName>
                                        </p:attrNameLst>
                                      </p:cBhvr>
                                      <p:to>
                                        <p:strVal val="visible"/>
                                      </p:to>
                                    </p:set>
                                    <p:animEffect transition="in" filter="randombar(horizontal)">
                                      <p:cBhvr>
                                        <p:cTn id="39" dur="500"/>
                                        <p:tgtEl>
                                          <p:spTgt spid="2050"/>
                                        </p:tgtEl>
                                      </p:cBhvr>
                                    </p:animEffect>
                                  </p:childTnLst>
                                </p:cTn>
                              </p:par>
                              <p:par>
                                <p:cTn id="40" presetID="14" presetClass="entr" presetSubtype="10" fill="hold" nodeType="withEffect">
                                  <p:stCondLst>
                                    <p:cond delay="0"/>
                                  </p:stCondLst>
                                  <p:childTnLst>
                                    <p:set>
                                      <p:cBhvr>
                                        <p:cTn id="41" dur="1" fill="hold">
                                          <p:stCondLst>
                                            <p:cond delay="0"/>
                                          </p:stCondLst>
                                        </p:cTn>
                                        <p:tgtEl>
                                          <p:spTgt spid="2052"/>
                                        </p:tgtEl>
                                        <p:attrNameLst>
                                          <p:attrName>style.visibility</p:attrName>
                                        </p:attrNameLst>
                                      </p:cBhvr>
                                      <p:to>
                                        <p:strVal val="visible"/>
                                      </p:to>
                                    </p:set>
                                    <p:animEffect transition="in" filter="randombar(horizontal)">
                                      <p:cBhvr>
                                        <p:cTn id="42" dur="500"/>
                                        <p:tgtEl>
                                          <p:spTgt spid="2052"/>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randombar(horizontal)">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50"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latin typeface="Calibri"/>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sp>
        <p:nvSpPr>
          <p:cNvPr id="24" name="Rounded Rectangular Callout 23"/>
          <p:cNvSpPr/>
          <p:nvPr/>
        </p:nvSpPr>
        <p:spPr>
          <a:xfrm>
            <a:off x="1970491" y="1981201"/>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latin typeface="Calibri"/>
            </a:endParaRPr>
          </a:p>
        </p:txBody>
      </p:sp>
      <p:sp>
        <p:nvSpPr>
          <p:cNvPr id="26" name="Rectangle 25"/>
          <p:cNvSpPr/>
          <p:nvPr/>
        </p:nvSpPr>
        <p:spPr>
          <a:xfrm>
            <a:off x="2133600" y="2209801"/>
            <a:ext cx="6553198" cy="1723549"/>
          </a:xfrm>
          <a:prstGeom prst="rect">
            <a:avLst/>
          </a:prstGeom>
        </p:spPr>
        <p:txBody>
          <a:bodyPr wrap="square">
            <a:spAutoFit/>
          </a:bodyPr>
          <a:lstStyle/>
          <a:p>
            <a:pPr algn="just">
              <a:spcBef>
                <a:spcPts val="600"/>
              </a:spcBef>
            </a:pPr>
            <a:r>
              <a:rPr lang="en-US" sz="2400" i="1" dirty="0">
                <a:solidFill>
                  <a:srgbClr val="FF0000"/>
                </a:solidFill>
                <a:latin typeface="Cambria" panose="02040503050406030204" pitchFamily="18" charset="0"/>
                <a:ea typeface="Cambria" panose="02040503050406030204" pitchFamily="18" charset="0"/>
              </a:rPr>
              <a:t>a. </a:t>
            </a:r>
            <a:r>
              <a:rPr lang="en-US" sz="2400" i="1" dirty="0" err="1">
                <a:solidFill>
                  <a:srgbClr val="FF0000"/>
                </a:solidFill>
                <a:latin typeface="Cambria" panose="02040503050406030204" pitchFamily="18" charset="0"/>
                <a:ea typeface="Cambria" panose="02040503050406030204" pitchFamily="18" charset="0"/>
              </a:rPr>
              <a:t>Hiên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trạng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khai</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sử</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dụng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tài</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nguyên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khoáng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sản</a:t>
            </a:r>
            <a:endParaRPr lang="nl-NL" sz="2400" b="1" dirty="0">
              <a:solidFill>
                <a:prstClr val="black"/>
              </a:solidFill>
              <a:latin typeface="Cambria" pitchFamily="18" charset="0"/>
              <a:ea typeface="Cambria" pitchFamily="18" charset="0"/>
            </a:endParaRPr>
          </a:p>
          <a:p>
            <a:pPr algn="just">
              <a:spcBef>
                <a:spcPts val="600"/>
              </a:spcBef>
            </a:pPr>
            <a:endParaRPr lang="en-US" sz="2400" dirty="0">
              <a:solidFill>
                <a:prstClr val="black"/>
              </a:solidFill>
              <a:latin typeface="Cambria" pitchFamily="18" charset="0"/>
              <a:ea typeface="Cambria" pitchFamily="18" charset="0"/>
            </a:endParaRPr>
          </a:p>
          <a:p>
            <a:pPr algn="just">
              <a:spcBef>
                <a:spcPts val="600"/>
              </a:spcBef>
            </a:pPr>
            <a:endParaRPr lang="en-US" sz="2400" dirty="0">
              <a:solidFill>
                <a:prstClr val="black"/>
              </a:solidFill>
              <a:latin typeface="Cambria" pitchFamily="18" charset="0"/>
              <a:ea typeface="Cambria" pitchFamily="18" charset="0"/>
            </a:endParaRPr>
          </a:p>
        </p:txBody>
      </p:sp>
    </p:spTree>
    <p:extLst>
      <p:ext uri="{BB962C8B-B14F-4D97-AF65-F5344CB8AC3E}">
        <p14:creationId xmlns:p14="http://schemas.microsoft.com/office/powerpoint/2010/main" val="3215570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15"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426384-C8C2-4863-D3CB-3B3319489C9D}"/>
              </a:ext>
            </a:extLst>
          </p:cNvPr>
          <p:cNvSpPr txBox="1"/>
          <p:nvPr/>
        </p:nvSpPr>
        <p:spPr>
          <a:xfrm>
            <a:off x="169453" y="-98738"/>
            <a:ext cx="12147082" cy="1179554"/>
          </a:xfrm>
          <a:prstGeom prst="rect">
            <a:avLst/>
          </a:prstGeom>
          <a:noFill/>
        </p:spPr>
        <p:txBody>
          <a:bodyPr wrap="square">
            <a:spAutoFit/>
          </a:bodyPr>
          <a:lstStyle/>
          <a:p>
            <a:pPr algn="ctr">
              <a:lnSpc>
                <a:spcPct val="115000"/>
              </a:lnSpc>
              <a:spcAft>
                <a:spcPts val="800"/>
              </a:spcAft>
            </a:pPr>
            <a:r>
              <a:rPr lang="en-US" sz="32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32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10-</a:t>
            </a:r>
            <a:r>
              <a:rPr lang="vi-VN" sz="32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 4. ĐẶC ĐIỂM CHUNG CỦA TÀI NGUYÊN</a:t>
            </a:r>
            <a:r>
              <a:rPr lang="en-US" sz="32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KHOÁNG SẢN, SỬ DỤNG HỢP LÍ TÀI NGUYÊN KHOÁNG SẢN</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ounded Rectangle 3">
            <a:extLst>
              <a:ext uri="{FF2B5EF4-FFF2-40B4-BE49-F238E27FC236}">
                <a16:creationId xmlns:a16="http://schemas.microsoft.com/office/drawing/2014/main" id="{DBFF2B00-BC4C-C9C2-F49D-48E046CF33C6}"/>
              </a:ext>
            </a:extLst>
          </p:cNvPr>
          <p:cNvSpPr/>
          <p:nvPr/>
        </p:nvSpPr>
        <p:spPr>
          <a:xfrm>
            <a:off x="2859479" y="1080816"/>
            <a:ext cx="9018464" cy="5700985"/>
          </a:xfrm>
          <a:prstGeom prst="roundRect">
            <a:avLst>
              <a:gd name="adj" fmla="val 2338"/>
            </a:avLst>
          </a:prstGeom>
          <a:gradFill rotWithShape="1">
            <a:gsLst>
              <a:gs pos="0">
                <a:sysClr val="window" lastClr="FFFFFF">
                  <a:tint val="80000"/>
                  <a:satMod val="300000"/>
                </a:sysClr>
              </a:gs>
              <a:gs pos="100000">
                <a:sysClr val="window" lastClr="FFFFFF">
                  <a:shade val="30000"/>
                  <a:satMod val="200000"/>
                </a:sysClr>
              </a:gs>
            </a:gsLst>
            <a:path path="circle">
              <a:fillToRect l="50000" t="50000" r="50000" b="50000"/>
            </a:path>
          </a:gradFill>
          <a:ln w="25400"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 name="Rounded Rectangle 12">
            <a:extLst>
              <a:ext uri="{FF2B5EF4-FFF2-40B4-BE49-F238E27FC236}">
                <a16:creationId xmlns:a16="http://schemas.microsoft.com/office/drawing/2014/main" id="{653037C9-58FC-1AAA-1CA5-690660D4C7E8}"/>
              </a:ext>
            </a:extLst>
          </p:cNvPr>
          <p:cNvSpPr/>
          <p:nvPr/>
        </p:nvSpPr>
        <p:spPr>
          <a:xfrm>
            <a:off x="2957375" y="1143001"/>
            <a:ext cx="8826500" cy="5548313"/>
          </a:xfrm>
          <a:prstGeom prst="roundRect">
            <a:avLst>
              <a:gd name="adj" fmla="val 2047"/>
            </a:avLst>
          </a:prstGeom>
          <a:noFill/>
          <a:ln w="25400"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9A2C80F2-4240-7DC4-A6C4-79AD7461CB10}"/>
              </a:ext>
            </a:extLst>
          </p:cNvPr>
          <p:cNvSpPr txBox="1"/>
          <p:nvPr/>
        </p:nvSpPr>
        <p:spPr>
          <a:xfrm>
            <a:off x="3491951" y="3581400"/>
            <a:ext cx="35814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Khai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thác</a:t>
            </a:r>
            <a:r>
              <a:rPr lang="en-US" dirty="0">
                <a:solidFill>
                  <a:prstClr val="black"/>
                </a:solidFill>
                <a:latin typeface="Cambria" pitchFamily="18" charset="0"/>
                <a:ea typeface="Cambria" pitchFamily="18" charset="0"/>
              </a:rPr>
              <a:t> than ở </a:t>
            </a:r>
            <a:r>
              <a:rPr lang="en-US" dirty="0" err="1">
                <a:solidFill>
                  <a:prstClr val="black"/>
                </a:solidFill>
                <a:latin typeface="Cambria" pitchFamily="18" charset="0"/>
                <a:ea typeface="Cambria" pitchFamily="18" charset="0"/>
              </a:rPr>
              <a:t>Quảng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Ninh</a:t>
            </a:r>
            <a:endParaRPr lang="en-US" dirty="0">
              <a:solidFill>
                <a:prstClr val="black"/>
              </a:solidFill>
              <a:latin typeface="Cambria" pitchFamily="18" charset="0"/>
              <a:ea typeface="Cambria" pitchFamily="18" charset="0"/>
            </a:endParaRPr>
          </a:p>
        </p:txBody>
      </p:sp>
      <p:sp>
        <p:nvSpPr>
          <p:cNvPr id="11" name="TextBox 10">
            <a:extLst>
              <a:ext uri="{FF2B5EF4-FFF2-40B4-BE49-F238E27FC236}">
                <a16:creationId xmlns:a16="http://schemas.microsoft.com/office/drawing/2014/main" id="{24F11EDE-9886-F96F-4B2B-B8DFA7A18818}"/>
              </a:ext>
            </a:extLst>
          </p:cNvPr>
          <p:cNvSpPr txBox="1"/>
          <p:nvPr/>
        </p:nvSpPr>
        <p:spPr>
          <a:xfrm>
            <a:off x="7525145" y="3581400"/>
            <a:ext cx="3967806"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Khai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thác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dầu</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khí</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thềm</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lục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địa</a:t>
            </a:r>
            <a:endParaRPr lang="en-US" dirty="0">
              <a:solidFill>
                <a:prstClr val="black"/>
              </a:solidFill>
              <a:latin typeface="Cambria" pitchFamily="18" charset="0"/>
              <a:ea typeface="Cambria" pitchFamily="18" charset="0"/>
            </a:endParaRPr>
          </a:p>
        </p:txBody>
      </p:sp>
      <p:sp>
        <p:nvSpPr>
          <p:cNvPr id="12" name="TextBox 11">
            <a:extLst>
              <a:ext uri="{FF2B5EF4-FFF2-40B4-BE49-F238E27FC236}">
                <a16:creationId xmlns:a16="http://schemas.microsoft.com/office/drawing/2014/main" id="{5247B922-8998-6829-3BBC-8A887A16B2FA}"/>
              </a:ext>
            </a:extLst>
          </p:cNvPr>
          <p:cNvSpPr txBox="1"/>
          <p:nvPr/>
        </p:nvSpPr>
        <p:spPr>
          <a:xfrm>
            <a:off x="3949151" y="6248400"/>
            <a:ext cx="40386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Khai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thác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sắt</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Thái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13" name="TextBox 12">
            <a:extLst>
              <a:ext uri="{FF2B5EF4-FFF2-40B4-BE49-F238E27FC236}">
                <a16:creationId xmlns:a16="http://schemas.microsoft.com/office/drawing/2014/main" id="{2651E21E-AFA7-656F-4781-255F2DCC9F06}"/>
              </a:ext>
            </a:extLst>
          </p:cNvPr>
          <p:cNvSpPr txBox="1"/>
          <p:nvPr/>
        </p:nvSpPr>
        <p:spPr>
          <a:xfrm>
            <a:off x="8140151" y="6248400"/>
            <a:ext cx="4191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Khai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thác</a:t>
            </a:r>
            <a:r>
              <a:rPr lang="en-US" dirty="0">
                <a:solidFill>
                  <a:prstClr val="black"/>
                </a:solidFill>
                <a:latin typeface="Cambria" pitchFamily="18" charset="0"/>
                <a:ea typeface="Cambria" pitchFamily="18" charset="0"/>
              </a:rPr>
              <a:t> A-pa-</a:t>
            </a:r>
            <a:r>
              <a:rPr lang="en-US" dirty="0" err="1">
                <a:solidFill>
                  <a:prstClr val="black"/>
                </a:solidFill>
                <a:latin typeface="Cambria" pitchFamily="18" charset="0"/>
                <a:ea typeface="Cambria" pitchFamily="18" charset="0"/>
              </a:rPr>
              <a:t>tít</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Lào</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Cai</a:t>
            </a:r>
            <a:endParaRPr lang="en-US" dirty="0">
              <a:solidFill>
                <a:prstClr val="black"/>
              </a:solidFill>
              <a:latin typeface="Cambria" pitchFamily="18" charset="0"/>
              <a:ea typeface="Cambria" pitchFamily="18" charset="0"/>
            </a:endParaRPr>
          </a:p>
        </p:txBody>
      </p:sp>
      <p:pic>
        <p:nvPicPr>
          <p:cNvPr id="14" name="Picture 2">
            <a:extLst>
              <a:ext uri="{FF2B5EF4-FFF2-40B4-BE49-F238E27FC236}">
                <a16:creationId xmlns:a16="http://schemas.microsoft.com/office/drawing/2014/main" id="{DF4FB5D6-0DEF-36F6-F0ED-1EF56CC0AB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3552" y="1364416"/>
            <a:ext cx="3973110" cy="221698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a:extLst>
              <a:ext uri="{FF2B5EF4-FFF2-40B4-BE49-F238E27FC236}">
                <a16:creationId xmlns:a16="http://schemas.microsoft.com/office/drawing/2014/main" id="{0871E9A3-59BE-6770-DE2C-655B891FEC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8697" y="1364415"/>
            <a:ext cx="3984254" cy="22056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a:extLst>
              <a:ext uri="{FF2B5EF4-FFF2-40B4-BE49-F238E27FC236}">
                <a16:creationId xmlns:a16="http://schemas.microsoft.com/office/drawing/2014/main" id="{C7487E4B-3229-D488-3E31-03812E4CF3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3552" y="4127370"/>
            <a:ext cx="3973110" cy="21210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6" descr="Căng thẳng nguồn cung Apatit cho các Nhà máy hóa chất, phân bón tại Khu  công nghiệp Tằng loỏng, Bảo Thắng, Lào Cai. - Công ty cổ phần Vật tư Nông  sản">
            <a:extLst>
              <a:ext uri="{FF2B5EF4-FFF2-40B4-BE49-F238E27FC236}">
                <a16:creationId xmlns:a16="http://schemas.microsoft.com/office/drawing/2014/main" id="{93DA4E93-0773-1829-C4C9-1BBB34BE79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1444" y="4117305"/>
            <a:ext cx="4001507" cy="213109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8" name="Picture 5">
            <a:extLst>
              <a:ext uri="{FF2B5EF4-FFF2-40B4-BE49-F238E27FC236}">
                <a16:creationId xmlns:a16="http://schemas.microsoft.com/office/drawing/2014/main" id="{D9FDEB74-936C-B292-1754-33348F446D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017" y="1219199"/>
            <a:ext cx="1848679" cy="186193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9904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par>
                                <p:cTn id="20" presetID="14" presetClass="entr" presetSubtype="1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latin typeface="Calibri"/>
            </a:endParaRP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graphicFrame>
        <p:nvGraphicFramePr>
          <p:cNvPr id="2" name="Diagram 1"/>
          <p:cNvGraphicFramePr/>
          <p:nvPr/>
        </p:nvGraphicFramePr>
        <p:xfrm>
          <a:off x="3048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05000" y="350520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2347477"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3</a:t>
            </a:r>
          </a:p>
        </p:txBody>
      </p:sp>
    </p:spTree>
    <p:extLst>
      <p:ext uri="{BB962C8B-B14F-4D97-AF65-F5344CB8AC3E}">
        <p14:creationId xmlns:p14="http://schemas.microsoft.com/office/powerpoint/2010/main" val="27236416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5EA01-E521-421F-BC51-92401CB09B05}"/>
              </a:ext>
            </a:extLst>
          </p:cNvPr>
          <p:cNvSpPr>
            <a:spLocks noGrp="1"/>
          </p:cNvSpPr>
          <p:nvPr>
            <p:ph type="title"/>
          </p:nvPr>
        </p:nvSpPr>
        <p:spPr/>
        <p:txBody>
          <a:bodyPr/>
          <a:lstStyle/>
          <a:p>
            <a:endParaRPr lang="en-US" dirty="0"/>
          </a:p>
        </p:txBody>
      </p:sp>
      <p:pic>
        <p:nvPicPr>
          <p:cNvPr id="1026" name="Picture 2" descr="bai toan nao cho viec su dung tai nguyen khoang san de san xuat vat lieu xay dung ben vung">
            <a:extLst>
              <a:ext uri="{FF2B5EF4-FFF2-40B4-BE49-F238E27FC236}">
                <a16:creationId xmlns:a16="http://schemas.microsoft.com/office/drawing/2014/main" id="{3D121E36-66D2-4124-A566-9ABAC1A8877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1" y="274639"/>
            <a:ext cx="8311317" cy="6430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715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1BCE4-2ED3-44B7-AC12-8A89C6ED9BD5}"/>
              </a:ext>
            </a:extLst>
          </p:cNvPr>
          <p:cNvSpPr>
            <a:spLocks noGrp="1"/>
          </p:cNvSpPr>
          <p:nvPr>
            <p:ph type="title"/>
          </p:nvPr>
        </p:nvSpPr>
        <p:spPr/>
        <p:txBody>
          <a:bodyPr/>
          <a:lstStyle/>
          <a:p>
            <a:endParaRPr lang="en-US"/>
          </a:p>
        </p:txBody>
      </p:sp>
      <p:pic>
        <p:nvPicPr>
          <p:cNvPr id="2050" name="Picture 2" descr="khong khuyen khich khai thac khoang san pha vo canh quan, moi truong hinh anh 1">
            <a:extLst>
              <a:ext uri="{FF2B5EF4-FFF2-40B4-BE49-F238E27FC236}">
                <a16:creationId xmlns:a16="http://schemas.microsoft.com/office/drawing/2014/main" id="{F084475A-C182-47EC-85A2-0B643D59048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457201"/>
            <a:ext cx="8077200" cy="5668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22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BB77B-E265-43BE-A26B-6AE177431C09}"/>
              </a:ext>
            </a:extLst>
          </p:cNvPr>
          <p:cNvSpPr>
            <a:spLocks noGrp="1"/>
          </p:cNvSpPr>
          <p:nvPr>
            <p:ph type="title"/>
          </p:nvPr>
        </p:nvSpPr>
        <p:spPr/>
        <p:txBody>
          <a:bodyPr/>
          <a:lstStyle/>
          <a:p>
            <a:endParaRPr lang="en-US"/>
          </a:p>
        </p:txBody>
      </p:sp>
      <p:pic>
        <p:nvPicPr>
          <p:cNvPr id="3074" name="Picture 2">
            <a:extLst>
              <a:ext uri="{FF2B5EF4-FFF2-40B4-BE49-F238E27FC236}">
                <a16:creationId xmlns:a16="http://schemas.microsoft.com/office/drawing/2014/main" id="{5BF38A7D-AF22-4C63-8E41-6E7F1733AF6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2973" y="433692"/>
            <a:ext cx="4940968" cy="25308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ạn kiệt tài nguyên: Nguy cơ rất gần">
            <a:extLst>
              <a:ext uri="{FF2B5EF4-FFF2-40B4-BE49-F238E27FC236}">
                <a16:creationId xmlns:a16="http://schemas.microsoft.com/office/drawing/2014/main" id="{72098069-D22B-7893-1A03-32966123C2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3777" y="365760"/>
            <a:ext cx="5938787" cy="259882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ất cập và hệ lụy từ khai thác khoáng sản - ThienNhien.Net | Con người và  Thiên nhiên">
            <a:extLst>
              <a:ext uri="{FF2B5EF4-FFF2-40B4-BE49-F238E27FC236}">
                <a16:creationId xmlns:a16="http://schemas.microsoft.com/office/drawing/2014/main" id="{C3C254F8-5176-1E93-59DB-0135D7F980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974" y="2964582"/>
            <a:ext cx="4940968" cy="37731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op 10 Tài nguyên khoáng sản phổ biến nhất Việt Nam - toplist.vn">
            <a:extLst>
              <a:ext uri="{FF2B5EF4-FFF2-40B4-BE49-F238E27FC236}">
                <a16:creationId xmlns:a16="http://schemas.microsoft.com/office/drawing/2014/main" id="{3B08F1D8-0704-008B-64EF-B0E355FB3A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8530" y="3055704"/>
            <a:ext cx="5893869" cy="3527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486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44830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latin typeface="Calibri"/>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9068202" y="4422044"/>
            <a:ext cx="1423585"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1561284" y="1242182"/>
            <a:ext cx="7645117" cy="4535002"/>
          </a:xfrm>
          <a:prstGeom prst="wedgeRoundRectCallout">
            <a:avLst>
              <a:gd name="adj1" fmla="val 47624"/>
              <a:gd name="adj2" fmla="val 77957"/>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latin typeface="Calibri"/>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1653341" y="1390650"/>
            <a:ext cx="7414107" cy="4508927"/>
          </a:xfrm>
          <a:prstGeom prst="rect">
            <a:avLst/>
          </a:prstGeom>
        </p:spPr>
        <p:txBody>
          <a:bodyPr wrap="square">
            <a:spAutoFit/>
          </a:bodyPr>
          <a:lstStyle/>
          <a:p>
            <a:pPr algn="just">
              <a:spcBef>
                <a:spcPts val="600"/>
              </a:spcBef>
            </a:pPr>
            <a:r>
              <a:rPr lang="en-US" sz="2400" i="1" dirty="0">
                <a:solidFill>
                  <a:srgbClr val="FF0000"/>
                </a:solidFill>
                <a:latin typeface="Cambria" panose="02040503050406030204" pitchFamily="18" charset="0"/>
                <a:ea typeface="Cambria" panose="02040503050406030204" pitchFamily="18" charset="0"/>
              </a:rPr>
              <a:t>a. </a:t>
            </a:r>
            <a:r>
              <a:rPr lang="en-US" sz="2400" i="1" dirty="0" err="1">
                <a:solidFill>
                  <a:srgbClr val="FF0000"/>
                </a:solidFill>
                <a:latin typeface="Cambria" panose="02040503050406030204" pitchFamily="18" charset="0"/>
                <a:ea typeface="Cambria" panose="02040503050406030204" pitchFamily="18" charset="0"/>
              </a:rPr>
              <a:t>Hiên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trạng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khai</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sử</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dụng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tài</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nguyên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khoáng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sản</a:t>
            </a:r>
            <a:endParaRPr lang="en-US" sz="2400" i="1" dirty="0">
              <a:solidFill>
                <a:srgbClr val="FF0000"/>
              </a:solidFill>
              <a:latin typeface="Cambria" panose="02040503050406030204" pitchFamily="18" charset="0"/>
              <a:ea typeface="Cambria" panose="02040503050406030204" pitchFamily="18" charset="0"/>
            </a:endParaRPr>
          </a:p>
          <a:p>
            <a:pPr algn="just">
              <a:spcBef>
                <a:spcPts val="600"/>
              </a:spcBef>
            </a:pPr>
            <a:r>
              <a:rPr lang="en-US" sz="2400" b="1" dirty="0">
                <a:solidFill>
                  <a:prstClr val="black"/>
                </a:solidFill>
                <a:latin typeface="Cambria" pitchFamily="18" charset="0"/>
                <a:ea typeface="Cambria" pitchFamily="18" charset="0"/>
              </a:rPr>
              <a:t>- Vai </a:t>
            </a:r>
            <a:r>
              <a:rPr lang="en-US" sz="2400" b="1" dirty="0" err="1">
                <a:solidFill>
                  <a:prstClr val="black"/>
                </a:solidFill>
                <a:latin typeface="Cambria" pitchFamily="18" charset="0"/>
                <a:ea typeface="Cambria" pitchFamily="18" charset="0"/>
              </a:rPr>
              <a:t>trò</a:t>
            </a:r>
            <a:r>
              <a:rPr lang="en-US" sz="2400" b="1" dirty="0">
                <a:solidFill>
                  <a:prstClr val="black"/>
                </a:solidFill>
                <a:latin typeface="Cambria" pitchFamily="18" charset="0"/>
                <a:ea typeface="Cambria" pitchFamily="18" charset="0"/>
              </a:rPr>
              <a:t>: </a:t>
            </a:r>
            <a:r>
              <a:rPr lang="vi-VN" sz="2400" dirty="0">
                <a:solidFill>
                  <a:prstClr val="black"/>
                </a:solidFill>
                <a:latin typeface="Cambria" pitchFamily="18" charset="0"/>
                <a:ea typeface="Cambria" pitchFamily="18" charset="0"/>
              </a:rPr>
              <a:t>Cung cấp nguyên liệu, nhiên liệu cho nhiều ngành công nghiệp cũng như đảm bảo an ninh năng lượng cho quốc gia</a:t>
            </a:r>
            <a:r>
              <a:rPr lang="en-US" sz="2400" dirty="0">
                <a:solidFill>
                  <a:prstClr val="black"/>
                </a:solidFill>
                <a:latin typeface="Cambria" pitchFamily="18" charset="0"/>
                <a:ea typeface="Cambria" pitchFamily="18" charset="0"/>
              </a:rPr>
              <a:t>, p</a:t>
            </a:r>
            <a:r>
              <a:rPr lang="vi-VN" sz="2400" dirty="0">
                <a:solidFill>
                  <a:prstClr val="black"/>
                </a:solidFill>
                <a:latin typeface="Cambria" pitchFamily="18" charset="0"/>
                <a:ea typeface="Cambria" pitchFamily="18" charset="0"/>
              </a:rPr>
              <a:t>hát triển kinh tế và đời sống.</a:t>
            </a:r>
            <a:endParaRPr lang="en-US" sz="2400" b="1" dirty="0">
              <a:solidFill>
                <a:prstClr val="black"/>
              </a:solidFill>
              <a:latin typeface="Cambria" panose="02040503050406030204" pitchFamily="18" charset="0"/>
              <a:ea typeface="Cambria" panose="02040503050406030204" pitchFamily="18" charset="0"/>
            </a:endParaRPr>
          </a:p>
          <a:p>
            <a:pPr algn="just"/>
            <a:r>
              <a:rPr lang="vi-VN" sz="2400" b="1" dirty="0">
                <a:solidFill>
                  <a:prstClr val="black"/>
                </a:solidFill>
                <a:latin typeface="Cambria" panose="02040503050406030204" pitchFamily="18" charset="0"/>
                <a:ea typeface="Cambria" panose="02040503050406030204" pitchFamily="18" charset="0"/>
              </a:rPr>
              <a:t> </a:t>
            </a:r>
            <a:r>
              <a:rPr lang="en-US" sz="2400" b="1" dirty="0">
                <a:solidFill>
                  <a:prstClr val="black"/>
                </a:solidFill>
                <a:latin typeface="Cambria" panose="02040503050406030204" pitchFamily="18" charset="0"/>
                <a:ea typeface="Cambria" panose="02040503050406030204" pitchFamily="18" charset="0"/>
              </a:rPr>
              <a:t>- </a:t>
            </a:r>
            <a:r>
              <a:rPr lang="vi-VN" sz="2400" b="1" dirty="0">
                <a:solidFill>
                  <a:prstClr val="black"/>
                </a:solidFill>
                <a:latin typeface="Cambria" panose="02040503050406030204" pitchFamily="18" charset="0"/>
                <a:ea typeface="Cambria" panose="02040503050406030204" pitchFamily="18" charset="0"/>
              </a:rPr>
              <a:t>Hiện trạng: </a:t>
            </a:r>
            <a:r>
              <a:rPr lang="vi-VN" sz="2400" dirty="0">
                <a:solidFill>
                  <a:prstClr val="black"/>
                </a:solidFill>
                <a:latin typeface="Cambria" panose="02040503050406030204" pitchFamily="18" charset="0"/>
                <a:ea typeface="Cambria" panose="02040503050406030204" pitchFamily="18" charset="0"/>
              </a:rPr>
              <a:t>việc khai thác và sử dụng còn chưa hợp lí.</a:t>
            </a:r>
          </a:p>
          <a:p>
            <a:pPr algn="just"/>
            <a:r>
              <a:rPr lang="vi-VN" sz="2400" b="1" dirty="0">
                <a:solidFill>
                  <a:prstClr val="black"/>
                </a:solidFill>
                <a:latin typeface="Cambria" panose="02040503050406030204" pitchFamily="18" charset="0"/>
                <a:ea typeface="Cambria" panose="02040503050406030204" pitchFamily="18" charset="0"/>
              </a:rPr>
              <a:t>- Nguyên nhân: </a:t>
            </a:r>
            <a:r>
              <a:rPr lang="vi-VN" sz="2400" dirty="0">
                <a:solidFill>
                  <a:prstClr val="black"/>
                </a:solidFill>
                <a:latin typeface="Cambria" panose="02040503050406030204" pitchFamily="18" charset="0"/>
                <a:ea typeface="Cambria" panose="02040503050406030204" pitchFamily="18" charset="0"/>
              </a:rPr>
              <a:t>khai thác quá mức, bừa bãi, trái phép, công nghệ khai thác còn lạc hậu,... </a:t>
            </a:r>
          </a:p>
          <a:p>
            <a:pPr algn="just"/>
            <a:r>
              <a:rPr lang="vi-VN" sz="2400" b="1" dirty="0">
                <a:solidFill>
                  <a:prstClr val="black"/>
                </a:solidFill>
                <a:latin typeface="Cambria" panose="02040503050406030204" pitchFamily="18" charset="0"/>
                <a:ea typeface="Cambria" panose="02040503050406030204" pitchFamily="18" charset="0"/>
              </a:rPr>
              <a:t>- Hậu quả: </a:t>
            </a:r>
            <a:r>
              <a:rPr lang="vi-VN" sz="2400" dirty="0">
                <a:solidFill>
                  <a:prstClr val="black"/>
                </a:solidFill>
                <a:latin typeface="Cambria" panose="02040503050406030204" pitchFamily="18" charset="0"/>
                <a:ea typeface="Cambria" panose="02040503050406030204" pitchFamily="18" charset="0"/>
              </a:rPr>
              <a:t>gây lãng phí, cạn kiệt, ảnh hưởng xấu đến môi trường và phát triển bền vững.</a:t>
            </a:r>
          </a:p>
          <a:p>
            <a:pPr algn="just"/>
            <a:endParaRPr lang="vi-VN" dirty="0">
              <a:solidFill>
                <a:prstClr val="black"/>
              </a:solidFill>
              <a:latin typeface="Cambria" panose="02040503050406030204" pitchFamily="18" charset="0"/>
              <a:ea typeface="Cambria" panose="02040503050406030204" pitchFamily="18" charset="0"/>
            </a:endParaRP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spTree>
    <p:extLst>
      <p:ext uri="{BB962C8B-B14F-4D97-AF65-F5344CB8AC3E}">
        <p14:creationId xmlns:p14="http://schemas.microsoft.com/office/powerpoint/2010/main" val="7540016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latin typeface="Calibri"/>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sp>
        <p:nvSpPr>
          <p:cNvPr id="24" name="Rounded Rectangular Callout 23"/>
          <p:cNvSpPr/>
          <p:nvPr/>
        </p:nvSpPr>
        <p:spPr>
          <a:xfrm>
            <a:off x="1970491" y="1981201"/>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latin typeface="Calibri"/>
            </a:endParaRPr>
          </a:p>
        </p:txBody>
      </p:sp>
      <p:sp>
        <p:nvSpPr>
          <p:cNvPr id="26" name="Rectangle 25"/>
          <p:cNvSpPr/>
          <p:nvPr/>
        </p:nvSpPr>
        <p:spPr>
          <a:xfrm>
            <a:off x="2133600" y="2209801"/>
            <a:ext cx="6553198" cy="1354217"/>
          </a:xfrm>
          <a:prstGeom prst="rect">
            <a:avLst/>
          </a:prstGeom>
        </p:spPr>
        <p:txBody>
          <a:bodyPr wrap="square">
            <a:spAutoFit/>
          </a:bodyPr>
          <a:lstStyle/>
          <a:p>
            <a:pPr algn="just">
              <a:spcBef>
                <a:spcPts val="600"/>
              </a:spcBef>
            </a:pPr>
            <a:r>
              <a:rPr lang="en-US" sz="2400" i="1" dirty="0">
                <a:solidFill>
                  <a:srgbClr val="FF0000"/>
                </a:solidFill>
                <a:latin typeface="Cambria" panose="02040503050406030204" pitchFamily="18" charset="0"/>
                <a:ea typeface="Cambria" panose="02040503050406030204" pitchFamily="18" charset="0"/>
              </a:rPr>
              <a:t>b. </a:t>
            </a:r>
            <a:r>
              <a:rPr lang="en-US" sz="2400" i="1" dirty="0" err="1">
                <a:solidFill>
                  <a:srgbClr val="FF0000"/>
                </a:solidFill>
                <a:latin typeface="Cambria" panose="02040503050406030204" pitchFamily="18" charset="0"/>
                <a:ea typeface="Cambria" panose="02040503050406030204" pitchFamily="18" charset="0"/>
              </a:rPr>
              <a:t>Biện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pháp</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sử</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dụng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hợp</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lí</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tài</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nguyên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khoáng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sản</a:t>
            </a:r>
            <a:endParaRPr lang="nl-NL" sz="2400" b="1" dirty="0">
              <a:solidFill>
                <a:prstClr val="black"/>
              </a:solidFill>
              <a:latin typeface="Cambria" pitchFamily="18" charset="0"/>
              <a:ea typeface="Cambria" pitchFamily="18" charset="0"/>
            </a:endParaRPr>
          </a:p>
          <a:p>
            <a:pPr algn="just">
              <a:spcBef>
                <a:spcPts val="600"/>
              </a:spcBef>
            </a:pPr>
            <a:endParaRPr lang="en-US" sz="2400" dirty="0">
              <a:solidFill>
                <a:prstClr val="black"/>
              </a:solidFill>
              <a:latin typeface="Cambria" pitchFamily="18" charset="0"/>
              <a:ea typeface="Cambria" pitchFamily="18" charset="0"/>
            </a:endParaRPr>
          </a:p>
          <a:p>
            <a:pPr algn="just">
              <a:spcBef>
                <a:spcPts val="600"/>
              </a:spcBef>
            </a:pPr>
            <a:endParaRPr lang="en-US" sz="2400" dirty="0">
              <a:solidFill>
                <a:prstClr val="black"/>
              </a:solidFill>
              <a:latin typeface="Cambria" pitchFamily="18" charset="0"/>
              <a:ea typeface="Cambria" pitchFamily="18" charset="0"/>
            </a:endParaRPr>
          </a:p>
        </p:txBody>
      </p:sp>
    </p:spTree>
    <p:extLst>
      <p:ext uri="{BB962C8B-B14F-4D97-AF65-F5344CB8AC3E}">
        <p14:creationId xmlns:p14="http://schemas.microsoft.com/office/powerpoint/2010/main" val="919244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15"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latin typeface="Calibri"/>
            </a:endParaRP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graphicFrame>
        <p:nvGraphicFramePr>
          <p:cNvPr id="2" name="Diagram 1"/>
          <p:cNvGraphicFramePr/>
          <p:nvPr/>
        </p:nvGraphicFramePr>
        <p:xfrm>
          <a:off x="3048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05000" y="350520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2347477"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7</a:t>
            </a:r>
          </a:p>
        </p:txBody>
      </p:sp>
    </p:spTree>
    <p:extLst>
      <p:ext uri="{BB962C8B-B14F-4D97-AF65-F5344CB8AC3E}">
        <p14:creationId xmlns:p14="http://schemas.microsoft.com/office/powerpoint/2010/main" val="14653057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latin typeface="Calibri"/>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1970491" y="1600200"/>
            <a:ext cx="6792509" cy="3276601"/>
          </a:xfrm>
          <a:prstGeom prst="wedgeRoundRectCallout">
            <a:avLst>
              <a:gd name="adj1" fmla="val 47624"/>
              <a:gd name="adj2" fmla="val 77957"/>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latin typeface="Calibri"/>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2209802" y="1676400"/>
            <a:ext cx="6476999" cy="3046988"/>
          </a:xfrm>
          <a:prstGeom prst="rect">
            <a:avLst/>
          </a:prstGeom>
        </p:spPr>
        <p:txBody>
          <a:bodyPr wrap="square">
            <a:spAutoFit/>
          </a:bodyPr>
          <a:lstStyle/>
          <a:p>
            <a:pPr algn="just"/>
            <a:r>
              <a:rPr lang="en-US" sz="2400" i="1" dirty="0">
                <a:solidFill>
                  <a:srgbClr val="FF0000"/>
                </a:solidFill>
                <a:latin typeface="Cambria" panose="02040503050406030204" pitchFamily="18" charset="0"/>
                <a:ea typeface="Cambria" panose="02040503050406030204" pitchFamily="18" charset="0"/>
              </a:rPr>
              <a:t>b. </a:t>
            </a:r>
            <a:r>
              <a:rPr lang="en-US" sz="2400" i="1" dirty="0" err="1">
                <a:solidFill>
                  <a:srgbClr val="FF0000"/>
                </a:solidFill>
                <a:latin typeface="Cambria" panose="02040503050406030204" pitchFamily="18" charset="0"/>
                <a:ea typeface="Cambria" panose="02040503050406030204" pitchFamily="18" charset="0"/>
              </a:rPr>
              <a:t>Biện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pháp</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sử</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dụng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hợp</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lí</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tài</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nguyên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khoáng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sản</a:t>
            </a:r>
            <a:endParaRPr lang="en-US" sz="2400" dirty="0">
              <a:solidFill>
                <a:prstClr val="black"/>
              </a:solidFill>
              <a:latin typeface="Cambria" panose="02040503050406030204" pitchFamily="18" charset="0"/>
              <a:ea typeface="Cambria" panose="02040503050406030204" pitchFamily="18" charset="0"/>
            </a:endParaRPr>
          </a:p>
          <a:p>
            <a:pPr marL="285750" indent="-285750" algn="just">
              <a:buFontTx/>
              <a:buChar char="-"/>
            </a:pPr>
            <a:r>
              <a:rPr lang="en-US" sz="2400" dirty="0" err="1">
                <a:solidFill>
                  <a:prstClr val="black"/>
                </a:solidFill>
                <a:latin typeface="Cambria" panose="02040503050406030204" pitchFamily="18" charset="0"/>
                <a:ea typeface="Cambria" panose="02040503050406030204" pitchFamily="18" charset="0"/>
              </a:rPr>
              <a:t>Thực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hiện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nghiêm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luật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khoảng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sản</a:t>
            </a:r>
            <a:r>
              <a:rPr lang="en-US" sz="2400" dirty="0">
                <a:solidFill>
                  <a:prstClr val="black"/>
                </a:solidFill>
                <a:latin typeface="Cambria" panose="02040503050406030204" pitchFamily="18" charset="0"/>
                <a:ea typeface="Cambria" panose="02040503050406030204" pitchFamily="18" charset="0"/>
              </a:rPr>
              <a:t>.</a:t>
            </a:r>
            <a:endParaRPr lang="vi-VN" sz="2400" dirty="0">
              <a:solidFill>
                <a:prstClr val="black"/>
              </a:solidFill>
              <a:latin typeface="Cambria" panose="02040503050406030204" pitchFamily="18" charset="0"/>
              <a:ea typeface="Cambria" panose="02040503050406030204" pitchFamily="18" charset="0"/>
            </a:endParaRPr>
          </a:p>
          <a:p>
            <a:pPr algn="just"/>
            <a:r>
              <a:rPr lang="en-US"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 Phát triển các hoạt động điều tra, thăm dò; khai thác, chế biến.</a:t>
            </a:r>
          </a:p>
          <a:p>
            <a:pPr algn="just"/>
            <a:r>
              <a:rPr lang="en-US"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 Đẩy mạnh đầu tư với công nghệ tiên tiến, thiết bị hiện đại.</a:t>
            </a:r>
          </a:p>
          <a:p>
            <a:pPr algn="just"/>
            <a:endParaRPr lang="vi-VN" sz="2400" dirty="0">
              <a:solidFill>
                <a:prstClr val="black"/>
              </a:solidFill>
              <a:latin typeface="Cambria" panose="02040503050406030204" pitchFamily="18" charset="0"/>
              <a:ea typeface="Cambria" panose="02040503050406030204" pitchFamily="18" charset="0"/>
            </a:endParaRP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spTree>
    <p:extLst>
      <p:ext uri="{BB962C8B-B14F-4D97-AF65-F5344CB8AC3E}">
        <p14:creationId xmlns:p14="http://schemas.microsoft.com/office/powerpoint/2010/main" val="930768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29" dur="500"/>
                                        <p:tgtEl>
                                          <p:spTgt spid="3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34" dur="500"/>
                                        <p:tgtEl>
                                          <p:spTgt spid="3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latin typeface="Calibri"/>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3290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1970490" y="1174790"/>
            <a:ext cx="6259110" cy="5509200"/>
          </a:xfrm>
          <a:prstGeom prst="rect">
            <a:avLst/>
          </a:prstGeom>
        </p:spPr>
        <p:txBody>
          <a:bodyPr wrap="square">
            <a:spAutoFit/>
          </a:bodyPr>
          <a:lstStyle/>
          <a:p>
            <a:pPr algn="ctr"/>
            <a:r>
              <a:rPr lang="en-US" sz="2200" b="1" dirty="0">
                <a:solidFill>
                  <a:srgbClr val="00B050"/>
                </a:solidFill>
                <a:latin typeface="Cambria" pitchFamily="18" charset="0"/>
                <a:ea typeface="Cambria" pitchFamily="18" charset="0"/>
              </a:rPr>
              <a:t>LUẬT KHOÁNG SẢN VIỆT NAM</a:t>
            </a:r>
          </a:p>
          <a:p>
            <a:pPr algn="ctr"/>
            <a:r>
              <a:rPr lang="vi-VN" sz="2200" b="1" dirty="0">
                <a:solidFill>
                  <a:srgbClr val="00B050"/>
                </a:solidFill>
                <a:latin typeface="Cambria" pitchFamily="18" charset="0"/>
                <a:ea typeface="Cambria" pitchFamily="18" charset="0"/>
              </a:rPr>
              <a:t>Điều 8. Những hành vi bị cấm</a:t>
            </a:r>
            <a:r>
              <a:rPr lang="en-US" sz="2200" b="1" dirty="0">
                <a:solidFill>
                  <a:srgbClr val="00B050"/>
                </a:solidFill>
                <a:latin typeface="Cambria" pitchFamily="18" charset="0"/>
                <a:ea typeface="Cambria" pitchFamily="18" charset="0"/>
              </a:rPr>
              <a:t> </a:t>
            </a:r>
            <a:endParaRPr lang="vi-VN" sz="2200" b="1" dirty="0">
              <a:solidFill>
                <a:srgbClr val="00B050"/>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1. Lợi dụng hoạt động khoáng sản xâm phạm lợi ích của Nhà nước, quyền và lợi ích hợp pháp của tổ chức, cá nhân.</a:t>
            </a:r>
          </a:p>
          <a:p>
            <a:pPr algn="just"/>
            <a:r>
              <a:rPr lang="vi-VN" sz="2200" dirty="0">
                <a:solidFill>
                  <a:srgbClr val="0D30DD"/>
                </a:solidFill>
                <a:latin typeface="Cambria" pitchFamily="18" charset="0"/>
                <a:ea typeface="Cambria" pitchFamily="18" charset="0"/>
              </a:rPr>
              <a:t>2. Lợi dụng thăm dò để khai thác khoáng sản.</a:t>
            </a:r>
          </a:p>
          <a:p>
            <a:pPr algn="just"/>
            <a:r>
              <a:rPr lang="vi-VN" sz="2200" dirty="0">
                <a:solidFill>
                  <a:srgbClr val="0D30DD"/>
                </a:solidFill>
                <a:latin typeface="Cambria" pitchFamily="18" charset="0"/>
                <a:ea typeface="Cambria" pitchFamily="18" charset="0"/>
              </a:rPr>
              <a:t>3. Thực hiện điều tra cơ bản địa chất về khoáng sản, hoạt động khoáng sản khi chưa được cơ quan quản lý nhà nước có thẩm quyền cho phép.</a:t>
            </a:r>
          </a:p>
          <a:p>
            <a:pPr algn="just"/>
            <a:r>
              <a:rPr lang="vi-VN" sz="2200" dirty="0">
                <a:solidFill>
                  <a:srgbClr val="0D30DD"/>
                </a:solidFill>
                <a:latin typeface="Cambria" pitchFamily="18" charset="0"/>
                <a:ea typeface="Cambria" pitchFamily="18" charset="0"/>
              </a:rPr>
              <a:t>4. Cản trở trái pháp luật hoạt động điều tra cơ bản địa chất về khoáng sản, hoạt động khoáng sản.</a:t>
            </a:r>
          </a:p>
          <a:p>
            <a:pPr algn="just"/>
            <a:r>
              <a:rPr lang="vi-VN" sz="2200" dirty="0">
                <a:solidFill>
                  <a:srgbClr val="0D30DD"/>
                </a:solidFill>
                <a:latin typeface="Cambria" pitchFamily="18" charset="0"/>
                <a:ea typeface="Cambria" pitchFamily="18" charset="0"/>
              </a:rPr>
              <a:t>5. Cung cấp trái pháp luật thông tin về khoáng sản thuộc bí mật nhà nước.</a:t>
            </a:r>
          </a:p>
          <a:p>
            <a:pPr algn="just"/>
            <a:r>
              <a:rPr lang="vi-VN" sz="2200" dirty="0">
                <a:solidFill>
                  <a:srgbClr val="0D30DD"/>
                </a:solidFill>
                <a:latin typeface="Cambria" pitchFamily="18" charset="0"/>
                <a:ea typeface="Cambria" pitchFamily="18" charset="0"/>
              </a:rPr>
              <a:t>6. Cố ý hủy hoại mẫu vật địa chất, khoáng sản có giá trị hoặc quý hiếm.</a:t>
            </a:r>
          </a:p>
          <a:p>
            <a:pPr algn="just"/>
            <a:r>
              <a:rPr lang="vi-VN" sz="2200" dirty="0">
                <a:solidFill>
                  <a:srgbClr val="0D30DD"/>
                </a:solidFill>
                <a:latin typeface="Cambria" pitchFamily="18" charset="0"/>
                <a:ea typeface="Cambria" pitchFamily="18" charset="0"/>
              </a:rPr>
              <a:t>7. Các hành vi khác theo quy định của pháp luật.</a:t>
            </a:r>
            <a:endParaRPr lang="en-US" sz="2200" dirty="0">
              <a:solidFill>
                <a:srgbClr val="0D30D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latin typeface="Calibri"/>
            </a:endParaRPr>
          </a:p>
        </p:txBody>
      </p:sp>
      <p:sp>
        <p:nvSpPr>
          <p:cNvPr id="16" name="Rectangle 15"/>
          <p:cNvSpPr/>
          <p:nvPr/>
        </p:nvSpPr>
        <p:spPr>
          <a:xfrm>
            <a:off x="2971801" y="20045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Dựa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kiến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thức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đã</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học</a:t>
            </a:r>
            <a:r>
              <a:rPr lang="en-US" sz="2100" i="1" dirty="0">
                <a:solidFill>
                  <a:srgbClr val="FF0000"/>
                </a:solidFill>
                <a:latin typeface="Cambria" panose="02040503050406030204" pitchFamily="18" charset="0"/>
                <a:ea typeface="Cambria" panose="02040503050406030204" pitchFamily="18" charset="0"/>
              </a:rPr>
              <a:t>, h</a:t>
            </a:r>
            <a:r>
              <a:rPr lang="vi-VN" sz="2100" i="1" dirty="0">
                <a:solidFill>
                  <a:srgbClr val="FF0000"/>
                </a:solidFill>
                <a:latin typeface="Cambria" panose="02040503050406030204" pitchFamily="18" charset="0"/>
                <a:ea typeface="Cambria" panose="02040503050406030204" pitchFamily="18" charset="0"/>
              </a:rPr>
              <a:t>ãy vẽ sơ đồ thể hiện sự đa dạng của tài nguyên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934565" y="1957400"/>
            <a:ext cx="844156" cy="8869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61402" y="4027036"/>
            <a:ext cx="1005837" cy="100216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6"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6"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31" name="Picture 30" descr="Hãy vẽ sơ đồ thể hiện sự đa dạng của tài nguyên khoáng sản Việt Nam"/>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2760" t="9104"/>
          <a:stretch/>
        </p:blipFill>
        <p:spPr bwMode="auto">
          <a:xfrm>
            <a:off x="2971801" y="2971800"/>
            <a:ext cx="7239001" cy="3505200"/>
          </a:xfrm>
          <a:prstGeom prst="rect">
            <a:avLst/>
          </a:prstGeom>
          <a:noFill/>
          <a:ln>
            <a:solidFill>
              <a:srgbClr val="0D30DD"/>
            </a:solidFill>
          </a:ln>
        </p:spPr>
      </p:pic>
    </p:spTree>
    <p:extLst>
      <p:ext uri="{BB962C8B-B14F-4D97-AF65-F5344CB8AC3E}">
        <p14:creationId xmlns:p14="http://schemas.microsoft.com/office/powerpoint/2010/main" val="4229932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600201" y="58194"/>
            <a:ext cx="9144000" cy="6858000"/>
          </a:xfrm>
          <a:prstGeom prst="rect">
            <a:avLst/>
          </a:prstGeom>
          <a:blipFill>
            <a:blip r:embed="rId3"/>
            <a:stretch>
              <a:fillRect/>
            </a:stretch>
          </a:blipFill>
          <a:ln>
            <a:noFill/>
          </a:ln>
          <a:effectLst/>
        </p:spPr>
      </p:pic>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8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txBox="1">
            <a:spLocks/>
          </p:cNvSpPr>
          <p:nvPr/>
        </p:nvSpPr>
        <p:spPr>
          <a:xfrm>
            <a:off x="5067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prstClr val="white"/>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2133600" y="783097"/>
            <a:ext cx="7924800" cy="11600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err="1">
                <a:ln w="10541" cmpd="sng">
                  <a:solidFill>
                    <a:srgbClr val="4F81BD">
                      <a:shade val="88000"/>
                      <a:satMod val="110000"/>
                    </a:srgbClr>
                  </a:solidFill>
                  <a:prstDash val="solid"/>
                </a:ln>
                <a:solidFill>
                  <a:srgbClr val="FF0000"/>
                </a:solidFill>
                <a:latin typeface="Cambria" pitchFamily="18" charset="0"/>
              </a:rPr>
              <a:t>Tiết</a:t>
            </a:r>
            <a:r>
              <a:rPr lang="en-US" sz="2400" b="1" dirty="0">
                <a:ln w="10541" cmpd="sng">
                  <a:solidFill>
                    <a:srgbClr val="4F81BD">
                      <a:shade val="88000"/>
                      <a:satMod val="110000"/>
                    </a:srgbClr>
                  </a:solidFill>
                  <a:prstDash val="solid"/>
                </a:ln>
                <a:solidFill>
                  <a:srgbClr val="FF0000"/>
                </a:solidFill>
                <a:latin typeface="Cambria" pitchFamily="18" charset="0"/>
              </a:rPr>
              <a:t> 10-BÀI 4:ĐẶC ĐIỂM CHUNG CỦA KHOÁNG SẢN, SỬ DỤNG HỢP LÍ TÀI NGUYÊN KHOÁN SẢN</a:t>
            </a:r>
          </a:p>
          <a:p>
            <a:r>
              <a:rPr lang="en-US" sz="24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1734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6" name="Rectangle 25"/>
          <p:cNvSpPr/>
          <p:nvPr/>
        </p:nvSpPr>
        <p:spPr>
          <a:xfrm>
            <a:off x="1779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8" name="Title 1"/>
          <p:cNvSpPr txBox="1">
            <a:spLocks/>
          </p:cNvSpPr>
          <p:nvPr/>
        </p:nvSpPr>
        <p:spPr>
          <a:xfrm>
            <a:off x="2586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ĐẶC ĐIỂM CHUNG CỦA </a:t>
            </a:r>
            <a:r>
              <a:rPr lang="en-US" sz="2400" b="1" dirty="0">
                <a:solidFill>
                  <a:srgbClr val="0D30DD"/>
                </a:solidFill>
                <a:effectLst>
                  <a:outerShdw blurRad="38100" dist="38100" dir="2700000" algn="tl">
                    <a:srgbClr val="000000">
                      <a:alpha val="43137"/>
                    </a:srgbClr>
                  </a:outerShdw>
                </a:effectLst>
                <a:latin typeface="Cambria" pitchFamily="18" charset="0"/>
              </a:rPr>
              <a:t>TÀI NGUYÊN </a:t>
            </a:r>
            <a:r>
              <a:rPr lang="vi-VN" sz="2400" b="1" dirty="0">
                <a:solidFill>
                  <a:srgbClr val="0D30DD"/>
                </a:solidFill>
                <a:effectLst>
                  <a:outerShdw blurRad="38100" dist="38100" dir="2700000" algn="tl">
                    <a:srgbClr val="000000">
                      <a:alpha val="43137"/>
                    </a:srgbClr>
                  </a:outerShdw>
                </a:effectLst>
                <a:latin typeface="Cambria" pitchFamily="18" charset="0"/>
              </a:rPr>
              <a:t>KHOÁNG SẢN</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2541706"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SỬ DỤNG HỢP LÍ TÀI NGUYÊN KHOÁNG SẢN</a:t>
            </a:r>
          </a:p>
        </p:txBody>
      </p:sp>
      <p:sp>
        <p:nvSpPr>
          <p:cNvPr id="31" name="Rectangle 30"/>
          <p:cNvSpPr/>
          <p:nvPr/>
        </p:nvSpPr>
        <p:spPr>
          <a:xfrm>
            <a:off x="1734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2" name="Title 1"/>
          <p:cNvSpPr txBox="1">
            <a:spLocks/>
          </p:cNvSpPr>
          <p:nvPr/>
        </p:nvSpPr>
        <p:spPr>
          <a:xfrm>
            <a:off x="2541706"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2031770"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4" name="Round Same Side Corner Rectangle 33"/>
          <p:cNvSpPr/>
          <p:nvPr/>
        </p:nvSpPr>
        <p:spPr>
          <a:xfrm rot="5400000">
            <a:off x="1889992" y="253838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Title 1"/>
          <p:cNvSpPr txBox="1">
            <a:spLocks/>
          </p:cNvSpPr>
          <p:nvPr/>
        </p:nvSpPr>
        <p:spPr>
          <a:xfrm>
            <a:off x="1618136"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prstClr val="white"/>
                </a:solidFill>
                <a:effectLst>
                  <a:outerShdw blurRad="38100" dist="38100" dir="2700000" algn="tl">
                    <a:srgbClr val="000000">
                      <a:alpha val="43137"/>
                    </a:srgbClr>
                  </a:outerShdw>
                </a:effectLst>
                <a:latin typeface="Cambria" pitchFamily="18" charset="0"/>
              </a:rPr>
              <a:t>1</a:t>
            </a:r>
          </a:p>
        </p:txBody>
      </p:sp>
      <p:sp>
        <p:nvSpPr>
          <p:cNvPr id="38" name="Round Same Side Corner Rectangle 37"/>
          <p:cNvSpPr/>
          <p:nvPr/>
        </p:nvSpPr>
        <p:spPr>
          <a:xfrm rot="5400000">
            <a:off x="1845358" y="467198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 name="Title 1"/>
          <p:cNvSpPr txBox="1">
            <a:spLocks/>
          </p:cNvSpPr>
          <p:nvPr/>
        </p:nvSpPr>
        <p:spPr>
          <a:xfrm>
            <a:off x="1600201"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prstClr val="white"/>
                </a:solidFill>
                <a:effectLst>
                  <a:outerShdw blurRad="38100" dist="38100" dir="2700000" algn="tl">
                    <a:srgbClr val="000000">
                      <a:alpha val="43137"/>
                    </a:srgbClr>
                  </a:outerShdw>
                </a:effectLst>
                <a:latin typeface="Cambria" pitchFamily="18" charset="0"/>
              </a:rPr>
              <a:t>2</a:t>
            </a:r>
          </a:p>
        </p:txBody>
      </p:sp>
      <p:sp>
        <p:nvSpPr>
          <p:cNvPr id="40" name="Round Same Side Corner Rectangle 39"/>
          <p:cNvSpPr/>
          <p:nvPr/>
        </p:nvSpPr>
        <p:spPr>
          <a:xfrm rot="5400000">
            <a:off x="1845358" y="573878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1" name="Title 1"/>
          <p:cNvSpPr txBox="1">
            <a:spLocks/>
          </p:cNvSpPr>
          <p:nvPr/>
        </p:nvSpPr>
        <p:spPr>
          <a:xfrm>
            <a:off x="1600201"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prstClr val="white"/>
                </a:solidFill>
                <a:effectLst>
                  <a:outerShdw blurRad="38100" dist="38100" dir="2700000" algn="tl">
                    <a:srgbClr val="000000">
                      <a:alpha val="43137"/>
                    </a:srgbClr>
                  </a:outerShdw>
                </a:effectLst>
                <a:latin typeface="Cambria" pitchFamily="18" charset="0"/>
              </a:rPr>
              <a:t>3</a:t>
            </a:r>
          </a:p>
        </p:txBody>
      </p:sp>
    </p:spTree>
    <p:extLst>
      <p:ext uri="{BB962C8B-B14F-4D97-AF65-F5344CB8AC3E}">
        <p14:creationId xmlns:p14="http://schemas.microsoft.com/office/powerpoint/2010/main" val="218332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100"/>
                                        <p:tgtEl>
                                          <p:spTgt spid="24"/>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500"/>
                                        <p:tgtEl>
                                          <p:spTgt spid="30"/>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wipe(left)">
                                      <p:cBhvr>
                                        <p:cTn id="39" dur="250"/>
                                        <p:tgtEl>
                                          <p:spTgt spid="38"/>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left)">
                                      <p:cBhvr>
                                        <p:cTn id="42" dur="25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up)">
                                      <p:cBhvr>
                                        <p:cTn id="47" dur="100"/>
                                        <p:tgtEl>
                                          <p:spTgt spid="31"/>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left)">
                                      <p:cBhvr>
                                        <p:cTn id="51" dur="500"/>
                                        <p:tgtEl>
                                          <p:spTgt spid="32"/>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wipe(left)">
                                      <p:cBhvr>
                                        <p:cTn id="55" dur="250"/>
                                        <p:tgtEl>
                                          <p:spTgt spid="40"/>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wipe(left)">
                                      <p:cBhvr>
                                        <p:cTn id="58"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6" grpId="0" animBg="1"/>
      <p:bldP spid="28" grpId="0"/>
      <p:bldP spid="30" grpId="0"/>
      <p:bldP spid="31" grpId="0" animBg="1"/>
      <p:bldP spid="32" grpId="0"/>
      <p:bldP spid="33" grpId="0" animBg="1"/>
      <p:bldP spid="34" grpId="0" animBg="1"/>
      <p:bldP spid="36" grpId="0"/>
      <p:bldP spid="38" grpId="0" animBg="1"/>
      <p:bldP spid="39" grpId="0"/>
      <p:bldP spid="40" grpId="0" animBg="1"/>
      <p:bldP spid="4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latin typeface="Calibri"/>
            </a:endParaRPr>
          </a:p>
        </p:txBody>
      </p:sp>
      <p:sp>
        <p:nvSpPr>
          <p:cNvPr id="26"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3007306" y="2057400"/>
            <a:ext cx="7355895" cy="400110"/>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Tìm</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hiểu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về</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một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loại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khoáng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chủ</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yếu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địa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phương</a:t>
            </a:r>
            <a:r>
              <a:rPr lang="en-US" sz="2000" i="1" dirty="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023700" y="1843134"/>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2023699" y="4053988"/>
            <a:ext cx="948101" cy="975212"/>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96082" y="1123383"/>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latin typeface="Calibri"/>
            </a:endParaRPr>
          </a:p>
        </p:txBody>
      </p:sp>
      <p:sp>
        <p:nvSpPr>
          <p:cNvPr id="16" name="Rectangle 15"/>
          <p:cNvSpPr/>
          <p:nvPr/>
        </p:nvSpPr>
        <p:spPr>
          <a:xfrm>
            <a:off x="2543176" y="1371600"/>
            <a:ext cx="3791711" cy="1154162"/>
          </a:xfrm>
          <a:prstGeom prst="rect">
            <a:avLst/>
          </a:prstGeom>
          <a:solidFill>
            <a:srgbClr val="BCFCD4"/>
          </a:solidFill>
          <a:ln w="12700">
            <a:solidFill>
              <a:srgbClr val="009900"/>
            </a:solidFill>
          </a:ln>
        </p:spPr>
        <p:txBody>
          <a:bodyPr wrap="square">
            <a:spAutoFit/>
          </a:bodyPr>
          <a:lstStyle/>
          <a:p>
            <a:pPr algn="just"/>
            <a:r>
              <a:rPr lang="en-US" sz="2300" i="1" dirty="0">
                <a:solidFill>
                  <a:srgbClr val="FF0000"/>
                </a:solidFill>
                <a:latin typeface="Cambria" panose="02040503050406030204" pitchFamily="18" charset="0"/>
                <a:ea typeface="Cambria" panose="02040503050406030204" pitchFamily="18" charset="0"/>
              </a:rPr>
              <a:t>a. </a:t>
            </a:r>
            <a:r>
              <a:rPr lang="en-US" sz="2300" i="1" dirty="0" err="1">
                <a:solidFill>
                  <a:srgbClr val="FF0000"/>
                </a:solidFill>
                <a:latin typeface="Cambria" panose="02040503050406030204" pitchFamily="18" charset="0"/>
                <a:ea typeface="Cambria" panose="02040503050406030204" pitchFamily="18" charset="0"/>
              </a:rPr>
              <a:t>Tài</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nguyên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khoáng</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sản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nước</a:t>
            </a:r>
            <a:r>
              <a:rPr lang="en-US" sz="2300" i="1" dirty="0">
                <a:solidFill>
                  <a:srgbClr val="FF0000"/>
                </a:solidFill>
                <a:latin typeface="Cambria" panose="02040503050406030204" pitchFamily="18" charset="0"/>
                <a:ea typeface="Cambria" panose="02040503050406030204" pitchFamily="18" charset="0"/>
              </a:rPr>
              <a:t> ta </a:t>
            </a:r>
            <a:r>
              <a:rPr lang="en-US" sz="2300" i="1" dirty="0" err="1">
                <a:solidFill>
                  <a:srgbClr val="FF0000"/>
                </a:solidFill>
                <a:latin typeface="Cambria" panose="02040503050406030204" pitchFamily="18" charset="0"/>
                <a:ea typeface="Cambria" panose="02040503050406030204" pitchFamily="18" charset="0"/>
              </a:rPr>
              <a:t>khá</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phong</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phú</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đa</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dạng</a:t>
            </a:r>
            <a:r>
              <a:rPr lang="en-US" sz="2300" i="1" dirty="0">
                <a:solidFill>
                  <a:srgbClr val="FF0000"/>
                </a:solidFill>
                <a:latin typeface="Cambria" panose="02040503050406030204" pitchFamily="18" charset="0"/>
                <a:ea typeface="Cambria" panose="02040503050406030204" pitchFamily="18" charset="0"/>
              </a:rPr>
              <a:t>.</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TÀI NGUYÊN KHOÁNG SẢN</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1401450"/>
            <a:ext cx="789986" cy="13417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a:extLst>
              <a:ext uri="{FF2B5EF4-FFF2-40B4-BE49-F238E27FC236}">
                <a16:creationId xmlns:a16="http://schemas.microsoft.com/office/drawing/2014/main" id="{30E4356F-D12C-1910-8B3B-1AFD8094BCC0}"/>
              </a:ext>
            </a:extLst>
          </p:cNvPr>
          <p:cNvPicPr>
            <a:picLocks noChangeAspect="1"/>
          </p:cNvPicPr>
          <p:nvPr/>
        </p:nvPicPr>
        <p:blipFill>
          <a:blip r:embed="rId7"/>
          <a:stretch>
            <a:fillRect/>
          </a:stretch>
        </p:blipFill>
        <p:spPr>
          <a:xfrm>
            <a:off x="6334887" y="1195343"/>
            <a:ext cx="4202589" cy="5419814"/>
          </a:xfrm>
          <a:prstGeom prst="rect">
            <a:avLst/>
          </a:prstGeom>
        </p:spPr>
      </p:pic>
    </p:spTree>
    <p:extLst>
      <p:ext uri="{BB962C8B-B14F-4D97-AF65-F5344CB8AC3E}">
        <p14:creationId xmlns:p14="http://schemas.microsoft.com/office/powerpoint/2010/main" val="33985972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latin typeface="Calibri"/>
            </a:endParaRPr>
          </a:p>
        </p:txBody>
      </p:sp>
      <p:sp>
        <p:nvSpPr>
          <p:cNvPr id="16" name="Rectangle 15"/>
          <p:cNvSpPr/>
          <p:nvPr/>
        </p:nvSpPr>
        <p:spPr>
          <a:xfrm>
            <a:off x="1699459" y="1371601"/>
            <a:ext cx="4987853" cy="1154162"/>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hình</a:t>
            </a:r>
            <a:r>
              <a:rPr lang="en-US" sz="2300" i="1" dirty="0">
                <a:solidFill>
                  <a:srgbClr val="FF0000"/>
                </a:solidFill>
                <a:latin typeface="Cambria" panose="02040503050406030204" pitchFamily="18" charset="0"/>
                <a:ea typeface="Cambria" panose="02040503050406030204" pitchFamily="18" charset="0"/>
              </a:rPr>
              <a:t> 3.3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em</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hãy</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chứng</a:t>
            </a:r>
            <a:r>
              <a:rPr lang="en-US" sz="2300" i="1" dirty="0">
                <a:solidFill>
                  <a:srgbClr val="FF0000"/>
                </a:solidFill>
                <a:latin typeface="Cambria" panose="02040503050406030204" pitchFamily="18" charset="0"/>
                <a:ea typeface="Cambria" panose="02040503050406030204" pitchFamily="18" charset="0"/>
              </a:rPr>
              <a:t> minh </a:t>
            </a:r>
            <a:r>
              <a:rPr lang="en-US" sz="2300" i="1" dirty="0" err="1">
                <a:solidFill>
                  <a:srgbClr val="FF0000"/>
                </a:solidFill>
                <a:latin typeface="Cambria" panose="02040503050406030204" pitchFamily="18" charset="0"/>
                <a:ea typeface="Cambria" panose="02040503050406030204" pitchFamily="18" charset="0"/>
              </a:rPr>
              <a:t>khoáng</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sản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nước</a:t>
            </a:r>
            <a:r>
              <a:rPr lang="en-US" sz="2300" i="1" dirty="0">
                <a:solidFill>
                  <a:srgbClr val="FF0000"/>
                </a:solidFill>
                <a:latin typeface="Cambria" panose="02040503050406030204" pitchFamily="18" charset="0"/>
                <a:ea typeface="Cambria" panose="02040503050406030204" pitchFamily="18" charset="0"/>
              </a:rPr>
              <a:t> ta </a:t>
            </a:r>
            <a:r>
              <a:rPr lang="en-US" sz="2300" i="1" dirty="0" err="1">
                <a:solidFill>
                  <a:srgbClr val="FF0000"/>
                </a:solidFill>
                <a:latin typeface="Cambria" panose="02040503050406030204" pitchFamily="18" charset="0"/>
                <a:ea typeface="Cambria" panose="02040503050406030204" pitchFamily="18" charset="0"/>
              </a:rPr>
              <a:t>khá</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phong</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phú</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đa</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dạng</a:t>
            </a:r>
            <a:r>
              <a:rPr lang="en-US" sz="2300" i="1" dirty="0">
                <a:solidFill>
                  <a:srgbClr val="FF0000"/>
                </a:solidFill>
                <a:latin typeface="Cambria" panose="02040503050406030204" pitchFamily="18" charset="0"/>
                <a:ea typeface="Cambria" panose="02040503050406030204" pitchFamily="18" charset="0"/>
              </a:rPr>
              <a:t>.</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TÀI NGUYÊN KHOÁNG SẢN</a:t>
            </a:r>
          </a:p>
        </p:txBody>
      </p:sp>
      <p:sp>
        <p:nvSpPr>
          <p:cNvPr id="32" name="Rectangle 31"/>
          <p:cNvSpPr/>
          <p:nvPr/>
        </p:nvSpPr>
        <p:spPr>
          <a:xfrm>
            <a:off x="1757161" y="3124200"/>
            <a:ext cx="4948440" cy="2569934"/>
          </a:xfrm>
          <a:prstGeom prst="rect">
            <a:avLst/>
          </a:prstGeom>
          <a:solidFill>
            <a:srgbClr val="FFCCFF"/>
          </a:solidFill>
          <a:ln w="12700">
            <a:solidFill>
              <a:srgbClr val="0070C0"/>
            </a:solidFill>
          </a:ln>
        </p:spPr>
        <p:txBody>
          <a:bodyPr wrap="square">
            <a:spAutoFit/>
          </a:bodyPr>
          <a:lstStyle/>
          <a:p>
            <a:pPr algn="just"/>
            <a:r>
              <a:rPr lang="en-US" sz="2300" dirty="0">
                <a:solidFill>
                  <a:prstClr val="black"/>
                </a:solidFill>
                <a:latin typeface="Cambria" panose="02040503050406030204" pitchFamily="18" charset="0"/>
                <a:ea typeface="Cambria" panose="02040503050406030204" pitchFamily="18" charset="0"/>
              </a:rPr>
              <a:t>- </a:t>
            </a:r>
            <a:r>
              <a:rPr lang="en-US" sz="2300" dirty="0" err="1">
                <a:solidFill>
                  <a:prstClr val="black"/>
                </a:solidFill>
                <a:latin typeface="Cambria" panose="02040503050406030204" pitchFamily="18" charset="0"/>
                <a:ea typeface="Cambria" panose="02040503050406030204" pitchFamily="18" charset="0"/>
              </a:rPr>
              <a:t>Có</a:t>
            </a:r>
            <a:r>
              <a:rPr lang="en-US" sz="2300" dirty="0">
                <a:solidFill>
                  <a:prstClr val="black"/>
                </a:solidFill>
                <a:latin typeface="Cambria" panose="02040503050406030204" pitchFamily="18" charset="0"/>
                <a:ea typeface="Cambria" panose="02040503050406030204" pitchFamily="18" charset="0"/>
              </a:rPr>
              <a:t> </a:t>
            </a:r>
            <a:r>
              <a:rPr lang="en-US" sz="2300" dirty="0" err="1">
                <a:solidFill>
                  <a:prstClr val="black"/>
                </a:solidFill>
                <a:latin typeface="Cambria" panose="02040503050406030204" pitchFamily="18" charset="0"/>
                <a:ea typeface="Cambria" panose="02040503050406030204" pitchFamily="18" charset="0"/>
              </a:rPr>
              <a:t>trên</a:t>
            </a:r>
            <a:r>
              <a:rPr lang="en-US" sz="2300" dirty="0">
                <a:solidFill>
                  <a:prstClr val="black"/>
                </a:solidFill>
                <a:latin typeface="Cambria" panose="02040503050406030204" pitchFamily="18" charset="0"/>
                <a:ea typeface="Cambria" panose="02040503050406030204" pitchFamily="18" charset="0"/>
              </a:rPr>
              <a:t> 5000 </a:t>
            </a:r>
            <a:r>
              <a:rPr lang="en-US" sz="2300" dirty="0" err="1">
                <a:solidFill>
                  <a:prstClr val="black"/>
                </a:solidFill>
                <a:latin typeface="Cambria" panose="02040503050406030204" pitchFamily="18" charset="0"/>
                <a:ea typeface="Cambria" panose="02040503050406030204" pitchFamily="18" charset="0"/>
              </a:rPr>
              <a:t>mỏ</a:t>
            </a:r>
            <a:r>
              <a:rPr lang="en-US" sz="2300" dirty="0">
                <a:solidFill>
                  <a:prstClr val="black"/>
                </a:solidFill>
                <a:latin typeface="Cambria" panose="02040503050406030204" pitchFamily="18" charset="0"/>
                <a:ea typeface="Cambria" panose="02040503050406030204" pitchFamily="18" charset="0"/>
              </a:rPr>
              <a:t> </a:t>
            </a:r>
            <a:r>
              <a:rPr lang="en-US" sz="2300" dirty="0" err="1">
                <a:solidFill>
                  <a:prstClr val="black"/>
                </a:solidFill>
                <a:latin typeface="Cambria" panose="02040503050406030204" pitchFamily="18" charset="0"/>
                <a:ea typeface="Cambria" panose="02040503050406030204" pitchFamily="18" charset="0"/>
              </a:rPr>
              <a:t>và</a:t>
            </a:r>
            <a:r>
              <a:rPr lang="en-US" sz="2300" dirty="0">
                <a:solidFill>
                  <a:prstClr val="black"/>
                </a:solidFill>
                <a:latin typeface="Cambria" panose="02040503050406030204" pitchFamily="18" charset="0"/>
                <a:ea typeface="Cambria" panose="02040503050406030204" pitchFamily="18" charset="0"/>
              </a:rPr>
              <a:t> </a:t>
            </a:r>
            <a:r>
              <a:rPr lang="en-US" sz="2300" dirty="0" err="1">
                <a:solidFill>
                  <a:prstClr val="black"/>
                </a:solidFill>
                <a:latin typeface="Cambria" panose="02040503050406030204" pitchFamily="18" charset="0"/>
                <a:ea typeface="Cambria" panose="02040503050406030204" pitchFamily="18" charset="0"/>
              </a:rPr>
              <a:t>điểm</a:t>
            </a:r>
            <a:r>
              <a:rPr lang="en-US" sz="2300" dirty="0">
                <a:solidFill>
                  <a:prstClr val="black"/>
                </a:solidFill>
                <a:latin typeface="Cambria" panose="02040503050406030204" pitchFamily="18" charset="0"/>
                <a:ea typeface="Cambria" panose="02040503050406030204" pitchFamily="18" charset="0"/>
              </a:rPr>
              <a:t> </a:t>
            </a:r>
            <a:r>
              <a:rPr lang="en-US" sz="2300" dirty="0" err="1">
                <a:solidFill>
                  <a:prstClr val="black"/>
                </a:solidFill>
                <a:latin typeface="Cambria" panose="02040503050406030204" pitchFamily="18" charset="0"/>
                <a:ea typeface="Cambria" panose="02040503050406030204" pitchFamily="18" charset="0"/>
              </a:rPr>
              <a:t>quặng</a:t>
            </a:r>
            <a:r>
              <a:rPr lang="en-US" sz="2300" dirty="0">
                <a:solidFill>
                  <a:prstClr val="black"/>
                </a:solidFill>
                <a:latin typeface="Cambria" panose="02040503050406030204" pitchFamily="18" charset="0"/>
                <a:ea typeface="Cambria" panose="02040503050406030204" pitchFamily="18" charset="0"/>
              </a:rPr>
              <a:t> </a:t>
            </a:r>
            <a:r>
              <a:rPr lang="en-US" sz="2300" dirty="0" err="1">
                <a:solidFill>
                  <a:prstClr val="black"/>
                </a:solidFill>
                <a:latin typeface="Cambria" panose="02040503050406030204" pitchFamily="18" charset="0"/>
                <a:ea typeface="Cambria" panose="02040503050406030204" pitchFamily="18" charset="0"/>
              </a:rPr>
              <a:t>của</a:t>
            </a:r>
            <a:r>
              <a:rPr lang="en-US" sz="2300" dirty="0">
                <a:solidFill>
                  <a:prstClr val="black"/>
                </a:solidFill>
                <a:latin typeface="Cambria" panose="02040503050406030204" pitchFamily="18" charset="0"/>
                <a:ea typeface="Cambria" panose="02040503050406030204" pitchFamily="18" charset="0"/>
              </a:rPr>
              <a:t> </a:t>
            </a:r>
            <a:r>
              <a:rPr lang="en-US" sz="2300" dirty="0" err="1">
                <a:solidFill>
                  <a:prstClr val="black"/>
                </a:solidFill>
                <a:latin typeface="Cambria" panose="02040503050406030204" pitchFamily="18" charset="0"/>
                <a:ea typeface="Cambria" panose="02040503050406030204" pitchFamily="18" charset="0"/>
              </a:rPr>
              <a:t>hơn</a:t>
            </a:r>
            <a:r>
              <a:rPr lang="en-US" sz="2300" dirty="0">
                <a:solidFill>
                  <a:prstClr val="black"/>
                </a:solidFill>
                <a:latin typeface="Cambria" panose="02040503050406030204" pitchFamily="18" charset="0"/>
                <a:ea typeface="Cambria" panose="02040503050406030204" pitchFamily="18" charset="0"/>
              </a:rPr>
              <a:t> 60 </a:t>
            </a:r>
            <a:r>
              <a:rPr lang="en-US" sz="2300" dirty="0" err="1">
                <a:solidFill>
                  <a:prstClr val="black"/>
                </a:solidFill>
                <a:latin typeface="Cambria" panose="02040503050406030204" pitchFamily="18" charset="0"/>
                <a:ea typeface="Cambria" panose="02040503050406030204" pitchFamily="18" charset="0"/>
              </a:rPr>
              <a:t>loại</a:t>
            </a:r>
            <a:r>
              <a:rPr lang="en-US" sz="2300" dirty="0">
                <a:solidFill>
                  <a:prstClr val="black"/>
                </a:solidFill>
                <a:latin typeface="Cambria" panose="02040503050406030204" pitchFamily="18" charset="0"/>
                <a:ea typeface="Cambria" panose="02040503050406030204" pitchFamily="18" charset="0"/>
              </a:rPr>
              <a:t> </a:t>
            </a:r>
            <a:r>
              <a:rPr lang="en-US" sz="2300" dirty="0" err="1">
                <a:solidFill>
                  <a:prstClr val="black"/>
                </a:solidFill>
                <a:latin typeface="Cambria" panose="02040503050406030204" pitchFamily="18" charset="0"/>
                <a:ea typeface="Cambria" panose="02040503050406030204" pitchFamily="18" charset="0"/>
              </a:rPr>
              <a:t>khoáng</a:t>
            </a:r>
            <a:r>
              <a:rPr lang="en-US" sz="2300" dirty="0">
                <a:solidFill>
                  <a:prstClr val="black"/>
                </a:solidFill>
                <a:latin typeface="Cambria" panose="02040503050406030204" pitchFamily="18" charset="0"/>
                <a:ea typeface="Cambria" panose="02040503050406030204" pitchFamily="18" charset="0"/>
              </a:rPr>
              <a:t> </a:t>
            </a:r>
            <a:r>
              <a:rPr lang="en-US" sz="2300" dirty="0" err="1">
                <a:solidFill>
                  <a:prstClr val="black"/>
                </a:solidFill>
                <a:latin typeface="Cambria" panose="02040503050406030204" pitchFamily="18" charset="0"/>
                <a:ea typeface="Cambria" panose="02040503050406030204" pitchFamily="18" charset="0"/>
              </a:rPr>
              <a:t>sản</a:t>
            </a:r>
            <a:r>
              <a:rPr lang="en-US" sz="2300" dirty="0">
                <a:solidFill>
                  <a:prstClr val="black"/>
                </a:solidFill>
                <a:latin typeface="Cambria" panose="02040503050406030204" pitchFamily="18" charset="0"/>
                <a:ea typeface="Cambria" panose="02040503050406030204" pitchFamily="18" charset="0"/>
              </a:rPr>
              <a:t> </a:t>
            </a:r>
            <a:r>
              <a:rPr lang="en-US" sz="2300" dirty="0" err="1">
                <a:solidFill>
                  <a:prstClr val="black"/>
                </a:solidFill>
                <a:latin typeface="Cambria" panose="02040503050406030204" pitchFamily="18" charset="0"/>
                <a:ea typeface="Cambria" panose="02040503050406030204" pitchFamily="18" charset="0"/>
              </a:rPr>
              <a:t>khác</a:t>
            </a:r>
            <a:r>
              <a:rPr lang="en-US" sz="2300" dirty="0">
                <a:solidFill>
                  <a:prstClr val="black"/>
                </a:solidFill>
                <a:latin typeface="Cambria" panose="02040503050406030204" pitchFamily="18" charset="0"/>
                <a:ea typeface="Cambria" panose="02040503050406030204" pitchFamily="18" charset="0"/>
              </a:rPr>
              <a:t> </a:t>
            </a:r>
            <a:r>
              <a:rPr lang="en-US" sz="2300" dirty="0" err="1">
                <a:solidFill>
                  <a:prstClr val="black"/>
                </a:solidFill>
                <a:latin typeface="Cambria" panose="02040503050406030204" pitchFamily="18" charset="0"/>
                <a:ea typeface="Cambria" panose="02040503050406030204" pitchFamily="18" charset="0"/>
              </a:rPr>
              <a:t>nhau</a:t>
            </a:r>
            <a:r>
              <a:rPr lang="en-US" sz="2300" dirty="0">
                <a:solidFill>
                  <a:prstClr val="black"/>
                </a:solidFill>
                <a:latin typeface="Cambria" panose="02040503050406030204" pitchFamily="18" charset="0"/>
                <a:ea typeface="Cambria" panose="02040503050406030204" pitchFamily="18" charset="0"/>
              </a:rPr>
              <a:t>.</a:t>
            </a:r>
          </a:p>
          <a:p>
            <a:pPr algn="just"/>
            <a:r>
              <a:rPr lang="en-US" sz="2300" dirty="0">
                <a:solidFill>
                  <a:prstClr val="black"/>
                </a:solidFill>
                <a:latin typeface="Cambria" panose="02040503050406030204" pitchFamily="18" charset="0"/>
                <a:ea typeface="Cambria" panose="02040503050406030204" pitchFamily="18" charset="0"/>
              </a:rPr>
              <a:t>- </a:t>
            </a:r>
            <a:r>
              <a:rPr lang="en-US" sz="2300" dirty="0" err="1">
                <a:solidFill>
                  <a:prstClr val="black"/>
                </a:solidFill>
                <a:latin typeface="Cambria" panose="02040503050406030204" pitchFamily="18" charset="0"/>
                <a:ea typeface="Cambria" panose="02040503050406030204" pitchFamily="18" charset="0"/>
              </a:rPr>
              <a:t>Một</a:t>
            </a:r>
            <a:r>
              <a:rPr lang="en-US" sz="2300" dirty="0">
                <a:solidFill>
                  <a:prstClr val="black"/>
                </a:solidFill>
                <a:latin typeface="Cambria" panose="02040503050406030204" pitchFamily="18" charset="0"/>
                <a:ea typeface="Cambria" panose="02040503050406030204" pitchFamily="18" charset="0"/>
              </a:rPr>
              <a:t> </a:t>
            </a:r>
            <a:r>
              <a:rPr lang="en-US" sz="2300" dirty="0" err="1">
                <a:solidFill>
                  <a:prstClr val="black"/>
                </a:solidFill>
                <a:latin typeface="Cambria" panose="02040503050406030204" pitchFamily="18" charset="0"/>
                <a:ea typeface="Cambria" panose="02040503050406030204" pitchFamily="18" charset="0"/>
              </a:rPr>
              <a:t>số</a:t>
            </a:r>
            <a:r>
              <a:rPr lang="en-US" sz="2300" dirty="0">
                <a:solidFill>
                  <a:prstClr val="black"/>
                </a:solidFill>
                <a:latin typeface="Cambria" panose="02040503050406030204" pitchFamily="18" charset="0"/>
                <a:ea typeface="Cambria" panose="02040503050406030204" pitchFamily="18" charset="0"/>
              </a:rPr>
              <a:t> </a:t>
            </a:r>
            <a:r>
              <a:rPr lang="en-US" sz="2300" dirty="0" err="1">
                <a:solidFill>
                  <a:prstClr val="black"/>
                </a:solidFill>
                <a:latin typeface="Cambria" panose="02040503050406030204" pitchFamily="18" charset="0"/>
                <a:ea typeface="Cambria" panose="02040503050406030204" pitchFamily="18" charset="0"/>
              </a:rPr>
              <a:t>loại</a:t>
            </a:r>
            <a:r>
              <a:rPr lang="en-US" sz="2300" dirty="0">
                <a:solidFill>
                  <a:prstClr val="black"/>
                </a:solidFill>
                <a:latin typeface="Cambria" panose="02040503050406030204" pitchFamily="18" charset="0"/>
                <a:ea typeface="Cambria" panose="02040503050406030204" pitchFamily="18" charset="0"/>
              </a:rPr>
              <a:t> </a:t>
            </a:r>
            <a:r>
              <a:rPr lang="en-US" sz="2300" dirty="0" err="1">
                <a:solidFill>
                  <a:prstClr val="black"/>
                </a:solidFill>
                <a:latin typeface="Cambria" panose="02040503050406030204" pitchFamily="18" charset="0"/>
                <a:ea typeface="Cambria" panose="02040503050406030204" pitchFamily="18" charset="0"/>
              </a:rPr>
              <a:t>khoáng</a:t>
            </a:r>
            <a:r>
              <a:rPr lang="en-US" sz="2300" dirty="0">
                <a:solidFill>
                  <a:prstClr val="black"/>
                </a:solidFill>
                <a:latin typeface="Cambria" panose="02040503050406030204" pitchFamily="18" charset="0"/>
                <a:ea typeface="Cambria" panose="02040503050406030204" pitchFamily="18" charset="0"/>
              </a:rPr>
              <a:t> </a:t>
            </a:r>
            <a:r>
              <a:rPr lang="en-US" sz="2300" dirty="0" err="1">
                <a:solidFill>
                  <a:prstClr val="black"/>
                </a:solidFill>
                <a:latin typeface="Cambria" panose="02040503050406030204" pitchFamily="18" charset="0"/>
                <a:ea typeface="Cambria" panose="02040503050406030204" pitchFamily="18" charset="0"/>
              </a:rPr>
              <a:t>sản</a:t>
            </a:r>
            <a:r>
              <a:rPr lang="en-US" sz="2300" dirty="0">
                <a:solidFill>
                  <a:prstClr val="black"/>
                </a:solidFill>
                <a:latin typeface="Cambria" panose="02040503050406030204" pitchFamily="18" charset="0"/>
                <a:ea typeface="Cambria" panose="02040503050406030204" pitchFamily="18" charset="0"/>
              </a:rPr>
              <a:t>: </a:t>
            </a:r>
            <a:r>
              <a:rPr lang="en-US" sz="2300" dirty="0" err="1">
                <a:solidFill>
                  <a:prstClr val="black"/>
                </a:solidFill>
                <a:latin typeface="Cambria" panose="02040503050406030204" pitchFamily="18" charset="0"/>
                <a:ea typeface="Cambria" panose="02040503050406030204" pitchFamily="18" charset="0"/>
              </a:rPr>
              <a:t>dầu</a:t>
            </a:r>
            <a:r>
              <a:rPr lang="en-US" sz="2300" dirty="0">
                <a:solidFill>
                  <a:prstClr val="black"/>
                </a:solidFill>
                <a:latin typeface="Cambria" panose="02040503050406030204" pitchFamily="18" charset="0"/>
                <a:ea typeface="Cambria" panose="02040503050406030204" pitchFamily="18" charset="0"/>
              </a:rPr>
              <a:t> </a:t>
            </a:r>
            <a:r>
              <a:rPr lang="en-US" sz="2300" dirty="0" err="1">
                <a:solidFill>
                  <a:prstClr val="black"/>
                </a:solidFill>
                <a:latin typeface="Cambria" panose="02040503050406030204" pitchFamily="18" charset="0"/>
                <a:ea typeface="Cambria" panose="02040503050406030204" pitchFamily="18" charset="0"/>
              </a:rPr>
              <a:t>mỏ</a:t>
            </a:r>
            <a:r>
              <a:rPr lang="en-US" sz="2300" dirty="0">
                <a:solidFill>
                  <a:prstClr val="black"/>
                </a:solidFill>
                <a:latin typeface="Cambria" panose="02040503050406030204" pitchFamily="18" charset="0"/>
                <a:ea typeface="Cambria" panose="02040503050406030204" pitchFamily="18" charset="0"/>
              </a:rPr>
              <a:t>, </a:t>
            </a:r>
            <a:r>
              <a:rPr lang="en-US" sz="2300" dirty="0" err="1">
                <a:solidFill>
                  <a:prstClr val="black"/>
                </a:solidFill>
                <a:latin typeface="Cambria" panose="02040503050406030204" pitchFamily="18" charset="0"/>
                <a:ea typeface="Cambria" panose="02040503050406030204" pitchFamily="18" charset="0"/>
              </a:rPr>
              <a:t>khí</a:t>
            </a:r>
            <a:r>
              <a:rPr lang="en-US" sz="2300" dirty="0">
                <a:solidFill>
                  <a:prstClr val="black"/>
                </a:solidFill>
                <a:latin typeface="Cambria" panose="02040503050406030204" pitchFamily="18" charset="0"/>
                <a:ea typeface="Cambria" panose="02040503050406030204" pitchFamily="18" charset="0"/>
              </a:rPr>
              <a:t> tự </a:t>
            </a:r>
            <a:r>
              <a:rPr lang="en-US" sz="2300" dirty="0" err="1">
                <a:solidFill>
                  <a:prstClr val="black"/>
                </a:solidFill>
                <a:latin typeface="Cambria" panose="02040503050406030204" pitchFamily="18" charset="0"/>
                <a:ea typeface="Cambria" panose="02040503050406030204" pitchFamily="18" charset="0"/>
              </a:rPr>
              <a:t>nhiên</a:t>
            </a:r>
            <a:r>
              <a:rPr lang="en-US" sz="2300" dirty="0">
                <a:solidFill>
                  <a:prstClr val="black"/>
                </a:solidFill>
                <a:latin typeface="Cambria" panose="02040503050406030204" pitchFamily="18" charset="0"/>
                <a:ea typeface="Cambria" panose="02040503050406030204" pitchFamily="18" charset="0"/>
              </a:rPr>
              <a:t>, than </a:t>
            </a:r>
            <a:r>
              <a:rPr lang="en-US" sz="2300" dirty="0" err="1">
                <a:solidFill>
                  <a:prstClr val="black"/>
                </a:solidFill>
                <a:latin typeface="Cambria" panose="02040503050406030204" pitchFamily="18" charset="0"/>
                <a:ea typeface="Cambria" panose="02040503050406030204" pitchFamily="18" charset="0"/>
              </a:rPr>
              <a:t>đá</a:t>
            </a:r>
            <a:r>
              <a:rPr lang="en-US" sz="2300" dirty="0">
                <a:solidFill>
                  <a:prstClr val="black"/>
                </a:solidFill>
                <a:latin typeface="Cambria" panose="02040503050406030204" pitchFamily="18" charset="0"/>
                <a:ea typeface="Cambria" panose="02040503050406030204" pitchFamily="18" charset="0"/>
              </a:rPr>
              <a:t>, than </a:t>
            </a:r>
            <a:r>
              <a:rPr lang="en-US" sz="2300" dirty="0" err="1">
                <a:solidFill>
                  <a:prstClr val="black"/>
                </a:solidFill>
                <a:latin typeface="Cambria" panose="02040503050406030204" pitchFamily="18" charset="0"/>
                <a:ea typeface="Cambria" panose="02040503050406030204" pitchFamily="18" charset="0"/>
              </a:rPr>
              <a:t>bùn</a:t>
            </a:r>
            <a:r>
              <a:rPr lang="en-US" sz="2300" dirty="0">
                <a:solidFill>
                  <a:prstClr val="black"/>
                </a:solidFill>
                <a:latin typeface="Cambria" panose="02040503050406030204" pitchFamily="18" charset="0"/>
                <a:ea typeface="Cambria" panose="02040503050406030204" pitchFamily="18" charset="0"/>
              </a:rPr>
              <a:t>, </a:t>
            </a:r>
            <a:r>
              <a:rPr lang="en-US" sz="2300" dirty="0" err="1">
                <a:solidFill>
                  <a:prstClr val="black"/>
                </a:solidFill>
                <a:latin typeface="Cambria" panose="02040503050406030204" pitchFamily="18" charset="0"/>
                <a:ea typeface="Cambria" panose="02040503050406030204" pitchFamily="18" charset="0"/>
              </a:rPr>
              <a:t>sắt</a:t>
            </a:r>
            <a:r>
              <a:rPr lang="en-US" sz="2300" dirty="0">
                <a:solidFill>
                  <a:prstClr val="black"/>
                </a:solidFill>
                <a:latin typeface="Cambria" panose="02040503050406030204" pitchFamily="18" charset="0"/>
                <a:ea typeface="Cambria" panose="02040503050406030204" pitchFamily="18" charset="0"/>
              </a:rPr>
              <a:t>, </a:t>
            </a:r>
            <a:r>
              <a:rPr lang="en-US" sz="2300" dirty="0" err="1">
                <a:solidFill>
                  <a:prstClr val="black"/>
                </a:solidFill>
                <a:latin typeface="Cambria" panose="02040503050406030204" pitchFamily="18" charset="0"/>
                <a:ea typeface="Cambria" panose="02040503050406030204" pitchFamily="18" charset="0"/>
              </a:rPr>
              <a:t>mangan</a:t>
            </a:r>
            <a:r>
              <a:rPr lang="en-US" sz="2300" dirty="0">
                <a:solidFill>
                  <a:prstClr val="black"/>
                </a:solidFill>
                <a:latin typeface="Cambria" panose="02040503050406030204" pitchFamily="18" charset="0"/>
                <a:ea typeface="Cambria" panose="02040503050406030204" pitchFamily="18" charset="0"/>
              </a:rPr>
              <a:t>, titan, </a:t>
            </a:r>
            <a:r>
              <a:rPr lang="en-US" sz="2300" dirty="0" err="1">
                <a:solidFill>
                  <a:prstClr val="black"/>
                </a:solidFill>
                <a:latin typeface="Cambria" panose="02040503050406030204" pitchFamily="18" charset="0"/>
                <a:ea typeface="Cambria" panose="02040503050406030204" pitchFamily="18" charset="0"/>
              </a:rPr>
              <a:t>vàng</a:t>
            </a:r>
            <a:r>
              <a:rPr lang="en-US" sz="2300" dirty="0">
                <a:solidFill>
                  <a:prstClr val="black"/>
                </a:solidFill>
                <a:latin typeface="Cambria" panose="02040503050406030204" pitchFamily="18" charset="0"/>
                <a:ea typeface="Cambria" panose="02040503050406030204" pitchFamily="18" charset="0"/>
              </a:rPr>
              <a:t>, </a:t>
            </a:r>
            <a:r>
              <a:rPr lang="en-US" sz="2300" dirty="0" err="1">
                <a:solidFill>
                  <a:prstClr val="black"/>
                </a:solidFill>
                <a:latin typeface="Cambria" panose="02040503050406030204" pitchFamily="18" charset="0"/>
                <a:ea typeface="Cambria" panose="02040503050406030204" pitchFamily="18" charset="0"/>
              </a:rPr>
              <a:t>đồng</a:t>
            </a:r>
            <a:r>
              <a:rPr lang="en-US" sz="2300" dirty="0">
                <a:solidFill>
                  <a:prstClr val="black"/>
                </a:solidFill>
                <a:latin typeface="Cambria" panose="02040503050406030204" pitchFamily="18" charset="0"/>
                <a:ea typeface="Cambria" panose="02040503050406030204" pitchFamily="18" charset="0"/>
              </a:rPr>
              <a:t>, </a:t>
            </a:r>
            <a:r>
              <a:rPr lang="en-US" sz="2300" dirty="0" err="1">
                <a:solidFill>
                  <a:prstClr val="black"/>
                </a:solidFill>
                <a:latin typeface="Cambria" panose="02040503050406030204" pitchFamily="18" charset="0"/>
                <a:ea typeface="Cambria" panose="02040503050406030204" pitchFamily="18" charset="0"/>
              </a:rPr>
              <a:t>thiếc</a:t>
            </a:r>
            <a:r>
              <a:rPr lang="en-US" sz="2300" dirty="0">
                <a:solidFill>
                  <a:prstClr val="black"/>
                </a:solidFill>
                <a:latin typeface="Cambria" panose="02040503050406030204" pitchFamily="18" charset="0"/>
                <a:ea typeface="Cambria" panose="02040503050406030204" pitchFamily="18" charset="0"/>
              </a:rPr>
              <a:t>, </a:t>
            </a:r>
            <a:r>
              <a:rPr lang="en-US" sz="2300" dirty="0" err="1">
                <a:solidFill>
                  <a:prstClr val="black"/>
                </a:solidFill>
                <a:latin typeface="Cambria" panose="02040503050406030204" pitchFamily="18" charset="0"/>
                <a:ea typeface="Cambria" panose="02040503050406030204" pitchFamily="18" charset="0"/>
              </a:rPr>
              <a:t>bô-xit</a:t>
            </a:r>
            <a:r>
              <a:rPr lang="en-US" sz="2300" dirty="0">
                <a:solidFill>
                  <a:prstClr val="black"/>
                </a:solidFill>
                <a:latin typeface="Cambria" panose="02040503050406030204" pitchFamily="18" charset="0"/>
                <a:ea typeface="Cambria" panose="02040503050406030204" pitchFamily="18" charset="0"/>
              </a:rPr>
              <a:t>, </a:t>
            </a:r>
            <a:r>
              <a:rPr lang="en-US" sz="2300" dirty="0" err="1">
                <a:solidFill>
                  <a:prstClr val="black"/>
                </a:solidFill>
                <a:latin typeface="Cambria" panose="02040503050406030204" pitchFamily="18" charset="0"/>
                <a:ea typeface="Cambria" panose="02040503050406030204" pitchFamily="18" charset="0"/>
              </a:rPr>
              <a:t>apatit</a:t>
            </a:r>
            <a:r>
              <a:rPr lang="en-US" sz="2300" dirty="0">
                <a:solidFill>
                  <a:prstClr val="black"/>
                </a:solidFill>
                <a:latin typeface="Cambria" panose="02040503050406030204" pitchFamily="18" charset="0"/>
                <a:ea typeface="Cambria" panose="02040503050406030204" pitchFamily="18" charset="0"/>
              </a:rPr>
              <a:t>, </a:t>
            </a:r>
            <a:r>
              <a:rPr lang="en-US" sz="2300" dirty="0" err="1">
                <a:solidFill>
                  <a:prstClr val="black"/>
                </a:solidFill>
                <a:latin typeface="Cambria" panose="02040503050406030204" pitchFamily="18" charset="0"/>
                <a:ea typeface="Cambria" panose="02040503050406030204" pitchFamily="18" charset="0"/>
              </a:rPr>
              <a:t>đá</a:t>
            </a:r>
            <a:r>
              <a:rPr lang="en-US" sz="2300" dirty="0">
                <a:solidFill>
                  <a:prstClr val="black"/>
                </a:solidFill>
                <a:latin typeface="Cambria" panose="02040503050406030204" pitchFamily="18" charset="0"/>
                <a:ea typeface="Cambria" panose="02040503050406030204" pitchFamily="18" charset="0"/>
              </a:rPr>
              <a:t> </a:t>
            </a:r>
            <a:r>
              <a:rPr lang="en-US" sz="2300" dirty="0" err="1">
                <a:solidFill>
                  <a:prstClr val="black"/>
                </a:solidFill>
                <a:latin typeface="Cambria" panose="02040503050406030204" pitchFamily="18" charset="0"/>
                <a:ea typeface="Cambria" panose="02040503050406030204" pitchFamily="18" charset="0"/>
              </a:rPr>
              <a:t>quý</a:t>
            </a:r>
            <a:r>
              <a:rPr lang="en-US" sz="2300" dirty="0">
                <a:solidFill>
                  <a:prstClr val="black"/>
                </a:solidFill>
                <a:latin typeface="Cambria" panose="02040503050406030204" pitchFamily="18" charset="0"/>
                <a:ea typeface="Cambria" panose="02040503050406030204" pitchFamily="18" charset="0"/>
              </a:rPr>
              <a:t>, </a:t>
            </a:r>
            <a:r>
              <a:rPr lang="en-US" sz="2300" dirty="0" err="1">
                <a:solidFill>
                  <a:prstClr val="black"/>
                </a:solidFill>
                <a:latin typeface="Cambria" panose="02040503050406030204" pitchFamily="18" charset="0"/>
                <a:ea typeface="Cambria" panose="02040503050406030204" pitchFamily="18" charset="0"/>
              </a:rPr>
              <a:t>đá</a:t>
            </a:r>
            <a:r>
              <a:rPr lang="en-US" sz="2300" dirty="0">
                <a:solidFill>
                  <a:prstClr val="black"/>
                </a:solidFill>
                <a:latin typeface="Cambria" panose="02040503050406030204" pitchFamily="18" charset="0"/>
                <a:ea typeface="Cambria" panose="02040503050406030204" pitchFamily="18" charset="0"/>
              </a:rPr>
              <a:t> </a:t>
            </a:r>
            <a:r>
              <a:rPr lang="en-US" sz="2300" dirty="0" err="1">
                <a:solidFill>
                  <a:prstClr val="black"/>
                </a:solidFill>
                <a:latin typeface="Cambria" panose="02040503050406030204" pitchFamily="18" charset="0"/>
                <a:ea typeface="Cambria" panose="02040503050406030204" pitchFamily="18" charset="0"/>
              </a:rPr>
              <a:t>vôi</a:t>
            </a:r>
            <a:r>
              <a:rPr lang="en-US" sz="2300" dirty="0">
                <a:solidFill>
                  <a:prstClr val="black"/>
                </a:solidFill>
                <a:latin typeface="Cambria" panose="02040503050406030204" pitchFamily="18" charset="0"/>
                <a:ea typeface="Cambria" panose="02040503050406030204" pitchFamily="18" charset="0"/>
              </a:rPr>
              <a:t>, </a:t>
            </a:r>
            <a:r>
              <a:rPr lang="en-US" sz="2300" dirty="0" err="1">
                <a:solidFill>
                  <a:prstClr val="black"/>
                </a:solidFill>
                <a:latin typeface="Cambria" panose="02040503050406030204" pitchFamily="18" charset="0"/>
                <a:ea typeface="Cambria" panose="02040503050406030204" pitchFamily="18" charset="0"/>
              </a:rPr>
              <a:t>sét</a:t>
            </a:r>
            <a:r>
              <a:rPr lang="en-US" sz="2300" dirty="0">
                <a:solidFill>
                  <a:prstClr val="black"/>
                </a:solidFill>
                <a:latin typeface="Cambria" panose="02040503050406030204" pitchFamily="18" charset="0"/>
                <a:ea typeface="Cambria" panose="02040503050406030204" pitchFamily="18" charset="0"/>
              </a:rPr>
              <a:t>, </a:t>
            </a:r>
            <a:r>
              <a:rPr lang="en-US" sz="2300" dirty="0" err="1">
                <a:solidFill>
                  <a:prstClr val="black"/>
                </a:solidFill>
                <a:latin typeface="Cambria" panose="02040503050406030204" pitchFamily="18" charset="0"/>
                <a:ea typeface="Cambria" panose="02040503050406030204" pitchFamily="18" charset="0"/>
              </a:rPr>
              <a:t>cao</a:t>
            </a:r>
            <a:r>
              <a:rPr lang="en-US" sz="2300" dirty="0">
                <a:solidFill>
                  <a:prstClr val="black"/>
                </a:solidFill>
                <a:latin typeface="Cambria" panose="02040503050406030204" pitchFamily="18" charset="0"/>
                <a:ea typeface="Cambria" panose="02040503050406030204" pitchFamily="18" charset="0"/>
              </a:rPr>
              <a:t> </a:t>
            </a:r>
            <a:r>
              <a:rPr lang="en-US" sz="2300" dirty="0" err="1">
                <a:solidFill>
                  <a:prstClr val="black"/>
                </a:solidFill>
                <a:latin typeface="Cambria" panose="02040503050406030204" pitchFamily="18" charset="0"/>
                <a:ea typeface="Cambria" panose="02040503050406030204" pitchFamily="18" charset="0"/>
              </a:rPr>
              <a:t>lanh</a:t>
            </a:r>
            <a:r>
              <a:rPr lang="en-US" sz="2300" dirty="0">
                <a:solidFill>
                  <a:prstClr val="black"/>
                </a:solidFill>
                <a:latin typeface="Cambria" panose="02040503050406030204" pitchFamily="18" charset="0"/>
                <a:ea typeface="Cambria" panose="02040503050406030204" pitchFamily="18" charset="0"/>
              </a:rPr>
              <a:t>, </a:t>
            </a:r>
            <a:r>
              <a:rPr lang="en-US" sz="2300" dirty="0" err="1">
                <a:solidFill>
                  <a:prstClr val="black"/>
                </a:solidFill>
                <a:latin typeface="Cambria" panose="02040503050406030204" pitchFamily="18" charset="0"/>
                <a:ea typeface="Cambria" panose="02040503050406030204" pitchFamily="18" charset="0"/>
              </a:rPr>
              <a:t>nước</a:t>
            </a:r>
            <a:r>
              <a:rPr lang="en-US" sz="2300" dirty="0">
                <a:solidFill>
                  <a:prstClr val="black"/>
                </a:solidFill>
                <a:latin typeface="Cambria" panose="02040503050406030204" pitchFamily="18" charset="0"/>
                <a:ea typeface="Cambria" panose="02040503050406030204" pitchFamily="18" charset="0"/>
              </a:rPr>
              <a:t> </a:t>
            </a:r>
            <a:r>
              <a:rPr lang="en-US" sz="2300" dirty="0" err="1">
                <a:solidFill>
                  <a:prstClr val="black"/>
                </a:solidFill>
                <a:latin typeface="Cambria" panose="02040503050406030204" pitchFamily="18" charset="0"/>
                <a:ea typeface="Cambria" panose="02040503050406030204" pitchFamily="18" charset="0"/>
              </a:rPr>
              <a:t>khoáng</a:t>
            </a:r>
            <a:r>
              <a:rPr lang="en-US" sz="2300" dirty="0">
                <a:solidFill>
                  <a:prstClr val="black"/>
                </a:solidFill>
                <a:latin typeface="Cambria" panose="02040503050406030204" pitchFamily="18" charset="0"/>
                <a:ea typeface="Cambria" panose="02040503050406030204" pitchFamily="18" charset="0"/>
              </a:rPr>
              <a:t>.</a:t>
            </a:r>
            <a:endParaRPr lang="vi-VN" sz="2300" dirty="0">
              <a:solidFill>
                <a:prstClr val="black"/>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03D3A4A5-26FE-948F-08F0-2DC777C624B2}"/>
              </a:ext>
            </a:extLst>
          </p:cNvPr>
          <p:cNvPicPr>
            <a:picLocks noChangeAspect="1"/>
          </p:cNvPicPr>
          <p:nvPr/>
        </p:nvPicPr>
        <p:blipFill>
          <a:blip r:embed="rId5"/>
          <a:stretch>
            <a:fillRect/>
          </a:stretch>
        </p:blipFill>
        <p:spPr>
          <a:xfrm>
            <a:off x="6750398" y="1214393"/>
            <a:ext cx="3682303" cy="5419814"/>
          </a:xfrm>
          <a:prstGeom prst="rect">
            <a:avLst/>
          </a:prstGeom>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randombar(horizontal)">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15" dur="500"/>
                                        <p:tgtEl>
                                          <p:spTgt spid="3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20"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latin typeface="Calibri"/>
            </a:endParaRPr>
          </a:p>
        </p:txBody>
      </p:sp>
      <p:sp>
        <p:nvSpPr>
          <p:cNvPr id="16" name="Rectangle 15"/>
          <p:cNvSpPr/>
          <p:nvPr/>
        </p:nvSpPr>
        <p:spPr>
          <a:xfrm>
            <a:off x="3029711" y="1371601"/>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Atlat</a:t>
            </a:r>
            <a:r>
              <a:rPr lang="en-US" sz="2300" i="1" dirty="0">
                <a:solidFill>
                  <a:srgbClr val="FF0000"/>
                </a:solidFill>
                <a:latin typeface="Cambria" panose="02040503050406030204" pitchFamily="18" charset="0"/>
                <a:ea typeface="Cambria" panose="02040503050406030204" pitchFamily="18" charset="0"/>
              </a:rPr>
              <a:t> tr8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em</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hãy</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giải</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thích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vì</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sao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khoáng</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sản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nước</a:t>
            </a:r>
            <a:r>
              <a:rPr lang="en-US" sz="2300" i="1" dirty="0">
                <a:solidFill>
                  <a:srgbClr val="FF0000"/>
                </a:solidFill>
                <a:latin typeface="Cambria" panose="02040503050406030204" pitchFamily="18" charset="0"/>
                <a:ea typeface="Cambria" panose="02040503050406030204" pitchFamily="18" charset="0"/>
              </a:rPr>
              <a:t> ta </a:t>
            </a:r>
            <a:r>
              <a:rPr lang="en-US" sz="2300" i="1" dirty="0" err="1">
                <a:solidFill>
                  <a:srgbClr val="FF0000"/>
                </a:solidFill>
                <a:latin typeface="Cambria" panose="02040503050406030204" pitchFamily="18" charset="0"/>
                <a:ea typeface="Cambria" panose="02040503050406030204" pitchFamily="18" charset="0"/>
              </a:rPr>
              <a:t>lại</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phong</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phú</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đa</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dạng</a:t>
            </a:r>
            <a:r>
              <a:rPr lang="en-US" sz="2300" i="1" dirty="0">
                <a:solidFill>
                  <a:srgbClr val="FF0000"/>
                </a:solidFill>
                <a:latin typeface="Cambria" panose="02040503050406030204" pitchFamily="18" charset="0"/>
                <a:ea typeface="Cambria" panose="02040503050406030204" pitchFamily="18" charset="0"/>
              </a:rPr>
              <a:t>?</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TÀI NGUYÊN KHOÁNG SẢN</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0211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 descr="8.jpg">
            <a:extLst>
              <a:ext uri="{FF2B5EF4-FFF2-40B4-BE49-F238E27FC236}">
                <a16:creationId xmlns:a16="http://schemas.microsoft.com/office/drawing/2014/main" id="{39CA50EF-92FA-FEB9-034D-18FCABB701F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28148" y="1371600"/>
            <a:ext cx="3535053" cy="518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Diagram 1"/>
          <p:cNvGraphicFramePr/>
          <p:nvPr/>
        </p:nvGraphicFramePr>
        <p:xfrm>
          <a:off x="2133600" y="2935704"/>
          <a:ext cx="4625276" cy="361749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701042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latin typeface="Calibri"/>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TÀI NGUYÊN KHOÁNG SẢN</a:t>
            </a:r>
          </a:p>
        </p:txBody>
      </p:sp>
      <p:pic>
        <p:nvPicPr>
          <p:cNvPr id="23"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1970491" y="1981201"/>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latin typeface="Calibri"/>
            </a:endParaRPr>
          </a:p>
        </p:txBody>
      </p:sp>
      <p:pic>
        <p:nvPicPr>
          <p:cNvPr id="25"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2133600" y="2209801"/>
            <a:ext cx="6553198" cy="2092881"/>
          </a:xfrm>
          <a:prstGeom prst="rect">
            <a:avLst/>
          </a:prstGeom>
        </p:spPr>
        <p:txBody>
          <a:bodyPr wrap="square">
            <a:spAutoFit/>
          </a:bodyPr>
          <a:lstStyle/>
          <a:p>
            <a:pPr algn="just">
              <a:spcBef>
                <a:spcPts val="600"/>
              </a:spcBef>
            </a:pPr>
            <a:r>
              <a:rPr lang="en-US" sz="2400" i="1" dirty="0">
                <a:solidFill>
                  <a:srgbClr val="FF0000"/>
                </a:solidFill>
                <a:latin typeface="Cambria" panose="02040503050406030204" pitchFamily="18" charset="0"/>
                <a:ea typeface="Cambria" panose="02040503050406030204" pitchFamily="18" charset="0"/>
              </a:rPr>
              <a:t>a. </a:t>
            </a:r>
            <a:r>
              <a:rPr lang="en-US" sz="2400" i="1" dirty="0" err="1">
                <a:solidFill>
                  <a:srgbClr val="FF0000"/>
                </a:solidFill>
                <a:latin typeface="Cambria" panose="02040503050406030204" pitchFamily="18" charset="0"/>
                <a:ea typeface="Cambria" panose="02040503050406030204" pitchFamily="18" charset="0"/>
              </a:rPr>
              <a:t>Tài</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nguyên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khoáng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nước</a:t>
            </a:r>
            <a:r>
              <a:rPr lang="en-US" sz="2400" i="1" dirty="0">
                <a:solidFill>
                  <a:srgbClr val="FF0000"/>
                </a:solidFill>
                <a:latin typeface="Cambria" panose="02040503050406030204" pitchFamily="18" charset="0"/>
                <a:ea typeface="Cambria" panose="02040503050406030204" pitchFamily="18" charset="0"/>
              </a:rPr>
              <a:t> ta </a:t>
            </a:r>
            <a:r>
              <a:rPr lang="en-US" sz="2400" i="1" dirty="0" err="1">
                <a:solidFill>
                  <a:srgbClr val="FF0000"/>
                </a:solidFill>
                <a:latin typeface="Cambria" panose="02040503050406030204" pitchFamily="18" charset="0"/>
                <a:ea typeface="Cambria" panose="02040503050406030204" pitchFamily="18" charset="0"/>
              </a:rPr>
              <a:t>khá</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phong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phú</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dạng</a:t>
            </a:r>
            <a:r>
              <a:rPr lang="en-US" sz="2400" i="1" dirty="0">
                <a:solidFill>
                  <a:srgbClr val="FF0000"/>
                </a:solidFill>
                <a:latin typeface="Cambria" panose="02040503050406030204" pitchFamily="18" charset="0"/>
                <a:ea typeface="Cambria" panose="02040503050406030204" pitchFamily="18" charset="0"/>
              </a:rPr>
              <a:t>.</a:t>
            </a:r>
            <a:endParaRPr lang="nl-NL" sz="2400" b="1" dirty="0">
              <a:solidFill>
                <a:prstClr val="black"/>
              </a:solidFill>
              <a:latin typeface="Cambria" pitchFamily="18" charset="0"/>
              <a:ea typeface="Cambria" pitchFamily="18" charset="0"/>
            </a:endParaRPr>
          </a:p>
          <a:p>
            <a:pPr algn="just">
              <a:spcBef>
                <a:spcPts val="600"/>
              </a:spcBef>
            </a:pPr>
            <a:r>
              <a:rPr lang="nl-NL" sz="2400" b="1" dirty="0">
                <a:solidFill>
                  <a:prstClr val="black"/>
                </a:solidFill>
                <a:latin typeface="Cambria" pitchFamily="18" charset="0"/>
                <a:ea typeface="Cambria" pitchFamily="18" charset="0"/>
              </a:rPr>
              <a:t> </a:t>
            </a:r>
            <a:r>
              <a:rPr lang="nl-NL" sz="2400" dirty="0">
                <a:solidFill>
                  <a:prstClr val="black"/>
                </a:solidFill>
                <a:latin typeface="Cambria" pitchFamily="18" charset="0"/>
                <a:ea typeface="Cambria" pitchFamily="18" charset="0"/>
              </a:rPr>
              <a:t>có trên 5000 </a:t>
            </a:r>
            <a:r>
              <a:rPr lang="vi-VN" sz="2400">
                <a:solidFill>
                  <a:prstClr val="black"/>
                </a:solidFill>
                <a:latin typeface="Cambria" pitchFamily="18" charset="0"/>
                <a:ea typeface="Cambria" pitchFamily="18" charset="0"/>
              </a:rPr>
              <a:t>mỏ, </a:t>
            </a:r>
            <a:r>
              <a:rPr lang="nl-NL" sz="2400">
                <a:solidFill>
                  <a:prstClr val="black"/>
                </a:solidFill>
                <a:latin typeface="Cambria" pitchFamily="18" charset="0"/>
                <a:ea typeface="Cambria" pitchFamily="18" charset="0"/>
              </a:rPr>
              <a:t>điểm </a:t>
            </a:r>
            <a:r>
              <a:rPr lang="nl-NL" sz="2400" dirty="0">
                <a:solidFill>
                  <a:prstClr val="black"/>
                </a:solidFill>
                <a:latin typeface="Cambria" pitchFamily="18" charset="0"/>
                <a:ea typeface="Cambria" pitchFamily="18" charset="0"/>
              </a:rPr>
              <a:t>quặng và 60 loại khoáng sản khác nhau.</a:t>
            </a:r>
            <a:endParaRPr lang="en-US" sz="2400" dirty="0">
              <a:solidFill>
                <a:prstClr val="black"/>
              </a:solidFill>
              <a:latin typeface="Cambria" pitchFamily="18" charset="0"/>
              <a:ea typeface="Cambria" pitchFamily="18" charset="0"/>
            </a:endParaRPr>
          </a:p>
          <a:p>
            <a:pPr algn="just">
              <a:spcBef>
                <a:spcPts val="600"/>
              </a:spcBef>
            </a:pPr>
            <a:endParaRPr lang="en-US" sz="2400" dirty="0">
              <a:solidFill>
                <a:prstClr val="black"/>
              </a:solidFill>
              <a:latin typeface="Cambria" pitchFamily="18" charset="0"/>
              <a:ea typeface="Cambria" pitchFamily="18" charset="0"/>
            </a:endParaRPr>
          </a:p>
        </p:txBody>
      </p:sp>
    </p:spTree>
    <p:extLst>
      <p:ext uri="{BB962C8B-B14F-4D97-AF65-F5344CB8AC3E}">
        <p14:creationId xmlns:p14="http://schemas.microsoft.com/office/powerpoint/2010/main" val="1782286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29" dur="500"/>
                                        <p:tgtEl>
                                          <p:spTgt spid="2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34"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latin typeface="Calibri"/>
            </a:endParaRPr>
          </a:p>
        </p:txBody>
      </p:sp>
      <p:sp>
        <p:nvSpPr>
          <p:cNvPr id="16" name="Rectangle 15"/>
          <p:cNvSpPr/>
          <p:nvPr/>
        </p:nvSpPr>
        <p:spPr>
          <a:xfrm>
            <a:off x="3029711" y="1371601"/>
            <a:ext cx="3657601" cy="2215991"/>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các</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hình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ảnh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cho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biết</a:t>
            </a:r>
            <a:r>
              <a:rPr lang="en-US" sz="2300" i="1" dirty="0">
                <a:solidFill>
                  <a:srgbClr val="FF0000"/>
                </a:solidFill>
                <a:latin typeface="Cambria" panose="02040503050406030204" pitchFamily="18" charset="0"/>
                <a:ea typeface="Cambria" panose="02040503050406030204" pitchFamily="18" charset="0"/>
              </a:rPr>
              <a:t> p</a:t>
            </a:r>
            <a:r>
              <a:rPr lang="vi-VN" sz="2300" i="1" dirty="0">
                <a:solidFill>
                  <a:srgbClr val="FF0000"/>
                </a:solidFill>
                <a:latin typeface="Cambria" panose="02040503050406030204" pitchFamily="18" charset="0"/>
                <a:ea typeface="Cambria" panose="02040503050406030204" pitchFamily="18" charset="0"/>
              </a:rPr>
              <a:t>hần lớn khoáng sản nước ta có trữ lượng như thế nào? Kể tên các khoáng sản có trữ lượng lớn ở nước ta.</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TÀI NGUYÊN KHOÁNG SẢN</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0211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3029710" y="3798599"/>
            <a:ext cx="3657601" cy="3123932"/>
          </a:xfrm>
          <a:prstGeom prst="rect">
            <a:avLst/>
          </a:prstGeom>
          <a:solidFill>
            <a:srgbClr val="FFCCFF"/>
          </a:solidFill>
          <a:ln w="12700">
            <a:solidFill>
              <a:srgbClr val="0070C0"/>
            </a:solidFill>
          </a:ln>
        </p:spPr>
        <p:txBody>
          <a:bodyPr wrap="square">
            <a:spAutoFit/>
          </a:bodyPr>
          <a:lstStyle/>
          <a:p>
            <a:pPr algn="just">
              <a:spcBef>
                <a:spcPts val="600"/>
              </a:spcBef>
            </a:pPr>
            <a:r>
              <a:rPr lang="nl-NL" sz="2400">
                <a:solidFill>
                  <a:prstClr val="black"/>
                </a:solidFill>
                <a:latin typeface="Cambria" pitchFamily="18" charset="0"/>
                <a:ea typeface="Cambria" pitchFamily="18" charset="0"/>
              </a:rPr>
              <a:t>b/ </a:t>
            </a:r>
            <a:r>
              <a:rPr lang="nl-NL" sz="2400" dirty="0">
                <a:solidFill>
                  <a:prstClr val="black"/>
                </a:solidFill>
                <a:latin typeface="Cambria" pitchFamily="18" charset="0"/>
                <a:ea typeface="Cambria" pitchFamily="18" charset="0"/>
              </a:rPr>
              <a:t>Phần lớn các mỏ khoáng sản ở nước ta có trữ lượng trung bình và nhỏ. </a:t>
            </a:r>
            <a:endParaRPr lang="en-US" sz="2400" dirty="0">
              <a:solidFill>
                <a:prstClr val="black"/>
              </a:solidFill>
              <a:latin typeface="Cambria" pitchFamily="18" charset="0"/>
              <a:ea typeface="Cambria" pitchFamily="18" charset="0"/>
            </a:endParaRPr>
          </a:p>
          <a:p>
            <a:pPr algn="just">
              <a:spcBef>
                <a:spcPts val="600"/>
              </a:spcBef>
            </a:pPr>
            <a:r>
              <a:rPr lang="nl-NL" sz="2400" dirty="0">
                <a:solidFill>
                  <a:prstClr val="black"/>
                </a:solidFill>
                <a:latin typeface="Cambria" pitchFamily="18" charset="0"/>
                <a:ea typeface="Cambria" pitchFamily="18" charset="0"/>
              </a:rPr>
              <a:t>- Một số loại khoáng sản có trữ lượng lớn như: than đá, dầu mỏ, khí tự nhiên, sắt, bô-xit,...</a:t>
            </a:r>
            <a:endParaRPr lang="en-US" sz="2400" dirty="0">
              <a:solidFill>
                <a:prstClr val="black"/>
              </a:solidFill>
              <a:latin typeface="Cambria" pitchFamily="18" charset="0"/>
              <a:ea typeface="Cambria" pitchFamily="18" charset="0"/>
            </a:endParaRPr>
          </a:p>
        </p:txBody>
      </p:sp>
      <p:pic>
        <p:nvPicPr>
          <p:cNvPr id="23" name="Picture 22" descr="Than đá được hình thành như thế nào? - Giải Đáp Việt - Tri Thức Cho Người  Việt"/>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35075" y="1371600"/>
            <a:ext cx="1623126" cy="1905000"/>
          </a:xfrm>
          <a:prstGeom prst="rect">
            <a:avLst/>
          </a:prstGeom>
          <a:solidFill>
            <a:srgbClr val="FF0000"/>
          </a:solidFill>
          <a:ln>
            <a:solidFill>
              <a:srgbClr val="FF0000"/>
            </a:solidFill>
          </a:ln>
        </p:spPr>
      </p:pic>
      <p:pic>
        <p:nvPicPr>
          <p:cNvPr id="24" name="Picture 23" descr="Dầu mỏ là gì? Thành phần và những ứng dụng nổi bật"/>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610600" y="1371600"/>
            <a:ext cx="1752600" cy="1905000"/>
          </a:xfrm>
          <a:prstGeom prst="rect">
            <a:avLst/>
          </a:prstGeom>
          <a:solidFill>
            <a:srgbClr val="FF0000"/>
          </a:solidFill>
          <a:ln>
            <a:solidFill>
              <a:srgbClr val="FF0000"/>
            </a:solidFill>
          </a:ln>
        </p:spPr>
      </p:pic>
      <p:pic>
        <p:nvPicPr>
          <p:cNvPr id="25" name="Picture 24" descr="Khí thiên nhiên là gì? Ứng dụng, thành phần chính của khí thiên nhiên"/>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35074" y="3931306"/>
            <a:ext cx="1623128" cy="2012294"/>
          </a:xfrm>
          <a:prstGeom prst="rect">
            <a:avLst/>
          </a:prstGeom>
          <a:solidFill>
            <a:srgbClr val="FF0000"/>
          </a:solidFill>
          <a:ln>
            <a:solidFill>
              <a:srgbClr val="FF0000"/>
            </a:solidFill>
          </a:ln>
        </p:spPr>
      </p:pic>
      <p:pic>
        <p:nvPicPr>
          <p:cNvPr id="26" name="Picture 25" descr="Sắt là gì? Đặc điểm, tính chất &amp; ứng dụng kim loại sắt"/>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610600" y="3909190"/>
            <a:ext cx="1752600" cy="2034410"/>
          </a:xfrm>
          <a:prstGeom prst="rect">
            <a:avLst/>
          </a:prstGeom>
          <a:solidFill>
            <a:srgbClr val="FF0000"/>
          </a:solidFill>
          <a:ln>
            <a:solidFill>
              <a:srgbClr val="FF0000"/>
            </a:solidFill>
          </a:ln>
        </p:spPr>
      </p:pic>
      <p:sp>
        <p:nvSpPr>
          <p:cNvPr id="3" name="TextBox 2"/>
          <p:cNvSpPr txBox="1"/>
          <p:nvPr/>
        </p:nvSpPr>
        <p:spPr>
          <a:xfrm>
            <a:off x="7162800" y="3288268"/>
            <a:ext cx="1219200" cy="369332"/>
          </a:xfrm>
          <a:prstGeom prst="rect">
            <a:avLst/>
          </a:prstGeom>
          <a:noFill/>
        </p:spPr>
        <p:txBody>
          <a:bodyPr wrap="square" rtlCol="0">
            <a:spAutoFit/>
          </a:bodyPr>
          <a:lstStyle/>
          <a:p>
            <a:r>
              <a:rPr lang="en-US" dirty="0">
                <a:solidFill>
                  <a:prstClr val="black"/>
                </a:solidFill>
                <a:latin typeface="Cambria" pitchFamily="18" charset="0"/>
                <a:ea typeface="Cambria" pitchFamily="18" charset="0"/>
              </a:rPr>
              <a:t>Than </a:t>
            </a:r>
            <a:r>
              <a:rPr lang="en-US" dirty="0" err="1">
                <a:solidFill>
                  <a:prstClr val="black"/>
                </a:solidFill>
                <a:latin typeface="Cambria" pitchFamily="18" charset="0"/>
                <a:ea typeface="Cambria" pitchFamily="18" charset="0"/>
              </a:rPr>
              <a:t>đá</a:t>
            </a:r>
            <a:endParaRPr lang="en-US" dirty="0">
              <a:solidFill>
                <a:prstClr val="black"/>
              </a:solidFill>
              <a:latin typeface="Cambria" pitchFamily="18" charset="0"/>
              <a:ea typeface="Cambria" pitchFamily="18" charset="0"/>
            </a:endParaRPr>
          </a:p>
        </p:txBody>
      </p:sp>
      <p:sp>
        <p:nvSpPr>
          <p:cNvPr id="34" name="TextBox 33"/>
          <p:cNvSpPr txBox="1"/>
          <p:nvPr/>
        </p:nvSpPr>
        <p:spPr>
          <a:xfrm>
            <a:off x="9067800" y="3288268"/>
            <a:ext cx="12192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Dầu</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mỏ</a:t>
            </a:r>
            <a:endParaRPr lang="en-US" dirty="0">
              <a:solidFill>
                <a:prstClr val="black"/>
              </a:solidFill>
              <a:latin typeface="Cambria" pitchFamily="18" charset="0"/>
              <a:ea typeface="Cambria" pitchFamily="18" charset="0"/>
            </a:endParaRPr>
          </a:p>
        </p:txBody>
      </p:sp>
      <p:sp>
        <p:nvSpPr>
          <p:cNvPr id="35" name="TextBox 34"/>
          <p:cNvSpPr txBox="1"/>
          <p:nvPr/>
        </p:nvSpPr>
        <p:spPr>
          <a:xfrm>
            <a:off x="6934200" y="6019800"/>
            <a:ext cx="1802162"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Khí</a:t>
            </a:r>
            <a:r>
              <a:rPr lang="en-US" dirty="0">
                <a:solidFill>
                  <a:prstClr val="black"/>
                </a:solidFill>
                <a:latin typeface="Cambria" pitchFamily="18" charset="0"/>
                <a:ea typeface="Cambria" pitchFamily="18" charset="0"/>
              </a:rPr>
              <a:t> tự </a:t>
            </a:r>
            <a:r>
              <a:rPr lang="en-US" dirty="0" err="1">
                <a:solidFill>
                  <a:prstClr val="black"/>
                </a:solidFill>
                <a:latin typeface="Cambria" pitchFamily="18" charset="0"/>
                <a:ea typeface="Cambria" pitchFamily="18" charset="0"/>
              </a:rPr>
              <a:t>nhiên</a:t>
            </a:r>
            <a:endParaRPr lang="en-US" dirty="0">
              <a:solidFill>
                <a:prstClr val="black"/>
              </a:solidFill>
              <a:latin typeface="Cambria" pitchFamily="18" charset="0"/>
              <a:ea typeface="Cambria" pitchFamily="18" charset="0"/>
            </a:endParaRPr>
          </a:p>
        </p:txBody>
      </p:sp>
      <p:sp>
        <p:nvSpPr>
          <p:cNvPr id="36" name="TextBox 35"/>
          <p:cNvSpPr txBox="1"/>
          <p:nvPr/>
        </p:nvSpPr>
        <p:spPr>
          <a:xfrm>
            <a:off x="9296400" y="6019800"/>
            <a:ext cx="12192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Sắt</a:t>
            </a:r>
            <a:endParaRPr lang="en-US" dirty="0">
              <a:solidFill>
                <a:prstClr val="black"/>
              </a:solidFill>
              <a:latin typeface="Cambria" pitchFamily="18" charset="0"/>
              <a:ea typeface="Cambria" pitchFamily="18" charset="0"/>
            </a:endParaRPr>
          </a:p>
        </p:txBody>
      </p:sp>
    </p:spTree>
    <p:extLst>
      <p:ext uri="{BB962C8B-B14F-4D97-AF65-F5344CB8AC3E}">
        <p14:creationId xmlns:p14="http://schemas.microsoft.com/office/powerpoint/2010/main" val="3250665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randombar(horizontal)">
                                      <p:cBhvr>
                                        <p:cTn id="24" dur="500"/>
                                        <p:tgtEl>
                                          <p:spTgt spid="34"/>
                                        </p:tgtEl>
                                      </p:cBhvr>
                                    </p:animEffect>
                                  </p:childTnLst>
                                </p:cTn>
                              </p:par>
                              <p:par>
                                <p:cTn id="25" presetID="14" presetClass="entr" presetSubtype="1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par>
                                <p:cTn id="28" presetID="14" presetClass="entr" presetSubtype="1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randombar(horizontal)">
                                      <p:cBhvr>
                                        <p:cTn id="30" dur="500"/>
                                        <p:tgtEl>
                                          <p:spTgt spid="2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randombar(horizontal)">
                                      <p:cBhvr>
                                        <p:cTn id="33" dur="500"/>
                                        <p:tgtEl>
                                          <p:spTgt spid="35"/>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randombar(horizontal)">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randombar(horizontal)">
                                      <p:cBhvr>
                                        <p:cTn id="41" dur="500"/>
                                        <p:tgtEl>
                                          <p:spTgt spid="15"/>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9" dur="500"/>
                                        <p:tgtEl>
                                          <p:spTgt spid="32">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5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P spid="34" grpId="0"/>
      <p:bldP spid="35"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latin typeface="Calibri"/>
            </a:endParaRPr>
          </a:p>
        </p:txBody>
      </p:sp>
      <p:sp>
        <p:nvSpPr>
          <p:cNvPr id="16" name="Rectangle 15"/>
          <p:cNvSpPr/>
          <p:nvPr/>
        </p:nvSpPr>
        <p:spPr>
          <a:xfrm>
            <a:off x="2895601" y="1371601"/>
            <a:ext cx="3791711" cy="800219"/>
          </a:xfrm>
          <a:prstGeom prst="rect">
            <a:avLst/>
          </a:prstGeom>
          <a:solidFill>
            <a:srgbClr val="BCFCD4"/>
          </a:solidFill>
          <a:ln w="12700">
            <a:solidFill>
              <a:srgbClr val="009900"/>
            </a:solidFill>
          </a:ln>
        </p:spPr>
        <p:txBody>
          <a:bodyPr wrap="square">
            <a:spAutoFit/>
          </a:bodyPr>
          <a:lstStyle/>
          <a:p>
            <a:pPr algn="just"/>
            <a:r>
              <a:rPr lang="en-US" sz="2300" i="1" dirty="0">
                <a:solidFill>
                  <a:srgbClr val="FF0000"/>
                </a:solidFill>
                <a:latin typeface="Cambria" panose="02040503050406030204" pitchFamily="18" charset="0"/>
                <a:ea typeface="Cambria" panose="02040503050406030204" pitchFamily="18" charset="0"/>
              </a:rPr>
              <a:t>b. </a:t>
            </a:r>
            <a:r>
              <a:rPr lang="en-US" sz="2300" i="1" dirty="0" err="1">
                <a:solidFill>
                  <a:srgbClr val="FF0000"/>
                </a:solidFill>
                <a:latin typeface="Cambria" panose="02040503050406030204" pitchFamily="18" charset="0"/>
                <a:ea typeface="Cambria" panose="02040503050406030204" pitchFamily="18" charset="0"/>
              </a:rPr>
              <a:t>Phần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lớn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các</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mỏ</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có</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quy</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mô</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trung</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bình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nhỏ</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TÀI NGUYÊN KHOÁNG SẢN</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a:extLst>
              <a:ext uri="{FF2B5EF4-FFF2-40B4-BE49-F238E27FC236}">
                <a16:creationId xmlns:a16="http://schemas.microsoft.com/office/drawing/2014/main" id="{74068697-5DCF-9AB3-432D-123CA0E82558}"/>
              </a:ext>
            </a:extLst>
          </p:cNvPr>
          <p:cNvPicPr>
            <a:picLocks noChangeAspect="1"/>
          </p:cNvPicPr>
          <p:nvPr/>
        </p:nvPicPr>
        <p:blipFill>
          <a:blip r:embed="rId7"/>
          <a:stretch>
            <a:fillRect/>
          </a:stretch>
        </p:blipFill>
        <p:spPr>
          <a:xfrm>
            <a:off x="6740873" y="1214393"/>
            <a:ext cx="3682303" cy="5419814"/>
          </a:xfrm>
          <a:prstGeom prst="rect">
            <a:avLst/>
          </a:prstGeom>
        </p:spPr>
      </p:pic>
    </p:spTree>
    <p:extLst>
      <p:ext uri="{BB962C8B-B14F-4D97-AF65-F5344CB8AC3E}">
        <p14:creationId xmlns:p14="http://schemas.microsoft.com/office/powerpoint/2010/main" val="17952497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TotalTime>
  <Words>1676</Words>
  <Application>Microsoft Office PowerPoint</Application>
  <PresentationFormat>Widescreen</PresentationFormat>
  <Paragraphs>149</Paragraphs>
  <Slides>30</Slides>
  <Notes>1</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30</vt:i4>
      </vt:variant>
    </vt:vector>
  </HeadingPairs>
  <TitlesOfParts>
    <vt:vector size="37" baseType="lpstr">
      <vt:lpstr>Arial</vt:lpstr>
      <vt:lpstr>Calibri</vt:lpstr>
      <vt:lpstr>Calibri Light</vt:lpstr>
      <vt:lpstr>Cambria</vt:lpstr>
      <vt:lpstr>Times New Roman</vt:lpstr>
      <vt:lpstr>Office Theme</vt:lpstr>
      <vt:lpstr>1_Office Theme</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Hoàn thành sơ đồ thể hiện các đặc điểm chung về tài nguyên khoáng sản Việt Nam theo gợi ý dưới đây:</vt:lpstr>
      <vt:lpstr>PowerPoint Presentation</vt:lpstr>
      <vt:lpstr>Tiết 11-BÀI 4. ĐẶC ĐIỂM CHUNG CỦA TÀI NGUYÊN KHOÁNG SẢN, SỬ DỤNG HỢP LÍ TÀI NGUYÊN KHOÁNG SẢN (TT)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Thị Quỳnh Như</dc:creator>
  <cp:lastModifiedBy>admin</cp:lastModifiedBy>
  <cp:revision>22</cp:revision>
  <dcterms:created xsi:type="dcterms:W3CDTF">2023-10-08T14:10:56Z</dcterms:created>
  <dcterms:modified xsi:type="dcterms:W3CDTF">2024-11-19T06:09:31Z</dcterms:modified>
</cp:coreProperties>
</file>