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8" r:id="rId3"/>
    <p:sldId id="288" r:id="rId4"/>
    <p:sldId id="287" r:id="rId5"/>
    <p:sldId id="290" r:id="rId6"/>
    <p:sldId id="257" r:id="rId7"/>
    <p:sldId id="307" r:id="rId8"/>
    <p:sldId id="259" r:id="rId9"/>
    <p:sldId id="292" r:id="rId10"/>
    <p:sldId id="294" r:id="rId11"/>
    <p:sldId id="293" r:id="rId12"/>
    <p:sldId id="295" r:id="rId13"/>
    <p:sldId id="296" r:id="rId14"/>
    <p:sldId id="302" r:id="rId15"/>
    <p:sldId id="310" r:id="rId16"/>
    <p:sldId id="262" r:id="rId17"/>
    <p:sldId id="297" r:id="rId18"/>
    <p:sldId id="263" r:id="rId19"/>
    <p:sldId id="305" r:id="rId20"/>
    <p:sldId id="309" r:id="rId21"/>
    <p:sldId id="298" r:id="rId22"/>
    <p:sldId id="300" r:id="rId23"/>
    <p:sldId id="303" r:id="rId24"/>
    <p:sldId id="278" r:id="rId25"/>
    <p:sldId id="312" r:id="rId26"/>
    <p:sldId id="301" r:id="rId27"/>
    <p:sldId id="313" r:id="rId28"/>
    <p:sldId id="276" r:id="rId29"/>
    <p:sldId id="277" r:id="rId30"/>
    <p:sldId id="284" r:id="rId31"/>
    <p:sldId id="285" r:id="rId32"/>
    <p:sldId id="286" r:id="rId33"/>
    <p:sldId id="31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00FFFF"/>
    <a:srgbClr val="FFFF99"/>
    <a:srgbClr val="00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6" autoAdjust="0"/>
    <p:restoredTop sz="94574" autoAdjust="0"/>
  </p:normalViewPr>
  <p:slideViewPr>
    <p:cSldViewPr snapToGrid="0">
      <p:cViewPr varScale="1">
        <p:scale>
          <a:sx n="66" d="100"/>
          <a:sy n="66" d="100"/>
        </p:scale>
        <p:origin x="780" y="66"/>
      </p:cViewPr>
      <p:guideLst>
        <p:guide orient="horz" pos="2160"/>
        <p:guide pos="3840"/>
      </p:guideLst>
    </p:cSldViewPr>
  </p:slideViewPr>
  <p:outlineViewPr>
    <p:cViewPr>
      <p:scale>
        <a:sx n="33" d="100"/>
        <a:sy n="33" d="100"/>
      </p:scale>
      <p:origin x="250" y="0"/>
    </p:cViewPr>
  </p:outlineViewPr>
  <p:notesTextViewPr>
    <p:cViewPr>
      <p:scale>
        <a:sx n="1" d="1"/>
        <a:sy n="1" d="1"/>
      </p:scale>
      <p:origin x="0" y="0"/>
    </p:cViewPr>
  </p:notesTextViewPr>
  <p:sorterViewPr>
    <p:cViewPr>
      <p:scale>
        <a:sx n="66" d="100"/>
        <a:sy n="66" d="100"/>
      </p:scale>
      <p:origin x="0" y="455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46D43-19F5-4BA1-941B-C91E7B03963B}" type="datetimeFigureOut">
              <a:rPr lang="vi-VN" smtClean="0"/>
              <a:pPr/>
              <a:t>25/02/2022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535B4-4094-4C42-95D0-DCD979FBDE1A}" type="slidenum">
              <a:rPr lang="vi-VN" smtClean="0"/>
              <a:pPr/>
              <a:t>‹#›</a:t>
            </a:fld>
            <a:endParaRPr lang="vi-VN"/>
          </a:p>
        </p:txBody>
      </p:sp>
    </p:spTree>
    <p:extLst>
      <p:ext uri="{BB962C8B-B14F-4D97-AF65-F5344CB8AC3E}">
        <p14:creationId xmlns:p14="http://schemas.microsoft.com/office/powerpoint/2010/main" val="1686673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1</a:t>
            </a:fld>
            <a:endParaRPr lang="vi-VN"/>
          </a:p>
        </p:txBody>
      </p:sp>
    </p:spTree>
    <p:extLst>
      <p:ext uri="{BB962C8B-B14F-4D97-AF65-F5344CB8AC3E}">
        <p14:creationId xmlns:p14="http://schemas.microsoft.com/office/powerpoint/2010/main" val="317695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167381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337469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61249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dirty="0" smtClean="0">
              <a:latin typeface="Calibri" pitchFamily="34" charset="0"/>
            </a:endParaRPr>
          </a:p>
        </p:txBody>
      </p:sp>
    </p:spTree>
    <p:extLst>
      <p:ext uri="{BB962C8B-B14F-4D97-AF65-F5344CB8AC3E}">
        <p14:creationId xmlns:p14="http://schemas.microsoft.com/office/powerpoint/2010/main" val="412218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8</a:t>
            </a:fld>
            <a:endParaRPr lang="vi-VN"/>
          </a:p>
        </p:txBody>
      </p:sp>
    </p:spTree>
    <p:extLst>
      <p:ext uri="{BB962C8B-B14F-4D97-AF65-F5344CB8AC3E}">
        <p14:creationId xmlns:p14="http://schemas.microsoft.com/office/powerpoint/2010/main" val="55670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154926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349658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18</a:t>
            </a:fld>
            <a:endParaRPr lang="vi-VN"/>
          </a:p>
        </p:txBody>
      </p:sp>
    </p:spTree>
    <p:extLst>
      <p:ext uri="{BB962C8B-B14F-4D97-AF65-F5344CB8AC3E}">
        <p14:creationId xmlns:p14="http://schemas.microsoft.com/office/powerpoint/2010/main" val="301949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3137594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41;p1:notes"/>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sm" len="sm"/>
            <a:tailEnd type="none" w="sm" len="sm"/>
          </a:ln>
        </p:spPr>
      </p:sp>
      <p:sp>
        <p:nvSpPr>
          <p:cNvPr id="37891" name="Google Shape;42;p1:notes"/>
          <p:cNvSpPr>
            <a:spLocks noGrp="1"/>
          </p:cNvSpPr>
          <p:nvPr>
            <p:ph type="body" idx="1"/>
          </p:nvPr>
        </p:nvSpPr>
        <p:spPr bwMode="auto">
          <a:noFill/>
        </p:spPr>
        <p:txBody>
          <a:bodyPr wrap="square" lIns="91425" tIns="91425" rIns="91425" bIns="91425" numCol="1" anchor="t" anchorCtr="0" compatLnSpc="1">
            <a:prstTxWarp prst="textNoShape">
              <a:avLst/>
            </a:prstTxWarp>
          </a:bodyPr>
          <a:lstStyle/>
          <a:p>
            <a:pPr eaLnBrk="1" hangingPunct="1">
              <a:spcBef>
                <a:spcPct val="0"/>
              </a:spcBef>
              <a:buSzPts val="1100"/>
            </a:pPr>
            <a:endParaRPr lang="vi-VN" smtClean="0">
              <a:latin typeface="Calibri" pitchFamily="34" charset="0"/>
            </a:endParaRPr>
          </a:p>
        </p:txBody>
      </p:sp>
    </p:spTree>
    <p:extLst>
      <p:ext uri="{BB962C8B-B14F-4D97-AF65-F5344CB8AC3E}">
        <p14:creationId xmlns:p14="http://schemas.microsoft.com/office/powerpoint/2010/main" val="40982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772535B4-4094-4C42-95D0-DCD979FBDE1A}" type="slidenum">
              <a:rPr lang="vi-VN" smtClean="0"/>
              <a:pPr/>
              <a:t>24</a:t>
            </a:fld>
            <a:endParaRPr lang="vi-VN"/>
          </a:p>
        </p:txBody>
      </p:sp>
    </p:spTree>
    <p:extLst>
      <p:ext uri="{BB962C8B-B14F-4D97-AF65-F5344CB8AC3E}">
        <p14:creationId xmlns:p14="http://schemas.microsoft.com/office/powerpoint/2010/main" val="285336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25-02-22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25-02-22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25-02-22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 name="Google Shape;22;p6"/>
          <p:cNvPicPr preferRelativeResize="0">
            <a:picLocks noChangeAspect="1" noChangeArrowheads="1"/>
          </p:cNvPicPr>
          <p:nvPr/>
        </p:nvPicPr>
        <p:blipFill>
          <a:blip r:embed="rId2"/>
          <a:srcRect t="3044" b="39510"/>
          <a:stretch>
            <a:fillRect/>
          </a:stretch>
        </p:blipFill>
        <p:spPr bwMode="auto">
          <a:xfrm>
            <a:off x="-330200" y="-249238"/>
            <a:ext cx="12981517" cy="7359651"/>
          </a:xfrm>
          <a:prstGeom prst="rect">
            <a:avLst/>
          </a:prstGeom>
          <a:noFill/>
          <a:ln w="9525">
            <a:noFill/>
            <a:miter lim="800000"/>
            <a:headEnd/>
            <a:tailEnd/>
          </a:ln>
        </p:spPr>
      </p:pic>
      <p:pic>
        <p:nvPicPr>
          <p:cNvPr id="3" name="Google Shape;23;p6"/>
          <p:cNvPicPr preferRelativeResize="0">
            <a:picLocks noChangeAspect="1" noChangeArrowheads="1"/>
          </p:cNvPicPr>
          <p:nvPr/>
        </p:nvPicPr>
        <p:blipFill>
          <a:blip r:embed="rId3"/>
          <a:srcRect/>
          <a:stretch>
            <a:fillRect/>
          </a:stretch>
        </p:blipFill>
        <p:spPr bwMode="auto">
          <a:xfrm>
            <a:off x="338667" y="268289"/>
            <a:ext cx="11514667" cy="632142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290F15-967D-4EED-AF26-1512C2BF3FD9}" type="datetimeFigureOut">
              <a:rPr lang="en-US" smtClean="0"/>
              <a:pPr/>
              <a:t>25-02-22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pPr/>
              <a:t>25-02-22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90F15-967D-4EED-AF26-1512C2BF3FD9}" type="datetimeFigureOut">
              <a:rPr lang="en-US" smtClean="0"/>
              <a:pPr/>
              <a:t>25-02-22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290F15-967D-4EED-AF26-1512C2BF3FD9}" type="datetimeFigureOut">
              <a:rPr lang="en-US" smtClean="0"/>
              <a:pPr/>
              <a:t>25-02-22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290F15-967D-4EED-AF26-1512C2BF3FD9}" type="datetimeFigureOut">
              <a:rPr lang="en-US" smtClean="0"/>
              <a:pPr/>
              <a:t>25-02-22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pPr/>
              <a:t>25-02-22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pPr/>
              <a:t>25-02-22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pPr/>
              <a:t>25-02-22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pPr/>
              <a:t>‹#›</a:t>
            </a:fld>
            <a:endParaRPr lang="en-US"/>
          </a:p>
        </p:txBody>
      </p:sp>
    </p:spTree>
    <p:extLst>
      <p:ext uri="{BB962C8B-B14F-4D97-AF65-F5344CB8AC3E}">
        <p14:creationId xmlns:p14="http://schemas.microsoft.com/office/powerpoint/2010/main" val="68567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pPr/>
              <a:t>25-02-22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pPr/>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gi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3.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6.jpeg"/><Relationship Id="rId9"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jpe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gi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3">
            <a:alphaModFix/>
          </a:blip>
          <a:srcRect l="15285" t="10430" r="46645" b="11190"/>
          <a:stretch/>
        </p:blipFill>
        <p:spPr>
          <a:xfrm>
            <a:off x="-1053869" y="-300107"/>
            <a:ext cx="13550669" cy="7158107"/>
          </a:xfrm>
          <a:prstGeom prst="rect">
            <a:avLst/>
          </a:prstGeom>
          <a:noFill/>
          <a:ln>
            <a:noFill/>
          </a:ln>
        </p:spPr>
      </p:pic>
      <p:sp>
        <p:nvSpPr>
          <p:cNvPr id="5" name="TextBox 4"/>
          <p:cNvSpPr txBox="1">
            <a:spLocks noChangeArrowheads="1"/>
          </p:cNvSpPr>
          <p:nvPr/>
        </p:nvSpPr>
        <p:spPr bwMode="auto">
          <a:xfrm>
            <a:off x="4281226" y="12446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vi-VN" sz="2198" dirty="0" err="1" smtClean="0">
                <a:latin typeface="Times New Roman" panose="02020603050405020304" pitchFamily="18" charset="0"/>
                <a:ea typeface="宋体" panose="02010600030101010101" pitchFamily="2" charset="-122"/>
                <a:cs typeface="Times New Roman" panose="02020603050405020304" pitchFamily="18" charset="0"/>
              </a:rPr>
              <a:t>MÔN</a:t>
            </a: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vi-VN" sz="2198" dirty="0" err="1" smtClean="0">
                <a:latin typeface="Times New Roman" panose="02020603050405020304" pitchFamily="18" charset="0"/>
                <a:ea typeface="宋体" panose="02010600030101010101" pitchFamily="2" charset="-122"/>
                <a:cs typeface="Times New Roman" panose="02020603050405020304" pitchFamily="18" charset="0"/>
              </a:rPr>
              <a:t>GDCD</a:t>
            </a: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1402080" y="1517408"/>
            <a:ext cx="9692572"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Arial" pitchFamily="34" charset="0"/>
                <a:cs typeface="Arial" pitchFamily="34" charset="0"/>
              </a:rPr>
              <a:t>CHÀO MỪNG CÁC EM ĐẾN VỚI TIẾT HỌC NGÀY HÔM NAY</a:t>
            </a:r>
          </a:p>
        </p:txBody>
      </p:sp>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 name="Shape 1"/>
          <p:cNvPicPr/>
          <p:nvPr/>
        </p:nvPicPr>
        <p:blipFill>
          <a:blip r:embed="rId6"/>
          <a:stretch/>
        </p:blipFill>
        <p:spPr>
          <a:xfrm>
            <a:off x="10523220" y="274320"/>
            <a:ext cx="1272540" cy="1043940"/>
          </a:xfrm>
          <a:prstGeom prst="rect">
            <a:avLst/>
          </a:prstGeom>
        </p:spPr>
      </p:pic>
      <p:sp>
        <p:nvSpPr>
          <p:cNvPr id="45"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6250" y="-382385"/>
            <a:ext cx="12568844" cy="7498079"/>
          </a:xfrm>
          <a:prstGeom prst="rect">
            <a:avLst/>
          </a:prstGeom>
        </p:spPr>
      </p:pic>
      <p:pic>
        <p:nvPicPr>
          <p:cNvPr id="15" name="Shape 1"/>
          <p:cNvPicPr/>
          <p:nvPr/>
        </p:nvPicPr>
        <p:blipFill>
          <a:blip r:embed="rId4"/>
          <a:stretch/>
        </p:blipFill>
        <p:spPr>
          <a:xfrm>
            <a:off x="10919460" y="0"/>
            <a:ext cx="1272540" cy="1043940"/>
          </a:xfrm>
          <a:prstGeom prst="rect">
            <a:avLst/>
          </a:prstGeom>
        </p:spPr>
      </p:pic>
      <p:sp>
        <p:nvSpPr>
          <p:cNvPr id="61441" name="Rectangle 1"/>
          <p:cNvSpPr>
            <a:spLocks noChangeArrowheads="1"/>
          </p:cNvSpPr>
          <p:nvPr/>
        </p:nvSpPr>
        <p:spPr bwMode="auto">
          <a:xfrm>
            <a:off x="1878677" y="1113903"/>
            <a:ext cx="9676014"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Những</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chi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tiết</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trong</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câu</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chuyện</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thể</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hiện</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lối</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sống</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tiết</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kiệm</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của</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Bác</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Hồ</a:t>
            </a:r>
            <a:r>
              <a:rPr kumimoji="0" lang="en-US" sz="32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quy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định</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quá</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món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món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gì</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phải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hết</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đấy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Có</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quả</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chuối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hơi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nẫu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nhiều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ăn,bác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bảo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lấy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dao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gọt</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phần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nẫu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công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thường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bảo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các</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đồng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chỉ</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chuẩn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bị</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cơm</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nắm</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- 10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ngày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nhịn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tháng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nhịn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ăn</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bữa</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nghèo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Nếu</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miếng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giấy</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nhỏ</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đủ</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viết</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thì</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chớ</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dùng</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3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tờ</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to.</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38590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2"/>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2"/>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Những </a:t>
            </a:r>
            <a:r>
              <a:rPr lang="en-US" sz="2800" dirty="0" smtClean="0">
                <a:solidFill>
                  <a:schemeClr val="tx1"/>
                </a:solidFill>
              </a:rPr>
              <a:t>chi </a:t>
            </a:r>
            <a:r>
              <a:rPr lang="vi-VN" sz="2800" dirty="0" smtClean="0">
                <a:solidFill>
                  <a:schemeClr val="tx1"/>
                </a:solidFill>
              </a:rPr>
              <a:t>tiết nào trong câu chuyện thể hiện lối sống tiết kiệm của Bác Hồ?</a:t>
            </a:r>
            <a:endParaRPr lang="vi-VN" sz="2800" dirty="0">
              <a:solidFill>
                <a:schemeClr val="tx1"/>
              </a:solidFill>
            </a:endParaRP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Từ câu chuyện về Bác Hồ, em hiểu tiết kiệm là gì? Vì sao chúng ta phải tiết kiệm?</a:t>
            </a:r>
            <a:endParaRPr lang="vi-VN" sz="2800" dirty="0">
              <a:solidFill>
                <a:schemeClr val="tx1"/>
              </a:solidFill>
            </a:endParaRP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Em rút ra được bài học gì cho bản thân từ câu chuyện trên?</a:t>
            </a:r>
            <a:endParaRPr lang="vi-VN" sz="2800" dirty="0">
              <a:solidFill>
                <a:schemeClr val="tx1"/>
              </a:solidFill>
            </a:endParaRPr>
          </a:p>
        </p:txBody>
      </p:sp>
      <p:sp>
        <p:nvSpPr>
          <p:cNvPr id="19" name="Rectangle 18"/>
          <p:cNvSpPr/>
          <p:nvPr/>
        </p:nvSpPr>
        <p:spPr>
          <a:xfrm>
            <a:off x="381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fontAlgn="base" hangingPunct="0">
              <a:spcBef>
                <a:spcPct val="0"/>
              </a:spcBef>
              <a:spcAft>
                <a:spcPct val="0"/>
              </a:spcAft>
            </a:pP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Bữa</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ăn</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quy</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định</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không</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quá</a:t>
            </a:r>
            <a:r>
              <a:rPr lang="en-US" sz="2400" dirty="0" smtClean="0">
                <a:solidFill>
                  <a:schemeClr val="tx1"/>
                </a:solidFill>
                <a:latin typeface="Arial" pitchFamily="34" charset="0"/>
                <a:ea typeface="Calibri" pitchFamily="34" charset="0"/>
                <a:cs typeface="Times New Roman" pitchFamily="18" charset="0"/>
              </a:rPr>
              <a:t> 3 </a:t>
            </a:r>
            <a:r>
              <a:rPr lang="en-US" sz="2400" dirty="0" err="1" smtClean="0">
                <a:solidFill>
                  <a:schemeClr val="tx1"/>
                </a:solidFill>
                <a:latin typeface="Arial" pitchFamily="34" charset="0"/>
                <a:ea typeface="Calibri" pitchFamily="34" charset="0"/>
                <a:cs typeface="Times New Roman" pitchFamily="18" charset="0"/>
              </a:rPr>
              <a:t>món</a:t>
            </a:r>
            <a:r>
              <a:rPr lang="en-US" sz="2400" dirty="0" smtClean="0">
                <a:solidFill>
                  <a:schemeClr val="tx1"/>
                </a:solidFill>
                <a:latin typeface="Arial" pitchFamily="34" charset="0"/>
                <a:ea typeface="Calibri" pitchFamily="34" charset="0"/>
                <a:cs typeface="Times New Roman" pitchFamily="18" charset="0"/>
              </a:rPr>
              <a:t>.</a:t>
            </a:r>
            <a:endParaRPr lang="vi-VN" sz="24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Ăn</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món</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gì</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phải</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hết</a:t>
            </a:r>
            <a:r>
              <a:rPr lang="en-US" sz="2400" dirty="0" smtClean="0">
                <a:solidFill>
                  <a:schemeClr val="tx1"/>
                </a:solidFill>
                <a:latin typeface="Arial" pitchFamily="34" charset="0"/>
                <a:ea typeface="Calibri" pitchFamily="34" charset="0"/>
                <a:cs typeface="Times New Roman" pitchFamily="18" charset="0"/>
              </a:rPr>
              <a:t> </a:t>
            </a:r>
            <a:r>
              <a:rPr lang="en-US" sz="2400" dirty="0" err="1" smtClean="0">
                <a:solidFill>
                  <a:schemeClr val="tx1"/>
                </a:solidFill>
                <a:latin typeface="Arial" pitchFamily="34" charset="0"/>
                <a:ea typeface="Calibri" pitchFamily="34" charset="0"/>
                <a:cs typeface="Times New Roman" pitchFamily="18" charset="0"/>
              </a:rPr>
              <a:t>đấy</a:t>
            </a:r>
            <a:r>
              <a:rPr lang="en-US" sz="2400" dirty="0" smtClean="0">
                <a:solidFill>
                  <a:schemeClr val="tx1"/>
                </a:solidFill>
                <a:latin typeface="Arial" pitchFamily="34" charset="0"/>
                <a:ea typeface="Calibri" pitchFamily="34" charset="0"/>
                <a:cs typeface="Times New Roman" pitchFamily="18" charset="0"/>
              </a:rPr>
              <a:t>.</a:t>
            </a:r>
            <a:endParaRPr lang="vi-VN" sz="2400" dirty="0" smtClean="0">
              <a:solidFill>
                <a:schemeClr val="tx1"/>
              </a:solidFill>
              <a:latin typeface="Arial" pitchFamily="34" charset="0"/>
              <a:cs typeface="Arial" pitchFamily="34" charset="0"/>
            </a:endParaRPr>
          </a:p>
          <a:p>
            <a:pPr algn="ctr">
              <a:defRPr/>
            </a:pPr>
            <a:r>
              <a:rPr lang="en-US" sz="2400" b="1" dirty="0" smtClean="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82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1821129" y="4012936"/>
            <a:ext cx="785812"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795170" y="4033044"/>
            <a:ext cx="785812" cy="635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3"/>
          <a:stretch/>
        </p:blipFill>
        <p:spPr>
          <a:xfrm>
            <a:off x="10919460" y="0"/>
            <a:ext cx="1272540" cy="10439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66250" y="249368"/>
            <a:ext cx="12568844" cy="6683432"/>
          </a:xfrm>
          <a:prstGeom prst="rect">
            <a:avLst/>
          </a:prstGeom>
        </p:spPr>
      </p:pic>
      <p:pic>
        <p:nvPicPr>
          <p:cNvPr id="15" name="Shape 1"/>
          <p:cNvPicPr/>
          <p:nvPr/>
        </p:nvPicPr>
        <p:blipFill>
          <a:blip r:embed="rId4"/>
          <a:stretch/>
        </p:blipFill>
        <p:spPr>
          <a:xfrm>
            <a:off x="10919460" y="0"/>
            <a:ext cx="1272540" cy="1043940"/>
          </a:xfrm>
          <a:prstGeom prst="rect">
            <a:avLst/>
          </a:prstGeom>
        </p:spPr>
      </p:pic>
      <p:sp>
        <p:nvSpPr>
          <p:cNvPr id="61441" name="Rectangle 1"/>
          <p:cNvSpPr>
            <a:spLocks noChangeArrowheads="1"/>
          </p:cNvSpPr>
          <p:nvPr/>
        </p:nvSpPr>
        <p:spPr bwMode="auto">
          <a:xfrm>
            <a:off x="1795548" y="2061564"/>
            <a:ext cx="967601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dirty="0" err="1" smtClean="0">
                <a:solidFill>
                  <a:srgbClr val="FF0000"/>
                </a:solidFill>
              </a:rPr>
              <a:t>Từ</a:t>
            </a:r>
            <a:r>
              <a:rPr lang="en-US" sz="3600" dirty="0" smtClean="0">
                <a:solidFill>
                  <a:srgbClr val="FF0000"/>
                </a:solidFill>
              </a:rPr>
              <a:t> </a:t>
            </a:r>
            <a:r>
              <a:rPr lang="en-US" sz="3600" dirty="0" err="1" smtClean="0">
                <a:solidFill>
                  <a:srgbClr val="FF0000"/>
                </a:solidFill>
              </a:rPr>
              <a:t>câu</a:t>
            </a:r>
            <a:r>
              <a:rPr lang="en-US" sz="3600" dirty="0" smtClean="0">
                <a:solidFill>
                  <a:srgbClr val="FF0000"/>
                </a:solidFill>
              </a:rPr>
              <a:t> </a:t>
            </a:r>
            <a:r>
              <a:rPr lang="en-US" sz="3600" dirty="0" err="1" smtClean="0">
                <a:solidFill>
                  <a:srgbClr val="FF0000"/>
                </a:solidFill>
              </a:rPr>
              <a:t>chuyện</a:t>
            </a:r>
            <a:r>
              <a:rPr lang="en-US" sz="3600" dirty="0" smtClean="0">
                <a:solidFill>
                  <a:srgbClr val="FF0000"/>
                </a:solidFill>
              </a:rPr>
              <a:t> </a:t>
            </a:r>
            <a:r>
              <a:rPr lang="en-US" sz="3600" dirty="0" err="1" smtClean="0">
                <a:solidFill>
                  <a:srgbClr val="FF0000"/>
                </a:solidFill>
              </a:rPr>
              <a:t>về</a:t>
            </a:r>
            <a:r>
              <a:rPr lang="en-US" sz="3600" dirty="0" smtClean="0">
                <a:solidFill>
                  <a:srgbClr val="FF0000"/>
                </a:solidFill>
              </a:rPr>
              <a:t> </a:t>
            </a:r>
            <a:r>
              <a:rPr lang="en-US" sz="3600" dirty="0" err="1" smtClean="0">
                <a:solidFill>
                  <a:srgbClr val="FF0000"/>
                </a:solidFill>
              </a:rPr>
              <a:t>Bác</a:t>
            </a:r>
            <a:r>
              <a:rPr lang="en-US" sz="3600" dirty="0" smtClean="0">
                <a:solidFill>
                  <a:srgbClr val="FF0000"/>
                </a:solidFill>
              </a:rPr>
              <a:t> </a:t>
            </a:r>
            <a:r>
              <a:rPr lang="en-US" sz="3600" dirty="0" err="1" smtClean="0">
                <a:solidFill>
                  <a:srgbClr val="FF0000"/>
                </a:solidFill>
              </a:rPr>
              <a:t>Hồ</a:t>
            </a:r>
            <a:r>
              <a:rPr lang="en-US" sz="3600" dirty="0" smtClean="0">
                <a:solidFill>
                  <a:srgbClr val="FF0000"/>
                </a:solidFill>
              </a:rPr>
              <a:t>, </a:t>
            </a:r>
            <a:r>
              <a:rPr lang="en-US" sz="3600" dirty="0" err="1" smtClean="0">
                <a:solidFill>
                  <a:srgbClr val="FF0000"/>
                </a:solidFill>
              </a:rPr>
              <a:t>em</a:t>
            </a:r>
            <a:r>
              <a:rPr lang="en-US" sz="3600" dirty="0" smtClean="0">
                <a:solidFill>
                  <a:srgbClr val="FF0000"/>
                </a:solidFill>
              </a:rPr>
              <a:t> </a:t>
            </a:r>
            <a:r>
              <a:rPr lang="en-US" sz="3600" dirty="0" err="1" smtClean="0">
                <a:solidFill>
                  <a:srgbClr val="FF0000"/>
                </a:solidFill>
              </a:rPr>
              <a:t>hiểu</a:t>
            </a:r>
            <a:r>
              <a:rPr lang="en-US" sz="3600" dirty="0" smtClean="0">
                <a:solidFill>
                  <a:srgbClr val="FF0000"/>
                </a:solidFill>
              </a:rPr>
              <a:t> </a:t>
            </a:r>
            <a:r>
              <a:rPr lang="en-US" sz="3600" dirty="0" err="1" smtClean="0">
                <a:solidFill>
                  <a:srgbClr val="FF0000"/>
                </a:solidFill>
              </a:rPr>
              <a:t>tiết</a:t>
            </a:r>
            <a:r>
              <a:rPr lang="en-US" sz="3600" dirty="0" smtClean="0">
                <a:solidFill>
                  <a:srgbClr val="FF0000"/>
                </a:solidFill>
              </a:rPr>
              <a:t> </a:t>
            </a:r>
            <a:r>
              <a:rPr lang="en-US" sz="3600" dirty="0" err="1" smtClean="0">
                <a:solidFill>
                  <a:srgbClr val="FF0000"/>
                </a:solidFill>
              </a:rPr>
              <a:t>kiệm</a:t>
            </a:r>
            <a:r>
              <a:rPr lang="en-US" sz="3600" dirty="0" smtClean="0">
                <a:solidFill>
                  <a:srgbClr val="FF0000"/>
                </a:solidFill>
              </a:rPr>
              <a:t> </a:t>
            </a:r>
            <a:r>
              <a:rPr lang="en-US" sz="3600" dirty="0" err="1" smtClean="0">
                <a:solidFill>
                  <a:srgbClr val="FF0000"/>
                </a:solidFill>
              </a:rPr>
              <a:t>là</a:t>
            </a:r>
            <a:r>
              <a:rPr lang="en-US" sz="3600" dirty="0" smtClean="0">
                <a:solidFill>
                  <a:srgbClr val="FF0000"/>
                </a:solidFill>
              </a:rPr>
              <a:t>: </a:t>
            </a:r>
            <a:r>
              <a:rPr lang="en-US" sz="3600" dirty="0" err="1" smtClean="0"/>
              <a:t>sử</a:t>
            </a:r>
            <a:r>
              <a:rPr lang="en-US" sz="3600" dirty="0" smtClean="0"/>
              <a:t> </a:t>
            </a:r>
            <a:r>
              <a:rPr lang="en-US" sz="3600" dirty="0" err="1" smtClean="0"/>
              <a:t>dụng</a:t>
            </a:r>
            <a:r>
              <a:rPr lang="en-US" sz="3600" dirty="0" smtClean="0"/>
              <a:t> </a:t>
            </a:r>
            <a:r>
              <a:rPr lang="en-US" sz="3600" dirty="0" err="1" smtClean="0"/>
              <a:t>một</a:t>
            </a:r>
            <a:r>
              <a:rPr lang="en-US" sz="3600" dirty="0" smtClean="0"/>
              <a:t> </a:t>
            </a:r>
            <a:r>
              <a:rPr lang="en-US" sz="3600" dirty="0" err="1" smtClean="0"/>
              <a:t>cách</a:t>
            </a:r>
            <a:r>
              <a:rPr lang="en-US" sz="3600" dirty="0" smtClean="0"/>
              <a:t> </a:t>
            </a:r>
            <a:r>
              <a:rPr lang="en-US" sz="3600" dirty="0" err="1" smtClean="0"/>
              <a:t>hợp</a:t>
            </a:r>
            <a:r>
              <a:rPr lang="en-US" sz="3600" dirty="0" smtClean="0"/>
              <a:t> </a:t>
            </a:r>
            <a:r>
              <a:rPr lang="en-US" sz="3600" dirty="0" err="1" smtClean="0"/>
              <a:t>lí</a:t>
            </a:r>
            <a:r>
              <a:rPr lang="en-US" sz="3600" dirty="0" smtClean="0"/>
              <a:t> </a:t>
            </a:r>
            <a:r>
              <a:rPr lang="en-US" sz="3600" dirty="0" err="1" smtClean="0"/>
              <a:t>tiền</a:t>
            </a:r>
            <a:r>
              <a:rPr lang="en-US" sz="3600" dirty="0" smtClean="0"/>
              <a:t> </a:t>
            </a:r>
            <a:r>
              <a:rPr lang="en-US" sz="3600" dirty="0" err="1" smtClean="0"/>
              <a:t>bạc</a:t>
            </a:r>
            <a:r>
              <a:rPr lang="en-US" sz="3600" dirty="0" smtClean="0"/>
              <a:t>, </a:t>
            </a:r>
            <a:r>
              <a:rPr lang="en-US" sz="3600" dirty="0" err="1" smtClean="0"/>
              <a:t>của</a:t>
            </a:r>
            <a:r>
              <a:rPr lang="en-US" sz="3600" dirty="0" smtClean="0"/>
              <a:t> </a:t>
            </a:r>
            <a:r>
              <a:rPr lang="en-US" sz="3600" dirty="0" err="1" smtClean="0"/>
              <a:t>cải</a:t>
            </a:r>
            <a:r>
              <a:rPr lang="en-US" sz="3600" dirty="0" smtClean="0"/>
              <a:t>, </a:t>
            </a:r>
            <a:r>
              <a:rPr lang="en-US" sz="3600" dirty="0" err="1" smtClean="0"/>
              <a:t>thời</a:t>
            </a:r>
            <a:r>
              <a:rPr lang="en-US" sz="3600" dirty="0" smtClean="0"/>
              <a:t> </a:t>
            </a:r>
            <a:r>
              <a:rPr lang="en-US" sz="3600" dirty="0" err="1" smtClean="0"/>
              <a:t>gian</a:t>
            </a:r>
            <a:r>
              <a:rPr lang="en-US" sz="3600" dirty="0" smtClean="0"/>
              <a:t>, </a:t>
            </a:r>
            <a:r>
              <a:rPr lang="en-US" sz="3600" dirty="0" err="1" smtClean="0"/>
              <a:t>sức</a:t>
            </a:r>
            <a:r>
              <a:rPr lang="en-US" sz="3600" dirty="0" smtClean="0"/>
              <a:t> </a:t>
            </a:r>
            <a:r>
              <a:rPr lang="en-US" sz="3600" dirty="0" err="1" smtClean="0"/>
              <a:t>lực</a:t>
            </a:r>
            <a:r>
              <a:rPr lang="en-US" sz="3600" dirty="0" smtClean="0"/>
              <a:t> </a:t>
            </a:r>
            <a:r>
              <a:rPr lang="en-US" sz="3600" dirty="0" err="1" smtClean="0"/>
              <a:t>của</a:t>
            </a:r>
            <a:r>
              <a:rPr lang="en-US" sz="3600" dirty="0" smtClean="0"/>
              <a:t> </a:t>
            </a:r>
            <a:r>
              <a:rPr lang="en-US" sz="3600" dirty="0" err="1" smtClean="0"/>
              <a:t>người</a:t>
            </a:r>
            <a:r>
              <a:rPr lang="en-US" sz="3600" dirty="0" smtClean="0"/>
              <a:t> </a:t>
            </a:r>
            <a:r>
              <a:rPr lang="en-US" sz="3600" dirty="0" err="1" smtClean="0"/>
              <a:t>khác</a:t>
            </a:r>
            <a:r>
              <a:rPr lang="en-US" sz="3600" dirty="0" smtClean="0"/>
              <a:t>. </a:t>
            </a:r>
            <a:r>
              <a:rPr lang="en-US" sz="3600" dirty="0" err="1" smtClean="0"/>
              <a:t>Chúng</a:t>
            </a:r>
            <a:r>
              <a:rPr lang="en-US" sz="3600" dirty="0" smtClean="0"/>
              <a:t> </a:t>
            </a:r>
            <a:r>
              <a:rPr lang="en-US" sz="3600" dirty="0" err="1" smtClean="0"/>
              <a:t>ta</a:t>
            </a:r>
            <a:r>
              <a:rPr lang="en-US" sz="3600" dirty="0" smtClean="0"/>
              <a:t> </a:t>
            </a:r>
            <a:r>
              <a:rPr lang="en-US" sz="3600" dirty="0" err="1" smtClean="0"/>
              <a:t>phải</a:t>
            </a:r>
            <a:r>
              <a:rPr lang="en-US" sz="3600" dirty="0" smtClean="0"/>
              <a:t> </a:t>
            </a:r>
            <a:r>
              <a:rPr lang="en-US" sz="3600" dirty="0" err="1" smtClean="0"/>
              <a:t>tiết</a:t>
            </a:r>
            <a:r>
              <a:rPr lang="en-US" sz="3600" dirty="0" smtClean="0"/>
              <a:t> </a:t>
            </a:r>
            <a:r>
              <a:rPr lang="en-US" sz="3600" dirty="0" err="1" smtClean="0"/>
              <a:t>kiệm</a:t>
            </a:r>
            <a:r>
              <a:rPr lang="en-US" sz="3600" dirty="0" smtClean="0"/>
              <a:t> </a:t>
            </a:r>
            <a:r>
              <a:rPr lang="en-US" sz="3600" dirty="0" err="1" smtClean="0"/>
              <a:t>vì</a:t>
            </a:r>
            <a:r>
              <a:rPr lang="en-US" sz="3600" dirty="0" smtClean="0"/>
              <a:t> </a:t>
            </a:r>
            <a:r>
              <a:rPr lang="en-US" sz="3600" dirty="0" err="1" smtClean="0"/>
              <a:t>tiết</a:t>
            </a:r>
            <a:r>
              <a:rPr lang="en-US" sz="3600" dirty="0" smtClean="0"/>
              <a:t> </a:t>
            </a:r>
            <a:r>
              <a:rPr lang="en-US" sz="3600" dirty="0" err="1" smtClean="0"/>
              <a:t>kiệm</a:t>
            </a:r>
            <a:r>
              <a:rPr lang="en-US" sz="3600" dirty="0" smtClean="0"/>
              <a:t> </a:t>
            </a:r>
            <a:r>
              <a:rPr lang="en-US" sz="3600" dirty="0" err="1" smtClean="0"/>
              <a:t>không</a:t>
            </a:r>
            <a:r>
              <a:rPr lang="en-US" sz="3600" dirty="0" smtClean="0"/>
              <a:t> </a:t>
            </a:r>
            <a:r>
              <a:rPr lang="en-US" sz="3600" dirty="0" err="1" smtClean="0"/>
              <a:t>chỉ</a:t>
            </a:r>
            <a:r>
              <a:rPr lang="en-US" sz="3600" dirty="0" smtClean="0"/>
              <a:t> </a:t>
            </a:r>
            <a:r>
              <a:rPr lang="en-US" sz="3600" dirty="0" err="1" smtClean="0"/>
              <a:t>giảm</a:t>
            </a:r>
            <a:r>
              <a:rPr lang="en-US" sz="3600" dirty="0" smtClean="0"/>
              <a:t> </a:t>
            </a:r>
            <a:r>
              <a:rPr lang="en-US" sz="3600" dirty="0" err="1" smtClean="0"/>
              <a:t>gánh</a:t>
            </a:r>
            <a:r>
              <a:rPr lang="en-US" sz="3600" dirty="0" smtClean="0"/>
              <a:t> </a:t>
            </a:r>
            <a:r>
              <a:rPr lang="en-US" sz="3600" dirty="0" err="1" smtClean="0"/>
              <a:t>nặng</a:t>
            </a:r>
            <a:r>
              <a:rPr lang="en-US" sz="3600" dirty="0" smtClean="0"/>
              <a:t> </a:t>
            </a:r>
            <a:r>
              <a:rPr lang="en-US" sz="3600" dirty="0" err="1" smtClean="0"/>
              <a:t>cho</a:t>
            </a:r>
            <a:r>
              <a:rPr lang="en-US" sz="3600" dirty="0" smtClean="0"/>
              <a:t> </a:t>
            </a:r>
            <a:r>
              <a:rPr lang="en-US" sz="3600" dirty="0" err="1" smtClean="0"/>
              <a:t>gia</a:t>
            </a:r>
            <a:r>
              <a:rPr lang="en-US" sz="3600" dirty="0" smtClean="0"/>
              <a:t> </a:t>
            </a:r>
            <a:r>
              <a:rPr lang="en-US" sz="3600" dirty="0" err="1" smtClean="0"/>
              <a:t>đình</a:t>
            </a:r>
            <a:r>
              <a:rPr lang="en-US" sz="3600" dirty="0" smtClean="0"/>
              <a:t>, </a:t>
            </a:r>
            <a:r>
              <a:rPr lang="en-US" sz="3600" dirty="0" err="1" smtClean="0"/>
              <a:t>thể</a:t>
            </a:r>
            <a:r>
              <a:rPr lang="en-US" sz="3600" dirty="0" smtClean="0"/>
              <a:t> </a:t>
            </a:r>
            <a:r>
              <a:rPr lang="en-US" sz="3600" dirty="0" err="1" smtClean="0"/>
              <a:t>hiện</a:t>
            </a:r>
            <a:r>
              <a:rPr lang="en-US" sz="3600" dirty="0" smtClean="0"/>
              <a:t> </a:t>
            </a:r>
            <a:r>
              <a:rPr lang="en-US" sz="3600" dirty="0" err="1" smtClean="0"/>
              <a:t>lối</a:t>
            </a:r>
            <a:r>
              <a:rPr lang="en-US" sz="3600" dirty="0" smtClean="0"/>
              <a:t> </a:t>
            </a:r>
            <a:r>
              <a:rPr lang="en-US" sz="3600" dirty="0" err="1" smtClean="0"/>
              <a:t>sống</a:t>
            </a:r>
            <a:r>
              <a:rPr lang="en-US" sz="3600" dirty="0" smtClean="0"/>
              <a:t> </a:t>
            </a:r>
            <a:r>
              <a:rPr lang="en-US" sz="3600" dirty="0" err="1" smtClean="0"/>
              <a:t>văn</a:t>
            </a:r>
            <a:r>
              <a:rPr lang="en-US" sz="3600" dirty="0" smtClean="0"/>
              <a:t> </a:t>
            </a:r>
            <a:r>
              <a:rPr lang="en-US" sz="3600" dirty="0" err="1" smtClean="0"/>
              <a:t>minh</a:t>
            </a:r>
            <a:r>
              <a:rPr lang="en-US" sz="3600" dirty="0" smtClean="0"/>
              <a:t> </a:t>
            </a:r>
            <a:r>
              <a:rPr lang="en-US" sz="3600" dirty="0" err="1" smtClean="0"/>
              <a:t>mà</a:t>
            </a:r>
            <a:r>
              <a:rPr lang="en-US" sz="3600" dirty="0" smtClean="0"/>
              <a:t> </a:t>
            </a:r>
            <a:r>
              <a:rPr lang="en-US" sz="3600" dirty="0" err="1" smtClean="0"/>
              <a:t>còn</a:t>
            </a:r>
            <a:r>
              <a:rPr lang="en-US" sz="3600" dirty="0" smtClean="0"/>
              <a:t> </a:t>
            </a:r>
            <a:r>
              <a:rPr lang="en-US" sz="3600" dirty="0" err="1" smtClean="0"/>
              <a:t>có</a:t>
            </a:r>
            <a:r>
              <a:rPr lang="en-US" sz="3600" dirty="0" smtClean="0"/>
              <a:t> </a:t>
            </a:r>
            <a:r>
              <a:rPr lang="en-US" sz="3600" dirty="0" err="1" smtClean="0"/>
              <a:t>điều</a:t>
            </a:r>
            <a:r>
              <a:rPr lang="en-US" sz="3600" dirty="0" smtClean="0"/>
              <a:t> </a:t>
            </a:r>
            <a:r>
              <a:rPr lang="en-US" sz="3600" dirty="0" err="1" smtClean="0"/>
              <a:t>kiện</a:t>
            </a:r>
            <a:r>
              <a:rPr lang="en-US" sz="3600" dirty="0" smtClean="0"/>
              <a:t> </a:t>
            </a:r>
            <a:r>
              <a:rPr lang="en-US" sz="3600" dirty="0" err="1" smtClean="0"/>
              <a:t>giúp</a:t>
            </a:r>
            <a:r>
              <a:rPr lang="en-US" sz="3600" dirty="0" smtClean="0"/>
              <a:t> </a:t>
            </a:r>
            <a:r>
              <a:rPr lang="en-US" sz="3600" dirty="0" err="1" smtClean="0"/>
              <a:t>đỡ</a:t>
            </a:r>
            <a:r>
              <a:rPr lang="en-US" sz="3600" dirty="0" smtClean="0"/>
              <a:t> </a:t>
            </a:r>
            <a:r>
              <a:rPr lang="en-US" sz="3600" dirty="0" err="1" smtClean="0"/>
              <a:t>người</a:t>
            </a:r>
            <a:r>
              <a:rPr lang="en-US" sz="3600" dirty="0" smtClean="0"/>
              <a:t> </a:t>
            </a:r>
            <a:r>
              <a:rPr lang="en-US" sz="3600" dirty="0" err="1" smtClean="0"/>
              <a:t>khác</a:t>
            </a:r>
            <a:r>
              <a:rPr lang="en-US" sz="3600" dirty="0" smtClean="0"/>
              <a:t> , </a:t>
            </a:r>
            <a:r>
              <a:rPr lang="en-US" sz="3600" dirty="0" err="1" smtClean="0"/>
              <a:t>chia</a:t>
            </a:r>
            <a:r>
              <a:rPr lang="en-US" sz="3600" dirty="0" smtClean="0"/>
              <a:t> </a:t>
            </a:r>
            <a:r>
              <a:rPr lang="en-US" sz="3600" dirty="0" err="1" smtClean="0"/>
              <a:t>sẻ</a:t>
            </a:r>
            <a:r>
              <a:rPr lang="en-US" sz="3600" dirty="0" smtClean="0"/>
              <a:t> </a:t>
            </a:r>
            <a:r>
              <a:rPr lang="en-US" sz="3600" dirty="0" err="1" smtClean="0"/>
              <a:t>với</a:t>
            </a:r>
            <a:r>
              <a:rPr lang="en-US" sz="3600" dirty="0" smtClean="0"/>
              <a:t> </a:t>
            </a:r>
            <a:r>
              <a:rPr lang="en-US" sz="3600" dirty="0" err="1" smtClean="0"/>
              <a:t>những</a:t>
            </a:r>
            <a:r>
              <a:rPr lang="en-US" sz="3600" dirty="0" smtClean="0"/>
              <a:t> </a:t>
            </a:r>
            <a:r>
              <a:rPr lang="en-US" sz="3600" dirty="0" err="1" smtClean="0"/>
              <a:t>người</a:t>
            </a:r>
            <a:r>
              <a:rPr lang="en-US" sz="3600" dirty="0" smtClean="0"/>
              <a:t> </a:t>
            </a:r>
            <a:r>
              <a:rPr lang="en-US" sz="3600" dirty="0" err="1" smtClean="0"/>
              <a:t>có</a:t>
            </a:r>
            <a:r>
              <a:rPr lang="en-US" sz="3600" dirty="0" smtClean="0"/>
              <a:t> </a:t>
            </a:r>
            <a:r>
              <a:rPr lang="en-US" sz="3600" dirty="0" err="1" smtClean="0"/>
              <a:t>hoàn</a:t>
            </a:r>
            <a:r>
              <a:rPr lang="en-US" sz="3600" dirty="0" smtClean="0"/>
              <a:t> </a:t>
            </a:r>
            <a:r>
              <a:rPr lang="en-US" sz="3600" dirty="0" err="1" smtClean="0"/>
              <a:t>cảnh</a:t>
            </a:r>
            <a:r>
              <a:rPr lang="en-US" sz="3600" dirty="0" smtClean="0"/>
              <a:t> </a:t>
            </a:r>
            <a:r>
              <a:rPr lang="en-US" sz="3600" dirty="0" err="1" smtClean="0"/>
              <a:t>khó</a:t>
            </a:r>
            <a:r>
              <a:rPr lang="en-US" sz="3600" dirty="0" smtClean="0"/>
              <a:t> </a:t>
            </a:r>
            <a:r>
              <a:rPr lang="en-US" sz="3600" dirty="0" err="1" smtClean="0"/>
              <a:t>khăn</a:t>
            </a:r>
            <a:r>
              <a:rPr lang="en-US" sz="3600" dirty="0" smtClean="0"/>
              <a:t>. </a:t>
            </a:r>
            <a:endParaRPr lang="vi-VN" sz="3600" dirty="0"/>
          </a:p>
        </p:txBody>
      </p:sp>
    </p:spTree>
    <p:extLst>
      <p:ext uri="{BB962C8B-B14F-4D97-AF65-F5344CB8AC3E}">
        <p14:creationId xmlns:p14="http://schemas.microsoft.com/office/powerpoint/2010/main" val="2838590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2"/>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2"/>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Những </a:t>
            </a:r>
            <a:r>
              <a:rPr lang="en-US" sz="2800" dirty="0" smtClean="0">
                <a:solidFill>
                  <a:schemeClr val="tx1"/>
                </a:solidFill>
              </a:rPr>
              <a:t>chi </a:t>
            </a:r>
            <a:r>
              <a:rPr lang="vi-VN" sz="2800" dirty="0" smtClean="0">
                <a:solidFill>
                  <a:schemeClr val="tx1"/>
                </a:solidFill>
              </a:rPr>
              <a:t>tiết nào trong câu chuyện thể hiện lối sống tiết kiệm của Bác Hồ?</a:t>
            </a:r>
            <a:endParaRPr lang="vi-VN" sz="2800" dirty="0">
              <a:solidFill>
                <a:schemeClr val="tx1"/>
              </a:solidFill>
            </a:endParaRP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Từ câu chuyện về Bác Hồ, em hiểu tiết kiệm là gì? Vì sao chúng ta phải tiết kiệm?</a:t>
            </a:r>
            <a:endParaRPr lang="vi-VN" sz="2800" dirty="0">
              <a:solidFill>
                <a:schemeClr val="tx1"/>
              </a:solidFill>
            </a:endParaRP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Em rút ra được bài học gì cho bản thân từ câu chuyện trên?</a:t>
            </a:r>
            <a:endParaRPr lang="vi-VN" sz="2800" dirty="0">
              <a:solidFill>
                <a:schemeClr val="tx1"/>
              </a:solidFill>
            </a:endParaRPr>
          </a:p>
        </p:txBody>
      </p:sp>
      <p:sp>
        <p:nvSpPr>
          <p:cNvPr id="19" name="Rectangle 18"/>
          <p:cNvSpPr/>
          <p:nvPr/>
        </p:nvSpPr>
        <p:spPr>
          <a:xfrm>
            <a:off x="381001" y="4039985"/>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eaLnBrk="0" fontAlgn="base" hangingPunct="0">
              <a:spcBef>
                <a:spcPct val="0"/>
              </a:spcBef>
              <a:spcAft>
                <a:spcPct val="0"/>
              </a:spcAft>
            </a:pP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Bữa</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ăn</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quy</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định</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không</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quá</a:t>
            </a:r>
            <a:r>
              <a:rPr lang="en-US" sz="2400" b="1" dirty="0" smtClean="0">
                <a:solidFill>
                  <a:schemeClr val="tx1"/>
                </a:solidFill>
                <a:latin typeface="Arial" pitchFamily="34" charset="0"/>
                <a:ea typeface="Calibri" pitchFamily="34" charset="0"/>
                <a:cs typeface="Times New Roman" pitchFamily="18" charset="0"/>
              </a:rPr>
              <a:t> 3 </a:t>
            </a:r>
            <a:r>
              <a:rPr lang="en-US" sz="2400" b="1" dirty="0" err="1" smtClean="0">
                <a:solidFill>
                  <a:schemeClr val="tx1"/>
                </a:solidFill>
                <a:latin typeface="Arial" pitchFamily="34" charset="0"/>
                <a:ea typeface="Calibri" pitchFamily="34" charset="0"/>
                <a:cs typeface="Times New Roman" pitchFamily="18" charset="0"/>
              </a:rPr>
              <a:t>món</a:t>
            </a:r>
            <a:r>
              <a:rPr lang="en-US" sz="2400" b="1" dirty="0" smtClean="0">
                <a:solidFill>
                  <a:schemeClr val="tx1"/>
                </a:solidFill>
                <a:latin typeface="Arial" pitchFamily="34" charset="0"/>
                <a:ea typeface="Calibri" pitchFamily="34" charset="0"/>
                <a:cs typeface="Times New Roman" pitchFamily="18" charset="0"/>
              </a:rPr>
              <a:t>.</a:t>
            </a:r>
            <a:endParaRPr lang="vi-VN" sz="2400" b="1"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Ăn</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món</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gì</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phải</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hết</a:t>
            </a:r>
            <a:r>
              <a:rPr lang="en-US" sz="2400" b="1" dirty="0" smtClean="0">
                <a:solidFill>
                  <a:schemeClr val="tx1"/>
                </a:solidFill>
                <a:latin typeface="Arial" pitchFamily="34" charset="0"/>
                <a:ea typeface="Calibri" pitchFamily="34" charset="0"/>
                <a:cs typeface="Times New Roman" pitchFamily="18" charset="0"/>
              </a:rPr>
              <a:t> </a:t>
            </a:r>
            <a:r>
              <a:rPr lang="en-US" sz="2400" b="1" dirty="0" err="1" smtClean="0">
                <a:solidFill>
                  <a:schemeClr val="tx1"/>
                </a:solidFill>
                <a:latin typeface="Arial" pitchFamily="34" charset="0"/>
                <a:ea typeface="Calibri" pitchFamily="34" charset="0"/>
                <a:cs typeface="Times New Roman" pitchFamily="18" charset="0"/>
              </a:rPr>
              <a:t>đấy</a:t>
            </a:r>
            <a:r>
              <a:rPr lang="en-US" sz="2400" b="1" dirty="0" smtClean="0">
                <a:solidFill>
                  <a:schemeClr val="tx1"/>
                </a:solidFill>
                <a:latin typeface="Arial" pitchFamily="34" charset="0"/>
                <a:ea typeface="Calibri" pitchFamily="34" charset="0"/>
                <a:cs typeface="Times New Roman" pitchFamily="18" charset="0"/>
              </a:rPr>
              <a:t>.</a:t>
            </a:r>
            <a:endParaRPr lang="vi-VN" sz="2400" b="1" dirty="0" smtClean="0">
              <a:solidFill>
                <a:schemeClr val="tx1"/>
              </a:solidFill>
              <a:latin typeface="Arial" pitchFamily="34" charset="0"/>
              <a:cs typeface="Arial" pitchFamily="34" charset="0"/>
            </a:endParaRPr>
          </a:p>
          <a:p>
            <a:pPr algn="ctr">
              <a:defRPr/>
            </a:pPr>
            <a:r>
              <a:rPr lang="en-US" sz="2400" b="1" dirty="0" smtClean="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039985"/>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800" b="1" dirty="0" err="1" smtClean="0">
                <a:solidFill>
                  <a:schemeClr val="tx1"/>
                </a:solidFill>
              </a:rPr>
              <a:t>Tiết</a:t>
            </a:r>
            <a:r>
              <a:rPr lang="en-US" sz="2800" b="1" dirty="0" smtClean="0">
                <a:solidFill>
                  <a:schemeClr val="tx1"/>
                </a:solidFill>
              </a:rPr>
              <a:t> </a:t>
            </a:r>
            <a:r>
              <a:rPr lang="en-US" sz="2800" b="1" dirty="0" err="1" smtClean="0">
                <a:solidFill>
                  <a:schemeClr val="tx1"/>
                </a:solidFill>
              </a:rPr>
              <a:t>kiệm</a:t>
            </a:r>
            <a:r>
              <a:rPr lang="en-US" sz="2800" b="1" dirty="0" smtClean="0">
                <a:solidFill>
                  <a:schemeClr val="tx1"/>
                </a:solidFill>
              </a:rPr>
              <a:t> </a:t>
            </a:r>
            <a:r>
              <a:rPr lang="en-US" sz="2800" b="1" dirty="0" err="1" smtClean="0">
                <a:solidFill>
                  <a:schemeClr val="tx1"/>
                </a:solidFill>
              </a:rPr>
              <a:t>là</a:t>
            </a:r>
            <a:r>
              <a:rPr lang="en-US" sz="2800" b="1" dirty="0" smtClean="0">
                <a:solidFill>
                  <a:schemeClr val="tx1"/>
                </a:solidFill>
              </a:rPr>
              <a:t> </a:t>
            </a:r>
            <a:r>
              <a:rPr lang="en-US" sz="2800" b="1" dirty="0" err="1" smtClean="0">
                <a:solidFill>
                  <a:schemeClr val="tx1"/>
                </a:solidFill>
              </a:rPr>
              <a:t>sử</a:t>
            </a:r>
            <a:r>
              <a:rPr lang="en-US" sz="2800" b="1" dirty="0" smtClean="0">
                <a:solidFill>
                  <a:schemeClr val="tx1"/>
                </a:solidFill>
              </a:rPr>
              <a:t> </a:t>
            </a:r>
            <a:r>
              <a:rPr lang="en-US" sz="2800" b="1" dirty="0" err="1" smtClean="0">
                <a:solidFill>
                  <a:schemeClr val="tx1"/>
                </a:solidFill>
              </a:rPr>
              <a:t>dụng</a:t>
            </a:r>
            <a:r>
              <a:rPr lang="en-US" sz="2800" b="1" dirty="0" smtClean="0">
                <a:solidFill>
                  <a:schemeClr val="tx1"/>
                </a:solidFill>
              </a:rPr>
              <a:t> </a:t>
            </a:r>
            <a:r>
              <a:rPr lang="en-US" sz="2800" b="1" dirty="0" err="1" smtClean="0">
                <a:solidFill>
                  <a:schemeClr val="tx1"/>
                </a:solidFill>
              </a:rPr>
              <a:t>một</a:t>
            </a:r>
            <a:r>
              <a:rPr lang="en-US" sz="2800" b="1" dirty="0" smtClean="0">
                <a:solidFill>
                  <a:schemeClr val="tx1"/>
                </a:solidFill>
              </a:rPr>
              <a:t> </a:t>
            </a:r>
            <a:r>
              <a:rPr lang="en-US" sz="2800" b="1" dirty="0" err="1" smtClean="0">
                <a:solidFill>
                  <a:schemeClr val="tx1"/>
                </a:solidFill>
              </a:rPr>
              <a:t>cách</a:t>
            </a:r>
            <a:r>
              <a:rPr lang="en-US" sz="2800" b="1" dirty="0" smtClean="0">
                <a:solidFill>
                  <a:schemeClr val="tx1"/>
                </a:solidFill>
              </a:rPr>
              <a:t> </a:t>
            </a:r>
            <a:r>
              <a:rPr lang="en-US" sz="2800" b="1" dirty="0" err="1" smtClean="0">
                <a:solidFill>
                  <a:schemeClr val="tx1"/>
                </a:solidFill>
              </a:rPr>
              <a:t>hợp</a:t>
            </a:r>
            <a:r>
              <a:rPr lang="en-US" sz="2800" b="1" dirty="0" smtClean="0">
                <a:solidFill>
                  <a:schemeClr val="tx1"/>
                </a:solidFill>
              </a:rPr>
              <a:t> </a:t>
            </a:r>
            <a:r>
              <a:rPr lang="en-US" sz="2800" b="1" dirty="0" err="1" smtClean="0">
                <a:solidFill>
                  <a:schemeClr val="tx1"/>
                </a:solidFill>
              </a:rPr>
              <a:t>lí</a:t>
            </a:r>
            <a:r>
              <a:rPr lang="en-US" sz="2800" b="1" dirty="0" smtClean="0">
                <a:solidFill>
                  <a:schemeClr val="tx1"/>
                </a:solidFill>
              </a:rPr>
              <a:t> </a:t>
            </a:r>
            <a:r>
              <a:rPr lang="en-US" sz="2800" b="1" dirty="0" err="1" smtClean="0">
                <a:solidFill>
                  <a:schemeClr val="tx1"/>
                </a:solidFill>
              </a:rPr>
              <a:t>tiền</a:t>
            </a:r>
            <a:r>
              <a:rPr lang="en-US" sz="2800" b="1" dirty="0" smtClean="0">
                <a:solidFill>
                  <a:schemeClr val="tx1"/>
                </a:solidFill>
              </a:rPr>
              <a:t> </a:t>
            </a:r>
            <a:r>
              <a:rPr lang="en-US" sz="2800" b="1" dirty="0" err="1" smtClean="0">
                <a:solidFill>
                  <a:schemeClr val="tx1"/>
                </a:solidFill>
              </a:rPr>
              <a:t>bạc</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cải</a:t>
            </a:r>
            <a:r>
              <a:rPr lang="en-US" sz="2800" b="1" dirty="0" smtClean="0">
                <a:solidFill>
                  <a:schemeClr val="tx1"/>
                </a:solidFill>
              </a:rPr>
              <a:t>, </a:t>
            </a:r>
            <a:r>
              <a:rPr lang="en-US" sz="2800" b="1" dirty="0" err="1" smtClean="0">
                <a:solidFill>
                  <a:schemeClr val="tx1"/>
                </a:solidFill>
              </a:rPr>
              <a:t>thời</a:t>
            </a:r>
            <a:r>
              <a:rPr lang="en-US" sz="2800" b="1" dirty="0" smtClean="0">
                <a:solidFill>
                  <a:schemeClr val="tx1"/>
                </a:solidFill>
              </a:rPr>
              <a:t> </a:t>
            </a:r>
            <a:r>
              <a:rPr lang="en-US" sz="2800" b="1" dirty="0" err="1" smtClean="0">
                <a:solidFill>
                  <a:schemeClr val="tx1"/>
                </a:solidFill>
              </a:rPr>
              <a:t>gian</a:t>
            </a:r>
            <a:r>
              <a:rPr lang="en-US" sz="2800" b="1" dirty="0" smtClean="0">
                <a:solidFill>
                  <a:schemeClr val="tx1"/>
                </a:solidFill>
              </a:rPr>
              <a:t>, </a:t>
            </a:r>
            <a:r>
              <a:rPr lang="en-US" sz="2800" b="1" dirty="0" err="1" smtClean="0">
                <a:solidFill>
                  <a:schemeClr val="tx1"/>
                </a:solidFill>
              </a:rPr>
              <a:t>sức</a:t>
            </a:r>
            <a:r>
              <a:rPr lang="en-US" sz="2800" b="1" dirty="0" smtClean="0">
                <a:solidFill>
                  <a:schemeClr val="tx1"/>
                </a:solidFill>
              </a:rPr>
              <a:t> </a:t>
            </a:r>
            <a:r>
              <a:rPr lang="en-US" sz="2800" b="1" dirty="0" err="1" smtClean="0">
                <a:solidFill>
                  <a:schemeClr val="tx1"/>
                </a:solidFill>
              </a:rPr>
              <a:t>lực</a:t>
            </a:r>
            <a:r>
              <a:rPr lang="en-US" sz="2800" b="1" dirty="0" smtClean="0">
                <a:solidFill>
                  <a:schemeClr val="tx1"/>
                </a:solidFill>
              </a:rPr>
              <a:t> </a:t>
            </a:r>
            <a:r>
              <a:rPr lang="en-US" sz="2800" b="1" dirty="0" err="1" smtClean="0">
                <a:solidFill>
                  <a:schemeClr val="tx1"/>
                </a:solidFill>
              </a:rPr>
              <a:t>của</a:t>
            </a:r>
            <a:r>
              <a:rPr lang="en-US" sz="2800" b="1" dirty="0" smtClean="0">
                <a:solidFill>
                  <a:schemeClr val="tx1"/>
                </a:solidFill>
              </a:rPr>
              <a:t> </a:t>
            </a:r>
            <a:r>
              <a:rPr lang="en-US" sz="2800" b="1" dirty="0" err="1" smtClean="0">
                <a:solidFill>
                  <a:schemeClr val="tx1"/>
                </a:solidFill>
              </a:rPr>
              <a:t>người</a:t>
            </a:r>
            <a:r>
              <a:rPr lang="en-US" sz="2800" b="1" dirty="0" smtClean="0">
                <a:solidFill>
                  <a:schemeClr val="tx1"/>
                </a:solidFill>
              </a:rPr>
              <a:t> </a:t>
            </a:r>
            <a:r>
              <a:rPr lang="en-US" sz="2800" b="1" dirty="0" err="1" smtClean="0">
                <a:solidFill>
                  <a:schemeClr val="tx1"/>
                </a:solidFill>
              </a:rPr>
              <a:t>khác</a:t>
            </a:r>
            <a:r>
              <a:rPr lang="en-US" sz="2800" b="1" dirty="0" smtClean="0">
                <a:solidFill>
                  <a:schemeClr val="tx1"/>
                </a:solidFill>
              </a:rPr>
              <a:t>. </a:t>
            </a:r>
            <a:r>
              <a:rPr lang="en-US" sz="2800" b="1" dirty="0" err="1" smtClean="0">
                <a:solidFill>
                  <a:schemeClr val="tx1"/>
                </a:solidFill>
              </a:rPr>
              <a:t>Chúng</a:t>
            </a:r>
            <a:r>
              <a:rPr lang="en-US" sz="2800" b="1" dirty="0" smtClean="0">
                <a:solidFill>
                  <a:schemeClr val="tx1"/>
                </a:solidFill>
              </a:rPr>
              <a:t> </a:t>
            </a:r>
            <a:r>
              <a:rPr lang="en-US" sz="2800" b="1" dirty="0" err="1" smtClean="0">
                <a:solidFill>
                  <a:schemeClr val="tx1"/>
                </a:solidFill>
              </a:rPr>
              <a:t>ta</a:t>
            </a:r>
            <a:r>
              <a:rPr lang="en-US" sz="2800" b="1" dirty="0" smtClean="0">
                <a:solidFill>
                  <a:schemeClr val="tx1"/>
                </a:solidFill>
              </a:rPr>
              <a:t> </a:t>
            </a:r>
            <a:r>
              <a:rPr lang="en-US" sz="2800" b="1" dirty="0" err="1" smtClean="0">
                <a:solidFill>
                  <a:schemeClr val="tx1"/>
                </a:solidFill>
              </a:rPr>
              <a:t>phải</a:t>
            </a:r>
            <a:r>
              <a:rPr lang="en-US" sz="2800" b="1" dirty="0" smtClean="0">
                <a:solidFill>
                  <a:schemeClr val="tx1"/>
                </a:solidFill>
              </a:rPr>
              <a:t> </a:t>
            </a:r>
            <a:r>
              <a:rPr lang="en-US" sz="2800" b="1" dirty="0" err="1" smtClean="0">
                <a:solidFill>
                  <a:schemeClr val="tx1"/>
                </a:solidFill>
              </a:rPr>
              <a:t>tiết</a:t>
            </a:r>
            <a:r>
              <a:rPr lang="en-US" sz="2800" b="1" dirty="0" smtClean="0">
                <a:solidFill>
                  <a:schemeClr val="tx1"/>
                </a:solidFill>
              </a:rPr>
              <a:t> </a:t>
            </a:r>
            <a:r>
              <a:rPr lang="en-US" sz="2800" b="1" dirty="0" err="1" smtClean="0">
                <a:solidFill>
                  <a:schemeClr val="tx1"/>
                </a:solidFill>
              </a:rPr>
              <a:t>kiệm</a:t>
            </a:r>
            <a:r>
              <a:rPr lang="en-US" sz="2800" b="1" dirty="0" smtClean="0">
                <a:solidFill>
                  <a:schemeClr val="tx1"/>
                </a:solidFill>
              </a:rPr>
              <a:t> </a:t>
            </a:r>
            <a:r>
              <a:rPr lang="en-US" sz="2800" b="1" dirty="0" err="1" smtClean="0">
                <a:solidFill>
                  <a:schemeClr val="tx1"/>
                </a:solidFill>
              </a:rPr>
              <a:t>vì</a:t>
            </a:r>
            <a:r>
              <a:rPr lang="en-US" sz="2800" b="1" dirty="0" smtClean="0">
                <a:solidFill>
                  <a:schemeClr val="tx1"/>
                </a:solidFill>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48750" y="4006734"/>
            <a:ext cx="3619500" cy="247719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b="1" dirty="0" err="1" smtClean="0">
                <a:solidFill>
                  <a:schemeClr val="tx1"/>
                </a:solidFill>
              </a:rPr>
              <a:t>Chúng</a:t>
            </a:r>
            <a:r>
              <a:rPr lang="en-US" sz="2800" b="1" dirty="0" smtClean="0">
                <a:solidFill>
                  <a:schemeClr val="tx1"/>
                </a:solidFill>
              </a:rPr>
              <a:t> </a:t>
            </a:r>
            <a:r>
              <a:rPr lang="en-US" sz="2800" b="1" dirty="0" err="1" smtClean="0">
                <a:solidFill>
                  <a:schemeClr val="tx1"/>
                </a:solidFill>
              </a:rPr>
              <a:t>ta</a:t>
            </a:r>
            <a:r>
              <a:rPr lang="en-US" sz="2800" b="1" dirty="0" smtClean="0">
                <a:solidFill>
                  <a:schemeClr val="tx1"/>
                </a:solidFill>
              </a:rPr>
              <a:t> </a:t>
            </a:r>
            <a:r>
              <a:rPr lang="en-US" sz="2800" b="1" dirty="0" err="1" smtClean="0">
                <a:solidFill>
                  <a:schemeClr val="tx1"/>
                </a:solidFill>
              </a:rPr>
              <a:t>phải</a:t>
            </a:r>
            <a:r>
              <a:rPr lang="en-US" sz="2800" b="1" dirty="0" smtClean="0">
                <a:solidFill>
                  <a:schemeClr val="tx1"/>
                </a:solidFill>
              </a:rPr>
              <a:t> </a:t>
            </a:r>
            <a:r>
              <a:rPr lang="en-US" sz="2800" b="1" dirty="0" err="1" smtClean="0">
                <a:solidFill>
                  <a:schemeClr val="tx1"/>
                </a:solidFill>
              </a:rPr>
              <a:t>biết</a:t>
            </a:r>
            <a:r>
              <a:rPr lang="en-US" sz="2800" b="1" dirty="0" smtClean="0">
                <a:solidFill>
                  <a:schemeClr val="tx1"/>
                </a:solidFill>
              </a:rPr>
              <a:t> </a:t>
            </a:r>
            <a:r>
              <a:rPr lang="en-US" sz="2800" b="1" dirty="0" err="1" smtClean="0">
                <a:solidFill>
                  <a:schemeClr val="tx1"/>
                </a:solidFill>
              </a:rPr>
              <a:t>tiết</a:t>
            </a:r>
            <a:r>
              <a:rPr lang="en-US" sz="2800" b="1" dirty="0" smtClean="0">
                <a:solidFill>
                  <a:schemeClr val="tx1"/>
                </a:solidFill>
              </a:rPr>
              <a:t> </a:t>
            </a:r>
            <a:r>
              <a:rPr lang="en-US" sz="2800" b="1" dirty="0" err="1" smtClean="0">
                <a:solidFill>
                  <a:schemeClr val="tx1"/>
                </a:solidFill>
              </a:rPr>
              <a:t>kiệm</a:t>
            </a:r>
            <a:r>
              <a:rPr lang="en-US" sz="2800" b="1" dirty="0" smtClean="0">
                <a:solidFill>
                  <a:schemeClr val="tx1"/>
                </a:solidFill>
              </a:rPr>
              <a:t> </a:t>
            </a:r>
            <a:r>
              <a:rPr lang="en-US" sz="2800" b="1" dirty="0" err="1" smtClean="0">
                <a:solidFill>
                  <a:schemeClr val="tx1"/>
                </a:solidFill>
              </a:rPr>
              <a:t>từ</a:t>
            </a:r>
            <a:r>
              <a:rPr lang="en-US" sz="2800" b="1" dirty="0" smtClean="0">
                <a:solidFill>
                  <a:schemeClr val="tx1"/>
                </a:solidFill>
              </a:rPr>
              <a:t> </a:t>
            </a:r>
            <a:r>
              <a:rPr lang="en-US" sz="2800" b="1" dirty="0" err="1" smtClean="0">
                <a:solidFill>
                  <a:schemeClr val="tx1"/>
                </a:solidFill>
              </a:rPr>
              <a:t>những</a:t>
            </a:r>
            <a:r>
              <a:rPr lang="en-US" sz="2800" b="1" dirty="0" smtClean="0">
                <a:solidFill>
                  <a:schemeClr val="tx1"/>
                </a:solidFill>
              </a:rPr>
              <a:t> </a:t>
            </a:r>
            <a:r>
              <a:rPr lang="en-US" sz="2800" b="1" dirty="0" err="1" smtClean="0">
                <a:solidFill>
                  <a:schemeClr val="tx1"/>
                </a:solidFill>
              </a:rPr>
              <a:t>việc</a:t>
            </a:r>
            <a:r>
              <a:rPr lang="en-US" sz="2800" b="1" dirty="0" smtClean="0">
                <a:solidFill>
                  <a:schemeClr val="tx1"/>
                </a:solidFill>
              </a:rPr>
              <a:t> </a:t>
            </a:r>
            <a:r>
              <a:rPr lang="en-US" sz="2800" b="1" dirty="0" err="1" smtClean="0">
                <a:solidFill>
                  <a:schemeClr val="tx1"/>
                </a:solidFill>
              </a:rPr>
              <a:t>làm</a:t>
            </a:r>
            <a:r>
              <a:rPr lang="en-US" sz="2800" b="1" dirty="0" smtClean="0">
                <a:solidFill>
                  <a:schemeClr val="tx1"/>
                </a:solidFill>
              </a:rPr>
              <a:t> </a:t>
            </a:r>
            <a:r>
              <a:rPr lang="en-US" sz="2800" b="1" dirty="0" err="1" smtClean="0">
                <a:solidFill>
                  <a:schemeClr val="tx1"/>
                </a:solidFill>
              </a:rPr>
              <a:t>nhỏ</a:t>
            </a:r>
            <a:r>
              <a:rPr lang="en-US" sz="2800" b="1" dirty="0" smtClean="0">
                <a:solidFill>
                  <a:schemeClr val="tx1"/>
                </a:solidFill>
              </a:rPr>
              <a:t> </a:t>
            </a:r>
            <a:r>
              <a:rPr lang="en-US" sz="2800" b="1" dirty="0" err="1" smtClean="0">
                <a:solidFill>
                  <a:schemeClr val="tx1"/>
                </a:solidFill>
              </a:rPr>
              <a:t>nhặt</a:t>
            </a:r>
            <a:r>
              <a:rPr lang="en-US" sz="2800" b="1" dirty="0" smtClean="0">
                <a:solidFill>
                  <a:schemeClr val="tx1"/>
                </a:solidFill>
              </a:rPr>
              <a:t> </a:t>
            </a:r>
            <a:r>
              <a:rPr lang="en-US" sz="2800" b="1" dirty="0" err="1" smtClean="0">
                <a:solidFill>
                  <a:schemeClr val="tx1"/>
                </a:solidFill>
              </a:rPr>
              <a:t>nhất</a:t>
            </a:r>
            <a:r>
              <a:rPr lang="en-US" sz="2800" b="1" dirty="0" smtClean="0">
                <a:solidFill>
                  <a:schemeClr val="tx1"/>
                </a:solidFill>
              </a:rPr>
              <a:t> </a:t>
            </a:r>
            <a:r>
              <a:rPr lang="en-US" sz="2800" b="1" dirty="0" err="1" smtClean="0">
                <a:solidFill>
                  <a:schemeClr val="tx1"/>
                </a:solidFill>
              </a:rPr>
              <a:t>có</a:t>
            </a:r>
            <a:r>
              <a:rPr lang="en-US" sz="2800" b="1" dirty="0" smtClean="0">
                <a:solidFill>
                  <a:schemeClr val="tx1"/>
                </a:solidFill>
              </a:rPr>
              <a:t> </a:t>
            </a:r>
            <a:r>
              <a:rPr lang="en-US" sz="2800" b="1" dirty="0" err="1" smtClean="0">
                <a:solidFill>
                  <a:schemeClr val="tx1"/>
                </a:solidFill>
              </a:rPr>
              <a:t>thể</a:t>
            </a:r>
            <a:r>
              <a:rPr lang="en-US" sz="2800" b="1" dirty="0" smtClean="0">
                <a:solidFill>
                  <a:schemeClr val="tx1"/>
                </a:solidFill>
              </a:rPr>
              <a:t>.</a:t>
            </a:r>
            <a:endParaRPr lang="vi-VN" sz="2800" b="1" dirty="0">
              <a:solidFill>
                <a:schemeClr val="tx1"/>
              </a:solidFill>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2016228" y="3817836"/>
            <a:ext cx="396672" cy="4762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989746" y="3838470"/>
            <a:ext cx="396671" cy="635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3"/>
          <a:stretch/>
        </p:blipFill>
        <p:spPr>
          <a:xfrm>
            <a:off x="10919460" y="0"/>
            <a:ext cx="1272540" cy="10439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131314"/>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709353" y="3565729"/>
            <a:ext cx="5524500" cy="2862322"/>
          </a:xfrm>
          <a:prstGeom prst="rect">
            <a:avLst/>
          </a:prstGeom>
          <a:noFill/>
          <a:ln w="9525">
            <a:noFill/>
            <a:miter lim="800000"/>
            <a:headEnd/>
            <a:tailEnd/>
          </a:ln>
        </p:spPr>
        <p:txBody>
          <a:bodyPr>
            <a:spAutoFit/>
          </a:bodyPr>
          <a:lstStyle/>
          <a:p>
            <a:pPr defTabSz="457200"/>
            <a:r>
              <a:rPr lang="vi-VN" sz="3600" dirty="0" smtClean="0"/>
              <a:t>Tiết kiệm là biết sử dụng một cách hợp lí, tiền bạc của cải, thời gian, sức lực của mình và của người khác.</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2"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1415927" y="2947166"/>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ppt_w</p:attrName>
                                        </p:attrNameLst>
                                      </p:cBhvr>
                                      <p:tavLst>
                                        <p:tav tm="0" fmla="#ppt_w*sin(2.5*pi*$)">
                                          <p:val>
                                            <p:fltVal val="0"/>
                                          </p:val>
                                        </p:tav>
                                        <p:tav tm="100000">
                                          <p:val>
                                            <p:fltVal val="1"/>
                                          </p:val>
                                        </p:tav>
                                      </p:tavLst>
                                    </p:anim>
                                    <p:anim calcmode="lin" valueType="num">
                                      <p:cBhvr>
                                        <p:cTn id="9" dur="750" fill="hold"/>
                                        <p:tgtEl>
                                          <p:spTgt spid="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2" name="文本框 15"/>
          <p:cNvSpPr txBox="1">
            <a:spLocks noChangeArrowheads="1"/>
          </p:cNvSpPr>
          <p:nvPr/>
        </p:nvSpPr>
        <p:spPr bwMode="auto">
          <a:xfrm>
            <a:off x="639397" y="3628796"/>
            <a:ext cx="5944292"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b.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4" name="文本框 15"/>
          <p:cNvSpPr txBox="1">
            <a:spLocks noChangeArrowheads="1"/>
          </p:cNvSpPr>
          <p:nvPr/>
        </p:nvSpPr>
        <p:spPr bwMode="auto">
          <a:xfrm>
            <a:off x="634531" y="3030293"/>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THẢO </a:t>
            </a:r>
            <a:r>
              <a:rPr lang="en-US" altLang="en-US" sz="2400" b="1" kern="0" dirty="0" smtClean="0">
                <a:latin typeface="Times New Roman" panose="02020603050405020304" pitchFamily="18" charset="0"/>
                <a:cs typeface="Times New Roman" panose="02020603050405020304" pitchFamily="18" charset="0"/>
              </a:rPr>
              <a:t>LUẬN NHÓM BÀN</a:t>
            </a:r>
            <a:endParaRPr lang="en-US" altLang="en-US" sz="2400" b="1" kern="0" dirty="0">
              <a:latin typeface="Times New Roman" panose="02020603050405020304" pitchFamily="18" charset="0"/>
              <a:cs typeface="Times New Roman" panose="02020603050405020304" pitchFamily="18" charset="0"/>
            </a:endParaRPr>
          </a:p>
        </p:txBody>
      </p:sp>
      <p:sp>
        <p:nvSpPr>
          <p:cNvPr id="8" name="Rectangle 7"/>
          <p:cNvSpPr/>
          <p:nvPr/>
        </p:nvSpPr>
        <p:spPr>
          <a:xfrm>
            <a:off x="4092394" y="33258"/>
            <a:ext cx="6298523" cy="707886"/>
          </a:xfrm>
          <a:prstGeom prst="rect">
            <a:avLst/>
          </a:prstGeom>
          <a:solidFill>
            <a:srgbClr val="FFCCFF"/>
          </a:solidFill>
          <a:ln w="28575">
            <a:solidFill>
              <a:srgbClr val="FFFF00"/>
            </a:solidFill>
          </a:ln>
        </p:spPr>
        <p:txBody>
          <a:bodyPr wrap="square">
            <a:spAutoFit/>
          </a:bodyPr>
          <a:lstStyle/>
          <a:p>
            <a:pPr eaLnBrk="0" fontAlgn="base" hangingPunct="0">
              <a:lnSpc>
                <a:spcPct val="125000"/>
              </a:lnSpc>
              <a:spcBef>
                <a:spcPct val="0"/>
              </a:spcBef>
              <a:spcAft>
                <a:spcPct val="0"/>
              </a:spcAft>
              <a:defRPr/>
            </a:pPr>
            <a:r>
              <a:rPr lang="en-US" sz="3200" dirty="0" err="1">
                <a:solidFill>
                  <a:srgbClr val="0000FF"/>
                </a:solidFill>
                <a:latin typeface="Arial" pitchFamily="34" charset="0"/>
                <a:ea typeface="Arial Unicode MS"/>
                <a:cs typeface="Arial" pitchFamily="34" charset="0"/>
              </a:rPr>
              <a:t>Quan</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sát</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tranh</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và</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trả</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lời</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câu</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hỏi</a:t>
            </a:r>
            <a:endParaRPr lang="en-US" sz="3200" dirty="0">
              <a:solidFill>
                <a:srgbClr val="FF0000"/>
              </a:solidFill>
              <a:latin typeface="Arial" pitchFamily="34" charset="0"/>
              <a:ea typeface="Arial Unicode MS"/>
              <a:cs typeface="Arial" pitchFamily="34" charset="0"/>
            </a:endParaRPr>
          </a:p>
        </p:txBody>
      </p:sp>
      <p:sp>
        <p:nvSpPr>
          <p:cNvPr id="9" name="Rectangle 6"/>
          <p:cNvSpPr>
            <a:spLocks noChangeArrowheads="1"/>
          </p:cNvSpPr>
          <p:nvPr/>
        </p:nvSpPr>
        <p:spPr bwMode="auto">
          <a:xfrm>
            <a:off x="182875" y="854808"/>
            <a:ext cx="11787447" cy="2277547"/>
          </a:xfrm>
          <a:prstGeom prst="rect">
            <a:avLst/>
          </a:prstGeom>
          <a:solidFill>
            <a:schemeClr val="bg1">
              <a:lumMod val="95000"/>
            </a:schemeClr>
          </a:solidFill>
          <a:ln w="19050">
            <a:solidFill>
              <a:srgbClr val="0000FF"/>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altLang="en-US" sz="3200" dirty="0" smtClean="0">
                <a:solidFill>
                  <a:srgbClr val="FF0000"/>
                </a:solidFill>
                <a:ea typeface="Cambria" panose="02040503050406030204" pitchFamily="18" charset="0"/>
                <a:cs typeface="Cambria" panose="02040503050406030204" pitchFamily="18" charset="0"/>
              </a:rPr>
              <a:t>1) </a:t>
            </a:r>
            <a:r>
              <a:rPr lang="en-US" sz="3200" dirty="0" err="1" smtClean="0">
                <a:solidFill>
                  <a:srgbClr val="FF0000"/>
                </a:solidFill>
                <a:ea typeface="Courier New" panose="02070309020205020404" pitchFamily="49" charset="0"/>
                <a:cs typeface="Arial" pitchFamily="34" charset="0"/>
              </a:rPr>
              <a:t>Hành</a:t>
            </a:r>
            <a:r>
              <a:rPr lang="en-US" sz="3200" dirty="0" smtClean="0">
                <a:solidFill>
                  <a:srgbClr val="FF0000"/>
                </a:solidFill>
                <a:ea typeface="Courier New" panose="02070309020205020404" pitchFamily="49" charset="0"/>
                <a:cs typeface="Arial" pitchFamily="34" charset="0"/>
              </a:rPr>
              <a:t> vi </a:t>
            </a:r>
            <a:r>
              <a:rPr lang="en-US" sz="3200" dirty="0" err="1" smtClean="0">
                <a:solidFill>
                  <a:srgbClr val="FF0000"/>
                </a:solidFill>
                <a:ea typeface="Courier New" panose="02070309020205020404" pitchFamily="49" charset="0"/>
                <a:cs typeface="Arial" pitchFamily="34" charset="0"/>
              </a:rPr>
              <a:t>nào</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thể</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hiện</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sự</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tiết</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kiệm</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và</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hành</a:t>
            </a:r>
            <a:r>
              <a:rPr lang="en-US" sz="3200" dirty="0" smtClean="0">
                <a:solidFill>
                  <a:srgbClr val="FF0000"/>
                </a:solidFill>
                <a:ea typeface="Courier New" panose="02070309020205020404" pitchFamily="49" charset="0"/>
                <a:cs typeface="Arial" pitchFamily="34" charset="0"/>
              </a:rPr>
              <a:t> vi </a:t>
            </a:r>
            <a:r>
              <a:rPr lang="en-US" sz="3200" dirty="0" err="1" smtClean="0">
                <a:solidFill>
                  <a:srgbClr val="FF0000"/>
                </a:solidFill>
                <a:ea typeface="Courier New" panose="02070309020205020404" pitchFamily="49" charset="0"/>
                <a:cs typeface="Arial" pitchFamily="34" charset="0"/>
              </a:rPr>
              <a:t>nào</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thể</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hiện</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sự</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lãng</a:t>
            </a:r>
            <a:r>
              <a:rPr lang="en-US" sz="3200" dirty="0" smtClean="0">
                <a:solidFill>
                  <a:srgbClr val="FF0000"/>
                </a:solidFill>
                <a:ea typeface="Courier New" panose="02070309020205020404" pitchFamily="49" charset="0"/>
                <a:cs typeface="Arial" pitchFamily="34" charset="0"/>
              </a:rPr>
              <a:t> </a:t>
            </a:r>
            <a:r>
              <a:rPr lang="en-US" sz="3200" dirty="0" err="1" smtClean="0">
                <a:solidFill>
                  <a:srgbClr val="FF0000"/>
                </a:solidFill>
                <a:ea typeface="Courier New" panose="02070309020205020404" pitchFamily="49" charset="0"/>
                <a:cs typeface="Arial" pitchFamily="34" charset="0"/>
              </a:rPr>
              <a:t>phí</a:t>
            </a:r>
            <a:r>
              <a:rPr lang="en-US" sz="3200" dirty="0" smtClean="0">
                <a:solidFill>
                  <a:srgbClr val="FF0000"/>
                </a:solidFill>
                <a:ea typeface="Courier New" panose="02070309020205020404" pitchFamily="49" charset="0"/>
                <a:cs typeface="Arial" pitchFamily="34" charset="0"/>
              </a:rPr>
              <a:t>?</a:t>
            </a:r>
          </a:p>
          <a:p>
            <a:pPr indent="12700"/>
            <a:r>
              <a:rPr lang="en-US" altLang="en-US" sz="3200" dirty="0" smtClean="0">
                <a:solidFill>
                  <a:srgbClr val="FF0000"/>
                </a:solidFill>
                <a:ea typeface="Cambria" panose="02040503050406030204" pitchFamily="18" charset="0"/>
                <a:cs typeface="Arial" pitchFamily="34" charset="0"/>
              </a:rPr>
              <a:t>2) </a:t>
            </a:r>
            <a:r>
              <a:rPr lang="vi-VN" sz="3200" dirty="0" smtClean="0">
                <a:solidFill>
                  <a:srgbClr val="FF0000"/>
                </a:solidFill>
              </a:rPr>
              <a:t>Cho biết hậu quả của những hành vi lãng phí.</a:t>
            </a:r>
          </a:p>
          <a:p>
            <a:pPr indent="12700"/>
            <a:endParaRPr lang="vi-VN" altLang="en-US" sz="3600" b="1" dirty="0" smtClean="0">
              <a:solidFill>
                <a:srgbClr val="FF0000"/>
              </a:solidFill>
              <a:ea typeface="Cambria" panose="02040503050406030204" pitchFamily="18" charset="0"/>
              <a:cs typeface="Arial" pitchFamily="34" charset="0"/>
            </a:endParaRPr>
          </a:p>
        </p:txBody>
      </p:sp>
      <p:sp>
        <p:nvSpPr>
          <p:cNvPr id="25" name="TextBox 24"/>
          <p:cNvSpPr txBox="1"/>
          <p:nvPr/>
        </p:nvSpPr>
        <p:spPr>
          <a:xfrm>
            <a:off x="448885" y="5959862"/>
            <a:ext cx="1878676" cy="648763"/>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Tiết</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1" name="Shape 265"/>
          <p:cNvPicPr/>
          <p:nvPr/>
        </p:nvPicPr>
        <p:blipFill>
          <a:blip r:embed="rId5"/>
          <a:srcRect r="50823"/>
          <a:stretch/>
        </p:blipFill>
        <p:spPr>
          <a:xfrm>
            <a:off x="243493" y="3524553"/>
            <a:ext cx="2749089" cy="2314334"/>
          </a:xfrm>
          <a:prstGeom prst="rect">
            <a:avLst/>
          </a:prstGeom>
        </p:spPr>
      </p:pic>
      <p:pic>
        <p:nvPicPr>
          <p:cNvPr id="32" name="Shape 265"/>
          <p:cNvPicPr/>
          <p:nvPr/>
        </p:nvPicPr>
        <p:blipFill>
          <a:blip r:embed="rId5"/>
          <a:srcRect l="50411"/>
          <a:stretch/>
        </p:blipFill>
        <p:spPr>
          <a:xfrm>
            <a:off x="3075708" y="3491299"/>
            <a:ext cx="2826327" cy="2314334"/>
          </a:xfrm>
          <a:prstGeom prst="rect">
            <a:avLst/>
          </a:prstGeom>
        </p:spPr>
      </p:pic>
      <p:pic>
        <p:nvPicPr>
          <p:cNvPr id="33" name="Shape 267"/>
          <p:cNvPicPr/>
          <p:nvPr/>
        </p:nvPicPr>
        <p:blipFill>
          <a:blip r:embed="rId6"/>
          <a:stretch/>
        </p:blipFill>
        <p:spPr>
          <a:xfrm>
            <a:off x="6101195" y="3488530"/>
            <a:ext cx="2660420" cy="2247252"/>
          </a:xfrm>
          <a:prstGeom prst="rect">
            <a:avLst/>
          </a:prstGeom>
        </p:spPr>
      </p:pic>
      <p:pic>
        <p:nvPicPr>
          <p:cNvPr id="34" name="Shape 269"/>
          <p:cNvPicPr/>
          <p:nvPr/>
        </p:nvPicPr>
        <p:blipFill>
          <a:blip r:embed="rId7"/>
          <a:stretch/>
        </p:blipFill>
        <p:spPr>
          <a:xfrm>
            <a:off x="8911243" y="3476408"/>
            <a:ext cx="2682240" cy="2232660"/>
          </a:xfrm>
          <a:prstGeom prst="rect">
            <a:avLst/>
          </a:prstGeom>
        </p:spPr>
      </p:pic>
      <p:sp>
        <p:nvSpPr>
          <p:cNvPr id="35" name="TextBox 34"/>
          <p:cNvSpPr txBox="1"/>
          <p:nvPr/>
        </p:nvSpPr>
        <p:spPr>
          <a:xfrm>
            <a:off x="3427610" y="5926612"/>
            <a:ext cx="1878676" cy="648763"/>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Tiết</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kiệm</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6" name="TextBox 35"/>
          <p:cNvSpPr txBox="1"/>
          <p:nvPr/>
        </p:nvSpPr>
        <p:spPr>
          <a:xfrm>
            <a:off x="6450673" y="5909982"/>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7" name="TextBox 36"/>
          <p:cNvSpPr txBox="1"/>
          <p:nvPr/>
        </p:nvSpPr>
        <p:spPr>
          <a:xfrm>
            <a:off x="9446025" y="5862878"/>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edge">
                                      <p:cBhvr>
                                        <p:cTn id="7" dur="2000"/>
                                        <p:tgtEl>
                                          <p:spTgt spid="31"/>
                                        </p:tgtEl>
                                      </p:cBhvr>
                                    </p:animEffect>
                                  </p:childTnLst>
                                </p:cTn>
                              </p:par>
                              <p:par>
                                <p:cTn id="8" presetID="2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edge">
                                      <p:cBhvr>
                                        <p:cTn id="10" dur="2000"/>
                                        <p:tgtEl>
                                          <p:spTgt spid="32"/>
                                        </p:tgtEl>
                                      </p:cBhvr>
                                    </p:animEffect>
                                  </p:childTnLst>
                                </p:cTn>
                              </p:par>
                              <p:par>
                                <p:cTn id="11" presetID="2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edge">
                                      <p:cBhvr>
                                        <p:cTn id="13" dur="2000"/>
                                        <p:tgtEl>
                                          <p:spTgt spid="33"/>
                                        </p:tgtEl>
                                      </p:cBhvr>
                                    </p:animEffect>
                                  </p:childTnLst>
                                </p:cTn>
                              </p:par>
                              <p:par>
                                <p:cTn id="14" presetID="2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edge">
                                      <p:cBhvr>
                                        <p:cTn id="16" dur="2000"/>
                                        <p:tgtEl>
                                          <p:spTgt spid="3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heel(1)">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heel(1)">
                                      <p:cBhvr>
                                        <p:cTn id="29" dur="20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heel(1)">
                                      <p:cBhvr>
                                        <p:cTn id="34" dur="20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heel(1)">
                                      <p:cBhvr>
                                        <p:cTn id="3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0" y="0"/>
            <a:ext cx="3919994"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latin typeface="Times New Roman" panose="02020603050405020304" pitchFamily="18" charset="0"/>
                <a:cs typeface="Times New Roman" panose="02020603050405020304" pitchFamily="18" charset="0"/>
              </a:rPr>
              <a:t>THẢO </a:t>
            </a:r>
            <a:r>
              <a:rPr lang="en-US" altLang="en-US" sz="2400" b="1" kern="0" dirty="0" smtClean="0">
                <a:latin typeface="Times New Roman" panose="02020603050405020304" pitchFamily="18" charset="0"/>
                <a:cs typeface="Times New Roman" panose="02020603050405020304" pitchFamily="18" charset="0"/>
              </a:rPr>
              <a:t>LUẬN NHÓM BÀN</a:t>
            </a:r>
            <a:endParaRPr lang="en-US" altLang="en-US" sz="2400" b="1" kern="0" dirty="0">
              <a:latin typeface="Times New Roman" panose="02020603050405020304" pitchFamily="18" charset="0"/>
              <a:cs typeface="Times New Roman" panose="02020603050405020304" pitchFamily="18" charset="0"/>
            </a:endParaRPr>
          </a:p>
        </p:txBody>
      </p:sp>
      <p:sp>
        <p:nvSpPr>
          <p:cNvPr id="8" name="Rectangle 7"/>
          <p:cNvSpPr/>
          <p:nvPr/>
        </p:nvSpPr>
        <p:spPr>
          <a:xfrm>
            <a:off x="4092394" y="33258"/>
            <a:ext cx="6298523" cy="707886"/>
          </a:xfrm>
          <a:prstGeom prst="rect">
            <a:avLst/>
          </a:prstGeom>
          <a:solidFill>
            <a:srgbClr val="FFCCFF"/>
          </a:solidFill>
          <a:ln w="28575">
            <a:solidFill>
              <a:srgbClr val="FFFF00"/>
            </a:solidFill>
          </a:ln>
        </p:spPr>
        <p:txBody>
          <a:bodyPr wrap="square">
            <a:spAutoFit/>
          </a:bodyPr>
          <a:lstStyle/>
          <a:p>
            <a:pPr eaLnBrk="0" fontAlgn="base" hangingPunct="0">
              <a:lnSpc>
                <a:spcPct val="125000"/>
              </a:lnSpc>
              <a:spcBef>
                <a:spcPct val="0"/>
              </a:spcBef>
              <a:spcAft>
                <a:spcPct val="0"/>
              </a:spcAft>
              <a:defRPr/>
            </a:pPr>
            <a:r>
              <a:rPr lang="en-US" sz="3200" dirty="0" err="1">
                <a:solidFill>
                  <a:srgbClr val="0000FF"/>
                </a:solidFill>
                <a:latin typeface="Arial" pitchFamily="34" charset="0"/>
                <a:ea typeface="Arial Unicode MS"/>
                <a:cs typeface="Arial" pitchFamily="34" charset="0"/>
              </a:rPr>
              <a:t>Quan</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sát</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tranh</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và</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trả</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lời</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câu</a:t>
            </a:r>
            <a:r>
              <a:rPr lang="en-US" sz="3200" dirty="0">
                <a:solidFill>
                  <a:srgbClr val="0000FF"/>
                </a:solidFill>
                <a:latin typeface="Arial" pitchFamily="34" charset="0"/>
                <a:ea typeface="Arial Unicode MS"/>
                <a:cs typeface="Arial" pitchFamily="34" charset="0"/>
              </a:rPr>
              <a:t> </a:t>
            </a:r>
            <a:r>
              <a:rPr lang="en-US" sz="3200" dirty="0" err="1">
                <a:solidFill>
                  <a:srgbClr val="0000FF"/>
                </a:solidFill>
                <a:latin typeface="Arial" pitchFamily="34" charset="0"/>
                <a:ea typeface="Arial Unicode MS"/>
                <a:cs typeface="Arial" pitchFamily="34" charset="0"/>
              </a:rPr>
              <a:t>hỏi</a:t>
            </a:r>
            <a:endParaRPr lang="en-US" sz="3200" dirty="0">
              <a:solidFill>
                <a:srgbClr val="FF0000"/>
              </a:solidFill>
              <a:latin typeface="Arial" pitchFamily="34" charset="0"/>
              <a:ea typeface="Arial Unicode MS"/>
              <a:cs typeface="Arial" pitchFamily="34" charset="0"/>
            </a:endParaRPr>
          </a:p>
        </p:txBody>
      </p:sp>
      <p:sp>
        <p:nvSpPr>
          <p:cNvPr id="9" name="Rectangle 6"/>
          <p:cNvSpPr>
            <a:spLocks noChangeArrowheads="1"/>
          </p:cNvSpPr>
          <p:nvPr/>
        </p:nvSpPr>
        <p:spPr bwMode="auto">
          <a:xfrm>
            <a:off x="6733309" y="1652842"/>
            <a:ext cx="5203762" cy="3354765"/>
          </a:xfrm>
          <a:prstGeom prst="rect">
            <a:avLst/>
          </a:prstGeom>
          <a:solidFill>
            <a:schemeClr val="bg1">
              <a:lumMod val="95000"/>
            </a:schemeClr>
          </a:solidFill>
          <a:ln w="28575">
            <a:solidFill>
              <a:srgbClr val="FF000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srgbClr val="0000FF"/>
                </a:solidFill>
                <a:ea typeface="Cambria" panose="02040503050406030204" pitchFamily="18" charset="0"/>
                <a:cs typeface="Cambria" panose="02040503050406030204" pitchFamily="18" charset="0"/>
              </a:rPr>
              <a:t/>
            </a:r>
            <a:br>
              <a:rPr lang="vi-VN" altLang="en-US" sz="1000" dirty="0" smtClean="0">
                <a:solidFill>
                  <a:srgbClr val="0000FF"/>
                </a:solidFill>
                <a:ea typeface="Cambria" panose="02040503050406030204" pitchFamily="18" charset="0"/>
                <a:cs typeface="Cambria" panose="02040503050406030204" pitchFamily="18" charset="0"/>
              </a:rPr>
            </a:br>
            <a:endParaRPr lang="en-US" altLang="en-US" sz="1000" dirty="0" smtClean="0">
              <a:solidFill>
                <a:srgbClr val="0000FF"/>
              </a:solidFill>
              <a:ea typeface="Cambria" panose="02040503050406030204" pitchFamily="18" charset="0"/>
              <a:cs typeface="Cambria" panose="02040503050406030204" pitchFamily="18" charset="0"/>
            </a:endParaRPr>
          </a:p>
          <a:p>
            <a:pPr indent="12700" algn="just"/>
            <a:r>
              <a:rPr lang="en-US" sz="3200" dirty="0" err="1" smtClean="0">
                <a:solidFill>
                  <a:srgbClr val="0000FF"/>
                </a:solidFill>
              </a:rPr>
              <a:t>Hậu</a:t>
            </a:r>
            <a:r>
              <a:rPr lang="en-US" sz="3200" dirty="0" smtClean="0">
                <a:solidFill>
                  <a:srgbClr val="0000FF"/>
                </a:solidFill>
              </a:rPr>
              <a:t> </a:t>
            </a:r>
            <a:r>
              <a:rPr lang="en-US" sz="3200" dirty="0" err="1" smtClean="0">
                <a:solidFill>
                  <a:srgbClr val="0000FF"/>
                </a:solidFill>
              </a:rPr>
              <a:t>quả</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những</a:t>
            </a:r>
            <a:r>
              <a:rPr lang="en-US" sz="3200" dirty="0" smtClean="0">
                <a:solidFill>
                  <a:srgbClr val="0000FF"/>
                </a:solidFill>
              </a:rPr>
              <a:t> </a:t>
            </a:r>
            <a:r>
              <a:rPr lang="en-US" sz="3200" dirty="0" err="1" smtClean="0">
                <a:solidFill>
                  <a:srgbClr val="0000FF"/>
                </a:solidFill>
              </a:rPr>
              <a:t>hành</a:t>
            </a:r>
            <a:r>
              <a:rPr lang="en-US" sz="3200" dirty="0" smtClean="0">
                <a:solidFill>
                  <a:srgbClr val="0000FF"/>
                </a:solidFill>
              </a:rPr>
              <a:t> vi </a:t>
            </a:r>
            <a:r>
              <a:rPr lang="en-US" sz="3200" dirty="0" err="1" smtClean="0">
                <a:solidFill>
                  <a:srgbClr val="0000FF"/>
                </a:solidFill>
              </a:rPr>
              <a:t>lãng</a:t>
            </a:r>
            <a:r>
              <a:rPr lang="en-US" sz="3200" dirty="0" smtClean="0">
                <a:solidFill>
                  <a:srgbClr val="0000FF"/>
                </a:solidFill>
              </a:rPr>
              <a:t> </a:t>
            </a:r>
            <a:r>
              <a:rPr lang="en-US" sz="3200" dirty="0" err="1" smtClean="0">
                <a:solidFill>
                  <a:srgbClr val="0000FF"/>
                </a:solidFill>
              </a:rPr>
              <a:t>phí</a:t>
            </a:r>
            <a:r>
              <a:rPr lang="en-US" sz="3200" dirty="0" smtClean="0">
                <a:solidFill>
                  <a:srgbClr val="0000FF"/>
                </a:solidFill>
              </a:rPr>
              <a:t>: </a:t>
            </a:r>
            <a:r>
              <a:rPr lang="en-US" sz="3200" dirty="0" err="1" smtClean="0">
                <a:solidFill>
                  <a:srgbClr val="0000FF"/>
                </a:solidFill>
              </a:rPr>
              <a:t>tốn</a:t>
            </a:r>
            <a:r>
              <a:rPr lang="en-US" sz="3200" dirty="0" smtClean="0">
                <a:solidFill>
                  <a:srgbClr val="0000FF"/>
                </a:solidFill>
              </a:rPr>
              <a:t> </a:t>
            </a:r>
            <a:r>
              <a:rPr lang="en-US" sz="3200" dirty="0" err="1" smtClean="0">
                <a:solidFill>
                  <a:srgbClr val="0000FF"/>
                </a:solidFill>
              </a:rPr>
              <a:t>kém</a:t>
            </a:r>
            <a:r>
              <a:rPr lang="en-US" sz="3200" dirty="0" smtClean="0">
                <a:solidFill>
                  <a:srgbClr val="0000FF"/>
                </a:solidFill>
              </a:rPr>
              <a:t> </a:t>
            </a:r>
            <a:r>
              <a:rPr lang="en-US" sz="3200" dirty="0" err="1" smtClean="0">
                <a:solidFill>
                  <a:srgbClr val="0000FF"/>
                </a:solidFill>
              </a:rPr>
              <a:t>tiền</a:t>
            </a:r>
            <a:r>
              <a:rPr lang="en-US" sz="3200" dirty="0" smtClean="0">
                <a:solidFill>
                  <a:srgbClr val="0000FF"/>
                </a:solidFill>
              </a:rPr>
              <a:t> </a:t>
            </a:r>
            <a:r>
              <a:rPr lang="en-US" sz="3200" dirty="0" err="1" smtClean="0">
                <a:solidFill>
                  <a:srgbClr val="0000FF"/>
                </a:solidFill>
              </a:rPr>
              <a:t>bạc</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gia</a:t>
            </a:r>
            <a:r>
              <a:rPr lang="en-US" sz="3200" dirty="0" smtClean="0">
                <a:solidFill>
                  <a:srgbClr val="0000FF"/>
                </a:solidFill>
              </a:rPr>
              <a:t> </a:t>
            </a:r>
            <a:r>
              <a:rPr lang="en-US" sz="3200" dirty="0" err="1" smtClean="0">
                <a:solidFill>
                  <a:srgbClr val="0000FF"/>
                </a:solidFill>
              </a:rPr>
              <a:t>đình</a:t>
            </a:r>
            <a:r>
              <a:rPr lang="en-US" sz="3200" dirty="0" smtClean="0">
                <a:solidFill>
                  <a:srgbClr val="0000FF"/>
                </a:solidFill>
              </a:rPr>
              <a:t>, </a:t>
            </a:r>
            <a:r>
              <a:rPr lang="en-US" sz="3200" dirty="0" err="1" smtClean="0">
                <a:solidFill>
                  <a:srgbClr val="0000FF"/>
                </a:solidFill>
              </a:rPr>
              <a:t>tài</a:t>
            </a:r>
            <a:r>
              <a:rPr lang="en-US" sz="3200" dirty="0" smtClean="0">
                <a:solidFill>
                  <a:srgbClr val="0000FF"/>
                </a:solidFill>
              </a:rPr>
              <a:t> </a:t>
            </a:r>
            <a:r>
              <a:rPr lang="en-US" sz="3200" dirty="0" err="1" smtClean="0">
                <a:solidFill>
                  <a:srgbClr val="0000FF"/>
                </a:solidFill>
              </a:rPr>
              <a:t>nguyên</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xã</a:t>
            </a:r>
            <a:r>
              <a:rPr lang="en-US" sz="3200" dirty="0" smtClean="0">
                <a:solidFill>
                  <a:srgbClr val="0000FF"/>
                </a:solidFill>
              </a:rPr>
              <a:t> </a:t>
            </a:r>
            <a:r>
              <a:rPr lang="en-US" sz="3200" dirty="0" err="1" smtClean="0">
                <a:solidFill>
                  <a:srgbClr val="0000FF"/>
                </a:solidFill>
              </a:rPr>
              <a:t>hội</a:t>
            </a:r>
            <a:r>
              <a:rPr lang="en-US" sz="3200" dirty="0" smtClean="0">
                <a:solidFill>
                  <a:srgbClr val="0000FF"/>
                </a:solidFill>
              </a:rPr>
              <a:t> </a:t>
            </a:r>
            <a:r>
              <a:rPr lang="en-US" sz="3200" dirty="0" err="1" smtClean="0">
                <a:solidFill>
                  <a:srgbClr val="0000FF"/>
                </a:solidFill>
              </a:rPr>
              <a:t>và</a:t>
            </a:r>
            <a:r>
              <a:rPr lang="en-US" sz="3200" dirty="0" smtClean="0">
                <a:solidFill>
                  <a:srgbClr val="0000FF"/>
                </a:solidFill>
              </a:rPr>
              <a:t> </a:t>
            </a:r>
            <a:r>
              <a:rPr lang="en-US" sz="3200" dirty="0" err="1" smtClean="0">
                <a:solidFill>
                  <a:srgbClr val="0000FF"/>
                </a:solidFill>
              </a:rPr>
              <a:t>lãng</a:t>
            </a:r>
            <a:r>
              <a:rPr lang="en-US" sz="3200" dirty="0" smtClean="0">
                <a:solidFill>
                  <a:srgbClr val="0000FF"/>
                </a:solidFill>
              </a:rPr>
              <a:t> </a:t>
            </a:r>
            <a:r>
              <a:rPr lang="en-US" sz="3200" dirty="0" err="1" smtClean="0">
                <a:solidFill>
                  <a:srgbClr val="0000FF"/>
                </a:solidFill>
              </a:rPr>
              <a:t>phí</a:t>
            </a:r>
            <a:r>
              <a:rPr lang="en-US" sz="3200" dirty="0" smtClean="0">
                <a:solidFill>
                  <a:srgbClr val="0000FF"/>
                </a:solidFill>
              </a:rPr>
              <a:t> </a:t>
            </a:r>
            <a:r>
              <a:rPr lang="en-US" sz="3200" dirty="0" err="1" smtClean="0">
                <a:solidFill>
                  <a:srgbClr val="0000FF"/>
                </a:solidFill>
              </a:rPr>
              <a:t>với</a:t>
            </a:r>
            <a:r>
              <a:rPr lang="en-US" sz="3200" dirty="0" smtClean="0">
                <a:solidFill>
                  <a:srgbClr val="0000FF"/>
                </a:solidFill>
              </a:rPr>
              <a:t> </a:t>
            </a:r>
            <a:r>
              <a:rPr lang="en-US" sz="3200" dirty="0" err="1" smtClean="0">
                <a:solidFill>
                  <a:srgbClr val="0000FF"/>
                </a:solidFill>
              </a:rPr>
              <a:t>thời</a:t>
            </a:r>
            <a:r>
              <a:rPr lang="en-US" sz="3200" dirty="0" smtClean="0">
                <a:solidFill>
                  <a:srgbClr val="0000FF"/>
                </a:solidFill>
              </a:rPr>
              <a:t> </a:t>
            </a:r>
            <a:r>
              <a:rPr lang="en-US" sz="3200" dirty="0" err="1" smtClean="0">
                <a:solidFill>
                  <a:srgbClr val="0000FF"/>
                </a:solidFill>
              </a:rPr>
              <a:t>gian</a:t>
            </a:r>
            <a:r>
              <a:rPr lang="en-US" sz="3200" dirty="0" smtClean="0">
                <a:solidFill>
                  <a:srgbClr val="0000FF"/>
                </a:solidFill>
              </a:rPr>
              <a:t> </a:t>
            </a:r>
            <a:r>
              <a:rPr lang="en-US" sz="3200" dirty="0" err="1" smtClean="0">
                <a:solidFill>
                  <a:srgbClr val="0000FF"/>
                </a:solidFill>
              </a:rPr>
              <a:t>của</a:t>
            </a:r>
            <a:r>
              <a:rPr lang="en-US" sz="3200" dirty="0" smtClean="0">
                <a:solidFill>
                  <a:srgbClr val="0000FF"/>
                </a:solidFill>
              </a:rPr>
              <a:t> </a:t>
            </a:r>
            <a:r>
              <a:rPr lang="en-US" sz="3200" dirty="0" err="1" smtClean="0">
                <a:solidFill>
                  <a:srgbClr val="0000FF"/>
                </a:solidFill>
              </a:rPr>
              <a:t>chúng</a:t>
            </a:r>
            <a:r>
              <a:rPr lang="en-US" sz="3200" dirty="0" smtClean="0">
                <a:solidFill>
                  <a:srgbClr val="0000FF"/>
                </a:solidFill>
              </a:rPr>
              <a:t> </a:t>
            </a:r>
            <a:r>
              <a:rPr lang="en-US" sz="3200" dirty="0" err="1" smtClean="0">
                <a:solidFill>
                  <a:srgbClr val="0000FF"/>
                </a:solidFill>
              </a:rPr>
              <a:t>ta</a:t>
            </a:r>
            <a:r>
              <a:rPr lang="en-US" sz="3200" dirty="0" smtClean="0">
                <a:solidFill>
                  <a:srgbClr val="0000FF"/>
                </a:solidFill>
              </a:rPr>
              <a:t>.   </a:t>
            </a:r>
          </a:p>
          <a:p>
            <a:pPr indent="12700"/>
            <a:r>
              <a:rPr lang="en-US" sz="3200" dirty="0" smtClean="0">
                <a:solidFill>
                  <a:srgbClr val="0000FF"/>
                </a:solidFill>
              </a:rPr>
              <a:t>                      </a:t>
            </a:r>
            <a:endParaRPr lang="vi-VN" altLang="en-US" sz="3600" b="1" dirty="0" smtClean="0">
              <a:solidFill>
                <a:srgbClr val="0000FF"/>
              </a:solidFill>
              <a:ea typeface="Cambria" panose="02040503050406030204" pitchFamily="18" charset="0"/>
              <a:cs typeface="Arial" pitchFamily="34"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3" name="Shape 267"/>
          <p:cNvPicPr/>
          <p:nvPr/>
        </p:nvPicPr>
        <p:blipFill>
          <a:blip r:embed="rId5"/>
          <a:stretch/>
        </p:blipFill>
        <p:spPr>
          <a:xfrm>
            <a:off x="265661" y="2161309"/>
            <a:ext cx="2660420" cy="2277688"/>
          </a:xfrm>
          <a:prstGeom prst="rect">
            <a:avLst/>
          </a:prstGeom>
        </p:spPr>
      </p:pic>
      <p:pic>
        <p:nvPicPr>
          <p:cNvPr id="34" name="Shape 269"/>
          <p:cNvPicPr/>
          <p:nvPr/>
        </p:nvPicPr>
        <p:blipFill>
          <a:blip r:embed="rId6"/>
          <a:stretch/>
        </p:blipFill>
        <p:spPr>
          <a:xfrm>
            <a:off x="3640975" y="2161309"/>
            <a:ext cx="2682240" cy="2317477"/>
          </a:xfrm>
          <a:prstGeom prst="rect">
            <a:avLst/>
          </a:prstGeom>
        </p:spPr>
      </p:pic>
      <p:sp>
        <p:nvSpPr>
          <p:cNvPr id="36" name="TextBox 35"/>
          <p:cNvSpPr txBox="1"/>
          <p:nvPr/>
        </p:nvSpPr>
        <p:spPr>
          <a:xfrm>
            <a:off x="698265" y="5211713"/>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
        <p:nvSpPr>
          <p:cNvPr id="37" name="TextBox 36"/>
          <p:cNvSpPr txBox="1"/>
          <p:nvPr/>
        </p:nvSpPr>
        <p:spPr>
          <a:xfrm>
            <a:off x="3693617" y="5164609"/>
            <a:ext cx="1878676" cy="599134"/>
          </a:xfrm>
          <a:prstGeom prst="rect">
            <a:avLst/>
          </a:prstGeom>
          <a:solidFill>
            <a:schemeClr val="accent6">
              <a:lumMod val="40000"/>
              <a:lumOff val="60000"/>
            </a:schemeClr>
          </a:solid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2800" b="1" dirty="0" err="1" smtClean="0">
                <a:solidFill>
                  <a:srgbClr val="0000FF"/>
                </a:solidFill>
                <a:latin typeface="Arial" pitchFamily="34" charset="0"/>
                <a:ea typeface="Arial" panose="020B0604020202020204" pitchFamily="34" charset="0"/>
                <a:cs typeface="Arial" pitchFamily="34" charset="0"/>
              </a:rPr>
              <a:t>Lãng</a:t>
            </a:r>
            <a:r>
              <a:rPr lang="en-US" sz="2800" b="1" dirty="0" smtClean="0">
                <a:solidFill>
                  <a:srgbClr val="0000FF"/>
                </a:solidFill>
                <a:latin typeface="Arial" pitchFamily="34" charset="0"/>
                <a:ea typeface="Arial" panose="020B0604020202020204" pitchFamily="34" charset="0"/>
                <a:cs typeface="Arial" pitchFamily="34" charset="0"/>
              </a:rPr>
              <a:t> </a:t>
            </a:r>
            <a:r>
              <a:rPr lang="en-US" sz="2800" b="1" dirty="0" err="1" smtClean="0">
                <a:solidFill>
                  <a:srgbClr val="0000FF"/>
                </a:solidFill>
                <a:latin typeface="Arial" pitchFamily="34" charset="0"/>
                <a:ea typeface="Arial" panose="020B0604020202020204" pitchFamily="34" charset="0"/>
                <a:cs typeface="Arial" pitchFamily="34" charset="0"/>
              </a:rPr>
              <a:t>phí</a:t>
            </a:r>
            <a:r>
              <a:rPr lang="en-US" sz="2800" b="1" dirty="0" smtClean="0">
                <a:solidFill>
                  <a:srgbClr val="0000FF"/>
                </a:solidFill>
                <a:latin typeface="Arial" pitchFamily="34" charset="0"/>
                <a:ea typeface="Arial" panose="020B0604020202020204" pitchFamily="34" charset="0"/>
                <a:cs typeface="Arial" pitchFamily="34" charset="0"/>
              </a:rPr>
              <a:t> </a:t>
            </a:r>
            <a:endParaRPr lang="en-US" sz="2800" b="1" dirty="0">
              <a:solidFill>
                <a:srgbClr val="0000FF"/>
              </a:solidFill>
              <a:latin typeface="Arial" pitchFamily="34" charset="0"/>
              <a:ea typeface="Arial" panose="020B0604020202020204" pitchFamily="34" charset="0"/>
              <a:cs typeface="Arial"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26750"/>
            <a:ext cx="12192000" cy="6831250"/>
          </a:xfrm>
          <a:prstGeom prst="rect">
            <a:avLst/>
          </a:prstGeom>
          <a:noFill/>
        </p:spPr>
      </p:pic>
      <p:pic>
        <p:nvPicPr>
          <p:cNvPr id="3" name="Picture 2"/>
          <p:cNvPicPr>
            <a:picLocks noChangeAspect="1"/>
          </p:cNvPicPr>
          <p:nvPr/>
        </p:nvPicPr>
        <p:blipFill>
          <a:blip r:embed="rId4"/>
          <a:stretch>
            <a:fillRect/>
          </a:stretch>
        </p:blipFill>
        <p:spPr>
          <a:xfrm>
            <a:off x="10935926" y="-50055"/>
            <a:ext cx="1255238" cy="937524"/>
          </a:xfrm>
          <a:prstGeom prst="rect">
            <a:avLst/>
          </a:prstGeom>
        </p:spPr>
      </p:pic>
      <p:sp>
        <p:nvSpPr>
          <p:cNvPr id="9" name="Rectangle 8"/>
          <p:cNvSpPr/>
          <p:nvPr/>
        </p:nvSpPr>
        <p:spPr>
          <a:xfrm>
            <a:off x="8179638" y="1306255"/>
            <a:ext cx="3663128" cy="531428"/>
          </a:xfrm>
          <a:prstGeom prst="rect">
            <a:avLst/>
          </a:prstGeom>
        </p:spPr>
        <p:txBody>
          <a:bodyPr wrap="square">
            <a:spAutoFit/>
          </a:bodyPr>
          <a:lstStyle/>
          <a:p>
            <a:pPr eaLnBrk="0" fontAlgn="base" hangingPunct="0">
              <a:lnSpc>
                <a:spcPct val="125000"/>
              </a:lnSpc>
              <a:spcBef>
                <a:spcPct val="0"/>
              </a:spcBef>
              <a:spcAft>
                <a:spcPct val="0"/>
              </a:spcAft>
              <a:defRPr/>
            </a:pPr>
            <a:endParaRPr lang="en-US" sz="2531" dirty="0">
              <a:solidFill>
                <a:srgbClr val="FF0000"/>
              </a:solidFill>
              <a:latin typeface="Arial" pitchFamily="34" charset="0"/>
              <a:ea typeface="Arial Unicode MS"/>
              <a:cs typeface="Arial" pitchFamily="34" charset="0"/>
            </a:endParaRPr>
          </a:p>
        </p:txBody>
      </p:sp>
      <p:sp>
        <p:nvSpPr>
          <p:cNvPr id="10" name="Rectangle 9"/>
          <p:cNvSpPr/>
          <p:nvPr/>
        </p:nvSpPr>
        <p:spPr>
          <a:xfrm>
            <a:off x="-1489704" y="6858000"/>
            <a:ext cx="3458255" cy="481799"/>
          </a:xfrm>
          <a:prstGeom prst="rect">
            <a:avLst/>
          </a:prstGeom>
        </p:spPr>
        <p:txBody>
          <a:bodyPr wrap="square">
            <a:spAutoFit/>
          </a:bodyPr>
          <a:lstStyle/>
          <a:p>
            <a:pPr eaLnBrk="0" fontAlgn="base" hangingPunct="0">
              <a:spcBef>
                <a:spcPct val="0"/>
              </a:spcBef>
              <a:spcAft>
                <a:spcPct val="0"/>
              </a:spcAft>
              <a:defRPr/>
            </a:pPr>
            <a:endParaRPr lang="en-SG" sz="2531" dirty="0">
              <a:solidFill>
                <a:srgbClr val="FF0000"/>
              </a:solidFill>
              <a:latin typeface="Arial" pitchFamily="34" charset="0"/>
              <a:ea typeface="微软雅黑"/>
              <a:cs typeface="Arial" pitchFamily="34" charset="0"/>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rcRect l="8347" r="32761"/>
          <a:stretch>
            <a:fillRect/>
          </a:stretch>
        </p:blipFill>
        <p:spPr bwMode="auto">
          <a:xfrm>
            <a:off x="10674927" y="5120347"/>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305874" y="282625"/>
            <a:ext cx="8517302" cy="646331"/>
          </a:xfrm>
          <a:prstGeom prst="rect">
            <a:avLst/>
          </a:prstGeom>
          <a:solidFill>
            <a:srgbClr val="FFFF00"/>
          </a:solidFill>
          <a:ln w="28575">
            <a:solidFill>
              <a:srgbClr val="00B050"/>
            </a:solidFill>
          </a:ln>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70C0"/>
                </a:solidFill>
                <a:latin typeface="Arial" pitchFamily="34" charset="0"/>
                <a:ea typeface="Helvetica Neue"/>
                <a:cs typeface="Arial" pitchFamily="34" charset="0"/>
              </a:rPr>
              <a:t>TRÒ CHƠI </a:t>
            </a:r>
            <a:r>
              <a:rPr lang="en-US" altLang="en-US" sz="3600" b="1" dirty="0" smtClean="0">
                <a:solidFill>
                  <a:srgbClr val="0070C0"/>
                </a:solidFill>
                <a:latin typeface="Arial" pitchFamily="34" charset="0"/>
                <a:ea typeface="Helvetica Neue"/>
                <a:cs typeface="Arial" pitchFamily="34" charset="0"/>
              </a:rPr>
              <a:t>: “TIẾP SỨC ĐỒNG ĐỘI”</a:t>
            </a:r>
            <a:endParaRPr lang="en-SG" altLang="en-US" sz="3600" b="1" dirty="0">
              <a:solidFill>
                <a:srgbClr val="0070C0"/>
              </a:solidFill>
              <a:latin typeface="Arial" pitchFamily="34" charset="0"/>
              <a:cs typeface="Arial" pitchFamily="34" charset="0"/>
            </a:endParaRPr>
          </a:p>
        </p:txBody>
      </p:sp>
      <p:pic>
        <p:nvPicPr>
          <p:cNvPr id="16" name="Picture 15"/>
          <p:cNvPicPr>
            <a:picLocks noChangeAspect="1"/>
          </p:cNvPicPr>
          <p:nvPr/>
        </p:nvPicPr>
        <p:blipFill>
          <a:blip r:embed="rId6"/>
          <a:stretch>
            <a:fillRect/>
          </a:stretch>
        </p:blipFill>
        <p:spPr>
          <a:xfrm>
            <a:off x="149625" y="-33430"/>
            <a:ext cx="2161309" cy="1387864"/>
          </a:xfrm>
          <a:prstGeom prst="rect">
            <a:avLst/>
          </a:prstGeom>
        </p:spPr>
      </p:pic>
      <p:pic>
        <p:nvPicPr>
          <p:cNvPr id="17" name="Shape 1"/>
          <p:cNvPicPr/>
          <p:nvPr/>
        </p:nvPicPr>
        <p:blipFill>
          <a:blip r:embed="rId7"/>
          <a:stretch/>
        </p:blipFill>
        <p:spPr>
          <a:xfrm>
            <a:off x="10919460" y="0"/>
            <a:ext cx="1272540" cy="1043940"/>
          </a:xfrm>
          <a:prstGeom prst="rect">
            <a:avLst/>
          </a:prstGeom>
        </p:spPr>
      </p:pic>
      <p:sp>
        <p:nvSpPr>
          <p:cNvPr id="18"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9" name="Rounded Rectangle 18"/>
          <p:cNvSpPr/>
          <p:nvPr/>
        </p:nvSpPr>
        <p:spPr>
          <a:xfrm>
            <a:off x="299258" y="1413164"/>
            <a:ext cx="3541222" cy="483800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lnSpc>
                <a:spcPct val="125000"/>
              </a:lnSpc>
              <a:spcBef>
                <a:spcPct val="0"/>
              </a:spcBef>
              <a:spcAft>
                <a:spcPct val="0"/>
              </a:spcAft>
              <a:defRPr/>
            </a:pPr>
            <a:r>
              <a:rPr lang="en-US" sz="3200" kern="0" dirty="0" err="1" smtClean="0">
                <a:solidFill>
                  <a:srgbClr val="0070C0"/>
                </a:solidFill>
                <a:latin typeface="Arial" pitchFamily="34" charset="0"/>
                <a:ea typeface="Arial Unicode MS"/>
                <a:cs typeface="Arial" pitchFamily="34" charset="0"/>
              </a:rPr>
              <a:t>Chia</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lớp</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ra</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thành</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hai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đội</a:t>
            </a:r>
            <a:r>
              <a:rPr lang="en-US" sz="3200" kern="0" dirty="0" smtClean="0">
                <a:solidFill>
                  <a:srgbClr val="0070C0"/>
                </a:solidFill>
                <a:latin typeface="Arial" pitchFamily="34" charset="0"/>
                <a:ea typeface="Arial Unicode MS"/>
                <a:cs typeface="Arial" pitchFamily="34" charset="0"/>
              </a:rPr>
              <a:t>:</a:t>
            </a:r>
          </a:p>
          <a:p>
            <a:pPr lvl="0" eaLnBrk="0" fontAlgn="base" hangingPunct="0">
              <a:lnSpc>
                <a:spcPct val="125000"/>
              </a:lnSpc>
              <a:spcBef>
                <a:spcPct val="0"/>
              </a:spcBef>
              <a:spcAft>
                <a:spcPct val="0"/>
              </a:spcAft>
              <a:defRPr/>
            </a:pP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Đội</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1: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Hành</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vi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thể</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hiện</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sự</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tiết</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kiệm</a:t>
            </a:r>
            <a:endPar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endParaRPr>
          </a:p>
          <a:p>
            <a:pPr lvl="0" eaLnBrk="0" fontAlgn="base" hangingPunct="0">
              <a:lnSpc>
                <a:spcPct val="125000"/>
              </a:lnSpc>
              <a:spcBef>
                <a:spcPct val="0"/>
              </a:spcBef>
              <a:spcAft>
                <a:spcPct val="0"/>
              </a:spcAft>
              <a:defRPr/>
            </a:pP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Đội</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2: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Hành</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vi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thể</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hiện</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sự</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lãng</a:t>
            </a:r>
            <a:r>
              <a:rPr lang="en-US" altLang="zh-CN" sz="3200" kern="0" dirty="0" smtClean="0">
                <a:solidFill>
                  <a:srgbClr val="0070C0"/>
                </a:solidFill>
                <a:latin typeface="Arial" pitchFamily="34" charset="0"/>
                <a:ea typeface="Arial Unicode MS"/>
                <a:cs typeface="Arial" pitchFamily="34" charset="0"/>
                <a:sym typeface="微软雅黑" panose="020B0503020204020204" pitchFamily="34" charset="-122"/>
              </a:rPr>
              <a:t>      </a:t>
            </a:r>
            <a:r>
              <a:rPr lang="en-US" altLang="zh-CN" sz="3200" kern="0" dirty="0" err="1" smtClean="0">
                <a:solidFill>
                  <a:srgbClr val="0070C0"/>
                </a:solidFill>
                <a:latin typeface="Arial" pitchFamily="34" charset="0"/>
                <a:ea typeface="Arial Unicode MS"/>
                <a:cs typeface="Arial" pitchFamily="34" charset="0"/>
                <a:sym typeface="微软雅黑" panose="020B0503020204020204" pitchFamily="34" charset="-122"/>
              </a:rPr>
              <a:t>phí</a:t>
            </a:r>
            <a:endParaRPr lang="zh-CN" altLang="en-US" sz="3200" kern="0" dirty="0">
              <a:solidFill>
                <a:srgbClr val="0070C0"/>
              </a:solidFill>
              <a:latin typeface="Arial" pitchFamily="34" charset="0"/>
              <a:ea typeface="微软雅黑"/>
              <a:cs typeface="Arial" pitchFamily="34" charset="0"/>
              <a:sym typeface="微软雅黑" panose="020B0503020204020204" pitchFamily="34" charset="-122"/>
            </a:endParaRPr>
          </a:p>
        </p:txBody>
      </p:sp>
      <p:sp>
        <p:nvSpPr>
          <p:cNvPr id="20" name="Rounded Rectangle 19"/>
          <p:cNvSpPr/>
          <p:nvPr/>
        </p:nvSpPr>
        <p:spPr>
          <a:xfrm>
            <a:off x="4039985" y="1745673"/>
            <a:ext cx="3557848" cy="189530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kern="0" dirty="0" err="1" smtClean="0">
                <a:solidFill>
                  <a:srgbClr val="0070C0"/>
                </a:solidFill>
                <a:latin typeface="Arial" pitchFamily="34" charset="0"/>
                <a:ea typeface="Arial Unicode MS"/>
                <a:cs typeface="Arial" pitchFamily="34" charset="0"/>
              </a:rPr>
              <a:t>Mỗi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đội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cử</a:t>
            </a:r>
            <a:r>
              <a:rPr lang="en-US" sz="3200" kern="0" dirty="0" smtClean="0">
                <a:solidFill>
                  <a:srgbClr val="0070C0"/>
                </a:solidFill>
                <a:latin typeface="Arial" pitchFamily="34" charset="0"/>
                <a:ea typeface="Arial Unicode MS"/>
                <a:cs typeface="Arial" pitchFamily="34" charset="0"/>
              </a:rPr>
              <a:t> 5 </a:t>
            </a:r>
            <a:r>
              <a:rPr lang="en-US" sz="3200" kern="0" dirty="0" err="1" smtClean="0">
                <a:solidFill>
                  <a:srgbClr val="0070C0"/>
                </a:solidFill>
                <a:latin typeface="Arial" pitchFamily="34" charset="0"/>
                <a:ea typeface="Arial Unicode MS"/>
                <a:cs typeface="Arial" pitchFamily="34" charset="0"/>
              </a:rPr>
              <a:t>bạn</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đại</a:t>
            </a:r>
            <a:r>
              <a:rPr lang="en-US" sz="3200" kern="0" dirty="0" smtClean="0">
                <a:solidFill>
                  <a:srgbClr val="0070C0"/>
                </a:solidFill>
                <a:latin typeface="Arial" pitchFamily="34" charset="0"/>
                <a:ea typeface="Arial Unicode MS"/>
                <a:cs typeface="Arial" pitchFamily="34" charset="0"/>
              </a:rPr>
              <a:t> </a:t>
            </a:r>
            <a:r>
              <a:rPr lang="en-US" sz="3200" kern="0" dirty="0" err="1" smtClean="0">
                <a:solidFill>
                  <a:srgbClr val="0070C0"/>
                </a:solidFill>
                <a:latin typeface="Arial" pitchFamily="34" charset="0"/>
                <a:ea typeface="Arial Unicode MS"/>
                <a:cs typeface="Arial" pitchFamily="34" charset="0"/>
              </a:rPr>
              <a:t>diện</a:t>
            </a:r>
            <a:endParaRPr lang="zh-CN" altLang="en-US" sz="3200" kern="0" dirty="0" smtClean="0">
              <a:solidFill>
                <a:srgbClr val="0070C0"/>
              </a:solidFill>
              <a:latin typeface="Arial" pitchFamily="34" charset="0"/>
              <a:ea typeface="微软雅黑"/>
              <a:cs typeface="Arial" pitchFamily="34" charset="0"/>
              <a:sym typeface="微软雅黑" panose="020B0503020204020204" pitchFamily="34" charset="-122"/>
            </a:endParaRPr>
          </a:p>
          <a:p>
            <a:pPr algn="ctr"/>
            <a:endParaRPr lang="vi-VN" dirty="0">
              <a:solidFill>
                <a:srgbClr val="0070C0"/>
              </a:solidFill>
            </a:endParaRPr>
          </a:p>
        </p:txBody>
      </p:sp>
      <p:sp>
        <p:nvSpPr>
          <p:cNvPr id="21" name="Rounded Rectangle 20"/>
          <p:cNvSpPr/>
          <p:nvPr/>
        </p:nvSpPr>
        <p:spPr>
          <a:xfrm>
            <a:off x="7996844" y="1429789"/>
            <a:ext cx="3940232" cy="2576946"/>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lnSpc>
                <a:spcPct val="125000"/>
              </a:lnSpc>
              <a:spcBef>
                <a:spcPct val="0"/>
              </a:spcBef>
              <a:spcAft>
                <a:spcPct val="0"/>
              </a:spcAft>
              <a:defRPr/>
            </a:pPr>
            <a:r>
              <a:rPr lang="en-US" sz="3200" dirty="0" err="1" smtClean="0">
                <a:solidFill>
                  <a:srgbClr val="0070C0"/>
                </a:solidFill>
                <a:latin typeface="Arial" pitchFamily="34" charset="0"/>
                <a:ea typeface="Arial Unicode MS"/>
                <a:cs typeface="Arial" pitchFamily="34" charset="0"/>
              </a:rPr>
              <a:t>Đạ</a:t>
            </a:r>
            <a:r>
              <a:rPr lang="it-IT" sz="3200" dirty="0" smtClean="0">
                <a:solidFill>
                  <a:srgbClr val="0070C0"/>
                </a:solidFill>
                <a:latin typeface="Arial" pitchFamily="34" charset="0"/>
                <a:ea typeface="Arial Unicode MS"/>
                <a:cs typeface="Arial" pitchFamily="34" charset="0"/>
              </a:rPr>
              <a:t>i di</a:t>
            </a:r>
            <a:r>
              <a:rPr lang="en-US" sz="3200" dirty="0" err="1" smtClean="0">
                <a:solidFill>
                  <a:srgbClr val="0070C0"/>
                </a:solidFill>
                <a:latin typeface="Arial" pitchFamily="34" charset="0"/>
                <a:ea typeface="Arial Unicode MS"/>
                <a:cs typeface="Arial" pitchFamily="34" charset="0"/>
              </a:rPr>
              <a:t>ện</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hai</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đội</a:t>
            </a:r>
            <a:r>
              <a:rPr lang="en-US" sz="3200" dirty="0" smtClean="0">
                <a:solidFill>
                  <a:srgbClr val="0070C0"/>
                </a:solidFill>
                <a:latin typeface="Arial" pitchFamily="34" charset="0"/>
                <a:ea typeface="Arial Unicode MS"/>
                <a:cs typeface="Arial" pitchFamily="34" charset="0"/>
              </a:rPr>
              <a:t> l</a:t>
            </a:r>
            <a:r>
              <a:rPr lang="fr-FR" sz="3200" dirty="0" smtClean="0">
                <a:solidFill>
                  <a:srgbClr val="0070C0"/>
                </a:solidFill>
                <a:latin typeface="Arial" pitchFamily="34" charset="0"/>
                <a:ea typeface="Arial Unicode MS"/>
                <a:cs typeface="Arial" pitchFamily="34" charset="0"/>
              </a:rPr>
              <a:t>ê</a:t>
            </a:r>
            <a:r>
              <a:rPr lang="en-US" sz="3200" dirty="0" smtClean="0">
                <a:solidFill>
                  <a:srgbClr val="0070C0"/>
                </a:solidFill>
                <a:latin typeface="Arial" pitchFamily="34" charset="0"/>
                <a:ea typeface="Arial Unicode MS"/>
                <a:cs typeface="Arial" pitchFamily="34" charset="0"/>
              </a:rPr>
              <a:t>n </a:t>
            </a:r>
            <a:r>
              <a:rPr lang="en-US" sz="3200" dirty="0" err="1" smtClean="0">
                <a:solidFill>
                  <a:srgbClr val="0070C0"/>
                </a:solidFill>
                <a:latin typeface="Arial" pitchFamily="34" charset="0"/>
                <a:ea typeface="Arial Unicode MS"/>
                <a:cs typeface="Arial" pitchFamily="34" charset="0"/>
              </a:rPr>
              <a:t>bả</a:t>
            </a:r>
            <a:r>
              <a:rPr lang="nl-NL" sz="3200" dirty="0" smtClean="0">
                <a:solidFill>
                  <a:srgbClr val="0070C0"/>
                </a:solidFill>
                <a:latin typeface="Arial" pitchFamily="34" charset="0"/>
                <a:ea typeface="Arial Unicode MS"/>
                <a:cs typeface="Arial" pitchFamily="34" charset="0"/>
              </a:rPr>
              <a:t>ng </a:t>
            </a:r>
            <a:r>
              <a:rPr lang="en-US" sz="3200" dirty="0" err="1" smtClean="0">
                <a:solidFill>
                  <a:srgbClr val="0070C0"/>
                </a:solidFill>
                <a:latin typeface="Arial" pitchFamily="34" charset="0"/>
                <a:ea typeface="Arial Unicode MS"/>
                <a:cs typeface="Arial" pitchFamily="34" charset="0"/>
              </a:rPr>
              <a:t>viết</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những</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biểu</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hiện</a:t>
            </a:r>
            <a:r>
              <a:rPr lang="en-US" sz="3200" dirty="0" smtClean="0">
                <a:solidFill>
                  <a:srgbClr val="0070C0"/>
                </a:solidFill>
                <a:latin typeface="Arial" pitchFamily="34" charset="0"/>
                <a:ea typeface="Arial Unicode MS"/>
                <a:cs typeface="Arial" pitchFamily="34" charset="0"/>
              </a:rPr>
              <a:t> </a:t>
            </a:r>
            <a:r>
              <a:rPr lang="en-US" sz="3200" dirty="0" err="1" smtClean="0">
                <a:solidFill>
                  <a:srgbClr val="0070C0"/>
                </a:solidFill>
                <a:latin typeface="Arial" pitchFamily="34" charset="0"/>
                <a:ea typeface="Arial Unicode MS"/>
                <a:cs typeface="Arial" pitchFamily="34" charset="0"/>
              </a:rPr>
              <a:t>trong</a:t>
            </a:r>
            <a:r>
              <a:rPr lang="en-US" sz="3200" dirty="0" smtClean="0">
                <a:solidFill>
                  <a:srgbClr val="0070C0"/>
                </a:solidFill>
                <a:latin typeface="Arial" pitchFamily="34" charset="0"/>
                <a:ea typeface="Arial Unicode MS"/>
                <a:cs typeface="Arial" pitchFamily="34" charset="0"/>
              </a:rPr>
              <a:t> 3’</a:t>
            </a:r>
            <a:endParaRPr lang="en-US" sz="3200" dirty="0">
              <a:solidFill>
                <a:srgbClr val="0070C0"/>
              </a:solidFill>
              <a:latin typeface="Arial" pitchFamily="34" charset="0"/>
              <a:ea typeface="Arial Unicode MS"/>
              <a:cs typeface="Arial" pitchFamily="34" charset="0"/>
            </a:endParaRPr>
          </a:p>
        </p:txBody>
      </p:sp>
      <p:sp>
        <p:nvSpPr>
          <p:cNvPr id="22" name="Oval 21"/>
          <p:cNvSpPr/>
          <p:nvPr/>
        </p:nvSpPr>
        <p:spPr>
          <a:xfrm>
            <a:off x="4172989" y="4272741"/>
            <a:ext cx="6616931" cy="21779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r>
              <a:rPr lang="en-US" sz="3200" dirty="0" err="1" smtClean="0">
                <a:solidFill>
                  <a:schemeClr val="tx1"/>
                </a:solidFill>
                <a:latin typeface="Arial" pitchFamily="34" charset="0"/>
                <a:ea typeface="Arial Unicode MS"/>
                <a:cs typeface="Arial" pitchFamily="34" charset="0"/>
              </a:rPr>
              <a:t>Đội</a:t>
            </a:r>
            <a:r>
              <a:rPr lang="en-US" sz="3200" dirty="0" smtClean="0">
                <a:solidFill>
                  <a:schemeClr val="tx1"/>
                </a:solidFill>
                <a:latin typeface="Arial" pitchFamily="34" charset="0"/>
                <a:ea typeface="Arial Unicode MS"/>
                <a:cs typeface="Arial" pitchFamily="34" charset="0"/>
              </a:rPr>
              <a:t> n</a:t>
            </a:r>
            <a:r>
              <a:rPr lang="fr-FR" sz="3200" dirty="0" smtClean="0">
                <a:solidFill>
                  <a:schemeClr val="tx1"/>
                </a:solidFill>
                <a:latin typeface="Arial" pitchFamily="34" charset="0"/>
                <a:ea typeface="Arial Unicode MS"/>
                <a:cs typeface="Arial" pitchFamily="34" charset="0"/>
              </a:rPr>
              <a:t>à</a:t>
            </a:r>
            <a:r>
              <a:rPr lang="en-US" sz="3200" dirty="0" smtClean="0">
                <a:solidFill>
                  <a:schemeClr val="tx1"/>
                </a:solidFill>
                <a:latin typeface="Arial" pitchFamily="34" charset="0"/>
                <a:ea typeface="Arial Unicode MS"/>
                <a:cs typeface="Arial" pitchFamily="34" charset="0"/>
              </a:rPr>
              <a:t>o </a:t>
            </a:r>
            <a:r>
              <a:rPr lang="en-US" sz="3200" dirty="0" err="1" smtClean="0">
                <a:solidFill>
                  <a:schemeClr val="tx1"/>
                </a:solidFill>
                <a:latin typeface="Arial" pitchFamily="34" charset="0"/>
                <a:ea typeface="Arial Unicode MS"/>
                <a:cs typeface="Arial" pitchFamily="34" charset="0"/>
              </a:rPr>
              <a:t>viết</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đượ</a:t>
            </a:r>
            <a:r>
              <a:rPr lang="pt-PT" sz="3200" dirty="0" smtClean="0">
                <a:solidFill>
                  <a:schemeClr val="tx1"/>
                </a:solidFill>
                <a:latin typeface="Arial" pitchFamily="34" charset="0"/>
                <a:ea typeface="Arial Unicode MS"/>
                <a:cs typeface="Arial" pitchFamily="34" charset="0"/>
              </a:rPr>
              <a:t>c nhi</a:t>
            </a:r>
            <a:r>
              <a:rPr lang="en-US" sz="3200" dirty="0" err="1" smtClean="0">
                <a:solidFill>
                  <a:schemeClr val="tx1"/>
                </a:solidFill>
                <a:latin typeface="Arial" pitchFamily="34" charset="0"/>
                <a:ea typeface="Arial Unicode MS"/>
                <a:cs typeface="Arial" pitchFamily="34" charset="0"/>
              </a:rPr>
              <a:t>ều</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biểu</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hiện</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sẽ</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chiến</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thắng</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và</a:t>
            </a:r>
            <a:r>
              <a:rPr lang="en-US" sz="3200" dirty="0" smtClean="0">
                <a:solidFill>
                  <a:schemeClr val="tx1"/>
                </a:solidFill>
                <a:latin typeface="Arial" pitchFamily="34" charset="0"/>
                <a:ea typeface="Arial Unicode MS"/>
                <a:cs typeface="Arial" pitchFamily="34" charset="0"/>
              </a:rPr>
              <a:t> </a:t>
            </a:r>
            <a:r>
              <a:rPr lang="en-US" sz="3200" dirty="0" err="1" smtClean="0">
                <a:solidFill>
                  <a:schemeClr val="tx1"/>
                </a:solidFill>
                <a:latin typeface="Arial" pitchFamily="34" charset="0"/>
                <a:ea typeface="Arial Unicode MS"/>
                <a:cs typeface="Arial" pitchFamily="34" charset="0"/>
              </a:rPr>
              <a:t>được</a:t>
            </a:r>
            <a:r>
              <a:rPr lang="en-US" sz="3200" dirty="0" smtClean="0">
                <a:solidFill>
                  <a:schemeClr val="tx1"/>
                </a:solidFill>
                <a:latin typeface="Arial" pitchFamily="34" charset="0"/>
                <a:ea typeface="Arial Unicode MS"/>
                <a:cs typeface="Arial" pitchFamily="34" charset="0"/>
              </a:rPr>
              <a:t> 10 </a:t>
            </a:r>
            <a:r>
              <a:rPr lang="en-US" sz="3200" dirty="0" err="1" smtClean="0">
                <a:solidFill>
                  <a:schemeClr val="tx1"/>
                </a:solidFill>
                <a:latin typeface="Arial" pitchFamily="34" charset="0"/>
                <a:ea typeface="Arial Unicode MS"/>
                <a:cs typeface="Arial" pitchFamily="34" charset="0"/>
              </a:rPr>
              <a:t>điểm</a:t>
            </a:r>
            <a:endParaRPr lang="en-SG" sz="3200" dirty="0">
              <a:solidFill>
                <a:schemeClr val="tx1"/>
              </a:solidFill>
              <a:latin typeface="Arial" pitchFamily="34" charset="0"/>
              <a:ea typeface="微软雅黑"/>
              <a:cs typeface="Arial" pitchFamily="34" charset="0"/>
            </a:endParaRPr>
          </a:p>
        </p:txBody>
      </p:sp>
    </p:spTree>
    <p:extLst>
      <p:ext uri="{BB962C8B-B14F-4D97-AF65-F5344CB8AC3E}">
        <p14:creationId xmlns:p14="http://schemas.microsoft.com/office/powerpoint/2010/main" val="251416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1"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edg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P spid="20" grpId="1" animBg="1"/>
      <p:bldP spid="21" grpId="1" animBg="1"/>
      <p:bldP spid="2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76845" y="-596237"/>
            <a:ext cx="12084671" cy="7725473"/>
          </a:xfrm>
          <a:prstGeom prst="rect">
            <a:avLst/>
          </a:prstGeom>
        </p:spPr>
      </p:pic>
      <p:sp>
        <p:nvSpPr>
          <p:cNvPr id="15" name="Rectangle 14"/>
          <p:cNvSpPr/>
          <p:nvPr/>
        </p:nvSpPr>
        <p:spPr>
          <a:xfrm>
            <a:off x="1296771" y="2370293"/>
            <a:ext cx="4990407" cy="3046988"/>
          </a:xfrm>
          <a:prstGeom prst="rect">
            <a:avLst/>
          </a:prstGeom>
        </p:spPr>
        <p:txBody>
          <a:bodyPr wrap="square">
            <a:spAutoFit/>
          </a:bodyPr>
          <a:lstStyle/>
          <a:p>
            <a:pPr marL="514350" indent="-514350" algn="just">
              <a:buAutoNum type="arabicPeriod"/>
            </a:pPr>
            <a:r>
              <a:rPr lang="vi-VN" sz="3200" dirty="0" smtClean="0"/>
              <a:t>Mua nhiều đồ dùng học tập, không dùng đến.</a:t>
            </a:r>
          </a:p>
          <a:p>
            <a:pPr marL="514350" indent="-514350" algn="just">
              <a:buAutoNum type="arabicPeriod"/>
            </a:pPr>
            <a:r>
              <a:rPr lang="vi-VN" sz="3200" dirty="0" smtClean="0"/>
              <a:t>Bỏ quên đồ dùng.</a:t>
            </a:r>
          </a:p>
          <a:p>
            <a:pPr marL="514350" indent="-514350" algn="just">
              <a:buAutoNum type="arabicPeriod"/>
            </a:pPr>
            <a:endParaRPr lang="vi-VN" sz="3200" dirty="0" smtClean="0"/>
          </a:p>
          <a:p>
            <a:pPr marL="514350" indent="-514350" algn="just">
              <a:buAutoNum type="arabicPeriod"/>
            </a:pPr>
            <a:r>
              <a:rPr lang="vi-VN" sz="3200" dirty="0" smtClean="0"/>
              <a:t>Vở viết dở, bỏ đi nhiều trang giấy trắng...</a:t>
            </a:r>
            <a:endParaRPr lang="vi-VN" sz="3200" dirty="0"/>
          </a:p>
        </p:txBody>
      </p:sp>
      <p:sp>
        <p:nvSpPr>
          <p:cNvPr id="17" name="Rectangle 16"/>
          <p:cNvSpPr/>
          <p:nvPr/>
        </p:nvSpPr>
        <p:spPr>
          <a:xfrm>
            <a:off x="6278875" y="2291542"/>
            <a:ext cx="4477794" cy="4031873"/>
          </a:xfrm>
          <a:prstGeom prst="rect">
            <a:avLst/>
          </a:prstGeom>
        </p:spPr>
        <p:txBody>
          <a:bodyPr wrap="square">
            <a:spAutoFit/>
          </a:bodyPr>
          <a:lstStyle/>
          <a:p>
            <a:pPr marL="514350" indent="-514350" algn="just">
              <a:buAutoNum type="arabicPeriod"/>
            </a:pPr>
            <a:r>
              <a:rPr lang="vi-VN" sz="3200" dirty="0" smtClean="0"/>
              <a:t>Bọc sách vở, giữ gìn cẩn thận.</a:t>
            </a:r>
          </a:p>
          <a:p>
            <a:pPr marL="514350" indent="-514350" algn="just">
              <a:buAutoNum type="arabicPeriod"/>
            </a:pPr>
            <a:r>
              <a:rPr lang="vi-VN" sz="3200" dirty="0" smtClean="0"/>
              <a:t>Đựng đồ dùng học tập vào túi đựng.</a:t>
            </a:r>
          </a:p>
          <a:p>
            <a:pPr marL="514350" indent="-514350" algn="just">
              <a:buAutoNum type="arabicPeriod"/>
            </a:pPr>
            <a:r>
              <a:rPr lang="vi-VN" sz="3200" dirty="0" smtClean="0"/>
              <a:t>Sử dụng các tờ giấy trắng còn lại của quyển vở dở để làm nháp…</a:t>
            </a:r>
            <a:endParaRPr lang="vi-VN" sz="3200" dirty="0"/>
          </a:p>
        </p:txBody>
      </p:sp>
      <p:sp>
        <p:nvSpPr>
          <p:cNvPr id="18" name="Rectangle 17"/>
          <p:cNvSpPr/>
          <p:nvPr/>
        </p:nvSpPr>
        <p:spPr>
          <a:xfrm>
            <a:off x="2215144" y="1419884"/>
            <a:ext cx="2685143" cy="584775"/>
          </a:xfrm>
          <a:prstGeom prst="rect">
            <a:avLst/>
          </a:prstGeom>
        </p:spPr>
        <p:txBody>
          <a:bodyPr wrap="square">
            <a:spAutoFit/>
          </a:bodyPr>
          <a:lstStyle/>
          <a:p>
            <a:pPr algn="ctr"/>
            <a:r>
              <a:rPr lang="vi-VN" sz="3200" b="1" dirty="0" smtClean="0">
                <a:solidFill>
                  <a:srgbClr val="FF0000"/>
                </a:solidFill>
              </a:rPr>
              <a:t>Tiết kiệm </a:t>
            </a:r>
            <a:endParaRPr lang="vi-VN" sz="3200" dirty="0">
              <a:solidFill>
                <a:srgbClr val="FF0000"/>
              </a:solidFill>
            </a:endParaRPr>
          </a:p>
        </p:txBody>
      </p:sp>
      <p:sp>
        <p:nvSpPr>
          <p:cNvPr id="19" name="Rectangle 18"/>
          <p:cNvSpPr/>
          <p:nvPr/>
        </p:nvSpPr>
        <p:spPr>
          <a:xfrm>
            <a:off x="6925030" y="1460307"/>
            <a:ext cx="2685143" cy="584775"/>
          </a:xfrm>
          <a:prstGeom prst="rect">
            <a:avLst/>
          </a:prstGeom>
        </p:spPr>
        <p:txBody>
          <a:bodyPr wrap="square">
            <a:spAutoFit/>
          </a:bodyPr>
          <a:lstStyle/>
          <a:p>
            <a:pPr algn="ctr"/>
            <a:r>
              <a:rPr lang="vi-VN" sz="3200" b="1" dirty="0" smtClean="0">
                <a:solidFill>
                  <a:srgbClr val="FF0000"/>
                </a:solidFill>
              </a:rPr>
              <a:t>Lãng phí</a:t>
            </a:r>
            <a:endParaRPr lang="vi-VN" sz="3200" b="1" dirty="0">
              <a:solidFill>
                <a:srgbClr val="FF0000"/>
              </a:solidFill>
            </a:endParaRPr>
          </a:p>
        </p:txBody>
      </p:sp>
      <p:pic>
        <p:nvPicPr>
          <p:cNvPr id="10" name="Shape 1"/>
          <p:cNvPicPr/>
          <p:nvPr/>
        </p:nvPicPr>
        <p:blipFill>
          <a:blip r:embed="rId4"/>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2" name="Rectangle 11"/>
          <p:cNvSpPr>
            <a:spLocks noChangeArrowheads="1"/>
          </p:cNvSpPr>
          <p:nvPr/>
        </p:nvSpPr>
        <p:spPr bwMode="auto">
          <a:xfrm>
            <a:off x="2156244" y="66500"/>
            <a:ext cx="8517302" cy="646331"/>
          </a:xfrm>
          <a:prstGeom prst="rect">
            <a:avLst/>
          </a:prstGeom>
          <a:solidFill>
            <a:srgbClr val="FFFF00"/>
          </a:solidFill>
          <a:ln w="28575">
            <a:solidFill>
              <a:srgbClr val="00B050"/>
            </a:solidFill>
          </a:ln>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dirty="0">
                <a:solidFill>
                  <a:srgbClr val="0070C0"/>
                </a:solidFill>
                <a:latin typeface="Arial" pitchFamily="34" charset="0"/>
                <a:ea typeface="Helvetica Neue"/>
                <a:cs typeface="Arial" pitchFamily="34" charset="0"/>
              </a:rPr>
              <a:t>TRÒ CHƠI </a:t>
            </a:r>
            <a:r>
              <a:rPr lang="en-US" altLang="en-US" sz="3600" b="1" dirty="0" smtClean="0">
                <a:solidFill>
                  <a:srgbClr val="0070C0"/>
                </a:solidFill>
                <a:latin typeface="Arial" pitchFamily="34" charset="0"/>
                <a:ea typeface="Helvetica Neue"/>
                <a:cs typeface="Arial" pitchFamily="34" charset="0"/>
              </a:rPr>
              <a:t>: “TIẾP SỨC ĐỒNG ĐỘI”</a:t>
            </a:r>
            <a:endParaRPr lang="en-SG" altLang="en-US" sz="3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85913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1"/>
          <p:cNvPicPr/>
          <p:nvPr/>
        </p:nvPicPr>
        <p:blipFill>
          <a:blip r:embed="rId2"/>
          <a:stretch/>
        </p:blipFill>
        <p:spPr>
          <a:xfrm>
            <a:off x="10919460" y="0"/>
            <a:ext cx="1272540" cy="1043940"/>
          </a:xfrm>
          <a:prstGeom prst="rect">
            <a:avLst/>
          </a:prstGeom>
        </p:spPr>
      </p:pic>
      <p:sp>
        <p:nvSpPr>
          <p:cNvPr id="2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1" name="Shape 261"/>
          <p:cNvPicPr/>
          <p:nvPr/>
        </p:nvPicPr>
        <p:blipFill>
          <a:blip r:embed="rId3"/>
          <a:stretch/>
        </p:blipFill>
        <p:spPr>
          <a:xfrm>
            <a:off x="1546167" y="288182"/>
            <a:ext cx="3474719" cy="2338647"/>
          </a:xfrm>
          <a:prstGeom prst="rect">
            <a:avLst/>
          </a:prstGeom>
        </p:spPr>
      </p:pic>
      <p:pic>
        <p:nvPicPr>
          <p:cNvPr id="22" name="Shape 265"/>
          <p:cNvPicPr/>
          <p:nvPr/>
        </p:nvPicPr>
        <p:blipFill>
          <a:blip r:embed="rId4"/>
          <a:stretch/>
        </p:blipFill>
        <p:spPr>
          <a:xfrm>
            <a:off x="5430634" y="266007"/>
            <a:ext cx="5387340" cy="2327563"/>
          </a:xfrm>
          <a:prstGeom prst="rect">
            <a:avLst/>
          </a:prstGeom>
        </p:spPr>
      </p:pic>
      <p:pic>
        <p:nvPicPr>
          <p:cNvPr id="23" name="Shape 267"/>
          <p:cNvPicPr/>
          <p:nvPr/>
        </p:nvPicPr>
        <p:blipFill>
          <a:blip r:embed="rId5"/>
          <a:stretch/>
        </p:blipFill>
        <p:spPr>
          <a:xfrm>
            <a:off x="505689" y="4172987"/>
            <a:ext cx="2885903" cy="2477191"/>
          </a:xfrm>
          <a:prstGeom prst="rect">
            <a:avLst/>
          </a:prstGeom>
        </p:spPr>
      </p:pic>
      <p:pic>
        <p:nvPicPr>
          <p:cNvPr id="24" name="Shape 269"/>
          <p:cNvPicPr/>
          <p:nvPr/>
        </p:nvPicPr>
        <p:blipFill>
          <a:blip r:embed="rId6"/>
          <a:stretch/>
        </p:blipFill>
        <p:spPr>
          <a:xfrm>
            <a:off x="3724102" y="4056611"/>
            <a:ext cx="3241943" cy="2527068"/>
          </a:xfrm>
          <a:prstGeom prst="rect">
            <a:avLst/>
          </a:prstGeom>
        </p:spPr>
      </p:pic>
      <p:pic>
        <p:nvPicPr>
          <p:cNvPr id="25" name="Picutre 271"/>
          <p:cNvPicPr/>
          <p:nvPr/>
        </p:nvPicPr>
        <p:blipFill>
          <a:blip r:embed="rId7"/>
          <a:stretch/>
        </p:blipFill>
        <p:spPr>
          <a:xfrm>
            <a:off x="7502801" y="4073236"/>
            <a:ext cx="4090670" cy="2502132"/>
          </a:xfrm>
          <a:prstGeom prst="rect">
            <a:avLst/>
          </a:prstGeom>
        </p:spPr>
      </p:pic>
      <p:sp>
        <p:nvSpPr>
          <p:cNvPr id="26" name="Rectangle 25"/>
          <p:cNvSpPr/>
          <p:nvPr/>
        </p:nvSpPr>
        <p:spPr>
          <a:xfrm>
            <a:off x="2294305" y="2924183"/>
            <a:ext cx="7248698" cy="769441"/>
          </a:xfrm>
          <a:prstGeom prst="rect">
            <a:avLst/>
          </a:prstGeom>
        </p:spPr>
        <p:txBody>
          <a:bodyPr wrap="square">
            <a:spAutoFit/>
          </a:bodyPr>
          <a:lstStyle/>
          <a:p>
            <a:pPr algn="ctr" eaLnBrk="0" fontAlgn="base" hangingPunct="0">
              <a:spcBef>
                <a:spcPct val="0"/>
              </a:spcBef>
              <a:spcAft>
                <a:spcPct val="0"/>
              </a:spcAft>
            </a:pPr>
            <a:r>
              <a:rPr lang="en-US" altLang="en-US" sz="4400" b="1" dirty="0" err="1" smtClean="0">
                <a:solidFill>
                  <a:srgbClr val="0000FF"/>
                </a:solidFill>
                <a:latin typeface="Monotype Corsiva" pitchFamily="66" charset="0"/>
                <a:ea typeface="Helvetica Neue"/>
                <a:cs typeface="Arial" pitchFamily="34" charset="0"/>
              </a:rPr>
              <a:t>Bài</a:t>
            </a:r>
            <a:r>
              <a:rPr lang="en-US" altLang="en-US" sz="4400" b="1" dirty="0" smtClean="0">
                <a:solidFill>
                  <a:srgbClr val="0000FF"/>
                </a:solidFill>
                <a:latin typeface="Monotype Corsiva" pitchFamily="66" charset="0"/>
                <a:ea typeface="Helvetica Neue"/>
                <a:cs typeface="Arial" pitchFamily="34" charset="0"/>
              </a:rPr>
              <a:t>  8: </a:t>
            </a:r>
            <a:r>
              <a:rPr lang="en-US" altLang="en-US" sz="4400" b="1" dirty="0" smtClean="0">
                <a:solidFill>
                  <a:srgbClr val="0000FF"/>
                </a:solidFill>
                <a:latin typeface="Times New Roman" pitchFamily="18" charset="0"/>
                <a:ea typeface="Helvetica Neue"/>
                <a:cs typeface="Times New Roman" pitchFamily="18" charset="0"/>
              </a:rPr>
              <a:t>TIẾT KIỆM </a:t>
            </a:r>
            <a:endParaRPr lang="en-US" altLang="en-US" sz="4400" b="1" dirty="0" smtClean="0">
              <a:solidFill>
                <a:srgbClr val="FF0000"/>
              </a:solidFill>
              <a:latin typeface="Times New Roman" pitchFamily="18" charset="0"/>
              <a:ea typeface="Helvetica Neue"/>
              <a:cs typeface="Times New Roman" pitchFamily="18" charset="0"/>
            </a:endParaRPr>
          </a:p>
        </p:txBody>
      </p:sp>
    </p:spTree>
    <p:extLst>
      <p:ext uri="{BB962C8B-B14F-4D97-AF65-F5344CB8AC3E}">
        <p14:creationId xmlns:p14="http://schemas.microsoft.com/office/powerpoint/2010/main" val="1755367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6212378" y="1192437"/>
            <a:ext cx="5524500" cy="5693866"/>
          </a:xfrm>
          <a:prstGeom prst="rect">
            <a:avLst/>
          </a:prstGeom>
          <a:noFill/>
          <a:ln w="9525">
            <a:noFill/>
            <a:miter lim="800000"/>
            <a:headEnd/>
            <a:tailEnd/>
          </a:ln>
        </p:spPr>
        <p:txBody>
          <a:bodyPr>
            <a:spAutoFit/>
          </a:bodyPr>
          <a:lstStyle/>
          <a:p>
            <a:r>
              <a:rPr lang="vi-VN" sz="2800" b="1" dirty="0" smtClean="0">
                <a:cs typeface="Arial" pitchFamily="34" charset="0"/>
              </a:rPr>
              <a:t>- Chi tiêu hợp lí</a:t>
            </a:r>
            <a:r>
              <a:rPr lang="en-US" sz="2800" b="1" dirty="0" smtClean="0">
                <a:cs typeface="Arial" pitchFamily="34" charset="0"/>
              </a:rPr>
              <a:t>.</a:t>
            </a:r>
            <a:endParaRPr lang="vi-VN" sz="2800" b="1" dirty="0" smtClean="0">
              <a:cs typeface="Arial" pitchFamily="34" charset="0"/>
            </a:endParaRPr>
          </a:p>
          <a:p>
            <a:r>
              <a:rPr lang="vi-VN" sz="2800" b="1" dirty="0" smtClean="0">
                <a:cs typeface="Arial" pitchFamily="34" charset="0"/>
              </a:rPr>
              <a:t>- Tắt các thi</a:t>
            </a:r>
            <a:r>
              <a:rPr lang="en-US" sz="2800" b="1" dirty="0" smtClean="0">
                <a:cs typeface="Arial" pitchFamily="34" charset="0"/>
              </a:rPr>
              <a:t>ế</a:t>
            </a:r>
            <a:r>
              <a:rPr lang="vi-VN" sz="2800" b="1" dirty="0" smtClean="0">
                <a:cs typeface="Arial" pitchFamily="34" charset="0"/>
              </a:rPr>
              <a:t>t bị điện, khóa vòi nước khi không sử dụng.</a:t>
            </a:r>
          </a:p>
          <a:p>
            <a:r>
              <a:rPr lang="vi-VN" sz="2800" b="1" dirty="0" smtClean="0">
                <a:cs typeface="Arial" pitchFamily="34" charset="0"/>
              </a:rPr>
              <a:t>- Sắp xếp thời gian làm việc kho</a:t>
            </a:r>
            <a:r>
              <a:rPr lang="en-US" sz="2800" b="1" dirty="0" smtClean="0">
                <a:cs typeface="Arial" pitchFamily="34" charset="0"/>
              </a:rPr>
              <a:t>a</a:t>
            </a:r>
            <a:r>
              <a:rPr lang="vi-VN" sz="2800" b="1" dirty="0" smtClean="0">
                <a:cs typeface="Arial" pitchFamily="34" charset="0"/>
              </a:rPr>
              <a:t> học.</a:t>
            </a:r>
          </a:p>
          <a:p>
            <a:r>
              <a:rPr lang="vi-VN" sz="2800" b="1" dirty="0" smtClean="0">
                <a:cs typeface="Arial" pitchFamily="34" charset="0"/>
              </a:rPr>
              <a:t>- Sử dụng hợp lí và khai thác hiệu quả nguồn tài nguyên.</a:t>
            </a:r>
          </a:p>
          <a:p>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Bảo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quản</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đồ</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dùng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học</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tâp</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lao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động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khi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sử</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dụng</a:t>
            </a:r>
            <a:endParaRPr lang="vi-VN" sz="2800" b="1" dirty="0" smtClean="0">
              <a:latin typeface="Arial" pitchFamily="34" charset="0"/>
              <a:cs typeface="Arial" pitchFamily="34" charset="0"/>
            </a:endParaRPr>
          </a:p>
          <a:p>
            <a:pPr>
              <a:buFontTx/>
              <a:buChar char="-"/>
            </a:pP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Bảo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vệ</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của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công</a:t>
            </a:r>
            <a:r>
              <a:rPr lang="en-US" sz="2800" b="1" dirty="0" smtClean="0">
                <a:latin typeface="Arial" pitchFamily="34" charset="0"/>
                <a:cs typeface="Arial" pitchFamily="34" charset="0"/>
              </a:rPr>
              <a:t>…</a:t>
            </a:r>
          </a:p>
          <a:p>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Trái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với</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tiết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kiệm</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xa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hoa</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lãng</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phí</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keo</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kiệt</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hà</a:t>
            </a:r>
            <a:r>
              <a:rPr lang="en-US" sz="2800" b="1" dirty="0" smtClean="0">
                <a:latin typeface="Arial" pitchFamily="34" charset="0"/>
                <a:cs typeface="Arial" pitchFamily="34" charset="0"/>
              </a:rPr>
              <a:t> </a:t>
            </a:r>
            <a:r>
              <a:rPr lang="en-US" sz="2800" b="1" dirty="0" err="1" smtClean="0">
                <a:latin typeface="Arial" pitchFamily="34" charset="0"/>
                <a:cs typeface="Arial" pitchFamily="34" charset="0"/>
              </a:rPr>
              <a:t>tiện</a:t>
            </a:r>
            <a:r>
              <a:rPr lang="en-US" sz="2800" b="1" dirty="0" smtClean="0">
                <a:latin typeface="Arial" pitchFamily="34" charset="0"/>
                <a:cs typeface="Arial" pitchFamily="34" charset="0"/>
              </a:rPr>
              <a:t>…</a:t>
            </a:r>
            <a:endParaRPr lang="vi-VN" sz="2800" b="1" dirty="0" smtClean="0">
              <a:latin typeface="Arial" pitchFamily="34" charset="0"/>
              <a:cs typeface="Arial" pitchFamily="34" charset="0"/>
            </a:endParaRPr>
          </a:p>
          <a:p>
            <a:pPr>
              <a:buFontTx/>
              <a:buChar char="-"/>
            </a:pPr>
            <a:endParaRPr lang="vi-VN" sz="2800" dirty="0">
              <a:latin typeface="Arial" pitchFamily="34" charset="0"/>
              <a:cs typeface="Arial" pitchFamily="34"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4" name="文本框 15"/>
          <p:cNvSpPr txBox="1">
            <a:spLocks noChangeArrowheads="1"/>
          </p:cNvSpPr>
          <p:nvPr/>
        </p:nvSpPr>
        <p:spPr bwMode="auto">
          <a:xfrm>
            <a:off x="639397" y="3628796"/>
            <a:ext cx="5944292"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b.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5"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6" name="文本框 15"/>
          <p:cNvSpPr txBox="1">
            <a:spLocks noChangeArrowheads="1"/>
          </p:cNvSpPr>
          <p:nvPr/>
        </p:nvSpPr>
        <p:spPr bwMode="auto">
          <a:xfrm>
            <a:off x="634531" y="3030293"/>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69309" y="4313225"/>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latin typeface="Times New Roman" panose="02020603050405020304" pitchFamily="18" charset="0"/>
                <a:cs typeface="Times New Roman" panose="02020603050405020304" pitchFamily="18" charset="0"/>
              </a:rPr>
              <a:t>HOẠT ĐỘNG NHÓM VÀ CHIA SẺ TRƯỚC LỚP</a:t>
            </a:r>
            <a:endParaRPr lang="en-US" altLang="en-US" sz="2400" b="1" kern="0" dirty="0">
              <a:latin typeface="Times New Roman" panose="02020603050405020304" pitchFamily="18" charset="0"/>
              <a:cs typeface="Times New Roman" panose="02020603050405020304" pitchFamily="18"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8" name="Rectangle 17"/>
          <p:cNvSpPr/>
          <p:nvPr/>
        </p:nvSpPr>
        <p:spPr>
          <a:xfrm>
            <a:off x="149625" y="1892322"/>
            <a:ext cx="8296101" cy="2554545"/>
          </a:xfrm>
          <a:prstGeom prst="rect">
            <a:avLst/>
          </a:prstGeom>
          <a:solidFill>
            <a:schemeClr val="bg1">
              <a:lumMod val="95000"/>
            </a:schemeClr>
          </a:solidFill>
          <a:ln w="28575">
            <a:solidFill>
              <a:srgbClr val="0070C0"/>
            </a:solidFill>
          </a:ln>
        </p:spPr>
        <p:txBody>
          <a:bodyPr wrap="square">
            <a:spAutoFit/>
          </a:bodyPr>
          <a:lstStyle/>
          <a:p>
            <a:r>
              <a:rPr lang="vi-VN" sz="3200" b="1" dirty="0" smtClean="0">
                <a:solidFill>
                  <a:srgbClr val="FF0000"/>
                </a:solidFill>
              </a:rPr>
              <a:t>Em hãy thảo luận và chia sẻ với các bạn trong lớp về ý nghĩa của câu ca dao sau:</a:t>
            </a:r>
          </a:p>
          <a:p>
            <a:r>
              <a:rPr lang="vi-VN" sz="3200" i="1" dirty="0" smtClean="0">
                <a:solidFill>
                  <a:srgbClr val="FF0000"/>
                </a:solidFill>
              </a:rPr>
              <a:t>                      Được mùa chớ phụ ngô khoai</a:t>
            </a:r>
            <a:br>
              <a:rPr lang="vi-VN" sz="3200" i="1" dirty="0" smtClean="0">
                <a:solidFill>
                  <a:srgbClr val="FF0000"/>
                </a:solidFill>
              </a:rPr>
            </a:br>
            <a:r>
              <a:rPr lang="vi-VN" sz="3200" i="1" dirty="0" smtClean="0">
                <a:solidFill>
                  <a:srgbClr val="FF0000"/>
                </a:solidFill>
              </a:rPr>
              <a:t>                Đến khi thất bát lấy ai bạn cùng.</a:t>
            </a:r>
            <a:endParaRPr lang="vi-VN" sz="3200" dirty="0" smtClean="0">
              <a:solidFill>
                <a:srgbClr val="FF0000"/>
              </a:solidFill>
            </a:endParaRPr>
          </a:p>
          <a:p>
            <a:r>
              <a:rPr lang="vi-VN" sz="3200" dirty="0" smtClean="0">
                <a:solidFill>
                  <a:srgbClr val="FF0000"/>
                </a:solidFill>
              </a:rPr>
              <a:t>                                             (Ca dao)</a:t>
            </a:r>
          </a:p>
        </p:txBody>
      </p:sp>
      <p:pic>
        <p:nvPicPr>
          <p:cNvPr id="66562" name="Picture 2" descr="lam-viec-nhom.png"/>
          <p:cNvPicPr>
            <a:picLocks noChangeAspect="1" noChangeArrowheads="1"/>
          </p:cNvPicPr>
          <p:nvPr/>
        </p:nvPicPr>
        <p:blipFill>
          <a:blip r:embed="rId5"/>
          <a:srcRect l="19424" r="17739"/>
          <a:stretch>
            <a:fillRect/>
          </a:stretch>
        </p:blipFill>
        <p:spPr bwMode="auto">
          <a:xfrm>
            <a:off x="8695114" y="1766769"/>
            <a:ext cx="2992581" cy="2762251"/>
          </a:xfrm>
          <a:prstGeom prst="rect">
            <a:avLst/>
          </a:prstGeom>
          <a:noFill/>
        </p:spPr>
      </p:pic>
      <p:pic>
        <p:nvPicPr>
          <p:cNvPr id="21" name="Picture 2" descr="https://thiepnhanai.com/wp-content/uploads/2021/05/hinh-nen-powerpoint-don-gian-2.jpg"/>
          <p:cNvPicPr>
            <a:picLocks noGrp="1" noChangeAspect="1" noChangeArrowheads="1"/>
          </p:cNvPicPr>
          <p:nvPr>
            <p:ph idx="1"/>
          </p:nvPr>
        </p:nvPicPr>
        <p:blipFill>
          <a:blip r:embed="rId6"/>
          <a:srcRect t="70757"/>
          <a:stretch>
            <a:fillRect/>
          </a:stretch>
        </p:blipFill>
        <p:spPr bwMode="auto">
          <a:xfrm>
            <a:off x="0" y="5037519"/>
            <a:ext cx="12191999" cy="1272454"/>
          </a:xfrm>
          <a:prstGeom prst="rect">
            <a:avLst/>
          </a:prstGeom>
          <a:noFill/>
        </p:spPr>
      </p:pic>
      <p:pic>
        <p:nvPicPr>
          <p:cNvPr id="66566" name="Picture 6" descr="http://thuthuatphanmem.vn/uploads/2018/04/06/hinh-nen-dong-day-ngang-dep-1-143_104237588.gif"/>
          <p:cNvPicPr>
            <a:picLocks noChangeAspect="1" noChangeArrowheads="1" noCrop="1"/>
          </p:cNvPicPr>
          <p:nvPr/>
        </p:nvPicPr>
        <p:blipFill>
          <a:blip r:embed="rId7"/>
          <a:srcRect/>
          <a:stretch>
            <a:fillRect/>
          </a:stretch>
        </p:blipFill>
        <p:spPr bwMode="auto">
          <a:xfrm>
            <a:off x="149631" y="6353174"/>
            <a:ext cx="11959243" cy="504826"/>
          </a:xfrm>
          <a:prstGeom prst="rect">
            <a:avLst/>
          </a:prstGeom>
          <a:noFill/>
        </p:spPr>
      </p:pic>
    </p:spTree>
    <p:extLst>
      <p:ext uri="{BB962C8B-B14F-4D97-AF65-F5344CB8AC3E}">
        <p14:creationId xmlns:p14="http://schemas.microsoft.com/office/powerpoint/2010/main" val="1647878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latin typeface="Times New Roman" panose="02020603050405020304" pitchFamily="18" charset="0"/>
                <a:cs typeface="Times New Roman" panose="02020603050405020304" pitchFamily="18" charset="0"/>
              </a:rPr>
              <a:t>HOẠT ĐỘNG NHÓM VÀ CHIA SẺ TRƯỚC LỚP</a:t>
            </a:r>
            <a:endParaRPr lang="en-US" altLang="en-US" sz="2400" b="1" kern="0" dirty="0">
              <a:latin typeface="Times New Roman" panose="02020603050405020304" pitchFamily="18" charset="0"/>
              <a:cs typeface="Times New Roman" panose="02020603050405020304" pitchFamily="18"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8" name="Rectangle 17"/>
          <p:cNvSpPr/>
          <p:nvPr/>
        </p:nvSpPr>
        <p:spPr>
          <a:xfrm>
            <a:off x="133001" y="1365425"/>
            <a:ext cx="11975874" cy="5170646"/>
          </a:xfrm>
          <a:prstGeom prst="rect">
            <a:avLst/>
          </a:prstGeom>
          <a:solidFill>
            <a:srgbClr val="FFCCFF"/>
          </a:solidFill>
          <a:ln w="28575">
            <a:solidFill>
              <a:srgbClr val="0070C0"/>
            </a:solidFill>
          </a:ln>
        </p:spPr>
        <p:txBody>
          <a:bodyPr wrap="square">
            <a:spAutoFit/>
          </a:bodyPr>
          <a:lstStyle/>
          <a:p>
            <a:pPr algn="just"/>
            <a:r>
              <a:rPr lang="en-US" sz="3000" dirty="0" smtClean="0">
                <a:solidFill>
                  <a:srgbClr val="0070C0"/>
                </a:solidFill>
                <a:latin typeface="Arial" pitchFamily="34" charset="0"/>
                <a:cs typeface="Arial" pitchFamily="34" charset="0"/>
              </a:rPr>
              <a:t>Ý </a:t>
            </a:r>
            <a:r>
              <a:rPr lang="en-US" sz="3000" dirty="0" err="1" smtClean="0">
                <a:solidFill>
                  <a:srgbClr val="0070C0"/>
                </a:solidFill>
                <a:latin typeface="Arial" pitchFamily="34" charset="0"/>
                <a:cs typeface="Arial" pitchFamily="34" charset="0"/>
              </a:rPr>
              <a:t>nghĩa</a:t>
            </a:r>
            <a:r>
              <a:rPr lang="en-US" sz="3000" dirty="0" smtClean="0">
                <a:solidFill>
                  <a:srgbClr val="0070C0"/>
                </a:solidFill>
                <a:latin typeface="Arial" pitchFamily="34" charset="0"/>
                <a:cs typeface="Arial" pitchFamily="34" charset="0"/>
              </a:rPr>
              <a:t> </a:t>
            </a:r>
            <a:r>
              <a:rPr lang="en-US" sz="3000" dirty="0" err="1" smtClean="0">
                <a:solidFill>
                  <a:srgbClr val="0070C0"/>
                </a:solidFill>
                <a:latin typeface="Arial" pitchFamily="34" charset="0"/>
                <a:cs typeface="Arial" pitchFamily="34" charset="0"/>
              </a:rPr>
              <a:t>câu</a:t>
            </a:r>
            <a:r>
              <a:rPr lang="en-US" sz="3000" dirty="0" smtClean="0">
                <a:solidFill>
                  <a:srgbClr val="0070C0"/>
                </a:solidFill>
                <a:latin typeface="Arial" pitchFamily="34" charset="0"/>
                <a:cs typeface="Arial" pitchFamily="34" charset="0"/>
              </a:rPr>
              <a:t> ca </a:t>
            </a:r>
            <a:r>
              <a:rPr lang="en-US" sz="3000" dirty="0" err="1" smtClean="0">
                <a:solidFill>
                  <a:srgbClr val="0070C0"/>
                </a:solidFill>
                <a:latin typeface="Arial" pitchFamily="34" charset="0"/>
                <a:cs typeface="Arial" pitchFamily="34" charset="0"/>
              </a:rPr>
              <a:t>dao</a:t>
            </a:r>
            <a:r>
              <a:rPr lang="en-US" sz="3000" dirty="0" smtClean="0">
                <a:solidFill>
                  <a:srgbClr val="0070C0"/>
                </a:solidFill>
                <a:latin typeface="Arial" pitchFamily="34" charset="0"/>
                <a:cs typeface="Arial" pitchFamily="34" charset="0"/>
              </a:rPr>
              <a:t>: </a:t>
            </a:r>
            <a:r>
              <a:rPr lang="en-US" sz="3000" dirty="0" err="1" smtClean="0">
                <a:latin typeface="Arial" pitchFamily="34" charset="0"/>
                <a:cs typeface="Arial" pitchFamily="34" charset="0"/>
              </a:rPr>
              <a:t>Dùng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từ</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hóm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hỉnh</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khuyên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răn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mọi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người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giá</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trị</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bằng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lúa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gạo</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nhưng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quan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trọng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ăn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độn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trong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kì</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giáp</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hạt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tháng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ngày</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tám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Dù</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có</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được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mùa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cũng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nên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phụ</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coi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thường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rẻ</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rúng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endParaRPr lang="vi-VN" sz="3000" dirty="0" smtClean="0">
              <a:latin typeface="Arial" pitchFamily="34" charset="0"/>
              <a:cs typeface="Arial" pitchFamily="34" charset="0"/>
            </a:endParaRPr>
          </a:p>
          <a:p>
            <a:pPr algn="just"/>
            <a:r>
              <a:rPr lang="en-US" sz="3000" dirty="0" smtClean="0">
                <a:latin typeface="Arial" pitchFamily="34" charset="0"/>
                <a:cs typeface="Arial" pitchFamily="34" charset="0"/>
              </a:rPr>
              <a:t> </a:t>
            </a:r>
            <a:endParaRPr lang="vi-VN" sz="3000" dirty="0" smtClean="0">
              <a:latin typeface="Arial" pitchFamily="34" charset="0"/>
              <a:cs typeface="Arial" pitchFamily="34" charset="0"/>
            </a:endParaRPr>
          </a:p>
          <a:p>
            <a:pPr algn="just"/>
            <a:r>
              <a:rPr lang="en-US" sz="3000" dirty="0" smtClean="0">
                <a:latin typeface="Arial" pitchFamily="34" charset="0"/>
                <a:cs typeface="Arial" pitchFamily="34" charset="0"/>
              </a:rPr>
              <a:t>“</a:t>
            </a:r>
            <a:r>
              <a:rPr lang="en-US" sz="3000" dirty="0" err="1" smtClean="0">
                <a:latin typeface="Arial" pitchFamily="34" charset="0"/>
                <a:cs typeface="Arial" pitchFamily="34" charset="0"/>
              </a:rPr>
              <a:t>Khi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bát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mất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mùa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thu</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hoạch</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kém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Lấy</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bạn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cùng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nghĩa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lấy</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gì</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san </a:t>
            </a:r>
            <a:r>
              <a:rPr lang="en-US" sz="3000" dirty="0" err="1" smtClean="0">
                <a:latin typeface="Arial" pitchFamily="34" charset="0"/>
                <a:cs typeface="Arial" pitchFamily="34" charset="0"/>
              </a:rPr>
              <a:t>sẻ</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để</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chia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ngọt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sẻ</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bùi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cùng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mình</a:t>
            </a:r>
            <a:r>
              <a:rPr lang="en-US" sz="3000" dirty="0" smtClean="0">
                <a:latin typeface="Arial" pitchFamily="34" charset="0"/>
                <a:cs typeface="Arial" pitchFamily="34" charset="0"/>
              </a:rPr>
              <a:t> qua </a:t>
            </a:r>
            <a:r>
              <a:rPr lang="en-US" sz="3000" dirty="0" err="1" smtClean="0">
                <a:latin typeface="Arial" pitchFamily="34" charset="0"/>
                <a:cs typeface="Arial" pitchFamily="34" charset="0"/>
              </a:rPr>
              <a:t>cơn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đói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kém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thiếu</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thốn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Câu</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tục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ngữ</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với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cách</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nói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nhẹ</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nhàng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thấm</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thìa</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về</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một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lời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khuyên</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nhà</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cũng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như</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mọi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người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phải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biết</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quý</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trọng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không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được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coi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thường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hoặc</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hoang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phí</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ngô</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khoai</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lương</a:t>
            </a:r>
            <a:r>
              <a:rPr lang="en-US" sz="3000" dirty="0" smtClean="0">
                <a:latin typeface="Arial" pitchFamily="34" charset="0"/>
                <a:cs typeface="Arial" pitchFamily="34" charset="0"/>
              </a:rPr>
              <a:t> </a:t>
            </a:r>
            <a:r>
              <a:rPr lang="en-US" sz="3000" dirty="0" err="1" smtClean="0">
                <a:latin typeface="Arial" pitchFamily="34" charset="0"/>
                <a:cs typeface="Arial" pitchFamily="34" charset="0"/>
              </a:rPr>
              <a:t>thực</a:t>
            </a:r>
            <a:r>
              <a:rPr lang="en-US" sz="3000" dirty="0" smtClean="0">
                <a:latin typeface="Arial" pitchFamily="34" charset="0"/>
                <a:cs typeface="Arial" pitchFamily="34" charset="0"/>
              </a:rPr>
              <a:t>.</a:t>
            </a:r>
            <a:endParaRPr lang="vi-VN" sz="3000" dirty="0">
              <a:latin typeface="Arial" pitchFamily="34" charset="0"/>
              <a:cs typeface="Arial" pitchFamily="34" charset="0"/>
            </a:endParaRPr>
          </a:p>
        </p:txBody>
      </p:sp>
    </p:spTree>
    <p:extLst>
      <p:ext uri="{BB962C8B-B14F-4D97-AF65-F5344CB8AC3E}">
        <p14:creationId xmlns:p14="http://schemas.microsoft.com/office/powerpoint/2010/main" val="16478785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9" name="文本框 15"/>
          <p:cNvSpPr txBox="1">
            <a:spLocks noChangeArrowheads="1"/>
          </p:cNvSpPr>
          <p:nvPr/>
        </p:nvSpPr>
        <p:spPr bwMode="auto">
          <a:xfrm>
            <a:off x="6212378" y="1308814"/>
            <a:ext cx="5524500" cy="5078313"/>
          </a:xfrm>
          <a:prstGeom prst="rect">
            <a:avLst/>
          </a:prstGeom>
          <a:noFill/>
          <a:ln w="9525">
            <a:noFill/>
            <a:miter lim="800000"/>
            <a:headEnd/>
            <a:tailEnd/>
          </a:ln>
        </p:spPr>
        <p:txBody>
          <a:bodyPr>
            <a:spAutoFit/>
          </a:bodyPr>
          <a:lstStyle/>
          <a:p>
            <a:pPr defTabSz="457200"/>
            <a:r>
              <a:rPr lang="vi-VN" sz="3600" dirty="0" smtClean="0"/>
              <a:t>- Tiết kiệm giúp chúng ta quý trọng kết quả lao động của bản thân mình và của người khác. </a:t>
            </a:r>
          </a:p>
          <a:p>
            <a:pPr defTabSz="457200"/>
            <a:r>
              <a:rPr lang="vi-VN" sz="3600" dirty="0" smtClean="0"/>
              <a:t>- Khi tiết kiệm, chúng ta sẽ có điều kiện để giúp đỡ, chia sẻ với những người có hoàn cảnh khó khăn.</a:t>
            </a:r>
            <a:endParaRPr lang="zh-CN" altLang="en-US" sz="36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0" y="-66090"/>
            <a:ext cx="12192000" cy="6831250"/>
          </a:xfrm>
          <a:prstGeom prst="rect">
            <a:avLst/>
          </a:prstGeom>
          <a:noFill/>
        </p:spPr>
      </p:pic>
      <p:sp>
        <p:nvSpPr>
          <p:cNvPr id="7" name="Rectangle 6"/>
          <p:cNvSpPr/>
          <p:nvPr/>
        </p:nvSpPr>
        <p:spPr>
          <a:xfrm>
            <a:off x="3882056" y="216129"/>
            <a:ext cx="8293319" cy="6370975"/>
          </a:xfrm>
          <a:prstGeom prst="rect">
            <a:avLst/>
          </a:prstGeom>
          <a:solidFill>
            <a:srgbClr val="FFFFCC"/>
          </a:solidFill>
        </p:spPr>
        <p:txBody>
          <a:bodyPr wrap="square">
            <a:spAutoFit/>
          </a:bodyPr>
          <a:lstStyle/>
          <a:p>
            <a:pPr lvl="0"/>
            <a:r>
              <a:rPr lang="vi-VN" sz="2400" dirty="0" smtClean="0">
                <a:solidFill>
                  <a:srgbClr val="FF0000"/>
                </a:solidFill>
              </a:rPr>
              <a:t>Khái niệm: </a:t>
            </a:r>
            <a:r>
              <a:rPr lang="vi-VN" sz="2400" dirty="0" smtClean="0"/>
              <a:t>Tiết </a:t>
            </a:r>
            <a:r>
              <a:rPr lang="vi-VN" sz="2400" dirty="0"/>
              <a:t>kiệm là biết sử dụng </a:t>
            </a:r>
            <a:r>
              <a:rPr lang="vi-VN" sz="2400" dirty="0" smtClean="0"/>
              <a:t>một cách hợp                   </a:t>
            </a:r>
            <a:r>
              <a:rPr lang="vi-VN" sz="2400" dirty="0"/>
              <a:t>lí tiền bạc, của cải, thời gian, </a:t>
            </a:r>
            <a:r>
              <a:rPr lang="vi-VN" sz="2400" dirty="0" smtClean="0"/>
              <a:t>sức lực </a:t>
            </a:r>
            <a:r>
              <a:rPr lang="vi-VN" sz="2400" dirty="0"/>
              <a:t>của mình </a:t>
            </a:r>
            <a:r>
              <a:rPr lang="vi-VN" sz="2400" dirty="0" smtClean="0"/>
              <a:t>và                    </a:t>
            </a:r>
            <a:r>
              <a:rPr lang="vi-VN" sz="2400" dirty="0"/>
              <a:t>của người khác</a:t>
            </a:r>
            <a:r>
              <a:rPr lang="vi-VN" sz="2400" dirty="0" smtClean="0"/>
              <a:t>.</a:t>
            </a:r>
          </a:p>
          <a:p>
            <a:pPr lvl="0"/>
            <a:endParaRPr lang="en-US" sz="2400" dirty="0" smtClean="0"/>
          </a:p>
          <a:p>
            <a:pPr lvl="0"/>
            <a:endParaRPr lang="vi-VN" sz="2400" dirty="0"/>
          </a:p>
          <a:p>
            <a:r>
              <a:rPr lang="vi-VN" sz="2400" dirty="0" smtClean="0">
                <a:solidFill>
                  <a:srgbClr val="FF0000"/>
                </a:solidFill>
                <a:latin typeface="Arial" pitchFamily="34" charset="0"/>
                <a:cs typeface="Arial" pitchFamily="34" charset="0"/>
              </a:rPr>
              <a:t>Biểu hiện: </a:t>
            </a:r>
            <a:r>
              <a:rPr lang="vi-VN" sz="2400" dirty="0" smtClean="0">
                <a:latin typeface="Arial" pitchFamily="34" charset="0"/>
                <a:cs typeface="Arial" pitchFamily="34" charset="0"/>
              </a:rPr>
              <a:t>- Chi tiêu hợp lí</a:t>
            </a:r>
            <a:r>
              <a:rPr lang="en-US" sz="2400" dirty="0" smtClean="0">
                <a:latin typeface="Arial" pitchFamily="34" charset="0"/>
                <a:cs typeface="Arial" pitchFamily="34" charset="0"/>
              </a:rPr>
              <a:t>.</a:t>
            </a:r>
            <a:endParaRPr lang="vi-VN" sz="2400" dirty="0" smtClean="0">
              <a:latin typeface="Arial" pitchFamily="34" charset="0"/>
              <a:cs typeface="Arial" pitchFamily="34" charset="0"/>
            </a:endParaRPr>
          </a:p>
          <a:p>
            <a:r>
              <a:rPr lang="vi-VN" sz="2400" dirty="0" smtClean="0">
                <a:latin typeface="Arial" pitchFamily="34" charset="0"/>
                <a:cs typeface="Arial" pitchFamily="34" charset="0"/>
              </a:rPr>
              <a:t>- Tắt các thi</a:t>
            </a:r>
            <a:r>
              <a:rPr lang="en-US" sz="2400" dirty="0" smtClean="0">
                <a:latin typeface="Arial" pitchFamily="34" charset="0"/>
                <a:cs typeface="Arial" pitchFamily="34" charset="0"/>
              </a:rPr>
              <a:t>ế</a:t>
            </a:r>
            <a:r>
              <a:rPr lang="vi-VN" sz="2400" dirty="0" smtClean="0">
                <a:latin typeface="Arial" pitchFamily="34" charset="0"/>
                <a:cs typeface="Arial" pitchFamily="34" charset="0"/>
              </a:rPr>
              <a:t>t bị điện, khóa vòi nước khi không sử dụng.</a:t>
            </a:r>
          </a:p>
          <a:p>
            <a:r>
              <a:rPr lang="vi-VN" sz="2400" dirty="0" smtClean="0">
                <a:latin typeface="Arial" pitchFamily="34" charset="0"/>
                <a:cs typeface="Arial" pitchFamily="34" charset="0"/>
              </a:rPr>
              <a:t>- Sắp xếp thời gian làm việc kho</a:t>
            </a:r>
            <a:r>
              <a:rPr lang="en-US" sz="2400" dirty="0" smtClean="0">
                <a:latin typeface="Arial" pitchFamily="34" charset="0"/>
                <a:cs typeface="Arial" pitchFamily="34" charset="0"/>
              </a:rPr>
              <a:t>a</a:t>
            </a:r>
            <a:r>
              <a:rPr lang="vi-VN" sz="2400" dirty="0" smtClean="0">
                <a:latin typeface="Arial" pitchFamily="34" charset="0"/>
                <a:cs typeface="Arial" pitchFamily="34" charset="0"/>
              </a:rPr>
              <a:t> học.</a:t>
            </a:r>
          </a:p>
          <a:p>
            <a:r>
              <a:rPr lang="vi-VN" sz="2400" dirty="0" smtClean="0">
                <a:latin typeface="Arial" pitchFamily="34" charset="0"/>
                <a:cs typeface="Arial" pitchFamily="34" charset="0"/>
              </a:rPr>
              <a:t>- Sử dụng hợp lí và khai thác hiệu quả nguồn tài nguyên.</a:t>
            </a:r>
          </a:p>
          <a:p>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quản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đồ</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dùng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học</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tâp</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lao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động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khi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sử</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dụng</a:t>
            </a:r>
            <a:endParaRPr lang="vi-VN" sz="2400" dirty="0" smtClean="0">
              <a:latin typeface="Arial" pitchFamily="34" charset="0"/>
              <a:cs typeface="Arial" pitchFamily="34" charset="0"/>
            </a:endParaRPr>
          </a:p>
          <a:p>
            <a:pPr>
              <a:buFontTx/>
              <a:buChar char="-"/>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Bảo</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vệ</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của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công</a:t>
            </a:r>
            <a:r>
              <a:rPr lang="en-US" sz="2400" dirty="0" smtClean="0">
                <a:latin typeface="Arial" pitchFamily="34" charset="0"/>
                <a:cs typeface="Arial" pitchFamily="34" charset="0"/>
              </a:rPr>
              <a:t>…</a:t>
            </a:r>
          </a:p>
          <a:p>
            <a:endParaRPr lang="vi-VN" sz="2400" dirty="0" smtClean="0">
              <a:latin typeface="Arial" pitchFamily="34" charset="0"/>
              <a:cs typeface="Arial" pitchFamily="34" charset="0"/>
            </a:endParaRPr>
          </a:p>
          <a:p>
            <a:endParaRPr lang="vi-VN" sz="2400" dirty="0" smtClean="0">
              <a:latin typeface="Arial" pitchFamily="34" charset="0"/>
              <a:cs typeface="Arial" pitchFamily="34" charset="0"/>
            </a:endParaRPr>
          </a:p>
          <a:p>
            <a:pPr defTabSz="457200"/>
            <a:r>
              <a:rPr lang="vi-VN" sz="2400" dirty="0" smtClean="0">
                <a:solidFill>
                  <a:srgbClr val="FF0000"/>
                </a:solidFill>
              </a:rPr>
              <a:t>Ý nghĩa: </a:t>
            </a:r>
            <a:r>
              <a:rPr lang="vi-VN" sz="2400" dirty="0" smtClean="0"/>
              <a:t>- Tiết kiệm giúp chúng ta quý trọng kết quả lao động của bản thân mình và của người khác. </a:t>
            </a:r>
          </a:p>
          <a:p>
            <a:pPr defTabSz="457200"/>
            <a:r>
              <a:rPr lang="vi-VN" sz="2400" dirty="0" smtClean="0"/>
              <a:t>- Khi tiết kiệm, chúng ta sẽ có điều kiện để giúp đỡ, chia sẻ với những người có hoàn cảnh khó khăn.</a:t>
            </a:r>
            <a:endParaRPr lang="vi-VN" sz="2800" dirty="0"/>
          </a:p>
        </p:txBody>
      </p:sp>
      <p:pic>
        <p:nvPicPr>
          <p:cNvPr id="15" name="Picture 14"/>
          <p:cNvPicPr>
            <a:picLocks noChangeAspect="1"/>
          </p:cNvPicPr>
          <p:nvPr/>
        </p:nvPicPr>
        <p:blipFill>
          <a:blip r:embed="rId4"/>
          <a:stretch>
            <a:fillRect/>
          </a:stretch>
        </p:blipFill>
        <p:spPr>
          <a:xfrm>
            <a:off x="0" y="663499"/>
            <a:ext cx="3380509" cy="5372071"/>
          </a:xfrm>
          <a:prstGeom prst="rect">
            <a:avLst/>
          </a:prstGeom>
        </p:spPr>
      </p:pic>
      <p:sp>
        <p:nvSpPr>
          <p:cNvPr id="12" name="Rectangle 11"/>
          <p:cNvSpPr/>
          <p:nvPr/>
        </p:nvSpPr>
        <p:spPr>
          <a:xfrm>
            <a:off x="625587" y="2357643"/>
            <a:ext cx="2212464" cy="584775"/>
          </a:xfrm>
          <a:prstGeom prst="rect">
            <a:avLst/>
          </a:prstGeom>
        </p:spPr>
        <p:txBody>
          <a:bodyPr wrap="none">
            <a:spAutoFit/>
          </a:bodyPr>
          <a:lstStyle/>
          <a:p>
            <a:pPr algn="ctr" eaLnBrk="0" fontAlgn="base" hangingPunct="0">
              <a:spcBef>
                <a:spcPct val="0"/>
              </a:spcBef>
              <a:spcAft>
                <a:spcPct val="0"/>
              </a:spcAft>
            </a:pPr>
            <a:r>
              <a:rPr lang="en-US" altLang="en-US" sz="3200" b="1" dirty="0">
                <a:solidFill>
                  <a:srgbClr val="FF0000"/>
                </a:solidFill>
                <a:latin typeface="Arial" pitchFamily="34" charset="0"/>
                <a:ea typeface="Helvetica Neue"/>
                <a:cs typeface="Arial" pitchFamily="34" charset="0"/>
              </a:rPr>
              <a:t>TIẾT KIỆM</a:t>
            </a:r>
            <a:endParaRPr lang="en-SG" altLang="en-US" sz="3200" b="1" dirty="0">
              <a:solidFill>
                <a:srgbClr val="0000FF"/>
              </a:solidFill>
              <a:latin typeface="Arial" pitchFamily="34" charset="0"/>
              <a:cs typeface="Arial" pitchFamily="34" charset="0"/>
            </a:endParaRPr>
          </a:p>
        </p:txBody>
      </p:sp>
      <p:cxnSp>
        <p:nvCxnSpPr>
          <p:cNvPr id="17" name="Straight Arrow Connector 16"/>
          <p:cNvCxnSpPr/>
          <p:nvPr/>
        </p:nvCxnSpPr>
        <p:spPr>
          <a:xfrm rot="5400000" flipH="1" flipV="1">
            <a:off x="2468881" y="1354975"/>
            <a:ext cx="2327565" cy="5153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3260096" y="2132094"/>
            <a:ext cx="759230" cy="5184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2668385" y="3383279"/>
            <a:ext cx="1934095" cy="50984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Shape 1"/>
          <p:cNvPicPr/>
          <p:nvPr/>
        </p:nvPicPr>
        <p:blipFill>
          <a:blip r:embed="rId5"/>
          <a:stretch/>
        </p:blipFill>
        <p:spPr>
          <a:xfrm>
            <a:off x="10919460" y="0"/>
            <a:ext cx="1272540" cy="1043940"/>
          </a:xfrm>
          <a:prstGeom prst="rect">
            <a:avLst/>
          </a:prstGeom>
        </p:spPr>
      </p:pic>
    </p:spTree>
    <p:extLst>
      <p:ext uri="{BB962C8B-B14F-4D97-AF65-F5344CB8AC3E}">
        <p14:creationId xmlns:p14="http://schemas.microsoft.com/office/powerpoint/2010/main" val="1778841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2" name="文本框 15"/>
          <p:cNvSpPr txBox="1">
            <a:spLocks noChangeArrowheads="1"/>
          </p:cNvSpPr>
          <p:nvPr/>
        </p:nvSpPr>
        <p:spPr bwMode="auto">
          <a:xfrm>
            <a:off x="1202570" y="3614954"/>
            <a:ext cx="4998725"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3. </a:t>
            </a:r>
            <a:r>
              <a:rPr lang="en-US" altLang="zh-CN" sz="4000" b="1" dirty="0" err="1" smtClean="0">
                <a:solidFill>
                  <a:srgbClr val="0070C0"/>
                </a:solidFill>
                <a:latin typeface="Times New Roman" pitchFamily="18" charset="0"/>
                <a:ea typeface="华康海报体W12"/>
                <a:cs typeface="Times New Roman" pitchFamily="18" charset="0"/>
              </a:rPr>
              <a:t>Cách</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rèn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luyện</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6" name="Picture 5"/>
          <p:cNvPicPr>
            <a:picLocks noChangeAspect="1"/>
          </p:cNvPicPr>
          <p:nvPr/>
        </p:nvPicPr>
        <p:blipFill>
          <a:blip r:embed="rId3"/>
          <a:stretch>
            <a:fillRect/>
          </a:stretch>
        </p:blipFill>
        <p:spPr>
          <a:xfrm>
            <a:off x="10935926" y="-50055"/>
            <a:ext cx="1255238" cy="937524"/>
          </a:xfrm>
          <a:prstGeom prst="rect">
            <a:avLst/>
          </a:prstGeom>
        </p:spPr>
      </p:pic>
      <p:sp>
        <p:nvSpPr>
          <p:cNvPr id="7" name="AutoShape 3"/>
          <p:cNvSpPr>
            <a:spLocks noChangeArrowheads="1"/>
          </p:cNvSpPr>
          <p:nvPr/>
        </p:nvSpPr>
        <p:spPr bwMode="gray">
          <a:xfrm>
            <a:off x="2028250" y="182875"/>
            <a:ext cx="7830589" cy="574675"/>
          </a:xfrm>
          <a:prstGeom prst="roundRect">
            <a:avLst>
              <a:gd name="adj" fmla="val 50000"/>
            </a:avLst>
          </a:prstGeom>
          <a:solidFill>
            <a:srgbClr val="FFFFCC"/>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latin typeface="Times New Roman" panose="02020603050405020304" pitchFamily="18" charset="0"/>
                <a:cs typeface="Times New Roman" panose="02020603050405020304" pitchFamily="18" charset="0"/>
              </a:rPr>
              <a:t>TRÒ CHƠI: TÔI LÀ THUYẾT TRÌNH GIA</a:t>
            </a:r>
            <a:endParaRPr lang="en-US" altLang="en-US" sz="2400" b="1" kern="0" dirty="0">
              <a:latin typeface="Times New Roman" panose="02020603050405020304" pitchFamily="18" charset="0"/>
              <a:cs typeface="Times New Roman" panose="02020603050405020304" pitchFamily="18" charset="0"/>
            </a:endParaRPr>
          </a:p>
        </p:txBody>
      </p:sp>
      <p:pic>
        <p:nvPicPr>
          <p:cNvPr id="29" name="Shape 1"/>
          <p:cNvPicPr/>
          <p:nvPr/>
        </p:nvPicPr>
        <p:blipFill>
          <a:blip r:embed="rId4"/>
          <a:stretch/>
        </p:blipFill>
        <p:spPr>
          <a:xfrm>
            <a:off x="10919460" y="0"/>
            <a:ext cx="1272540" cy="1043940"/>
          </a:xfrm>
          <a:prstGeom prst="rect">
            <a:avLst/>
          </a:prstGeom>
        </p:spPr>
      </p:pic>
      <p:sp>
        <p:nvSpPr>
          <p:cNvPr id="3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72706" name="AutoShape 2"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08" name="AutoShape 4"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72710" name="AutoShape 6" descr="Hình nền slide thuyết trình đẹp - buổi họ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1" name="Picture 7" descr="C:\Users\HOANGHA\Desktop\hinh-nen-slide-thuyet-trinh-dep-25-768x576.jpg"/>
          <p:cNvPicPr>
            <a:picLocks noChangeAspect="1" noChangeArrowheads="1"/>
          </p:cNvPicPr>
          <p:nvPr/>
        </p:nvPicPr>
        <p:blipFill>
          <a:blip r:embed="rId5"/>
          <a:srcRect t="33996"/>
          <a:stretch>
            <a:fillRect/>
          </a:stretch>
        </p:blipFill>
        <p:spPr bwMode="auto">
          <a:xfrm>
            <a:off x="831272" y="914396"/>
            <a:ext cx="2211186" cy="2227812"/>
          </a:xfrm>
          <a:prstGeom prst="rect">
            <a:avLst/>
          </a:prstGeom>
          <a:noFill/>
        </p:spPr>
      </p:pic>
      <p:pic>
        <p:nvPicPr>
          <p:cNvPr id="72713" name="Picture 9" descr="https://img.lovepik.com/original_origin_pic/18/12/01/2fa88ccd825193da0edd05fcbfd8aeed.png_wh860.png"/>
          <p:cNvPicPr>
            <a:picLocks noChangeAspect="1" noChangeArrowheads="1"/>
          </p:cNvPicPr>
          <p:nvPr/>
        </p:nvPicPr>
        <p:blipFill>
          <a:blip r:embed="rId6"/>
          <a:srcRect l="21238" t="7818" r="22542" b="15260"/>
          <a:stretch>
            <a:fillRect/>
          </a:stretch>
        </p:blipFill>
        <p:spPr bwMode="auto">
          <a:xfrm>
            <a:off x="382385" y="3233660"/>
            <a:ext cx="3241964" cy="2327564"/>
          </a:xfrm>
          <a:prstGeom prst="rect">
            <a:avLst/>
          </a:prstGeom>
          <a:noFill/>
        </p:spPr>
      </p:pic>
      <p:sp>
        <p:nvSpPr>
          <p:cNvPr id="72715" name="AutoShape 11" descr="https://thuthuatnhanh.com/wp-content/uploads/2020/03/hinh-anh-tien-viet-na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72716" name="Picture 12" descr="C:\Users\HOANGHA\Desktop\hinh-anh-tien-viet-nam.jpg"/>
          <p:cNvPicPr>
            <a:picLocks noChangeAspect="1" noChangeArrowheads="1"/>
          </p:cNvPicPr>
          <p:nvPr/>
        </p:nvPicPr>
        <p:blipFill>
          <a:blip r:embed="rId7"/>
          <a:srcRect/>
          <a:stretch>
            <a:fillRect/>
          </a:stretch>
        </p:blipFill>
        <p:spPr bwMode="auto">
          <a:xfrm>
            <a:off x="4006737" y="2144683"/>
            <a:ext cx="4056609" cy="3911707"/>
          </a:xfrm>
          <a:prstGeom prst="rect">
            <a:avLst/>
          </a:prstGeom>
          <a:noFill/>
        </p:spPr>
      </p:pic>
      <p:pic>
        <p:nvPicPr>
          <p:cNvPr id="19" name="Picture 4"/>
          <p:cNvPicPr>
            <a:picLocks noChangeAspect="1" noChangeArrowheads="1"/>
          </p:cNvPicPr>
          <p:nvPr/>
        </p:nvPicPr>
        <p:blipFill>
          <a:blip r:embed="rId8"/>
          <a:srcRect l="10772" t="10369" r="50702" b="60653"/>
          <a:stretch>
            <a:fillRect/>
          </a:stretch>
        </p:blipFill>
        <p:spPr bwMode="auto">
          <a:xfrm>
            <a:off x="8467899" y="2709949"/>
            <a:ext cx="3341716" cy="2975956"/>
          </a:xfrm>
          <a:prstGeom prst="rect">
            <a:avLst/>
          </a:prstGeom>
          <a:noFill/>
          <a:ln w="9525">
            <a:noFill/>
            <a:miter lim="800000"/>
            <a:headEnd/>
            <a:tailEnd/>
          </a:ln>
          <a:effectLst/>
        </p:spPr>
      </p:pic>
      <p:sp>
        <p:nvSpPr>
          <p:cNvPr id="20" name="Rectangle 19"/>
          <p:cNvSpPr/>
          <p:nvPr/>
        </p:nvSpPr>
        <p:spPr>
          <a:xfrm>
            <a:off x="3347258" y="961152"/>
            <a:ext cx="5796742" cy="954107"/>
          </a:xfrm>
          <a:prstGeom prst="rect">
            <a:avLst/>
          </a:prstGeom>
          <a:solidFill>
            <a:srgbClr val="FFCCFF"/>
          </a:solidFill>
        </p:spPr>
        <p:txBody>
          <a:bodyPr wrap="square">
            <a:spAutoFit/>
          </a:bodyPr>
          <a:lstStyle/>
          <a:p>
            <a:r>
              <a:rPr lang="vi-VN" sz="2800" b="1" dirty="0" smtClean="0"/>
              <a:t>Em hãy thuyết trình trước lớp về một trong các chủ đề sau:</a:t>
            </a:r>
            <a:endParaRPr lang="vi-VN" sz="2800" b="1" dirty="0"/>
          </a:p>
        </p:txBody>
      </p:sp>
      <p:sp>
        <p:nvSpPr>
          <p:cNvPr id="21" name="Rectangle 20"/>
          <p:cNvSpPr/>
          <p:nvPr/>
        </p:nvSpPr>
        <p:spPr>
          <a:xfrm>
            <a:off x="488596" y="6120538"/>
            <a:ext cx="3125664" cy="523220"/>
          </a:xfrm>
          <a:prstGeom prst="rect">
            <a:avLst/>
          </a:prstGeom>
          <a:solidFill>
            <a:srgbClr val="00FF99"/>
          </a:solidFill>
        </p:spPr>
        <p:txBody>
          <a:bodyPr wrap="none">
            <a:spAutoFit/>
          </a:bodyPr>
          <a:lstStyle/>
          <a:p>
            <a:pPr lvl="0"/>
            <a:r>
              <a:rPr lang="vi-VN" sz="2800" dirty="0" smtClean="0"/>
              <a:t>Tiết kiệm thời gian</a:t>
            </a:r>
            <a:endParaRPr lang="vi-VN" sz="2800" dirty="0"/>
          </a:p>
        </p:txBody>
      </p:sp>
      <p:sp>
        <p:nvSpPr>
          <p:cNvPr id="22" name="Rectangle 21"/>
          <p:cNvSpPr/>
          <p:nvPr/>
        </p:nvSpPr>
        <p:spPr>
          <a:xfrm>
            <a:off x="4654999" y="6153788"/>
            <a:ext cx="2989408" cy="523220"/>
          </a:xfrm>
          <a:prstGeom prst="rect">
            <a:avLst/>
          </a:prstGeom>
          <a:solidFill>
            <a:srgbClr val="00FF99"/>
          </a:solidFill>
        </p:spPr>
        <p:txBody>
          <a:bodyPr wrap="none">
            <a:spAutoFit/>
          </a:bodyPr>
          <a:lstStyle/>
          <a:p>
            <a:pPr lvl="0"/>
            <a:r>
              <a:rPr lang="vi-VN" sz="2800" dirty="0" smtClean="0"/>
              <a:t>Tiết kiệm tiền bạc</a:t>
            </a:r>
            <a:endParaRPr lang="vi-VN" sz="2800" dirty="0"/>
          </a:p>
        </p:txBody>
      </p:sp>
      <p:sp>
        <p:nvSpPr>
          <p:cNvPr id="24" name="Rectangle 23"/>
          <p:cNvSpPr/>
          <p:nvPr/>
        </p:nvSpPr>
        <p:spPr>
          <a:xfrm>
            <a:off x="8359834" y="6103912"/>
            <a:ext cx="3465500" cy="523220"/>
          </a:xfrm>
          <a:prstGeom prst="rect">
            <a:avLst/>
          </a:prstGeom>
          <a:solidFill>
            <a:srgbClr val="00FF99"/>
          </a:solidFill>
        </p:spPr>
        <p:txBody>
          <a:bodyPr wrap="none">
            <a:spAutoFit/>
          </a:bodyPr>
          <a:lstStyle/>
          <a:p>
            <a:r>
              <a:rPr lang="vi-VN" sz="2800" dirty="0" smtClean="0"/>
              <a:t>Tiết kiệm điện, nước</a:t>
            </a:r>
            <a:endParaRPr lang="vi-VN" sz="2800" dirty="0"/>
          </a:p>
        </p:txBody>
      </p:sp>
      <p:pic>
        <p:nvPicPr>
          <p:cNvPr id="72721" name="Picture 17" descr="https://gxtanhuong.net/wp-content/uploads/2018/03/VoTay.jpg"/>
          <p:cNvPicPr>
            <a:picLocks noChangeAspect="1" noChangeArrowheads="1"/>
          </p:cNvPicPr>
          <p:nvPr/>
        </p:nvPicPr>
        <p:blipFill>
          <a:blip r:embed="rId9" cstate="print"/>
          <a:srcRect/>
          <a:stretch>
            <a:fillRect/>
          </a:stretch>
        </p:blipFill>
        <p:spPr bwMode="auto">
          <a:xfrm flipH="1">
            <a:off x="9942020" y="1180403"/>
            <a:ext cx="1512917" cy="1296786"/>
          </a:xfrm>
          <a:prstGeom prst="rect">
            <a:avLst/>
          </a:prstGeom>
          <a:noFill/>
        </p:spPr>
      </p:pic>
    </p:spTree>
    <p:extLst>
      <p:ext uri="{BB962C8B-B14F-4D97-AF65-F5344CB8AC3E}">
        <p14:creationId xmlns:p14="http://schemas.microsoft.com/office/powerpoint/2010/main" val="164787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2713"/>
                                        </p:tgtEl>
                                        <p:attrNameLst>
                                          <p:attrName>style.visibility</p:attrName>
                                        </p:attrNameLst>
                                      </p:cBhvr>
                                      <p:to>
                                        <p:strVal val="visible"/>
                                      </p:to>
                                    </p:set>
                                    <p:animEffect transition="in" filter="diamond(in)">
                                      <p:cBhvr>
                                        <p:cTn id="12" dur="2000"/>
                                        <p:tgtEl>
                                          <p:spTgt spid="72713"/>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amond(in)">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72716"/>
                                        </p:tgtEl>
                                        <p:attrNameLst>
                                          <p:attrName>style.visibility</p:attrName>
                                        </p:attrNameLst>
                                      </p:cBhvr>
                                      <p:to>
                                        <p:strVal val="visible"/>
                                      </p:to>
                                    </p:set>
                                    <p:animEffect transition="in" filter="wheel(4)">
                                      <p:cBhvr>
                                        <p:cTn id="20" dur="2000"/>
                                        <p:tgtEl>
                                          <p:spTgt spid="72716"/>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4)">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4)">
                                      <p:cBhvr>
                                        <p:cTn id="28" dur="2000"/>
                                        <p:tgtEl>
                                          <p:spTgt spid="19"/>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heel(4)">
                                      <p:cBhvr>
                                        <p:cTn id="3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6" name="文本框 15"/>
          <p:cNvSpPr txBox="1">
            <a:spLocks noChangeArrowheads="1"/>
          </p:cNvSpPr>
          <p:nvPr/>
        </p:nvSpPr>
        <p:spPr bwMode="auto">
          <a:xfrm>
            <a:off x="665019" y="1730719"/>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7" name="文本框 15"/>
          <p:cNvSpPr txBox="1">
            <a:spLocks noChangeArrowheads="1"/>
          </p:cNvSpPr>
          <p:nvPr/>
        </p:nvSpPr>
        <p:spPr bwMode="auto">
          <a:xfrm>
            <a:off x="1199798" y="2997042"/>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2" name="文本框 15"/>
          <p:cNvSpPr txBox="1">
            <a:spLocks noChangeArrowheads="1"/>
          </p:cNvSpPr>
          <p:nvPr/>
        </p:nvSpPr>
        <p:spPr bwMode="auto">
          <a:xfrm>
            <a:off x="1202570" y="3614954"/>
            <a:ext cx="4998725"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3. </a:t>
            </a:r>
            <a:r>
              <a:rPr lang="en-US" altLang="zh-CN" sz="4000" b="1" dirty="0" err="1" smtClean="0">
                <a:solidFill>
                  <a:srgbClr val="0070C0"/>
                </a:solidFill>
                <a:latin typeface="Times New Roman" pitchFamily="18" charset="0"/>
                <a:ea typeface="华康海报体W12"/>
                <a:cs typeface="Times New Roman" pitchFamily="18" charset="0"/>
              </a:rPr>
              <a:t>Cách</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rèn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luyện</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70657" name="Rectangle 1"/>
          <p:cNvSpPr>
            <a:spLocks noChangeArrowheads="1"/>
          </p:cNvSpPr>
          <p:nvPr/>
        </p:nvSpPr>
        <p:spPr bwMode="auto">
          <a:xfrm>
            <a:off x="6550429" y="1862050"/>
            <a:ext cx="440574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vi-VN"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thời</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gian</a:t>
            </a:r>
            <a:endParaRPr kumimoji="0" lang="vi-VN"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tiền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bạc</a:t>
            </a: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Tiết</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kiệm</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điện</a:t>
            </a:r>
            <a:r>
              <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nước</a:t>
            </a:r>
            <a:r>
              <a:rPr kumimoji="0" lang="vi-VN" sz="32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1022" cy="6831250"/>
          </a:xfrm>
          <a:prstGeom prst="rect">
            <a:avLst/>
          </a:prstGeom>
          <a:noFill/>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717748" cy="584775"/>
          </a:xfrm>
          <a:prstGeom prst="rect">
            <a:avLst/>
          </a:prstGeom>
          <a:noFill/>
        </p:spPr>
        <p:txBody>
          <a:bodyPr wrap="square" rtlCol="0">
            <a:spAutoFit/>
          </a:bodyPr>
          <a:lstStyle/>
          <a:p>
            <a:pPr algn="ctr"/>
            <a:r>
              <a:rPr lang="en-US" altLang="zh-CN" sz="3200" b="1" dirty="0" err="1"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III.Luyện</a:t>
            </a: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 </a:t>
            </a:r>
            <a:r>
              <a:rPr lang="en-US" altLang="zh-CN" sz="3200" b="1" dirty="0" err="1"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tập</a:t>
            </a:r>
            <a:endPar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5"/>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1840279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49875" y="-66090"/>
            <a:ext cx="12192000" cy="6831250"/>
          </a:xfrm>
          <a:prstGeom prst="rect">
            <a:avLst/>
          </a:prstGeom>
          <a:noFill/>
        </p:spPr>
      </p:pic>
      <p:sp>
        <p:nvSpPr>
          <p:cNvPr id="10" name="TextBox 9"/>
          <p:cNvSpPr txBox="1"/>
          <p:nvPr/>
        </p:nvSpPr>
        <p:spPr>
          <a:xfrm>
            <a:off x="0" y="0"/>
            <a:ext cx="10041775" cy="2708430"/>
          </a:xfrm>
          <a:prstGeom prst="rect">
            <a:avLst/>
          </a:prstGeom>
          <a:solidFill>
            <a:srgbClr val="FFCCFF"/>
          </a:solidFill>
          <a:ln>
            <a:noFill/>
          </a:ln>
        </p:spPr>
        <p:txBody>
          <a:bodyPr wrap="square" lIns="121917" tIns="60958" rIns="121917" bIns="60958" rtlCol="0">
            <a:spAutoFit/>
          </a:bodyPr>
          <a:lstStyle/>
          <a:p>
            <a:r>
              <a:rPr lang="vi-VN" sz="2800" dirty="0" smtClean="0"/>
              <a:t>1. Em đồng tình hoặc không đồng tình với hành vi của bạn nào? Vì sao? </a:t>
            </a:r>
          </a:p>
          <a:p>
            <a:r>
              <a:rPr lang="vi-VN" sz="2800" dirty="0" smtClean="0"/>
              <a:t>2. Nếu là bạn học cùng lớp với các bạn trên, em sẽ đưa ra lời khuyên gì cho các bạn ấy?</a:t>
            </a:r>
          </a:p>
          <a:p>
            <a:r>
              <a:rPr lang="vi-VN" sz="2800" dirty="0" smtClean="0"/>
              <a:t/>
            </a:r>
            <a:br>
              <a:rPr lang="vi-VN" sz="2800" dirty="0" smtClean="0"/>
            </a:br>
            <a:endParaRPr lang="vi-VN" sz="2800" b="1" dirty="0" smtClean="0"/>
          </a:p>
        </p:txBody>
      </p:sp>
      <p:sp>
        <p:nvSpPr>
          <p:cNvPr id="9"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919460" y="0"/>
            <a:ext cx="1272540" cy="1043940"/>
          </a:xfrm>
          <a:prstGeom prst="rect">
            <a:avLst/>
          </a:prstGeom>
        </p:spPr>
      </p:pic>
      <p:sp>
        <p:nvSpPr>
          <p:cNvPr id="12" name="Rectangle 11"/>
          <p:cNvSpPr/>
          <p:nvPr/>
        </p:nvSpPr>
        <p:spPr>
          <a:xfrm>
            <a:off x="199501" y="2025908"/>
            <a:ext cx="4256116" cy="4832092"/>
          </a:xfrm>
          <a:prstGeom prst="rect">
            <a:avLst/>
          </a:prstGeom>
          <a:solidFill>
            <a:srgbClr val="00FFFF"/>
          </a:solidFill>
        </p:spPr>
        <p:txBody>
          <a:bodyPr wrap="square">
            <a:spAutoFit/>
          </a:bodyPr>
          <a:lstStyle/>
          <a:p>
            <a:r>
              <a:rPr lang="vi-VN" sz="2800" b="1" dirty="0" smtClean="0"/>
              <a:t>Nhóm 1: Tình huống 1: </a:t>
            </a:r>
            <a:r>
              <a:rPr lang="vi-VN" sz="2800" dirty="0" smtClean="0"/>
              <a:t>Hôm nay, Lan có nhiều bài tập về nhà cần làm xong nhưng tối có chương trình tivi Lan yêu thích. Lan định sáng mai sẽ dậy sớm làm bài. Nhưng do thức khuya, Lan ngủ dậy muộn, bị trễ giờ đi học và không hoàn thành bài tập.</a:t>
            </a:r>
            <a:endParaRPr lang="vi-VN" sz="2800" dirty="0"/>
          </a:p>
        </p:txBody>
      </p:sp>
      <p:sp>
        <p:nvSpPr>
          <p:cNvPr id="13" name="Rectangle 12"/>
          <p:cNvSpPr/>
          <p:nvPr/>
        </p:nvSpPr>
        <p:spPr>
          <a:xfrm>
            <a:off x="4605251" y="2028308"/>
            <a:ext cx="3707475" cy="4832092"/>
          </a:xfrm>
          <a:prstGeom prst="rect">
            <a:avLst/>
          </a:prstGeom>
          <a:solidFill>
            <a:srgbClr val="00FFFF"/>
          </a:solidFill>
        </p:spPr>
        <p:txBody>
          <a:bodyPr wrap="square">
            <a:spAutoFit/>
          </a:bodyPr>
          <a:lstStyle/>
          <a:p>
            <a:r>
              <a:rPr lang="vi-VN" sz="2800" b="1" dirty="0" smtClean="0"/>
              <a:t>Nhóm 2: Tình huống 2: </a:t>
            </a:r>
            <a:r>
              <a:rPr lang="vi-VN" sz="2800" dirty="0" smtClean="0"/>
              <a:t>Một nhóm bạn trong lớp 6A thường để nước tràn lênh láng khi rửa chân tay ở vòi nước phía sau khu nhà đang xây trong sân trường. Các bạn ấy còn hay quên tắt điện, quạt trong lớp mỗi khi ra về.</a:t>
            </a:r>
            <a:endParaRPr lang="vi-VN" sz="2800" dirty="0"/>
          </a:p>
        </p:txBody>
      </p:sp>
      <p:sp>
        <p:nvSpPr>
          <p:cNvPr id="15" name="Rectangle 14"/>
          <p:cNvSpPr/>
          <p:nvPr/>
        </p:nvSpPr>
        <p:spPr>
          <a:xfrm>
            <a:off x="8478983" y="2047442"/>
            <a:ext cx="3524590" cy="4832092"/>
          </a:xfrm>
          <a:prstGeom prst="rect">
            <a:avLst/>
          </a:prstGeom>
          <a:solidFill>
            <a:srgbClr val="00FFFF"/>
          </a:solidFill>
        </p:spPr>
        <p:txBody>
          <a:bodyPr wrap="square">
            <a:spAutoFit/>
          </a:bodyPr>
          <a:lstStyle/>
          <a:p>
            <a:r>
              <a:rPr lang="vi-VN" sz="2800" b="1" dirty="0" smtClean="0"/>
              <a:t>Nhóm 3,4: Tình huống 3: </a:t>
            </a:r>
            <a:r>
              <a:rPr lang="vi-VN" sz="2800" dirty="0" smtClean="0"/>
              <a:t>Bạn An là học sinh lớp 6 nhưng luôn đòi bố mẹ mua cho những đồ đắt tiền như quần áo hàng hiệu, máy nghe nhạc, điện thoại thông minh,... để tỏ vẻ sành điệu trước mặt bạn bè.</a:t>
            </a:r>
            <a:endParaRPr lang="vi-VN" sz="2800" dirty="0"/>
          </a:p>
        </p:txBody>
      </p:sp>
      <p:sp>
        <p:nvSpPr>
          <p:cNvPr id="9217" name="Rectangle 1"/>
          <p:cNvSpPr>
            <a:spLocks noChangeArrowheads="1"/>
          </p:cNvSpPr>
          <p:nvPr/>
        </p:nvSpPr>
        <p:spPr bwMode="auto">
          <a:xfrm>
            <a:off x="199508" y="1974657"/>
            <a:ext cx="3341717" cy="4401205"/>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khuyên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lần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sau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nữa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việc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hôm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nay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chớ</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ngày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mai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chúng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bản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thân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3807248" y="2025908"/>
            <a:ext cx="4006735" cy="4832092"/>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tài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nguyên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nước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điện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trường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nhắc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nhở</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không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nước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điện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vì</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đây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tài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nguyên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chung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toàn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trường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mỗi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một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chút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9" name="Rectangle 3"/>
          <p:cNvSpPr>
            <a:spLocks noChangeArrowheads="1"/>
          </p:cNvSpPr>
          <p:nvPr/>
        </p:nvSpPr>
        <p:spPr bwMode="auto">
          <a:xfrm>
            <a:off x="8146473" y="2025908"/>
            <a:ext cx="3929152" cy="4832092"/>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huống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An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đang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lãng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phí</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về</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tiền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sẽ</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nói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cho</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An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ở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ngoài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xã</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hội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còn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rất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nhiều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người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nghèo</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khổ</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và</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họ</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thiếu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thốn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rất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nhiều</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vì</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chúng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tiết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kiệm</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tiền</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bạc</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để</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có</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thể</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giúp</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đỡ</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cho</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gia</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đình</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cũng</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như</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xã</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hội</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Picture 15"/>
          <p:cNvPicPr>
            <a:picLocks noChangeAspect="1"/>
          </p:cNvPicPr>
          <p:nvPr/>
        </p:nvPicPr>
        <p:blipFill>
          <a:blip r:embed="rId4" cstate="print"/>
          <a:srcRect l="5257" t="19184" r="3513" b="27566"/>
          <a:stretch>
            <a:fillRect/>
          </a:stretch>
        </p:blipFill>
        <p:spPr>
          <a:xfrm>
            <a:off x="10241281" y="1047400"/>
            <a:ext cx="1047404" cy="831273"/>
          </a:xfrm>
          <a:prstGeom prst="rect">
            <a:avLst/>
          </a:prstGeom>
        </p:spPr>
      </p:pic>
    </p:spTree>
    <p:extLst>
      <p:ext uri="{BB962C8B-B14F-4D97-AF65-F5344CB8AC3E}">
        <p14:creationId xmlns:p14="http://schemas.microsoft.com/office/powerpoint/2010/main" val="409434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1" nodeType="clickEffect">
                                  <p:stCondLst>
                                    <p:cond delay="0"/>
                                  </p:stCondLst>
                                  <p:childTnLst>
                                    <p:animEffect transition="out" filter="randombar(horizont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4" presetClass="entr" presetSubtype="10" fill="hold" grpId="0" nodeType="withEffect">
                                  <p:stCondLst>
                                    <p:cond delay="0"/>
                                  </p:stCondLst>
                                  <p:childTnLst>
                                    <p:set>
                                      <p:cBhvr>
                                        <p:cTn id="27" dur="1" fill="hold">
                                          <p:stCondLst>
                                            <p:cond delay="0"/>
                                          </p:stCondLst>
                                        </p:cTn>
                                        <p:tgtEl>
                                          <p:spTgt spid="9217"/>
                                        </p:tgtEl>
                                        <p:attrNameLst>
                                          <p:attrName>style.visibility</p:attrName>
                                        </p:attrNameLst>
                                      </p:cBhvr>
                                      <p:to>
                                        <p:strVal val="visible"/>
                                      </p:to>
                                    </p:set>
                                    <p:animEffect transition="in" filter="randombar(horizontal)">
                                      <p:cBhvr>
                                        <p:cTn id="28" dur="500"/>
                                        <p:tgtEl>
                                          <p:spTgt spid="921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4" presetClass="entr" presetSubtype="10" fill="hold" grpId="0" nodeType="withEffect">
                                  <p:stCondLst>
                                    <p:cond delay="0"/>
                                  </p:stCondLst>
                                  <p:childTnLst>
                                    <p:set>
                                      <p:cBhvr>
                                        <p:cTn id="35" dur="1" fill="hold">
                                          <p:stCondLst>
                                            <p:cond delay="0"/>
                                          </p:stCondLst>
                                        </p:cTn>
                                        <p:tgtEl>
                                          <p:spTgt spid="9218"/>
                                        </p:tgtEl>
                                        <p:attrNameLst>
                                          <p:attrName>style.visibility</p:attrName>
                                        </p:attrNameLst>
                                      </p:cBhvr>
                                      <p:to>
                                        <p:strVal val="visible"/>
                                      </p:to>
                                    </p:set>
                                    <p:animEffect transition="in" filter="randombar(horizontal)">
                                      <p:cBhvr>
                                        <p:cTn id="36" dur="500"/>
                                        <p:tgtEl>
                                          <p:spTgt spid="9218"/>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4" presetClass="entr" presetSubtype="10" fill="hold" grpId="0" nodeType="withEffect">
                                  <p:stCondLst>
                                    <p:cond delay="0"/>
                                  </p:stCondLst>
                                  <p:childTnLst>
                                    <p:set>
                                      <p:cBhvr>
                                        <p:cTn id="43" dur="1" fill="hold">
                                          <p:stCondLst>
                                            <p:cond delay="0"/>
                                          </p:stCondLst>
                                        </p:cTn>
                                        <p:tgtEl>
                                          <p:spTgt spid="9219"/>
                                        </p:tgtEl>
                                        <p:attrNameLst>
                                          <p:attrName>style.visibility</p:attrName>
                                        </p:attrNameLst>
                                      </p:cBhvr>
                                      <p:to>
                                        <p:strVal val="visible"/>
                                      </p:to>
                                    </p:set>
                                    <p:animEffect transition="in" filter="randombar(horizontal)">
                                      <p:cBhvr>
                                        <p:cTn id="44"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5" grpId="0" animBg="1"/>
      <p:bldP spid="15" grpId="1" animBg="1"/>
      <p:bldP spid="9217" grpId="0" animBg="1"/>
      <p:bldP spid="9218" grpId="0" animBg="1"/>
      <p:bldP spid="92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3"/>
          <a:stretch>
            <a:fillRect/>
          </a:stretch>
        </p:blipFill>
        <p:spPr>
          <a:xfrm>
            <a:off x="1702934" y="440545"/>
            <a:ext cx="4058985" cy="5372071"/>
          </a:xfrm>
          <a:prstGeom prst="rect">
            <a:avLst/>
          </a:prstGeom>
        </p:spPr>
      </p:pic>
      <p:sp>
        <p:nvSpPr>
          <p:cNvPr id="7" name="Rectangle 6"/>
          <p:cNvSpPr>
            <a:spLocks noChangeArrowheads="1"/>
          </p:cNvSpPr>
          <p:nvPr/>
        </p:nvSpPr>
        <p:spPr bwMode="auto">
          <a:xfrm rot="21274563">
            <a:off x="240778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4"/>
          <a:stretch>
            <a:fillRect/>
          </a:stretch>
        </p:blipFill>
        <p:spPr>
          <a:xfrm>
            <a:off x="6736079" y="514482"/>
            <a:ext cx="4378861" cy="5182805"/>
          </a:xfrm>
          <a:prstGeom prst="rect">
            <a:avLst/>
          </a:prstGeom>
        </p:spPr>
      </p:pic>
      <p:sp>
        <p:nvSpPr>
          <p:cNvPr id="9" name="文本框 6"/>
          <p:cNvSpPr txBox="1"/>
          <p:nvPr/>
        </p:nvSpPr>
        <p:spPr>
          <a:xfrm>
            <a:off x="7299382" y="3324258"/>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 KHỞI ĐỘNG</a:t>
            </a:r>
            <a:endParaRPr lang="zh-CN" altLang="en-US"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5"/>
          <a:stretch/>
        </p:blipFill>
        <p:spPr>
          <a:xfrm>
            <a:off x="10919460" y="0"/>
            <a:ext cx="1272540" cy="1043940"/>
          </a:xfrm>
          <a:prstGeom prst="rect">
            <a:avLst/>
          </a:prstGeom>
        </p:spPr>
      </p:pic>
      <p:sp>
        <p:nvSpPr>
          <p:cNvPr id="2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1755367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978" y="0"/>
            <a:ext cx="12192000" cy="6831250"/>
          </a:xfrm>
          <a:prstGeom prst="rect">
            <a:avLst/>
          </a:prstGeom>
          <a:noFill/>
        </p:spPr>
      </p:pic>
      <p:pic>
        <p:nvPicPr>
          <p:cNvPr id="6" name="Picture 5"/>
          <p:cNvPicPr>
            <a:picLocks noChangeAspect="1"/>
          </p:cNvPicPr>
          <p:nvPr/>
        </p:nvPicPr>
        <p:blipFill>
          <a:blip r:embed="rId4"/>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5"/>
          <a:stretch>
            <a:fillRect/>
          </a:stretch>
        </p:blipFill>
        <p:spPr>
          <a:xfrm>
            <a:off x="6595463" y="468762"/>
            <a:ext cx="4519478" cy="5182805"/>
          </a:xfrm>
          <a:prstGeom prst="rect">
            <a:avLst/>
          </a:prstGeom>
        </p:spPr>
      </p:pic>
      <p:sp>
        <p:nvSpPr>
          <p:cNvPr id="9" name="文本框 6"/>
          <p:cNvSpPr txBox="1"/>
          <p:nvPr/>
        </p:nvSpPr>
        <p:spPr>
          <a:xfrm>
            <a:off x="7216257" y="3074883"/>
            <a:ext cx="3218888" cy="584775"/>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IV. VẬN DỤNG</a:t>
            </a:r>
            <a:endPar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grpSp>
        <p:nvGrpSpPr>
          <p:cNvPr id="12" name="Group 11"/>
          <p:cNvGrpSpPr/>
          <p:nvPr/>
        </p:nvGrpSpPr>
        <p:grpSpPr>
          <a:xfrm>
            <a:off x="4196321" y="135169"/>
            <a:ext cx="3099448" cy="1930623"/>
            <a:chOff x="4525460" y="4108799"/>
            <a:chExt cx="3364300" cy="2220276"/>
          </a:xfrm>
        </p:grpSpPr>
        <p:grpSp>
          <p:nvGrpSpPr>
            <p:cNvPr id="13" name="Group 12"/>
            <p:cNvGrpSpPr/>
            <p:nvPr/>
          </p:nvGrpSpPr>
          <p:grpSpPr>
            <a:xfrm>
              <a:off x="4525460" y="4108799"/>
              <a:ext cx="3364300" cy="2220276"/>
              <a:chOff x="4479297" y="4126245"/>
              <a:chExt cx="3364300" cy="2220276"/>
            </a:xfrm>
          </p:grpSpPr>
          <p:pic>
            <p:nvPicPr>
              <p:cNvPr id="15" name="PA_库_图片 27"/>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1510350" cy="830997"/>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r>
                  <a:rPr lang="en-US" altLang="en-US" sz="1600" b="1" dirty="0">
                    <a:solidFill>
                      <a:srgbClr val="FF0000"/>
                    </a:solidFill>
                    <a:latin typeface="SVN-Vanilla Daisy Pro" panose="00000500000000000000" pitchFamily="2" charset="0"/>
                    <a:cs typeface="Times New Roman" pitchFamily="18" charset="0"/>
                  </a:rPr>
                  <a:t>CÔ TUYẾT</a:t>
                </a:r>
              </a:p>
              <a:p>
                <a:r>
                  <a:rPr lang="en-US" sz="1600" b="1" dirty="0">
                    <a:solidFill>
                      <a:srgbClr val="FF0000"/>
                    </a:solidFill>
                    <a:latin typeface="SVN-Vanilla Daisy Pro" panose="00000500000000000000" pitchFamily="2" charset="0"/>
                    <a:cs typeface="Times New Roman" pitchFamily="18" charset="0"/>
                  </a:rPr>
                  <a:t>THCS TÔ HIỆU</a:t>
                </a:r>
                <a:endParaRPr lang="en-US" sz="1600" dirty="0">
                  <a:solidFill>
                    <a:srgbClr val="5F5F5F"/>
                  </a:solidFill>
                  <a:latin typeface="SVN-Vanilla Daisy Pro" panose="00000500000000000000" pitchFamily="2" charset="0"/>
                </a:endParaRPr>
              </a:p>
            </p:txBody>
          </p:sp>
        </p:gr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16719" y1="37632" x2="8906" y2="51583"/>
                          <a14:backgroundMark x1="17578" y1="36577" x2="26563" y2="27784"/>
                          <a14:backgroundMark x1="27969" y1="29426" x2="39141" y2="35756"/>
                          <a14:backgroundMark x1="76797" y1="12661" x2="75938" y2="80539"/>
                        </a14:backgroundRemoval>
                      </a14:imgEffect>
                    </a14:imgLayer>
                  </a14:imgProps>
                </a:ext>
              </a:extLst>
            </a:blip>
            <a:stretch>
              <a:fillRect/>
            </a:stretch>
          </p:blipFill>
          <p:spPr>
            <a:xfrm>
              <a:off x="4755644" y="4705586"/>
              <a:ext cx="2420357" cy="1599842"/>
            </a:xfrm>
            <a:prstGeom prst="rect">
              <a:avLst/>
            </a:prstGeom>
          </p:spPr>
        </p:pic>
      </p:grpSp>
      <p:pic>
        <p:nvPicPr>
          <p:cNvPr id="19" name="Shape 1"/>
          <p:cNvPicPr/>
          <p:nvPr/>
        </p:nvPicPr>
        <p:blipFill>
          <a:blip r:embed="rId9"/>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Tree>
    <p:extLst>
      <p:ext uri="{BB962C8B-B14F-4D97-AF65-F5344CB8AC3E}">
        <p14:creationId xmlns:p14="http://schemas.microsoft.com/office/powerpoint/2010/main" val="790669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sp>
        <p:nvSpPr>
          <p:cNvPr id="11" name="AutoShape 3"/>
          <p:cNvSpPr>
            <a:spLocks noChangeArrowheads="1"/>
          </p:cNvSpPr>
          <p:nvPr/>
        </p:nvSpPr>
        <p:spPr bwMode="gray">
          <a:xfrm>
            <a:off x="3567700" y="299250"/>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sp>
        <p:nvSpPr>
          <p:cNvPr id="15" name="Rectangle 14"/>
          <p:cNvSpPr/>
          <p:nvPr/>
        </p:nvSpPr>
        <p:spPr>
          <a:xfrm>
            <a:off x="314958" y="2587009"/>
            <a:ext cx="3026757" cy="3970318"/>
          </a:xfrm>
          <a:prstGeom prst="rect">
            <a:avLst/>
          </a:prstGeom>
          <a:solidFill>
            <a:srgbClr val="FFCCFF"/>
          </a:solidFill>
        </p:spPr>
        <p:txBody>
          <a:bodyPr wrap="square">
            <a:spAutoFit/>
          </a:bodyPr>
          <a:lstStyle/>
          <a:p>
            <a:r>
              <a:rPr lang="vi-VN" sz="2800" b="1" i="1" dirty="0" smtClean="0"/>
              <a:t>Nhóm 1 + </a:t>
            </a:r>
            <a:r>
              <a:rPr lang="vi-VN" sz="2800" b="1" i="1" dirty="0"/>
              <a:t>2: </a:t>
            </a:r>
            <a:endParaRPr lang="vi-VN" sz="2800" dirty="0"/>
          </a:p>
          <a:p>
            <a:r>
              <a:rPr lang="vi-VN" sz="2800" dirty="0" smtClean="0"/>
              <a:t>Em hãy lập kế hoạch tiết kiệm tiền để có đủ chi phí mua giày dép, sách vở cho năm học mới mà không phải xin bố mẹ.</a:t>
            </a:r>
            <a:endParaRPr lang="vi-VN" sz="2800" dirty="0"/>
          </a:p>
        </p:txBody>
      </p:sp>
      <p:pic>
        <p:nvPicPr>
          <p:cNvPr id="16" name="Shape 1"/>
          <p:cNvPicPr/>
          <p:nvPr/>
        </p:nvPicPr>
        <p:blipFill>
          <a:blip r:embed="rId3"/>
          <a:stretch/>
        </p:blipFill>
        <p:spPr>
          <a:xfrm>
            <a:off x="10919460" y="0"/>
            <a:ext cx="1272540" cy="1043940"/>
          </a:xfrm>
          <a:prstGeom prst="rect">
            <a:avLst/>
          </a:prstGeom>
        </p:spPr>
      </p:pic>
      <p:pic>
        <p:nvPicPr>
          <p:cNvPr id="14" name="Picutre 271"/>
          <p:cNvPicPr/>
          <p:nvPr/>
        </p:nvPicPr>
        <p:blipFill>
          <a:blip r:embed="rId4"/>
          <a:stretch/>
        </p:blipFill>
        <p:spPr>
          <a:xfrm>
            <a:off x="3817901" y="1266710"/>
            <a:ext cx="4090670" cy="4385946"/>
          </a:xfrm>
          <a:prstGeom prst="rect">
            <a:avLst/>
          </a:prstGeom>
        </p:spPr>
      </p:pic>
      <p:sp>
        <p:nvSpPr>
          <p:cNvPr id="17" name="Rectangle 16"/>
          <p:cNvSpPr/>
          <p:nvPr/>
        </p:nvSpPr>
        <p:spPr>
          <a:xfrm>
            <a:off x="8296101" y="1670680"/>
            <a:ext cx="3607723" cy="4955203"/>
          </a:xfrm>
          <a:prstGeom prst="rect">
            <a:avLst/>
          </a:prstGeom>
          <a:solidFill>
            <a:srgbClr val="FFFFCC"/>
          </a:solidFill>
        </p:spPr>
        <p:txBody>
          <a:bodyPr wrap="square">
            <a:spAutoFit/>
          </a:bodyPr>
          <a:lstStyle/>
          <a:p>
            <a:r>
              <a:rPr lang="vi-VN" sz="2800" b="1" i="1" dirty="0" smtClean="0"/>
              <a:t>Nhóm 3 + 4: </a:t>
            </a:r>
            <a:endParaRPr lang="vi-VN" sz="2800" dirty="0" smtClean="0"/>
          </a:p>
          <a:p>
            <a:r>
              <a:rPr lang="vi-VN" sz="2800" dirty="0" smtClean="0"/>
              <a:t>Em hãy tự nhận xét việc rèn luyện tính tiết kiệm của mình, bạn bè và người thân. Nêu 5 điều góp ý cho chính em, bạn bè và người thân để cùng nhau thay đổi tích cực hơn.</a:t>
            </a:r>
          </a:p>
          <a:p>
            <a:r>
              <a:rPr lang="vi-VN" b="1" dirty="0" smtClean="0"/>
              <a:t/>
            </a:r>
            <a:br>
              <a:rPr lang="vi-VN" b="1" dirty="0" smtClean="0"/>
            </a:br>
            <a:endParaRPr lang="vi-VN" dirty="0"/>
          </a:p>
        </p:txBody>
      </p:sp>
      <p:pic>
        <p:nvPicPr>
          <p:cNvPr id="18" name="Picture 17"/>
          <p:cNvPicPr>
            <a:picLocks noChangeAspect="1"/>
          </p:cNvPicPr>
          <p:nvPr/>
        </p:nvPicPr>
        <p:blipFill>
          <a:blip r:embed="rId5"/>
          <a:srcRect l="5257" t="19184" r="3513" b="27566"/>
          <a:stretch>
            <a:fillRect/>
          </a:stretch>
        </p:blipFill>
        <p:spPr>
          <a:xfrm>
            <a:off x="149638" y="0"/>
            <a:ext cx="2477193" cy="1945178"/>
          </a:xfrm>
          <a:prstGeom prst="rect">
            <a:avLst/>
          </a:prstGeom>
        </p:spPr>
      </p:pic>
    </p:spTree>
    <p:extLst>
      <p:ext uri="{BB962C8B-B14F-4D97-AF65-F5344CB8AC3E}">
        <p14:creationId xmlns:p14="http://schemas.microsoft.com/office/powerpoint/2010/main" val="3788662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pic>
        <p:nvPicPr>
          <p:cNvPr id="8" name="Picture 7"/>
          <p:cNvPicPr>
            <a:picLocks noChangeAspect="1"/>
          </p:cNvPicPr>
          <p:nvPr/>
        </p:nvPicPr>
        <p:blipFill>
          <a:blip r:embed="rId3"/>
          <a:stretch>
            <a:fillRect/>
          </a:stretch>
        </p:blipFill>
        <p:spPr>
          <a:xfrm>
            <a:off x="224518" y="1313412"/>
            <a:ext cx="6525417" cy="5303520"/>
          </a:xfrm>
          <a:prstGeom prst="rect">
            <a:avLst/>
          </a:prstGeom>
        </p:spPr>
      </p:pic>
      <p:sp>
        <p:nvSpPr>
          <p:cNvPr id="19" name="文本框 15"/>
          <p:cNvSpPr txBox="1"/>
          <p:nvPr/>
        </p:nvSpPr>
        <p:spPr>
          <a:xfrm>
            <a:off x="1271702" y="3885278"/>
            <a:ext cx="4530583" cy="1323439"/>
          </a:xfrm>
          <a:prstGeom prst="rect">
            <a:avLst/>
          </a:prstGeom>
          <a:noFill/>
        </p:spPr>
        <p:txBody>
          <a:bodyPr wrap="square" rtlCol="0">
            <a:spAutoFit/>
          </a:bodyPr>
          <a:lstStyle/>
          <a:p>
            <a:pPr algn="ctr" defTabSz="457200"/>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Xin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chào</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và</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hẹn</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gặp</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 </a:t>
            </a:r>
            <a:r>
              <a:rPr lang="en-US" altLang="zh-CN" sz="4000" b="1" dirty="0" err="1" smtClean="0">
                <a:solidFill>
                  <a:srgbClr val="FF0000"/>
                </a:solidFill>
                <a:latin typeface="Segoe Print" pitchFamily="2" charset="0"/>
                <a:ea typeface="华康海报体W12" panose="040B0C09000000000000" pitchFamily="81" charset="-122"/>
                <a:cs typeface="Times New Roman" pitchFamily="18" charset="0"/>
              </a:rPr>
              <a:t>lại</a:t>
            </a:r>
            <a:r>
              <a:rPr lang="en-US" altLang="zh-CN" sz="4000" b="1" dirty="0" smtClean="0">
                <a:solidFill>
                  <a:srgbClr val="FF0000"/>
                </a:solidFill>
                <a:latin typeface="Segoe Print" pitchFamily="2" charset="0"/>
                <a:ea typeface="华康海报体W12" panose="040B0C09000000000000" pitchFamily="81" charset="-122"/>
                <a:cs typeface="Times New Roman" pitchFamily="18" charset="0"/>
              </a:rPr>
              <a:t>!</a:t>
            </a:r>
            <a:endParaRPr lang="zh-CN" altLang="en-US" sz="4000" b="1" dirty="0">
              <a:solidFill>
                <a:srgbClr val="FF0000"/>
              </a:solidFill>
              <a:latin typeface="Segoe Print" pitchFamily="2" charset="0"/>
              <a:ea typeface="华康海报体W12" panose="040B0C09000000000000" pitchFamily="81" charset="-122"/>
              <a:cs typeface="Times New Roman" pitchFamily="18" charset="0"/>
            </a:endParaRPr>
          </a:p>
        </p:txBody>
      </p:sp>
      <p:pic>
        <p:nvPicPr>
          <p:cNvPr id="7" name="Shape 1"/>
          <p:cNvPicPr/>
          <p:nvPr/>
        </p:nvPicPr>
        <p:blipFill>
          <a:blip r:embed="rId4"/>
          <a:stretch/>
        </p:blipFill>
        <p:spPr>
          <a:xfrm>
            <a:off x="10919460" y="0"/>
            <a:ext cx="1272540" cy="1043940"/>
          </a:xfrm>
          <a:prstGeom prst="rect">
            <a:avLst/>
          </a:prstGeom>
        </p:spPr>
      </p:pic>
      <p:sp>
        <p:nvSpPr>
          <p:cNvPr id="9"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3074" name="Picture 2" descr="Hình động khóc chào tạm biệt"/>
          <p:cNvPicPr>
            <a:picLocks noChangeAspect="1" noChangeArrowheads="1" noCrop="1"/>
          </p:cNvPicPr>
          <p:nvPr/>
        </p:nvPicPr>
        <p:blipFill>
          <a:blip r:embed="rId5"/>
          <a:srcRect/>
          <a:stretch>
            <a:fillRect/>
          </a:stretch>
        </p:blipFill>
        <p:spPr bwMode="auto">
          <a:xfrm>
            <a:off x="7055138" y="1380547"/>
            <a:ext cx="4765559" cy="5186507"/>
          </a:xfrm>
          <a:prstGeom prst="rect">
            <a:avLst/>
          </a:prstGeom>
          <a:noFill/>
        </p:spPr>
      </p:pic>
    </p:spTree>
    <p:extLst>
      <p:ext uri="{BB962C8B-B14F-4D97-AF65-F5344CB8AC3E}">
        <p14:creationId xmlns:p14="http://schemas.microsoft.com/office/powerpoint/2010/main" val="13294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ppt_w</p:attrName>
                                        </p:attrNameLst>
                                      </p:cBhvr>
                                      <p:tavLst>
                                        <p:tav tm="0" fmla="#ppt_w*sin(2.5*pi*$)">
                                          <p:val>
                                            <p:fltVal val="0"/>
                                          </p:val>
                                        </p:tav>
                                        <p:tav tm="100000">
                                          <p:val>
                                            <p:fltVal val="1"/>
                                          </p:val>
                                        </p:tav>
                                      </p:tavLst>
                                    </p:anim>
                                    <p:anim calcmode="lin" valueType="num">
                                      <p:cBhvr>
                                        <p:cTn id="9" dur="750" fill="hold"/>
                                        <p:tgtEl>
                                          <p:spTgt spid="19"/>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9"/>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9"/>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9"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214439"/>
            <a:ext cx="5524500" cy="708025"/>
          </a:xfrm>
          <a:prstGeom prst="rect">
            <a:avLst/>
          </a:prstGeom>
          <a:noFill/>
          <a:ln w="9525">
            <a:noFill/>
            <a:miter lim="800000"/>
            <a:headEnd/>
            <a:tailEnd/>
          </a:ln>
        </p:spPr>
        <p:txBody>
          <a:bodyPr>
            <a:spAutoFit/>
          </a:bodyPr>
          <a:lstStyle/>
          <a:p>
            <a:pPr defTabSz="457200"/>
            <a:r>
              <a:rPr lang="en-US" altLang="zh-CN" sz="4000" b="1">
                <a:solidFill>
                  <a:srgbClr val="0070C0"/>
                </a:solidFill>
                <a:latin typeface="Times New Roman" pitchFamily="18" charset="0"/>
                <a:ea typeface="华康海报体W12"/>
                <a:cs typeface="Times New Roman" pitchFamily="18" charset="0"/>
              </a:rPr>
              <a:t>I. Khám phá</a:t>
            </a:r>
            <a:endParaRPr lang="zh-CN" altLang="en-US" sz="4000" b="1">
              <a:solidFill>
                <a:srgbClr val="0070C0"/>
              </a:solidFill>
              <a:latin typeface="Times New Roman" pitchFamily="18" charset="0"/>
              <a:ea typeface="华康海报体W12"/>
              <a:cs typeface="Times New Roman" pitchFamily="18" charset="0"/>
            </a:endParaRPr>
          </a:p>
        </p:txBody>
      </p:sp>
      <p:sp>
        <p:nvSpPr>
          <p:cNvPr id="8" name="文本框 15"/>
          <p:cNvSpPr txBox="1">
            <a:spLocks noChangeArrowheads="1"/>
          </p:cNvSpPr>
          <p:nvPr/>
        </p:nvSpPr>
        <p:spPr bwMode="auto">
          <a:xfrm>
            <a:off x="636626" y="1863726"/>
            <a:ext cx="5524500" cy="708025"/>
          </a:xfrm>
          <a:prstGeom prst="rect">
            <a:avLst/>
          </a:prstGeom>
          <a:noFill/>
          <a:ln w="9525">
            <a:noFill/>
            <a:miter lim="800000"/>
            <a:headEnd/>
            <a:tailEnd/>
          </a:ln>
        </p:spPr>
        <p:txBody>
          <a:bodyPr>
            <a:spAutoFit/>
          </a:bodyPr>
          <a:lstStyle/>
          <a:p>
            <a:pPr defTabSz="457200"/>
            <a:r>
              <a:rPr lang="en-US" altLang="zh-CN" sz="4000" b="1" dirty="0">
                <a:solidFill>
                  <a:srgbClr val="0070C0"/>
                </a:solidFill>
                <a:latin typeface="Times New Roman" pitchFamily="18" charset="0"/>
                <a:ea typeface="华康海报体W12"/>
                <a:cs typeface="Times New Roman" pitchFamily="18" charset="0"/>
              </a:rPr>
              <a:t>1. </a:t>
            </a:r>
            <a:r>
              <a:rPr lang="en-US" altLang="zh-CN" sz="4000" b="1" dirty="0" err="1">
                <a:solidFill>
                  <a:srgbClr val="0070C0"/>
                </a:solidFill>
                <a:latin typeface="Times New Roman" pitchFamily="18" charset="0"/>
                <a:ea typeface="华康海报体W12"/>
                <a:cs typeface="Times New Roman" pitchFamily="18" charset="0"/>
              </a:rPr>
              <a:t>Khái</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2" name="文本框 15"/>
          <p:cNvSpPr txBox="1">
            <a:spLocks noChangeArrowheads="1"/>
          </p:cNvSpPr>
          <p:nvPr/>
        </p:nvSpPr>
        <p:spPr bwMode="auto">
          <a:xfrm>
            <a:off x="598516" y="2548140"/>
            <a:ext cx="5897880"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2.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625546" y="3182678"/>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3. Ý </a:t>
            </a:r>
            <a:r>
              <a:rPr lang="en-US" altLang="zh-CN" sz="4000" b="1" dirty="0" err="1" smtClean="0">
                <a:solidFill>
                  <a:srgbClr val="0070C0"/>
                </a:solidFill>
                <a:latin typeface="Times New Roman" pitchFamily="18" charset="0"/>
                <a:ea typeface="华康海报体W12"/>
                <a:cs typeface="Times New Roman" pitchFamily="18" charset="0"/>
              </a:rPr>
              <a:t>nghĩa</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4" name="Rectangle 1"/>
          <p:cNvSpPr>
            <a:spLocks noChangeArrowheads="1"/>
          </p:cNvSpPr>
          <p:nvPr/>
        </p:nvSpPr>
        <p:spPr bwMode="auto">
          <a:xfrm>
            <a:off x="6633556" y="1546170"/>
            <a:ext cx="485463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 Chi tiêu h</a:t>
            </a:r>
            <a:r>
              <a:rPr kumimoji="0" lang="vi-VN" sz="2800" i="0" u="none" strike="noStrike" cap="none" normalizeH="0" baseline="0" dirty="0" smtClean="0">
                <a:ln>
                  <a:noFill/>
                </a:ln>
                <a:solidFill>
                  <a:schemeClr val="tx1"/>
                </a:solidFill>
                <a:effectLst/>
                <a:ea typeface="Times New Roman" pitchFamily="18" charset="0"/>
                <a:cs typeface="Arial" pitchFamily="34" charset="0"/>
              </a:rPr>
              <a:t>ợ</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p l</a:t>
            </a:r>
            <a:r>
              <a:rPr kumimoji="0" lang="vi-VN" sz="2800" i="0" u="none" strike="noStrike" cap="none" normalizeH="0" baseline="0" dirty="0" smtClean="0">
                <a:ln>
                  <a:noFill/>
                </a:ln>
                <a:solidFill>
                  <a:schemeClr val="tx1"/>
                </a:solidFill>
                <a:effectLst/>
                <a:ea typeface="Times New Roman" pitchFamily="18" charset="0"/>
                <a:cs typeface=".VnTime"/>
              </a:rPr>
              <a:t>í</a:t>
            </a:r>
            <a:r>
              <a:rPr kumimoji="0" lang="en-US" sz="2800" i="0" u="none" strike="noStrike" cap="none" normalizeH="0" baseline="0" dirty="0" smtClean="0">
                <a:ln>
                  <a:noFill/>
                </a:ln>
                <a:solidFill>
                  <a:schemeClr val="tx1"/>
                </a:solidFill>
                <a:effectLst/>
                <a:ea typeface="Times New Roman" pitchFamily="18" charset="0"/>
                <a:cs typeface=".VnTime"/>
              </a:rPr>
              <a:t>.</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 </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T</a:t>
            </a:r>
            <a:r>
              <a:rPr kumimoji="0" lang="vi-VN" sz="2800" i="0" u="none" strike="noStrike" cap="none" normalizeH="0" baseline="0" dirty="0" smtClean="0">
                <a:ln>
                  <a:noFill/>
                </a:ln>
                <a:solidFill>
                  <a:schemeClr val="tx1"/>
                </a:solidFill>
                <a:effectLst/>
                <a:ea typeface="Times New Roman" pitchFamily="18" charset="0"/>
                <a:cs typeface="Arial" pitchFamily="34" charset="0"/>
              </a:rPr>
              <a:t>ắ</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t các thi</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ế</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t bị điện, khóa vòi nước khi không sử dụng.</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 </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Sắp xếp thời gian làm việc kho</a:t>
            </a:r>
            <a:r>
              <a:rPr kumimoji="0" lang="en-US" sz="2800" i="0" u="none" strike="noStrike" cap="none" normalizeH="0" baseline="0" dirty="0" smtClean="0">
                <a:ln>
                  <a:noFill/>
                </a:ln>
                <a:solidFill>
                  <a:schemeClr val="tx1"/>
                </a:solidFill>
                <a:effectLst/>
                <a:ea typeface="Times New Roman" pitchFamily="18" charset="0"/>
                <a:cs typeface="Times New Roman" pitchFamily="18" charset="0"/>
              </a:rPr>
              <a:t>a</a:t>
            </a: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 học.</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tx1"/>
                </a:solidFill>
                <a:effectLst/>
                <a:ea typeface="Times New Roman" pitchFamily="18" charset="0"/>
                <a:cs typeface="Times New Roman" pitchFamily="18" charset="0"/>
              </a:rPr>
              <a:t>- Sử dụng hợp lí và khai thác hiệu quả nguồn tài nguyên.</a:t>
            </a:r>
            <a:endParaRPr kumimoji="0" lang="vi-VN" sz="28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Bảo</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quản</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đồ</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dùng</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học</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tâp</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lao</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khi</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sử</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dụng</a:t>
            </a:r>
            <a:endParaRPr kumimoji="0" lang="vi-VN"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Bảo</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vệ</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của</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công</a:t>
            </a:r>
            <a:r>
              <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0"/>
            <a:ext cx="12192000" cy="6831250"/>
          </a:xfrm>
          <a:prstGeom prst="rect">
            <a:avLst/>
          </a:prstGeom>
          <a:noFill/>
        </p:spPr>
      </p:pic>
      <p:pic>
        <p:nvPicPr>
          <p:cNvPr id="6" name="Picture 5"/>
          <p:cNvPicPr>
            <a:picLocks noChangeAspect="1"/>
          </p:cNvPicPr>
          <p:nvPr/>
        </p:nvPicPr>
        <p:blipFill>
          <a:blip r:embed="rId3"/>
          <a:stretch>
            <a:fillRect/>
          </a:stretch>
        </p:blipFill>
        <p:spPr>
          <a:xfrm>
            <a:off x="223984" y="1147163"/>
            <a:ext cx="4058985" cy="5104014"/>
          </a:xfrm>
          <a:prstGeom prst="rect">
            <a:avLst/>
          </a:prstGeom>
        </p:spPr>
      </p:pic>
      <p:sp>
        <p:nvSpPr>
          <p:cNvPr id="7" name="Rectangle 6"/>
          <p:cNvSpPr>
            <a:spLocks noChangeArrowheads="1"/>
          </p:cNvSpPr>
          <p:nvPr/>
        </p:nvSpPr>
        <p:spPr bwMode="auto">
          <a:xfrm>
            <a:off x="710348" y="1758814"/>
            <a:ext cx="29236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Monotype Corsiva" pitchFamily="66" charset="0"/>
                <a:ea typeface="Helvetica Neue"/>
                <a:cs typeface="Helvetica Neue"/>
              </a:rPr>
              <a:t>Trò</a:t>
            </a:r>
            <a:r>
              <a:rPr lang="en-US" altLang="en-US" sz="4400" b="1" dirty="0" smtClean="0">
                <a:solidFill>
                  <a:srgbClr val="0000FF"/>
                </a:solidFill>
                <a:latin typeface="Monotype Corsiva" pitchFamily="66" charset="0"/>
                <a:ea typeface="Helvetica Neue"/>
                <a:cs typeface="Helvetica Neue"/>
              </a:rPr>
              <a:t> </a:t>
            </a:r>
            <a:r>
              <a:rPr lang="en-US" altLang="en-US" sz="4400" b="1" dirty="0" err="1" smtClean="0">
                <a:solidFill>
                  <a:srgbClr val="0000FF"/>
                </a:solidFill>
                <a:latin typeface="Monotype Corsiva" pitchFamily="66" charset="0"/>
                <a:ea typeface="Helvetica Neue"/>
                <a:cs typeface="Helvetica Neue"/>
              </a:rPr>
              <a:t>chơi</a:t>
            </a:r>
            <a:r>
              <a:rPr lang="en-US" altLang="en-US" sz="4400" b="1" dirty="0" smtClean="0">
                <a:solidFill>
                  <a:srgbClr val="0000FF"/>
                </a:solidFill>
                <a:latin typeface="Monotype Corsiva" pitchFamily="66" charset="0"/>
                <a:ea typeface="Helvetica Neue"/>
                <a:cs typeface="Helvetica Neue"/>
              </a:rPr>
              <a:t>:</a:t>
            </a:r>
          </a:p>
        </p:txBody>
      </p:sp>
      <p:pic>
        <p:nvPicPr>
          <p:cNvPr id="19"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2986606" y="-1302814"/>
            <a:ext cx="9010240" cy="8160814"/>
          </a:xfrm>
          <a:prstGeom prst="rect">
            <a:avLst/>
          </a:prstGeom>
        </p:spPr>
      </p:pic>
      <p:sp>
        <p:nvSpPr>
          <p:cNvPr id="21" name="Rectangle 20"/>
          <p:cNvSpPr>
            <a:spLocks noChangeArrowheads="1"/>
          </p:cNvSpPr>
          <p:nvPr/>
        </p:nvSpPr>
        <p:spPr bwMode="auto">
          <a:xfrm>
            <a:off x="4296748" y="5002713"/>
            <a:ext cx="73646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sz="3200" dirty="0" smtClean="0">
                <a:solidFill>
                  <a:srgbClr val="FF0000"/>
                </a:solidFill>
                <a:latin typeface="Arial" pitchFamily="34" charset="0"/>
                <a:cs typeface="Arial" pitchFamily="34" charset="0"/>
              </a:rPr>
              <a:t>Em hãy quan sát hình ảnh và cho biết các bạn ấy đang lãng phí những gì?</a:t>
            </a:r>
            <a:endParaRPr lang="vi-VN" sz="3200" dirty="0">
              <a:solidFill>
                <a:srgbClr val="FF0000"/>
              </a:solidFill>
              <a:latin typeface="Arial" pitchFamily="34" charset="0"/>
              <a:cs typeface="Arial" pitchFamily="34" charset="0"/>
            </a:endParaRPr>
          </a:p>
        </p:txBody>
      </p:sp>
      <p:pic>
        <p:nvPicPr>
          <p:cNvPr id="22" name="Shape 261"/>
          <p:cNvPicPr/>
          <p:nvPr/>
        </p:nvPicPr>
        <p:blipFill>
          <a:blip r:embed="rId5"/>
          <a:stretch/>
        </p:blipFill>
        <p:spPr>
          <a:xfrm>
            <a:off x="4777740" y="1478280"/>
            <a:ext cx="6332220" cy="3017520"/>
          </a:xfrm>
          <a:prstGeom prst="rect">
            <a:avLst/>
          </a:prstGeom>
        </p:spPr>
      </p:pic>
      <p:pic>
        <p:nvPicPr>
          <p:cNvPr id="23" name="Shape 1"/>
          <p:cNvPicPr/>
          <p:nvPr/>
        </p:nvPicPr>
        <p:blipFill>
          <a:blip r:embed="rId6"/>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4" name="Rounded Rectangle 13"/>
          <p:cNvSpPr/>
          <p:nvPr/>
        </p:nvSpPr>
        <p:spPr>
          <a:xfrm>
            <a:off x="1446414" y="2493808"/>
            <a:ext cx="1330037" cy="229432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FF0000"/>
              </a:solidFill>
              <a:latin typeface="Monotype Corsiva" pitchFamily="66" charset="0"/>
            </a:endParaRPr>
          </a:p>
          <a:p>
            <a:pPr algn="ctr"/>
            <a:r>
              <a:rPr lang="en-US" sz="2800" b="1" dirty="0" smtClean="0">
                <a:solidFill>
                  <a:srgbClr val="FF0000"/>
                </a:solidFill>
                <a:latin typeface="Monotype Corsiva" pitchFamily="66" charset="0"/>
              </a:rPr>
              <a:t>DỰ ĐOÁN QUA HÌNH  ẢNH</a:t>
            </a:r>
          </a:p>
          <a:p>
            <a:pPr algn="ctr"/>
            <a:endParaRPr lang="vi-VN" sz="2800" dirty="0" smtClean="0">
              <a:solidFill>
                <a:srgbClr val="FF0000"/>
              </a:solidFill>
            </a:endParaRPr>
          </a:p>
          <a:p>
            <a:pPr algn="ctr"/>
            <a:endParaRPr lang="vi-VN" dirty="0"/>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978" y="0"/>
            <a:ext cx="12192000" cy="6831250"/>
          </a:xfrm>
          <a:prstGeom prst="rect">
            <a:avLst/>
          </a:prstGeom>
          <a:noFill/>
        </p:spPr>
      </p:pic>
      <p:sp>
        <p:nvSpPr>
          <p:cNvPr id="15" name="Rounded Rectangle 14"/>
          <p:cNvSpPr/>
          <p:nvPr/>
        </p:nvSpPr>
        <p:spPr>
          <a:xfrm>
            <a:off x="1080650" y="1679160"/>
            <a:ext cx="1330037" cy="232756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Monotype Corsiva" pitchFamily="66" charset="0"/>
              </a:rPr>
              <a:t>DỰ ĐOÁN QUA HÌNH  ẢNH</a:t>
            </a:r>
            <a:endParaRPr lang="vi-VN" sz="2800" dirty="0" smtClean="0">
              <a:solidFill>
                <a:srgbClr val="FF0000"/>
              </a:solidFill>
            </a:endParaRPr>
          </a:p>
          <a:p>
            <a:pPr algn="ctr"/>
            <a:endParaRPr lang="vi-VN" dirty="0"/>
          </a:p>
        </p:txBody>
      </p:sp>
      <p:pic>
        <p:nvPicPr>
          <p:cNvPr id="19"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3181760" y="0"/>
            <a:ext cx="9010240" cy="4937760"/>
          </a:xfrm>
          <a:prstGeom prst="rect">
            <a:avLst/>
          </a:prstGeom>
        </p:spPr>
      </p:pic>
      <p:pic>
        <p:nvPicPr>
          <p:cNvPr id="22" name="Shape 261"/>
          <p:cNvPicPr/>
          <p:nvPr/>
        </p:nvPicPr>
        <p:blipFill>
          <a:blip r:embed="rId4"/>
          <a:stretch/>
        </p:blipFill>
        <p:spPr>
          <a:xfrm>
            <a:off x="4677988" y="1561406"/>
            <a:ext cx="6332220" cy="3017520"/>
          </a:xfrm>
          <a:prstGeom prst="rect">
            <a:avLst/>
          </a:prstGeom>
        </p:spPr>
      </p:pic>
      <p:pic>
        <p:nvPicPr>
          <p:cNvPr id="23" name="Shape 1"/>
          <p:cNvPicPr/>
          <p:nvPr/>
        </p:nvPicPr>
        <p:blipFill>
          <a:blip r:embed="rId5"/>
          <a:stretch/>
        </p:blipFill>
        <p:spPr>
          <a:xfrm>
            <a:off x="10919460" y="0"/>
            <a:ext cx="1272540" cy="1043940"/>
          </a:xfrm>
          <a:prstGeom prst="rect">
            <a:avLst/>
          </a:prstGeom>
        </p:spPr>
      </p:pic>
      <p:sp>
        <p:nvSpPr>
          <p:cNvPr id="11"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4" name="Rectangle 13"/>
          <p:cNvSpPr/>
          <p:nvPr/>
        </p:nvSpPr>
        <p:spPr>
          <a:xfrm>
            <a:off x="532016" y="5040022"/>
            <a:ext cx="11139055" cy="1384995"/>
          </a:xfrm>
          <a:prstGeom prst="rect">
            <a:avLst/>
          </a:prstGeom>
          <a:solidFill>
            <a:srgbClr val="FFCCFF"/>
          </a:solidFill>
        </p:spPr>
        <p:txBody>
          <a:bodyPr wrap="square">
            <a:spAutoFit/>
          </a:bodyPr>
          <a:lstStyle/>
          <a:p>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chơi</a:t>
            </a:r>
            <a:r>
              <a:rPr lang="en-US" sz="2800" dirty="0" smtClean="0">
                <a:latin typeface="Arial" pitchFamily="34" charset="0"/>
                <a:cs typeface="Arial" pitchFamily="34" charset="0"/>
              </a:rPr>
              <a:t> game. </a:t>
            </a:r>
            <a:r>
              <a:rPr lang="en-US" sz="2800" dirty="0" err="1" smtClean="0">
                <a:latin typeface="Arial" pitchFamily="34" charset="0"/>
                <a:cs typeface="Arial" pitchFamily="34" charset="0"/>
              </a:rPr>
              <a:t>Việc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của</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đang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lãng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Vì</a:t>
            </a:r>
            <a:r>
              <a:rPr lang="en-US" sz="2800" dirty="0" smtClean="0">
                <a:latin typeface="Arial" pitchFamily="34" charset="0"/>
                <a:cs typeface="Arial" pitchFamily="34" charset="0"/>
              </a:rPr>
              <a:t> game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1 </a:t>
            </a:r>
            <a:r>
              <a:rPr lang="en-US" sz="2800" dirty="0" err="1" smtClean="0">
                <a:latin typeface="Arial" pitchFamily="34" charset="0"/>
                <a:cs typeface="Arial" pitchFamily="34" charset="0"/>
              </a:rPr>
              <a:t>trò</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tiêu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khiển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chỉ</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giải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trí</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lúc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rảnh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vậy</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các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bạn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bỏ</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nhiều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thời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gian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để</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chơi</a:t>
            </a:r>
            <a:r>
              <a:rPr lang="en-US" sz="2800" dirty="0" smtClean="0">
                <a:latin typeface="Arial" pitchFamily="34" charset="0"/>
                <a:cs typeface="Arial" pitchFamily="34" charset="0"/>
              </a:rPr>
              <a:t>.</a:t>
            </a:r>
            <a:endParaRPr lang="vi-VN" sz="2800" dirty="0" smtClean="0">
              <a:latin typeface="Arial" pitchFamily="34" charset="0"/>
              <a:cs typeface="Arial" pitchFamily="34" charset="0"/>
            </a:endParaRPr>
          </a:p>
        </p:txBody>
      </p:sp>
    </p:spTree>
    <p:extLst>
      <p:ext uri="{BB962C8B-B14F-4D97-AF65-F5344CB8AC3E}">
        <p14:creationId xmlns:p14="http://schemas.microsoft.com/office/powerpoint/2010/main" val="1465076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26750"/>
            <a:ext cx="12192000" cy="6831250"/>
          </a:xfrm>
          <a:prstGeom prst="rect">
            <a:avLst/>
          </a:prstGeom>
          <a:noFill/>
        </p:spPr>
      </p:pic>
      <p:pic>
        <p:nvPicPr>
          <p:cNvPr id="29698" name="Picture 2" descr="https://thiepnhanai.com/wp-content/uploads/2021/05/hinh-nen-powerpoint-don-gian-2.jpg"/>
          <p:cNvPicPr>
            <a:picLocks noChangeAspect="1" noChangeArrowheads="1"/>
          </p:cNvPicPr>
          <p:nvPr/>
        </p:nvPicPr>
        <p:blipFill>
          <a:blip r:embed="rId3"/>
          <a:srcRect/>
          <a:stretch>
            <a:fillRect/>
          </a:stretch>
        </p:blipFill>
        <p:spPr bwMode="auto">
          <a:xfrm>
            <a:off x="0" y="0"/>
            <a:ext cx="12192000" cy="6858000"/>
          </a:xfrm>
          <a:prstGeom prst="rect">
            <a:avLst/>
          </a:prstGeom>
          <a:noFill/>
        </p:spPr>
      </p:pic>
      <p:pic>
        <p:nvPicPr>
          <p:cNvPr id="6" name="Picture 5"/>
          <p:cNvPicPr>
            <a:picLocks noChangeAspect="1"/>
          </p:cNvPicPr>
          <p:nvPr/>
        </p:nvPicPr>
        <p:blipFill>
          <a:blip r:embed="rId4"/>
          <a:stretch>
            <a:fillRect/>
          </a:stretch>
        </p:blipFill>
        <p:spPr>
          <a:xfrm>
            <a:off x="1481252" y="682963"/>
            <a:ext cx="4703408" cy="4421041"/>
          </a:xfrm>
          <a:prstGeom prst="rect">
            <a:avLst/>
          </a:prstGeom>
        </p:spPr>
      </p:pic>
      <p:sp>
        <p:nvSpPr>
          <p:cNvPr id="7" name="Rectangle 6"/>
          <p:cNvSpPr>
            <a:spLocks noChangeArrowheads="1"/>
          </p:cNvSpPr>
          <p:nvPr/>
        </p:nvSpPr>
        <p:spPr bwMode="auto">
          <a:xfrm rot="21274563">
            <a:off x="2481221" y="1630074"/>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Arial" pitchFamily="34" charset="0"/>
                <a:ea typeface="Helvetica Neue"/>
                <a:cs typeface="Arial" pitchFamily="34" charset="0"/>
              </a:rPr>
              <a:t>Bài</a:t>
            </a:r>
            <a:r>
              <a:rPr lang="en-US" altLang="en-US" sz="4400" b="1" dirty="0" smtClean="0">
                <a:solidFill>
                  <a:srgbClr val="0000FF"/>
                </a:solidFill>
                <a:latin typeface="Arial" pitchFamily="34" charset="0"/>
                <a:ea typeface="Helvetica Neue"/>
                <a:cs typeface="Arial" pitchFamily="34" charset="0"/>
              </a:rPr>
              <a:t> 8:</a:t>
            </a:r>
            <a:r>
              <a:rPr lang="en-US" altLang="en-US" sz="4400" b="1" dirty="0" smtClean="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000" b="1" dirty="0" smtClean="0">
                <a:solidFill>
                  <a:srgbClr val="FF0000"/>
                </a:solidFill>
                <a:latin typeface="Arial" pitchFamily="34" charset="0"/>
                <a:ea typeface="Helvetica Neue"/>
                <a:cs typeface="Arial" pitchFamily="34" charset="0"/>
              </a:rPr>
              <a:t>TIẾT KIỆM</a:t>
            </a:r>
            <a:endParaRPr lang="en-SG" altLang="en-US" sz="4000" b="1" dirty="0">
              <a:solidFill>
                <a:srgbClr val="0000FF"/>
              </a:solidFill>
              <a:latin typeface="Arial" pitchFamily="34" charset="0"/>
              <a:cs typeface="Arial" pitchFamily="34" charset="0"/>
            </a:endParaRPr>
          </a:p>
        </p:txBody>
      </p:sp>
      <p:pic>
        <p:nvPicPr>
          <p:cNvPr id="8" name="Picture 7"/>
          <p:cNvPicPr>
            <a:picLocks noChangeAspect="1"/>
          </p:cNvPicPr>
          <p:nvPr/>
        </p:nvPicPr>
        <p:blipFill>
          <a:blip r:embed="rId5"/>
          <a:stretch>
            <a:fillRect/>
          </a:stretch>
        </p:blipFill>
        <p:spPr>
          <a:xfrm>
            <a:off x="6483918" y="352361"/>
            <a:ext cx="4381631" cy="4352644"/>
          </a:xfrm>
          <a:prstGeom prst="rect">
            <a:avLst/>
          </a:prstGeom>
        </p:spPr>
      </p:pic>
      <p:sp>
        <p:nvSpPr>
          <p:cNvPr id="9" name="文本框 6"/>
          <p:cNvSpPr txBox="1"/>
          <p:nvPr/>
        </p:nvSpPr>
        <p:spPr>
          <a:xfrm>
            <a:off x="7216263" y="2576102"/>
            <a:ext cx="3723289" cy="584775"/>
          </a:xfrm>
          <a:prstGeom prst="rect">
            <a:avLst/>
          </a:prstGeom>
          <a:noFill/>
        </p:spPr>
        <p:txBody>
          <a:bodyPr wrap="square" rtlCol="0">
            <a:spAutoFit/>
          </a:bodyPr>
          <a:lstStyle/>
          <a:p>
            <a:r>
              <a:rPr lang="en-US" altLang="zh-CN" sz="3200" b="1" dirty="0" smtClean="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II. KHÁM </a:t>
            </a:r>
            <a:r>
              <a:rPr lang="en-US" altLang="zh-CN"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rPr>
              <a:t>PHÁ</a:t>
            </a:r>
            <a:endParaRPr lang="zh-CN" altLang="en-US" sz="3200" b="1" dirty="0">
              <a:solidFill>
                <a:prstClr val="black"/>
              </a:solidFill>
              <a:effectLst>
                <a:glow rad="101600">
                  <a:srgbClr val="E6B91E">
                    <a:satMod val="175000"/>
                    <a:alpha val="40000"/>
                  </a:srgbClr>
                </a:glow>
              </a:effectLst>
              <a:latin typeface="Arial" pitchFamily="34" charset="0"/>
              <a:ea typeface="微软雅黑" panose="020B0503020204020204" charset="-122"/>
              <a:cs typeface="Arial" pitchFamily="34" charset="0"/>
            </a:endParaRPr>
          </a:p>
        </p:txBody>
      </p:sp>
      <p:pic>
        <p:nvPicPr>
          <p:cNvPr id="19" name="Shape 1"/>
          <p:cNvPicPr/>
          <p:nvPr/>
        </p:nvPicPr>
        <p:blipFill>
          <a:blip r:embed="rId6"/>
          <a:stretch/>
        </p:blipFill>
        <p:spPr>
          <a:xfrm>
            <a:off x="10919460" y="0"/>
            <a:ext cx="1272540" cy="1043940"/>
          </a:xfrm>
          <a:prstGeom prst="rect">
            <a:avLst/>
          </a:prstGeom>
        </p:spPr>
      </p:pic>
      <p:sp>
        <p:nvSpPr>
          <p:cNvPr id="17"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9700" name="Picture 4" descr="Ảnh động trang trí (164)"/>
          <p:cNvPicPr>
            <a:picLocks noChangeAspect="1" noChangeArrowheads="1" noCrop="1"/>
          </p:cNvPicPr>
          <p:nvPr/>
        </p:nvPicPr>
        <p:blipFill>
          <a:blip r:embed="rId7"/>
          <a:srcRect/>
          <a:stretch>
            <a:fillRect/>
          </a:stretch>
        </p:blipFill>
        <p:spPr bwMode="auto">
          <a:xfrm>
            <a:off x="6639502" y="4010140"/>
            <a:ext cx="4017414" cy="457200"/>
          </a:xfrm>
          <a:prstGeom prst="rect">
            <a:avLst/>
          </a:prstGeom>
          <a:noFill/>
        </p:spPr>
      </p:pic>
    </p:spTree>
    <p:extLst>
      <p:ext uri="{BB962C8B-B14F-4D97-AF65-F5344CB8AC3E}">
        <p14:creationId xmlns:p14="http://schemas.microsoft.com/office/powerpoint/2010/main" val="125439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936862" y="554876"/>
            <a:ext cx="3832166" cy="615950"/>
          </a:xfrm>
          <a:prstGeom prst="rect">
            <a:avLst/>
          </a:prstGeom>
          <a:noFill/>
          <a:ln w="9525">
            <a:noFill/>
            <a:miter lim="800000"/>
            <a:headEnd/>
            <a:tailEnd/>
          </a:ln>
        </p:spPr>
        <p:txBody>
          <a:bodyPr wrap="square" anchor="ctr">
            <a:spAutoFit/>
          </a:bodyPr>
          <a:lstStyle/>
          <a:p>
            <a:r>
              <a:rPr lang="en-US" sz="3400" b="1" dirty="0" smtClean="0">
                <a:solidFill>
                  <a:srgbClr val="FF0000"/>
                </a:solidFill>
                <a:latin typeface="Monotype Corsiva" pitchFamily="66" charset="0"/>
              </a:rPr>
              <a:t>BÀI 8: TIẾT  KIỆM</a:t>
            </a:r>
            <a:endParaRPr lang="vi-VN" sz="3400" b="1" dirty="0">
              <a:solidFill>
                <a:srgbClr val="FF0000"/>
              </a:solidFill>
            </a:endParaRPr>
          </a:p>
        </p:txBody>
      </p:sp>
      <p:sp>
        <p:nvSpPr>
          <p:cNvPr id="21" name="文本框 15"/>
          <p:cNvSpPr txBox="1">
            <a:spLocks noChangeArrowheads="1"/>
          </p:cNvSpPr>
          <p:nvPr/>
        </p:nvSpPr>
        <p:spPr bwMode="auto">
          <a:xfrm>
            <a:off x="571501" y="1314189"/>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 </a:t>
            </a:r>
            <a:r>
              <a:rPr lang="en-US" altLang="zh-CN" sz="4000" b="1" dirty="0" err="1" smtClean="0">
                <a:solidFill>
                  <a:srgbClr val="0070C0"/>
                </a:solidFill>
                <a:latin typeface="Times New Roman" pitchFamily="18" charset="0"/>
                <a:ea typeface="华康海报体W12"/>
                <a:cs typeface="Times New Roman" pitchFamily="18" charset="0"/>
              </a:rPr>
              <a:t>Khởi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động</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8" name="文本框 15"/>
          <p:cNvSpPr txBox="1">
            <a:spLocks noChangeArrowheads="1"/>
          </p:cNvSpPr>
          <p:nvPr/>
        </p:nvSpPr>
        <p:spPr bwMode="auto">
          <a:xfrm>
            <a:off x="648393" y="2412351"/>
            <a:ext cx="5828608" cy="1323439"/>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    1</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và</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biểu</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hiện</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của</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tiết</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kiệm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0"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11" name="Shape 1"/>
          <p:cNvPicPr/>
          <p:nvPr/>
        </p:nvPicPr>
        <p:blipFill>
          <a:blip r:embed="rId3"/>
          <a:stretch/>
        </p:blipFill>
        <p:spPr>
          <a:xfrm>
            <a:off x="10287693" y="282632"/>
            <a:ext cx="1272540" cy="1043940"/>
          </a:xfrm>
          <a:prstGeom prst="rect">
            <a:avLst/>
          </a:prstGeom>
        </p:spPr>
      </p:pic>
      <p:sp>
        <p:nvSpPr>
          <p:cNvPr id="12" name="文本框 15"/>
          <p:cNvSpPr txBox="1">
            <a:spLocks noChangeArrowheads="1"/>
          </p:cNvSpPr>
          <p:nvPr/>
        </p:nvSpPr>
        <p:spPr bwMode="auto">
          <a:xfrm>
            <a:off x="1399301" y="3578923"/>
            <a:ext cx="3937469" cy="707886"/>
          </a:xfrm>
          <a:prstGeom prst="rect">
            <a:avLst/>
          </a:prstGeom>
          <a:noFill/>
          <a:ln w="9525">
            <a:noFill/>
            <a:miter lim="800000"/>
            <a:headEnd/>
            <a:tailEnd/>
          </a:ln>
        </p:spPr>
        <p:txBody>
          <a:bodyPr wrap="square">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a. </a:t>
            </a:r>
            <a:r>
              <a:rPr lang="en-US" altLang="zh-CN" sz="4000" b="1" dirty="0" err="1" smtClean="0">
                <a:solidFill>
                  <a:srgbClr val="0070C0"/>
                </a:solidFill>
                <a:latin typeface="Times New Roman" pitchFamily="18" charset="0"/>
                <a:ea typeface="华康海报体W12"/>
                <a:cs typeface="Times New Roman" pitchFamily="18" charset="0"/>
              </a:rPr>
              <a:t>Khái</a:t>
            </a:r>
            <a:r>
              <a:rPr lang="en-US" altLang="zh-CN" sz="4000" b="1" dirty="0" smtClean="0">
                <a:solidFill>
                  <a:srgbClr val="0070C0"/>
                </a:solidFill>
                <a:latin typeface="Times New Roman" pitchFamily="18" charset="0"/>
                <a:ea typeface="华康海报体W12"/>
                <a:cs typeface="Times New Roman" pitchFamily="18" charset="0"/>
              </a:rPr>
              <a:t> </a:t>
            </a:r>
            <a:r>
              <a:rPr lang="en-US" altLang="zh-CN" sz="4000" b="1" dirty="0" err="1" smtClean="0">
                <a:solidFill>
                  <a:srgbClr val="0070C0"/>
                </a:solidFill>
                <a:latin typeface="Times New Roman" pitchFamily="18" charset="0"/>
                <a:ea typeface="华康海报体W12"/>
                <a:cs typeface="Times New Roman" pitchFamily="18" charset="0"/>
              </a:rPr>
              <a:t>niệm</a:t>
            </a:r>
            <a:endParaRPr lang="zh-CN" altLang="en-US" sz="4000" b="1" dirty="0">
              <a:solidFill>
                <a:srgbClr val="0070C0"/>
              </a:solidFill>
              <a:latin typeface="Times New Roman" pitchFamily="18" charset="0"/>
              <a:ea typeface="华康海报体W12"/>
              <a:cs typeface="Times New Roman" pitchFamily="18" charset="0"/>
            </a:endParaRPr>
          </a:p>
        </p:txBody>
      </p:sp>
      <p:sp>
        <p:nvSpPr>
          <p:cNvPr id="13" name="文本框 15"/>
          <p:cNvSpPr txBox="1">
            <a:spLocks noChangeArrowheads="1"/>
          </p:cNvSpPr>
          <p:nvPr/>
        </p:nvSpPr>
        <p:spPr bwMode="auto">
          <a:xfrm>
            <a:off x="607526" y="1815714"/>
            <a:ext cx="5524500" cy="708025"/>
          </a:xfrm>
          <a:prstGeom prst="rect">
            <a:avLst/>
          </a:prstGeom>
          <a:noFill/>
          <a:ln w="9525">
            <a:noFill/>
            <a:miter lim="800000"/>
            <a:headEnd/>
            <a:tailEnd/>
          </a:ln>
        </p:spPr>
        <p:txBody>
          <a:bodyPr>
            <a:spAutoFit/>
          </a:bodyPr>
          <a:lstStyle/>
          <a:p>
            <a:pPr defTabSz="457200"/>
            <a:r>
              <a:rPr lang="en-US" altLang="zh-CN" sz="4000" b="1" dirty="0" smtClean="0">
                <a:solidFill>
                  <a:srgbClr val="0070C0"/>
                </a:solidFill>
                <a:latin typeface="Times New Roman" pitchFamily="18" charset="0"/>
                <a:ea typeface="华康海报体W12"/>
                <a:cs typeface="Times New Roman" pitchFamily="18" charset="0"/>
              </a:rPr>
              <a:t>II. </a:t>
            </a:r>
            <a:r>
              <a:rPr lang="en-US" altLang="zh-CN" sz="4000" b="1" dirty="0" err="1">
                <a:solidFill>
                  <a:srgbClr val="0070C0"/>
                </a:solidFill>
                <a:latin typeface="Times New Roman" pitchFamily="18" charset="0"/>
                <a:ea typeface="华康海报体W12"/>
                <a:cs typeface="Times New Roman" pitchFamily="18" charset="0"/>
              </a:rPr>
              <a:t>Khám</a:t>
            </a:r>
            <a:r>
              <a:rPr lang="en-US" altLang="zh-CN" sz="4000" b="1" dirty="0">
                <a:solidFill>
                  <a:srgbClr val="0070C0"/>
                </a:solidFill>
                <a:latin typeface="Times New Roman" pitchFamily="18" charset="0"/>
                <a:ea typeface="华康海报体W12"/>
                <a:cs typeface="Times New Roman" pitchFamily="18" charset="0"/>
              </a:rPr>
              <a:t> </a:t>
            </a:r>
            <a:r>
              <a:rPr lang="en-US" altLang="zh-CN" sz="4000" b="1" dirty="0" err="1">
                <a:solidFill>
                  <a:srgbClr val="0070C0"/>
                </a:solidFill>
                <a:latin typeface="Times New Roman" pitchFamily="18" charset="0"/>
                <a:ea typeface="华康海报体W12"/>
                <a:cs typeface="Times New Roman" pitchFamily="18" charset="0"/>
              </a:rPr>
              <a:t>phá</a:t>
            </a:r>
            <a:endParaRPr lang="zh-CN" altLang="en-US" sz="4000" b="1" dirty="0">
              <a:solidFill>
                <a:srgbClr val="0070C0"/>
              </a:solidFill>
              <a:latin typeface="Times New Roman" pitchFamily="18" charset="0"/>
              <a:ea typeface="华康海报体W12"/>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852" y="-382385"/>
            <a:ext cx="5253642" cy="189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557855" y="232758"/>
            <a:ext cx="548640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ĐỌC CÂU CHUYỆN: </a:t>
            </a:r>
          </a:p>
        </p:txBody>
      </p:sp>
      <p:sp>
        <p:nvSpPr>
          <p:cNvPr id="2" name="Rectangle 1"/>
          <p:cNvSpPr/>
          <p:nvPr/>
        </p:nvSpPr>
        <p:spPr>
          <a:xfrm>
            <a:off x="166261" y="1611646"/>
            <a:ext cx="11792989" cy="5262979"/>
          </a:xfrm>
          <a:prstGeom prst="rect">
            <a:avLst/>
          </a:prstGeom>
        </p:spPr>
        <p:txBody>
          <a:bodyPr wrap="square">
            <a:spAutoFit/>
          </a:bodyPr>
          <a:lstStyle/>
          <a:p>
            <a:pPr algn="just"/>
            <a:r>
              <a:rPr lang="vi-VN" sz="2400" dirty="0" smtClean="0"/>
              <a:t>     Bác Hồ </a:t>
            </a:r>
            <a:r>
              <a:rPr lang="vi-VN" sz="2400" i="1" dirty="0" smtClean="0"/>
              <a:t>là một tấm gương sáng vê thực hành tiết kiệm và chống lãng phí. Hằng ngày, trong mỗi bữa ăn, Bác quy định không quá ba món và thường là các món dân dã như: tương cà, dưa, cá kho,... Bác bảo ăn món gì phải hết món ấy, không được để lãng phí. Có quả chuối hơi “nẫu”, nhiều người ngại không ăn, Bác bảo lấy dao gọt phần nẫu đi để ăn. Khi đi công tác các địa phương, Bác thường bảo các đồng chí phục vụ chuẩn bị cơm nắm, thức ăn từ nhà mang đi. Bác luôn nghĩ đến người nghèo: “Lúc chúng ta nâng bát cơm ăn, nghĩ đến kẻ đói khổ, chúng ta không khỏi động lòng. Vậy tôi để nghị với đồng bào cả nước và tôi xin thực hành trước, cứ 10 ngày nhịn ăn 1 bữa, mỗi tháng nhịn 3 bữa. Đem gạo đó (mỗi bữa 1 bơ) để cứu dân nghèo.”</a:t>
            </a:r>
            <a:endParaRPr lang="vi-VN" sz="2400" dirty="0" smtClean="0"/>
          </a:p>
          <a:p>
            <a:pPr algn="just"/>
            <a:r>
              <a:rPr lang="vi-VN" sz="2400" i="1" dirty="0" smtClean="0"/>
              <a:t>      Bác tiết kiệm từ những cái nhỏ nhất. Bác nói: “Giấy bút, vật liệu đều tốn tiền của Chính phủ, tức là của dân; ta cần phải tiết kiệm. Nếu một miếng giấy nhỏ đủ viết, thì chớ dùng một tờ to.” Và Bác khẳng định: “Nơi nào củng tiết kiệm một chút, thì trong một năm đỡ được hàng vạn tấn giấy, tức là hàng triệu đồng bạc. Nhờ tiết kiệm mà lợi cho dân rất nhiều.”</a:t>
            </a:r>
            <a:endParaRPr lang="en-US" sz="2400" dirty="0">
              <a:effectLst/>
              <a:latin typeface="#9Slide05 Brannboll Ny" panose="02000000000000000000" pitchFamily="2" charset="0"/>
              <a:ea typeface="Arial" panose="020B0604020202020204" pitchFamily="34" charset="0"/>
            </a:endParaRPr>
          </a:p>
        </p:txBody>
      </p:sp>
      <p:pic>
        <p:nvPicPr>
          <p:cNvPr id="12" name="Picture 11"/>
          <p:cNvPicPr>
            <a:picLocks noChangeAspect="1"/>
          </p:cNvPicPr>
          <p:nvPr/>
        </p:nvPicPr>
        <p:blipFill>
          <a:blip r:embed="rId4"/>
          <a:stretch>
            <a:fillRect/>
          </a:stretch>
        </p:blipFill>
        <p:spPr>
          <a:xfrm>
            <a:off x="10935926" y="-50055"/>
            <a:ext cx="1255238" cy="937524"/>
          </a:xfrm>
          <a:prstGeom prst="rect">
            <a:avLst/>
          </a:prstGeom>
        </p:spPr>
      </p:pic>
      <p:pic>
        <p:nvPicPr>
          <p:cNvPr id="13" name="Shape 1"/>
          <p:cNvPicPr/>
          <p:nvPr/>
        </p:nvPicPr>
        <p:blipFill>
          <a:blip r:embed="rId5"/>
          <a:stretch/>
        </p:blipFill>
        <p:spPr>
          <a:xfrm>
            <a:off x="10919460" y="0"/>
            <a:ext cx="1272540" cy="1043940"/>
          </a:xfrm>
          <a:prstGeom prst="rect">
            <a:avLst/>
          </a:prstGeom>
        </p:spPr>
      </p:pic>
      <p:sp>
        <p:nvSpPr>
          <p:cNvPr id="16"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sp>
        <p:nvSpPr>
          <p:cNvPr id="18" name="Rectangle 17"/>
          <p:cNvSpPr/>
          <p:nvPr/>
        </p:nvSpPr>
        <p:spPr>
          <a:xfrm>
            <a:off x="4013515" y="631399"/>
            <a:ext cx="4770858" cy="661207"/>
          </a:xfrm>
          <a:prstGeom prst="rect">
            <a:avLst/>
          </a:prstGeom>
        </p:spPr>
        <p:txBody>
          <a:bodyPr wrap="none">
            <a:spAutoFit/>
          </a:bodyPr>
          <a:lstStyle/>
          <a:p>
            <a:pPr fontAlgn="base">
              <a:lnSpc>
                <a:spcPct val="150000"/>
              </a:lnSpc>
              <a:spcBef>
                <a:spcPct val="0"/>
              </a:spcBef>
              <a:spcAft>
                <a:spcPct val="0"/>
              </a:spcAft>
            </a:pPr>
            <a:r>
              <a:rPr lang="en-US" altLang="en-US" sz="2800" b="1" dirty="0" err="1" smtClean="0">
                <a:solidFill>
                  <a:srgbClr val="FF0000"/>
                </a:solidFill>
                <a:latin typeface="Times New Roman" panose="02020603050405020304" pitchFamily="18" charset="0"/>
                <a:cs typeface="Times New Roman" panose="02020603050405020304" pitchFamily="18" charset="0"/>
              </a:rPr>
              <a:t>Lối</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sống</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tiết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kiệm</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của</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Bác</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Hồ</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8"/>
          <p:cNvSpPr>
            <a:spLocks noChangeArrowheads="1"/>
          </p:cNvSpPr>
          <p:nvPr/>
        </p:nvSpPr>
        <p:spPr bwMode="auto">
          <a:xfrm>
            <a:off x="3371743" y="833439"/>
            <a:ext cx="6155852" cy="523220"/>
          </a:xfrm>
          <a:prstGeom prst="rect">
            <a:avLst/>
          </a:prstGeom>
          <a:solidFill>
            <a:srgbClr val="66FFFF"/>
          </a:solidFill>
          <a:ln w="9525">
            <a:solidFill>
              <a:srgbClr val="FF0000"/>
            </a:solidFill>
            <a:miter lim="800000"/>
            <a:headEnd/>
            <a:tailEnd/>
          </a:ln>
        </p:spPr>
        <p:txBody>
          <a:bodyPr wrap="none">
            <a:spAutoFit/>
          </a:bodyPr>
          <a:lstStyle/>
          <a:p>
            <a:r>
              <a:rPr lang="en-US" sz="2800" b="1" dirty="0">
                <a:solidFill>
                  <a:srgbClr val="FF0000"/>
                </a:solidFill>
                <a:latin typeface="Monotype Corsiva" pitchFamily="66" charset="0"/>
              </a:rPr>
              <a:t>PHIẾU HỌC TẬP – THẢO LUẬN NHÓM</a:t>
            </a:r>
            <a:endParaRPr lang="vi-VN" sz="2800" dirty="0">
              <a:solidFill>
                <a:srgbClr val="FF0000"/>
              </a:solidFill>
            </a:endParaRPr>
          </a:p>
        </p:txBody>
      </p:sp>
      <p:pic>
        <p:nvPicPr>
          <p:cNvPr id="11270" name="Picture 3" descr="k00-8"/>
          <p:cNvPicPr>
            <a:picLocks noChangeAspect="1" noChangeArrowheads="1"/>
          </p:cNvPicPr>
          <p:nvPr/>
        </p:nvPicPr>
        <p:blipFill>
          <a:blip r:embed="rId2"/>
          <a:srcRect/>
          <a:stretch>
            <a:fillRect/>
          </a:stretch>
        </p:blipFill>
        <p:spPr bwMode="auto">
          <a:xfrm>
            <a:off x="2184400" y="168276"/>
            <a:ext cx="8096251" cy="549275"/>
          </a:xfrm>
          <a:prstGeom prst="rect">
            <a:avLst/>
          </a:prstGeom>
          <a:noFill/>
          <a:ln w="9525">
            <a:noFill/>
            <a:miter lim="800000"/>
            <a:headEnd/>
            <a:tailEnd/>
          </a:ln>
        </p:spPr>
      </p:pic>
      <p:pic>
        <p:nvPicPr>
          <p:cNvPr id="11271" name="Picture 3" descr="k00-8"/>
          <p:cNvPicPr>
            <a:picLocks noChangeAspect="1" noChangeArrowheads="1"/>
          </p:cNvPicPr>
          <p:nvPr/>
        </p:nvPicPr>
        <p:blipFill>
          <a:blip r:embed="rId2"/>
          <a:srcRect/>
          <a:stretch>
            <a:fillRect/>
          </a:stretch>
        </p:blipFill>
        <p:spPr bwMode="auto">
          <a:xfrm>
            <a:off x="857251" y="6237289"/>
            <a:ext cx="10572749" cy="549275"/>
          </a:xfrm>
          <a:prstGeom prst="rect">
            <a:avLst/>
          </a:prstGeom>
          <a:noFill/>
          <a:ln w="9525">
            <a:noFill/>
            <a:miter lim="800000"/>
            <a:headEnd/>
            <a:tailEnd/>
          </a:ln>
        </p:spPr>
      </p:pic>
      <p:sp>
        <p:nvSpPr>
          <p:cNvPr id="14" name="Rounded Rectangle 13"/>
          <p:cNvSpPr/>
          <p:nvPr/>
        </p:nvSpPr>
        <p:spPr>
          <a:xfrm>
            <a:off x="190501" y="1857375"/>
            <a:ext cx="4095751"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Những </a:t>
            </a:r>
            <a:r>
              <a:rPr lang="en-US" sz="2800" dirty="0" smtClean="0">
                <a:solidFill>
                  <a:schemeClr val="tx1"/>
                </a:solidFill>
              </a:rPr>
              <a:t>chi </a:t>
            </a:r>
            <a:r>
              <a:rPr lang="vi-VN" sz="2800" dirty="0" smtClean="0">
                <a:solidFill>
                  <a:schemeClr val="tx1"/>
                </a:solidFill>
              </a:rPr>
              <a:t>tiết nào trong câu chuyện thể hiện lối sống tiết kiệm của Bác Hồ?</a:t>
            </a:r>
            <a:endParaRPr lang="vi-VN" sz="2800" dirty="0">
              <a:solidFill>
                <a:schemeClr val="tx1"/>
              </a:solidFill>
            </a:endParaRPr>
          </a:p>
        </p:txBody>
      </p:sp>
      <p:sp>
        <p:nvSpPr>
          <p:cNvPr id="17" name="Rounded Rectangle 16"/>
          <p:cNvSpPr/>
          <p:nvPr/>
        </p:nvSpPr>
        <p:spPr>
          <a:xfrm>
            <a:off x="4421717" y="1857375"/>
            <a:ext cx="4095749" cy="1785938"/>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Từ câu chuyện về Bác Hồ, em hiểu tiết kiệm là gì? Vì sao chúng ta phải tiết kiệm?</a:t>
            </a:r>
            <a:endParaRPr lang="vi-VN" sz="2800" dirty="0">
              <a:solidFill>
                <a:schemeClr val="tx1"/>
              </a:solidFill>
            </a:endParaRPr>
          </a:p>
        </p:txBody>
      </p:sp>
      <p:sp>
        <p:nvSpPr>
          <p:cNvPr id="18" name="Rounded Rectangle 17"/>
          <p:cNvSpPr/>
          <p:nvPr/>
        </p:nvSpPr>
        <p:spPr>
          <a:xfrm>
            <a:off x="8667751" y="1857375"/>
            <a:ext cx="3333749" cy="1714500"/>
          </a:xfrm>
          <a:prstGeom prst="roundRect">
            <a:avLst/>
          </a:prstGeom>
          <a:solidFill>
            <a:srgbClr val="99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vi-VN" sz="2800" dirty="0" smtClean="0">
                <a:solidFill>
                  <a:schemeClr val="tx1"/>
                </a:solidFill>
              </a:rPr>
              <a:t>Em rút ra được bài học gì cho bản thân từ câu chuyện trên?</a:t>
            </a:r>
            <a:endParaRPr lang="vi-VN" sz="2800" dirty="0">
              <a:solidFill>
                <a:schemeClr val="tx1"/>
              </a:solidFill>
            </a:endParaRPr>
          </a:p>
        </p:txBody>
      </p:sp>
      <p:sp>
        <p:nvSpPr>
          <p:cNvPr id="19" name="Rectangle 18"/>
          <p:cNvSpPr/>
          <p:nvPr/>
        </p:nvSpPr>
        <p:spPr>
          <a:xfrm>
            <a:off x="381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0" name="Rectangle 19"/>
          <p:cNvSpPr/>
          <p:nvPr/>
        </p:nvSpPr>
        <p:spPr>
          <a:xfrm>
            <a:off x="437515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sp>
        <p:nvSpPr>
          <p:cNvPr id="21" name="Rectangle 20"/>
          <p:cNvSpPr/>
          <p:nvPr/>
        </p:nvSpPr>
        <p:spPr>
          <a:xfrm>
            <a:off x="8382001" y="4429126"/>
            <a:ext cx="3619500" cy="1643063"/>
          </a:xfrm>
          <a:prstGeom prst="rect">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Times New Roman" pitchFamily="18" charset="0"/>
                <a:cs typeface="Times New Roman" pitchFamily="18" charset="0"/>
              </a:rPr>
              <a:t>……………………………………………………………………………………</a:t>
            </a:r>
            <a:endParaRPr lang="vi-VN" sz="2400" b="1" dirty="0">
              <a:solidFill>
                <a:schemeClr val="tx1"/>
              </a:solidFill>
              <a:latin typeface="Times New Roman" pitchFamily="18" charset="0"/>
              <a:cs typeface="Times New Roman" pitchFamily="18" charset="0"/>
            </a:endParaRPr>
          </a:p>
        </p:txBody>
      </p:sp>
      <p:cxnSp>
        <p:nvCxnSpPr>
          <p:cNvPr id="30" name="Straight Arrow Connector 29"/>
          <p:cNvCxnSpPr/>
          <p:nvPr/>
        </p:nvCxnSpPr>
        <p:spPr>
          <a:xfrm rot="10800000" flipV="1">
            <a:off x="2332567" y="1357313"/>
            <a:ext cx="4334933" cy="45561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418528" y="1606286"/>
            <a:ext cx="500062" cy="211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6667500" y="1357313"/>
            <a:ext cx="3524251" cy="50006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14" idx="2"/>
            <a:endCxn id="19" idx="0"/>
          </p:cNvCxnSpPr>
          <p:nvPr/>
        </p:nvCxnSpPr>
        <p:spPr>
          <a:xfrm rot="5400000">
            <a:off x="1821129" y="4012936"/>
            <a:ext cx="785812"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0" idx="0"/>
          </p:cNvCxnSpPr>
          <p:nvPr/>
        </p:nvCxnSpPr>
        <p:spPr>
          <a:xfrm rot="5400000">
            <a:off x="5795170" y="4033044"/>
            <a:ext cx="785812" cy="635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8" idx="2"/>
          </p:cNvCxnSpPr>
          <p:nvPr/>
        </p:nvCxnSpPr>
        <p:spPr>
          <a:xfrm rot="16200000" flipH="1">
            <a:off x="9930343" y="3977217"/>
            <a:ext cx="857250" cy="465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Rectangle 13"/>
          <p:cNvSpPr>
            <a:spLocks noChangeArrowheads="1"/>
          </p:cNvSpPr>
          <p:nvPr/>
        </p:nvSpPr>
        <p:spPr bwMode="auto">
          <a:xfrm>
            <a:off x="0" y="0"/>
            <a:ext cx="12192000" cy="6858000"/>
          </a:xfrm>
          <a:prstGeom prst="rect">
            <a:avLst/>
          </a:prstGeom>
          <a:noFill/>
          <a:ln w="76200">
            <a:pattFill prst="sphere">
              <a:fgClr>
                <a:srgbClr val="00FF00"/>
              </a:fgClr>
              <a:bgClr>
                <a:srgbClr val="FF0000"/>
              </a:bgClr>
            </a:pattFill>
            <a:miter lim="800000"/>
            <a:headEnd/>
            <a:tailEnd/>
          </a:ln>
        </p:spPr>
        <p:txBody>
          <a:bodyPr wrap="none" anchor="ctr"/>
          <a:lstStyle/>
          <a:p>
            <a:pPr algn="ctr"/>
            <a:endParaRPr lang="en-US">
              <a:latin typeface="Times New Roman" pitchFamily="18" charset="0"/>
            </a:endParaRPr>
          </a:p>
        </p:txBody>
      </p:sp>
      <p:pic>
        <p:nvPicPr>
          <p:cNvPr id="23" name="Shape 1"/>
          <p:cNvPicPr/>
          <p:nvPr/>
        </p:nvPicPr>
        <p:blipFill>
          <a:blip r:embed="rId3"/>
          <a:stretch/>
        </p:blipFill>
        <p:spPr>
          <a:xfrm>
            <a:off x="10919460" y="0"/>
            <a:ext cx="1272540" cy="104394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1454</TotalTime>
  <Words>2311</Words>
  <Application>Microsoft Office PowerPoint</Application>
  <PresentationFormat>Widescreen</PresentationFormat>
  <Paragraphs>197</Paragraphs>
  <Slides>33</Slides>
  <Notes>12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33</vt:i4>
      </vt:variant>
    </vt:vector>
  </HeadingPairs>
  <TitlesOfParts>
    <vt:vector size="52" baseType="lpstr">
      <vt:lpstr>Arial Unicode MS</vt:lpstr>
      <vt:lpstr>微软雅黑</vt:lpstr>
      <vt:lpstr>宋体</vt:lpstr>
      <vt:lpstr>#9Slide05 Brannboll Ny</vt:lpstr>
      <vt:lpstr>.VnTime</vt:lpstr>
      <vt:lpstr>Arial</vt:lpstr>
      <vt:lpstr>Calibri</vt:lpstr>
      <vt:lpstr>Calibri Light</vt:lpstr>
      <vt:lpstr>Cambria</vt:lpstr>
      <vt:lpstr>Courier New</vt:lpstr>
      <vt:lpstr>Helvetica Neue</vt:lpstr>
      <vt:lpstr>Monotype Corsiva</vt:lpstr>
      <vt:lpstr>Segoe Print</vt:lpstr>
      <vt:lpstr>SVN-Vanilla Daisy Pro</vt:lpstr>
      <vt:lpstr>Times New Roman</vt:lpstr>
      <vt:lpstr>Trebuchet MS</vt:lpstr>
      <vt:lpstr>Wingdings 3</vt:lpstr>
      <vt:lpstr>华康海报体W12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235</cp:revision>
  <dcterms:created xsi:type="dcterms:W3CDTF">2021-07-15T15:36:06Z</dcterms:created>
  <dcterms:modified xsi:type="dcterms:W3CDTF">2022-02-25T06:26:21Z</dcterms:modified>
</cp:coreProperties>
</file>