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93" r:id="rId3"/>
    <p:sldMasterId id="2147488605" r:id="rId4"/>
  </p:sldMasterIdLst>
  <p:notesMasterIdLst>
    <p:notesMasterId r:id="rId40"/>
  </p:notesMasterIdLst>
  <p:sldIdLst>
    <p:sldId id="318" r:id="rId5"/>
    <p:sldId id="366" r:id="rId6"/>
    <p:sldId id="392" r:id="rId7"/>
    <p:sldId id="367" r:id="rId8"/>
    <p:sldId id="317" r:id="rId9"/>
    <p:sldId id="368" r:id="rId10"/>
    <p:sldId id="369" r:id="rId11"/>
    <p:sldId id="370" r:id="rId12"/>
    <p:sldId id="371" r:id="rId13"/>
    <p:sldId id="372" r:id="rId14"/>
    <p:sldId id="374" r:id="rId15"/>
    <p:sldId id="373" r:id="rId16"/>
    <p:sldId id="375" r:id="rId17"/>
    <p:sldId id="377" r:id="rId18"/>
    <p:sldId id="376" r:id="rId19"/>
    <p:sldId id="346" r:id="rId20"/>
    <p:sldId id="389" r:id="rId21"/>
    <p:sldId id="390" r:id="rId22"/>
    <p:sldId id="379" r:id="rId23"/>
    <p:sldId id="337" r:id="rId24"/>
    <p:sldId id="378" r:id="rId25"/>
    <p:sldId id="380" r:id="rId26"/>
    <p:sldId id="381" r:id="rId27"/>
    <p:sldId id="383" r:id="rId28"/>
    <p:sldId id="382" r:id="rId29"/>
    <p:sldId id="365" r:id="rId30"/>
    <p:sldId id="359" r:id="rId31"/>
    <p:sldId id="384" r:id="rId32"/>
    <p:sldId id="386" r:id="rId33"/>
    <p:sldId id="326" r:id="rId34"/>
    <p:sldId id="340" r:id="rId35"/>
    <p:sldId id="351" r:id="rId36"/>
    <p:sldId id="361" r:id="rId37"/>
    <p:sldId id="387" r:id="rId38"/>
    <p:sldId id="3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7" d="100"/>
          <a:sy n="47" d="100"/>
        </p:scale>
        <p:origin x="82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7/10/2024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7/10/2024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7/10/2024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A775A8-BCCA-41BF-8F99-99945EC72A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89764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77F37D-DD9D-426C-A5F5-63FFEECC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4143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027E-D40E-4723-B173-F393C418596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4461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FC6BC-DE46-4985-948E-02B623D19C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6767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273D9B-7BA8-40DE-B1FE-4FF661A0E5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757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6DBDD-CA3D-4802-8F84-5376940364E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410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1B99F-0F13-4E6E-BA7D-5097A59E2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550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D7B92-2A2C-4215-A408-D8DF7F9D3DA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1066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39A8C-E52B-4EE4-9376-D98749D76BD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8192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D6070F-FEE0-425A-A443-894844CBFEE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716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5F490-8224-4FB6-8216-22B3264291A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860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7/10/2024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425682C-3C9E-46CD-813D-6A4BD1F069BD}" type="slidenum">
              <a:rPr lang="en-US"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98908014"/>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35.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 y="210149"/>
            <a:ext cx="12308839" cy="6858000"/>
          </a:xfrm>
          <a:prstGeom prst="rect">
            <a:avLst/>
          </a:prstGeom>
        </p:spPr>
      </p:pic>
      <p:grpSp>
        <p:nvGrpSpPr>
          <p:cNvPr id="7" name="Group 2"/>
          <p:cNvGrpSpPr>
            <a:grpSpLocks noChangeAspect="1"/>
          </p:cNvGrpSpPr>
          <p:nvPr/>
        </p:nvGrpSpPr>
        <p:grpSpPr bwMode="auto">
          <a:xfrm>
            <a:off x="4077422" y="3810838"/>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40" name="Picture 30"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55186">
            <a:off x="8265508" y="4864708"/>
            <a:ext cx="2518755" cy="77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6D4B10-6963-8838-6319-89AADBBD1EC6}"/>
              </a:ext>
            </a:extLst>
          </p:cNvPr>
          <p:cNvSpPr>
            <a:spLocks noGrp="1"/>
          </p:cNvSpPr>
          <p:nvPr>
            <p:ph type="ftr" sz="quarter" idx="11"/>
          </p:nvPr>
        </p:nvSpPr>
        <p:spPr/>
        <p:txBody>
          <a:bodyPr/>
          <a:lstStyle/>
          <a:p>
            <a:endParaRPr lang="en-US">
              <a:solidFill>
                <a:prstClr val="black">
                  <a:tint val="75000"/>
                </a:prstClr>
              </a:solidFill>
            </a:endParaRPr>
          </a:p>
        </p:txBody>
      </p:sp>
      <p:sp>
        <p:nvSpPr>
          <p:cNvPr id="9" name="TextBox 8">
            <a:extLst>
              <a:ext uri="{FF2B5EF4-FFF2-40B4-BE49-F238E27FC236}">
                <a16:creationId xmlns:a16="http://schemas.microsoft.com/office/drawing/2014/main" id="{0999CC10-6E58-1771-8DB5-CDC915920A87}"/>
              </a:ext>
            </a:extLst>
          </p:cNvPr>
          <p:cNvSpPr txBox="1"/>
          <p:nvPr/>
        </p:nvSpPr>
        <p:spPr>
          <a:xfrm>
            <a:off x="1360449" y="490654"/>
            <a:ext cx="9946888"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3,Bài 2: YÊU THƯƠNG CON NGƯỜI</a:t>
            </a:r>
          </a:p>
        </p:txBody>
      </p:sp>
      <p:sp>
        <p:nvSpPr>
          <p:cNvPr id="12" name="TextBox 11">
            <a:extLst>
              <a:ext uri="{FF2B5EF4-FFF2-40B4-BE49-F238E27FC236}">
                <a16:creationId xmlns:a16="http://schemas.microsoft.com/office/drawing/2014/main" id="{731F1D3B-71CA-8F30-AC8E-8A00331E6D48}"/>
              </a:ext>
            </a:extLst>
          </p:cNvPr>
          <p:cNvSpPr txBox="1"/>
          <p:nvPr/>
        </p:nvSpPr>
        <p:spPr>
          <a:xfrm>
            <a:off x="1240572" y="1370929"/>
            <a:ext cx="8527895" cy="646331"/>
          </a:xfrm>
          <a:prstGeom prst="rect">
            <a:avLst/>
          </a:prstGeom>
          <a:noFill/>
        </p:spPr>
        <p:txBody>
          <a:bodyPr wrap="square">
            <a:spAutoFit/>
          </a:bodyPr>
          <a:lstStyle/>
          <a:p>
            <a:r>
              <a:rPr lang="en-US" sz="3600" b="1" dirty="0">
                <a:solidFill>
                  <a:srgbClr val="0101FB"/>
                </a:solidFill>
                <a:effectLst/>
                <a:latin typeface="Times New Roman" panose="02020603050405020304" pitchFamily="18" charset="0"/>
                <a:ea typeface="Times New Roman" panose="02020603050405020304" pitchFamily="18" charset="0"/>
              </a:rPr>
              <a:t>1.Thế </a:t>
            </a:r>
            <a:r>
              <a:rPr lang="en-US" sz="3600" b="1" dirty="0" err="1">
                <a:solidFill>
                  <a:srgbClr val="0101FB"/>
                </a:solidFill>
                <a:effectLst/>
                <a:latin typeface="Times New Roman" panose="02020603050405020304" pitchFamily="18" charset="0"/>
                <a:ea typeface="Times New Roman" panose="02020603050405020304" pitchFamily="18" charset="0"/>
              </a:rPr>
              <a:t>nào</a:t>
            </a:r>
            <a:r>
              <a:rPr lang="en-US" sz="3600" b="1" dirty="0">
                <a:solidFill>
                  <a:srgbClr val="0101FB"/>
                </a:solidFill>
                <a:effectLst/>
                <a:latin typeface="Times New Roman" panose="02020603050405020304" pitchFamily="18" charset="0"/>
                <a:ea typeface="Times New Roman" panose="02020603050405020304" pitchFamily="18" charset="0"/>
              </a:rPr>
              <a:t> </a:t>
            </a:r>
            <a:r>
              <a:rPr lang="en-US" sz="3600" b="1" dirty="0" err="1">
                <a:solidFill>
                  <a:srgbClr val="0101FB"/>
                </a:solidFill>
                <a:effectLst/>
                <a:latin typeface="Times New Roman" panose="02020603050405020304" pitchFamily="18" charset="0"/>
                <a:ea typeface="Times New Roman" panose="02020603050405020304" pitchFamily="18" charset="0"/>
              </a:rPr>
              <a:t>là</a:t>
            </a:r>
            <a:r>
              <a:rPr lang="en-US" sz="3600" b="1" dirty="0">
                <a:solidFill>
                  <a:srgbClr val="0101FB"/>
                </a:solidFill>
                <a:effectLst/>
                <a:latin typeface="Times New Roman" panose="02020603050405020304" pitchFamily="18" charset="0"/>
                <a:ea typeface="Times New Roman" panose="02020603050405020304" pitchFamily="18" charset="0"/>
              </a:rPr>
              <a:t> y</a:t>
            </a:r>
            <a:r>
              <a:rPr lang="vi-VN" sz="3600" b="1" dirty="0">
                <a:solidFill>
                  <a:srgbClr val="0101FB"/>
                </a:solidFill>
                <a:effectLst/>
                <a:latin typeface="Times New Roman" panose="02020603050405020304" pitchFamily="18" charset="0"/>
                <a:ea typeface="Times New Roman" panose="02020603050405020304" pitchFamily="18" charset="0"/>
              </a:rPr>
              <a:t>êu thương con người </a:t>
            </a:r>
            <a:endParaRPr lang="en-US" sz="3600" dirty="0"/>
          </a:p>
        </p:txBody>
      </p:sp>
      <p:sp>
        <p:nvSpPr>
          <p:cNvPr id="3" name="TextBox 2">
            <a:extLst>
              <a:ext uri="{FF2B5EF4-FFF2-40B4-BE49-F238E27FC236}">
                <a16:creationId xmlns:a16="http://schemas.microsoft.com/office/drawing/2014/main" id="{F923EEC9-637B-EC9B-BAE5-EB1271ED801F}"/>
              </a:ext>
            </a:extLst>
          </p:cNvPr>
          <p:cNvSpPr txBox="1"/>
          <p:nvPr/>
        </p:nvSpPr>
        <p:spPr>
          <a:xfrm>
            <a:off x="1200149" y="2238833"/>
            <a:ext cx="10267487" cy="2135393"/>
          </a:xfrm>
          <a:prstGeom prst="rect">
            <a:avLst/>
          </a:prstGeom>
          <a:noFill/>
        </p:spPr>
        <p:txBody>
          <a:bodyPr wrap="square">
            <a:spAutoFit/>
          </a:bodyPr>
          <a:lstStyle/>
          <a:p>
            <a:pPr algn="just">
              <a:lnSpc>
                <a:spcPct val="127000"/>
              </a:lnSpc>
              <a:spcAft>
                <a:spcPts val="200"/>
              </a:spcAft>
            </a:pPr>
            <a:r>
              <a:rPr lang="vi-VN" sz="36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Yêu thương con người là quan tâm, giúp đỡ và làm những điều tốt đẹp cho người khác, nhất là những lúc gặp khó khăn, hoạn nạn.</a:t>
            </a:r>
            <a:endParaRPr lang="en-US" sz="36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28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6D4B10-6963-8838-6319-89AADBBD1EC6}"/>
              </a:ext>
            </a:extLst>
          </p:cNvPr>
          <p:cNvSpPr>
            <a:spLocks noGrp="1"/>
          </p:cNvSpPr>
          <p:nvPr>
            <p:ph type="ftr" sz="quarter" idx="11"/>
          </p:nvPr>
        </p:nvSpPr>
        <p:spPr/>
        <p:txBody>
          <a:bodyPr/>
          <a:lstStyle/>
          <a:p>
            <a:endParaRPr lang="en-US">
              <a:solidFill>
                <a:prstClr val="black">
                  <a:tint val="75000"/>
                </a:prstClr>
              </a:solidFill>
            </a:endParaRPr>
          </a:p>
        </p:txBody>
      </p:sp>
      <p:sp>
        <p:nvSpPr>
          <p:cNvPr id="9" name="TextBox 8">
            <a:extLst>
              <a:ext uri="{FF2B5EF4-FFF2-40B4-BE49-F238E27FC236}">
                <a16:creationId xmlns:a16="http://schemas.microsoft.com/office/drawing/2014/main" id="{0999CC10-6E58-1771-8DB5-CDC915920A87}"/>
              </a:ext>
            </a:extLst>
          </p:cNvPr>
          <p:cNvSpPr txBox="1"/>
          <p:nvPr/>
        </p:nvSpPr>
        <p:spPr>
          <a:xfrm>
            <a:off x="1360449" y="490654"/>
            <a:ext cx="9946888"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3,Bài 2: YÊU THƯƠNG CON NGƯỜI</a:t>
            </a:r>
          </a:p>
        </p:txBody>
      </p:sp>
      <p:sp>
        <p:nvSpPr>
          <p:cNvPr id="5" name="TextBox 4">
            <a:extLst>
              <a:ext uri="{FF2B5EF4-FFF2-40B4-BE49-F238E27FC236}">
                <a16:creationId xmlns:a16="http://schemas.microsoft.com/office/drawing/2014/main" id="{D5090B59-EB85-A205-0DF5-32F5629DBEEB}"/>
              </a:ext>
            </a:extLst>
          </p:cNvPr>
          <p:cNvSpPr txBox="1"/>
          <p:nvPr/>
        </p:nvSpPr>
        <p:spPr>
          <a:xfrm>
            <a:off x="1360448" y="1504743"/>
            <a:ext cx="9132849" cy="646331"/>
          </a:xfrm>
          <a:prstGeom prst="rect">
            <a:avLst/>
          </a:prstGeom>
          <a:noFill/>
        </p:spPr>
        <p:txBody>
          <a:bodyPr wrap="square">
            <a:spAutoFit/>
          </a:bodyPr>
          <a:lstStyle/>
          <a:p>
            <a:r>
              <a:rPr lang="en-US" sz="3600" b="1" dirty="0">
                <a:solidFill>
                  <a:srgbClr val="0101FB"/>
                </a:solidFill>
                <a:effectLst/>
                <a:latin typeface="Times New Roman" panose="02020603050405020304" pitchFamily="18" charset="0"/>
                <a:ea typeface="Times New Roman" panose="02020603050405020304" pitchFamily="18" charset="0"/>
              </a:rPr>
              <a:t>2. </a:t>
            </a:r>
            <a:r>
              <a:rPr lang="en-US" sz="3600" b="1" dirty="0" err="1">
                <a:solidFill>
                  <a:srgbClr val="0101FB"/>
                </a:solidFill>
                <a:effectLst/>
                <a:latin typeface="Times New Roman" panose="02020603050405020304" pitchFamily="18" charset="0"/>
                <a:ea typeface="Times New Roman" panose="02020603050405020304" pitchFamily="18" charset="0"/>
              </a:rPr>
              <a:t>Biểu</a:t>
            </a:r>
            <a:r>
              <a:rPr lang="en-US" sz="3600" b="1" dirty="0">
                <a:solidFill>
                  <a:srgbClr val="0101FB"/>
                </a:solidFill>
                <a:effectLst/>
                <a:latin typeface="Times New Roman" panose="02020603050405020304" pitchFamily="18" charset="0"/>
                <a:ea typeface="Times New Roman" panose="02020603050405020304" pitchFamily="18" charset="0"/>
              </a:rPr>
              <a:t> </a:t>
            </a:r>
            <a:r>
              <a:rPr lang="en-US" sz="3600" b="1" dirty="0" err="1">
                <a:solidFill>
                  <a:srgbClr val="0101FB"/>
                </a:solidFill>
                <a:effectLst/>
                <a:latin typeface="Times New Roman" panose="02020603050405020304" pitchFamily="18" charset="0"/>
                <a:ea typeface="Times New Roman" panose="02020603050405020304" pitchFamily="18" charset="0"/>
              </a:rPr>
              <a:t>hiện</a:t>
            </a:r>
            <a:r>
              <a:rPr lang="en-US" sz="3600" b="1" dirty="0">
                <a:solidFill>
                  <a:srgbClr val="0101FB"/>
                </a:solidFill>
                <a:effectLst/>
                <a:latin typeface="Times New Roman" panose="02020603050405020304" pitchFamily="18" charset="0"/>
                <a:ea typeface="Times New Roman" panose="02020603050405020304" pitchFamily="18" charset="0"/>
              </a:rPr>
              <a:t> </a:t>
            </a:r>
            <a:r>
              <a:rPr lang="en-US" sz="3600" b="1" dirty="0" err="1">
                <a:solidFill>
                  <a:srgbClr val="0101FB"/>
                </a:solidFill>
                <a:effectLst/>
                <a:latin typeface="Times New Roman" panose="02020603050405020304" pitchFamily="18" charset="0"/>
                <a:ea typeface="Times New Roman" panose="02020603050405020304" pitchFamily="18" charset="0"/>
              </a:rPr>
              <a:t>của</a:t>
            </a:r>
            <a:r>
              <a:rPr lang="en-US" sz="3600" b="1" dirty="0">
                <a:solidFill>
                  <a:srgbClr val="0101FB"/>
                </a:solidFill>
                <a:effectLst/>
                <a:latin typeface="Times New Roman" panose="02020603050405020304" pitchFamily="18" charset="0"/>
                <a:ea typeface="Times New Roman" panose="02020603050405020304" pitchFamily="18" charset="0"/>
              </a:rPr>
              <a:t> y</a:t>
            </a:r>
            <a:r>
              <a:rPr lang="vi-VN" sz="3600" b="1" dirty="0">
                <a:solidFill>
                  <a:srgbClr val="0101FB"/>
                </a:solidFill>
                <a:effectLst/>
                <a:latin typeface="Times New Roman" panose="02020603050405020304" pitchFamily="18" charset="0"/>
                <a:ea typeface="Times New Roman" panose="02020603050405020304" pitchFamily="18" charset="0"/>
              </a:rPr>
              <a:t>êu thương con người </a:t>
            </a:r>
            <a:endParaRPr lang="en-US" sz="3600" dirty="0"/>
          </a:p>
        </p:txBody>
      </p:sp>
    </p:spTree>
    <p:extLst>
      <p:ext uri="{BB962C8B-B14F-4D97-AF65-F5344CB8AC3E}">
        <p14:creationId xmlns:p14="http://schemas.microsoft.com/office/powerpoint/2010/main" val="123291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8F4273-9C41-A75C-D9B5-313167FC62C8}"/>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4">
            <a:extLst>
              <a:ext uri="{FF2B5EF4-FFF2-40B4-BE49-F238E27FC236}">
                <a16:creationId xmlns:a16="http://schemas.microsoft.com/office/drawing/2014/main" id="{375DDF4E-E8AA-668E-BCE3-22969EB78BF9}"/>
              </a:ext>
            </a:extLst>
          </p:cNvPr>
          <p:cNvPicPr>
            <a:picLocks noChangeAspect="1"/>
          </p:cNvPicPr>
          <p:nvPr/>
        </p:nvPicPr>
        <p:blipFill>
          <a:blip r:embed="rId2"/>
          <a:stretch>
            <a:fillRect/>
          </a:stretch>
        </p:blipFill>
        <p:spPr>
          <a:xfrm>
            <a:off x="434898" y="136525"/>
            <a:ext cx="11296185" cy="6899895"/>
          </a:xfrm>
          <a:prstGeom prst="rect">
            <a:avLst/>
          </a:prstGeom>
        </p:spPr>
      </p:pic>
    </p:spTree>
    <p:extLst>
      <p:ext uri="{BB962C8B-B14F-4D97-AF65-F5344CB8AC3E}">
        <p14:creationId xmlns:p14="http://schemas.microsoft.com/office/powerpoint/2010/main" val="177844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C4352B-88E7-8597-ED6A-4E9AB3F04C75}"/>
              </a:ext>
            </a:extLst>
          </p:cNvPr>
          <p:cNvSpPr>
            <a:spLocks noGrp="1"/>
          </p:cNvSpPr>
          <p:nvPr>
            <p:ph type="ftr" sz="quarter" idx="11"/>
          </p:nvPr>
        </p:nvSpPr>
        <p:spPr/>
        <p:txBody>
          <a:bodyPr/>
          <a:lstStyle/>
          <a:p>
            <a:endParaRPr lang="en-US">
              <a:solidFill>
                <a:prstClr val="black">
                  <a:tint val="75000"/>
                </a:prstClr>
              </a:solidFill>
            </a:endParaRPr>
          </a:p>
        </p:txBody>
      </p:sp>
      <p:sp>
        <p:nvSpPr>
          <p:cNvPr id="8" name="TextBox 7">
            <a:extLst>
              <a:ext uri="{FF2B5EF4-FFF2-40B4-BE49-F238E27FC236}">
                <a16:creationId xmlns:a16="http://schemas.microsoft.com/office/drawing/2014/main" id="{65330D01-B80B-6733-07F1-B46639299625}"/>
              </a:ext>
            </a:extLst>
          </p:cNvPr>
          <p:cNvSpPr txBox="1"/>
          <p:nvPr/>
        </p:nvSpPr>
        <p:spPr>
          <a:xfrm>
            <a:off x="379143" y="136525"/>
            <a:ext cx="11255296" cy="2308324"/>
          </a:xfrm>
          <a:prstGeom prst="rect">
            <a:avLst/>
          </a:prstGeom>
          <a:noFill/>
        </p:spPr>
        <p:txBody>
          <a:bodyPr wrap="square">
            <a:spAutoFit/>
          </a:bodyPr>
          <a:lstStyle/>
          <a:p>
            <a:pPr algn="just"/>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p>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3600" i="1" dirty="0" err="1">
                <a:effectLst/>
                <a:latin typeface="Times New Roman" panose="02020603050405020304" pitchFamily="18" charset="0"/>
                <a:ea typeface="Calibri" panose="020F0502020204030204" pitchFamily="34" charset="0"/>
              </a:rPr>
              <a:t>Nhóm</a:t>
            </a:r>
            <a:r>
              <a:rPr lang="en-US" sz="3600" i="1" dirty="0">
                <a:effectLst/>
                <a:latin typeface="Times New Roman" panose="02020603050405020304" pitchFamily="18" charset="0"/>
                <a:ea typeface="Calibri" panose="020F0502020204030204" pitchFamily="34" charset="0"/>
              </a:rPr>
              <a:t> 1: </a:t>
            </a:r>
            <a:r>
              <a:rPr lang="vi-VN" sz="3600" kern="1200" dirty="0">
                <a:solidFill>
                  <a:srgbClr val="353635"/>
                </a:solidFill>
                <a:effectLst/>
                <a:latin typeface="Times New Roman" panose="02020603050405020304" pitchFamily="18" charset="0"/>
                <a:ea typeface="Times New Roman" panose="02020603050405020304" pitchFamily="18" charset="0"/>
              </a:rPr>
              <a:t>Tìm hiểu biểu hiện của tình yêu thương con người</a:t>
            </a:r>
            <a:r>
              <a:rPr lang="en-US" sz="3600" kern="1200" dirty="0">
                <a:solidFill>
                  <a:srgbClr val="353635"/>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algn="just"/>
            <a:r>
              <a:rPr lang="en-US" sz="3600" i="1" dirty="0" err="1">
                <a:effectLst/>
                <a:latin typeface="Times New Roman" panose="02020603050405020304" pitchFamily="18" charset="0"/>
                <a:ea typeface="Calibri" panose="020F0502020204030204" pitchFamily="34" charset="0"/>
              </a:rPr>
              <a:t>Nhóm</a:t>
            </a:r>
            <a:r>
              <a:rPr lang="en-US" sz="3600" i="1" dirty="0">
                <a:effectLst/>
                <a:latin typeface="Times New Roman" panose="02020603050405020304" pitchFamily="18" charset="0"/>
                <a:ea typeface="Calibri" panose="020F0502020204030204" pitchFamily="34" charset="0"/>
              </a:rPr>
              <a:t> 2: </a:t>
            </a:r>
            <a:r>
              <a:rPr lang="vi-VN" sz="3600" kern="1200" dirty="0">
                <a:solidFill>
                  <a:srgbClr val="353635"/>
                </a:solidFill>
                <a:effectLst/>
                <a:latin typeface="Times New Roman" panose="02020603050405020304" pitchFamily="18" charset="0"/>
                <a:ea typeface="Times New Roman" panose="02020603050405020304" pitchFamily="18" charset="0"/>
              </a:rPr>
              <a:t>Tìm biểu hiện </a:t>
            </a:r>
            <a:r>
              <a:rPr lang="en-US" sz="3600" kern="1200" dirty="0" err="1">
                <a:solidFill>
                  <a:srgbClr val="353635"/>
                </a:solidFill>
                <a:effectLst/>
                <a:latin typeface="Times New Roman" panose="02020603050405020304" pitchFamily="18" charset="0"/>
                <a:ea typeface="Times New Roman" panose="02020603050405020304" pitchFamily="18" charset="0"/>
              </a:rPr>
              <a:t>trái</a:t>
            </a:r>
            <a:r>
              <a:rPr lang="en-US" sz="3600" kern="1200" dirty="0">
                <a:solidFill>
                  <a:srgbClr val="353635"/>
                </a:solidFill>
                <a:effectLst/>
                <a:latin typeface="Times New Roman" panose="02020603050405020304" pitchFamily="18" charset="0"/>
                <a:ea typeface="Times New Roman" panose="02020603050405020304" pitchFamily="18" charset="0"/>
              </a:rPr>
              <a:t> </a:t>
            </a:r>
            <a:r>
              <a:rPr lang="en-US" sz="3600" kern="1200" dirty="0" err="1">
                <a:solidFill>
                  <a:srgbClr val="353635"/>
                </a:solidFill>
                <a:effectLst/>
                <a:latin typeface="Times New Roman" panose="02020603050405020304" pitchFamily="18" charset="0"/>
                <a:ea typeface="Times New Roman" panose="02020603050405020304" pitchFamily="18" charset="0"/>
              </a:rPr>
              <a:t>với</a:t>
            </a:r>
            <a:r>
              <a:rPr lang="vi-VN" sz="3600" kern="1200" dirty="0">
                <a:solidFill>
                  <a:srgbClr val="353635"/>
                </a:solidFill>
                <a:effectLst/>
                <a:latin typeface="Times New Roman" panose="02020603050405020304" pitchFamily="18" charset="0"/>
                <a:ea typeface="Times New Roman" panose="02020603050405020304" pitchFamily="18" charset="0"/>
              </a:rPr>
              <a:t> tình yêu thương con người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783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6D4B10-6963-8838-6319-89AADBBD1EC6}"/>
              </a:ext>
            </a:extLst>
          </p:cNvPr>
          <p:cNvSpPr>
            <a:spLocks noGrp="1"/>
          </p:cNvSpPr>
          <p:nvPr>
            <p:ph type="ftr" sz="quarter" idx="11"/>
          </p:nvPr>
        </p:nvSpPr>
        <p:spPr/>
        <p:txBody>
          <a:bodyPr/>
          <a:lstStyle/>
          <a:p>
            <a:endParaRPr lang="en-US">
              <a:solidFill>
                <a:prstClr val="black">
                  <a:tint val="75000"/>
                </a:prstClr>
              </a:solidFill>
            </a:endParaRPr>
          </a:p>
        </p:txBody>
      </p:sp>
      <p:sp>
        <p:nvSpPr>
          <p:cNvPr id="9" name="TextBox 8">
            <a:extLst>
              <a:ext uri="{FF2B5EF4-FFF2-40B4-BE49-F238E27FC236}">
                <a16:creationId xmlns:a16="http://schemas.microsoft.com/office/drawing/2014/main" id="{0999CC10-6E58-1771-8DB5-CDC915920A87}"/>
              </a:ext>
            </a:extLst>
          </p:cNvPr>
          <p:cNvSpPr txBox="1"/>
          <p:nvPr/>
        </p:nvSpPr>
        <p:spPr>
          <a:xfrm>
            <a:off x="1360449" y="490654"/>
            <a:ext cx="9946888"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3,Bài 2: YÊU THƯƠNG CON NGƯỜI</a:t>
            </a:r>
          </a:p>
        </p:txBody>
      </p:sp>
      <p:sp>
        <p:nvSpPr>
          <p:cNvPr id="5" name="TextBox 4">
            <a:extLst>
              <a:ext uri="{FF2B5EF4-FFF2-40B4-BE49-F238E27FC236}">
                <a16:creationId xmlns:a16="http://schemas.microsoft.com/office/drawing/2014/main" id="{D5090B59-EB85-A205-0DF5-32F5629DBEEB}"/>
              </a:ext>
            </a:extLst>
          </p:cNvPr>
          <p:cNvSpPr txBox="1"/>
          <p:nvPr/>
        </p:nvSpPr>
        <p:spPr>
          <a:xfrm>
            <a:off x="1360449" y="1136985"/>
            <a:ext cx="9132849" cy="646331"/>
          </a:xfrm>
          <a:prstGeom prst="rect">
            <a:avLst/>
          </a:prstGeom>
          <a:noFill/>
        </p:spPr>
        <p:txBody>
          <a:bodyPr wrap="square">
            <a:spAutoFit/>
          </a:bodyPr>
          <a:lstStyle/>
          <a:p>
            <a:r>
              <a:rPr lang="en-US" sz="3600" b="1" dirty="0">
                <a:solidFill>
                  <a:srgbClr val="0101FB"/>
                </a:solidFill>
                <a:effectLst/>
                <a:latin typeface="Times New Roman" panose="02020603050405020304" pitchFamily="18" charset="0"/>
                <a:ea typeface="Times New Roman" panose="02020603050405020304" pitchFamily="18" charset="0"/>
              </a:rPr>
              <a:t>2. </a:t>
            </a:r>
            <a:r>
              <a:rPr lang="en-US" sz="3600" b="1" dirty="0" err="1">
                <a:solidFill>
                  <a:srgbClr val="0101FB"/>
                </a:solidFill>
                <a:effectLst/>
                <a:latin typeface="Times New Roman" panose="02020603050405020304" pitchFamily="18" charset="0"/>
                <a:ea typeface="Times New Roman" panose="02020603050405020304" pitchFamily="18" charset="0"/>
              </a:rPr>
              <a:t>Biểu</a:t>
            </a:r>
            <a:r>
              <a:rPr lang="en-US" sz="3600" b="1" dirty="0">
                <a:solidFill>
                  <a:srgbClr val="0101FB"/>
                </a:solidFill>
                <a:effectLst/>
                <a:latin typeface="Times New Roman" panose="02020603050405020304" pitchFamily="18" charset="0"/>
                <a:ea typeface="Times New Roman" panose="02020603050405020304" pitchFamily="18" charset="0"/>
              </a:rPr>
              <a:t> </a:t>
            </a:r>
            <a:r>
              <a:rPr lang="en-US" sz="3600" b="1" dirty="0" err="1">
                <a:solidFill>
                  <a:srgbClr val="0101FB"/>
                </a:solidFill>
                <a:effectLst/>
                <a:latin typeface="Times New Roman" panose="02020603050405020304" pitchFamily="18" charset="0"/>
                <a:ea typeface="Times New Roman" panose="02020603050405020304" pitchFamily="18" charset="0"/>
              </a:rPr>
              <a:t>hiện</a:t>
            </a:r>
            <a:r>
              <a:rPr lang="en-US" sz="3600" b="1" dirty="0">
                <a:solidFill>
                  <a:srgbClr val="0101FB"/>
                </a:solidFill>
                <a:effectLst/>
                <a:latin typeface="Times New Roman" panose="02020603050405020304" pitchFamily="18" charset="0"/>
                <a:ea typeface="Times New Roman" panose="02020603050405020304" pitchFamily="18" charset="0"/>
              </a:rPr>
              <a:t> </a:t>
            </a:r>
            <a:r>
              <a:rPr lang="en-US" sz="3600" b="1" dirty="0" err="1">
                <a:solidFill>
                  <a:srgbClr val="0101FB"/>
                </a:solidFill>
                <a:effectLst/>
                <a:latin typeface="Times New Roman" panose="02020603050405020304" pitchFamily="18" charset="0"/>
                <a:ea typeface="Times New Roman" panose="02020603050405020304" pitchFamily="18" charset="0"/>
              </a:rPr>
              <a:t>của</a:t>
            </a:r>
            <a:r>
              <a:rPr lang="en-US" sz="3600" b="1" dirty="0">
                <a:solidFill>
                  <a:srgbClr val="0101FB"/>
                </a:solidFill>
                <a:effectLst/>
                <a:latin typeface="Times New Roman" panose="02020603050405020304" pitchFamily="18" charset="0"/>
                <a:ea typeface="Times New Roman" panose="02020603050405020304" pitchFamily="18" charset="0"/>
              </a:rPr>
              <a:t> y</a:t>
            </a:r>
            <a:r>
              <a:rPr lang="vi-VN" sz="3600" b="1" dirty="0">
                <a:solidFill>
                  <a:srgbClr val="0101FB"/>
                </a:solidFill>
                <a:effectLst/>
                <a:latin typeface="Times New Roman" panose="02020603050405020304" pitchFamily="18" charset="0"/>
                <a:ea typeface="Times New Roman" panose="02020603050405020304" pitchFamily="18" charset="0"/>
              </a:rPr>
              <a:t>êu thương con người </a:t>
            </a:r>
            <a:endParaRPr lang="en-US" sz="3600" dirty="0"/>
          </a:p>
        </p:txBody>
      </p:sp>
      <p:sp>
        <p:nvSpPr>
          <p:cNvPr id="3" name="TextBox 2">
            <a:extLst>
              <a:ext uri="{FF2B5EF4-FFF2-40B4-BE49-F238E27FC236}">
                <a16:creationId xmlns:a16="http://schemas.microsoft.com/office/drawing/2014/main" id="{681738CD-4E0A-9D07-3E49-48DA43CD8815}"/>
              </a:ext>
            </a:extLst>
          </p:cNvPr>
          <p:cNvSpPr txBox="1"/>
          <p:nvPr/>
        </p:nvSpPr>
        <p:spPr>
          <a:xfrm>
            <a:off x="564995" y="1783316"/>
            <a:ext cx="11062009" cy="7816563"/>
          </a:xfrm>
          <a:prstGeom prst="rect">
            <a:avLst/>
          </a:prstGeom>
          <a:noFill/>
        </p:spPr>
        <p:txBody>
          <a:bodyPr wrap="square">
            <a:spAutoFit/>
          </a:bodyPr>
          <a:lstStyle/>
          <a:p>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thương con người được thể hiện ngay ở những lời nói, việc làm và thái độ của môi con người trong cuộc sống hàng ngày.</a:t>
            </a:r>
            <a:endParaRPr lang="en-US" sz="3600" dirty="0">
              <a:effectLst/>
              <a:latin typeface=".VnTime"/>
              <a:ea typeface="Times New Roman" panose="02020603050405020304" pitchFamily="18" charset="0"/>
              <a:cs typeface="Times New Roman" panose="02020603050405020304" pitchFamily="18" charset="0"/>
            </a:endParaRPr>
          </a:p>
          <a:p>
            <a:pPr algn="just">
              <a:lnSpc>
                <a:spcPct val="127000"/>
              </a:lnSpc>
              <a:spcAft>
                <a:spcPts val="200"/>
              </a:spcAft>
            </a:pPr>
            <a:r>
              <a:rPr lang="en-US"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Yêu thương con người được thể hiện bằng những việc làm cụ thể ở trong gia đình, nhà trường và ngoài xã hội</a:t>
            </a:r>
            <a:endParaRPr lang="en-US" sz="3600" dirty="0">
              <a:effectLst/>
              <a:latin typeface=".VnTime"/>
              <a:ea typeface="Times New Roman" panose="02020603050405020304" pitchFamily="18" charset="0"/>
              <a:cs typeface="Times New Roman" panose="02020603050405020304" pitchFamily="18" charset="0"/>
            </a:endParaRPr>
          </a:p>
          <a:p>
            <a:pPr algn="just">
              <a:lnSpc>
                <a:spcPct val="127000"/>
              </a:lnSpc>
              <a:spcAft>
                <a:spcPts val="200"/>
              </a:spcAft>
            </a:pPr>
            <a:r>
              <a:rPr lang="en-US"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1.</a:t>
            </a:r>
            <a:r>
              <a:rPr lang="vi-VN" sz="3600" kern="1200" dirty="0">
                <a:effectLst/>
                <a:latin typeface="Times New Roman" panose="02020603050405020304" pitchFamily="18" charset="0"/>
                <a:ea typeface="+mn-ea"/>
                <a:cs typeface="Times New Roman" panose="02020603050405020304" pitchFamily="18" charset="0"/>
              </a:rPr>
              <a:t> Bi</a:t>
            </a:r>
            <a:r>
              <a:rPr lang="en-US" sz="3600" kern="1200" dirty="0">
                <a:effectLst/>
                <a:latin typeface="Times New Roman" panose="02020603050405020304" pitchFamily="18" charset="0"/>
                <a:ea typeface="+mn-ea"/>
                <a:cs typeface="Times New Roman" panose="02020603050405020304" pitchFamily="18" charset="0"/>
              </a:rPr>
              <a:t>ể</a:t>
            </a:r>
            <a:r>
              <a:rPr lang="vi-VN" sz="3600" kern="1200" dirty="0">
                <a:effectLst/>
                <a:latin typeface="Times New Roman" panose="02020603050405020304" pitchFamily="18" charset="0"/>
                <a:ea typeface="+mn-ea"/>
                <a:cs typeface="Times New Roman" panose="02020603050405020304" pitchFamily="18" charset="0"/>
              </a:rPr>
              <a:t>u hiện của yêu thương con người: Quan tâm, giúp đ</a:t>
            </a:r>
            <a:r>
              <a:rPr lang="en-US" sz="3600" kern="1200" dirty="0">
                <a:effectLst/>
                <a:latin typeface="Times New Roman" panose="02020603050405020304" pitchFamily="18" charset="0"/>
                <a:ea typeface="+mn-ea"/>
                <a:cs typeface="Times New Roman" panose="02020603050405020304" pitchFamily="18" charset="0"/>
              </a:rPr>
              <a:t>ỡ</a:t>
            </a:r>
            <a:r>
              <a:rPr lang="vi-VN" sz="3600" kern="1200" dirty="0">
                <a:effectLst/>
                <a:latin typeface="Times New Roman" panose="02020603050405020304" pitchFamily="18" charset="0"/>
                <a:ea typeface="+mn-ea"/>
                <a:cs typeface="Times New Roman" panose="02020603050405020304" pitchFamily="18" charset="0"/>
              </a:rPr>
              <a:t> thông c</a:t>
            </a:r>
            <a:r>
              <a:rPr lang="en-US" sz="3600" kern="1200" dirty="0">
                <a:effectLst/>
                <a:latin typeface="Times New Roman" panose="02020603050405020304" pitchFamily="18" charset="0"/>
                <a:ea typeface="+mn-ea"/>
                <a:cs typeface="Times New Roman" panose="02020603050405020304" pitchFamily="18" charset="0"/>
              </a:rPr>
              <a:t>ả</a:t>
            </a:r>
            <a:r>
              <a:rPr lang="vi-VN" sz="3600" kern="1200" dirty="0">
                <a:effectLst/>
                <a:latin typeface="Times New Roman" panose="02020603050405020304" pitchFamily="18" charset="0"/>
                <a:ea typeface="+mn-ea"/>
                <a:cs typeface="Times New Roman" panose="02020603050405020304" pitchFamily="18" charset="0"/>
              </a:rPr>
              <a:t>m, sẻ ch</a:t>
            </a:r>
            <a:r>
              <a:rPr lang="en-US" sz="3600" kern="1200" dirty="0" err="1">
                <a:effectLst/>
                <a:latin typeface="Times New Roman" panose="02020603050405020304" pitchFamily="18" charset="0"/>
                <a:ea typeface="+mn-ea"/>
                <a:cs typeface="Times New Roman" panose="02020603050405020304" pitchFamily="18" charset="0"/>
              </a:rPr>
              <a:t>ia</a:t>
            </a:r>
            <a:r>
              <a:rPr lang="en-US" sz="3600" kern="1200" dirty="0">
                <a:effectLst/>
                <a:latin typeface="Times New Roman" panose="02020603050405020304" pitchFamily="18" charset="0"/>
                <a:ea typeface="+mn-ea"/>
                <a:cs typeface="Times New Roman" panose="02020603050405020304" pitchFamily="18" charset="0"/>
              </a:rPr>
              <a:t>,</a:t>
            </a:r>
            <a:r>
              <a:rPr lang="vi-VN" sz="3600" kern="1200" dirty="0">
                <a:effectLst/>
                <a:latin typeface="Times New Roman" panose="02020603050405020304" pitchFamily="18" charset="0"/>
                <a:ea typeface="+mn-ea"/>
                <a:cs typeface="Times New Roman" panose="02020603050405020304" pitchFamily="18" charset="0"/>
              </a:rPr>
              <a:t> biết tha th</a:t>
            </a:r>
            <a:r>
              <a:rPr lang="en-US" sz="3600" kern="1200" dirty="0">
                <a:effectLst/>
                <a:latin typeface="Times New Roman" panose="02020603050405020304" pitchFamily="18" charset="0"/>
                <a:ea typeface="+mn-ea"/>
                <a:cs typeface="Times New Roman" panose="02020603050405020304" pitchFamily="18" charset="0"/>
              </a:rPr>
              <a:t>ứ</a:t>
            </a:r>
            <a:r>
              <a:rPr lang="vi-VN" sz="3600" kern="1200" dirty="0">
                <a:effectLst/>
                <a:latin typeface="Times New Roman" panose="02020603050405020304" pitchFamily="18" charset="0"/>
                <a:ea typeface="+mn-ea"/>
                <a:cs typeface="Times New Roman" panose="02020603050405020304" pitchFamily="18" charset="0"/>
              </a:rPr>
              <a:t>, biết hi sinh vì người khác, ...</a:t>
            </a:r>
            <a:endParaRPr lang="en-US" sz="3600" dirty="0">
              <a:effectLst/>
              <a:latin typeface=".VnTime"/>
              <a:ea typeface="Times New Roman" panose="02020603050405020304" pitchFamily="18" charset="0"/>
              <a:cs typeface="Times New Roman" panose="02020603050405020304" pitchFamily="18" charset="0"/>
            </a:endParaRPr>
          </a:p>
          <a:p>
            <a:pPr algn="just"/>
            <a:r>
              <a:rPr lang="vi-VN" sz="3600" kern="1200" dirty="0">
                <a:effectLst/>
                <a:latin typeface="Times New Roman" panose="02020603050405020304" pitchFamily="18" charset="0"/>
                <a:ea typeface="+mn-ea"/>
              </a:rPr>
              <a:t>2. Bi</a:t>
            </a:r>
            <a:r>
              <a:rPr lang="en-US" sz="3600" kern="1200" dirty="0">
                <a:effectLst/>
                <a:latin typeface="Times New Roman" panose="02020603050405020304" pitchFamily="18" charset="0"/>
                <a:ea typeface="+mn-ea"/>
              </a:rPr>
              <a:t>ể</a:t>
            </a:r>
            <a:r>
              <a:rPr lang="vi-VN" sz="3600" kern="1200" dirty="0">
                <a:effectLst/>
                <a:latin typeface="Times New Roman" panose="02020603050405020304" pitchFamily="18" charset="0"/>
                <a:ea typeface="+mn-ea"/>
              </a:rPr>
              <a:t>u hiện trái với yêu thương con người: Nh</a:t>
            </a:r>
            <a:r>
              <a:rPr lang="en-US" sz="3600" kern="1200" dirty="0">
                <a:effectLst/>
                <a:latin typeface="Times New Roman" panose="02020603050405020304" pitchFamily="18" charset="0"/>
                <a:ea typeface="+mn-ea"/>
              </a:rPr>
              <a:t>ỏ</a:t>
            </a:r>
            <a:r>
              <a:rPr lang="vi-VN" sz="3600" kern="1200" dirty="0">
                <a:effectLst/>
                <a:latin typeface="Times New Roman" panose="02020603050405020304" pitchFamily="18" charset="0"/>
                <a:ea typeface="+mn-ea"/>
              </a:rPr>
              <a:t> nhen, ích kỳ thờ ơ trước nh</a:t>
            </a:r>
            <a:r>
              <a:rPr lang="en-US" sz="3600" kern="1200" dirty="0">
                <a:effectLst/>
                <a:latin typeface="Times New Roman" panose="02020603050405020304" pitchFamily="18" charset="0"/>
                <a:ea typeface="+mn-ea"/>
              </a:rPr>
              <a:t>ữ</a:t>
            </a:r>
            <a:r>
              <a:rPr lang="vi-VN" sz="3600" kern="1200" dirty="0">
                <a:effectLst/>
                <a:latin typeface="Times New Roman" panose="02020603050405020304" pitchFamily="18" charset="0"/>
                <a:ea typeface="+mn-ea"/>
              </a:rPr>
              <a:t>ng khó khăn và đau kh</a:t>
            </a:r>
            <a:r>
              <a:rPr lang="en-US" sz="3600" kern="1200" dirty="0">
                <a:effectLst/>
                <a:latin typeface="Times New Roman" panose="02020603050405020304" pitchFamily="18" charset="0"/>
                <a:ea typeface="+mn-ea"/>
              </a:rPr>
              <a:t>ổ</a:t>
            </a:r>
            <a:r>
              <a:rPr lang="vi-VN" sz="3600" kern="1200" dirty="0">
                <a:effectLst/>
                <a:latin typeface="Times New Roman" panose="02020603050405020304" pitchFamily="18" charset="0"/>
                <a:ea typeface="+mn-ea"/>
              </a:rPr>
              <a:t> của người khác, bao che cho điều xấu, v</a:t>
            </a:r>
            <a:r>
              <a:rPr lang="en-US" sz="3600" kern="1200" dirty="0">
                <a:effectLst/>
                <a:latin typeface="Times New Roman" panose="02020603050405020304" pitchFamily="18" charset="0"/>
                <a:ea typeface="+mn-ea"/>
              </a:rPr>
              <a:t>ô</a:t>
            </a:r>
            <a:r>
              <a:rPr lang="vi-VN" sz="3600" kern="1200" dirty="0">
                <a:effectLst/>
                <a:latin typeface="Times New Roman" panose="02020603050405020304" pitchFamily="18" charset="0"/>
                <a:ea typeface="+mn-ea"/>
              </a:rPr>
              <a:t> c</a:t>
            </a:r>
            <a:r>
              <a:rPr lang="en-US" sz="3600" kern="1200" dirty="0">
                <a:effectLst/>
                <a:latin typeface="Times New Roman" panose="02020603050405020304" pitchFamily="18" charset="0"/>
                <a:ea typeface="+mn-ea"/>
              </a:rPr>
              <a:t>ả</a:t>
            </a:r>
            <a:r>
              <a:rPr lang="vi-VN" sz="3600" kern="1200" dirty="0">
                <a:effectLst/>
                <a:latin typeface="Times New Roman" panose="02020603050405020304" pitchFamily="18" charset="0"/>
                <a:ea typeface="+mn-ea"/>
              </a:rPr>
              <a:t>m, v</a:t>
            </a:r>
            <a:r>
              <a:rPr lang="en-US" sz="3600" kern="1200" dirty="0">
                <a:effectLst/>
                <a:latin typeface="Times New Roman" panose="02020603050405020304" pitchFamily="18" charset="0"/>
                <a:ea typeface="+mn-ea"/>
              </a:rPr>
              <a:t>ụ</a:t>
            </a:r>
            <a:r>
              <a:rPr lang="vi-VN" sz="3600" kern="1200" dirty="0">
                <a:effectLst/>
                <a:latin typeface="Times New Roman" panose="02020603050405020304" pitchFamily="18" charset="0"/>
                <a:ea typeface="+mn-ea"/>
              </a:rPr>
              <a:t> l</a:t>
            </a:r>
            <a:r>
              <a:rPr lang="en-US" sz="3600" kern="1200" dirty="0" err="1">
                <a:effectLst/>
                <a:latin typeface="Times New Roman" panose="02020603050405020304" pitchFamily="18" charset="0"/>
                <a:ea typeface="+mn-ea"/>
              </a:rPr>
              <a:t>ợi</a:t>
            </a:r>
            <a:r>
              <a:rPr lang="vi-VN" sz="3600" kern="1200" dirty="0">
                <a:effectLst/>
                <a:latin typeface="Times New Roman" panose="02020603050405020304" pitchFamily="18" charset="0"/>
                <a:ea typeface="+mn-ea"/>
              </a:rPr>
              <a:t> cá nhân, đánh đập, s</a:t>
            </a:r>
            <a:r>
              <a:rPr lang="en-US" sz="3600" kern="1200" dirty="0">
                <a:effectLst/>
                <a:latin typeface="Times New Roman" panose="02020603050405020304" pitchFamily="18" charset="0"/>
                <a:ea typeface="+mn-ea"/>
              </a:rPr>
              <a:t>ỉ</a:t>
            </a:r>
            <a:r>
              <a:rPr lang="vi-VN" sz="3600" kern="1200" dirty="0">
                <a:effectLst/>
                <a:latin typeface="Times New Roman" panose="02020603050405020304" pitchFamily="18" charset="0"/>
                <a:ea typeface="+mn-ea"/>
              </a:rPr>
              <a:t> nhục người khác.</a:t>
            </a:r>
            <a:endParaRPr lang="en-US" sz="36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1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1A6461-4E6B-1D2D-96E9-B49B1594949B}"/>
              </a:ext>
            </a:extLst>
          </p:cNvPr>
          <p:cNvSpPr txBox="1"/>
          <p:nvPr/>
        </p:nvSpPr>
        <p:spPr>
          <a:xfrm>
            <a:off x="535259" y="685069"/>
            <a:ext cx="10415239" cy="2469907"/>
          </a:xfrm>
          <a:prstGeom prst="rect">
            <a:avLst/>
          </a:prstGeom>
          <a:noFill/>
        </p:spPr>
        <p:txBody>
          <a:bodyPr wrap="square">
            <a:spAutoFit/>
          </a:bodyPr>
          <a:lstStyle/>
          <a:p>
            <a:pPr algn="just"/>
            <a:r>
              <a:rPr lang="vi-VN" sz="3600" kern="1200" dirty="0">
                <a:effectLst/>
                <a:latin typeface="Times New Roman" panose="02020603050405020304" pitchFamily="18" charset="0"/>
                <a:ea typeface="+mn-ea"/>
              </a:rPr>
              <a:t> </a:t>
            </a:r>
            <a:r>
              <a:rPr lang="vi-VN" sz="3600" b="1" u="sng" kern="1200" dirty="0">
                <a:effectLst/>
                <a:latin typeface="Times New Roman" panose="02020603050405020304" pitchFamily="18" charset="0"/>
                <a:ea typeface="+mn-ea"/>
              </a:rPr>
              <a:t>Bi</a:t>
            </a:r>
            <a:r>
              <a:rPr lang="en-US" sz="3600" b="1" u="sng" kern="1200" dirty="0">
                <a:effectLst/>
                <a:latin typeface="Times New Roman" panose="02020603050405020304" pitchFamily="18" charset="0"/>
                <a:ea typeface="+mn-ea"/>
              </a:rPr>
              <a:t>ể</a:t>
            </a:r>
            <a:r>
              <a:rPr lang="vi-VN" sz="3600" b="1" u="sng" kern="1200" dirty="0">
                <a:effectLst/>
                <a:latin typeface="Times New Roman" panose="02020603050405020304" pitchFamily="18" charset="0"/>
                <a:ea typeface="+mn-ea"/>
              </a:rPr>
              <a:t>u hiện trái với yêu thương con người</a:t>
            </a:r>
            <a:r>
              <a:rPr lang="vi-VN" sz="3600" kern="1200" dirty="0">
                <a:effectLst/>
                <a:latin typeface="Times New Roman" panose="02020603050405020304" pitchFamily="18" charset="0"/>
                <a:ea typeface="+mn-ea"/>
              </a:rPr>
              <a:t>: </a:t>
            </a:r>
            <a:endParaRPr lang="en-US" sz="3600" kern="1200" dirty="0">
              <a:effectLst/>
              <a:latin typeface="Times New Roman" panose="02020603050405020304" pitchFamily="18" charset="0"/>
              <a:ea typeface="+mn-ea"/>
            </a:endParaRPr>
          </a:p>
          <a:p>
            <a:pPr algn="just"/>
            <a:r>
              <a:rPr lang="vi-VN" sz="3600" kern="1200" dirty="0">
                <a:effectLst/>
                <a:latin typeface="Times New Roman" panose="02020603050405020304" pitchFamily="18" charset="0"/>
                <a:ea typeface="+mn-ea"/>
              </a:rPr>
              <a:t>Nh</a:t>
            </a:r>
            <a:r>
              <a:rPr lang="en-US" sz="3600" kern="1200" dirty="0">
                <a:effectLst/>
                <a:latin typeface="Times New Roman" panose="02020603050405020304" pitchFamily="18" charset="0"/>
                <a:ea typeface="+mn-ea"/>
              </a:rPr>
              <a:t>ỏ</a:t>
            </a:r>
            <a:r>
              <a:rPr lang="vi-VN" sz="3600" kern="1200" dirty="0">
                <a:effectLst/>
                <a:latin typeface="Times New Roman" panose="02020603050405020304" pitchFamily="18" charset="0"/>
                <a:ea typeface="+mn-ea"/>
              </a:rPr>
              <a:t> nhen, ích kỳ thờ ơ trước nh</a:t>
            </a:r>
            <a:r>
              <a:rPr lang="en-US" sz="3600" kern="1200" dirty="0">
                <a:effectLst/>
                <a:latin typeface="Times New Roman" panose="02020603050405020304" pitchFamily="18" charset="0"/>
                <a:ea typeface="+mn-ea"/>
              </a:rPr>
              <a:t>ữ</a:t>
            </a:r>
            <a:r>
              <a:rPr lang="vi-VN" sz="3600" kern="1200" dirty="0">
                <a:effectLst/>
                <a:latin typeface="Times New Roman" panose="02020603050405020304" pitchFamily="18" charset="0"/>
                <a:ea typeface="+mn-ea"/>
              </a:rPr>
              <a:t>ng khó khăn và đau kh</a:t>
            </a:r>
            <a:r>
              <a:rPr lang="en-US" sz="3600" kern="1200" dirty="0">
                <a:effectLst/>
                <a:latin typeface="Times New Roman" panose="02020603050405020304" pitchFamily="18" charset="0"/>
                <a:ea typeface="+mn-ea"/>
              </a:rPr>
              <a:t>ổ</a:t>
            </a:r>
            <a:r>
              <a:rPr lang="vi-VN" sz="3600" kern="1200" dirty="0">
                <a:effectLst/>
                <a:latin typeface="Times New Roman" panose="02020603050405020304" pitchFamily="18" charset="0"/>
                <a:ea typeface="+mn-ea"/>
              </a:rPr>
              <a:t> của người khác, bao che cho điều xấu, v</a:t>
            </a:r>
            <a:r>
              <a:rPr lang="en-US" sz="3600" kern="1200" dirty="0">
                <a:effectLst/>
                <a:latin typeface="Times New Roman" panose="02020603050405020304" pitchFamily="18" charset="0"/>
                <a:ea typeface="+mn-ea"/>
              </a:rPr>
              <a:t>ô</a:t>
            </a:r>
            <a:r>
              <a:rPr lang="vi-VN" sz="3600" kern="1200" dirty="0">
                <a:effectLst/>
                <a:latin typeface="Times New Roman" panose="02020603050405020304" pitchFamily="18" charset="0"/>
                <a:ea typeface="+mn-ea"/>
              </a:rPr>
              <a:t> c</a:t>
            </a:r>
            <a:r>
              <a:rPr lang="en-US" sz="3600" kern="1200" dirty="0">
                <a:effectLst/>
                <a:latin typeface="Times New Roman" panose="02020603050405020304" pitchFamily="18" charset="0"/>
                <a:ea typeface="+mn-ea"/>
              </a:rPr>
              <a:t>ả</a:t>
            </a:r>
            <a:r>
              <a:rPr lang="vi-VN" sz="3600" kern="1200" dirty="0">
                <a:effectLst/>
                <a:latin typeface="Times New Roman" panose="02020603050405020304" pitchFamily="18" charset="0"/>
                <a:ea typeface="+mn-ea"/>
              </a:rPr>
              <a:t>m, v</a:t>
            </a:r>
            <a:r>
              <a:rPr lang="en-US" sz="3600" kern="1200" dirty="0">
                <a:effectLst/>
                <a:latin typeface="Times New Roman" panose="02020603050405020304" pitchFamily="18" charset="0"/>
                <a:ea typeface="+mn-ea"/>
              </a:rPr>
              <a:t>ụ</a:t>
            </a:r>
            <a:r>
              <a:rPr lang="vi-VN" sz="3600" kern="1200" dirty="0">
                <a:effectLst/>
                <a:latin typeface="Times New Roman" panose="02020603050405020304" pitchFamily="18" charset="0"/>
                <a:ea typeface="+mn-ea"/>
              </a:rPr>
              <a:t> l</a:t>
            </a:r>
            <a:r>
              <a:rPr lang="en-US" sz="3600" kern="1200" dirty="0" err="1">
                <a:effectLst/>
                <a:latin typeface="Times New Roman" panose="02020603050405020304" pitchFamily="18" charset="0"/>
                <a:ea typeface="+mn-ea"/>
              </a:rPr>
              <a:t>ợi</a:t>
            </a:r>
            <a:r>
              <a:rPr lang="vi-VN" sz="3600" kern="1200" dirty="0">
                <a:effectLst/>
                <a:latin typeface="Times New Roman" panose="02020603050405020304" pitchFamily="18" charset="0"/>
                <a:ea typeface="+mn-ea"/>
              </a:rPr>
              <a:t> cá nhân, đánh đập, s</a:t>
            </a:r>
            <a:r>
              <a:rPr lang="en-US" sz="3600" kern="1200" dirty="0">
                <a:effectLst/>
                <a:latin typeface="Times New Roman" panose="02020603050405020304" pitchFamily="18" charset="0"/>
                <a:ea typeface="+mn-ea"/>
              </a:rPr>
              <a:t>ỉ</a:t>
            </a:r>
            <a:r>
              <a:rPr lang="vi-VN" sz="3600" kern="1200" dirty="0">
                <a:effectLst/>
                <a:latin typeface="Times New Roman" panose="02020603050405020304" pitchFamily="18" charset="0"/>
                <a:ea typeface="+mn-ea"/>
              </a:rPr>
              <a:t> nhục người khác.</a:t>
            </a:r>
            <a:endParaRPr lang="en-US" sz="3600" dirty="0">
              <a:effectLst/>
              <a:latin typeface="Times New Roman" panose="02020603050405020304" pitchFamily="18" charset="0"/>
              <a:ea typeface="Times New Roman" panose="02020603050405020304" pitchFamily="18" charset="0"/>
            </a:endParaRPr>
          </a:p>
          <a:p>
            <a:pPr algn="just"/>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15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8" y="-268942"/>
            <a:ext cx="12308839" cy="6858000"/>
          </a:xfrm>
          <a:prstGeom prst="rect">
            <a:avLst/>
          </a:prstGeom>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nip Diagonal Corner Rectangle 7"/>
          <p:cNvSpPr/>
          <p:nvPr/>
        </p:nvSpPr>
        <p:spPr>
          <a:xfrm>
            <a:off x="1417920" y="66581"/>
            <a:ext cx="3251200" cy="1099071"/>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b="1" kern="0" dirty="0">
                <a:solidFill>
                  <a:prstClr val="black"/>
                </a:solidFill>
                <a:latin typeface="Times New Roman" panose="02020603050405020304" pitchFamily="18" charset="0"/>
                <a:cs typeface="Times New Roman" panose="02020603050405020304" pitchFamily="18" charset="0"/>
              </a:rPr>
              <a:t>.</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297591" y="1329298"/>
            <a:ext cx="11243921" cy="4524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Hãy chọn một thông điệp yêu hương dưới đây mà em thích. Từ đó thảo luận với bạn về giá trị của yêu thương con người.</a:t>
            </a: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THÔNG ĐIỆP YÊU THƯƠNG</a:t>
            </a:r>
            <a:endParaRPr kumimoji="0" lang="en-US" sz="36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Đủ nắng hoa sẽ nở/Đủ yêu thương hạnh phúc sẽ đong đầy. </a:t>
            </a:r>
            <a:r>
              <a:rPr kumimoji="0" lang="vi-VN" sz="36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(Khuyết</a:t>
            </a:r>
            <a:r>
              <a:rPr kumimoji="0" lang="en-US" sz="36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6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danh)</a:t>
            </a:r>
            <a:endPar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hạnh phúc nhất là người đem đến hạnh phúc cho nhiều người nhất.</a:t>
            </a:r>
            <a:r>
              <a:rPr kumimoji="0" lang="en-US" sz="36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(Denis Diderot)</a:t>
            </a:r>
            <a:endPar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F7780D-E03B-8989-2230-6A895FF358AF}"/>
              </a:ext>
            </a:extLst>
          </p:cNvPr>
          <p:cNvSpPr txBox="1"/>
          <p:nvPr/>
        </p:nvSpPr>
        <p:spPr>
          <a:xfrm>
            <a:off x="769435" y="880947"/>
            <a:ext cx="10404088" cy="5632311"/>
          </a:xfrm>
          <a:prstGeom prst="rect">
            <a:avLst/>
          </a:prstGeom>
          <a:noFill/>
        </p:spPr>
        <p:txBody>
          <a:bodyPr wrap="square">
            <a:spAutoFit/>
          </a:bodyPr>
          <a:lstStyle/>
          <a:p>
            <a:pPr algn="just"/>
            <a:r>
              <a:rPr lang="en-US" sz="3600" b="1" dirty="0">
                <a:solidFill>
                  <a:srgbClr val="FF0000"/>
                </a:solidFill>
                <a:latin typeface="#9Slide05 Phobia" panose="02000506000000020003" pitchFamily="2" charset="0"/>
                <a:cs typeface="Times"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Đủ</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Đủ</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đầy</a:t>
            </a:r>
            <a:endParaRPr lang="en-US" sz="3600" b="1" dirty="0">
              <a:solidFill>
                <a:srgbClr val="FF0000"/>
              </a:solidFill>
              <a:latin typeface="Times New Roman" panose="02020603050405020304" pitchFamily="18" charset="0"/>
              <a:cs typeface="Times New Roman" panose="02020603050405020304" pitchFamily="18" charset="0"/>
            </a:endParaRPr>
          </a:p>
          <a:p>
            <a:pPr algn="just"/>
            <a:r>
              <a:rPr lang="en-US" sz="3600" dirty="0">
                <a:solidFill>
                  <a:prstClr val="black"/>
                </a:solidFill>
                <a:latin typeface="Times New Roman" panose="02020603050405020304" pitchFamily="18" charset="0"/>
                <a:cs typeface="Times New Roman" panose="02020603050405020304" pitchFamily="18" charset="0"/>
              </a:rPr>
              <a:t>=&gt;  </a:t>
            </a:r>
            <a:r>
              <a:rPr lang="en-US" sz="3600" dirty="0" err="1">
                <a:solidFill>
                  <a:prstClr val="black"/>
                </a:solidFill>
                <a:latin typeface="Times New Roman" panose="02020603050405020304" pitchFamily="18" charset="0"/>
                <a:cs typeface="Times New Roman" panose="02020603050405020304" pitchFamily="18" charset="0"/>
              </a:rPr>
              <a:t>Hạnh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phúc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trọn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vẹn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nhất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chính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lúc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chúng</a:t>
            </a:r>
            <a:r>
              <a:rPr lang="en-US" sz="3600" dirty="0">
                <a:solidFill>
                  <a:prstClr val="black"/>
                </a:solidFill>
                <a:latin typeface="Times New Roman" panose="02020603050405020304" pitchFamily="18" charset="0"/>
                <a:cs typeface="Times New Roman" panose="02020603050405020304" pitchFamily="18" charset="0"/>
              </a:rPr>
              <a:t> ta </a:t>
            </a:r>
            <a:r>
              <a:rPr lang="en-US" sz="3600" dirty="0" err="1">
                <a:solidFill>
                  <a:prstClr val="black"/>
                </a:solidFill>
                <a:latin typeface="Times New Roman" panose="02020603050405020304" pitchFamily="18" charset="0"/>
                <a:cs typeface="Times New Roman" panose="02020603050405020304" pitchFamily="18" charset="0"/>
              </a:rPr>
              <a:t>biết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chúng</a:t>
            </a:r>
            <a:r>
              <a:rPr lang="en-US" sz="3600" dirty="0">
                <a:solidFill>
                  <a:prstClr val="black"/>
                </a:solidFill>
                <a:latin typeface="Times New Roman" panose="02020603050405020304" pitchFamily="18" charset="0"/>
                <a:cs typeface="Times New Roman" panose="02020603050405020304" pitchFamily="18" charset="0"/>
              </a:rPr>
              <a:t> ta </a:t>
            </a:r>
            <a:r>
              <a:rPr lang="en-US" sz="3600" dirty="0" err="1">
                <a:solidFill>
                  <a:prstClr val="black"/>
                </a:solidFill>
                <a:latin typeface="Times New Roman" panose="02020603050405020304" pitchFamily="18" charset="0"/>
                <a:cs typeface="Times New Roman" panose="02020603050405020304" pitchFamily="18" charset="0"/>
              </a:rPr>
              <a:t>biết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giúp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đỡ</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mang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lại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hạnh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phúc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người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khác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Hãy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để</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yêu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thương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lan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tỏa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khắp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cộng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đồng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này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hãy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để</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tình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yêu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đó</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sưởi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ấm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những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trái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tim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còn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đang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thiếu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thốn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đang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lạnh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lẽo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đang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cần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giúp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đỡ</a:t>
            </a:r>
            <a:r>
              <a:rPr lang="en-US" sz="3600" dirty="0">
                <a:solidFill>
                  <a:prstClr val="black"/>
                </a:solidFill>
                <a:latin typeface="Times New Roman" panose="02020603050405020304" pitchFamily="18" charset="0"/>
                <a:cs typeface="Times New Roman" panose="02020603050405020304" pitchFamily="18" charset="0"/>
              </a:rPr>
              <a:t>. Cho </a:t>
            </a:r>
            <a:r>
              <a:rPr lang="en-US" sz="3600" dirty="0" err="1">
                <a:solidFill>
                  <a:prstClr val="black"/>
                </a:solidFill>
                <a:latin typeface="Times New Roman" panose="02020603050405020304" pitchFamily="18" charset="0"/>
                <a:cs typeface="Times New Roman" panose="02020603050405020304" pitchFamily="18" charset="0"/>
              </a:rPr>
              <a:t>đi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hành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động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tốt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đẹp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vậy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tại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sao</a:t>
            </a:r>
            <a:r>
              <a:rPr lang="en-US" sz="3600" dirty="0">
                <a:solidFill>
                  <a:prstClr val="black"/>
                </a:solidFill>
                <a:latin typeface="Times New Roman" panose="02020603050405020304" pitchFamily="18" charset="0"/>
                <a:cs typeface="Times New Roman" panose="02020603050405020304" pitchFamily="18" charset="0"/>
              </a:rPr>
              <a:t> ta </a:t>
            </a:r>
            <a:r>
              <a:rPr lang="en-US" sz="3600" dirty="0" err="1">
                <a:solidFill>
                  <a:prstClr val="black"/>
                </a:solidFill>
                <a:latin typeface="Times New Roman" panose="02020603050405020304" pitchFamily="18" charset="0"/>
                <a:cs typeface="Times New Roman" panose="02020603050405020304" pitchFamily="18" charset="0"/>
              </a:rPr>
              <a:t>không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thử</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để</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nhận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lại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được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hạnh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phúc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hạnh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phúc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có</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giản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chỉ</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vậy</a:t>
            </a:r>
            <a:r>
              <a:rPr lang="en-US" sz="36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3530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78817-D9D1-2D8C-4178-8712FCBD82A5}"/>
              </a:ext>
            </a:extLst>
          </p:cNvPr>
          <p:cNvSpPr txBox="1"/>
          <p:nvPr/>
        </p:nvSpPr>
        <p:spPr>
          <a:xfrm>
            <a:off x="587298" y="1148565"/>
            <a:ext cx="11017404" cy="5078313"/>
          </a:xfrm>
          <a:prstGeom prst="rect">
            <a:avLst/>
          </a:prstGeom>
          <a:noFill/>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a:t>
            </a:r>
          </a:p>
          <a:p>
            <a:pPr algn="just"/>
            <a:r>
              <a:rPr lang="en-US" sz="3600" dirty="0">
                <a:solidFill>
                  <a:prstClr val="black"/>
                </a:solidFill>
                <a:latin typeface="Times New Roman" panose="02020603050405020304" pitchFamily="18" charset="0"/>
                <a:cs typeface="Times New Roman" panose="02020603050405020304" pitchFamily="18" charset="0"/>
              </a:rPr>
              <a:t>=&gt; </a:t>
            </a:r>
            <a:r>
              <a:rPr lang="en-US" sz="3600" dirty="0" err="1">
                <a:solidFill>
                  <a:prstClr val="black"/>
                </a:solidFill>
                <a:latin typeface="Times New Roman" panose="02020603050405020304" pitchFamily="18" charset="0"/>
                <a:cs typeface="Times New Roman" panose="02020603050405020304" pitchFamily="18" charset="0"/>
              </a:rPr>
              <a:t>Chúng</a:t>
            </a:r>
            <a:r>
              <a:rPr lang="en-US" sz="3600" dirty="0">
                <a:solidFill>
                  <a:prstClr val="black"/>
                </a:solidFill>
                <a:latin typeface="Times New Roman" panose="02020603050405020304" pitchFamily="18" charset="0"/>
                <a:cs typeface="Times New Roman" panose="02020603050405020304" pitchFamily="18" charset="0"/>
              </a:rPr>
              <a:t> ta </a:t>
            </a:r>
            <a:r>
              <a:rPr lang="en-US" sz="3600" dirty="0" err="1">
                <a:solidFill>
                  <a:prstClr val="black"/>
                </a:solidFill>
                <a:latin typeface="Times New Roman" panose="02020603050405020304" pitchFamily="18" charset="0"/>
                <a:cs typeface="Times New Roman" panose="02020603050405020304" pitchFamily="18" charset="0"/>
              </a:rPr>
              <a:t>biết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mang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niềm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vui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tình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yêu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thương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hạnh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phúc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mọi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người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thì</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sẽ</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nhận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lại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được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yêu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thương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thanh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thản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ấm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áp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Hành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động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sẽ</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góp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phần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khiến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con </a:t>
            </a:r>
            <a:r>
              <a:rPr lang="en-US" sz="3600" dirty="0" err="1">
                <a:solidFill>
                  <a:prstClr val="black"/>
                </a:solidFill>
                <a:latin typeface="Times New Roman" panose="02020603050405020304" pitchFamily="18" charset="0"/>
                <a:cs typeface="Times New Roman" panose="02020603050405020304" pitchFamily="18" charset="0"/>
              </a:rPr>
              <a:t>người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gần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nhau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xã</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hội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trở</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nên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văn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minh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tốt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đẹp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điều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quan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trọng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sẽ</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nhận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lại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được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yêu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thương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quan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tâm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chính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những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mảnh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đời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bất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hạnh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đó</a:t>
            </a: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021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2E9641-8494-2CA0-84E7-0174332CA4E7}"/>
              </a:ext>
            </a:extLst>
          </p:cNvPr>
          <p:cNvSpPr txBox="1"/>
          <p:nvPr/>
        </p:nvSpPr>
        <p:spPr>
          <a:xfrm>
            <a:off x="1204332" y="524107"/>
            <a:ext cx="10281424" cy="1200329"/>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1,2 (</a:t>
            </a:r>
            <a:r>
              <a:rPr lang="en-US" sz="3600" dirty="0" err="1">
                <a:latin typeface="Times New Roman" panose="02020603050405020304" pitchFamily="18" charset="0"/>
                <a:cs typeface="Times New Roman" panose="02020603050405020304" pitchFamily="18" charset="0"/>
              </a:rPr>
              <a:t>sgk</a:t>
            </a:r>
            <a:r>
              <a:rPr lang="en-US" sz="36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1EED7918-7C11-3B6D-C74F-234464B62E01}"/>
              </a:ext>
            </a:extLst>
          </p:cNvPr>
          <p:cNvPicPr>
            <a:picLocks noChangeAspect="1"/>
          </p:cNvPicPr>
          <p:nvPr/>
        </p:nvPicPr>
        <p:blipFill>
          <a:blip r:embed="rId2"/>
          <a:stretch>
            <a:fillRect/>
          </a:stretch>
        </p:blipFill>
        <p:spPr>
          <a:xfrm>
            <a:off x="423746" y="1724437"/>
            <a:ext cx="11262731" cy="5390042"/>
          </a:xfrm>
          <a:prstGeom prst="rect">
            <a:avLst/>
          </a:prstGeom>
        </p:spPr>
      </p:pic>
    </p:spTree>
    <p:extLst>
      <p:ext uri="{BB962C8B-B14F-4D97-AF65-F5344CB8AC3E}">
        <p14:creationId xmlns:p14="http://schemas.microsoft.com/office/powerpoint/2010/main" val="279905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7F5B193-55B3-0456-97C6-04FBD8A2E833}"/>
              </a:ext>
            </a:extLst>
          </p:cNvPr>
          <p:cNvSpPr>
            <a:spLocks noGrp="1"/>
          </p:cNvSpPr>
          <p:nvPr>
            <p:ph type="ftr" sz="quarter" idx="11"/>
          </p:nvPr>
        </p:nvSpPr>
        <p:spPr/>
        <p:txBody>
          <a:bodyPr/>
          <a:lstStyle/>
          <a:p>
            <a:endParaRPr lang="en-US">
              <a:solidFill>
                <a:prstClr val="black">
                  <a:tint val="75000"/>
                </a:prstClr>
              </a:solidFill>
            </a:endParaRPr>
          </a:p>
        </p:txBody>
      </p:sp>
      <p:pic>
        <p:nvPicPr>
          <p:cNvPr id="1026" name="Picture 2" descr="Thương lắm, miền Trung... - Báo Hải Quân Việt Nam">
            <a:extLst>
              <a:ext uri="{FF2B5EF4-FFF2-40B4-BE49-F238E27FC236}">
                <a16:creationId xmlns:a16="http://schemas.microsoft.com/office/drawing/2014/main" id="{92E63A60-8AAC-D82B-3453-1CAF0A85B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5576755" cy="490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ương về miền Trung - Binh Phuoc, Tin tuc Binh Phuoc, Tin mới tỉnh Bình  Phước">
            <a:extLst>
              <a:ext uri="{FF2B5EF4-FFF2-40B4-BE49-F238E27FC236}">
                <a16:creationId xmlns:a16="http://schemas.microsoft.com/office/drawing/2014/main" id="{98478D7E-B6F6-92E0-52D7-6D2963EBC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824" y="136525"/>
            <a:ext cx="5824654" cy="5004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E9EA88-3F2F-7F99-4737-3B1F298B10AB}"/>
              </a:ext>
            </a:extLst>
          </p:cNvPr>
          <p:cNvSpPr txBox="1"/>
          <p:nvPr/>
        </p:nvSpPr>
        <p:spPr>
          <a:xfrm>
            <a:off x="557561" y="5564000"/>
            <a:ext cx="10883589" cy="646331"/>
          </a:xfrm>
          <a:prstGeom prst="rect">
            <a:avLst/>
          </a:prstGeom>
          <a:noFill/>
        </p:spPr>
        <p:txBody>
          <a:bodyPr wrap="square">
            <a:spAutoFit/>
          </a:bodyPr>
          <a:lstStyle/>
          <a:p>
            <a:r>
              <a:rPr lang="vi-VN" sz="3600" kern="1200" dirty="0">
                <a:solidFill>
                  <a:srgbClr val="000000"/>
                </a:solidFill>
                <a:effectLst/>
                <a:latin typeface="Times New Roman" panose="02020603050405020304" pitchFamily="18" charset="0"/>
                <a:cs typeface="Times New Roman" panose="02020603050405020304" pitchFamily="18" charset="0"/>
              </a:rPr>
              <a:t>Hình ảnh gợi em nhớ tới sự việc nào xảy ra ở nước ta?</a:t>
            </a:r>
            <a:endParaRPr lang="en-US" sz="3600" dirty="0"/>
          </a:p>
        </p:txBody>
      </p:sp>
    </p:spTree>
    <p:extLst>
      <p:ext uri="{BB962C8B-B14F-4D97-AF65-F5344CB8AC3E}">
        <p14:creationId xmlns:p14="http://schemas.microsoft.com/office/powerpoint/2010/main" val="3722254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519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6D4B10-6963-8838-6319-89AADBBD1EC6}"/>
              </a:ext>
            </a:extLst>
          </p:cNvPr>
          <p:cNvSpPr>
            <a:spLocks noGrp="1"/>
          </p:cNvSpPr>
          <p:nvPr>
            <p:ph type="ftr" sz="quarter" idx="11"/>
          </p:nvPr>
        </p:nvSpPr>
        <p:spPr/>
        <p:txBody>
          <a:bodyPr/>
          <a:lstStyle/>
          <a:p>
            <a:endParaRPr lang="en-US">
              <a:solidFill>
                <a:prstClr val="black">
                  <a:tint val="75000"/>
                </a:prstClr>
              </a:solidFill>
            </a:endParaRPr>
          </a:p>
        </p:txBody>
      </p:sp>
      <p:sp>
        <p:nvSpPr>
          <p:cNvPr id="9" name="TextBox 8">
            <a:extLst>
              <a:ext uri="{FF2B5EF4-FFF2-40B4-BE49-F238E27FC236}">
                <a16:creationId xmlns:a16="http://schemas.microsoft.com/office/drawing/2014/main" id="{0999CC10-6E58-1771-8DB5-CDC915920A87}"/>
              </a:ext>
            </a:extLst>
          </p:cNvPr>
          <p:cNvSpPr txBox="1"/>
          <p:nvPr/>
        </p:nvSpPr>
        <p:spPr>
          <a:xfrm>
            <a:off x="1360449" y="490654"/>
            <a:ext cx="9946888"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4, </a:t>
            </a: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2: YÊU THƯƠNG CON NGƯỜI (</a:t>
            </a:r>
            <a:r>
              <a:rPr lang="en-US" sz="3600" dirty="0" err="1">
                <a:solidFill>
                  <a:srgbClr val="FF0000"/>
                </a:solidFill>
                <a:latin typeface="Times New Roman" panose="02020603050405020304" pitchFamily="18" charset="0"/>
                <a:cs typeface="Times New Roman" panose="02020603050405020304" pitchFamily="18" charset="0"/>
              </a:rPr>
              <a:t>tt</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A2566BE-0280-17EB-FF99-064D983068A2}"/>
              </a:ext>
            </a:extLst>
          </p:cNvPr>
          <p:cNvSpPr txBox="1"/>
          <p:nvPr/>
        </p:nvSpPr>
        <p:spPr>
          <a:xfrm>
            <a:off x="992459" y="1304912"/>
            <a:ext cx="831881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dirty="0"/>
              <a:t>.</a:t>
            </a:r>
          </a:p>
        </p:txBody>
      </p:sp>
    </p:spTree>
    <p:extLst>
      <p:ext uri="{BB962C8B-B14F-4D97-AF65-F5344CB8AC3E}">
        <p14:creationId xmlns:p14="http://schemas.microsoft.com/office/powerpoint/2010/main" val="191658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ADE99D-6D6A-E3BF-5508-193BAD910626}"/>
              </a:ext>
            </a:extLst>
          </p:cNvPr>
          <p:cNvPicPr>
            <a:picLocks noChangeAspect="1"/>
          </p:cNvPicPr>
          <p:nvPr/>
        </p:nvPicPr>
        <p:blipFill>
          <a:blip r:embed="rId2"/>
          <a:stretch>
            <a:fillRect/>
          </a:stretch>
        </p:blipFill>
        <p:spPr>
          <a:xfrm>
            <a:off x="512956" y="367989"/>
            <a:ext cx="11117765" cy="6679581"/>
          </a:xfrm>
          <a:prstGeom prst="rect">
            <a:avLst/>
          </a:prstGeom>
        </p:spPr>
      </p:pic>
    </p:spTree>
    <p:extLst>
      <p:ext uri="{BB962C8B-B14F-4D97-AF65-F5344CB8AC3E}">
        <p14:creationId xmlns:p14="http://schemas.microsoft.com/office/powerpoint/2010/main" val="398682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00D00B-69C9-3161-2B0D-A8D3C1A7A6F3}"/>
              </a:ext>
            </a:extLst>
          </p:cNvPr>
          <p:cNvSpPr txBox="1"/>
          <p:nvPr/>
        </p:nvSpPr>
        <p:spPr>
          <a:xfrm>
            <a:off x="501805" y="347458"/>
            <a:ext cx="11195824" cy="5632311"/>
          </a:xfrm>
          <a:prstGeom prst="rect">
            <a:avLst/>
          </a:prstGeom>
          <a:noFill/>
        </p:spPr>
        <p:txBody>
          <a:bodyPr wrap="square">
            <a:spAutoFit/>
          </a:bodyPr>
          <a:lstStyle/>
          <a:p>
            <a:pPr algn="just"/>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tin</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+Thông tin 1:</a:t>
            </a:r>
            <a:endParaRPr lang="en-US" sz="3600" dirty="0">
              <a:effectLst/>
              <a:latin typeface=".VnTime"/>
              <a:ea typeface="Times New Roman" panose="02020603050405020304" pitchFamily="18" charset="0"/>
              <a:cs typeface="Times New Roman" panose="02020603050405020304" pitchFamily="18" charset="0"/>
            </a:endParaRPr>
          </a:p>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+Thông tin 2:</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thê</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2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6D4B10-6963-8838-6319-89AADBBD1EC6}"/>
              </a:ext>
            </a:extLst>
          </p:cNvPr>
          <p:cNvSpPr>
            <a:spLocks noGrp="1"/>
          </p:cNvSpPr>
          <p:nvPr>
            <p:ph type="ftr" sz="quarter" idx="11"/>
          </p:nvPr>
        </p:nvSpPr>
        <p:spPr/>
        <p:txBody>
          <a:bodyPr/>
          <a:lstStyle/>
          <a:p>
            <a:endParaRPr lang="en-US">
              <a:solidFill>
                <a:prstClr val="black">
                  <a:tint val="75000"/>
                </a:prstClr>
              </a:solidFill>
            </a:endParaRPr>
          </a:p>
        </p:txBody>
      </p:sp>
      <p:sp>
        <p:nvSpPr>
          <p:cNvPr id="9" name="TextBox 8">
            <a:extLst>
              <a:ext uri="{FF2B5EF4-FFF2-40B4-BE49-F238E27FC236}">
                <a16:creationId xmlns:a16="http://schemas.microsoft.com/office/drawing/2014/main" id="{0999CC10-6E58-1771-8DB5-CDC915920A87}"/>
              </a:ext>
            </a:extLst>
          </p:cNvPr>
          <p:cNvSpPr txBox="1"/>
          <p:nvPr/>
        </p:nvSpPr>
        <p:spPr>
          <a:xfrm>
            <a:off x="1315844" y="274170"/>
            <a:ext cx="9946888"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4, </a:t>
            </a: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2: YÊU THƯƠNG CON NGƯỜI (</a:t>
            </a:r>
            <a:r>
              <a:rPr lang="en-US" sz="3600" dirty="0" err="1">
                <a:solidFill>
                  <a:srgbClr val="FF0000"/>
                </a:solidFill>
                <a:latin typeface="Times New Roman" panose="02020603050405020304" pitchFamily="18" charset="0"/>
                <a:cs typeface="Times New Roman" panose="02020603050405020304" pitchFamily="18" charset="0"/>
              </a:rPr>
              <a:t>tt</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A2566BE-0280-17EB-FF99-064D983068A2}"/>
              </a:ext>
            </a:extLst>
          </p:cNvPr>
          <p:cNvSpPr txBox="1"/>
          <p:nvPr/>
        </p:nvSpPr>
        <p:spPr>
          <a:xfrm>
            <a:off x="970157" y="971334"/>
            <a:ext cx="8318810" cy="646331"/>
          </a:xfrm>
          <a:prstGeom prst="rect">
            <a:avLst/>
          </a:prstGeom>
          <a:noFill/>
        </p:spPr>
        <p:txBody>
          <a:bodyPr wrap="square" rtlCol="0">
            <a:spAutoFit/>
          </a:bodyPr>
          <a:lstStyle/>
          <a:p>
            <a:r>
              <a:rPr lang="en-US" sz="3600" b="1" u="sng" dirty="0">
                <a:latin typeface="Times New Roman" panose="02020603050405020304" pitchFamily="18" charset="0"/>
                <a:cs typeface="Times New Roman" panose="02020603050405020304" pitchFamily="18" charset="0"/>
              </a:rPr>
              <a:t>3. </a:t>
            </a:r>
            <a:r>
              <a:rPr lang="en-US" sz="3600" b="1" u="sng" dirty="0" err="1">
                <a:latin typeface="Times New Roman" panose="02020603050405020304" pitchFamily="18" charset="0"/>
                <a:cs typeface="Times New Roman" panose="02020603050405020304" pitchFamily="18" charset="0"/>
              </a:rPr>
              <a:t>Giá</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trị</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của</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tình</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yêu</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thương</a:t>
            </a:r>
            <a:r>
              <a:rPr lang="en-US" sz="3600" b="1" u="sng" dirty="0">
                <a:latin typeface="Times New Roman" panose="02020603050405020304" pitchFamily="18" charset="0"/>
                <a:cs typeface="Times New Roman" panose="02020603050405020304" pitchFamily="18" charset="0"/>
              </a:rPr>
              <a:t> con </a:t>
            </a:r>
            <a:r>
              <a:rPr lang="en-US" sz="3600" b="1" u="sng" dirty="0" err="1">
                <a:latin typeface="Times New Roman" panose="02020603050405020304" pitchFamily="18" charset="0"/>
                <a:cs typeface="Times New Roman" panose="02020603050405020304" pitchFamily="18" charset="0"/>
              </a:rPr>
              <a:t>người</a:t>
            </a:r>
            <a:r>
              <a:rPr lang="en-US" dirty="0"/>
              <a:t>.</a:t>
            </a:r>
          </a:p>
        </p:txBody>
      </p:sp>
      <p:sp>
        <p:nvSpPr>
          <p:cNvPr id="5" name="TextBox 4">
            <a:extLst>
              <a:ext uri="{FF2B5EF4-FFF2-40B4-BE49-F238E27FC236}">
                <a16:creationId xmlns:a16="http://schemas.microsoft.com/office/drawing/2014/main" id="{0DA48BCB-73AA-A2A4-6432-F3329AEB2B77}"/>
              </a:ext>
            </a:extLst>
          </p:cNvPr>
          <p:cNvSpPr txBox="1"/>
          <p:nvPr/>
        </p:nvSpPr>
        <p:spPr>
          <a:xfrm>
            <a:off x="434898" y="1617665"/>
            <a:ext cx="11125199" cy="4883388"/>
          </a:xfrm>
          <a:prstGeom prst="rect">
            <a:avLst/>
          </a:prstGeom>
          <a:noFill/>
        </p:spPr>
        <p:txBody>
          <a:bodyPr wrap="square">
            <a:spAutoFit/>
          </a:bodyPr>
          <a:lstStyle/>
          <a:p>
            <a:pPr algn="just" fontAlgn="base">
              <a:spcBef>
                <a:spcPts val="1440"/>
              </a:spcBef>
            </a:pP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kern="1200" dirty="0">
                <a:effectLst/>
                <a:latin typeface="Times New Roman" panose="02020603050405020304" pitchFamily="18" charset="0"/>
                <a:ea typeface="Times New Roman" panose="02020603050405020304" pitchFamily="18" charset="0"/>
                <a:cs typeface="Times New Roman" panose="02020603050405020304" pitchFamily="18" charset="0"/>
              </a:rPr>
              <a:t>Yêu thương con người là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quí</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kern="1200" dirty="0">
                <a:effectLst/>
                <a:latin typeface="Times New Roman" panose="02020603050405020304" pitchFamily="18" charset="0"/>
                <a:ea typeface="Times New Roman" panose="02020603050405020304" pitchFamily="18" charset="0"/>
                <a:cs typeface="Times New Roman" panose="02020603050405020304" pitchFamily="18" charset="0"/>
              </a:rPr>
              <a:t>truyền thống quý báu của dân tộc</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vi-VN" sz="3600" kern="1200" dirty="0">
                <a:effectLst/>
                <a:latin typeface="Times New Roman" panose="02020603050405020304" pitchFamily="18" charset="0"/>
                <a:ea typeface="Times New Roman" panose="02020603050405020304" pitchFamily="18" charset="0"/>
                <a:cs typeface="Times New Roman" panose="02020603050405020304" pitchFamily="18" charset="0"/>
              </a:rPr>
              <a:t>cần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vi-VN"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giữ gìn và phát huy.</a:t>
            </a:r>
            <a:endParaRPr lang="en-US" sz="3600" dirty="0">
              <a:effectLst/>
              <a:latin typeface=".VnTime"/>
              <a:ea typeface="Times New Roman" panose="02020603050405020304" pitchFamily="18" charset="0"/>
              <a:cs typeface="Times New Roman" panose="02020603050405020304" pitchFamily="18" charset="0"/>
            </a:endParaRPr>
          </a:p>
          <a:p>
            <a:pPr algn="just" fontAlgn="base">
              <a:spcBef>
                <a:spcPts val="1440"/>
              </a:spcBef>
            </a:pP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kern="1200" dirty="0">
                <a:effectLst/>
                <a:latin typeface="Times New Roman" panose="02020603050405020304" pitchFamily="18" charset="0"/>
                <a:ea typeface="Times New Roman" panose="02020603050405020304" pitchFamily="18" charset="0"/>
                <a:cs typeface="Times New Roman" panose="02020603050405020304" pitchFamily="18" charset="0"/>
              </a:rPr>
              <a:t>Tình yêu thương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vi-VN"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p>
            <a:pPr algn="just" fontAlgn="base">
              <a:spcBef>
                <a:spcPts val="1440"/>
              </a:spcBef>
            </a:pP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Tình yêu thương làm cho mối quan hệ giữa con người với con người thêm gần gũi, gắn bó; góp phần xây dựng cộng đồng an toàn, lành mạnh và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kern="1200" dirty="0">
                <a:effectLst/>
                <a:latin typeface="Times New Roman" panose="02020603050405020304" pitchFamily="18" charset="0"/>
                <a:ea typeface="Times New Roman" panose="02020603050405020304" pitchFamily="18" charset="0"/>
                <a:cs typeface="Times New Roman" panose="02020603050405020304" pitchFamily="18" charset="0"/>
              </a:rPr>
              <a:t>tốt đẹp hơn. </a:t>
            </a:r>
            <a:endParaRPr lang="en-US" sz="36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909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A8D00D-9A2D-B6E8-10BE-3B9D9F01AADC}"/>
              </a:ext>
            </a:extLst>
          </p:cNvPr>
          <p:cNvSpPr txBox="1"/>
          <p:nvPr/>
        </p:nvSpPr>
        <p:spPr>
          <a:xfrm>
            <a:off x="312234" y="1204321"/>
            <a:ext cx="11418849" cy="5078313"/>
          </a:xfrm>
          <a:prstGeom prst="rect">
            <a:avLst/>
          </a:prstGeom>
          <a:noFill/>
        </p:spPr>
        <p:txBody>
          <a:bodyPr wrap="square">
            <a:spAutoFit/>
          </a:bodyPr>
          <a:lstStyle/>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3. Sau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Bỗng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nữ</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thăm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dừng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Thôi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ý hay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 Theo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93081DB-704D-A3C7-C9B3-91435C62CA11}"/>
              </a:ext>
            </a:extLst>
          </p:cNvPr>
          <p:cNvSpPr txBox="1"/>
          <p:nvPr/>
        </p:nvSpPr>
        <p:spPr>
          <a:xfrm>
            <a:off x="312234" y="367990"/>
            <a:ext cx="2263698" cy="646331"/>
          </a:xfrm>
          <a:prstGeom prst="rect">
            <a:avLst/>
          </a:prstGeom>
          <a:noFill/>
        </p:spPr>
        <p:txBody>
          <a:bodyPr wrap="square" rtlCol="0">
            <a:spAutoFit/>
          </a:bodyPr>
          <a:lstStyle/>
          <a:p>
            <a:r>
              <a:rPr lang="en-US" sz="3600" u="sng" dirty="0" err="1"/>
              <a:t>Luyện</a:t>
            </a:r>
            <a:r>
              <a:rPr lang="en-US" sz="3600" u="sng" dirty="0"/>
              <a:t> </a:t>
            </a:r>
            <a:r>
              <a:rPr lang="en-US" sz="3600" u="sng" dirty="0" err="1"/>
              <a:t>tập</a:t>
            </a:r>
            <a:endParaRPr lang="en-US" sz="3600" u="sng" dirty="0"/>
          </a:p>
        </p:txBody>
      </p:sp>
    </p:spTree>
    <p:extLst>
      <p:ext uri="{BB962C8B-B14F-4D97-AF65-F5344CB8AC3E}">
        <p14:creationId xmlns:p14="http://schemas.microsoft.com/office/powerpoint/2010/main" val="322354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3"/>
          <p:cNvSpPr txBox="1">
            <a:spLocks noChangeArrowheads="1"/>
          </p:cNvSpPr>
          <p:nvPr/>
        </p:nvSpPr>
        <p:spPr bwMode="auto">
          <a:xfrm>
            <a:off x="913622" y="1320073"/>
            <a:ext cx="9569669" cy="584775"/>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latin typeface="#9Slide05 Kathya" panose="02000000000000000000" pitchFamily="2" charset="0"/>
              </a:rPr>
              <a:t>Tìm</a:t>
            </a:r>
            <a:r>
              <a:rPr lang="en-US" altLang="en-US" b="1" dirty="0">
                <a:solidFill>
                  <a:srgbClr val="FF00FF"/>
                </a:solidFill>
                <a:latin typeface="#9Slide05 Kathya" panose="02000000000000000000" pitchFamily="2" charset="0"/>
              </a:rPr>
              <a:t> ca </a:t>
            </a:r>
            <a:r>
              <a:rPr lang="en-US" altLang="en-US" b="1" dirty="0" err="1">
                <a:solidFill>
                  <a:srgbClr val="FF00FF"/>
                </a:solidFill>
                <a:latin typeface="#9Slide05 Kathya" panose="02000000000000000000" pitchFamily="2" charset="0"/>
              </a:rPr>
              <a:t>dao</a:t>
            </a:r>
            <a:r>
              <a:rPr lang="en-US" altLang="en-US" b="1" dirty="0">
                <a:solidFill>
                  <a:srgbClr val="FF00FF"/>
                </a:solidFill>
                <a:latin typeface="#9Slide05 Kathya" panose="02000000000000000000" pitchFamily="2" charset="0"/>
              </a:rPr>
              <a:t>, </a:t>
            </a:r>
            <a:r>
              <a:rPr lang="en-US" altLang="en-US" b="1" dirty="0" err="1">
                <a:solidFill>
                  <a:srgbClr val="FF00FF"/>
                </a:solidFill>
                <a:latin typeface="#9Slide05 Kathya" panose="02000000000000000000" pitchFamily="2" charset="0"/>
              </a:rPr>
              <a:t>tục</a:t>
            </a:r>
            <a:r>
              <a:rPr lang="en-US" altLang="en-US" b="1" dirty="0">
                <a:solidFill>
                  <a:srgbClr val="FF00FF"/>
                </a:solidFill>
                <a:latin typeface="#9Slide05 Kathya" panose="02000000000000000000" pitchFamily="2" charset="0"/>
              </a:rPr>
              <a:t> </a:t>
            </a:r>
            <a:r>
              <a:rPr lang="en-US" altLang="en-US" b="1" dirty="0" err="1">
                <a:solidFill>
                  <a:srgbClr val="FF00FF"/>
                </a:solidFill>
                <a:latin typeface="#9Slide05 Kathya" panose="02000000000000000000" pitchFamily="2" charset="0"/>
              </a:rPr>
              <a:t>ngữ</a:t>
            </a:r>
            <a:r>
              <a:rPr lang="vi-VN" altLang="en-US" b="1" dirty="0">
                <a:solidFill>
                  <a:srgbClr val="FF00FF"/>
                </a:solidFill>
                <a:latin typeface="#9Slide05 Kathya" panose="02000000000000000000" pitchFamily="2" charset="0"/>
              </a:rPr>
              <a:t>, châm ngôn</a:t>
            </a:r>
            <a:r>
              <a:rPr lang="en-US" altLang="en-US" b="1" dirty="0">
                <a:solidFill>
                  <a:srgbClr val="FF00FF"/>
                </a:solidFill>
                <a:latin typeface="#9Slide05 Kathya" panose="02000000000000000000" pitchFamily="2" charset="0"/>
              </a:rPr>
              <a:t> </a:t>
            </a:r>
            <a:r>
              <a:rPr lang="en-US" altLang="en-US" b="1" dirty="0" err="1">
                <a:solidFill>
                  <a:srgbClr val="FF00FF"/>
                </a:solidFill>
                <a:latin typeface="#9Slide05 Kathya" panose="02000000000000000000" pitchFamily="2" charset="0"/>
              </a:rPr>
              <a:t>về</a:t>
            </a:r>
            <a:r>
              <a:rPr lang="en-US" altLang="en-US" b="1" dirty="0">
                <a:solidFill>
                  <a:srgbClr val="FF00FF"/>
                </a:solidFill>
                <a:latin typeface="#9Slide05 Kathya" panose="02000000000000000000" pitchFamily="2" charset="0"/>
              </a:rPr>
              <a:t>  </a:t>
            </a:r>
            <a:r>
              <a:rPr lang="en-US" altLang="en-US" b="1" dirty="0" err="1">
                <a:solidFill>
                  <a:srgbClr val="FF00FF"/>
                </a:solidFill>
                <a:latin typeface="#9Slide05 Kathya" panose="02000000000000000000" pitchFamily="2" charset="0"/>
              </a:rPr>
              <a:t>yêu</a:t>
            </a:r>
            <a:r>
              <a:rPr lang="en-US" altLang="en-US" b="1" dirty="0">
                <a:solidFill>
                  <a:srgbClr val="FF00FF"/>
                </a:solidFill>
                <a:latin typeface="#9Slide05 Kathya" panose="02000000000000000000" pitchFamily="2" charset="0"/>
              </a:rPr>
              <a:t> </a:t>
            </a:r>
            <a:r>
              <a:rPr lang="en-US" altLang="en-US" b="1" dirty="0" err="1">
                <a:solidFill>
                  <a:srgbClr val="FF00FF"/>
                </a:solidFill>
                <a:latin typeface="#9Slide05 Kathya" panose="02000000000000000000" pitchFamily="2" charset="0"/>
              </a:rPr>
              <a:t>thương</a:t>
            </a:r>
            <a:r>
              <a:rPr lang="en-US" altLang="en-US" b="1" dirty="0">
                <a:solidFill>
                  <a:srgbClr val="FF00FF"/>
                </a:solidFill>
                <a:latin typeface="#9Slide05 Kathya" panose="02000000000000000000" pitchFamily="2" charset="0"/>
              </a:rPr>
              <a:t> con </a:t>
            </a:r>
            <a:r>
              <a:rPr lang="en-US" altLang="en-US" b="1" dirty="0" err="1">
                <a:solidFill>
                  <a:srgbClr val="FF00FF"/>
                </a:solidFill>
                <a:latin typeface="#9Slide05 Kathya" panose="02000000000000000000" pitchFamily="2" charset="0"/>
              </a:rPr>
              <a:t>người</a:t>
            </a:r>
            <a:endParaRPr lang="en-US" altLang="en-US" b="1" dirty="0">
              <a:solidFill>
                <a:srgbClr val="FF00FF"/>
              </a:solidFill>
              <a:latin typeface="#9Slide05 Kathya" panose="02000000000000000000" pitchFamily="2" charset="0"/>
            </a:endParaRPr>
          </a:p>
        </p:txBody>
      </p:sp>
      <p:sp>
        <p:nvSpPr>
          <p:cNvPr id="7" name="Rectangle 6"/>
          <p:cNvSpPr/>
          <p:nvPr/>
        </p:nvSpPr>
        <p:spPr>
          <a:xfrm>
            <a:off x="913622" y="2231146"/>
            <a:ext cx="9969967" cy="3970318"/>
          </a:xfrm>
          <a:prstGeom prst="rect">
            <a:avLst/>
          </a:prstGeom>
        </p:spPr>
        <p:txBody>
          <a:bodyPr wrap="square">
            <a:spAutoFit/>
          </a:bodyPr>
          <a:lstStyle/>
          <a:p>
            <a:r>
              <a:rPr lang="en-US" sz="3600" b="1" dirty="0">
                <a:solidFill>
                  <a:prstClr val="black"/>
                </a:solidFill>
                <a:latin typeface="Times New Roman" panose="02020603050405020304" pitchFamily="18" charset="0"/>
                <a:cs typeface="Times New Roman" panose="02020603050405020304" pitchFamily="18" charset="0"/>
              </a:rPr>
              <a:t>LUẬT CHƠI</a:t>
            </a:r>
            <a:r>
              <a:rPr lang="en-US" sz="3600" dirty="0">
                <a:solidFill>
                  <a:prstClr val="black"/>
                </a:solidFill>
                <a:latin typeface="Times New Roman" panose="02020603050405020304" pitchFamily="18" charset="0"/>
                <a:cs typeface="Times New Roman" panose="02020603050405020304" pitchFamily="18" charset="0"/>
              </a:rPr>
              <a:t>: </a:t>
            </a:r>
          </a:p>
          <a:p>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Số</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người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tham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gia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cả</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lớp</a:t>
            </a:r>
            <a:endParaRPr lang="en-US" sz="3600" b="1" dirty="0">
              <a:solidFill>
                <a:prstClr val="black"/>
              </a:solidFill>
              <a:latin typeface="Times New Roman" panose="02020603050405020304" pitchFamily="18" charset="0"/>
              <a:cs typeface="Times New Roman" panose="02020603050405020304" pitchFamily="18" charset="0"/>
            </a:endParaRPr>
          </a:p>
          <a:p>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Cách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thức</a:t>
            </a:r>
            <a:r>
              <a:rPr lang="en-US" sz="3600" b="1" dirty="0">
                <a:solidFill>
                  <a:prstClr val="black"/>
                </a:solidFill>
                <a:latin typeface="Times New Roman" panose="02020603050405020304" pitchFamily="18" charset="0"/>
                <a:cs typeface="Times New Roman" panose="02020603050405020304" pitchFamily="18" charset="0"/>
              </a:rPr>
              <a:t>: Chia </a:t>
            </a:r>
            <a:r>
              <a:rPr lang="en-US" sz="3600" b="1" dirty="0" err="1">
                <a:solidFill>
                  <a:prstClr val="black"/>
                </a:solidFill>
                <a:latin typeface="Times New Roman" panose="02020603050405020304" pitchFamily="18" charset="0"/>
                <a:cs typeface="Times New Roman" panose="02020603050405020304" pitchFamily="18" charset="0"/>
              </a:rPr>
              <a:t>lớp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làm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hai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đội</a:t>
            </a:r>
            <a:r>
              <a:rPr lang="en-US" sz="3600" b="1" dirty="0">
                <a:solidFill>
                  <a:prstClr val="black"/>
                </a:solidFill>
                <a:latin typeface="Times New Roman" panose="02020603050405020304" pitchFamily="18" charset="0"/>
                <a:cs typeface="Times New Roman" panose="02020603050405020304" pitchFamily="18" charset="0"/>
              </a:rPr>
              <a:t>(</a:t>
            </a:r>
            <a:r>
              <a:rPr lang="en-US" sz="3600" b="1" dirty="0" err="1">
                <a:solidFill>
                  <a:prstClr val="black"/>
                </a:solidFill>
                <a:latin typeface="Times New Roman" panose="02020603050405020304" pitchFamily="18" charset="0"/>
                <a:cs typeface="Times New Roman" panose="02020603050405020304" pitchFamily="18" charset="0"/>
              </a:rPr>
              <a:t>hoặc</a:t>
            </a:r>
            <a:r>
              <a:rPr lang="en-US" sz="3600" b="1" dirty="0">
                <a:solidFill>
                  <a:prstClr val="black"/>
                </a:solidFill>
                <a:latin typeface="Times New Roman" panose="02020603050405020304" pitchFamily="18" charset="0"/>
                <a:cs typeface="Times New Roman" panose="02020603050405020304" pitchFamily="18" charset="0"/>
              </a:rPr>
              <a:t> 3) </a:t>
            </a:r>
            <a:r>
              <a:rPr lang="en-US" sz="3600" b="1" dirty="0" err="1">
                <a:solidFill>
                  <a:prstClr val="black"/>
                </a:solidFill>
                <a:latin typeface="Times New Roman" panose="02020603050405020304" pitchFamily="18" charset="0"/>
                <a:cs typeface="Times New Roman" panose="02020603050405020304" pitchFamily="18" charset="0"/>
              </a:rPr>
              <a:t>theo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dãy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bàn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Mỗi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dãy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cử</a:t>
            </a:r>
            <a:r>
              <a:rPr lang="en-US" sz="3600" b="1" dirty="0">
                <a:solidFill>
                  <a:prstClr val="black"/>
                </a:solidFill>
                <a:latin typeface="Times New Roman" panose="02020603050405020304" pitchFamily="18" charset="0"/>
                <a:cs typeface="Times New Roman" panose="02020603050405020304" pitchFamily="18" charset="0"/>
              </a:rPr>
              <a:t> 1 </a:t>
            </a:r>
            <a:r>
              <a:rPr lang="en-US" sz="3600" b="1" dirty="0" err="1">
                <a:solidFill>
                  <a:prstClr val="black"/>
                </a:solidFill>
                <a:latin typeface="Times New Roman" panose="02020603050405020304" pitchFamily="18" charset="0"/>
                <a:cs typeface="Times New Roman" panose="02020603050405020304" pitchFamily="18" charset="0"/>
              </a:rPr>
              <a:t>đâị</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diện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Lần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lượt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đọc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câu</a:t>
            </a:r>
            <a:r>
              <a:rPr lang="en-US" sz="3600" b="1" dirty="0">
                <a:solidFill>
                  <a:prstClr val="black"/>
                </a:solidFill>
                <a:latin typeface="Times New Roman" panose="02020603050405020304" pitchFamily="18" charset="0"/>
                <a:cs typeface="Times New Roman" panose="02020603050405020304" pitchFamily="18" charset="0"/>
              </a:rPr>
              <a:t> ca </a:t>
            </a:r>
            <a:r>
              <a:rPr lang="en-US" sz="3600" b="1" dirty="0" err="1">
                <a:solidFill>
                  <a:prstClr val="black"/>
                </a:solidFill>
                <a:latin typeface="Times New Roman" panose="02020603050405020304" pitchFamily="18" charset="0"/>
                <a:cs typeface="Times New Roman" panose="02020603050405020304" pitchFamily="18" charset="0"/>
              </a:rPr>
              <a:t>dao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tục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ngữ</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châm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ngôn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Yêu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thương</a:t>
            </a:r>
            <a:r>
              <a:rPr lang="en-US" sz="3600" b="1" dirty="0">
                <a:solidFill>
                  <a:prstClr val="black"/>
                </a:solidFill>
                <a:latin typeface="Times New Roman" panose="02020603050405020304" pitchFamily="18" charset="0"/>
                <a:cs typeface="Times New Roman" panose="02020603050405020304" pitchFamily="18" charset="0"/>
              </a:rPr>
              <a:t> con </a:t>
            </a:r>
            <a:r>
              <a:rPr lang="en-US" sz="3600" b="1" dirty="0" err="1">
                <a:solidFill>
                  <a:prstClr val="black"/>
                </a:solidFill>
                <a:latin typeface="Times New Roman" panose="02020603050405020304" pitchFamily="18" charset="0"/>
                <a:cs typeface="Times New Roman" panose="02020603050405020304" pitchFamily="18" charset="0"/>
              </a:rPr>
              <a:t>người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Không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được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đọc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lặp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người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khác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Đến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lượt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đội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nào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không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đọc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được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sẽ</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bị</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loại</a:t>
            </a:r>
            <a:r>
              <a:rPr lang="en-US" sz="3600" b="1" dirty="0">
                <a:solidFill>
                  <a:prstClr val="black"/>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3"/>
          <a:stretch>
            <a:fillRect/>
          </a:stretch>
        </p:blipFill>
        <p:spPr>
          <a:xfrm>
            <a:off x="9842864" y="2498982"/>
            <a:ext cx="2516829" cy="4359018"/>
          </a:xfrm>
          <a:prstGeom prst="rect">
            <a:avLst/>
          </a:prstGeom>
        </p:spPr>
      </p:pic>
    </p:spTree>
    <p:extLst>
      <p:ext uri="{BB962C8B-B14F-4D97-AF65-F5344CB8AC3E}">
        <p14:creationId xmlns:p14="http://schemas.microsoft.com/office/powerpoint/2010/main" val="801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3481" y="3864851"/>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6" name="Google Shape;164;p9"/>
          <p:cNvPicPr preferRelativeResize="0"/>
          <p:nvPr/>
        </p:nvPicPr>
        <p:blipFill rotWithShape="1">
          <a:blip r:embed="rId4">
            <a:alphaModFix/>
          </a:blip>
          <a:srcRect l="15285" t="10430" r="46645" b="11190"/>
          <a:stretch/>
        </p:blipFill>
        <p:spPr>
          <a:xfrm>
            <a:off x="-721777" y="903220"/>
            <a:ext cx="6663096" cy="5254815"/>
          </a:xfrm>
          <a:prstGeom prst="rect">
            <a:avLst/>
          </a:prstGeom>
          <a:noFill/>
          <a:ln>
            <a:noFill/>
          </a:ln>
        </p:spPr>
      </p:pic>
      <p:pic>
        <p:nvPicPr>
          <p:cNvPr id="17" name="Picture 16"/>
          <p:cNvPicPr>
            <a:picLocks noChangeAspect="1"/>
          </p:cNvPicPr>
          <p:nvPr/>
        </p:nvPicPr>
        <p:blipFill>
          <a:blip r:embed="rId5"/>
          <a:stretch>
            <a:fillRect/>
          </a:stretch>
        </p:blipFill>
        <p:spPr>
          <a:xfrm>
            <a:off x="4616621" y="633202"/>
            <a:ext cx="6743368" cy="6224798"/>
          </a:xfrm>
          <a:prstGeom prst="rect">
            <a:avLst/>
          </a:prstGeom>
        </p:spPr>
      </p:pic>
      <p:sp>
        <p:nvSpPr>
          <p:cNvPr id="18" name="Rectangle 17"/>
          <p:cNvSpPr/>
          <p:nvPr/>
        </p:nvSpPr>
        <p:spPr>
          <a:xfrm>
            <a:off x="1" y="2585545"/>
            <a:ext cx="5202620" cy="4232056"/>
          </a:xfrm>
          <a:prstGeom prst="rect">
            <a:avLst/>
          </a:prstGeom>
        </p:spPr>
        <p:txBody>
          <a:bodyPr wrap="square">
            <a:spAutoFit/>
          </a:bodyPr>
          <a:lstStyle/>
          <a:p>
            <a:pPr indent="215900" algn="just">
              <a:lnSpc>
                <a:spcPct val="130000"/>
              </a:lnSpc>
              <a:spcAft>
                <a:spcPts val="800"/>
              </a:spcAft>
            </a:pPr>
            <a:r>
              <a:rPr lang="vi-VN" sz="2800" b="1" dirty="0">
                <a:solidFill>
                  <a:srgbClr val="000000"/>
                </a:solidFill>
                <a:latin typeface="+mj-lt"/>
                <a:ea typeface="Arial" panose="020B0604020202020204" pitchFamily="34" charset="0"/>
              </a:rPr>
              <a:t>Em hãy làm một sản phẩm mang thông điệp yêu thương.</a:t>
            </a:r>
            <a:endParaRPr lang="en-US" sz="2800" b="1" dirty="0">
              <a:latin typeface="+mj-lt"/>
              <a:ea typeface="Arial" panose="020B0604020202020204" pitchFamily="34" charset="0"/>
            </a:endParaRPr>
          </a:p>
          <a:p>
            <a:pPr indent="215900">
              <a:lnSpc>
                <a:spcPct val="127000"/>
              </a:lnSpc>
              <a:spcAft>
                <a:spcPts val="200"/>
              </a:spcAft>
            </a:pPr>
            <a:r>
              <a:rPr lang="vi-VN" sz="2400" dirty="0">
                <a:solidFill>
                  <a:srgbClr val="000000"/>
                </a:solidFill>
                <a:latin typeface="+mj-lt"/>
                <a:ea typeface="Cambria" panose="02040503050406030204" pitchFamily="18" charset="0"/>
                <a:cs typeface="Cambria" panose="02040503050406030204" pitchFamily="18" charset="0"/>
              </a:rPr>
              <a:t>Gợ/ý:</a:t>
            </a:r>
            <a:endParaRPr lang="en-US" sz="2400" dirty="0">
              <a:latin typeface="+mj-lt"/>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mj-lt"/>
                <a:ea typeface="Cambria" panose="02040503050406030204" pitchFamily="18" charset="0"/>
                <a:cs typeface="Cambria" panose="02040503050406030204" pitchFamily="18" charset="0"/>
              </a:rPr>
              <a:t>Một tấm thiệp, một bức tranh,...</a:t>
            </a:r>
            <a:endParaRPr lang="en-US" sz="2400" dirty="0">
              <a:latin typeface="+mj-lt"/>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mj-lt"/>
                <a:ea typeface="Cambria" panose="02040503050406030204" pitchFamily="18" charset="0"/>
                <a:cs typeface="Cambria" panose="02040503050406030204" pitchFamily="18" charset="0"/>
              </a:rPr>
              <a:t>Một bức thư, một bài thuyết trình,...</a:t>
            </a:r>
            <a:endParaRPr lang="en-US" sz="2400" dirty="0">
              <a:latin typeface="+mj-lt"/>
              <a:ea typeface="Cambria" panose="02040503050406030204" pitchFamily="18" charset="0"/>
              <a:cs typeface="Cambria" panose="02040503050406030204" pitchFamily="18" charset="0"/>
            </a:endParaRPr>
          </a:p>
          <a:p>
            <a:pPr indent="330200" algn="just">
              <a:lnSpc>
                <a:spcPct val="127000"/>
              </a:lnSpc>
              <a:spcAft>
                <a:spcPts val="200"/>
              </a:spcAft>
            </a:pPr>
            <a:r>
              <a:rPr lang="vi-VN" sz="2400" dirty="0">
                <a:solidFill>
                  <a:srgbClr val="8AF502"/>
                </a:solidFill>
                <a:latin typeface="+mj-lt"/>
                <a:ea typeface="Cambria" panose="02040503050406030204" pitchFamily="18" charset="0"/>
                <a:cs typeface="Cambria" panose="02040503050406030204" pitchFamily="18" charset="0"/>
              </a:rPr>
              <a:t>• </a:t>
            </a:r>
            <a:r>
              <a:rPr lang="vi-VN" sz="2400" dirty="0">
                <a:solidFill>
                  <a:srgbClr val="000000"/>
                </a:solidFill>
                <a:latin typeface="+mj-lt"/>
                <a:ea typeface="Cambria" panose="02040503050406030204" pitchFamily="18" charset="0"/>
                <a:cs typeface="Cambria" panose="02040503050406030204" pitchFamily="18" charset="0"/>
              </a:rPr>
              <a:t>Một tiết mục văn nghệ,...</a:t>
            </a:r>
            <a:endParaRPr lang="en-US" sz="2400" dirty="0">
              <a:latin typeface="+mj-lt"/>
              <a:ea typeface="Cambria" panose="02040503050406030204" pitchFamily="18" charset="0"/>
              <a:cs typeface="Cambria" panose="02040503050406030204" pitchFamily="18" charset="0"/>
            </a:endParaRPr>
          </a:p>
          <a:p>
            <a:pPr indent="431800" algn="just">
              <a:lnSpc>
                <a:spcPct val="127000"/>
              </a:lnSpc>
              <a:spcAft>
                <a:spcPts val="2100"/>
              </a:spcAft>
            </a:pPr>
            <a:r>
              <a:rPr lang="vi-VN" sz="2400" dirty="0">
                <a:solidFill>
                  <a:srgbClr val="000000"/>
                </a:solidFill>
                <a:latin typeface="+mj-lt"/>
                <a:ea typeface="Cambria" panose="02040503050406030204" pitchFamily="18" charset="0"/>
                <a:cs typeface="Cambria" panose="02040503050406030204" pitchFamily="18" charset="0"/>
              </a:rPr>
              <a:t>(Có thể chọn các hình thức khác để thể hiện sự sáng tạo của em).</a:t>
            </a:r>
            <a:endParaRPr lang="en-US" sz="2400" dirty="0">
              <a:effectLst/>
              <a:latin typeface="+mj-lt"/>
              <a:ea typeface="Cambria" panose="02040503050406030204" pitchFamily="18" charset="0"/>
              <a:cs typeface="Cambria" panose="02040503050406030204" pitchFamily="18" charset="0"/>
            </a:endParaRPr>
          </a:p>
        </p:txBody>
      </p:sp>
      <p:sp>
        <p:nvSpPr>
          <p:cNvPr id="19" name="Rectangle 18"/>
          <p:cNvSpPr/>
          <p:nvPr/>
        </p:nvSpPr>
        <p:spPr>
          <a:xfrm>
            <a:off x="5502166" y="2291133"/>
            <a:ext cx="5047171" cy="5133713"/>
          </a:xfrm>
          <a:prstGeom prst="rect">
            <a:avLst/>
          </a:prstGeom>
        </p:spPr>
        <p:txBody>
          <a:bodyPr wrap="square">
            <a:spAutoFit/>
          </a:bodyPr>
          <a:lstStyle/>
          <a:p>
            <a:pPr marL="165100" marR="0" indent="0" algn="just">
              <a:lnSpc>
                <a:spcPct val="130000"/>
              </a:lnSpc>
              <a:spcBef>
                <a:spcPts val="0"/>
              </a:spcBef>
              <a:spcAft>
                <a:spcPts val="200"/>
              </a:spcAft>
            </a:pPr>
            <a:r>
              <a:rPr lang="vi-VN" sz="2800" b="1" dirty="0">
                <a:solidFill>
                  <a:srgbClr val="000000"/>
                </a:solidFill>
                <a:latin typeface="+mj-lt"/>
                <a:ea typeface="Arial" panose="020B0604020202020204" pitchFamily="34" charset="0"/>
              </a:rPr>
              <a:t>Em hãy kể tên những hoạt động, phong trào có ý nghĩa lan toả tình yêu thương con người</a:t>
            </a:r>
            <a:r>
              <a:rPr lang="en-US" sz="2800" b="1" dirty="0">
                <a:solidFill>
                  <a:srgbClr val="000000"/>
                </a:solidFill>
                <a:latin typeface="+mj-lt"/>
                <a:ea typeface="Arial" panose="020B0604020202020204" pitchFamily="34" charset="0"/>
              </a:rPr>
              <a:t> ở</a:t>
            </a:r>
            <a:r>
              <a:rPr lang="vi-VN" sz="2800" b="1" dirty="0">
                <a:solidFill>
                  <a:srgbClr val="000000"/>
                </a:solidFill>
                <a:latin typeface="+mj-lt"/>
                <a:ea typeface="Arial" panose="020B0604020202020204" pitchFamily="34" charset="0"/>
              </a:rPr>
              <a:t> trường. Em </a:t>
            </a:r>
            <a:r>
              <a:rPr lang="en-US" sz="2800" b="1" dirty="0" err="1">
                <a:solidFill>
                  <a:srgbClr val="000000"/>
                </a:solidFill>
                <a:latin typeface="+mj-lt"/>
                <a:ea typeface="Arial" panose="020B0604020202020204" pitchFamily="34" charset="0"/>
              </a:rPr>
              <a:t>sẽ</a:t>
            </a:r>
            <a:r>
              <a:rPr lang="en-US" sz="2800" b="1" dirty="0">
                <a:solidFill>
                  <a:srgbClr val="000000"/>
                </a:solidFill>
                <a:latin typeface="+mj-lt"/>
                <a:ea typeface="Arial" panose="020B0604020202020204" pitchFamily="34" charset="0"/>
              </a:rPr>
              <a:t> </a:t>
            </a:r>
            <a:r>
              <a:rPr lang="vi-VN" sz="2800" b="1" dirty="0">
                <a:solidFill>
                  <a:srgbClr val="000000"/>
                </a:solidFill>
                <a:latin typeface="+mj-lt"/>
                <a:ea typeface="Arial" panose="020B0604020202020204" pitchFamily="34" charset="0"/>
              </a:rPr>
              <a:t>có những hành động cụ thể như</a:t>
            </a:r>
            <a:r>
              <a:rPr lang="vi-VN" sz="2800" b="1" dirty="0">
                <a:latin typeface="+mj-lt"/>
                <a:ea typeface="Arial" panose="020B0604020202020204" pitchFamily="34" charset="0"/>
              </a:rPr>
              <a:t> </a:t>
            </a:r>
            <a:r>
              <a:rPr lang="vi-VN" sz="2800" b="1" dirty="0">
                <a:solidFill>
                  <a:srgbClr val="000000"/>
                </a:solidFill>
                <a:latin typeface="+mj-lt"/>
                <a:ea typeface="Arial" panose="020B0604020202020204" pitchFamily="34" charset="0"/>
              </a:rPr>
              <a:t>th</a:t>
            </a:r>
            <a:r>
              <a:rPr lang="en-US" sz="2800" b="1" dirty="0">
                <a:latin typeface="+mj-lt"/>
                <a:ea typeface="Arial" panose="020B0604020202020204" pitchFamily="34" charset="0"/>
              </a:rPr>
              <a:t>ế</a:t>
            </a:r>
            <a:r>
              <a:rPr lang="vi-VN" sz="2800" b="1" dirty="0">
                <a:solidFill>
                  <a:srgbClr val="000000"/>
                </a:solidFill>
                <a:latin typeface="+mj-lt"/>
                <a:ea typeface="Arial" panose="020B0604020202020204" pitchFamily="34" charset="0"/>
              </a:rPr>
              <a:t> nào để hường ứng những hoạt động, phong trào của trường hoặc ở địa phương em?</a:t>
            </a:r>
            <a:endParaRPr lang="en-US" sz="2800" b="1" dirty="0">
              <a:latin typeface="+mj-lt"/>
              <a:ea typeface="Arial" panose="020B0604020202020204" pitchFamily="34" charset="0"/>
            </a:endParaRPr>
          </a:p>
        </p:txBody>
      </p:sp>
    </p:spTree>
    <p:extLst>
      <p:ext uri="{BB962C8B-B14F-4D97-AF65-F5344CB8AC3E}">
        <p14:creationId xmlns:p14="http://schemas.microsoft.com/office/powerpoint/2010/main" val="25031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6D4B10-6963-8838-6319-89AADBBD1EC6}"/>
              </a:ext>
            </a:extLst>
          </p:cNvPr>
          <p:cNvSpPr>
            <a:spLocks noGrp="1"/>
          </p:cNvSpPr>
          <p:nvPr>
            <p:ph type="ftr" sz="quarter" idx="11"/>
          </p:nvPr>
        </p:nvSpPr>
        <p:spPr/>
        <p:txBody>
          <a:bodyPr/>
          <a:lstStyle/>
          <a:p>
            <a:endParaRPr lang="en-US">
              <a:solidFill>
                <a:prstClr val="black">
                  <a:tint val="75000"/>
                </a:prstClr>
              </a:solidFill>
            </a:endParaRPr>
          </a:p>
        </p:txBody>
      </p:sp>
      <p:sp>
        <p:nvSpPr>
          <p:cNvPr id="9" name="TextBox 8">
            <a:extLst>
              <a:ext uri="{FF2B5EF4-FFF2-40B4-BE49-F238E27FC236}">
                <a16:creationId xmlns:a16="http://schemas.microsoft.com/office/drawing/2014/main" id="{0999CC10-6E58-1771-8DB5-CDC915920A87}"/>
              </a:ext>
            </a:extLst>
          </p:cNvPr>
          <p:cNvSpPr txBox="1"/>
          <p:nvPr/>
        </p:nvSpPr>
        <p:spPr>
          <a:xfrm>
            <a:off x="1360449" y="490654"/>
            <a:ext cx="9946888"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5, </a:t>
            </a: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2: YÊU THƯƠNG CON NGƯỜI (</a:t>
            </a:r>
            <a:r>
              <a:rPr lang="en-US" sz="3600" dirty="0" err="1">
                <a:solidFill>
                  <a:srgbClr val="FF0000"/>
                </a:solidFill>
                <a:latin typeface="Times New Roman" panose="02020603050405020304" pitchFamily="18" charset="0"/>
                <a:cs typeface="Times New Roman" panose="02020603050405020304" pitchFamily="18" charset="0"/>
              </a:rPr>
              <a:t>tt</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13CEC17-56A9-3092-2634-2BAFA6AC6833}"/>
              </a:ext>
            </a:extLst>
          </p:cNvPr>
          <p:cNvSpPr txBox="1"/>
          <p:nvPr/>
        </p:nvSpPr>
        <p:spPr>
          <a:xfrm>
            <a:off x="1360449" y="1329475"/>
            <a:ext cx="6094140" cy="646331"/>
          </a:xfrm>
          <a:prstGeom prst="rect">
            <a:avLst/>
          </a:prstGeom>
          <a:noFill/>
        </p:spPr>
        <p:txBody>
          <a:bodyPr wrap="square">
            <a:spAutoFit/>
          </a:bodyPr>
          <a:lstStyle/>
          <a:p>
            <a:r>
              <a:rPr lang="en-US" sz="3600" b="1" dirty="0">
                <a:solidFill>
                  <a:srgbClr val="0101FB"/>
                </a:solidFill>
                <a:effectLst/>
                <a:latin typeface="Times New Roman" panose="02020603050405020304" pitchFamily="18" charset="0"/>
                <a:ea typeface="Times New Roman" panose="02020603050405020304" pitchFamily="18" charset="0"/>
              </a:rPr>
              <a:t>4. </a:t>
            </a:r>
            <a:r>
              <a:rPr lang="en-US" sz="3600" b="1" dirty="0" err="1">
                <a:solidFill>
                  <a:srgbClr val="0101FB"/>
                </a:solidFill>
                <a:effectLst/>
                <a:latin typeface="Times New Roman" panose="02020603050405020304" pitchFamily="18" charset="0"/>
                <a:ea typeface="Times New Roman" panose="02020603050405020304" pitchFamily="18" charset="0"/>
              </a:rPr>
              <a:t>Cách</a:t>
            </a:r>
            <a:r>
              <a:rPr lang="en-US" sz="3600" b="1" dirty="0">
                <a:solidFill>
                  <a:srgbClr val="0101FB"/>
                </a:solidFill>
                <a:effectLst/>
                <a:latin typeface="Times New Roman" panose="02020603050405020304" pitchFamily="18" charset="0"/>
                <a:ea typeface="Times New Roman" panose="02020603050405020304" pitchFamily="18" charset="0"/>
              </a:rPr>
              <a:t> </a:t>
            </a:r>
            <a:r>
              <a:rPr lang="en-US" sz="3600" b="1" dirty="0" err="1">
                <a:solidFill>
                  <a:srgbClr val="0101FB"/>
                </a:solidFill>
                <a:effectLst/>
                <a:latin typeface="Times New Roman" panose="02020603050405020304" pitchFamily="18" charset="0"/>
                <a:ea typeface="Times New Roman" panose="02020603050405020304" pitchFamily="18" charset="0"/>
              </a:rPr>
              <a:t>rèn</a:t>
            </a:r>
            <a:r>
              <a:rPr lang="en-US" sz="3600" b="1" dirty="0">
                <a:solidFill>
                  <a:srgbClr val="0101FB"/>
                </a:solidFill>
                <a:effectLst/>
                <a:latin typeface="Times New Roman" panose="02020603050405020304" pitchFamily="18" charset="0"/>
                <a:ea typeface="Times New Roman" panose="02020603050405020304" pitchFamily="18" charset="0"/>
              </a:rPr>
              <a:t> </a:t>
            </a:r>
            <a:r>
              <a:rPr lang="en-US" sz="3600" b="1" dirty="0" err="1">
                <a:solidFill>
                  <a:srgbClr val="0101FB"/>
                </a:solidFill>
                <a:effectLst/>
                <a:latin typeface="Times New Roman" panose="02020603050405020304" pitchFamily="18" charset="0"/>
                <a:ea typeface="Times New Roman" panose="02020603050405020304" pitchFamily="18" charset="0"/>
              </a:rPr>
              <a:t>luyện</a:t>
            </a:r>
            <a:r>
              <a:rPr lang="en-US" sz="3600" b="1" dirty="0">
                <a:solidFill>
                  <a:srgbClr val="0101FB"/>
                </a:solidFill>
                <a:effectLst/>
                <a:latin typeface="Times New Roman" panose="02020603050405020304" pitchFamily="18" charset="0"/>
                <a:ea typeface="Times New Roman" panose="02020603050405020304" pitchFamily="18" charset="0"/>
              </a:rPr>
              <a:t> </a:t>
            </a:r>
            <a:endParaRPr lang="en-US" sz="3600" dirty="0"/>
          </a:p>
        </p:txBody>
      </p:sp>
    </p:spTree>
    <p:extLst>
      <p:ext uri="{BB962C8B-B14F-4D97-AF65-F5344CB8AC3E}">
        <p14:creationId xmlns:p14="http://schemas.microsoft.com/office/powerpoint/2010/main" val="2496489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9" y="63991"/>
            <a:ext cx="12308839" cy="6858000"/>
          </a:xfrm>
          <a:prstGeom prst="rect">
            <a:avLst/>
          </a:prstGeom>
        </p:spPr>
      </p:pic>
      <p:sp>
        <p:nvSpPr>
          <p:cNvPr id="9" name="Rectangle 4"/>
          <p:cNvSpPr>
            <a:spLocks noChangeArrowheads="1"/>
          </p:cNvSpPr>
          <p:nvPr/>
        </p:nvSpPr>
        <p:spPr bwMode="auto">
          <a:xfrm>
            <a:off x="635621" y="769860"/>
            <a:ext cx="1067833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a:solidFill>
                  <a:schemeClr val="tx1"/>
                </a:solidFill>
                <a:latin typeface="#9Slide05 Phobia" panose="02000506000000020003" pitchFamily="2" charset="0"/>
              </a:rPr>
              <a:t>T</a:t>
            </a:r>
            <a:r>
              <a:rPr lang="en-US" sz="3600" b="1" dirty="0">
                <a:solidFill>
                  <a:schemeClr val="tx1"/>
                </a:solidFill>
                <a:latin typeface="Times New Roman" panose="02020603050405020304" pitchFamily="18" charset="0"/>
                <a:cs typeface="Times New Roman" panose="02020603050405020304" pitchFamily="18" charset="0"/>
              </a:rPr>
              <a:t>ì</a:t>
            </a:r>
            <a:r>
              <a:rPr lang="vi-VN" sz="3600" b="1" dirty="0">
                <a:solidFill>
                  <a:schemeClr val="tx1"/>
                </a:solidFill>
                <a:latin typeface="Times New Roman" panose="02020603050405020304" pitchFamily="18" charset="0"/>
                <a:cs typeface="Times New Roman" panose="02020603050405020304" pitchFamily="18" charset="0"/>
              </a:rPr>
              <a:t>nh huống 1: Hai bài kiểm tra một tiết trong buổi học chiều nay làm Minh vô cùng căng thẳng, về đến nhà, Minh muốn đi chơi với các bạn nhưng thấy mẹ đang tất bật nấu cơm; bố đi làm về với gương mặt mệt mỏi. Minh không biết phải làm sao?</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47" y="-189516"/>
            <a:ext cx="42603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6022428" y="94647"/>
            <a:ext cx="3554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err="1">
                <a:solidFill>
                  <a:srgbClr val="0070C0"/>
                </a:solidFill>
                <a:latin typeface="Times New Roman" panose="02020603050405020304" pitchFamily="18" charset="0"/>
                <a:cs typeface="Times New Roman" panose="02020603050405020304" pitchFamily="18" charset="0"/>
              </a:rPr>
              <a:t>Xử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tình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4" name="Rectangle 9"/>
          <p:cNvSpPr>
            <a:spLocks noChangeArrowheads="1"/>
          </p:cNvSpPr>
          <p:nvPr/>
        </p:nvSpPr>
        <p:spPr bwMode="auto">
          <a:xfrm>
            <a:off x="517262" y="3885689"/>
            <a:ext cx="1101033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3600" b="1" dirty="0">
                <a:latin typeface="Times New Roman" panose="02020603050405020304" pitchFamily="18" charset="0"/>
                <a:cs typeface="Times New Roman" panose="02020603050405020304" pitchFamily="18" charset="0"/>
              </a:rPr>
              <a:t>Tinh huống 3: Hôm kia, Bảo đã thống nhất với bố mẹ sẽ quyên góp ủng hộ các gia đình bị thiệt hại bởi lũ lụt một số tiền. Sáng nay, Thảo và Quyền rủ Bảo chơi điện tử ở tiệm </a:t>
            </a:r>
            <a:r>
              <a:rPr lang="en-US" sz="3600" b="1" dirty="0">
                <a:latin typeface="Times New Roman" panose="02020603050405020304" pitchFamily="18" charset="0"/>
                <a:cs typeface="Times New Roman" panose="02020603050405020304" pitchFamily="18" charset="0"/>
              </a:rPr>
              <a:t>game </a:t>
            </a:r>
            <a:r>
              <a:rPr lang="vi-VN" sz="3600" b="1" dirty="0">
                <a:latin typeface="Times New Roman" panose="02020603050405020304" pitchFamily="18" charset="0"/>
                <a:cs typeface="Times New Roman" panose="02020603050405020304" pitchFamily="18" charset="0"/>
              </a:rPr>
              <a:t>mới mở. Bảo không biết phải làm sao?</a:t>
            </a:r>
            <a:endParaRPr lang="en-US" sz="3600" b="1" dirty="0">
              <a:latin typeface="Times New Roman" panose="02020603050405020304" pitchFamily="18" charset="0"/>
              <a:cs typeface="Times New Roman" panose="02020603050405020304" pitchFamily="18" charset="0"/>
            </a:endParaRPr>
          </a:p>
        </p:txBody>
      </p:sp>
      <p:pic>
        <p:nvPicPr>
          <p:cNvPr id="19" name="Shape 79"/>
          <p:cNvPicPr/>
          <p:nvPr/>
        </p:nvPicPr>
        <p:blipFill>
          <a:blip r:embed="rId4"/>
          <a:stretch/>
        </p:blipFill>
        <p:spPr>
          <a:xfrm>
            <a:off x="9226218" y="2444833"/>
            <a:ext cx="2645216" cy="1733520"/>
          </a:xfrm>
          <a:prstGeom prst="rect">
            <a:avLst/>
          </a:prstGeom>
        </p:spPr>
      </p:pic>
      <p:pic>
        <p:nvPicPr>
          <p:cNvPr id="2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959" y="-13172"/>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8174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7F5B193-55B3-0456-97C6-04FBD8A2E833}"/>
              </a:ext>
            </a:extLst>
          </p:cNvPr>
          <p:cNvSpPr>
            <a:spLocks noGrp="1"/>
          </p:cNvSpPr>
          <p:nvPr>
            <p:ph type="ftr" sz="quarter" idx="11"/>
          </p:nvPr>
        </p:nvSpPr>
        <p:spPr/>
        <p:txBody>
          <a:bodyPr/>
          <a:lstStyle/>
          <a:p>
            <a:endParaRPr lang="en-US">
              <a:solidFill>
                <a:prstClr val="black">
                  <a:tint val="75000"/>
                </a:prstClr>
              </a:solidFill>
            </a:endParaRPr>
          </a:p>
        </p:txBody>
      </p:sp>
      <p:pic>
        <p:nvPicPr>
          <p:cNvPr id="1030" name="Picture 6" descr="Sao' làng giải trí Việt chung tay giúp đỡ đồng bào miền Trung">
            <a:extLst>
              <a:ext uri="{FF2B5EF4-FFF2-40B4-BE49-F238E27FC236}">
                <a16:creationId xmlns:a16="http://schemas.microsoft.com/office/drawing/2014/main" id="{C992335C-CC47-39DD-8082-FAB3D7DFA2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398" y="394006"/>
            <a:ext cx="5546143" cy="4356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ền Trung và Tây Nguyên nỗ lực khắc phục hậu quả lũ lụt | baotintuc.vn">
            <a:extLst>
              <a:ext uri="{FF2B5EF4-FFF2-40B4-BE49-F238E27FC236}">
                <a16:creationId xmlns:a16="http://schemas.microsoft.com/office/drawing/2014/main" id="{88BA95F7-1592-1BD0-5CC5-43D4BDDB3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776" y="275643"/>
            <a:ext cx="5694826" cy="4474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AC3E85-37F2-6BDB-D5E1-5C9561F3B390}"/>
              </a:ext>
            </a:extLst>
          </p:cNvPr>
          <p:cNvSpPr txBox="1"/>
          <p:nvPr/>
        </p:nvSpPr>
        <p:spPr>
          <a:xfrm>
            <a:off x="319398" y="5146508"/>
            <a:ext cx="11300173" cy="1200329"/>
          </a:xfrm>
          <a:prstGeom prst="rect">
            <a:avLst/>
          </a:prstGeom>
          <a:noFill/>
        </p:spPr>
        <p:txBody>
          <a:bodyPr wrap="square">
            <a:spAutoFit/>
          </a:bodyPr>
          <a:lstStyle/>
          <a:p>
            <a:pPr marL="342900" lvl="0" indent="-342900" algn="just" fontAlgn="base">
              <a:buFont typeface="Wingdings" panose="05000000000000000000" pitchFamily="2" charset="2"/>
              <a:buChar char=""/>
              <a:tabLst>
                <a:tab pos="457200" algn="l"/>
              </a:tabLst>
            </a:pPr>
            <a:r>
              <a:rPr lang="vi-VN" sz="3600" kern="1200" dirty="0">
                <a:solidFill>
                  <a:srgbClr val="000000"/>
                </a:solidFill>
                <a:effectLst/>
                <a:latin typeface="Times New Roman" panose="02020603050405020304" pitchFamily="18" charset="0"/>
                <a:cs typeface="Times New Roman" panose="02020603050405020304" pitchFamily="18" charset="0"/>
              </a:rPr>
              <a:t>Trước sự việc đó, Nhà nước và Nhân dân ta đã có những hành động gì?</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562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9" y="63991"/>
            <a:ext cx="12308839" cy="6858000"/>
          </a:xfrm>
          <a:prstGeom prst="rect">
            <a:avLst/>
          </a:prstGeom>
        </p:spPr>
      </p:pic>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47" y="-189516"/>
            <a:ext cx="42603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3379589" y="214820"/>
            <a:ext cx="3554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err="1">
                <a:solidFill>
                  <a:srgbClr val="0070C0"/>
                </a:solidFill>
                <a:latin typeface="Times New Roman" panose="02020603050405020304" pitchFamily="18" charset="0"/>
                <a:cs typeface="Times New Roman" panose="02020603050405020304" pitchFamily="18" charset="0"/>
              </a:rPr>
              <a:t>Xử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tình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3" name="Rectangle 8"/>
          <p:cNvSpPr>
            <a:spLocks noChangeArrowheads="1"/>
          </p:cNvSpPr>
          <p:nvPr/>
        </p:nvSpPr>
        <p:spPr bwMode="auto">
          <a:xfrm>
            <a:off x="512956" y="1234110"/>
            <a:ext cx="109206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vi-VN" sz="3600" b="1" dirty="0">
                <a:solidFill>
                  <a:srgbClr val="0000FF"/>
                </a:solidFill>
                <a:latin typeface="Times New Roman" panose="02020603050405020304" pitchFamily="18" charset="0"/>
                <a:cs typeface="Times New Roman" panose="02020603050405020304" pitchFamily="18" charset="0"/>
              </a:rPr>
              <a:t>Tinh huống 2: </a:t>
            </a:r>
            <a:r>
              <a:rPr lang="vi-VN" sz="3600" dirty="0">
                <a:solidFill>
                  <a:srgbClr val="0000FF"/>
                </a:solidFill>
                <a:latin typeface="Times New Roman" panose="02020603050405020304" pitchFamily="18" charset="0"/>
                <a:cs typeface="Times New Roman" panose="02020603050405020304" pitchFamily="18" charset="0"/>
              </a:rPr>
              <a:t>Hôm qua, Bình phát hiện gia đình Giang có hoàn cảnh rất khó khăn: bố Giang mất sớm, mẹ bị tai nạn phải nằm một chỗ. Giang và mẹ ở cùng với bà ngoại cũng đã già yếu. Bình rất xúc động và băn khoăn</a:t>
            </a:r>
            <a:r>
              <a:rPr lang="en-US" sz="3600" dirty="0">
                <a:solidFill>
                  <a:srgbClr val="0000FF"/>
                </a:solidFill>
                <a:latin typeface="#9Slide07 Marbelia Regular" panose="02000500000000000000" pitchFamily="2" charset="0"/>
              </a:rPr>
              <a:t>.</a:t>
            </a:r>
            <a:r>
              <a:rPr lang="vi-VN" sz="3600" dirty="0">
                <a:solidFill>
                  <a:srgbClr val="0000FF"/>
                </a:solidFill>
                <a:latin typeface="#9Slide07 Marbelia Regular" panose="02000500000000000000" pitchFamily="2" charset="0"/>
              </a:rPr>
              <a:t> </a:t>
            </a:r>
            <a:endParaRPr lang="en-US" altLang="en-US" sz="3600" dirty="0">
              <a:solidFill>
                <a:srgbClr val="0000FF"/>
              </a:solidFill>
              <a:latin typeface="#9Slide07 Marbelia Regular" panose="02000500000000000000" pitchFamily="2" charset="0"/>
              <a:cs typeface="Times New Roman" panose="02020603050405020304" pitchFamily="18" charset="0"/>
            </a:endParaRPr>
          </a:p>
        </p:txBody>
      </p:sp>
      <p:pic>
        <p:nvPicPr>
          <p:cNvPr id="2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959" y="-13172"/>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10" name="Google Shape;154;p8"/>
          <p:cNvPicPr preferRelativeResize="0"/>
          <p:nvPr/>
        </p:nvPicPr>
        <p:blipFill rotWithShape="1">
          <a:blip r:embed="rId3">
            <a:alphaModFix/>
          </a:blip>
          <a:srcRect l="16992" t="-937" r="50159" b="17086"/>
          <a:stretch/>
        </p:blipFill>
        <p:spPr>
          <a:xfrm>
            <a:off x="6102211" y="-268014"/>
            <a:ext cx="6431375" cy="7583213"/>
          </a:xfrm>
          <a:prstGeom prst="rect">
            <a:avLst/>
          </a:prstGeom>
          <a:noFill/>
          <a:ln>
            <a:noFill/>
          </a:ln>
        </p:spPr>
      </p:pic>
      <p:pic>
        <p:nvPicPr>
          <p:cNvPr id="11" name="Google Shape;155;p8"/>
          <p:cNvPicPr preferRelativeResize="0"/>
          <p:nvPr/>
        </p:nvPicPr>
        <p:blipFill rotWithShape="1">
          <a:blip r:embed="rId4">
            <a:alphaModFix/>
          </a:blip>
          <a:srcRect/>
          <a:stretch/>
        </p:blipFill>
        <p:spPr>
          <a:xfrm>
            <a:off x="5568836" y="5301899"/>
            <a:ext cx="1708012" cy="1760417"/>
          </a:xfrm>
          <a:prstGeom prst="rect">
            <a:avLst/>
          </a:prstGeom>
          <a:noFill/>
          <a:ln>
            <a:noFill/>
          </a:ln>
        </p:spPr>
      </p:pic>
      <p:pic>
        <p:nvPicPr>
          <p:cNvPr id="12" name="Google Shape;164;p9"/>
          <p:cNvPicPr preferRelativeResize="0"/>
          <p:nvPr/>
        </p:nvPicPr>
        <p:blipFill rotWithShape="1">
          <a:blip r:embed="rId5">
            <a:alphaModFix/>
          </a:blip>
          <a:srcRect l="15285" t="10430" r="46645" b="11190"/>
          <a:stretch/>
        </p:blipFill>
        <p:spPr>
          <a:xfrm>
            <a:off x="-910002" y="-238888"/>
            <a:ext cx="7438028" cy="7580298"/>
          </a:xfrm>
          <a:prstGeom prst="rect">
            <a:avLst/>
          </a:prstGeom>
          <a:noFill/>
          <a:ln>
            <a:noFill/>
          </a:ln>
        </p:spPr>
      </p:pic>
      <p:pic>
        <p:nvPicPr>
          <p:cNvPr id="13" name="Google Shape;165;p9"/>
          <p:cNvPicPr preferRelativeResize="0"/>
          <p:nvPr/>
        </p:nvPicPr>
        <p:blipFill rotWithShape="1">
          <a:blip r:embed="rId6">
            <a:alphaModFix/>
          </a:blip>
          <a:srcRect l="18975" t="9789" r="12467"/>
          <a:stretch/>
        </p:blipFill>
        <p:spPr>
          <a:xfrm>
            <a:off x="3279230" y="5302556"/>
            <a:ext cx="2124215" cy="1899370"/>
          </a:xfrm>
          <a:prstGeom prst="rect">
            <a:avLst/>
          </a:prstGeom>
          <a:noFill/>
          <a:ln>
            <a:noFill/>
          </a:ln>
        </p:spPr>
      </p:pic>
      <p:sp>
        <p:nvSpPr>
          <p:cNvPr id="2" name="Rectangle 1"/>
          <p:cNvSpPr/>
          <p:nvPr/>
        </p:nvSpPr>
        <p:spPr>
          <a:xfrm>
            <a:off x="570703" y="822017"/>
            <a:ext cx="5393241" cy="6480748"/>
          </a:xfrm>
          <a:prstGeom prst="rect">
            <a:avLst/>
          </a:prstGeom>
        </p:spPr>
        <p:txBody>
          <a:bodyPr wrap="square">
            <a:spAutoFit/>
          </a:bodyPr>
          <a:lstStyle/>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r>
              <a:rPr lang="en-US" sz="3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000" dirty="0">
                <a:latin typeface="Times New Roman" panose="02020603050405020304" pitchFamily="18" charset="0"/>
                <a:ea typeface="Calibri" panose="020F0502020204030204" pitchFamily="34" charset="0"/>
                <a:cs typeface="Times New Roman" panose="02020603050405020304" pitchFamily="18" charset="0"/>
              </a:rPr>
              <a:t> Minh,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em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3000" dirty="0">
                <a:latin typeface="Times New Roman" panose="02020603050405020304" pitchFamily="18" charset="0"/>
                <a:ea typeface="Calibri" panose="020F0502020204030204" pitchFamily="34" charset="0"/>
                <a:cs typeface="Times New Roman" panose="02020603050405020304" pitchFamily="18" charset="0"/>
              </a:rPr>
              <a:t>- Minh: </a:t>
            </a:r>
            <a:r>
              <a:rPr lang="en-US" sz="3000" dirty="0" err="1">
                <a:latin typeface="Times New Roman" panose="02020603050405020304" pitchFamily="18" charset="0"/>
                <a:ea typeface="Calibri" panose="020F0502020204030204" pitchFamily="34" charset="0"/>
                <a:cs typeface="Times New Roman" panose="02020603050405020304" pitchFamily="18" charset="0"/>
              </a:rPr>
              <a:t>Em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xong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000" dirty="0">
                <a:latin typeface="Times New Roman" panose="02020603050405020304" pitchFamily="18" charset="0"/>
                <a:ea typeface="Calibri" panose="020F0502020204030204" pitchFamily="34" charset="0"/>
                <a:cs typeface="Times New Roman" panose="02020603050405020304" pitchFamily="18" charset="0"/>
              </a:rPr>
              <a:t> e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Em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tay</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Giang</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Em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chối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mời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ủng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hộ</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3000" dirty="0">
                <a:latin typeface="Times New Roman" panose="02020603050405020304" pitchFamily="18" charset="0"/>
                <a:ea typeface="Calibri" panose="020F0502020204030204" pitchFamily="34" charset="0"/>
                <a:cs typeface="Times New Roman" panose="02020603050405020304" pitchFamily="18" charset="0"/>
              </a:rPr>
              <a:t> ở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3000" dirty="0">
                <a:latin typeface="Times New Roman" panose="02020603050405020304" pitchFamily="18" charset="0"/>
                <a:ea typeface="Calibri" panose="020F0502020204030204" pitchFamily="34" charset="0"/>
                <a:cs typeface="Times New Roman" panose="02020603050405020304" pitchFamily="18" charset="0"/>
              </a:rPr>
              <a:t> tai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lũ</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lụt</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066" y="0"/>
            <a:ext cx="1156356" cy="76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788265" y="1549672"/>
            <a:ext cx="5143496" cy="5132495"/>
          </a:xfrm>
          <a:prstGeom prst="rect">
            <a:avLst/>
          </a:prstGeom>
        </p:spPr>
        <p:txBody>
          <a:bodyPr wrap="square">
            <a:spAutoFit/>
          </a:bodyPr>
          <a:lstStyle/>
          <a:p>
            <a:pPr algn="just">
              <a:lnSpc>
                <a:spcPct val="107000"/>
              </a:lnSpc>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bè</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cố</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thật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vâng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thầy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khăn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481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08839" cy="7476565"/>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73580" y="-135895"/>
            <a:ext cx="8907518" cy="2049792"/>
          </a:xfrm>
          <a:prstGeom prst="rect">
            <a:avLst/>
          </a:prstGeom>
        </p:spPr>
        <p:txBody>
          <a:bodyPr wrap="square">
            <a:spAutoFit/>
          </a:bodyPr>
          <a:lstStyle/>
          <a:p>
            <a:pPr marL="88900" marR="0" indent="25400">
              <a:lnSpc>
                <a:spcPct val="130000"/>
              </a:lnSpc>
              <a:spcBef>
                <a:spcPts val="0"/>
              </a:spcBef>
              <a:spcAft>
                <a:spcPts val="0"/>
              </a:spcAft>
            </a:pPr>
            <a:r>
              <a:rPr lang="vi-VN" sz="2800" b="1" dirty="0">
                <a:solidFill>
                  <a:srgbClr val="FF0000"/>
                </a:solidFill>
                <a:latin typeface="+mj-lt"/>
                <a:ea typeface="Arial" panose="020B0604020202020204" pitchFamily="34" charset="0"/>
              </a:rPr>
              <a:t>Em hãy chọn một hình ảnh dưới đây làm em có nhiều cảm xúc nhất và thực hiện một hành động cụ thể để thể hiện cảm xúc của em.</a:t>
            </a:r>
            <a:endParaRPr lang="en-US" sz="2800" b="1" dirty="0">
              <a:solidFill>
                <a:srgbClr val="FF0000"/>
              </a:solidFill>
              <a:latin typeface="+mj-lt"/>
              <a:ea typeface="Arial" panose="020B0604020202020204" pitchFamily="34" charset="0"/>
            </a:endParaRPr>
          </a:p>
          <a:p>
            <a:endParaRPr lang="en-US" dirty="0"/>
          </a:p>
        </p:txBody>
      </p:sp>
      <p:pic>
        <p:nvPicPr>
          <p:cNvPr id="5" name="Shape 87"/>
          <p:cNvPicPr/>
          <p:nvPr/>
        </p:nvPicPr>
        <p:blipFill>
          <a:blip r:embed="rId4"/>
          <a:stretch/>
        </p:blipFill>
        <p:spPr>
          <a:xfrm>
            <a:off x="552746" y="1738594"/>
            <a:ext cx="4239971" cy="20318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94230572"/>
              </p:ext>
            </p:extLst>
          </p:nvPr>
        </p:nvGraphicFramePr>
        <p:xfrm>
          <a:off x="806824" y="3662470"/>
          <a:ext cx="4700047" cy="910654"/>
        </p:xfrm>
        <a:graphic>
          <a:graphicData uri="http://schemas.openxmlformats.org/drawingml/2006/table">
            <a:tbl>
              <a:tblPr/>
              <a:tblGrid>
                <a:gridCol w="4700047">
                  <a:extLst>
                    <a:ext uri="{9D8B030D-6E8A-4147-A177-3AD203B41FA5}">
                      <a16:colId xmlns:a16="http://schemas.microsoft.com/office/drawing/2014/main" val="20000"/>
                    </a:ext>
                  </a:extLst>
                </a:gridCol>
              </a:tblGrid>
              <a:tr h="160020">
                <a:tc>
                  <a:txBody>
                    <a:bodyPr/>
                    <a:lstStyle/>
                    <a:p>
                      <a:pPr marL="0" marR="0" algn="l">
                        <a:lnSpc>
                          <a:spcPct val="130000"/>
                        </a:lnSpc>
                        <a:spcBef>
                          <a:spcPts val="0"/>
                        </a:spcBef>
                        <a:spcAft>
                          <a:spcPts val="0"/>
                        </a:spcAft>
                      </a:pPr>
                      <a:r>
                        <a:rPr lang="vi-VN" sz="2400" dirty="0">
                          <a:solidFill>
                            <a:srgbClr val="000000"/>
                          </a:solidFill>
                          <a:effectLst/>
                          <a:latin typeface="+mj-lt"/>
                          <a:ea typeface="Arial" panose="020B0604020202020204" pitchFamily="34" charset="0"/>
                        </a:rPr>
                        <a:t>Các chiến sĩ công an tận tình giúp đỡ người dân.</a:t>
                      </a:r>
                      <a:endParaRPr lang="en-US" sz="2400"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Rectangle 1"/>
          <p:cNvSpPr>
            <a:spLocks noChangeArrowheads="1"/>
          </p:cNvSpPr>
          <p:nvPr/>
        </p:nvSpPr>
        <p:spPr bwMode="auto">
          <a:xfrm>
            <a:off x="4354513" y="36624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Shape 89"/>
          <p:cNvPicPr/>
          <p:nvPr/>
        </p:nvPicPr>
        <p:blipFill>
          <a:blip r:embed="rId5"/>
          <a:stretch/>
        </p:blipFill>
        <p:spPr>
          <a:xfrm>
            <a:off x="6037579" y="1530247"/>
            <a:ext cx="4698737" cy="17494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027289487"/>
              </p:ext>
            </p:extLst>
          </p:nvPr>
        </p:nvGraphicFramePr>
        <p:xfrm>
          <a:off x="6037580" y="3186982"/>
          <a:ext cx="4915567" cy="910654"/>
        </p:xfrm>
        <a:graphic>
          <a:graphicData uri="http://schemas.openxmlformats.org/drawingml/2006/table">
            <a:tbl>
              <a:tblPr/>
              <a:tblGrid>
                <a:gridCol w="4915567">
                  <a:extLst>
                    <a:ext uri="{9D8B030D-6E8A-4147-A177-3AD203B41FA5}">
                      <a16:colId xmlns:a16="http://schemas.microsoft.com/office/drawing/2014/main" val="20000"/>
                    </a:ext>
                  </a:extLst>
                </a:gridCol>
              </a:tblGrid>
              <a:tr h="350520">
                <a:tc>
                  <a:txBody>
                    <a:bodyPr/>
                    <a:lstStyle/>
                    <a:p>
                      <a:pPr marL="0" marR="0" algn="ctr">
                        <a:lnSpc>
                          <a:spcPct val="130000"/>
                        </a:lnSpc>
                        <a:spcBef>
                          <a:spcPts val="0"/>
                        </a:spcBef>
                        <a:spcAft>
                          <a:spcPts val="0"/>
                        </a:spcAft>
                      </a:pPr>
                      <a:r>
                        <a:rPr lang="vi-VN" sz="2400" dirty="0">
                          <a:solidFill>
                            <a:srgbClr val="000000"/>
                          </a:solidFill>
                          <a:effectLst/>
                          <a:latin typeface="+mj-lt"/>
                          <a:ea typeface="Arial" panose="020B0604020202020204" pitchFamily="34" charset="0"/>
                        </a:rPr>
                        <a:t>Các nữ bác sĩ cắt ngắn tóc để lên tuyến đầu chống dịch COVID-19</a:t>
                      </a:r>
                      <a:r>
                        <a:rPr lang="vi-VN" sz="2400" dirty="0">
                          <a:solidFill>
                            <a:srgbClr val="000000"/>
                          </a:solidFill>
                          <a:effectLst/>
                          <a:latin typeface="#9Slide05 Kathya" panose="02000000000000000000" pitchFamily="2" charset="0"/>
                          <a:ea typeface="Arial" panose="020B0604020202020204" pitchFamily="34" charset="0"/>
                        </a:rPr>
                        <a:t>.</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Rectangle 2"/>
          <p:cNvSpPr>
            <a:spLocks noChangeArrowheads="1"/>
          </p:cNvSpPr>
          <p:nvPr/>
        </p:nvSpPr>
        <p:spPr bwMode="auto">
          <a:xfrm>
            <a:off x="4968875"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Shape 91"/>
          <p:cNvPicPr/>
          <p:nvPr/>
        </p:nvPicPr>
        <p:blipFill>
          <a:blip r:embed="rId6"/>
          <a:stretch/>
        </p:blipFill>
        <p:spPr>
          <a:xfrm>
            <a:off x="714156" y="4604646"/>
            <a:ext cx="4078561" cy="18288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427636574"/>
              </p:ext>
            </p:extLst>
          </p:nvPr>
        </p:nvGraphicFramePr>
        <p:xfrm>
          <a:off x="714156" y="6290441"/>
          <a:ext cx="5349326" cy="435166"/>
        </p:xfrm>
        <a:graphic>
          <a:graphicData uri="http://schemas.openxmlformats.org/drawingml/2006/table">
            <a:tbl>
              <a:tblPr/>
              <a:tblGrid>
                <a:gridCol w="5349326">
                  <a:extLst>
                    <a:ext uri="{9D8B030D-6E8A-4147-A177-3AD203B41FA5}">
                      <a16:colId xmlns:a16="http://schemas.microsoft.com/office/drawing/2014/main" val="20000"/>
                    </a:ext>
                  </a:extLst>
                </a:gridCol>
              </a:tblGrid>
              <a:tr h="409904">
                <a:tc>
                  <a:txBody>
                    <a:bodyPr/>
                    <a:lstStyle/>
                    <a:p>
                      <a:pPr marL="0" marR="0" algn="l">
                        <a:lnSpc>
                          <a:spcPct val="130000"/>
                        </a:lnSpc>
                        <a:spcBef>
                          <a:spcPts val="0"/>
                        </a:spcBef>
                        <a:spcAft>
                          <a:spcPts val="0"/>
                        </a:spcAft>
                      </a:pPr>
                      <a:r>
                        <a:rPr lang="vi-VN" sz="2400" dirty="0">
                          <a:solidFill>
                            <a:srgbClr val="000000"/>
                          </a:solidFill>
                          <a:effectLst/>
                          <a:latin typeface="+mj-lt"/>
                          <a:ea typeface="Arial" panose="020B0604020202020204" pitchFamily="34" charset="0"/>
                        </a:rPr>
                        <a:t>Một bạn học sinh dẫn bà cụ qua đường</a:t>
                      </a:r>
                      <a:r>
                        <a:rPr lang="vi-VN" sz="2400" dirty="0">
                          <a:solidFill>
                            <a:srgbClr val="000000"/>
                          </a:solidFill>
                          <a:effectLst/>
                          <a:latin typeface="#9Slide05 Kathya" panose="02000000000000000000" pitchFamily="2" charset="0"/>
                          <a:ea typeface="Arial" panose="020B0604020202020204" pitchFamily="34" charset="0"/>
                        </a:rPr>
                        <a:t>.</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3" name="Rectangle 3"/>
          <p:cNvSpPr>
            <a:spLocks noChangeArrowheads="1"/>
          </p:cNvSpPr>
          <p:nvPr/>
        </p:nvSpPr>
        <p:spPr bwMode="auto">
          <a:xfrm>
            <a:off x="5032375" y="392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Shape 93"/>
          <p:cNvPicPr/>
          <p:nvPr/>
        </p:nvPicPr>
        <p:blipFill>
          <a:blip r:embed="rId7"/>
          <a:stretch/>
        </p:blipFill>
        <p:spPr>
          <a:xfrm>
            <a:off x="6063482" y="4313105"/>
            <a:ext cx="4672834" cy="176149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348839378"/>
              </p:ext>
            </p:extLst>
          </p:nvPr>
        </p:nvGraphicFramePr>
        <p:xfrm>
          <a:off x="6602505" y="6074595"/>
          <a:ext cx="5325035" cy="435166"/>
        </p:xfrm>
        <a:graphic>
          <a:graphicData uri="http://schemas.openxmlformats.org/drawingml/2006/table">
            <a:tbl>
              <a:tblPr/>
              <a:tblGrid>
                <a:gridCol w="5325035">
                  <a:extLst>
                    <a:ext uri="{9D8B030D-6E8A-4147-A177-3AD203B41FA5}">
                      <a16:colId xmlns:a16="http://schemas.microsoft.com/office/drawing/2014/main" val="20000"/>
                    </a:ext>
                  </a:extLst>
                </a:gridCol>
              </a:tblGrid>
              <a:tr h="170694">
                <a:tc>
                  <a:txBody>
                    <a:bodyPr/>
                    <a:lstStyle/>
                    <a:p>
                      <a:pPr marL="0" marR="0" algn="l">
                        <a:lnSpc>
                          <a:spcPct val="130000"/>
                        </a:lnSpc>
                        <a:spcBef>
                          <a:spcPts val="0"/>
                        </a:spcBef>
                        <a:spcAft>
                          <a:spcPts val="0"/>
                        </a:spcAft>
                      </a:pPr>
                      <a:r>
                        <a:rPr lang="vi-VN" sz="2400" dirty="0">
                          <a:solidFill>
                            <a:srgbClr val="000000"/>
                          </a:solidFill>
                          <a:effectLst/>
                          <a:latin typeface="+mj-lt"/>
                          <a:ea typeface="Arial" panose="020B0604020202020204" pitchFamily="34" charset="0"/>
                        </a:rPr>
                        <a:t>Sinh viên tình nguyện mùa hè xanh.</a:t>
                      </a:r>
                      <a:endParaRPr lang="en-US" sz="2400"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6" name="Rectangle 4"/>
          <p:cNvSpPr>
            <a:spLocks noChangeArrowheads="1"/>
          </p:cNvSpPr>
          <p:nvPr/>
        </p:nvSpPr>
        <p:spPr bwMode="auto">
          <a:xfrm>
            <a:off x="5132388"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4843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299176"/>
            <a:ext cx="8182303" cy="7426902"/>
            <a:chOff x="114868" y="-346472"/>
            <a:chExt cx="7805125" cy="7426902"/>
          </a:xfrm>
        </p:grpSpPr>
        <p:pic>
          <p:nvPicPr>
            <p:cNvPr id="7"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8"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4" name="Rectangle 3"/>
          <p:cNvSpPr/>
          <p:nvPr/>
        </p:nvSpPr>
        <p:spPr>
          <a:xfrm>
            <a:off x="599090" y="1326731"/>
            <a:ext cx="6721739" cy="4595874"/>
          </a:xfrm>
          <a:prstGeom prst="rect">
            <a:avLst/>
          </a:prstGeom>
        </p:spPr>
        <p:txBody>
          <a:bodyPr wrap="square">
            <a:spAutoFit/>
          </a:bodyPr>
          <a:lstStyle/>
          <a:p>
            <a:pPr indent="165100" algn="just">
              <a:lnSpc>
                <a:spcPct val="130000"/>
              </a:lnSpc>
              <a:spcAft>
                <a:spcPts val="200"/>
              </a:spcAft>
            </a:pPr>
            <a:r>
              <a:rPr lang="vi-VN" sz="3200" b="1" dirty="0">
                <a:solidFill>
                  <a:srgbClr val="FF0000"/>
                </a:solidFill>
                <a:latin typeface="+mj-lt"/>
                <a:ea typeface="Arial" panose="020B0604020202020204" pitchFamily="34" charset="0"/>
              </a:rPr>
              <a:t>Thực hiện hành động yêu thương.</a:t>
            </a:r>
            <a:endParaRPr lang="en-US" sz="3200" b="1" dirty="0">
              <a:solidFill>
                <a:srgbClr val="FF0000"/>
              </a:solidFill>
              <a:latin typeface="+mj-lt"/>
              <a:ea typeface="Arial" panose="020B0604020202020204" pitchFamily="34"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mj-lt"/>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mj-lt"/>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mj-lt"/>
                <a:ea typeface="Cambria" panose="02040503050406030204" pitchFamily="18" charset="0"/>
                <a:cs typeface="Cambria" panose="02040503050406030204" pitchFamily="18" charset="0"/>
              </a:rPr>
              <a:t>Em hãy thực hiện một hành động hay một lời nói cụ thể thể hiện tình yêu thương với</a:t>
            </a:r>
            <a:r>
              <a:rPr lang="en-US" sz="2800" b="1" dirty="0">
                <a:solidFill>
                  <a:prstClr val="black"/>
                </a:solidFill>
                <a:latin typeface="+mj-lt"/>
                <a:ea typeface="Cambria" panose="02040503050406030204" pitchFamily="18" charset="0"/>
                <a:cs typeface="Cambria" panose="02040503050406030204" pitchFamily="18" charset="0"/>
              </a:rPr>
              <a:t> </a:t>
            </a:r>
            <a:r>
              <a:rPr lang="en-US"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cha </a:t>
            </a:r>
            <a:r>
              <a:rPr lang="en-US" sz="28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mẹ</a:t>
            </a:r>
            <a:r>
              <a:rPr lang="en-US"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lang="vi-VN"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dirty="0">
                <a:solidFill>
                  <a:prstClr val="black"/>
                </a:solidFill>
                <a:latin typeface="+mj-lt"/>
                <a:ea typeface="Cambria" panose="02040503050406030204" pitchFamily="18" charset="0"/>
                <a:cs typeface="Cambria" panose="02040503050406030204" pitchFamily="18" charset="0"/>
              </a:rPr>
              <a:t>bạn bè, thầy cô trong lớp em.</a:t>
            </a:r>
            <a:endParaRPr lang="en-US" sz="2800" b="1" dirty="0">
              <a:solidFill>
                <a:prstClr val="black"/>
              </a:solidFill>
              <a:latin typeface="+mj-lt"/>
              <a:ea typeface="Cambria" panose="02040503050406030204" pitchFamily="18" charset="0"/>
              <a:cs typeface="Cambria" panose="02040503050406030204" pitchFamily="18" charset="0"/>
            </a:endParaRPr>
          </a:p>
        </p:txBody>
      </p:sp>
      <p:pic>
        <p:nvPicPr>
          <p:cNvPr id="5" name="Shape 95"/>
          <p:cNvPicPr/>
          <p:nvPr/>
        </p:nvPicPr>
        <p:blipFill>
          <a:blip r:embed="rId4"/>
          <a:stretch/>
        </p:blipFill>
        <p:spPr>
          <a:xfrm>
            <a:off x="7635766" y="1040525"/>
            <a:ext cx="4556234" cy="4999320"/>
          </a:xfrm>
          <a:prstGeom prst="rect">
            <a:avLst/>
          </a:prstGeom>
        </p:spPr>
      </p:pic>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291A75-5AC6-AE8D-18AB-29DA1EF428E7}"/>
              </a:ext>
            </a:extLst>
          </p:cNvPr>
          <p:cNvPicPr>
            <a:picLocks noChangeAspect="1"/>
          </p:cNvPicPr>
          <p:nvPr/>
        </p:nvPicPr>
        <p:blipFill>
          <a:blip r:embed="rId2"/>
          <a:stretch>
            <a:fillRect/>
          </a:stretch>
        </p:blipFill>
        <p:spPr>
          <a:xfrm>
            <a:off x="1037063" y="334537"/>
            <a:ext cx="10671717" cy="6345043"/>
          </a:xfrm>
          <a:prstGeom prst="rect">
            <a:avLst/>
          </a:prstGeom>
        </p:spPr>
      </p:pic>
    </p:spTree>
    <p:extLst>
      <p:ext uri="{BB962C8B-B14F-4D97-AF65-F5344CB8AC3E}">
        <p14:creationId xmlns:p14="http://schemas.microsoft.com/office/powerpoint/2010/main" val="1101690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93122-0804-714B-4351-261983B58208}"/>
              </a:ext>
            </a:extLst>
          </p:cNvPr>
          <p:cNvPicPr>
            <a:picLocks noChangeAspect="1"/>
          </p:cNvPicPr>
          <p:nvPr/>
        </p:nvPicPr>
        <p:blipFill>
          <a:blip r:embed="rId2"/>
          <a:stretch>
            <a:fillRect/>
          </a:stretch>
        </p:blipFill>
        <p:spPr>
          <a:xfrm>
            <a:off x="446049" y="245327"/>
            <a:ext cx="11006253" cy="6490010"/>
          </a:xfrm>
          <a:prstGeom prst="rect">
            <a:avLst/>
          </a:prstGeom>
        </p:spPr>
      </p:pic>
    </p:spTree>
    <p:extLst>
      <p:ext uri="{BB962C8B-B14F-4D97-AF65-F5344CB8AC3E}">
        <p14:creationId xmlns:p14="http://schemas.microsoft.com/office/powerpoint/2010/main" val="75298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787BBD-8FB2-18F5-7E6D-BA5C33997F16}"/>
              </a:ext>
            </a:extLst>
          </p:cNvPr>
          <p:cNvSpPr>
            <a:spLocks noGrp="1"/>
          </p:cNvSpPr>
          <p:nvPr>
            <p:ph type="ftr" sz="quarter" idx="11"/>
          </p:nvPr>
        </p:nvSpPr>
        <p:spPr/>
        <p:txBody>
          <a:bodyPr/>
          <a:lstStyle/>
          <a:p>
            <a:endParaRPr lang="en-US">
              <a:solidFill>
                <a:prstClr val="black">
                  <a:tint val="75000"/>
                </a:prstClr>
              </a:solidFill>
            </a:endParaRPr>
          </a:p>
        </p:txBody>
      </p:sp>
      <p:sp>
        <p:nvSpPr>
          <p:cNvPr id="6" name="TextBox 5">
            <a:extLst>
              <a:ext uri="{FF2B5EF4-FFF2-40B4-BE49-F238E27FC236}">
                <a16:creationId xmlns:a16="http://schemas.microsoft.com/office/drawing/2014/main" id="{A10D1A94-CA9C-7A67-0EAC-70348779BF7B}"/>
              </a:ext>
            </a:extLst>
          </p:cNvPr>
          <p:cNvSpPr txBox="1"/>
          <p:nvPr/>
        </p:nvSpPr>
        <p:spPr>
          <a:xfrm>
            <a:off x="479502" y="638512"/>
            <a:ext cx="10504449" cy="1200329"/>
          </a:xfrm>
          <a:prstGeom prst="rect">
            <a:avLst/>
          </a:prstGeom>
          <a:noFill/>
        </p:spPr>
        <p:txBody>
          <a:bodyPr wrap="square">
            <a:spAutoFit/>
          </a:bodyPr>
          <a:lstStyle/>
          <a:p>
            <a:pPr lvl="0" algn="just" fontAlgn="base">
              <a:tabLst>
                <a:tab pos="457200" algn="l"/>
              </a:tabLst>
            </a:pPr>
            <a:r>
              <a:rPr lang="en-US" sz="3600" kern="1200" dirty="0">
                <a:solidFill>
                  <a:srgbClr val="000000"/>
                </a:solidFill>
                <a:effectLst/>
                <a:latin typeface="Times New Roman" panose="02020603050405020304" pitchFamily="18" charset="0"/>
                <a:cs typeface="Times New Roman" panose="02020603050405020304" pitchFamily="18" charset="0"/>
              </a:rPr>
              <a:t>. 3. </a:t>
            </a:r>
            <a:r>
              <a:rPr lang="vi-VN" sz="3600" kern="1200" dirty="0">
                <a:solidFill>
                  <a:srgbClr val="000000"/>
                </a:solidFill>
                <a:effectLst/>
                <a:latin typeface="Times New Roman" panose="02020603050405020304" pitchFamily="18" charset="0"/>
                <a:cs typeface="Times New Roman" panose="02020603050405020304" pitchFamily="18" charset="0"/>
              </a:rPr>
              <a:t>Em hãy chia sẻ cảm xúc của mình trước những hành động đó</a:t>
            </a:r>
            <a:r>
              <a:rPr lang="en-US" sz="3600" kern="120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65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1015845" y="515531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5842221" y="50522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1</a:t>
            </a: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a:t>
            </a:r>
          </a:p>
        </p:txBody>
      </p:sp>
      <p:sp>
        <p:nvSpPr>
          <p:cNvPr id="12" name="TextBox 11"/>
          <p:cNvSpPr txBox="1">
            <a:spLocks noChangeArrowheads="1"/>
          </p:cNvSpPr>
          <p:nvPr/>
        </p:nvSpPr>
        <p:spPr bwMode="auto">
          <a:xfrm>
            <a:off x="84222" y="51780"/>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1015845" y="2504137"/>
            <a:ext cx="9173146" cy="2736601"/>
          </a:xfrm>
          <a:prstGeom prst="rect">
            <a:avLst/>
          </a:prstGeom>
        </p:spPr>
      </p:pic>
      <p:pic>
        <p:nvPicPr>
          <p:cNvPr id="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9775" y="16395"/>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6D4B10-6963-8838-6319-89AADBBD1EC6}"/>
              </a:ext>
            </a:extLst>
          </p:cNvPr>
          <p:cNvSpPr>
            <a:spLocks noGrp="1"/>
          </p:cNvSpPr>
          <p:nvPr>
            <p:ph type="ftr" sz="quarter" idx="11"/>
          </p:nvPr>
        </p:nvSpPr>
        <p:spPr/>
        <p:txBody>
          <a:bodyPr/>
          <a:lstStyle/>
          <a:p>
            <a:endParaRPr lang="en-US">
              <a:solidFill>
                <a:prstClr val="black">
                  <a:tint val="75000"/>
                </a:prstClr>
              </a:solidFill>
            </a:endParaRPr>
          </a:p>
        </p:txBody>
      </p:sp>
      <p:sp>
        <p:nvSpPr>
          <p:cNvPr id="9" name="TextBox 8">
            <a:extLst>
              <a:ext uri="{FF2B5EF4-FFF2-40B4-BE49-F238E27FC236}">
                <a16:creationId xmlns:a16="http://schemas.microsoft.com/office/drawing/2014/main" id="{0999CC10-6E58-1771-8DB5-CDC915920A87}"/>
              </a:ext>
            </a:extLst>
          </p:cNvPr>
          <p:cNvSpPr txBox="1"/>
          <p:nvPr/>
        </p:nvSpPr>
        <p:spPr>
          <a:xfrm>
            <a:off x="1360449" y="490654"/>
            <a:ext cx="9946888"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3, </a:t>
            </a: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2: YÊU THƯƠNG CON NGƯỜI</a:t>
            </a:r>
          </a:p>
        </p:txBody>
      </p:sp>
      <p:sp>
        <p:nvSpPr>
          <p:cNvPr id="12" name="TextBox 11">
            <a:extLst>
              <a:ext uri="{FF2B5EF4-FFF2-40B4-BE49-F238E27FC236}">
                <a16:creationId xmlns:a16="http://schemas.microsoft.com/office/drawing/2014/main" id="{731F1D3B-71CA-8F30-AC8E-8A00331E6D48}"/>
              </a:ext>
            </a:extLst>
          </p:cNvPr>
          <p:cNvSpPr txBox="1"/>
          <p:nvPr/>
        </p:nvSpPr>
        <p:spPr>
          <a:xfrm>
            <a:off x="1240572" y="1370929"/>
            <a:ext cx="8527895" cy="646331"/>
          </a:xfrm>
          <a:prstGeom prst="rect">
            <a:avLst/>
          </a:prstGeom>
          <a:noFill/>
        </p:spPr>
        <p:txBody>
          <a:bodyPr wrap="square">
            <a:spAutoFit/>
          </a:bodyPr>
          <a:lstStyle/>
          <a:p>
            <a:r>
              <a:rPr lang="en-US" sz="3600" b="1" dirty="0">
                <a:solidFill>
                  <a:srgbClr val="0101FB"/>
                </a:solidFill>
                <a:effectLst/>
                <a:latin typeface="Times New Roman" panose="02020603050405020304" pitchFamily="18" charset="0"/>
                <a:ea typeface="Times New Roman" panose="02020603050405020304" pitchFamily="18" charset="0"/>
              </a:rPr>
              <a:t>1.Thế </a:t>
            </a:r>
            <a:r>
              <a:rPr lang="en-US" sz="3600" b="1" dirty="0" err="1">
                <a:solidFill>
                  <a:srgbClr val="0101FB"/>
                </a:solidFill>
                <a:effectLst/>
                <a:latin typeface="Times New Roman" panose="02020603050405020304" pitchFamily="18" charset="0"/>
                <a:ea typeface="Times New Roman" panose="02020603050405020304" pitchFamily="18" charset="0"/>
              </a:rPr>
              <a:t>nào</a:t>
            </a:r>
            <a:r>
              <a:rPr lang="en-US" sz="3600" b="1" dirty="0">
                <a:solidFill>
                  <a:srgbClr val="0101FB"/>
                </a:solidFill>
                <a:effectLst/>
                <a:latin typeface="Times New Roman" panose="02020603050405020304" pitchFamily="18" charset="0"/>
                <a:ea typeface="Times New Roman" panose="02020603050405020304" pitchFamily="18" charset="0"/>
              </a:rPr>
              <a:t> </a:t>
            </a:r>
            <a:r>
              <a:rPr lang="en-US" sz="3600" b="1" dirty="0" err="1">
                <a:solidFill>
                  <a:srgbClr val="0101FB"/>
                </a:solidFill>
                <a:effectLst/>
                <a:latin typeface="Times New Roman" panose="02020603050405020304" pitchFamily="18" charset="0"/>
                <a:ea typeface="Times New Roman" panose="02020603050405020304" pitchFamily="18" charset="0"/>
              </a:rPr>
              <a:t>là</a:t>
            </a:r>
            <a:r>
              <a:rPr lang="en-US" sz="3600" b="1" dirty="0">
                <a:solidFill>
                  <a:srgbClr val="0101FB"/>
                </a:solidFill>
                <a:effectLst/>
                <a:latin typeface="Times New Roman" panose="02020603050405020304" pitchFamily="18" charset="0"/>
                <a:ea typeface="Times New Roman" panose="02020603050405020304" pitchFamily="18" charset="0"/>
              </a:rPr>
              <a:t> y</a:t>
            </a:r>
            <a:r>
              <a:rPr lang="vi-VN" sz="3600" b="1" dirty="0">
                <a:solidFill>
                  <a:srgbClr val="0101FB"/>
                </a:solidFill>
                <a:effectLst/>
                <a:latin typeface="Times New Roman" panose="02020603050405020304" pitchFamily="18" charset="0"/>
                <a:ea typeface="Times New Roman" panose="02020603050405020304" pitchFamily="18" charset="0"/>
              </a:rPr>
              <a:t>êu thương con người </a:t>
            </a:r>
            <a:endParaRPr lang="en-US" sz="3600" dirty="0"/>
          </a:p>
        </p:txBody>
      </p:sp>
    </p:spTree>
    <p:extLst>
      <p:ext uri="{BB962C8B-B14F-4D97-AF65-F5344CB8AC3E}">
        <p14:creationId xmlns:p14="http://schemas.microsoft.com/office/powerpoint/2010/main" val="70602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DCDD3C-CB66-2C15-6521-C836C36CB155}"/>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4">
            <a:extLst>
              <a:ext uri="{FF2B5EF4-FFF2-40B4-BE49-F238E27FC236}">
                <a16:creationId xmlns:a16="http://schemas.microsoft.com/office/drawing/2014/main" id="{6D746907-9C10-FF0F-F6BD-66CDE3F75A59}"/>
              </a:ext>
            </a:extLst>
          </p:cNvPr>
          <p:cNvPicPr>
            <a:picLocks noChangeAspect="1"/>
          </p:cNvPicPr>
          <p:nvPr/>
        </p:nvPicPr>
        <p:blipFill>
          <a:blip r:embed="rId2"/>
          <a:stretch>
            <a:fillRect/>
          </a:stretch>
        </p:blipFill>
        <p:spPr>
          <a:xfrm>
            <a:off x="401444" y="289932"/>
            <a:ext cx="11084311" cy="6568068"/>
          </a:xfrm>
          <a:prstGeom prst="rect">
            <a:avLst/>
          </a:prstGeom>
        </p:spPr>
      </p:pic>
    </p:spTree>
    <p:extLst>
      <p:ext uri="{BB962C8B-B14F-4D97-AF65-F5344CB8AC3E}">
        <p14:creationId xmlns:p14="http://schemas.microsoft.com/office/powerpoint/2010/main" val="252946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FD3CC8-091F-0032-1E8A-997252049681}"/>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4">
            <a:extLst>
              <a:ext uri="{FF2B5EF4-FFF2-40B4-BE49-F238E27FC236}">
                <a16:creationId xmlns:a16="http://schemas.microsoft.com/office/drawing/2014/main" id="{F223CEF7-99F0-6F2E-4022-93B73A7CD3B3}"/>
              </a:ext>
            </a:extLst>
          </p:cNvPr>
          <p:cNvPicPr>
            <a:picLocks noChangeAspect="1"/>
          </p:cNvPicPr>
          <p:nvPr/>
        </p:nvPicPr>
        <p:blipFill>
          <a:blip r:embed="rId2"/>
          <a:stretch>
            <a:fillRect/>
          </a:stretch>
        </p:blipFill>
        <p:spPr>
          <a:xfrm>
            <a:off x="379141" y="256478"/>
            <a:ext cx="11318487" cy="6768789"/>
          </a:xfrm>
          <a:prstGeom prst="rect">
            <a:avLst/>
          </a:prstGeom>
        </p:spPr>
      </p:pic>
    </p:spTree>
    <p:extLst>
      <p:ext uri="{BB962C8B-B14F-4D97-AF65-F5344CB8AC3E}">
        <p14:creationId xmlns:p14="http://schemas.microsoft.com/office/powerpoint/2010/main" val="163536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72918BD-7342-FCD6-45CF-D843E758D11D}"/>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4">
            <a:extLst>
              <a:ext uri="{FF2B5EF4-FFF2-40B4-BE49-F238E27FC236}">
                <a16:creationId xmlns:a16="http://schemas.microsoft.com/office/drawing/2014/main" id="{6AA324F1-B013-A280-3FE7-7FF202028E97}"/>
              </a:ext>
            </a:extLst>
          </p:cNvPr>
          <p:cNvPicPr>
            <a:picLocks noChangeAspect="1"/>
          </p:cNvPicPr>
          <p:nvPr/>
        </p:nvPicPr>
        <p:blipFill>
          <a:blip r:embed="rId2"/>
          <a:stretch>
            <a:fillRect/>
          </a:stretch>
        </p:blipFill>
        <p:spPr>
          <a:xfrm>
            <a:off x="301083" y="267629"/>
            <a:ext cx="11418850" cy="6590371"/>
          </a:xfrm>
          <a:prstGeom prst="rect">
            <a:avLst/>
          </a:prstGeom>
        </p:spPr>
      </p:pic>
    </p:spTree>
    <p:extLst>
      <p:ext uri="{BB962C8B-B14F-4D97-AF65-F5344CB8AC3E}">
        <p14:creationId xmlns:p14="http://schemas.microsoft.com/office/powerpoint/2010/main" val="1447786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6076</TotalTime>
  <Words>1816</Words>
  <Application>Microsoft Office PowerPoint</Application>
  <PresentationFormat>Widescreen</PresentationFormat>
  <Paragraphs>109</Paragraphs>
  <Slides>35</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35</vt:i4>
      </vt:variant>
    </vt:vector>
  </HeadingPairs>
  <TitlesOfParts>
    <vt:vector size="53" baseType="lpstr">
      <vt:lpstr>宋体</vt:lpstr>
      <vt:lpstr>#9Slide03 Aturdida</vt:lpstr>
      <vt:lpstr>#9Slide05 Kathya</vt:lpstr>
      <vt:lpstr>#9Slide05 Phobia</vt:lpstr>
      <vt:lpstr>#9Slide07 Marbelia Regular</vt:lpstr>
      <vt:lpstr>.VnTime</vt:lpstr>
      <vt:lpstr>Arial</vt:lpstr>
      <vt:lpstr>Calibri</vt:lpstr>
      <vt:lpstr>Calibri Light</vt:lpstr>
      <vt:lpstr>Symbol</vt:lpstr>
      <vt:lpstr>Times New Roman</vt:lpstr>
      <vt:lpstr>Trebuchet MS</vt:lpstr>
      <vt:lpstr>Wingdings</vt:lpstr>
      <vt:lpstr>Wingdings 3</vt:lpstr>
      <vt:lpstr>Office Theme</vt:lpstr>
      <vt:lpstr>1_Office Theme</vt:lpstr>
      <vt:lpstr>24_Office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Trần Nhật Quang</cp:lastModifiedBy>
  <cp:revision>131</cp:revision>
  <dcterms:created xsi:type="dcterms:W3CDTF">2021-06-28T15:32:15Z</dcterms:created>
  <dcterms:modified xsi:type="dcterms:W3CDTF">2024-07-10T02:35:08Z</dcterms:modified>
</cp:coreProperties>
</file>