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5" r:id="rId8"/>
    <p:sldId id="274" r:id="rId9"/>
    <p:sldId id="273" r:id="rId10"/>
    <p:sldId id="324" r:id="rId11"/>
    <p:sldId id="325" r:id="rId12"/>
    <p:sldId id="269" r:id="rId13"/>
    <p:sldId id="270" r:id="rId14"/>
    <p:sldId id="262" r:id="rId15"/>
    <p:sldId id="263" r:id="rId16"/>
    <p:sldId id="264" r:id="rId17"/>
    <p:sldId id="272" r:id="rId18"/>
    <p:sldId id="327" r:id="rId19"/>
    <p:sldId id="326" r:id="rId20"/>
    <p:sldId id="328" r:id="rId21"/>
    <p:sldId id="329" r:id="rId22"/>
    <p:sldId id="276" r:id="rId23"/>
    <p:sldId id="265" r:id="rId24"/>
    <p:sldId id="267" r:id="rId25"/>
    <p:sldId id="271" r:id="rId26"/>
    <p:sldId id="268"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7" d="100"/>
          <a:sy n="47" d="100"/>
        </p:scale>
        <p:origin x="888"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969A-27E5-25E9-610D-8CF17B683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10396F-B521-82CE-D2EC-8C18E7D77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A5247-277F-1F2B-66CF-186D57342A5F}"/>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5" name="Footer Placeholder 4">
            <a:extLst>
              <a:ext uri="{FF2B5EF4-FFF2-40B4-BE49-F238E27FC236}">
                <a16:creationId xmlns:a16="http://schemas.microsoft.com/office/drawing/2014/main" id="{FC93CCFC-BA2A-111A-E577-30206AA68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6C40D-2AC4-5C87-9536-36F482935685}"/>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261521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7C05-12A2-5F24-D0B2-D9B613B057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05070D-4E07-B229-F537-91F6D908CE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31ADA-CF5B-1D35-E50B-0610C8F6C33F}"/>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5" name="Footer Placeholder 4">
            <a:extLst>
              <a:ext uri="{FF2B5EF4-FFF2-40B4-BE49-F238E27FC236}">
                <a16:creationId xmlns:a16="http://schemas.microsoft.com/office/drawing/2014/main" id="{E9CC9F4A-F12B-CD3C-D4A6-29F954A11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66FA5-E670-9DF8-2102-F29D9FFFDDF7}"/>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124340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19E79-2E71-48A4-B343-A5981A363A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B3F3F0-602E-ED8B-7892-05EA47271A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576CB-C337-EDF0-EA0C-DBB10B77B36E}"/>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5" name="Footer Placeholder 4">
            <a:extLst>
              <a:ext uri="{FF2B5EF4-FFF2-40B4-BE49-F238E27FC236}">
                <a16:creationId xmlns:a16="http://schemas.microsoft.com/office/drawing/2014/main" id="{4FD85B34-12DC-DC72-398A-046A330A6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EDAFB-5AAE-DAE2-7114-FD417731DE18}"/>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234442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76A8-270A-F821-531B-6BFCC2EBFC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87500-21FC-0700-ED9E-6D47975163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AD29A-1226-D39B-859C-0483F454BD58}"/>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5" name="Footer Placeholder 4">
            <a:extLst>
              <a:ext uri="{FF2B5EF4-FFF2-40B4-BE49-F238E27FC236}">
                <a16:creationId xmlns:a16="http://schemas.microsoft.com/office/drawing/2014/main" id="{CA45A83A-5F2D-6E7B-40BE-02CEE20B4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C2D8A-E434-A782-7ACF-5583D37175BE}"/>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176072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EC7E-684D-109C-94E7-FC2724BFCD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BEE048-3361-CBCC-8F6E-214CFBDB6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247F8A-A935-7A88-1259-30B450F9398F}"/>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5" name="Footer Placeholder 4">
            <a:extLst>
              <a:ext uri="{FF2B5EF4-FFF2-40B4-BE49-F238E27FC236}">
                <a16:creationId xmlns:a16="http://schemas.microsoft.com/office/drawing/2014/main" id="{DC377B78-018F-1CFE-4EF4-8CF4BE30B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B0195-CAF5-6798-C83A-1206D9CC02DE}"/>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139011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07E8-C45C-6A6E-9C28-A0EA2191A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3F72F-5518-4BEC-4B20-D15FC8D124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74F21B-1268-F243-57D1-15FD6B0379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BCAF62-31E6-601B-4317-42A0089D191E}"/>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6" name="Footer Placeholder 5">
            <a:extLst>
              <a:ext uri="{FF2B5EF4-FFF2-40B4-BE49-F238E27FC236}">
                <a16:creationId xmlns:a16="http://schemas.microsoft.com/office/drawing/2014/main" id="{D7BBE239-4003-8F82-B897-411CAA599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14628-42B3-27CE-DF23-B47443E99D02}"/>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164452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26FE-53CC-C5F8-D867-82B9376F6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C7F2EA-66CC-6FD5-5EA1-7EAEDF9B6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A14897-73F4-ED00-5F23-865933050E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175379-EC5F-2AA6-20D6-45CA5D0E1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DCF204-96AE-9ED0-F0CC-2D6C37E5BB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AAB13-3205-B435-EADB-E70531EDD51E}"/>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8" name="Footer Placeholder 7">
            <a:extLst>
              <a:ext uri="{FF2B5EF4-FFF2-40B4-BE49-F238E27FC236}">
                <a16:creationId xmlns:a16="http://schemas.microsoft.com/office/drawing/2014/main" id="{2A0C33E6-07BA-0873-2759-53AB78DEE2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F0D95-9C06-0817-1405-21E474EF9BFD}"/>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380729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EFAF-8DA9-8BA1-546F-C5FB000BA3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49E2D2-C8A1-F792-6B9C-A04808B1745B}"/>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4" name="Footer Placeholder 3">
            <a:extLst>
              <a:ext uri="{FF2B5EF4-FFF2-40B4-BE49-F238E27FC236}">
                <a16:creationId xmlns:a16="http://schemas.microsoft.com/office/drawing/2014/main" id="{E4027C23-D1D7-419B-C2FF-82C0B394B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ECB74-05F9-5BE1-DAD7-FB6F99131A33}"/>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117315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9EA84-74CE-EA58-3AC8-B0F06337FAAC}"/>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3" name="Footer Placeholder 2">
            <a:extLst>
              <a:ext uri="{FF2B5EF4-FFF2-40B4-BE49-F238E27FC236}">
                <a16:creationId xmlns:a16="http://schemas.microsoft.com/office/drawing/2014/main" id="{34E8B418-2CB1-F631-4DB3-72EC83C774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0D2FC4-2135-CA79-E7F4-5CBAD22240B1}"/>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206608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3DFF-1000-5803-4131-6EB62D190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DD3389-FEA6-6A80-FAAB-3867057E2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D17C82-AB95-68C9-B2EF-4FC1D0C1F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96612-E9A2-E21D-75D3-9E715E67AA5D}"/>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6" name="Footer Placeholder 5">
            <a:extLst>
              <a:ext uri="{FF2B5EF4-FFF2-40B4-BE49-F238E27FC236}">
                <a16:creationId xmlns:a16="http://schemas.microsoft.com/office/drawing/2014/main" id="{69A8D713-D4C9-961E-F7F5-A7EBCB002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1AFDC-B55E-B11C-2CEF-2F014E938281}"/>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175690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AB56-511B-1C1C-2942-16992B90A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60A34-B91C-311B-2DB6-DB58799CA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A07EF-A403-CA46-5E98-CD7CD483E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EEA722-9ED7-0B5F-12F7-EA2397C332F1}"/>
              </a:ext>
            </a:extLst>
          </p:cNvPr>
          <p:cNvSpPr>
            <a:spLocks noGrp="1"/>
          </p:cNvSpPr>
          <p:nvPr>
            <p:ph type="dt" sz="half" idx="10"/>
          </p:nvPr>
        </p:nvSpPr>
        <p:spPr/>
        <p:txBody>
          <a:bodyPr/>
          <a:lstStyle/>
          <a:p>
            <a:fld id="{346161DA-2D30-45AE-97F8-63F1ADDFB841}" type="datetimeFigureOut">
              <a:rPr lang="en-US" smtClean="0"/>
              <a:t>7/10/2024</a:t>
            </a:fld>
            <a:endParaRPr lang="en-US"/>
          </a:p>
        </p:txBody>
      </p:sp>
      <p:sp>
        <p:nvSpPr>
          <p:cNvPr id="6" name="Footer Placeholder 5">
            <a:extLst>
              <a:ext uri="{FF2B5EF4-FFF2-40B4-BE49-F238E27FC236}">
                <a16:creationId xmlns:a16="http://schemas.microsoft.com/office/drawing/2014/main" id="{A9B65124-F8F3-6C8B-8EF2-14F40A61F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DA0A6-ABE8-39BC-CAE8-547DC25E3D7D}"/>
              </a:ext>
            </a:extLst>
          </p:cNvPr>
          <p:cNvSpPr>
            <a:spLocks noGrp="1"/>
          </p:cNvSpPr>
          <p:nvPr>
            <p:ph type="sldNum" sz="quarter" idx="12"/>
          </p:nvPr>
        </p:nvSpPr>
        <p:spPr/>
        <p:txBody>
          <a:bodyPr/>
          <a:lstStyle/>
          <a:p>
            <a:fld id="{74016B82-428A-4CD6-8A34-59A63B79C553}" type="slidenum">
              <a:rPr lang="en-US" smtClean="0"/>
              <a:t>‹#›</a:t>
            </a:fld>
            <a:endParaRPr lang="en-US"/>
          </a:p>
        </p:txBody>
      </p:sp>
    </p:spTree>
    <p:extLst>
      <p:ext uri="{BB962C8B-B14F-4D97-AF65-F5344CB8AC3E}">
        <p14:creationId xmlns:p14="http://schemas.microsoft.com/office/powerpoint/2010/main" val="120796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10CAC-6993-1558-FBD2-53DE689D3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5EBE9-D1B7-7BD3-4E6C-CA2FCC7ECC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559FC-F2BE-4CF1-9458-3B358917F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161DA-2D30-45AE-97F8-63F1ADDFB841}" type="datetimeFigureOut">
              <a:rPr lang="en-US" smtClean="0"/>
              <a:t>7/10/2024</a:t>
            </a:fld>
            <a:endParaRPr lang="en-US"/>
          </a:p>
        </p:txBody>
      </p:sp>
      <p:sp>
        <p:nvSpPr>
          <p:cNvPr id="5" name="Footer Placeholder 4">
            <a:extLst>
              <a:ext uri="{FF2B5EF4-FFF2-40B4-BE49-F238E27FC236}">
                <a16:creationId xmlns:a16="http://schemas.microsoft.com/office/drawing/2014/main" id="{60677FD6-5604-0511-B168-D17669A8E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FD58E3-85A4-82F5-6757-F3157D5F4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16B82-428A-4CD6-8A34-59A63B79C553}" type="slidenum">
              <a:rPr lang="en-US" smtClean="0"/>
              <a:t>‹#›</a:t>
            </a:fld>
            <a:endParaRPr lang="en-US"/>
          </a:p>
        </p:txBody>
      </p:sp>
    </p:spTree>
    <p:extLst>
      <p:ext uri="{BB962C8B-B14F-4D97-AF65-F5344CB8AC3E}">
        <p14:creationId xmlns:p14="http://schemas.microsoft.com/office/powerpoint/2010/main" val="70922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ngthuong.vn/chu-de/tinh-phu-yen.topic"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1D893D-3795-7A32-4AC8-1E32E5649B4E}"/>
              </a:ext>
            </a:extLst>
          </p:cNvPr>
          <p:cNvPicPr>
            <a:picLocks noChangeAspect="1"/>
          </p:cNvPicPr>
          <p:nvPr/>
        </p:nvPicPr>
        <p:blipFill>
          <a:blip r:embed="rId2"/>
          <a:stretch>
            <a:fillRect/>
          </a:stretch>
        </p:blipFill>
        <p:spPr>
          <a:xfrm>
            <a:off x="446049" y="345689"/>
            <a:ext cx="11073160" cy="4795024"/>
          </a:xfrm>
          <a:prstGeom prst="rect">
            <a:avLst/>
          </a:prstGeom>
        </p:spPr>
      </p:pic>
      <p:sp>
        <p:nvSpPr>
          <p:cNvPr id="9" name="TextBox 8">
            <a:extLst>
              <a:ext uri="{FF2B5EF4-FFF2-40B4-BE49-F238E27FC236}">
                <a16:creationId xmlns:a16="http://schemas.microsoft.com/office/drawing/2014/main" id="{D12AAC03-AE64-86BB-D175-81A2645D3E07}"/>
              </a:ext>
            </a:extLst>
          </p:cNvPr>
          <p:cNvSpPr txBox="1"/>
          <p:nvPr/>
        </p:nvSpPr>
        <p:spPr>
          <a:xfrm>
            <a:off x="1550019" y="5433481"/>
            <a:ext cx="8318810"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Ba </a:t>
            </a:r>
            <a:r>
              <a:rPr lang="en-US" sz="3600" dirty="0" err="1">
                <a:latin typeface="Times New Roman" panose="02020603050405020304" pitchFamily="18" charset="0"/>
                <a:cs typeface="Times New Roman" panose="02020603050405020304" pitchFamily="18" charset="0"/>
              </a:rPr>
              <a:t>ngọn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nến</a:t>
            </a:r>
            <a:r>
              <a:rPr lang="en-US" sz="3600" dirty="0">
                <a:latin typeface="Times New Roman" panose="02020603050405020304" pitchFamily="18" charset="0"/>
                <a:cs typeface="Times New Roman" panose="02020603050405020304" pitchFamily="18" charset="0"/>
              </a:rPr>
              <a:t> lung </a:t>
            </a:r>
            <a:r>
              <a:rPr lang="en-US" sz="3600" dirty="0" err="1">
                <a:latin typeface="Times New Roman" panose="02020603050405020304" pitchFamily="18" charset="0"/>
                <a:cs typeface="Times New Roman" panose="02020603050405020304" pitchFamily="18" charset="0"/>
              </a:rPr>
              <a:t>linh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lễ</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55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Xúc động hình ảnh người con trai bón cho cha già ăn từng thìa bún, thủ thỉ ân cần: Ngon không bố, hơn quê mình ấy nhỉ - Ảnh 2.">
            <a:extLst>
              <a:ext uri="{FF2B5EF4-FFF2-40B4-BE49-F238E27FC236}">
                <a16:creationId xmlns:a16="http://schemas.microsoft.com/office/drawing/2014/main" id="{87135F6B-3DF6-5BFC-CC6E-DFDF038F5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93" y="88900"/>
            <a:ext cx="11418847" cy="617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a mẹ thế này, làm sao mong con hiếu thảo?">
            <a:extLst>
              <a:ext uri="{FF2B5EF4-FFF2-40B4-BE49-F238E27FC236}">
                <a16:creationId xmlns:a16="http://schemas.microsoft.com/office/drawing/2014/main" id="{25984AAD-B9F3-F092-EA75-4CA6B6C15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76" y="252413"/>
            <a:ext cx="1116237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27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FDAD8A-FB3A-5B61-A743-89A7DC2BE9AC}"/>
              </a:ext>
            </a:extLst>
          </p:cNvPr>
          <p:cNvSpPr txBox="1"/>
          <p:nvPr/>
        </p:nvSpPr>
        <p:spPr>
          <a:xfrm>
            <a:off x="702527" y="42835"/>
            <a:ext cx="8196146" cy="1200329"/>
          </a:xfrm>
          <a:prstGeom prst="rect">
            <a:avLst/>
          </a:prstGeom>
          <a:noFill/>
        </p:spPr>
        <p:txBody>
          <a:bodyPr wrap="square" rtlCol="0">
            <a:spAutoFit/>
          </a:bodyPr>
          <a:lstStyle/>
          <a:p>
            <a:r>
              <a:rPr lang="en-US" sz="3600" u="sng" dirty="0" err="1">
                <a:latin typeface="Times New Roman" panose="02020603050405020304" pitchFamily="18" charset="0"/>
                <a:cs typeface="Times New Roman" panose="02020603050405020304" pitchFamily="18" charset="0"/>
              </a:rPr>
              <a:t>Luyện</a:t>
            </a:r>
            <a:r>
              <a:rPr lang="en-US" sz="3600" u="sng" dirty="0">
                <a:latin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cs typeface="Times New Roman" panose="02020603050405020304" pitchFamily="18" charset="0"/>
              </a:rPr>
              <a:t>tập</a:t>
            </a:r>
            <a:r>
              <a:rPr lang="en-US" sz="3600" u="sng"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sgk</a:t>
            </a:r>
            <a:r>
              <a:rPr lang="en-US" sz="36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99B57287-0F8D-1899-A77E-3F0D984D8A02}"/>
              </a:ext>
            </a:extLst>
          </p:cNvPr>
          <p:cNvSpPr txBox="1"/>
          <p:nvPr/>
        </p:nvSpPr>
        <p:spPr>
          <a:xfrm>
            <a:off x="791735" y="1433152"/>
            <a:ext cx="10873369" cy="1200329"/>
          </a:xfrm>
          <a:prstGeom prst="rect">
            <a:avLst/>
          </a:prstGeom>
          <a:noFill/>
        </p:spPr>
        <p:txBody>
          <a:bodyPr wrap="square">
            <a:spAutoFit/>
          </a:bodyPr>
          <a:lstStyle/>
          <a:p>
            <a:r>
              <a:rPr lang="en-US" sz="3600" dirty="0" err="1">
                <a:effectLst/>
                <a:latin typeface="Times New Roman" panose="02020603050405020304" pitchFamily="18" charset="0"/>
                <a:ea typeface="Times New Roman" panose="02020603050405020304" pitchFamily="18" charset="0"/>
              </a:rPr>
              <a:t>Bài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tập</a:t>
            </a:r>
            <a:r>
              <a:rPr lang="en-US" sz="3600" dirty="0">
                <a:effectLst/>
                <a:latin typeface="Times New Roman" panose="02020603050405020304" pitchFamily="18" charset="0"/>
                <a:ea typeface="Times New Roman" panose="02020603050405020304" pitchFamily="18" charset="0"/>
              </a:rPr>
              <a:t> 2: </a:t>
            </a:r>
            <a:r>
              <a:rPr lang="vi-VN" sz="3600" dirty="0">
                <a:solidFill>
                  <a:srgbClr val="000000"/>
                </a:solidFill>
                <a:effectLst/>
                <a:latin typeface="Times New Roman" panose="02020603050405020304" pitchFamily="18" charset="0"/>
                <a:ea typeface="Arial" panose="020B0604020202020204" pitchFamily="34" charset="0"/>
              </a:rPr>
              <a:t>Em hãy tìm những câu ca dao, tục ngữ nói về: hiếu thảo, hiếu học, yêu nghề, yêu thương</a:t>
            </a:r>
            <a:endParaRPr lang="en-US" sz="3600" dirty="0"/>
          </a:p>
        </p:txBody>
      </p:sp>
      <p:sp>
        <p:nvSpPr>
          <p:cNvPr id="8" name="TextBox 7">
            <a:extLst>
              <a:ext uri="{FF2B5EF4-FFF2-40B4-BE49-F238E27FC236}">
                <a16:creationId xmlns:a16="http://schemas.microsoft.com/office/drawing/2014/main" id="{434D9FEA-BA04-8DD7-9191-7089B206DB39}"/>
              </a:ext>
            </a:extLst>
          </p:cNvPr>
          <p:cNvSpPr txBox="1"/>
          <p:nvPr/>
        </p:nvSpPr>
        <p:spPr>
          <a:xfrm>
            <a:off x="526896" y="3256145"/>
            <a:ext cx="10724684" cy="646331"/>
          </a:xfrm>
          <a:prstGeom prst="rect">
            <a:avLst/>
          </a:prstGeom>
          <a:noFill/>
        </p:spPr>
        <p:txBody>
          <a:bodyPr wrap="square">
            <a:spAutoFit/>
          </a:bodyPr>
          <a:lstStyle/>
          <a:p>
            <a:pPr algn="just"/>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9BE1DD7-5BB2-225E-77F2-CF1CE648BFF3}"/>
              </a:ext>
            </a:extLst>
          </p:cNvPr>
          <p:cNvSpPr txBox="1"/>
          <p:nvPr/>
        </p:nvSpPr>
        <p:spPr>
          <a:xfrm>
            <a:off x="890954" y="4208585"/>
            <a:ext cx="10245969"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6587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9D7806-1423-8740-63EB-C813ACFC70FF}"/>
              </a:ext>
            </a:extLst>
          </p:cNvPr>
          <p:cNvPicPr>
            <a:picLocks noChangeAspect="1"/>
          </p:cNvPicPr>
          <p:nvPr/>
        </p:nvPicPr>
        <p:blipFill>
          <a:blip r:embed="rId2"/>
          <a:stretch>
            <a:fillRect/>
          </a:stretch>
        </p:blipFill>
        <p:spPr>
          <a:xfrm>
            <a:off x="278780" y="245327"/>
            <a:ext cx="11675327" cy="6612673"/>
          </a:xfrm>
          <a:prstGeom prst="rect">
            <a:avLst/>
          </a:prstGeom>
        </p:spPr>
      </p:pic>
    </p:spTree>
    <p:extLst>
      <p:ext uri="{BB962C8B-B14F-4D97-AF65-F5344CB8AC3E}">
        <p14:creationId xmlns:p14="http://schemas.microsoft.com/office/powerpoint/2010/main" val="194998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60411B-BACE-1023-D75A-9CBA3ECD9295}"/>
              </a:ext>
            </a:extLst>
          </p:cNvPr>
          <p:cNvSpPr txBox="1"/>
          <p:nvPr/>
        </p:nvSpPr>
        <p:spPr>
          <a:xfrm>
            <a:off x="646770" y="434227"/>
            <a:ext cx="9958039" cy="646331"/>
          </a:xfrm>
          <a:prstGeom prst="rect">
            <a:avLst/>
          </a:prstGeom>
          <a:noFill/>
        </p:spPr>
        <p:txBody>
          <a:bodyPr wrap="square">
            <a:spAutoFit/>
          </a:bodyPr>
          <a:lstStyle/>
          <a:p>
            <a:pPr algn="just"/>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Ý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họ</a:t>
            </a:r>
            <a:endParaRPr lang="en-US" sz="3600" u="sng"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28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699C2-6B3E-AD0B-8DCF-96FDF6A826BC}"/>
              </a:ext>
            </a:extLst>
          </p:cNvPr>
          <p:cNvPicPr>
            <a:picLocks noChangeAspect="1"/>
          </p:cNvPicPr>
          <p:nvPr/>
        </p:nvPicPr>
        <p:blipFill>
          <a:blip r:embed="rId2"/>
          <a:stretch>
            <a:fillRect/>
          </a:stretch>
        </p:blipFill>
        <p:spPr>
          <a:xfrm>
            <a:off x="349666" y="211874"/>
            <a:ext cx="11704802" cy="6646126"/>
          </a:xfrm>
          <a:prstGeom prst="rect">
            <a:avLst/>
          </a:prstGeom>
        </p:spPr>
      </p:pic>
    </p:spTree>
    <p:extLst>
      <p:ext uri="{BB962C8B-B14F-4D97-AF65-F5344CB8AC3E}">
        <p14:creationId xmlns:p14="http://schemas.microsoft.com/office/powerpoint/2010/main" val="108757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A97099-4175-4CAD-5F99-242A29F757D6}"/>
              </a:ext>
            </a:extLst>
          </p:cNvPr>
          <p:cNvSpPr txBox="1"/>
          <p:nvPr/>
        </p:nvSpPr>
        <p:spPr>
          <a:xfrm>
            <a:off x="1401336" y="565138"/>
            <a:ext cx="9389327" cy="2308324"/>
          </a:xfrm>
          <a:prstGeom prst="rect">
            <a:avLst/>
          </a:prstGeom>
          <a:noFill/>
        </p:spPr>
        <p:txBody>
          <a:bodyPr wrap="square">
            <a:spAutoFit/>
          </a:bodyPr>
          <a:lstStyle/>
          <a:p>
            <a:pPr algn="just">
              <a:tabLst>
                <a:tab pos="227965" algn="l"/>
              </a:tabLst>
            </a:pPr>
            <a:r>
              <a:rPr lang="en-US" sz="3600" kern="1200" dirty="0">
                <a:solidFill>
                  <a:srgbClr val="1D02DA"/>
                </a:solidFill>
                <a:effectLst/>
                <a:latin typeface="Times New Roman" panose="02020603050405020304" pitchFamily="18" charset="0"/>
                <a:ea typeface="Arial" panose="020B0604020202020204" pitchFamily="34" charset="0"/>
              </a:rPr>
              <a:t>1. </a:t>
            </a:r>
            <a:r>
              <a:rPr lang="vi-VN" sz="3600" kern="1200" dirty="0">
                <a:solidFill>
                  <a:srgbClr val="1D02DA"/>
                </a:solidFill>
                <a:effectLst/>
                <a:latin typeface="Times New Roman" panose="02020603050405020304" pitchFamily="18" charset="0"/>
                <a:ea typeface="Arial" panose="020B0604020202020204" pitchFamily="34" charset="0"/>
              </a:rPr>
              <a:t>Việc tự hào về truyền thống gia đình, dòng họ đã giúp ích gì cho Dung?</a:t>
            </a:r>
            <a:endParaRPr lang="en-US" sz="3600" dirty="0">
              <a:effectLst/>
              <a:latin typeface="Times New Roman" panose="02020603050405020304" pitchFamily="18" charset="0"/>
              <a:ea typeface="Times New Roman" panose="02020603050405020304" pitchFamily="18" charset="0"/>
            </a:endParaRPr>
          </a:p>
          <a:p>
            <a:pPr algn="just">
              <a:tabLst>
                <a:tab pos="215900" algn="l"/>
              </a:tabLst>
            </a:pPr>
            <a:r>
              <a:rPr lang="en-US" sz="3600" kern="1200" dirty="0">
                <a:solidFill>
                  <a:srgbClr val="1D02DA"/>
                </a:solidFill>
                <a:effectLst/>
                <a:latin typeface="Times New Roman" panose="02020603050405020304" pitchFamily="18" charset="0"/>
                <a:ea typeface="Arial" panose="020B0604020202020204" pitchFamily="34" charset="0"/>
                <a:cs typeface="Times New Roman" panose="02020603050405020304" pitchFamily="18" charset="0"/>
              </a:rPr>
              <a:t>2. </a:t>
            </a:r>
            <a:r>
              <a:rPr lang="vi-VN" sz="3600" kern="1200" dirty="0">
                <a:solidFill>
                  <a:srgbClr val="1D02DA"/>
                </a:solidFill>
                <a:effectLst/>
                <a:latin typeface="Times New Roman" panose="02020603050405020304" pitchFamily="18" charset="0"/>
                <a:ea typeface="Arial" panose="020B0604020202020204" pitchFamily="34" charset="0"/>
                <a:cs typeface="Times New Roman" panose="02020603050405020304" pitchFamily="18" charset="0"/>
              </a:rPr>
              <a:t>Việc duy trì nền nếp, gia phong đã đem lại điều gì cho gia đình Nam?</a:t>
            </a:r>
            <a:endParaRPr lang="en-US" sz="36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60411B-BACE-1023-D75A-9CBA3ECD9295}"/>
              </a:ext>
            </a:extLst>
          </p:cNvPr>
          <p:cNvSpPr txBox="1"/>
          <p:nvPr/>
        </p:nvSpPr>
        <p:spPr>
          <a:xfrm>
            <a:off x="791737" y="474345"/>
            <a:ext cx="10169912" cy="646331"/>
          </a:xfrm>
          <a:prstGeom prst="rect">
            <a:avLst/>
          </a:prstGeom>
          <a:noFill/>
        </p:spPr>
        <p:txBody>
          <a:bodyPr wrap="square">
            <a:spAutoFit/>
          </a:bodyPr>
          <a:lstStyle/>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2. Ý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họ</a:t>
            </a:r>
            <a:endParaRPr lang="en-US" sz="3600" dirty="0">
              <a:effectLst/>
              <a:latin typeface=".VnTime"/>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CDAA64-9CB1-F84B-A946-567EFB7CC66C}"/>
              </a:ext>
            </a:extLst>
          </p:cNvPr>
          <p:cNvSpPr txBox="1"/>
          <p:nvPr/>
        </p:nvSpPr>
        <p:spPr>
          <a:xfrm>
            <a:off x="546410" y="1674674"/>
            <a:ext cx="10415239" cy="1754326"/>
          </a:xfrm>
          <a:prstGeom prst="rect">
            <a:avLst/>
          </a:prstGeom>
          <a:noFill/>
        </p:spPr>
        <p:txBody>
          <a:bodyPr wrap="square">
            <a:spAutoFit/>
          </a:bodyPr>
          <a:lstStyle/>
          <a:p>
            <a:pPr algn="just" fontAlgn="base">
              <a:spcBef>
                <a:spcPts val="1440"/>
              </a:spcBef>
            </a:pP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kern="1200" dirty="0">
                <a:effectLst/>
                <a:latin typeface="Times New Roman" panose="02020603050405020304" pitchFamily="18" charset="0"/>
                <a:ea typeface="+mn-ea"/>
                <a:cs typeface="Times New Roman" panose="02020603050405020304" pitchFamily="18" charset="0"/>
              </a:rPr>
              <a:t>Truyền thống của gia đình, dòng họ giúp chúng ta có thêm kinh nghiệm, động lực, vượt gua khó khăn, thử thách và nỗ lực vươn lên để thành công.</a:t>
            </a:r>
            <a:endParaRPr lang="en-US" sz="36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83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ú Yên: Cả làng bó chổi mỏi tay để kịp giao hàng Tết">
            <a:extLst>
              <a:ext uri="{FF2B5EF4-FFF2-40B4-BE49-F238E27FC236}">
                <a16:creationId xmlns:a16="http://schemas.microsoft.com/office/drawing/2014/main" id="{4EEFB331-695C-B29D-DFBA-C4826245F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52413"/>
            <a:ext cx="9990992"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5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ú Yên: Cả làng bó chổi mỏi tay để kịp giao hàng Tết">
            <a:extLst>
              <a:ext uri="{FF2B5EF4-FFF2-40B4-BE49-F238E27FC236}">
                <a16:creationId xmlns:a16="http://schemas.microsoft.com/office/drawing/2014/main" id="{9CA67806-25FC-DD51-23B0-838B7A5C8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76" y="205521"/>
            <a:ext cx="9873762" cy="55739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F53D7F-B13B-C739-434A-45345B27A39F}"/>
              </a:ext>
            </a:extLst>
          </p:cNvPr>
          <p:cNvSpPr txBox="1"/>
          <p:nvPr/>
        </p:nvSpPr>
        <p:spPr>
          <a:xfrm>
            <a:off x="1781909" y="5994425"/>
            <a:ext cx="9132276" cy="369332"/>
          </a:xfrm>
          <a:prstGeom prst="rect">
            <a:avLst/>
          </a:prstGeom>
          <a:noFill/>
        </p:spPr>
        <p:txBody>
          <a:bodyPr wrap="square">
            <a:spAutoFit/>
          </a:bodyPr>
          <a:lstStyle/>
          <a:p>
            <a:r>
              <a:rPr lang="en-US" b="0" i="1" dirty="0" err="1">
                <a:solidFill>
                  <a:srgbClr val="333333"/>
                </a:solidFill>
                <a:effectLst/>
                <a:highlight>
                  <a:srgbClr val="F8F8F8"/>
                </a:highlight>
                <a:latin typeface="Arial" panose="020B0604020202020204" pitchFamily="34" charset="0"/>
              </a:rPr>
              <a:t>Nghề</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bó</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chổi</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nổi</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tiếng</a:t>
            </a:r>
            <a:r>
              <a:rPr lang="en-US" b="0" i="1" dirty="0">
                <a:solidFill>
                  <a:srgbClr val="333333"/>
                </a:solidFill>
                <a:effectLst/>
                <a:highlight>
                  <a:srgbClr val="F8F8F8"/>
                </a:highlight>
                <a:latin typeface="Arial" panose="020B0604020202020204" pitchFamily="34" charset="0"/>
              </a:rPr>
              <a:t> </a:t>
            </a:r>
            <a:r>
              <a:rPr lang="en-US" b="0" i="1" u="none" strike="noStrike" dirty="0" err="1">
                <a:solidFill>
                  <a:srgbClr val="0000FF"/>
                </a:solidFill>
                <a:effectLst/>
                <a:latin typeface="Arial" panose="020B0604020202020204" pitchFamily="34" charset="0"/>
                <a:hlinkClick r:id="rId3" tooltip="Xem thêm tin về Phú Yên"/>
              </a:rPr>
              <a:t>Phú</a:t>
            </a:r>
            <a:r>
              <a:rPr lang="en-US" b="0" i="1" u="none" strike="noStrike" dirty="0">
                <a:solidFill>
                  <a:srgbClr val="0000FF"/>
                </a:solidFill>
                <a:effectLst/>
                <a:latin typeface="Arial" panose="020B0604020202020204" pitchFamily="34" charset="0"/>
                <a:hlinkClick r:id="rId3" tooltip="Xem thêm tin về Phú Yên"/>
              </a:rPr>
              <a:t> </a:t>
            </a:r>
            <a:r>
              <a:rPr lang="en-US" b="0" i="1" u="none" strike="noStrike" dirty="0" err="1">
                <a:solidFill>
                  <a:srgbClr val="0000FF"/>
                </a:solidFill>
                <a:effectLst/>
                <a:latin typeface="Arial" panose="020B0604020202020204" pitchFamily="34" charset="0"/>
                <a:hlinkClick r:id="rId3" tooltip="Xem thêm tin về Phú Yên"/>
              </a:rPr>
              <a:t>Yên</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là</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tại</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thôn</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Mỹ</a:t>
            </a:r>
            <a:r>
              <a:rPr lang="en-US" b="0" i="1" dirty="0">
                <a:solidFill>
                  <a:srgbClr val="333333"/>
                </a:solidFill>
                <a:effectLst/>
                <a:highlight>
                  <a:srgbClr val="F8F8F8"/>
                </a:highlight>
                <a:latin typeface="Arial" panose="020B0604020202020204" pitchFamily="34" charset="0"/>
              </a:rPr>
              <a:t> Thành (</a:t>
            </a:r>
            <a:r>
              <a:rPr lang="en-US" b="0" i="1" dirty="0" err="1">
                <a:solidFill>
                  <a:srgbClr val="333333"/>
                </a:solidFill>
                <a:effectLst/>
                <a:highlight>
                  <a:srgbClr val="F8F8F8"/>
                </a:highlight>
                <a:latin typeface="Arial" panose="020B0604020202020204" pitchFamily="34" charset="0"/>
              </a:rPr>
              <a:t>xã</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Hòa</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Thắng</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huyện</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Phú</a:t>
            </a:r>
            <a:r>
              <a:rPr lang="en-US" b="0" i="1" dirty="0">
                <a:solidFill>
                  <a:srgbClr val="333333"/>
                </a:solidFill>
                <a:effectLst/>
                <a:highlight>
                  <a:srgbClr val="F8F8F8"/>
                </a:highlight>
                <a:latin typeface="Arial" panose="020B0604020202020204" pitchFamily="34" charset="0"/>
              </a:rPr>
              <a:t> </a:t>
            </a:r>
            <a:r>
              <a:rPr lang="en-US" b="0" i="1" dirty="0" err="1">
                <a:solidFill>
                  <a:srgbClr val="333333"/>
                </a:solidFill>
                <a:effectLst/>
                <a:highlight>
                  <a:srgbClr val="F8F8F8"/>
                </a:highlight>
                <a:latin typeface="Arial" panose="020B0604020202020204" pitchFamily="34" charset="0"/>
              </a:rPr>
              <a:t>Hòa</a:t>
            </a:r>
            <a:r>
              <a:rPr lang="en-US" b="0" i="1" dirty="0">
                <a:solidFill>
                  <a:srgbClr val="333333"/>
                </a:solidFill>
                <a:effectLst/>
                <a:highlight>
                  <a:srgbClr val="F8F8F8"/>
                </a:highlight>
                <a:latin typeface="Arial" panose="020B0604020202020204" pitchFamily="34" charset="0"/>
              </a:rPr>
              <a:t>),</a:t>
            </a:r>
            <a:endParaRPr lang="en-US" dirty="0"/>
          </a:p>
        </p:txBody>
      </p:sp>
    </p:spTree>
    <p:extLst>
      <p:ext uri="{BB962C8B-B14F-4D97-AF65-F5344CB8AC3E}">
        <p14:creationId xmlns:p14="http://schemas.microsoft.com/office/powerpoint/2010/main" val="396723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44B6E3-97CB-54FD-E5BB-9A78CAF91028}"/>
              </a:ext>
            </a:extLst>
          </p:cNvPr>
          <p:cNvSpPr txBox="1"/>
          <p:nvPr/>
        </p:nvSpPr>
        <p:spPr>
          <a:xfrm>
            <a:off x="950641" y="329182"/>
            <a:ext cx="9665319" cy="1754326"/>
          </a:xfrm>
          <a:prstGeom prst="rect">
            <a:avLst/>
          </a:prstGeom>
          <a:noFill/>
        </p:spPr>
        <p:txBody>
          <a:bodyPr wrap="square">
            <a:spAutoFit/>
          </a:bodyPr>
          <a:lstStyle/>
          <a:p>
            <a:pPr marL="342900" lvl="0" indent="-342900" algn="just" fontAlgn="base">
              <a:buFont typeface="Wingdings" panose="05000000000000000000" pitchFamily="2" charset="2"/>
              <a:buChar char=""/>
              <a:tabLst>
                <a:tab pos="457200" algn="l"/>
              </a:tabLst>
            </a:pP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B6B8953-A89E-B474-BEDD-66F70BB1E0D6}"/>
              </a:ext>
            </a:extLst>
          </p:cNvPr>
          <p:cNvSpPr txBox="1"/>
          <p:nvPr/>
        </p:nvSpPr>
        <p:spPr>
          <a:xfrm>
            <a:off x="624469" y="2966224"/>
            <a:ext cx="11162370" cy="1200329"/>
          </a:xfrm>
          <a:prstGeom prst="rect">
            <a:avLst/>
          </a:prstGeom>
          <a:noFill/>
        </p:spPr>
        <p:txBody>
          <a:bodyPr wrap="square">
            <a:spAutoFit/>
          </a:bodyPr>
          <a:lstStyle/>
          <a:p>
            <a:r>
              <a:rPr lang="nl-NL" sz="3600" b="1" dirty="0">
                <a:solidFill>
                  <a:srgbClr val="FF0000"/>
                </a:solidFill>
                <a:effectLst/>
                <a:latin typeface="Times New Roman" panose="02020603050405020304" pitchFamily="18" charset="0"/>
                <a:ea typeface="Times New Roman" panose="02020603050405020304" pitchFamily="18" charset="0"/>
              </a:rPr>
              <a:t>Bài 1:TỰ HÀO VỀ TRUYỀN THỐNG GIA ĐÌNH, DÒNG HỌ</a:t>
            </a:r>
            <a:r>
              <a:rPr lang="nl-NL" sz="3600" dirty="0">
                <a:solidFill>
                  <a:srgbClr val="FF0000"/>
                </a:solidFill>
                <a:effectLst/>
                <a:latin typeface="Times New Roman" panose="02020603050405020304" pitchFamily="18" charset="0"/>
                <a:ea typeface="Calibri" panose="020F0502020204030204" pitchFamily="34" charset="0"/>
              </a:rPr>
              <a:t> </a:t>
            </a:r>
            <a:endParaRPr lang="en-US" sz="3600" dirty="0"/>
          </a:p>
        </p:txBody>
      </p:sp>
      <p:sp>
        <p:nvSpPr>
          <p:cNvPr id="9" name="TextBox 8">
            <a:extLst>
              <a:ext uri="{FF2B5EF4-FFF2-40B4-BE49-F238E27FC236}">
                <a16:creationId xmlns:a16="http://schemas.microsoft.com/office/drawing/2014/main" id="{59AA5E17-A188-E2E0-928D-DA6AADF2FC20}"/>
              </a:ext>
            </a:extLst>
          </p:cNvPr>
          <p:cNvSpPr txBox="1"/>
          <p:nvPr/>
        </p:nvSpPr>
        <p:spPr>
          <a:xfrm>
            <a:off x="749920" y="4166553"/>
            <a:ext cx="9486899" cy="699102"/>
          </a:xfrm>
          <a:prstGeom prst="rect">
            <a:avLst/>
          </a:prstGeom>
          <a:noFill/>
        </p:spPr>
        <p:txBody>
          <a:bodyPr wrap="square">
            <a:spAutoFit/>
          </a:bodyPr>
          <a:lstStyle/>
          <a:p>
            <a:pPr algn="just">
              <a:lnSpc>
                <a:spcPct val="120000"/>
              </a:lnSpc>
            </a:pPr>
            <a:r>
              <a:rPr lang="nl-NL" sz="3600" b="1" u="sng" dirty="0">
                <a:effectLst/>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endParaRPr lang="en-US" sz="3600" u="sng"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67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0F9E6E-4133-F7F2-08E4-0438A9B0CC32}"/>
              </a:ext>
            </a:extLst>
          </p:cNvPr>
          <p:cNvSpPr txBox="1"/>
          <p:nvPr/>
        </p:nvSpPr>
        <p:spPr>
          <a:xfrm>
            <a:off x="427892" y="243732"/>
            <a:ext cx="10656277" cy="6001643"/>
          </a:xfrm>
          <a:prstGeom prst="rect">
            <a:avLst/>
          </a:prstGeom>
          <a:noFill/>
        </p:spPr>
        <p:txBody>
          <a:bodyPr wrap="square">
            <a:spAutoFit/>
          </a:bodyPr>
          <a:lstStyle/>
          <a:p>
            <a:pPr algn="ctr"/>
            <a:r>
              <a:rPr lang="vi-VN" sz="3200" b="0" i="1" dirty="0">
                <a:solidFill>
                  <a:srgbClr val="333333"/>
                </a:solidFill>
                <a:effectLst/>
                <a:latin typeface="Arial" panose="020B0604020202020204" pitchFamily="34" charset="0"/>
              </a:rPr>
              <a:t>Anh Nguyễn Tường Dân, một người làm chổi đót hơn 10 năm tại thôn Mỹ Thành, cho biết đây là nghề truyền thống do bố mẹ truyền lại và được vợ chồng anh duy trì. Trung bình mỗi ngày, cơ sở của anh làm ra 500 - 1.000 cái, riêng những tháng gần Tết thì nhiều hơn.</a:t>
            </a:r>
          </a:p>
          <a:p>
            <a:pPr algn="ctr"/>
            <a:r>
              <a:rPr lang="vi-VN" sz="3200" b="0" i="1" dirty="0">
                <a:solidFill>
                  <a:srgbClr val="333333"/>
                </a:solidFill>
                <a:effectLst/>
                <a:latin typeface="Arial" panose="020B0604020202020204" pitchFamily="34" charset="0"/>
              </a:rPr>
              <a:t>"Công việc bó chổi trả lương theo sản phẩm nên dịp này cũng nhiều người tranh thủ thời gian nhàn rỗi để làm, có người đến làm trực tiếp hoặc nhận về nhà", anh Dân nói và cho biết làm chổi phải qua nhiều công đoạn như: Tách đót, bó nhỏ, bó cổ thân, quấn thép, bện, chặt đót… đòi hỏi người làm phải có tính tỉ mỉ, khéo léo để làm ra sản phẩm tròn, đẹp, dùng bền</a:t>
            </a:r>
            <a:r>
              <a:rPr lang="vi-VN" sz="2800" b="0" i="1" dirty="0">
                <a:solidFill>
                  <a:srgbClr val="333333"/>
                </a:solidFill>
                <a:effectLst/>
                <a:latin typeface="Arial" panose="020B0604020202020204" pitchFamily="34" charset="0"/>
              </a:rPr>
              <a:t>.</a:t>
            </a:r>
          </a:p>
        </p:txBody>
      </p:sp>
    </p:spTree>
    <p:extLst>
      <p:ext uri="{BB962C8B-B14F-4D97-AF65-F5344CB8AC3E}">
        <p14:creationId xmlns:p14="http://schemas.microsoft.com/office/powerpoint/2010/main" val="373100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466EFD-257C-4DD2-DEFD-B96801808FDC}"/>
              </a:ext>
            </a:extLst>
          </p:cNvPr>
          <p:cNvSpPr txBox="1"/>
          <p:nvPr/>
        </p:nvSpPr>
        <p:spPr>
          <a:xfrm>
            <a:off x="633046" y="633046"/>
            <a:ext cx="10785231" cy="3970318"/>
          </a:xfrm>
          <a:prstGeom prst="rect">
            <a:avLst/>
          </a:prstGeom>
          <a:noFill/>
        </p:spPr>
        <p:txBody>
          <a:bodyPr wrap="square">
            <a:spAutoFit/>
          </a:bodyPr>
          <a:lstStyle/>
          <a:p>
            <a:r>
              <a:rPr lang="en-US" sz="3600" b="0" i="0" dirty="0">
                <a:solidFill>
                  <a:srgbClr val="111111"/>
                </a:solidFill>
                <a:effectLst/>
                <a:highlight>
                  <a:srgbClr val="FFFFFF"/>
                </a:highlight>
                <a:latin typeface="Arial" panose="020B0604020202020204" pitchFamily="34" charset="0"/>
              </a:rPr>
              <a:t>T</a:t>
            </a:r>
            <a:r>
              <a:rPr lang="vi-VN" sz="3600" b="0" i="0" dirty="0">
                <a:solidFill>
                  <a:srgbClr val="111111"/>
                </a:solidFill>
                <a:effectLst/>
                <a:highlight>
                  <a:srgbClr val="FFFFFF"/>
                </a:highlight>
                <a:latin typeface="Arial" panose="020B0604020202020204" pitchFamily="34" charset="0"/>
              </a:rPr>
              <a:t>heo UBND huyện </a:t>
            </a:r>
            <a:r>
              <a:rPr lang="vi-VN" sz="3600" b="1" i="0" dirty="0">
                <a:solidFill>
                  <a:srgbClr val="111111"/>
                </a:solidFill>
                <a:effectLst/>
                <a:latin typeface="Arial" panose="020B0604020202020204" pitchFamily="34" charset="0"/>
              </a:rPr>
              <a:t>Phú</a:t>
            </a:r>
            <a:r>
              <a:rPr lang="vi-VN" sz="3600" b="0" i="0" dirty="0">
                <a:solidFill>
                  <a:srgbClr val="111111"/>
                </a:solidFill>
                <a:effectLst/>
                <a:highlight>
                  <a:srgbClr val="FFFFFF"/>
                </a:highlight>
                <a:latin typeface="Arial" panose="020B0604020202020204" pitchFamily="34" charset="0"/>
              </a:rPr>
              <a:t> Hòa, làng nghề bó chổi Mỹ Thành được công nhận là làng nghề truyền thống từ năm 2007. Làng nghề sản xuất quanh năm nhưng mùa tết là nhộn nhịp nhất. Hiện làng nghề thu hút gần 1.000 lao động tham gia, mỗi năm làm ra hàng chục ngàn sản phẩm, cung ứng thị trường, nhất là trong dịp tết.</a:t>
            </a:r>
            <a:endParaRPr lang="en-US" sz="3600" dirty="0"/>
          </a:p>
        </p:txBody>
      </p:sp>
    </p:spTree>
    <p:extLst>
      <p:ext uri="{BB962C8B-B14F-4D97-AF65-F5344CB8AC3E}">
        <p14:creationId xmlns:p14="http://schemas.microsoft.com/office/powerpoint/2010/main" val="199195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A6F494-9DC0-7212-8AA9-B88E838EFB42}"/>
              </a:ext>
            </a:extLst>
          </p:cNvPr>
          <p:cNvSpPr txBox="1"/>
          <p:nvPr/>
        </p:nvSpPr>
        <p:spPr>
          <a:xfrm>
            <a:off x="471139" y="400773"/>
            <a:ext cx="10836198" cy="646331"/>
          </a:xfrm>
          <a:prstGeom prst="rect">
            <a:avLst/>
          </a:prstGeom>
          <a:noFill/>
        </p:spPr>
        <p:txBody>
          <a:bodyPr wrap="square">
            <a:spAutoFit/>
          </a:bodyPr>
          <a:lstStyle/>
          <a:p>
            <a:pPr algn="just">
              <a:spcAft>
                <a:spcPts val="800"/>
              </a:spcAft>
              <a:tabLst>
                <a:tab pos="243205" algn="l"/>
              </a:tabLst>
            </a:pPr>
            <a:r>
              <a:rPr lang="en-US" sz="3600" b="1" u="sng" dirty="0">
                <a:effectLst/>
                <a:latin typeface="Times New Roman" panose="02020603050405020304" pitchFamily="18" charset="0"/>
                <a:ea typeface="Arial" panose="020B0604020202020204" pitchFamily="34" charset="0"/>
                <a:cs typeface="Times New Roman" panose="02020603050405020304" pitchFamily="18" charset="0"/>
              </a:rPr>
              <a:t>3. </a:t>
            </a:r>
            <a:r>
              <a:rPr lang="vi-VN" sz="3600" b="1" u="sng"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Giữ gìn và phát huy truyền thống gia </a:t>
            </a:r>
            <a:r>
              <a:rPr lang="en-US" sz="3600" b="1" u="sng"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đì</a:t>
            </a:r>
            <a:r>
              <a:rPr lang="vi-VN" sz="3600" b="1" u="sng"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dòng họ</a:t>
            </a:r>
            <a:endParaRPr lang="en-US" sz="3600" u="sng"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92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D6BB5C-D11E-490C-CD5D-0F69D19377CC}"/>
              </a:ext>
            </a:extLst>
          </p:cNvPr>
          <p:cNvSpPr txBox="1"/>
          <p:nvPr/>
        </p:nvSpPr>
        <p:spPr>
          <a:xfrm>
            <a:off x="430252" y="292988"/>
            <a:ext cx="7721291"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huống</a:t>
            </a:r>
            <a:r>
              <a:rPr lang="en-US" sz="3600" dirty="0">
                <a:latin typeface="Times New Roman" panose="02020603050405020304" pitchFamily="18" charset="0"/>
                <a:cs typeface="Times New Roman" panose="02020603050405020304" pitchFamily="18" charset="0"/>
              </a:rPr>
              <a:t> 1,2 SGK</a:t>
            </a:r>
          </a:p>
        </p:txBody>
      </p:sp>
      <p:sp>
        <p:nvSpPr>
          <p:cNvPr id="6" name="TextBox 5">
            <a:extLst>
              <a:ext uri="{FF2B5EF4-FFF2-40B4-BE49-F238E27FC236}">
                <a16:creationId xmlns:a16="http://schemas.microsoft.com/office/drawing/2014/main" id="{789A50F0-5D31-7637-431E-82A653B5AE31}"/>
              </a:ext>
            </a:extLst>
          </p:cNvPr>
          <p:cNvSpPr txBox="1"/>
          <p:nvPr/>
        </p:nvSpPr>
        <p:spPr>
          <a:xfrm>
            <a:off x="251832" y="1188679"/>
            <a:ext cx="11256226" cy="4801314"/>
          </a:xfrm>
          <a:prstGeom prst="rect">
            <a:avLst/>
          </a:prstGeom>
          <a:noFill/>
        </p:spPr>
        <p:txBody>
          <a:bodyPr wrap="square" rtlCol="0">
            <a:spAutoFit/>
          </a:bodyPr>
          <a:lstStyle/>
          <a:p>
            <a:r>
              <a:rPr lang="en-US" sz="3600" dirty="0" err="1">
                <a:solidFill>
                  <a:srgbClr val="0070C0"/>
                </a:solidFill>
                <a:latin typeface="Times New Roman" panose="02020603050405020304" pitchFamily="18" charset="0"/>
                <a:cs typeface="Times New Roman" panose="02020603050405020304" pitchFamily="18" charset="0"/>
              </a:rPr>
              <a:t>Nhóm</a:t>
            </a:r>
            <a:r>
              <a:rPr lang="en-US" sz="3600" dirty="0">
                <a:solidFill>
                  <a:srgbClr val="0070C0"/>
                </a:solidFill>
                <a:latin typeface="Times New Roman" panose="02020603050405020304" pitchFamily="18" charset="0"/>
                <a:cs typeface="Times New Roman" panose="02020603050405020304" pitchFamily="18" charset="0"/>
              </a:rPr>
              <a:t> 1: </a:t>
            </a:r>
            <a:r>
              <a:rPr lang="en-US" sz="3600" dirty="0" err="1">
                <a:solidFill>
                  <a:srgbClr val="0070C0"/>
                </a:solidFill>
                <a:latin typeface="Times New Roman" panose="02020603050405020304" pitchFamily="18" charset="0"/>
                <a:cs typeface="Times New Roman" panose="02020603050405020304" pitchFamily="18" charset="0"/>
              </a:rPr>
              <a:t>Tiến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đã</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biết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giữ</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gìn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phát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huy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truyền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thống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đình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dòng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họ</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mình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như</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thế</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nào</a:t>
            </a:r>
            <a:r>
              <a:rPr lang="en-US" sz="3600" dirty="0">
                <a:solidFill>
                  <a:srgbClr val="0070C0"/>
                </a:solidFill>
                <a:latin typeface="Times New Roman" panose="02020603050405020304" pitchFamily="18" charset="0"/>
                <a:cs typeface="Times New Roman" panose="02020603050405020304" pitchFamily="18" charset="0"/>
              </a:rPr>
              <a:t>?</a:t>
            </a:r>
          </a:p>
          <a:p>
            <a:r>
              <a:rPr lang="en-US" sz="3600" dirty="0" err="1">
                <a:solidFill>
                  <a:srgbClr val="0070C0"/>
                </a:solidFill>
                <a:latin typeface="Times New Roman" panose="02020603050405020304" pitchFamily="18" charset="0"/>
                <a:cs typeface="Times New Roman" panose="02020603050405020304" pitchFamily="18" charset="0"/>
              </a:rPr>
              <a:t>Nhóm</a:t>
            </a:r>
            <a:r>
              <a:rPr lang="en-US" sz="3600" dirty="0">
                <a:solidFill>
                  <a:srgbClr val="0070C0"/>
                </a:solidFill>
                <a:latin typeface="Times New Roman" panose="02020603050405020304" pitchFamily="18" charset="0"/>
                <a:cs typeface="Times New Roman" panose="02020603050405020304" pitchFamily="18" charset="0"/>
              </a:rPr>
              <a:t> 2: </a:t>
            </a:r>
            <a:r>
              <a:rPr lang="en-US" sz="3600" dirty="0" err="1">
                <a:solidFill>
                  <a:srgbClr val="0070C0"/>
                </a:solidFill>
                <a:latin typeface="Times New Roman" panose="02020603050405020304" pitchFamily="18" charset="0"/>
                <a:cs typeface="Times New Roman" panose="02020603050405020304" pitchFamily="18" charset="0"/>
              </a:rPr>
              <a:t>Yến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làm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để</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giữ</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gìn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truyền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thống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đình</a:t>
            </a:r>
            <a:r>
              <a:rPr lang="en-US" sz="3600" dirty="0">
                <a:solidFill>
                  <a:srgbClr val="0070C0"/>
                </a:solidFill>
                <a:latin typeface="Times New Roman" panose="02020603050405020304" pitchFamily="18" charset="0"/>
                <a:cs typeface="Times New Roman" panose="02020603050405020304" pitchFamily="18" charset="0"/>
              </a:rPr>
              <a:t>?</a:t>
            </a:r>
          </a:p>
          <a:p>
            <a:r>
              <a:rPr lang="en-US" sz="3600" dirty="0" err="1">
                <a:solidFill>
                  <a:srgbClr val="0070C0"/>
                </a:solidFill>
                <a:latin typeface="Times New Roman" panose="02020603050405020304" pitchFamily="18" charset="0"/>
                <a:cs typeface="Times New Roman" panose="02020603050405020304" pitchFamily="18" charset="0"/>
              </a:rPr>
              <a:t>Nhóm</a:t>
            </a:r>
            <a:r>
              <a:rPr lang="en-US" sz="3600" dirty="0">
                <a:solidFill>
                  <a:srgbClr val="0070C0"/>
                </a:solidFill>
                <a:latin typeface="Times New Roman" panose="02020603050405020304" pitchFamily="18" charset="0"/>
                <a:cs typeface="Times New Roman" panose="02020603050405020304" pitchFamily="18" charset="0"/>
              </a:rPr>
              <a:t> 3:</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 việc làm của gia đình bạn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 bạn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yến</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theo em mỗi người cần làm gì để giữ gìn, phát huy truyền thống gia đình, dòng họ?</a:t>
            </a:r>
            <a:endPar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err="1">
                <a:solidFill>
                  <a:srgbClr val="0070C0"/>
                </a:solidFill>
                <a:latin typeface="Times New Roman" panose="02020603050405020304" pitchFamily="18" charset="0"/>
                <a:cs typeface="Times New Roman" panose="02020603050405020304" pitchFamily="18" charset="0"/>
              </a:rPr>
              <a:t>Nhóm</a:t>
            </a:r>
            <a:r>
              <a:rPr lang="en-US" sz="3600" dirty="0">
                <a:solidFill>
                  <a:srgbClr val="0070C0"/>
                </a:solidFill>
                <a:latin typeface="Times New Roman" panose="02020603050405020304" pitchFamily="18" charset="0"/>
                <a:cs typeface="Times New Roman" panose="02020603050405020304" pitchFamily="18" charset="0"/>
              </a:rPr>
              <a:t> 4: </a:t>
            </a:r>
            <a:r>
              <a:rPr lang="en-US" sz="3600" kern="1200" dirty="0" err="1">
                <a:solidFill>
                  <a:srgbClr val="0070C0"/>
                </a:solidFill>
                <a:effectLst/>
                <a:latin typeface="Times New Roman" panose="02020603050405020304" pitchFamily="18" charset="0"/>
                <a:cs typeface="Times New Roman" panose="02020603050405020304" pitchFamily="18" charset="0"/>
              </a:rPr>
              <a:t>Hãy</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nêu</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những</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việc</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làm</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biểu</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hiện</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không</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giữ</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gìn</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và</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phát</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huy</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truyền</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thống</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tốt</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đẹp</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của</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gia</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đình</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dòng</a:t>
            </a:r>
            <a:r>
              <a:rPr lang="en-US" sz="3600" kern="1200" dirty="0">
                <a:solidFill>
                  <a:srgbClr val="0070C0"/>
                </a:solidFill>
                <a:effectLst/>
                <a:latin typeface="Times New Roman" panose="02020603050405020304" pitchFamily="18" charset="0"/>
                <a:cs typeface="Times New Roman" panose="02020603050405020304" pitchFamily="18" charset="0"/>
              </a:rPr>
              <a:t> </a:t>
            </a:r>
            <a:r>
              <a:rPr lang="en-US" sz="3600" kern="1200" dirty="0" err="1">
                <a:solidFill>
                  <a:srgbClr val="0070C0"/>
                </a:solidFill>
                <a:effectLst/>
                <a:latin typeface="Times New Roman" panose="02020603050405020304" pitchFamily="18" charset="0"/>
                <a:cs typeface="Times New Roman" panose="02020603050405020304" pitchFamily="18" charset="0"/>
              </a:rPr>
              <a:t>họ</a:t>
            </a:r>
            <a:r>
              <a:rPr lang="en-US" sz="3600" kern="1200" dirty="0">
                <a:solidFill>
                  <a:srgbClr val="0070C0"/>
                </a:solidFill>
                <a:effectLst/>
                <a:latin typeface="Times New Roman" panose="02020603050405020304" pitchFamily="18" charset="0"/>
                <a:cs typeface="Times New Roman" panose="02020603050405020304" pitchFamily="18" charset="0"/>
              </a:rPr>
              <a:t>?</a:t>
            </a:r>
            <a:endPar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46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806ADA-E79D-AD4D-1834-982AA8491764}"/>
              </a:ext>
            </a:extLst>
          </p:cNvPr>
          <p:cNvSpPr txBox="1"/>
          <p:nvPr/>
        </p:nvSpPr>
        <p:spPr>
          <a:xfrm>
            <a:off x="646770" y="759169"/>
            <a:ext cx="10682869" cy="2964914"/>
          </a:xfrm>
          <a:prstGeom prst="rect">
            <a:avLst/>
          </a:prstGeom>
          <a:noFill/>
        </p:spPr>
        <p:txBody>
          <a:bodyPr wrap="square">
            <a:spAutoFit/>
          </a:bodyPr>
          <a:lstStyle/>
          <a:p>
            <a:pPr algn="just">
              <a:spcAft>
                <a:spcPts val="800"/>
              </a:spcAft>
              <a:tabLst>
                <a:tab pos="243205" algn="l"/>
              </a:tabLst>
            </a:pPr>
            <a:r>
              <a:rPr lang="en-US" sz="3600" b="1" u="sng" dirty="0">
                <a:effectLst/>
                <a:latin typeface="Times New Roman" panose="02020603050405020304" pitchFamily="18" charset="0"/>
                <a:ea typeface="Arial" panose="020B0604020202020204" pitchFamily="34" charset="0"/>
                <a:cs typeface="Times New Roman" panose="02020603050405020304" pitchFamily="18" charset="0"/>
              </a:rPr>
              <a:t>3. </a:t>
            </a:r>
            <a:r>
              <a:rPr lang="vi-VN" sz="3600" b="1" u="sng" dirty="0">
                <a:effectLst/>
                <a:latin typeface="Times New Roman" panose="02020603050405020304" pitchFamily="18" charset="0"/>
                <a:ea typeface="Arial" panose="020B0604020202020204" pitchFamily="34" charset="0"/>
                <a:cs typeface="Times New Roman" panose="02020603050405020304" pitchFamily="18" charset="0"/>
              </a:rPr>
              <a:t>Giữ gìn và phát huy truyền thống gia </a:t>
            </a:r>
            <a:r>
              <a:rPr lang="en-US" sz="3600" b="1" u="sng" dirty="0" err="1">
                <a:effectLst/>
                <a:latin typeface="Times New Roman" panose="02020603050405020304" pitchFamily="18" charset="0"/>
                <a:ea typeface="Arial" panose="020B0604020202020204" pitchFamily="34" charset="0"/>
                <a:cs typeface="Times New Roman" panose="02020603050405020304" pitchFamily="18" charset="0"/>
              </a:rPr>
              <a:t>đì</a:t>
            </a:r>
            <a:r>
              <a:rPr lang="vi-VN" sz="3600" b="1" u="sng" dirty="0">
                <a:effectLst/>
                <a:latin typeface="Times New Roman" panose="02020603050405020304" pitchFamily="18" charset="0"/>
                <a:ea typeface="Arial" panose="020B0604020202020204" pitchFamily="34" charset="0"/>
                <a:cs typeface="Times New Roman" panose="02020603050405020304" pitchFamily="18" charset="0"/>
              </a:rPr>
              <a:t>nh, dòng họ</a:t>
            </a:r>
            <a:endParaRPr lang="en-US" sz="3600" u="sng" dirty="0">
              <a:effectLst/>
              <a:latin typeface=".VnTime"/>
              <a:ea typeface="Times New Roman" panose="02020603050405020304" pitchFamily="18" charset="0"/>
              <a:cs typeface="Times New Roman" panose="02020603050405020304" pitchFamily="18" charset="0"/>
            </a:endParaRPr>
          </a:p>
          <a:p>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p>
            <a:pPr algn="just">
              <a:spcAft>
                <a:spcPts val="200"/>
              </a:spcAft>
            </a:pPr>
            <a:r>
              <a:rPr lang="vi-VN" sz="36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Chúng ta cần tự hào, trân trọng, nối tiếp và gìn giữ truyền thống tốt đẹp của gia đình, dòng họ bằng hành vi và thái độ phù hợp.</a:t>
            </a:r>
            <a:endParaRPr lang="en-US" sz="36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08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989B9C-9CC7-F0B7-9954-2BF5FF35EAC2}"/>
              </a:ext>
            </a:extLst>
          </p:cNvPr>
          <p:cNvSpPr txBox="1"/>
          <p:nvPr/>
        </p:nvSpPr>
        <p:spPr>
          <a:xfrm>
            <a:off x="482290" y="224135"/>
            <a:ext cx="10802744" cy="2308324"/>
          </a:xfrm>
          <a:prstGeom prst="rect">
            <a:avLst/>
          </a:prstGeom>
          <a:noFill/>
        </p:spPr>
        <p:txBody>
          <a:bodyPr wrap="square">
            <a:spAutoFit/>
          </a:bodyPr>
          <a:lstStyle/>
          <a:p>
            <a:pPr algn="just"/>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Luyện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600" b="1"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6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Em hãy xây dựng kịch bản và sắm vai xử lí tình huống sau:</a:t>
            </a:r>
            <a:endParaRPr lang="en-US" sz="3600" dirty="0">
              <a:effectLst/>
              <a:latin typeface=".VnTime"/>
              <a:ea typeface="Times New Roman" panose="02020603050405020304" pitchFamily="18" charset="0"/>
              <a:cs typeface="Times New Roman" panose="02020603050405020304" pitchFamily="18" charset="0"/>
            </a:endParaRPr>
          </a:p>
          <a:p>
            <a:r>
              <a:rPr lang="en-US" sz="3600" b="1" dirty="0" err="1">
                <a:solidFill>
                  <a:srgbClr val="FF0000"/>
                </a:solidFill>
                <a:effectLst/>
                <a:latin typeface="Times New Roman" panose="02020603050405020304" pitchFamily="18" charset="0"/>
                <a:ea typeface="Times New Roman" panose="02020603050405020304" pitchFamily="18" charset="0"/>
              </a:rPr>
              <a:t>Tình</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huống</a:t>
            </a:r>
            <a:r>
              <a:rPr lang="en-US" sz="3600" b="1" dirty="0">
                <a:solidFill>
                  <a:srgbClr val="FF0000"/>
                </a:solidFill>
                <a:effectLst/>
                <a:latin typeface="Times New Roman" panose="02020603050405020304" pitchFamily="18" charset="0"/>
                <a:ea typeface="Times New Roman" panose="02020603050405020304" pitchFamily="18" charset="0"/>
              </a:rPr>
              <a:t> 1</a:t>
            </a:r>
            <a:r>
              <a:rPr lang="en-US" sz="1800" b="1" dirty="0">
                <a:solidFill>
                  <a:srgbClr val="FF0000"/>
                </a:solidFill>
                <a:effectLst/>
                <a:latin typeface="Times New Roman" panose="02020603050405020304" pitchFamily="18" charset="0"/>
                <a:ea typeface="Times New Roman" panose="02020603050405020304" pitchFamily="18" charset="0"/>
              </a:rPr>
              <a:t>: </a:t>
            </a:r>
            <a:endParaRPr lang="en-US" dirty="0"/>
          </a:p>
        </p:txBody>
      </p:sp>
      <p:sp>
        <p:nvSpPr>
          <p:cNvPr id="7" name="TextBox 6">
            <a:extLst>
              <a:ext uri="{FF2B5EF4-FFF2-40B4-BE49-F238E27FC236}">
                <a16:creationId xmlns:a16="http://schemas.microsoft.com/office/drawing/2014/main" id="{736C0161-55EA-E416-4811-B77BA866208D}"/>
              </a:ext>
            </a:extLst>
          </p:cNvPr>
          <p:cNvSpPr txBox="1"/>
          <p:nvPr/>
        </p:nvSpPr>
        <p:spPr>
          <a:xfrm>
            <a:off x="482291" y="2532459"/>
            <a:ext cx="10802743" cy="2862322"/>
          </a:xfrm>
          <a:prstGeom prst="rect">
            <a:avLst/>
          </a:prstGeom>
          <a:noFill/>
        </p:spPr>
        <p:txBody>
          <a:bodyPr wrap="square">
            <a:spAutoFit/>
          </a:bodyPr>
          <a:lstStyle/>
          <a:p>
            <a:r>
              <a:rPr lang="en-US" sz="3600" dirty="0" err="1">
                <a:effectLst/>
                <a:latin typeface="Times New Roman" panose="02020603050405020304" pitchFamily="18" charset="0"/>
                <a:ea typeface="Times New Roman" panose="02020603050405020304" pitchFamily="18" charset="0"/>
              </a:rPr>
              <a:t>Dòng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họ</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Nguyễn</a:t>
            </a:r>
            <a:r>
              <a:rPr lang="en-US" sz="3600" dirty="0">
                <a:effectLst/>
                <a:latin typeface="Times New Roman" panose="02020603050405020304" pitchFamily="18" charset="0"/>
                <a:ea typeface="Times New Roman" panose="02020603050405020304" pitchFamily="18" charset="0"/>
              </a:rPr>
              <a:t> Huy </a:t>
            </a:r>
            <a:r>
              <a:rPr lang="en-US" sz="3600" dirty="0" err="1">
                <a:effectLst/>
                <a:latin typeface="Times New Roman" panose="02020603050405020304" pitchFamily="18" charset="0"/>
                <a:ea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rPr>
              <a:t> Bình </a:t>
            </a:r>
            <a:r>
              <a:rPr lang="en-US" sz="3600" dirty="0" err="1">
                <a:effectLst/>
                <a:latin typeface="Times New Roman" panose="02020603050405020304" pitchFamily="18" charset="0"/>
                <a:ea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truyền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thống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hiếu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học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Hằng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năm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cứ</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đầu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năm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học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dòng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họ</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tổ</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chức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trao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phần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thưởng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cho</a:t>
            </a:r>
            <a:r>
              <a:rPr lang="en-US" sz="3600" dirty="0">
                <a:effectLst/>
                <a:latin typeface="Times New Roman" panose="02020603050405020304" pitchFamily="18" charset="0"/>
                <a:ea typeface="Times New Roman" panose="02020603050405020304" pitchFamily="18" charset="0"/>
              </a:rPr>
              <a:t> con </a:t>
            </a:r>
            <a:r>
              <a:rPr lang="en-US" sz="3600" dirty="0" err="1">
                <a:effectLst/>
                <a:latin typeface="Times New Roman" panose="02020603050405020304" pitchFamily="18" charset="0"/>
                <a:ea typeface="Times New Roman" panose="02020603050405020304" pitchFamily="18" charset="0"/>
              </a:rPr>
              <a:t>cháu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đạt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thành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tích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cao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học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tập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đỗ</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học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Năm</a:t>
            </a:r>
            <a:r>
              <a:rPr lang="en-US" sz="3600" dirty="0">
                <a:effectLst/>
                <a:latin typeface="Times New Roman" panose="02020603050405020304" pitchFamily="18" charset="0"/>
                <a:ea typeface="Times New Roman" panose="02020603050405020304" pitchFamily="18" charset="0"/>
              </a:rPr>
              <a:t> nay, Bình </a:t>
            </a:r>
            <a:r>
              <a:rPr lang="en-US" sz="3600" dirty="0" err="1">
                <a:effectLst/>
                <a:latin typeface="Times New Roman" panose="02020603050405020304" pitchFamily="18" charset="0"/>
                <a:ea typeface="Times New Roman" panose="02020603050405020304" pitchFamily="18" charset="0"/>
              </a:rPr>
              <a:t>không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được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nhận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phần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thưởng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vì</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kết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quả</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học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tập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chưa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cao</a:t>
            </a:r>
            <a:endParaRPr lang="en-US" sz="3600" dirty="0"/>
          </a:p>
        </p:txBody>
      </p:sp>
      <p:sp>
        <p:nvSpPr>
          <p:cNvPr id="9" name="TextBox 8">
            <a:extLst>
              <a:ext uri="{FF2B5EF4-FFF2-40B4-BE49-F238E27FC236}">
                <a16:creationId xmlns:a16="http://schemas.microsoft.com/office/drawing/2014/main" id="{E4D0B8C2-1ECE-B2D2-CF86-9DBD28739739}"/>
              </a:ext>
            </a:extLst>
          </p:cNvPr>
          <p:cNvSpPr txBox="1"/>
          <p:nvPr/>
        </p:nvSpPr>
        <p:spPr>
          <a:xfrm>
            <a:off x="827979" y="5394781"/>
            <a:ext cx="10736764" cy="1200329"/>
          </a:xfrm>
          <a:prstGeom prst="rect">
            <a:avLst/>
          </a:prstGeom>
          <a:noFill/>
        </p:spPr>
        <p:txBody>
          <a:bodyPr wrap="square">
            <a:spAutoFit/>
          </a:bodyPr>
          <a:lstStyle/>
          <a:p>
            <a:pPr algn="just"/>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Bình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hiếu</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3600" dirty="0">
                <a:solidFill>
                  <a:srgbClr val="065FE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93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63B9F3-5417-B5C9-B2B4-D76F8BC09CFA}"/>
              </a:ext>
            </a:extLst>
          </p:cNvPr>
          <p:cNvSpPr txBox="1"/>
          <p:nvPr/>
        </p:nvSpPr>
        <p:spPr>
          <a:xfrm>
            <a:off x="802887" y="546409"/>
            <a:ext cx="10214517"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sgk</a:t>
            </a:r>
            <a:r>
              <a:rPr lang="en-US" sz="36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A27A39A2-C975-7B9D-C176-C770094AC1E4}"/>
              </a:ext>
            </a:extLst>
          </p:cNvPr>
          <p:cNvSpPr txBox="1"/>
          <p:nvPr/>
        </p:nvSpPr>
        <p:spPr>
          <a:xfrm>
            <a:off x="802886" y="1639448"/>
            <a:ext cx="10738626" cy="4524315"/>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tập,lao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9895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49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7D1C3-3F1E-6CFE-D15C-E954E31D4170}"/>
              </a:ext>
            </a:extLst>
          </p:cNvPr>
          <p:cNvPicPr>
            <a:picLocks noChangeAspect="1"/>
          </p:cNvPicPr>
          <p:nvPr/>
        </p:nvPicPr>
        <p:blipFill>
          <a:blip r:embed="rId2"/>
          <a:stretch>
            <a:fillRect/>
          </a:stretch>
        </p:blipFill>
        <p:spPr>
          <a:xfrm>
            <a:off x="189572" y="0"/>
            <a:ext cx="11809140" cy="7225990"/>
          </a:xfrm>
          <a:prstGeom prst="rect">
            <a:avLst/>
          </a:prstGeom>
        </p:spPr>
      </p:pic>
    </p:spTree>
    <p:extLst>
      <p:ext uri="{BB962C8B-B14F-4D97-AF65-F5344CB8AC3E}">
        <p14:creationId xmlns:p14="http://schemas.microsoft.com/office/powerpoint/2010/main" val="251538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CE96D4-DB78-10AA-50E1-C3E73EA0C29D}"/>
              </a:ext>
            </a:extLst>
          </p:cNvPr>
          <p:cNvSpPr txBox="1"/>
          <p:nvPr/>
        </p:nvSpPr>
        <p:spPr>
          <a:xfrm>
            <a:off x="618892" y="5523856"/>
            <a:ext cx="10582508" cy="1200329"/>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C716675A-7828-8AD6-0152-8D6350BDB685}"/>
              </a:ext>
            </a:extLst>
          </p:cNvPr>
          <p:cNvPicPr>
            <a:picLocks noChangeAspect="1"/>
          </p:cNvPicPr>
          <p:nvPr/>
        </p:nvPicPr>
        <p:blipFill>
          <a:blip r:embed="rId2"/>
          <a:stretch>
            <a:fillRect/>
          </a:stretch>
        </p:blipFill>
        <p:spPr>
          <a:xfrm>
            <a:off x="144966" y="100360"/>
            <a:ext cx="11931805" cy="5296829"/>
          </a:xfrm>
          <a:prstGeom prst="rect">
            <a:avLst/>
          </a:prstGeom>
        </p:spPr>
      </p:pic>
    </p:spTree>
    <p:extLst>
      <p:ext uri="{BB962C8B-B14F-4D97-AF65-F5344CB8AC3E}">
        <p14:creationId xmlns:p14="http://schemas.microsoft.com/office/powerpoint/2010/main" val="172464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A131D9-02E7-FC68-D05C-3D3ED75E5BCB}"/>
              </a:ext>
            </a:extLst>
          </p:cNvPr>
          <p:cNvPicPr>
            <a:picLocks noChangeAspect="1"/>
          </p:cNvPicPr>
          <p:nvPr/>
        </p:nvPicPr>
        <p:blipFill>
          <a:blip r:embed="rId2"/>
          <a:stretch>
            <a:fillRect/>
          </a:stretch>
        </p:blipFill>
        <p:spPr>
          <a:xfrm>
            <a:off x="576146" y="367990"/>
            <a:ext cx="11039708" cy="6612674"/>
          </a:xfrm>
          <a:prstGeom prst="rect">
            <a:avLst/>
          </a:prstGeom>
        </p:spPr>
      </p:pic>
    </p:spTree>
    <p:extLst>
      <p:ext uri="{BB962C8B-B14F-4D97-AF65-F5344CB8AC3E}">
        <p14:creationId xmlns:p14="http://schemas.microsoft.com/office/powerpoint/2010/main" val="190413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744C5B-9D53-CA2F-9D7E-ECEC9E39B7D1}"/>
              </a:ext>
            </a:extLst>
          </p:cNvPr>
          <p:cNvSpPr txBox="1"/>
          <p:nvPr/>
        </p:nvSpPr>
        <p:spPr>
          <a:xfrm>
            <a:off x="705316" y="577071"/>
            <a:ext cx="11092674" cy="2693494"/>
          </a:xfrm>
          <a:prstGeom prst="rect">
            <a:avLst/>
          </a:prstGeom>
          <a:noFill/>
        </p:spPr>
        <p:txBody>
          <a:bodyPr wrap="square">
            <a:spAutoFit/>
          </a:bodyPr>
          <a:lstStyle/>
          <a:p>
            <a:pPr algn="just">
              <a:lnSpc>
                <a:spcPct val="120000"/>
              </a:lnSpc>
            </a:pPr>
            <a:r>
              <a:rPr lang="nl-NL" sz="3600" b="1" dirty="0">
                <a:effectLst/>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endParaRPr lang="en-US" sz="3600" dirty="0">
              <a:effectLst/>
              <a:latin typeface=".VnTime"/>
              <a:ea typeface="Times New Roman" panose="02020603050405020304" pitchFamily="18" charset="0"/>
              <a:cs typeface="Times New Roman" panose="02020603050405020304" pitchFamily="18" charset="0"/>
            </a:endParaRPr>
          </a:p>
          <a:p>
            <a:pPr algn="just">
              <a:lnSpc>
                <a:spcPct val="120000"/>
              </a:lnSpc>
            </a:pPr>
            <a:r>
              <a:rPr lang="nl-NL"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36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Truyền thống gia đình, dòng họ là những giá trị tốt đẹp mà gia đình, dòng họ đã tạo ra và được giữ gìn, phát huy từ thế hệ này sang thế hệ khác.</a:t>
            </a:r>
            <a:endParaRPr lang="en-US" sz="3600" dirty="0">
              <a:effectLst/>
              <a:latin typeface=".VnTime"/>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A3D9F5-E675-B062-9FF9-32836E063863}"/>
              </a:ext>
            </a:extLst>
          </p:cNvPr>
          <p:cNvSpPr txBox="1"/>
          <p:nvPr/>
        </p:nvSpPr>
        <p:spPr>
          <a:xfrm>
            <a:off x="917190" y="4042059"/>
            <a:ext cx="10880800" cy="3890745"/>
          </a:xfrm>
          <a:prstGeom prst="rect">
            <a:avLst/>
          </a:prstGeom>
          <a:noFill/>
        </p:spPr>
        <p:txBody>
          <a:bodyPr wrap="square">
            <a:spAutoFit/>
          </a:bodyPr>
          <a:lstStyle/>
          <a:p>
            <a:pPr algn="just">
              <a:lnSpc>
                <a:spcPct val="127000"/>
              </a:lnSpc>
              <a:spcAft>
                <a:spcPts val="200"/>
              </a:spcAft>
            </a:pPr>
            <a:r>
              <a:rPr lang="vi-VN" sz="36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Một số truyền thống gia đình, dòng họ: truyền thống tốt đẹp về văn hoá, đạo đức, lao động, nghề nghiệp, học tập,...</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a:ea typeface="Times New Roman" panose="02020603050405020304" pitchFamily="18" charset="0"/>
              <a:cs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84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òng họ hiếu học tiêu biểu">
            <a:extLst>
              <a:ext uri="{FF2B5EF4-FFF2-40B4-BE49-F238E27FC236}">
                <a16:creationId xmlns:a16="http://schemas.microsoft.com/office/drawing/2014/main" id="{1F216FD0-0649-1DF4-906F-511CC8F8C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61" y="252413"/>
            <a:ext cx="1106201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63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àng nghề truyền thống tiếp cận cách làm mới | Báo Dân tộc và Phát triển">
            <a:extLst>
              <a:ext uri="{FF2B5EF4-FFF2-40B4-BE49-F238E27FC236}">
                <a16:creationId xmlns:a16="http://schemas.microsoft.com/office/drawing/2014/main" id="{EB134BBF-14C4-55C8-7693-CB49CB62C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05" y="223024"/>
            <a:ext cx="11017405" cy="634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4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àng nón lá Bố Liêu | Báo Dân tộc và Phát triển">
            <a:extLst>
              <a:ext uri="{FF2B5EF4-FFF2-40B4-BE49-F238E27FC236}">
                <a16:creationId xmlns:a16="http://schemas.microsoft.com/office/drawing/2014/main" id="{F23684B1-1C3E-56DB-5F53-D65070E35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68" y="256478"/>
            <a:ext cx="11039708" cy="638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59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891</Words>
  <Application>Microsoft Office PowerPoint</Application>
  <PresentationFormat>Widescreen</PresentationFormat>
  <Paragraphs>48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.VnTime</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Quang Nhật</dc:creator>
  <cp:lastModifiedBy>Trần Nhật Quang</cp:lastModifiedBy>
  <cp:revision>8</cp:revision>
  <dcterms:created xsi:type="dcterms:W3CDTF">2023-07-02T09:19:47Z</dcterms:created>
  <dcterms:modified xsi:type="dcterms:W3CDTF">2024-07-10T02:26:04Z</dcterms:modified>
</cp:coreProperties>
</file>