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80" r:id="rId4"/>
    <p:sldId id="275" r:id="rId5"/>
    <p:sldId id="261" r:id="rId6"/>
    <p:sldId id="276" r:id="rId7"/>
    <p:sldId id="263" r:id="rId8"/>
    <p:sldId id="294" r:id="rId9"/>
    <p:sldId id="295" r:id="rId10"/>
    <p:sldId id="296" r:id="rId11"/>
    <p:sldId id="297" r:id="rId12"/>
    <p:sldId id="298" r:id="rId13"/>
    <p:sldId id="299" r:id="rId14"/>
    <p:sldId id="300" r:id="rId15"/>
    <p:sldId id="264" r:id="rId16"/>
    <p:sldId id="266" r:id="rId17"/>
    <p:sldId id="277" r:id="rId18"/>
    <p:sldId id="288" r:id="rId19"/>
    <p:sldId id="289" r:id="rId20"/>
    <p:sldId id="290" r:id="rId21"/>
    <p:sldId id="291" r:id="rId22"/>
    <p:sldId id="278" r:id="rId23"/>
    <p:sldId id="292" r:id="rId24"/>
    <p:sldId id="293" r:id="rId25"/>
    <p:sldId id="282" r:id="rId26"/>
    <p:sldId id="279" r:id="rId27"/>
    <p:sldId id="283" r:id="rId28"/>
    <p:sldId id="284" r:id="rId29"/>
    <p:sldId id="285" r:id="rId30"/>
    <p:sldId id="286" r:id="rId31"/>
    <p:sldId id="287" r:id="rId32"/>
    <p:sldId id="267" r:id="rId33"/>
    <p:sldId id="281" r:id="rId34"/>
    <p:sldId id="268" r:id="rId35"/>
    <p:sldId id="26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481" autoAdjust="0"/>
    <p:restoredTop sz="94660"/>
  </p:normalViewPr>
  <p:slideViewPr>
    <p:cSldViewPr>
      <p:cViewPr varScale="1">
        <p:scale>
          <a:sx n="68" d="100"/>
          <a:sy n="68" d="100"/>
        </p:scale>
        <p:origin x="-102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2E129E-F23A-4EEA-A974-87FBE12DE53D}"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35BF7-1B44-492B-B994-084EE3BBF072}" type="slidenum">
              <a:rPr lang="en-US" smtClean="0"/>
              <a:pPr/>
              <a:t>‹#›</a:t>
            </a:fld>
            <a:endParaRPr lang="en-US"/>
          </a:p>
        </p:txBody>
      </p:sp>
    </p:spTree>
    <p:extLst>
      <p:ext uri="{BB962C8B-B14F-4D97-AF65-F5344CB8AC3E}">
        <p14:creationId xmlns="" xmlns:p14="http://schemas.microsoft.com/office/powerpoint/2010/main" val="131773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E129E-F23A-4EEA-A974-87FBE12DE53D}"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35BF7-1B44-492B-B994-084EE3BBF072}" type="slidenum">
              <a:rPr lang="en-US" smtClean="0"/>
              <a:pPr/>
              <a:t>‹#›</a:t>
            </a:fld>
            <a:endParaRPr lang="en-US"/>
          </a:p>
        </p:txBody>
      </p:sp>
    </p:spTree>
    <p:extLst>
      <p:ext uri="{BB962C8B-B14F-4D97-AF65-F5344CB8AC3E}">
        <p14:creationId xmlns="" xmlns:p14="http://schemas.microsoft.com/office/powerpoint/2010/main" val="2188116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E129E-F23A-4EEA-A974-87FBE12DE53D}"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35BF7-1B44-492B-B994-084EE3BBF072}" type="slidenum">
              <a:rPr lang="en-US" smtClean="0"/>
              <a:pPr/>
              <a:t>‹#›</a:t>
            </a:fld>
            <a:endParaRPr lang="en-US"/>
          </a:p>
        </p:txBody>
      </p:sp>
    </p:spTree>
    <p:extLst>
      <p:ext uri="{BB962C8B-B14F-4D97-AF65-F5344CB8AC3E}">
        <p14:creationId xmlns="" xmlns:p14="http://schemas.microsoft.com/office/powerpoint/2010/main" val="82424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E129E-F23A-4EEA-A974-87FBE12DE53D}"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35BF7-1B44-492B-B994-084EE3BBF072}" type="slidenum">
              <a:rPr lang="en-US" smtClean="0"/>
              <a:pPr/>
              <a:t>‹#›</a:t>
            </a:fld>
            <a:endParaRPr lang="en-US"/>
          </a:p>
        </p:txBody>
      </p:sp>
    </p:spTree>
    <p:extLst>
      <p:ext uri="{BB962C8B-B14F-4D97-AF65-F5344CB8AC3E}">
        <p14:creationId xmlns="" xmlns:p14="http://schemas.microsoft.com/office/powerpoint/2010/main" val="128900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2E129E-F23A-4EEA-A974-87FBE12DE53D}"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35BF7-1B44-492B-B994-084EE3BBF072}" type="slidenum">
              <a:rPr lang="en-US" smtClean="0"/>
              <a:pPr/>
              <a:t>‹#›</a:t>
            </a:fld>
            <a:endParaRPr lang="en-US"/>
          </a:p>
        </p:txBody>
      </p:sp>
    </p:spTree>
    <p:extLst>
      <p:ext uri="{BB962C8B-B14F-4D97-AF65-F5344CB8AC3E}">
        <p14:creationId xmlns="" xmlns:p14="http://schemas.microsoft.com/office/powerpoint/2010/main" val="394643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2E129E-F23A-4EEA-A974-87FBE12DE53D}" type="datetimeFigureOut">
              <a:rPr lang="en-US" smtClean="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35BF7-1B44-492B-B994-084EE3BBF072}" type="slidenum">
              <a:rPr lang="en-US" smtClean="0"/>
              <a:pPr/>
              <a:t>‹#›</a:t>
            </a:fld>
            <a:endParaRPr lang="en-US"/>
          </a:p>
        </p:txBody>
      </p:sp>
    </p:spTree>
    <p:extLst>
      <p:ext uri="{BB962C8B-B14F-4D97-AF65-F5344CB8AC3E}">
        <p14:creationId xmlns="" xmlns:p14="http://schemas.microsoft.com/office/powerpoint/2010/main" val="403822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2E129E-F23A-4EEA-A974-87FBE12DE53D}" type="datetimeFigureOut">
              <a:rPr lang="en-US" smtClean="0"/>
              <a:pPr/>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135BF7-1B44-492B-B994-084EE3BBF072}" type="slidenum">
              <a:rPr lang="en-US" smtClean="0"/>
              <a:pPr/>
              <a:t>‹#›</a:t>
            </a:fld>
            <a:endParaRPr lang="en-US"/>
          </a:p>
        </p:txBody>
      </p:sp>
    </p:spTree>
    <p:extLst>
      <p:ext uri="{BB962C8B-B14F-4D97-AF65-F5344CB8AC3E}">
        <p14:creationId xmlns="" xmlns:p14="http://schemas.microsoft.com/office/powerpoint/2010/main" val="77335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2E129E-F23A-4EEA-A974-87FBE12DE53D}" type="datetimeFigureOut">
              <a:rPr lang="en-US" smtClean="0"/>
              <a:pPr/>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135BF7-1B44-492B-B994-084EE3BBF072}" type="slidenum">
              <a:rPr lang="en-US" smtClean="0"/>
              <a:pPr/>
              <a:t>‹#›</a:t>
            </a:fld>
            <a:endParaRPr lang="en-US"/>
          </a:p>
        </p:txBody>
      </p:sp>
    </p:spTree>
    <p:extLst>
      <p:ext uri="{BB962C8B-B14F-4D97-AF65-F5344CB8AC3E}">
        <p14:creationId xmlns="" xmlns:p14="http://schemas.microsoft.com/office/powerpoint/2010/main" val="107835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E129E-F23A-4EEA-A974-87FBE12DE53D}" type="datetimeFigureOut">
              <a:rPr lang="en-US" smtClean="0"/>
              <a:pPr/>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135BF7-1B44-492B-B994-084EE3BBF072}" type="slidenum">
              <a:rPr lang="en-US" smtClean="0"/>
              <a:pPr/>
              <a:t>‹#›</a:t>
            </a:fld>
            <a:endParaRPr lang="en-US"/>
          </a:p>
        </p:txBody>
      </p:sp>
    </p:spTree>
    <p:extLst>
      <p:ext uri="{BB962C8B-B14F-4D97-AF65-F5344CB8AC3E}">
        <p14:creationId xmlns="" xmlns:p14="http://schemas.microsoft.com/office/powerpoint/2010/main" val="413975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E129E-F23A-4EEA-A974-87FBE12DE53D}" type="datetimeFigureOut">
              <a:rPr lang="en-US" smtClean="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35BF7-1B44-492B-B994-084EE3BBF072}" type="slidenum">
              <a:rPr lang="en-US" smtClean="0"/>
              <a:pPr/>
              <a:t>‹#›</a:t>
            </a:fld>
            <a:endParaRPr lang="en-US"/>
          </a:p>
        </p:txBody>
      </p:sp>
    </p:spTree>
    <p:extLst>
      <p:ext uri="{BB962C8B-B14F-4D97-AF65-F5344CB8AC3E}">
        <p14:creationId xmlns="" xmlns:p14="http://schemas.microsoft.com/office/powerpoint/2010/main" val="187979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E129E-F23A-4EEA-A974-87FBE12DE53D}" type="datetimeFigureOut">
              <a:rPr lang="en-US" smtClean="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35BF7-1B44-492B-B994-084EE3BBF072}" type="slidenum">
              <a:rPr lang="en-US" smtClean="0"/>
              <a:pPr/>
              <a:t>‹#›</a:t>
            </a:fld>
            <a:endParaRPr lang="en-US"/>
          </a:p>
        </p:txBody>
      </p:sp>
    </p:spTree>
    <p:extLst>
      <p:ext uri="{BB962C8B-B14F-4D97-AF65-F5344CB8AC3E}">
        <p14:creationId xmlns="" xmlns:p14="http://schemas.microsoft.com/office/powerpoint/2010/main" val="1255523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E129E-F23A-4EEA-A974-87FBE12DE53D}" type="datetimeFigureOut">
              <a:rPr lang="en-US" smtClean="0"/>
              <a:pPr/>
              <a:t>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35BF7-1B44-492B-B994-084EE3BBF072}" type="slidenum">
              <a:rPr lang="en-US" smtClean="0"/>
              <a:pPr/>
              <a:t>‹#›</a:t>
            </a:fld>
            <a:endParaRPr lang="en-US"/>
          </a:p>
        </p:txBody>
      </p:sp>
    </p:spTree>
    <p:extLst>
      <p:ext uri="{BB962C8B-B14F-4D97-AF65-F5344CB8AC3E}">
        <p14:creationId xmlns="" xmlns:p14="http://schemas.microsoft.com/office/powerpoint/2010/main" val="4157892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gif"/><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37E08E42-DAFC-42D3-B6ED-7CD0524DE237}"/>
              </a:ext>
            </a:extLst>
          </p:cNvPr>
          <p:cNvSpPr>
            <a:spLocks noChangeArrowheads="1"/>
          </p:cNvSpPr>
          <p:nvPr/>
        </p:nvSpPr>
        <p:spPr bwMode="auto">
          <a:xfrm>
            <a:off x="171448" y="205681"/>
            <a:ext cx="8779449"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5000" b="1" i="1" dirty="0" err="1" smtClean="0">
                <a:solidFill>
                  <a:srgbClr val="0000FF"/>
                </a:solidFill>
                <a:latin typeface="Times New Roman" panose="02020603050405020304" pitchFamily="18" charset="0"/>
                <a:cs typeface="Times New Roman" panose="02020603050405020304" pitchFamily="18" charset="0"/>
              </a:rPr>
              <a:t>Bài</a:t>
            </a:r>
            <a:r>
              <a:rPr lang="en-US" altLang="en-US" sz="5000" b="1" i="1" dirty="0" smtClean="0">
                <a:solidFill>
                  <a:srgbClr val="0000FF"/>
                </a:solidFill>
                <a:latin typeface="Times New Roman" panose="02020603050405020304" pitchFamily="18" charset="0"/>
                <a:cs typeface="Times New Roman" panose="02020603050405020304" pitchFamily="18" charset="0"/>
              </a:rPr>
              <a:t> </a:t>
            </a:r>
            <a:r>
              <a:rPr lang="en-US" altLang="en-US" sz="5000" b="1" i="1" dirty="0" err="1" smtClean="0">
                <a:solidFill>
                  <a:srgbClr val="0000FF"/>
                </a:solidFill>
                <a:latin typeface="Times New Roman" panose="02020603050405020304" pitchFamily="18" charset="0"/>
                <a:cs typeface="Times New Roman" panose="02020603050405020304" pitchFamily="18" charset="0"/>
              </a:rPr>
              <a:t>cũ</a:t>
            </a:r>
            <a:endParaRPr lang="en-US" altLang="en-US" sz="4500" b="1" i="1" dirty="0">
              <a:solidFill>
                <a:srgbClr val="0000FF"/>
              </a:solidFill>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 xmlns:a16="http://schemas.microsoft.com/office/drawing/2014/main" id="{37E08E42-DAFC-42D3-B6ED-7CD0524DE237}"/>
              </a:ext>
            </a:extLst>
          </p:cNvPr>
          <p:cNvSpPr>
            <a:spLocks noChangeArrowheads="1"/>
          </p:cNvSpPr>
          <p:nvPr/>
        </p:nvSpPr>
        <p:spPr bwMode="auto">
          <a:xfrm>
            <a:off x="171448" y="1524000"/>
            <a:ext cx="8779449" cy="2400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5000" b="1" i="1" dirty="0" smtClean="0">
                <a:solidFill>
                  <a:srgbClr val="0000FF"/>
                </a:solidFill>
                <a:latin typeface="Times New Roman" panose="02020603050405020304" pitchFamily="18" charset="0"/>
                <a:cs typeface="Times New Roman" panose="02020603050405020304" pitchFamily="18" charset="0"/>
              </a:rPr>
              <a:t>1. </a:t>
            </a:r>
            <a:r>
              <a:rPr lang="en-US" altLang="en-US" sz="5000" b="1" i="1" dirty="0" err="1" smtClean="0">
                <a:solidFill>
                  <a:srgbClr val="0000FF"/>
                </a:solidFill>
                <a:latin typeface="Times New Roman" panose="02020603050405020304" pitchFamily="18" charset="0"/>
                <a:cs typeface="Times New Roman" panose="02020603050405020304" pitchFamily="18" charset="0"/>
              </a:rPr>
              <a:t>Khi</a:t>
            </a:r>
            <a:r>
              <a:rPr lang="en-US" altLang="en-US" sz="5000" b="1" i="1" dirty="0" smtClean="0">
                <a:solidFill>
                  <a:srgbClr val="0000FF"/>
                </a:solidFill>
                <a:latin typeface="Times New Roman" panose="02020603050405020304" pitchFamily="18" charset="0"/>
                <a:cs typeface="Times New Roman" panose="02020603050405020304" pitchFamily="18" charset="0"/>
              </a:rPr>
              <a:t> </a:t>
            </a:r>
            <a:r>
              <a:rPr lang="en-US" altLang="en-US" sz="5000" b="1" i="1" dirty="0" err="1" smtClean="0">
                <a:solidFill>
                  <a:srgbClr val="0000FF"/>
                </a:solidFill>
                <a:latin typeface="Times New Roman" panose="02020603050405020304" pitchFamily="18" charset="0"/>
                <a:cs typeface="Times New Roman" panose="02020603050405020304" pitchFamily="18" charset="0"/>
              </a:rPr>
              <a:t>có</a:t>
            </a:r>
            <a:r>
              <a:rPr lang="en-US" altLang="en-US" sz="5000" b="1" i="1" dirty="0" smtClean="0">
                <a:solidFill>
                  <a:srgbClr val="0000FF"/>
                </a:solidFill>
                <a:latin typeface="Times New Roman" panose="02020603050405020304" pitchFamily="18" charset="0"/>
                <a:cs typeface="Times New Roman" panose="02020603050405020304" pitchFamily="18" charset="0"/>
              </a:rPr>
              <a:t> </a:t>
            </a:r>
            <a:r>
              <a:rPr lang="en-US" altLang="en-US" sz="5000" b="1" i="1" dirty="0" err="1" smtClean="0">
                <a:solidFill>
                  <a:srgbClr val="0000FF"/>
                </a:solidFill>
                <a:latin typeface="Times New Roman" panose="02020603050405020304" pitchFamily="18" charset="0"/>
                <a:cs typeface="Times New Roman" panose="02020603050405020304" pitchFamily="18" charset="0"/>
              </a:rPr>
              <a:t>lực</a:t>
            </a:r>
            <a:r>
              <a:rPr lang="en-US" altLang="en-US" sz="5000" b="1" i="1" dirty="0" smtClean="0">
                <a:solidFill>
                  <a:srgbClr val="0000FF"/>
                </a:solidFill>
                <a:latin typeface="Times New Roman" panose="02020603050405020304" pitchFamily="18" charset="0"/>
                <a:cs typeface="Times New Roman" panose="02020603050405020304" pitchFamily="18" charset="0"/>
              </a:rPr>
              <a:t> </a:t>
            </a:r>
            <a:r>
              <a:rPr lang="en-US" altLang="en-US" sz="5000" b="1" i="1" dirty="0" err="1" smtClean="0">
                <a:solidFill>
                  <a:srgbClr val="0000FF"/>
                </a:solidFill>
                <a:latin typeface="Times New Roman" panose="02020603050405020304" pitchFamily="18" charset="0"/>
                <a:cs typeface="Times New Roman" panose="02020603050405020304" pitchFamily="18" charset="0"/>
              </a:rPr>
              <a:t>tác</a:t>
            </a:r>
            <a:r>
              <a:rPr lang="en-US" altLang="en-US" sz="5000" b="1" i="1" dirty="0" smtClean="0">
                <a:solidFill>
                  <a:srgbClr val="0000FF"/>
                </a:solidFill>
                <a:latin typeface="Times New Roman" panose="02020603050405020304" pitchFamily="18" charset="0"/>
                <a:cs typeface="Times New Roman" panose="02020603050405020304" pitchFamily="18" charset="0"/>
              </a:rPr>
              <a:t> </a:t>
            </a:r>
            <a:r>
              <a:rPr lang="en-US" altLang="en-US" sz="5000" b="1" i="1" dirty="0" err="1" smtClean="0">
                <a:solidFill>
                  <a:srgbClr val="0000FF"/>
                </a:solidFill>
                <a:latin typeface="Times New Roman" panose="02020603050405020304" pitchFamily="18" charset="0"/>
                <a:cs typeface="Times New Roman" panose="02020603050405020304" pitchFamily="18" charset="0"/>
              </a:rPr>
              <a:t>dụng</a:t>
            </a:r>
            <a:r>
              <a:rPr lang="en-US" altLang="en-US" sz="5000" b="1" i="1" dirty="0" smtClean="0">
                <a:solidFill>
                  <a:srgbClr val="0000FF"/>
                </a:solidFill>
                <a:latin typeface="Times New Roman" panose="02020603050405020304" pitchFamily="18" charset="0"/>
                <a:cs typeface="Times New Roman" panose="02020603050405020304" pitchFamily="18" charset="0"/>
              </a:rPr>
              <a:t> </a:t>
            </a:r>
            <a:r>
              <a:rPr lang="en-US" altLang="en-US" sz="5000" b="1" i="1" dirty="0" err="1" smtClean="0">
                <a:solidFill>
                  <a:srgbClr val="0000FF"/>
                </a:solidFill>
                <a:latin typeface="Times New Roman" panose="02020603050405020304" pitchFamily="18" charset="0"/>
                <a:cs typeface="Times New Roman" panose="02020603050405020304" pitchFamily="18" charset="0"/>
              </a:rPr>
              <a:t>lực</a:t>
            </a:r>
            <a:r>
              <a:rPr lang="en-US" altLang="en-US" sz="5000" b="1" i="1" dirty="0" smtClean="0">
                <a:solidFill>
                  <a:srgbClr val="0000FF"/>
                </a:solidFill>
                <a:latin typeface="Times New Roman" panose="02020603050405020304" pitchFamily="18" charset="0"/>
                <a:cs typeface="Times New Roman" panose="02020603050405020304" pitchFamily="18" charset="0"/>
              </a:rPr>
              <a:t> </a:t>
            </a:r>
            <a:r>
              <a:rPr lang="en-US" altLang="en-US" sz="5000" b="1" i="1" dirty="0" err="1" smtClean="0">
                <a:solidFill>
                  <a:srgbClr val="0000FF"/>
                </a:solidFill>
                <a:latin typeface="Times New Roman" panose="02020603050405020304" pitchFamily="18" charset="0"/>
                <a:cs typeface="Times New Roman" panose="02020603050405020304" pitchFamily="18" charset="0"/>
              </a:rPr>
              <a:t>lên</a:t>
            </a:r>
            <a:r>
              <a:rPr lang="en-US" altLang="en-US" sz="5000" b="1" i="1" dirty="0" smtClean="0">
                <a:solidFill>
                  <a:srgbClr val="0000FF"/>
                </a:solidFill>
                <a:latin typeface="Times New Roman" panose="02020603050405020304" pitchFamily="18" charset="0"/>
                <a:cs typeface="Times New Roman" panose="02020603050405020304" pitchFamily="18" charset="0"/>
              </a:rPr>
              <a:t> 1 </a:t>
            </a:r>
            <a:r>
              <a:rPr lang="en-US" altLang="en-US" sz="5000" b="1" i="1" dirty="0" err="1" smtClean="0">
                <a:solidFill>
                  <a:srgbClr val="0000FF"/>
                </a:solidFill>
                <a:latin typeface="Times New Roman" panose="02020603050405020304" pitchFamily="18" charset="0"/>
                <a:cs typeface="Times New Roman" panose="02020603050405020304" pitchFamily="18" charset="0"/>
              </a:rPr>
              <a:t>lò</a:t>
            </a:r>
            <a:r>
              <a:rPr lang="en-US" altLang="en-US" sz="5000" b="1" i="1" dirty="0" smtClean="0">
                <a:solidFill>
                  <a:srgbClr val="0000FF"/>
                </a:solidFill>
                <a:latin typeface="Times New Roman" panose="02020603050405020304" pitchFamily="18" charset="0"/>
                <a:cs typeface="Times New Roman" panose="02020603050405020304" pitchFamily="18" charset="0"/>
              </a:rPr>
              <a:t> xo </a:t>
            </a:r>
            <a:r>
              <a:rPr lang="en-US" altLang="en-US" sz="5000" b="1" i="1" dirty="0" err="1" smtClean="0">
                <a:solidFill>
                  <a:srgbClr val="0000FF"/>
                </a:solidFill>
                <a:latin typeface="Times New Roman" panose="02020603050405020304" pitchFamily="18" charset="0"/>
                <a:cs typeface="Times New Roman" panose="02020603050405020304" pitchFamily="18" charset="0"/>
              </a:rPr>
              <a:t>thì</a:t>
            </a:r>
            <a:r>
              <a:rPr lang="en-US" altLang="en-US" sz="5000" b="1" i="1" dirty="0" smtClean="0">
                <a:solidFill>
                  <a:srgbClr val="0000FF"/>
                </a:solidFill>
                <a:latin typeface="Times New Roman" panose="02020603050405020304" pitchFamily="18" charset="0"/>
                <a:cs typeface="Times New Roman" panose="02020603050405020304" pitchFamily="18" charset="0"/>
              </a:rPr>
              <a:t> </a:t>
            </a:r>
            <a:r>
              <a:rPr lang="en-US" altLang="en-US" sz="5000" b="1" i="1" dirty="0" err="1" smtClean="0">
                <a:solidFill>
                  <a:srgbClr val="0000FF"/>
                </a:solidFill>
                <a:latin typeface="Times New Roman" panose="02020603050405020304" pitchFamily="18" charset="0"/>
                <a:cs typeface="Times New Roman" panose="02020603050405020304" pitchFamily="18" charset="0"/>
              </a:rPr>
              <a:t>lò</a:t>
            </a:r>
            <a:r>
              <a:rPr lang="en-US" altLang="en-US" sz="5000" b="1" i="1" dirty="0" smtClean="0">
                <a:solidFill>
                  <a:srgbClr val="0000FF"/>
                </a:solidFill>
                <a:latin typeface="Times New Roman" panose="02020603050405020304" pitchFamily="18" charset="0"/>
                <a:cs typeface="Times New Roman" panose="02020603050405020304" pitchFamily="18" charset="0"/>
              </a:rPr>
              <a:t> xo </a:t>
            </a:r>
            <a:r>
              <a:rPr lang="en-US" altLang="en-US" sz="5000" b="1" i="1" dirty="0" err="1" smtClean="0">
                <a:solidFill>
                  <a:srgbClr val="0000FF"/>
                </a:solidFill>
                <a:latin typeface="Times New Roman" panose="02020603050405020304" pitchFamily="18" charset="0"/>
                <a:cs typeface="Times New Roman" panose="02020603050405020304" pitchFamily="18" charset="0"/>
              </a:rPr>
              <a:t>có</a:t>
            </a:r>
            <a:r>
              <a:rPr lang="en-US" altLang="en-US" sz="5000" b="1" i="1" dirty="0" smtClean="0">
                <a:solidFill>
                  <a:srgbClr val="0000FF"/>
                </a:solidFill>
                <a:latin typeface="Times New Roman" panose="02020603050405020304" pitchFamily="18" charset="0"/>
                <a:cs typeface="Times New Roman" panose="02020603050405020304" pitchFamily="18" charset="0"/>
              </a:rPr>
              <a:t> </a:t>
            </a:r>
            <a:r>
              <a:rPr lang="en-US" altLang="en-US" sz="5000" b="1" i="1" dirty="0" err="1" smtClean="0">
                <a:solidFill>
                  <a:srgbClr val="0000FF"/>
                </a:solidFill>
                <a:latin typeface="Times New Roman" panose="02020603050405020304" pitchFamily="18" charset="0"/>
                <a:cs typeface="Times New Roman" panose="02020603050405020304" pitchFamily="18" charset="0"/>
              </a:rPr>
              <a:t>kết</a:t>
            </a:r>
            <a:r>
              <a:rPr lang="en-US" altLang="en-US" sz="5000" b="1" i="1" dirty="0" smtClean="0">
                <a:solidFill>
                  <a:srgbClr val="0000FF"/>
                </a:solidFill>
                <a:latin typeface="Times New Roman" panose="02020603050405020304" pitchFamily="18" charset="0"/>
                <a:cs typeface="Times New Roman" panose="02020603050405020304" pitchFamily="18" charset="0"/>
              </a:rPr>
              <a:t> </a:t>
            </a:r>
            <a:r>
              <a:rPr lang="en-US" altLang="en-US" sz="5000" b="1" i="1" dirty="0" err="1" smtClean="0">
                <a:solidFill>
                  <a:srgbClr val="0000FF"/>
                </a:solidFill>
                <a:latin typeface="Times New Roman" panose="02020603050405020304" pitchFamily="18" charset="0"/>
                <a:cs typeface="Times New Roman" panose="02020603050405020304" pitchFamily="18" charset="0"/>
              </a:rPr>
              <a:t>quả</a:t>
            </a:r>
            <a:r>
              <a:rPr lang="en-US" altLang="en-US" sz="5000" b="1" i="1" dirty="0" smtClean="0">
                <a:solidFill>
                  <a:srgbClr val="0000FF"/>
                </a:solidFill>
                <a:latin typeface="Times New Roman" panose="02020603050405020304" pitchFamily="18" charset="0"/>
                <a:cs typeface="Times New Roman" panose="02020603050405020304" pitchFamily="18" charset="0"/>
              </a:rPr>
              <a:t> </a:t>
            </a:r>
            <a:r>
              <a:rPr lang="en-US" altLang="en-US" sz="5000" b="1" i="1" dirty="0" err="1" smtClean="0">
                <a:solidFill>
                  <a:srgbClr val="0000FF"/>
                </a:solidFill>
                <a:latin typeface="Times New Roman" panose="02020603050405020304" pitchFamily="18" charset="0"/>
                <a:cs typeface="Times New Roman" panose="02020603050405020304" pitchFamily="18" charset="0"/>
              </a:rPr>
              <a:t>như</a:t>
            </a:r>
            <a:r>
              <a:rPr lang="en-US" altLang="en-US" sz="5000" b="1" i="1" dirty="0" smtClean="0">
                <a:solidFill>
                  <a:srgbClr val="0000FF"/>
                </a:solidFill>
                <a:latin typeface="Times New Roman" panose="02020603050405020304" pitchFamily="18" charset="0"/>
                <a:cs typeface="Times New Roman" panose="02020603050405020304" pitchFamily="18" charset="0"/>
              </a:rPr>
              <a:t> </a:t>
            </a:r>
            <a:r>
              <a:rPr lang="en-US" altLang="en-US" sz="5000" b="1" i="1" dirty="0" err="1" smtClean="0">
                <a:solidFill>
                  <a:srgbClr val="0000FF"/>
                </a:solidFill>
                <a:latin typeface="Times New Roman" panose="02020603050405020304" pitchFamily="18" charset="0"/>
                <a:cs typeface="Times New Roman" panose="02020603050405020304" pitchFamily="18" charset="0"/>
              </a:rPr>
              <a:t>thế</a:t>
            </a:r>
            <a:r>
              <a:rPr lang="en-US" altLang="en-US" sz="5000" b="1" i="1" dirty="0" smtClean="0">
                <a:solidFill>
                  <a:srgbClr val="0000FF"/>
                </a:solidFill>
                <a:latin typeface="Times New Roman" panose="02020603050405020304" pitchFamily="18" charset="0"/>
                <a:cs typeface="Times New Roman" panose="02020603050405020304" pitchFamily="18" charset="0"/>
              </a:rPr>
              <a:t> </a:t>
            </a:r>
            <a:r>
              <a:rPr lang="en-US" altLang="en-US" sz="5000" b="1" i="1" dirty="0" err="1" smtClean="0">
                <a:solidFill>
                  <a:srgbClr val="0000FF"/>
                </a:solidFill>
                <a:latin typeface="Times New Roman" panose="02020603050405020304" pitchFamily="18" charset="0"/>
                <a:cs typeface="Times New Roman" panose="02020603050405020304" pitchFamily="18" charset="0"/>
              </a:rPr>
              <a:t>nào</a:t>
            </a:r>
            <a:r>
              <a:rPr lang="en-US" altLang="en-US" sz="5000" b="1" i="1" dirty="0" smtClean="0">
                <a:solidFill>
                  <a:srgbClr val="0000FF"/>
                </a:solidFill>
                <a:latin typeface="Times New Roman" panose="02020603050405020304" pitchFamily="18" charset="0"/>
                <a:cs typeface="Times New Roman" panose="02020603050405020304" pitchFamily="18" charset="0"/>
              </a:rPr>
              <a:t>?</a:t>
            </a:r>
            <a:endParaRPr lang="en-US" altLang="en-US" sz="4500" b="1" i="1" dirty="0">
              <a:solidFill>
                <a:srgbClr val="0000FF"/>
              </a:solidFill>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 xmlns:a16="http://schemas.microsoft.com/office/drawing/2014/main" id="{37E08E42-DAFC-42D3-B6ED-7CD0524DE237}"/>
              </a:ext>
            </a:extLst>
          </p:cNvPr>
          <p:cNvSpPr>
            <a:spLocks noChangeArrowheads="1"/>
          </p:cNvSpPr>
          <p:nvPr/>
        </p:nvSpPr>
        <p:spPr bwMode="auto">
          <a:xfrm>
            <a:off x="171448" y="4114800"/>
            <a:ext cx="8779449"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5000" b="1" i="1" dirty="0" smtClean="0">
                <a:solidFill>
                  <a:srgbClr val="0000FF"/>
                </a:solidFill>
                <a:latin typeface="Times New Roman" panose="02020603050405020304" pitchFamily="18" charset="0"/>
                <a:cs typeface="Times New Roman" panose="02020603050405020304" pitchFamily="18" charset="0"/>
              </a:rPr>
              <a:t>2. </a:t>
            </a:r>
            <a:r>
              <a:rPr lang="en-US" altLang="en-US" sz="5000" b="1" i="1" dirty="0" err="1" smtClean="0">
                <a:solidFill>
                  <a:srgbClr val="0000FF"/>
                </a:solidFill>
                <a:latin typeface="Times New Roman" panose="02020603050405020304" pitchFamily="18" charset="0"/>
                <a:cs typeface="Times New Roman" panose="02020603050405020304" pitchFamily="18" charset="0"/>
              </a:rPr>
              <a:t>Lò</a:t>
            </a:r>
            <a:r>
              <a:rPr lang="en-US" altLang="en-US" sz="5000" b="1" i="1" dirty="0" smtClean="0">
                <a:solidFill>
                  <a:srgbClr val="0000FF"/>
                </a:solidFill>
                <a:latin typeface="Times New Roman" panose="02020603050405020304" pitchFamily="18" charset="0"/>
                <a:cs typeface="Times New Roman" panose="02020603050405020304" pitchFamily="18" charset="0"/>
              </a:rPr>
              <a:t> xo </a:t>
            </a:r>
            <a:r>
              <a:rPr lang="en-US" altLang="en-US" sz="5000" b="1" i="1" dirty="0" err="1" smtClean="0">
                <a:solidFill>
                  <a:srgbClr val="0000FF"/>
                </a:solidFill>
                <a:latin typeface="Times New Roman" panose="02020603050405020304" pitchFamily="18" charset="0"/>
                <a:cs typeface="Times New Roman" panose="02020603050405020304" pitchFamily="18" charset="0"/>
              </a:rPr>
              <a:t>được</a:t>
            </a:r>
            <a:r>
              <a:rPr lang="en-US" altLang="en-US" sz="5000" b="1" i="1" dirty="0" smtClean="0">
                <a:solidFill>
                  <a:srgbClr val="0000FF"/>
                </a:solidFill>
                <a:latin typeface="Times New Roman" panose="02020603050405020304" pitchFamily="18" charset="0"/>
                <a:cs typeface="Times New Roman" panose="02020603050405020304" pitchFamily="18" charset="0"/>
              </a:rPr>
              <a:t> </a:t>
            </a:r>
            <a:r>
              <a:rPr lang="en-US" altLang="en-US" sz="5000" b="1" i="1" dirty="0" err="1" smtClean="0">
                <a:solidFill>
                  <a:srgbClr val="0000FF"/>
                </a:solidFill>
                <a:latin typeface="Times New Roman" panose="02020603050405020304" pitchFamily="18" charset="0"/>
                <a:cs typeface="Times New Roman" panose="02020603050405020304" pitchFamily="18" charset="0"/>
              </a:rPr>
              <a:t>ứng</a:t>
            </a:r>
            <a:r>
              <a:rPr lang="en-US" altLang="en-US" sz="5000" b="1" i="1" dirty="0" smtClean="0">
                <a:solidFill>
                  <a:srgbClr val="0000FF"/>
                </a:solidFill>
                <a:latin typeface="Times New Roman" panose="02020603050405020304" pitchFamily="18" charset="0"/>
                <a:cs typeface="Times New Roman" panose="02020603050405020304" pitchFamily="18" charset="0"/>
              </a:rPr>
              <a:t> </a:t>
            </a:r>
            <a:r>
              <a:rPr lang="en-US" altLang="en-US" sz="5000" b="1" i="1" dirty="0" err="1" smtClean="0">
                <a:solidFill>
                  <a:srgbClr val="0000FF"/>
                </a:solidFill>
                <a:latin typeface="Times New Roman" panose="02020603050405020304" pitchFamily="18" charset="0"/>
                <a:cs typeface="Times New Roman" panose="02020603050405020304" pitchFamily="18" charset="0"/>
              </a:rPr>
              <a:t>dụng</a:t>
            </a:r>
            <a:r>
              <a:rPr lang="en-US" altLang="en-US" sz="5000" b="1" i="1" dirty="0" smtClean="0">
                <a:solidFill>
                  <a:srgbClr val="0000FF"/>
                </a:solidFill>
                <a:latin typeface="Times New Roman" panose="02020603050405020304" pitchFamily="18" charset="0"/>
                <a:cs typeface="Times New Roman" panose="02020603050405020304" pitchFamily="18" charset="0"/>
              </a:rPr>
              <a:t> ở </a:t>
            </a:r>
            <a:r>
              <a:rPr lang="en-US" altLang="en-US" sz="5000" b="1" i="1" dirty="0" err="1" smtClean="0">
                <a:solidFill>
                  <a:srgbClr val="0000FF"/>
                </a:solidFill>
                <a:latin typeface="Times New Roman" panose="02020603050405020304" pitchFamily="18" charset="0"/>
                <a:cs typeface="Times New Roman" panose="02020603050405020304" pitchFamily="18" charset="0"/>
              </a:rPr>
              <a:t>đâu</a:t>
            </a:r>
            <a:r>
              <a:rPr lang="en-US" altLang="en-US" sz="5000" b="1" i="1" dirty="0" smtClean="0">
                <a:solidFill>
                  <a:srgbClr val="0000FF"/>
                </a:solidFill>
                <a:latin typeface="Times New Roman" panose="02020603050405020304" pitchFamily="18" charset="0"/>
                <a:cs typeface="Times New Roman" panose="02020603050405020304" pitchFamily="18" charset="0"/>
              </a:rPr>
              <a:t>?</a:t>
            </a:r>
            <a:endParaRPr lang="en-US" altLang="en-US" sz="45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296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ox(in)">
                                      <p:cBhvr>
                                        <p:cTn id="7" dur="500"/>
                                        <p:tgtEl>
                                          <p:spTgt spid="3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ox(in)">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ox(in)">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785794"/>
            <a:ext cx="7858180" cy="3539430"/>
          </a:xfrm>
          <a:prstGeom prst="rect">
            <a:avLst/>
          </a:prstGeom>
        </p:spPr>
        <p:txBody>
          <a:bodyPr wrap="square">
            <a:spAutoFit/>
          </a:bodyPr>
          <a:lstStyle/>
          <a:p>
            <a:r>
              <a:rPr lang="vi-VN" sz="3200" b="1" dirty="0" smtClean="0">
                <a:latin typeface="+mj-lt"/>
              </a:rPr>
              <a:t>Câu </a:t>
            </a:r>
            <a:r>
              <a:rPr lang="vi-VN" sz="3200" b="1" dirty="0" smtClean="0">
                <a:latin typeface="+mj-lt"/>
              </a:rPr>
              <a:t>3:</a:t>
            </a:r>
            <a:r>
              <a:rPr lang="vi-VN" sz="3200" dirty="0" smtClean="0">
                <a:latin typeface="+mj-lt"/>
              </a:rPr>
              <a:t> Điền từ còn thiếu vào chỗ trống: “Mọi vật có khối lượng đều… bằng một lực. Lực này gọi là….”</a:t>
            </a:r>
          </a:p>
          <a:p>
            <a:r>
              <a:rPr lang="vi-VN" sz="3200" dirty="0" smtClean="0">
                <a:latin typeface="+mj-lt"/>
              </a:rPr>
              <a:t>A. đẩy nhau, lực hấp dẫn</a:t>
            </a:r>
          </a:p>
          <a:p>
            <a:r>
              <a:rPr lang="vi-VN" sz="3200" dirty="0" smtClean="0">
                <a:latin typeface="+mj-lt"/>
              </a:rPr>
              <a:t>B. hút nhau, lực hấp dẫn</a:t>
            </a:r>
          </a:p>
          <a:p>
            <a:r>
              <a:rPr lang="vi-VN" sz="3200" dirty="0" smtClean="0">
                <a:latin typeface="+mj-lt"/>
              </a:rPr>
              <a:t>C. đẩy nhau, lực đẩy</a:t>
            </a:r>
          </a:p>
          <a:p>
            <a:r>
              <a:rPr lang="vi-VN" sz="3200" dirty="0" smtClean="0">
                <a:latin typeface="+mj-lt"/>
              </a:rPr>
              <a:t>D. hút nhau, lực hút</a:t>
            </a:r>
            <a:endParaRPr lang="vi-VN" sz="3200" dirty="0">
              <a:latin typeface="+mj-lt"/>
            </a:endParaRPr>
          </a:p>
        </p:txBody>
      </p:sp>
      <p:sp>
        <p:nvSpPr>
          <p:cNvPr id="3" name="Rectangle 2"/>
          <p:cNvSpPr/>
          <p:nvPr/>
        </p:nvSpPr>
        <p:spPr>
          <a:xfrm>
            <a:off x="71406" y="4620292"/>
            <a:ext cx="2183610" cy="523220"/>
          </a:xfrm>
          <a:prstGeom prst="rect">
            <a:avLst/>
          </a:prstGeom>
        </p:spPr>
        <p:txBody>
          <a:bodyPr wrap="none">
            <a:spAutoFit/>
          </a:bodyPr>
          <a:lstStyle/>
          <a:p>
            <a:pPr marL="800100" lvl="1" indent="-342900" algn="ctr">
              <a:spcBef>
                <a:spcPct val="50000"/>
              </a:spcBef>
            </a:pPr>
            <a:r>
              <a:rPr lang="vi-VN" altLang="en-US" sz="2800" b="1" i="1" dirty="0" smtClean="0">
                <a:solidFill>
                  <a:srgbClr val="FF0000"/>
                </a:solidFill>
                <a:latin typeface="+mj-lt"/>
                <a:cs typeface="Times New Roman" panose="02020603050405020304" pitchFamily="18" charset="0"/>
              </a:rPr>
              <a:t>Đáp án: </a:t>
            </a:r>
            <a:r>
              <a:rPr lang="vi-VN" altLang="en-US" sz="2800" b="1" i="1" dirty="0" smtClean="0">
                <a:solidFill>
                  <a:srgbClr val="FF0000"/>
                </a:solidFill>
                <a:latin typeface="+mj-lt"/>
                <a:cs typeface="Times New Roman" panose="02020603050405020304" pitchFamily="18" charset="0"/>
              </a:rPr>
              <a:t>B</a:t>
            </a:r>
            <a:endParaRPr lang="en-US" altLang="en-US" sz="2800" b="1" i="1" dirty="0">
              <a:solidFill>
                <a:srgbClr val="FF0000"/>
              </a:solidFill>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85728"/>
            <a:ext cx="8001056" cy="954107"/>
          </a:xfrm>
          <a:prstGeom prst="rect">
            <a:avLst/>
          </a:prstGeom>
        </p:spPr>
        <p:txBody>
          <a:bodyPr wrap="square">
            <a:spAutoFit/>
          </a:bodyPr>
          <a:lstStyle/>
          <a:p>
            <a:r>
              <a:rPr lang="vi-VN" sz="2800" b="1" dirty="0" smtClean="0">
                <a:latin typeface="+mj-lt"/>
              </a:rPr>
              <a:t>Câu </a:t>
            </a:r>
            <a:r>
              <a:rPr lang="vi-VN" sz="2800" b="1" dirty="0" smtClean="0">
                <a:latin typeface="+mj-lt"/>
              </a:rPr>
              <a:t>4: </a:t>
            </a:r>
            <a:r>
              <a:rPr lang="vi-VN" sz="2800" dirty="0" smtClean="0">
                <a:latin typeface="+mj-lt"/>
              </a:rPr>
              <a:t>Điều </a:t>
            </a:r>
            <a:r>
              <a:rPr lang="vi-VN" sz="2800" dirty="0" smtClean="0">
                <a:latin typeface="+mj-lt"/>
              </a:rPr>
              <a:t>gì sẽ xảy ra với các vật xung quanh ta, nếu không còn lực hấp dẫn của Trái Đất?</a:t>
            </a:r>
            <a:endParaRPr lang="vi-VN" sz="2800" dirty="0">
              <a:latin typeface="+mj-lt"/>
            </a:endParaRPr>
          </a:p>
        </p:txBody>
      </p:sp>
      <p:sp>
        <p:nvSpPr>
          <p:cNvPr id="3" name="Rectangle 2"/>
          <p:cNvSpPr/>
          <p:nvPr/>
        </p:nvSpPr>
        <p:spPr>
          <a:xfrm>
            <a:off x="2286000" y="2967335"/>
            <a:ext cx="4572000" cy="369332"/>
          </a:xfrm>
          <a:prstGeom prst="rect">
            <a:avLst/>
          </a:prstGeom>
        </p:spPr>
        <p:txBody>
          <a:bodyPr>
            <a:spAutoFit/>
          </a:bodyPr>
          <a:lstStyle/>
          <a:p>
            <a:r>
              <a:rPr lang="vi-VN" dirty="0" smtClean="0"/>
              <a:t>, </a:t>
            </a:r>
            <a:endParaRPr lang="vi-VN" dirty="0"/>
          </a:p>
        </p:txBody>
      </p:sp>
      <p:sp>
        <p:nvSpPr>
          <p:cNvPr id="4" name="Rectangle 3"/>
          <p:cNvSpPr/>
          <p:nvPr/>
        </p:nvSpPr>
        <p:spPr>
          <a:xfrm>
            <a:off x="714348" y="1214422"/>
            <a:ext cx="8143932" cy="3539430"/>
          </a:xfrm>
          <a:prstGeom prst="rect">
            <a:avLst/>
          </a:prstGeom>
        </p:spPr>
        <p:txBody>
          <a:bodyPr wrap="square">
            <a:spAutoFit/>
          </a:bodyPr>
          <a:lstStyle/>
          <a:p>
            <a:r>
              <a:rPr lang="vi-VN" sz="2800" b="1" dirty="0" smtClean="0">
                <a:latin typeface="+mj-lt"/>
              </a:rPr>
              <a:t>Lời giải:</a:t>
            </a:r>
            <a:endParaRPr lang="vi-VN" sz="2800" dirty="0" smtClean="0">
              <a:latin typeface="+mj-lt"/>
            </a:endParaRPr>
          </a:p>
          <a:p>
            <a:r>
              <a:rPr lang="vi-VN" sz="2800" dirty="0" smtClean="0">
                <a:latin typeface="+mj-lt"/>
              </a:rPr>
              <a:t>Nếu không còn lực hấp dẫn của Trái Đất lên các vật xung quanh ta thì:</a:t>
            </a:r>
          </a:p>
          <a:p>
            <a:r>
              <a:rPr lang="vi-VN" sz="2800" dirty="0" smtClean="0">
                <a:latin typeface="+mj-lt"/>
              </a:rPr>
              <a:t>- Chúng ta không thể đi lại được, lục phủ ngũ tạng của cơ thể bị đảo lộn; đồ vật cũng không nằm yên ở các vị trí trên mặt đất như trước. Con người và mọi vật chất trên Trái đất sẽ phải chịu ảnh hưởng nặng từ sức hút của Thái Dương Hệ.</a:t>
            </a:r>
            <a:endParaRPr lang="vi-VN" sz="2800" dirty="0">
              <a:latin typeface="+mj-lt"/>
            </a:endParaRPr>
          </a:p>
        </p:txBody>
      </p:sp>
      <p:pic>
        <p:nvPicPr>
          <p:cNvPr id="1026" name="Picture 2" descr="C:\Users\Admin\Downloads\bai-29-luc-hap-dan-62494.png"/>
          <p:cNvPicPr>
            <a:picLocks noChangeAspect="1" noChangeArrowheads="1"/>
          </p:cNvPicPr>
          <p:nvPr/>
        </p:nvPicPr>
        <p:blipFill>
          <a:blip r:embed="rId2"/>
          <a:srcRect/>
          <a:stretch>
            <a:fillRect/>
          </a:stretch>
        </p:blipFill>
        <p:spPr bwMode="auto">
          <a:xfrm>
            <a:off x="2000232" y="4714884"/>
            <a:ext cx="6143668" cy="21431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14290"/>
            <a:ext cx="8786842" cy="1384995"/>
          </a:xfrm>
          <a:prstGeom prst="rect">
            <a:avLst/>
          </a:prstGeom>
        </p:spPr>
        <p:txBody>
          <a:bodyPr wrap="square">
            <a:spAutoFit/>
          </a:bodyPr>
          <a:lstStyle/>
          <a:p>
            <a:r>
              <a:rPr lang="vi-VN" sz="2800" dirty="0" smtClean="0">
                <a:latin typeface="+mj-lt"/>
              </a:rPr>
              <a:t>- Trái Đất không tự quay quanh trục nữa, không có hiện tượng ngày và đêm mà chỉ có một nửa Trái Đất là ngày và nửa còn lại của Trái Đất là ban đêm.</a:t>
            </a:r>
            <a:endParaRPr lang="vi-VN" sz="2800" dirty="0">
              <a:latin typeface="+mj-lt"/>
            </a:endParaRPr>
          </a:p>
        </p:txBody>
      </p:sp>
      <p:pic>
        <p:nvPicPr>
          <p:cNvPr id="2050" name="Picture 2" descr="C:\Users\Admin\Downloads\bai-29-luc-hap-dan-62495.png"/>
          <p:cNvPicPr>
            <a:picLocks noChangeAspect="1" noChangeArrowheads="1"/>
          </p:cNvPicPr>
          <p:nvPr/>
        </p:nvPicPr>
        <p:blipFill>
          <a:blip r:embed="rId2"/>
          <a:srcRect/>
          <a:stretch>
            <a:fillRect/>
          </a:stretch>
        </p:blipFill>
        <p:spPr bwMode="auto">
          <a:xfrm>
            <a:off x="1785918" y="1714488"/>
            <a:ext cx="3328993" cy="1800225"/>
          </a:xfrm>
          <a:prstGeom prst="rect">
            <a:avLst/>
          </a:prstGeom>
          <a:noFill/>
        </p:spPr>
      </p:pic>
      <p:sp>
        <p:nvSpPr>
          <p:cNvPr id="2051" name="Rectangle 3"/>
          <p:cNvSpPr>
            <a:spLocks noChangeArrowheads="1"/>
          </p:cNvSpPr>
          <p:nvPr/>
        </p:nvSpPr>
        <p:spPr bwMode="auto">
          <a:xfrm>
            <a:off x="214282" y="4060788"/>
            <a:ext cx="864399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000000"/>
                </a:solidFill>
                <a:effectLst/>
                <a:latin typeface="+mj-lt"/>
                <a:cs typeface="Arial" pitchFamily="34" charset="0"/>
              </a:rPr>
              <a:t>- Lượng không khí bao quanh Trái Đất không còn bị ràng buộc bởi bất cứ thứ gì sẽ nhanh chóng bị thoát ra bên ngoài không gian.</a:t>
            </a:r>
            <a:endParaRPr kumimoji="0" lang="vi-VN" sz="28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000000"/>
                </a:solidFill>
                <a:effectLst/>
                <a:latin typeface="+mj-lt"/>
                <a:cs typeface="Arial" pitchFamily="34" charset="0"/>
              </a:rPr>
              <a:t>+ Không còn áp suất không khí xung quanh, màng nhĩ sẽ bị nổ và con người sẽ mất đi thính giác trong đau đớn.</a:t>
            </a:r>
            <a:endParaRPr kumimoji="0" lang="vi-VN" sz="28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sz="1200" b="0" i="0" u="none" strike="noStrike" cap="none" normalizeH="0" baseline="0" dirty="0" smtClean="0">
                <a:ln>
                  <a:noFill/>
                </a:ln>
                <a:solidFill>
                  <a:srgbClr val="313131"/>
                </a:solidFill>
                <a:effectLst/>
                <a:latin typeface="Open Sans"/>
                <a:cs typeface="Arial" pitchFamily="34" charset="0"/>
              </a:rPr>
              <a:t/>
            </a:r>
            <a:br>
              <a:rPr kumimoji="0" lang="vi-VN" sz="1200" b="0" i="0" u="none" strike="noStrike" cap="none" normalizeH="0" baseline="0" dirty="0" smtClean="0">
                <a:ln>
                  <a:noFill/>
                </a:ln>
                <a:solidFill>
                  <a:srgbClr val="313131"/>
                </a:solidFill>
                <a:effectLst/>
                <a:latin typeface="Open Sans"/>
                <a:cs typeface="Arial" pitchFamily="34" charset="0"/>
              </a:rPr>
            </a:b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xEl>
                                              <p:pRg st="0" end="0"/>
                                            </p:txEl>
                                          </p:spTgt>
                                        </p:tgtEl>
                                        <p:attrNameLst>
                                          <p:attrName>style.visibility</p:attrName>
                                        </p:attrNameLst>
                                      </p:cBhvr>
                                      <p:to>
                                        <p:strVal val="visible"/>
                                      </p:to>
                                    </p:set>
                                    <p:anim calcmode="lin" valueType="num">
                                      <p:cBhvr additive="base">
                                        <p:cTn id="19"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1">
                                            <p:txEl>
                                              <p:pRg st="1" end="1"/>
                                            </p:txEl>
                                          </p:spTgt>
                                        </p:tgtEl>
                                        <p:attrNameLst>
                                          <p:attrName>style.visibility</p:attrName>
                                        </p:attrNameLst>
                                      </p:cBhvr>
                                      <p:to>
                                        <p:strVal val="visible"/>
                                      </p:to>
                                    </p:set>
                                    <p:anim calcmode="lin" valueType="num">
                                      <p:cBhvr additive="base">
                                        <p:cTn id="23"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42844" y="357167"/>
            <a:ext cx="871543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000000"/>
                </a:solidFill>
                <a:effectLst/>
                <a:latin typeface="+mj-lt"/>
                <a:cs typeface="Arial" pitchFamily="34" charset="0"/>
              </a:rPr>
              <a:t>+ Không khí thoát ra ngoài khí quyển cũng đồng nghĩa với việc tầng Ozone bảo vệ Trái đất cũng không còn.</a:t>
            </a:r>
            <a:endParaRPr kumimoji="0" lang="vi-VN" sz="2800" b="0" i="0" u="none" strike="noStrike" cap="none" normalizeH="0" baseline="0" dirty="0" smtClean="0">
              <a:ln>
                <a:noFill/>
              </a:ln>
              <a:solidFill>
                <a:schemeClr val="tx1"/>
              </a:solidFill>
              <a:effectLst/>
              <a:latin typeface="+mj-l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000000"/>
                </a:solidFill>
                <a:effectLst/>
                <a:latin typeface="+mj-lt"/>
                <a:cs typeface="Arial" pitchFamily="34" charset="0"/>
              </a:rPr>
              <a:t>Do đó ngay cả khi chúng ta duy trì được khả năng hô hấp, ánh sáng Mặt Trời cũng sẽ sớm thiêu rụi làn da của chúng ta.</a:t>
            </a:r>
            <a:endParaRPr kumimoji="0" lang="vi-VN" sz="2800" b="0" i="0" u="none" strike="noStrike" cap="none" normalizeH="0" baseline="0" dirty="0" smtClean="0">
              <a:ln>
                <a:noFill/>
              </a:ln>
              <a:solidFill>
                <a:schemeClr val="tx1"/>
              </a:solidFill>
              <a:effectLst/>
              <a:latin typeface="+mj-lt"/>
              <a:cs typeface="Arial" pitchFamily="34" charset="0"/>
            </a:endParaRPr>
          </a:p>
        </p:txBody>
      </p:sp>
      <p:pic>
        <p:nvPicPr>
          <p:cNvPr id="47106" name="Picture 2" descr="C:\Users\Admin\Downloads\bai-29-luc-hap-dan-62498.png"/>
          <p:cNvPicPr>
            <a:picLocks noChangeAspect="1" noChangeArrowheads="1"/>
          </p:cNvPicPr>
          <p:nvPr/>
        </p:nvPicPr>
        <p:blipFill>
          <a:blip r:embed="rId2"/>
          <a:srcRect/>
          <a:stretch>
            <a:fillRect/>
          </a:stretch>
        </p:blipFill>
        <p:spPr bwMode="auto">
          <a:xfrm>
            <a:off x="1428728" y="2500306"/>
            <a:ext cx="7000924" cy="3214710"/>
          </a:xfrm>
          <a:prstGeom prst="rect">
            <a:avLst/>
          </a:prstGeom>
          <a:noFill/>
        </p:spPr>
      </p:pic>
      <p:sp>
        <p:nvSpPr>
          <p:cNvPr id="4" name="Rectangle 3"/>
          <p:cNvSpPr/>
          <p:nvPr/>
        </p:nvSpPr>
        <p:spPr>
          <a:xfrm>
            <a:off x="714348" y="5715016"/>
            <a:ext cx="7643866" cy="954107"/>
          </a:xfrm>
          <a:prstGeom prst="rect">
            <a:avLst/>
          </a:prstGeom>
        </p:spPr>
        <p:txBody>
          <a:bodyPr wrap="square">
            <a:spAutoFit/>
          </a:bodyPr>
          <a:lstStyle/>
          <a:p>
            <a:r>
              <a:rPr lang="vi-VN" sz="2800" dirty="0" smtClean="0">
                <a:latin typeface="+mj-lt"/>
              </a:rPr>
              <a:t>Như vậy, ta thấy nếu mất đi lực hấp dẫn trên Trái Đất thì đó là thảm họa của nhân loại.</a:t>
            </a:r>
            <a:endParaRPr lang="vi-VN"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5">
                                            <p:txEl>
                                              <p:pRg st="0" end="0"/>
                                            </p:txEl>
                                          </p:spTgt>
                                        </p:tgtEl>
                                        <p:attrNameLst>
                                          <p:attrName>style.visibility</p:attrName>
                                        </p:attrNameLst>
                                      </p:cBhvr>
                                      <p:to>
                                        <p:strVal val="visible"/>
                                      </p:to>
                                    </p:set>
                                    <p:anim calcmode="lin" valueType="num">
                                      <p:cBhvr additive="base">
                                        <p:cTn id="7" dur="500" fill="hold"/>
                                        <p:tgtEl>
                                          <p:spTgt spid="471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105">
                                            <p:txEl>
                                              <p:pRg st="1" end="1"/>
                                            </p:txEl>
                                          </p:spTgt>
                                        </p:tgtEl>
                                        <p:attrNameLst>
                                          <p:attrName>style.visibility</p:attrName>
                                        </p:attrNameLst>
                                      </p:cBhvr>
                                      <p:to>
                                        <p:strVal val="visible"/>
                                      </p:to>
                                    </p:set>
                                    <p:anim calcmode="lin" valueType="num">
                                      <p:cBhvr additive="base">
                                        <p:cTn id="11" dur="500" fill="hold"/>
                                        <p:tgtEl>
                                          <p:spTgt spid="4710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71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 calcmode="lin" valueType="num">
                                      <p:cBhvr additive="base">
                                        <p:cTn id="17" dur="500" fill="hold"/>
                                        <p:tgtEl>
                                          <p:spTgt spid="47106"/>
                                        </p:tgtEl>
                                        <p:attrNameLst>
                                          <p:attrName>ppt_x</p:attrName>
                                        </p:attrNameLst>
                                      </p:cBhvr>
                                      <p:tavLst>
                                        <p:tav tm="0">
                                          <p:val>
                                            <p:strVal val="#ppt_x"/>
                                          </p:val>
                                        </p:tav>
                                        <p:tav tm="100000">
                                          <p:val>
                                            <p:strVal val="#ppt_x"/>
                                          </p:val>
                                        </p:tav>
                                      </p:tavLst>
                                    </p:anim>
                                    <p:anim calcmode="lin" valueType="num">
                                      <p:cBhvr additive="base">
                                        <p:cTn id="1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56" y="785794"/>
            <a:ext cx="4086911" cy="707886"/>
          </a:xfrm>
          <a:prstGeom prst="rect">
            <a:avLst/>
          </a:prstGeom>
        </p:spPr>
        <p:txBody>
          <a:bodyPr wrap="square">
            <a:spAutoFit/>
          </a:bodyPr>
          <a:lstStyle/>
          <a:p>
            <a:pPr marL="800100" lvl="1" indent="-342900" algn="ctr">
              <a:spcBef>
                <a:spcPct val="50000"/>
              </a:spcBef>
            </a:pPr>
            <a:r>
              <a:rPr lang="vi-VN" altLang="en-US" sz="4000" b="1" i="1" smtClean="0">
                <a:solidFill>
                  <a:srgbClr val="FF0000"/>
                </a:solidFill>
                <a:latin typeface="+mj-lt"/>
                <a:cs typeface="Times New Roman" panose="02020603050405020304" pitchFamily="18" charset="0"/>
              </a:rPr>
              <a:t>HẾT TIẾT </a:t>
            </a:r>
            <a:r>
              <a:rPr lang="vi-VN" altLang="en-US" sz="4000" b="1" i="1" dirty="0" smtClean="0">
                <a:solidFill>
                  <a:srgbClr val="FF0000"/>
                </a:solidFill>
                <a:latin typeface="+mj-lt"/>
                <a:cs typeface="Times New Roman" panose="02020603050405020304" pitchFamily="18" charset="0"/>
              </a:rPr>
              <a:t>1</a:t>
            </a:r>
            <a:endParaRPr lang="en-US" altLang="en-US" sz="4000" b="1" i="1" dirty="0">
              <a:solidFill>
                <a:srgbClr val="FF0000"/>
              </a:solidFill>
              <a:latin typeface="+mj-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a:extLst>
              <a:ext uri="{FF2B5EF4-FFF2-40B4-BE49-F238E27FC236}">
                <a16:creationId xmlns="" xmlns:a16="http://schemas.microsoft.com/office/drawing/2014/main" id="{A2EC08CF-6FBF-4A31-A253-1FE6D5ECAB6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14400" y="609600"/>
            <a:ext cx="3681413" cy="552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10">
            <a:extLst>
              <a:ext uri="{FF2B5EF4-FFF2-40B4-BE49-F238E27FC236}">
                <a16:creationId xmlns="" xmlns:a16="http://schemas.microsoft.com/office/drawing/2014/main" id="{E9C34BB0-76F9-410F-9286-1A81365121C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29199" y="609600"/>
            <a:ext cx="3743325" cy="552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7860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 xmlns:a16="http://schemas.microsoft.com/office/drawing/2014/main" id="{57B31F4E-0081-4AC8-B01B-363621854590}"/>
              </a:ext>
            </a:extLst>
          </p:cNvPr>
          <p:cNvSpPr>
            <a:spLocks noChangeArrowheads="1"/>
          </p:cNvSpPr>
          <p:nvPr/>
        </p:nvSpPr>
        <p:spPr bwMode="gray">
          <a:xfrm>
            <a:off x="0" y="0"/>
            <a:ext cx="9144000" cy="6858000"/>
          </a:xfrm>
          <a:prstGeom prst="rect">
            <a:avLst/>
          </a:prstGeom>
          <a:solidFill>
            <a:schemeClr val="bg1"/>
          </a:solidFill>
          <a:ln w="6350">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24578" name="Picture 3" descr="CORIOLIS">
            <a:extLst>
              <a:ext uri="{FF2B5EF4-FFF2-40B4-BE49-F238E27FC236}">
                <a16:creationId xmlns="" xmlns:a16="http://schemas.microsoft.com/office/drawing/2014/main" id="{CEA732BA-97F6-4133-A8D5-D20CA45E80B8}"/>
              </a:ext>
            </a:extLst>
          </p:cNvPr>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a:xfrm>
            <a:off x="3203575" y="2205038"/>
            <a:ext cx="2971800" cy="2652712"/>
          </a:xfrm>
          <a:solidFill>
            <a:srgbClr val="FFFF00"/>
          </a:solidFill>
        </p:spPr>
      </p:pic>
      <p:sp>
        <p:nvSpPr>
          <p:cNvPr id="24579" name="Oval 108">
            <a:extLst>
              <a:ext uri="{FF2B5EF4-FFF2-40B4-BE49-F238E27FC236}">
                <a16:creationId xmlns="" xmlns:a16="http://schemas.microsoft.com/office/drawing/2014/main" id="{7A922BED-D96B-42A7-8365-1081B231FD48}"/>
              </a:ext>
            </a:extLst>
          </p:cNvPr>
          <p:cNvSpPr>
            <a:spLocks noChangeArrowheads="1"/>
          </p:cNvSpPr>
          <p:nvPr/>
        </p:nvSpPr>
        <p:spPr bwMode="auto">
          <a:xfrm>
            <a:off x="4572000" y="3357563"/>
            <a:ext cx="215900" cy="215900"/>
          </a:xfrm>
          <a:prstGeom prst="ellipse">
            <a:avLst/>
          </a:prstGeom>
          <a:solidFill>
            <a:srgbClr val="FFFF00"/>
          </a:solidFill>
          <a:ln w="57150" cap="sq">
            <a:solidFill>
              <a:srgbClr val="FFFF00"/>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2" name="Group 25">
            <a:extLst>
              <a:ext uri="{FF2B5EF4-FFF2-40B4-BE49-F238E27FC236}">
                <a16:creationId xmlns="" xmlns:a16="http://schemas.microsoft.com/office/drawing/2014/main" id="{5249215A-8174-4AA8-A3E4-E1C73A611DAF}"/>
              </a:ext>
            </a:extLst>
          </p:cNvPr>
          <p:cNvGrpSpPr>
            <a:grpSpLocks/>
          </p:cNvGrpSpPr>
          <p:nvPr/>
        </p:nvGrpSpPr>
        <p:grpSpPr bwMode="auto">
          <a:xfrm>
            <a:off x="-76200" y="2792413"/>
            <a:ext cx="4038600" cy="1285875"/>
            <a:chOff x="0" y="2833255"/>
            <a:chExt cx="4038600" cy="1285875"/>
          </a:xfrm>
        </p:grpSpPr>
        <p:cxnSp>
          <p:nvCxnSpPr>
            <p:cNvPr id="103" name="Straight Arrow Connector 102">
              <a:extLst>
                <a:ext uri="{FF2B5EF4-FFF2-40B4-BE49-F238E27FC236}">
                  <a16:creationId xmlns="" xmlns:a16="http://schemas.microsoft.com/office/drawing/2014/main" id="{FFA613E8-552D-4C63-BDF6-4EF0A5EF64D1}"/>
                </a:ext>
              </a:extLst>
            </p:cNvPr>
            <p:cNvCxnSpPr/>
            <p:nvPr/>
          </p:nvCxnSpPr>
          <p:spPr bwMode="auto">
            <a:xfrm>
              <a:off x="2590800" y="3490480"/>
              <a:ext cx="1447800"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591" name="Picture 17" descr="C:\Users\DONGXINH\Desktop\themes\76877.jpg">
              <a:extLst>
                <a:ext uri="{FF2B5EF4-FFF2-40B4-BE49-F238E27FC236}">
                  <a16:creationId xmlns="" xmlns:a16="http://schemas.microsoft.com/office/drawing/2014/main" id="{6EFCAC2E-B5A9-46A9-84FF-7A5EA5BC95DC}"/>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400000">
              <a:off x="642937" y="2190318"/>
              <a:ext cx="1285875" cy="2571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 name="Group 26">
            <a:extLst>
              <a:ext uri="{FF2B5EF4-FFF2-40B4-BE49-F238E27FC236}">
                <a16:creationId xmlns="" xmlns:a16="http://schemas.microsoft.com/office/drawing/2014/main" id="{61FD50D9-177A-4F9C-A13E-F30849C50230}"/>
              </a:ext>
            </a:extLst>
          </p:cNvPr>
          <p:cNvGrpSpPr>
            <a:grpSpLocks/>
          </p:cNvGrpSpPr>
          <p:nvPr/>
        </p:nvGrpSpPr>
        <p:grpSpPr bwMode="auto">
          <a:xfrm>
            <a:off x="4079875" y="4114800"/>
            <a:ext cx="1285875" cy="2860675"/>
            <a:chOff x="4038601" y="4114800"/>
            <a:chExt cx="1285875" cy="2860257"/>
          </a:xfrm>
        </p:grpSpPr>
        <p:cxnSp>
          <p:nvCxnSpPr>
            <p:cNvPr id="101" name="Straight Arrow Connector 100">
              <a:extLst>
                <a:ext uri="{FF2B5EF4-FFF2-40B4-BE49-F238E27FC236}">
                  <a16:creationId xmlns="" xmlns:a16="http://schemas.microsoft.com/office/drawing/2014/main" id="{22499CC8-8FE6-43A4-8B9C-9BEDB0E61FFF}"/>
                </a:ext>
              </a:extLst>
            </p:cNvPr>
            <p:cNvCxnSpPr/>
            <p:nvPr/>
          </p:nvCxnSpPr>
          <p:spPr bwMode="auto">
            <a:xfrm rot="16200000" flipV="1">
              <a:off x="4040282" y="4749707"/>
              <a:ext cx="1271402"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589" name="Picture 20" descr="C:\Users\DONGXINH\Desktop\themes\56.jpg">
              <a:extLst>
                <a:ext uri="{FF2B5EF4-FFF2-40B4-BE49-F238E27FC236}">
                  <a16:creationId xmlns="" xmlns:a16="http://schemas.microsoft.com/office/drawing/2014/main" id="{1DB346BD-9646-418C-99A6-560B75D3BE30}"/>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0800000">
              <a:off x="4038601" y="5181600"/>
              <a:ext cx="1285875" cy="17934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 name="Group 22">
            <a:extLst>
              <a:ext uri="{FF2B5EF4-FFF2-40B4-BE49-F238E27FC236}">
                <a16:creationId xmlns="" xmlns:a16="http://schemas.microsoft.com/office/drawing/2014/main" id="{A8527ACD-E0E2-4D72-BE52-01F7B5D3BBA9}"/>
              </a:ext>
            </a:extLst>
          </p:cNvPr>
          <p:cNvGrpSpPr>
            <a:grpSpLocks/>
          </p:cNvGrpSpPr>
          <p:nvPr/>
        </p:nvGrpSpPr>
        <p:grpSpPr bwMode="auto">
          <a:xfrm>
            <a:off x="3879850" y="-152400"/>
            <a:ext cx="1524000" cy="2971800"/>
            <a:chOff x="3886200" y="-228600"/>
            <a:chExt cx="1523999" cy="2971800"/>
          </a:xfrm>
        </p:grpSpPr>
        <p:cxnSp>
          <p:nvCxnSpPr>
            <p:cNvPr id="100" name="Straight Arrow Connector 99">
              <a:extLst>
                <a:ext uri="{FF2B5EF4-FFF2-40B4-BE49-F238E27FC236}">
                  <a16:creationId xmlns="" xmlns:a16="http://schemas.microsoft.com/office/drawing/2014/main" id="{792D6904-2B64-4815-9A0C-7C42F1C41F57}"/>
                </a:ext>
              </a:extLst>
            </p:cNvPr>
            <p:cNvCxnSpPr/>
            <p:nvPr/>
          </p:nvCxnSpPr>
          <p:spPr bwMode="auto">
            <a:xfrm rot="5400000">
              <a:off x="4178299" y="2233613"/>
              <a:ext cx="1017587"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587" name="Picture 83" descr="C:\Users\DONGXINH\Desktop\themes\55767.jpg">
              <a:extLst>
                <a:ext uri="{FF2B5EF4-FFF2-40B4-BE49-F238E27FC236}">
                  <a16:creationId xmlns="" xmlns:a16="http://schemas.microsoft.com/office/drawing/2014/main" id="{99F71AF8-F5D5-4D01-9E72-EEAE64684B2A}"/>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886200" y="-228600"/>
              <a:ext cx="1523999" cy="2006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 name="Group 24">
            <a:extLst>
              <a:ext uri="{FF2B5EF4-FFF2-40B4-BE49-F238E27FC236}">
                <a16:creationId xmlns="" xmlns:a16="http://schemas.microsoft.com/office/drawing/2014/main" id="{478F0998-3AC3-494A-A2BB-53D13B9FD63B}"/>
              </a:ext>
            </a:extLst>
          </p:cNvPr>
          <p:cNvGrpSpPr>
            <a:grpSpLocks/>
          </p:cNvGrpSpPr>
          <p:nvPr/>
        </p:nvGrpSpPr>
        <p:grpSpPr bwMode="auto">
          <a:xfrm>
            <a:off x="5597525" y="2673350"/>
            <a:ext cx="3455988" cy="1633538"/>
            <a:chOff x="5715000" y="2701630"/>
            <a:chExt cx="3456705" cy="1633536"/>
          </a:xfrm>
        </p:grpSpPr>
        <p:cxnSp>
          <p:nvCxnSpPr>
            <p:cNvPr id="105" name="Straight Arrow Connector 104">
              <a:extLst>
                <a:ext uri="{FF2B5EF4-FFF2-40B4-BE49-F238E27FC236}">
                  <a16:creationId xmlns="" xmlns:a16="http://schemas.microsoft.com/office/drawing/2014/main" id="{2F761739-900D-4C45-978D-A80D1B062810}"/>
                </a:ext>
              </a:extLst>
            </p:cNvPr>
            <p:cNvCxnSpPr/>
            <p:nvPr/>
          </p:nvCxnSpPr>
          <p:spPr bwMode="auto">
            <a:xfrm rot="10800000">
              <a:off x="5715000" y="3490617"/>
              <a:ext cx="1676748"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585" name="Picture 18" descr="C:\Users\DONGXINH\Desktop\themes\89768.jpg">
              <a:extLst>
                <a:ext uri="{FF2B5EF4-FFF2-40B4-BE49-F238E27FC236}">
                  <a16:creationId xmlns="" xmlns:a16="http://schemas.microsoft.com/office/drawing/2014/main" id="{90555EA7-E01B-4595-A589-95DBDE532933}"/>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400000">
              <a:off x="7246164" y="2409625"/>
              <a:ext cx="1633536" cy="2217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4292408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3.33333E-6 -3.33333E-6 L -3.33333E-6 0.08334 " pathEditMode="relative" rAng="0" ptsTypes="AA">
                                      <p:cBhvr>
                                        <p:cTn id="6" dur="2000" fill="hold"/>
                                        <p:tgtEl>
                                          <p:spTgt spid="4"/>
                                        </p:tgtEl>
                                        <p:attrNameLst>
                                          <p:attrName>ppt_x</p:attrName>
                                          <p:attrName>ppt_y</p:attrName>
                                        </p:attrNameLst>
                                      </p:cBhvr>
                                      <p:rCtr x="0" y="4167"/>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66667E-6 3.7037E-7 L -0.09271 0.00023 " pathEditMode="relative" rAng="0" ptsTypes="AA">
                                      <p:cBhvr>
                                        <p:cTn id="10" dur="2000" fill="hold"/>
                                        <p:tgtEl>
                                          <p:spTgt spid="5"/>
                                        </p:tgtEl>
                                        <p:attrNameLst>
                                          <p:attrName>ppt_x</p:attrName>
                                          <p:attrName>ppt_y</p:attrName>
                                        </p:attrNameLst>
                                      </p:cBhvr>
                                      <p:rCtr x="-4635"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64" presetClass="path" presetSubtype="0" accel="50000" decel="50000" fill="hold" nodeType="clickEffect">
                                  <p:stCondLst>
                                    <p:cond delay="0"/>
                                  </p:stCondLst>
                                  <p:childTnLst>
                                    <p:animMotion origin="layout" path="M 8.33333E-7 -4.81481E-6 L -0.00365 -0.08634 " pathEditMode="relative" rAng="0" ptsTypes="AA">
                                      <p:cBhvr>
                                        <p:cTn id="14" dur="2000" fill="hold"/>
                                        <p:tgtEl>
                                          <p:spTgt spid="3"/>
                                        </p:tgtEl>
                                        <p:attrNameLst>
                                          <p:attrName>ppt_x</p:attrName>
                                          <p:attrName>ppt_y</p:attrName>
                                        </p:attrNameLst>
                                      </p:cBhvr>
                                      <p:rCtr x="-191" y="-4329"/>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2.77556E-17 -4.44444E-6 L 0.07083 0.00417 " pathEditMode="relative" rAng="0" ptsTypes="AA">
                                      <p:cBhvr>
                                        <p:cTn id="18" dur="2000" fill="hold"/>
                                        <p:tgtEl>
                                          <p:spTgt spid="2"/>
                                        </p:tgtEl>
                                        <p:attrNameLst>
                                          <p:attrName>ppt_x</p:attrName>
                                          <p:attrName>ppt_y</p:attrName>
                                        </p:attrNameLst>
                                      </p:cBhvr>
                                      <p:rCtr x="3542"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 xmlns:a16="http://schemas.microsoft.com/office/drawing/2014/main" id="{069A3B2D-EA48-4009-A8F3-B5B360ED4BD3}"/>
              </a:ext>
            </a:extLst>
          </p:cNvPr>
          <p:cNvSpPr txBox="1">
            <a:spLocks noChangeArrowheads="1"/>
          </p:cNvSpPr>
          <p:nvPr/>
        </p:nvSpPr>
        <p:spPr bwMode="auto">
          <a:xfrm>
            <a:off x="495300" y="173618"/>
            <a:ext cx="8839200" cy="615950"/>
          </a:xfrm>
          <a:prstGeom prst="rect">
            <a:avLst/>
          </a:prstGeom>
          <a:solidFill>
            <a:srgbClr val="FFFF00"/>
          </a:solidFill>
          <a:ln w="9525">
            <a:noFill/>
            <a:miter lim="800000"/>
            <a:headEnd/>
            <a:tailEnd/>
          </a:ln>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sz="3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 </a:t>
            </a:r>
            <a:r>
              <a:rPr lang="en-US" altLang="en-US" sz="34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Trọng</a:t>
            </a:r>
            <a:r>
              <a:rPr lang="en-US" altLang="en-US" sz="34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4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lượng</a:t>
            </a:r>
            <a:r>
              <a:rPr lang="en-US" altLang="en-US" sz="34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4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34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4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lực</a:t>
            </a:r>
            <a:r>
              <a:rPr lang="en-US" altLang="en-US" sz="34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4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hút</a:t>
            </a:r>
            <a:r>
              <a:rPr lang="en-US" altLang="en-US" sz="34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4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altLang="en-US" sz="34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4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Trái</a:t>
            </a:r>
            <a:r>
              <a:rPr lang="en-US" altLang="en-US" sz="34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4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Đất</a:t>
            </a:r>
            <a:endParaRPr lang="en-US" altLang="en-US" sz="34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Text Box 6">
            <a:extLst>
              <a:ext uri="{FF2B5EF4-FFF2-40B4-BE49-F238E27FC236}">
                <a16:creationId xmlns="" xmlns:a16="http://schemas.microsoft.com/office/drawing/2014/main" id="{069A3B2D-EA48-4009-A8F3-B5B360ED4BD3}"/>
              </a:ext>
            </a:extLst>
          </p:cNvPr>
          <p:cNvSpPr txBox="1">
            <a:spLocks noChangeArrowheads="1"/>
          </p:cNvSpPr>
          <p:nvPr/>
        </p:nvSpPr>
        <p:spPr bwMode="auto">
          <a:xfrm>
            <a:off x="495300" y="977590"/>
            <a:ext cx="8648700" cy="2529923"/>
          </a:xfrm>
          <a:prstGeom prst="rect">
            <a:avLst/>
          </a:prstGeom>
          <a:solidFill>
            <a:srgbClr val="FFFF00"/>
          </a:solidFill>
          <a:ln w="9525">
            <a:noFill/>
            <a:miter lim="800000"/>
            <a:headEnd/>
            <a:tailEnd/>
          </a:ln>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3600" dirty="0">
                <a:solidFill>
                  <a:srgbClr val="FF0000"/>
                </a:solidFill>
              </a:rPr>
              <a:t>- Độ lớn lực hút của Trái Đất tác dụng lên một vật được gọi là trọng lượng của vật đó.</a:t>
            </a:r>
          </a:p>
          <a:p>
            <a:pPr>
              <a:buNone/>
            </a:pPr>
            <a:r>
              <a:rPr lang="vi-VN" sz="3600" dirty="0">
                <a:solidFill>
                  <a:srgbClr val="FF0000"/>
                </a:solidFill>
              </a:rPr>
              <a:t>- Trọng lượng kí hiệu là P.</a:t>
            </a:r>
          </a:p>
          <a:p>
            <a:pPr>
              <a:buNone/>
            </a:pPr>
            <a:r>
              <a:rPr lang="vi-VN" sz="3600" dirty="0">
                <a:solidFill>
                  <a:srgbClr val="FF0000"/>
                </a:solidFill>
              </a:rPr>
              <a:t>- Đơn vị </a:t>
            </a:r>
            <a:r>
              <a:rPr lang="en-US" sz="3600" dirty="0" err="1" smtClean="0">
                <a:solidFill>
                  <a:srgbClr val="FF0000"/>
                </a:solidFill>
              </a:rPr>
              <a:t>là</a:t>
            </a:r>
            <a:r>
              <a:rPr lang="en-US" sz="3600" dirty="0" smtClean="0">
                <a:solidFill>
                  <a:srgbClr val="FF0000"/>
                </a:solidFill>
              </a:rPr>
              <a:t> N</a:t>
            </a:r>
            <a:r>
              <a:rPr lang="vi-VN" sz="3600" dirty="0" smtClean="0">
                <a:solidFill>
                  <a:srgbClr val="FF0000"/>
                </a:solidFill>
              </a:rPr>
              <a:t>.</a:t>
            </a:r>
            <a:endParaRPr lang="vi-VN" sz="3600" dirty="0">
              <a:solidFill>
                <a:srgbClr val="FF0000"/>
              </a:solidFill>
            </a:endParaRPr>
          </a:p>
        </p:txBody>
      </p:sp>
      <p:sp>
        <p:nvSpPr>
          <p:cNvPr id="4" name="Rectangle 3"/>
          <p:cNvSpPr>
            <a:spLocks noChangeArrowheads="1"/>
          </p:cNvSpPr>
          <p:nvPr/>
        </p:nvSpPr>
        <p:spPr bwMode="auto">
          <a:xfrm>
            <a:off x="-14922" y="173618"/>
            <a:ext cx="7905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vi-VN" sz="3600" b="1" dirty="0">
                <a:solidFill>
                  <a:srgbClr val="FF0000"/>
                </a:solidFill>
                <a:sym typeface="Wingdings" pitchFamily="2" charset="2"/>
              </a:rPr>
              <a:t></a:t>
            </a:r>
            <a:endParaRPr lang="en-US" sz="3600" dirty="0"/>
          </a:p>
        </p:txBody>
      </p:sp>
      <p:sp>
        <p:nvSpPr>
          <p:cNvPr id="5" name="Rectangle 4"/>
          <p:cNvSpPr>
            <a:spLocks noChangeArrowheads="1"/>
          </p:cNvSpPr>
          <p:nvPr/>
        </p:nvSpPr>
        <p:spPr bwMode="auto">
          <a:xfrm>
            <a:off x="-91122" y="977590"/>
            <a:ext cx="7905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vi-VN" sz="3600" b="1" dirty="0">
                <a:solidFill>
                  <a:srgbClr val="FF0000"/>
                </a:solidFill>
                <a:sym typeface="Wingdings" pitchFamily="2" charset="2"/>
              </a:rPr>
              <a:t></a:t>
            </a:r>
            <a:endParaRPr lang="en-US" sz="3600" dirty="0"/>
          </a:p>
        </p:txBody>
      </p:sp>
    </p:spTree>
    <p:extLst>
      <p:ext uri="{BB962C8B-B14F-4D97-AF65-F5344CB8AC3E}">
        <p14:creationId xmlns="" xmlns:p14="http://schemas.microsoft.com/office/powerpoint/2010/main" val="219604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6B045E7-B682-4966-B948-C1D44796CEB8}"/>
              </a:ext>
            </a:extLst>
          </p:cNvPr>
          <p:cNvSpPr/>
          <p:nvPr/>
        </p:nvSpPr>
        <p:spPr>
          <a:xfrm>
            <a:off x="0" y="1678782"/>
            <a:ext cx="9144000" cy="342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1350"/>
          </a:p>
        </p:txBody>
      </p:sp>
      <p:sp>
        <p:nvSpPr>
          <p:cNvPr id="8" name="Rectangle 7"/>
          <p:cNvSpPr/>
          <p:nvPr/>
        </p:nvSpPr>
        <p:spPr>
          <a:xfrm>
            <a:off x="1453103" y="2812476"/>
            <a:ext cx="6502119" cy="1754326"/>
          </a:xfrm>
          <a:prstGeom prst="rect">
            <a:avLst/>
          </a:prstGeom>
        </p:spPr>
        <p:txBody>
          <a:bodyPr wrap="square">
            <a:spAutoFit/>
          </a:bodyPr>
          <a:lstStyle/>
          <a:p>
            <a:pPr marL="342900" indent="-342900" algn="just">
              <a:lnSpc>
                <a:spcPct val="150000"/>
              </a:lnSpc>
              <a:buFontTx/>
              <a:buChar char="-"/>
            </a:pPr>
            <a:r>
              <a:rPr lang="en-US" sz="2400" dirty="0" err="1">
                <a:solidFill>
                  <a:srgbClr val="002060"/>
                </a:solidFill>
              </a:rPr>
              <a:t>Tiến</a:t>
            </a:r>
            <a:r>
              <a:rPr lang="en-US" sz="2400" dirty="0">
                <a:solidFill>
                  <a:srgbClr val="002060"/>
                </a:solidFill>
              </a:rPr>
              <a:t> </a:t>
            </a:r>
            <a:r>
              <a:rPr lang="en-US" sz="2400" dirty="0" err="1">
                <a:solidFill>
                  <a:srgbClr val="002060"/>
                </a:solidFill>
              </a:rPr>
              <a:t>hành</a:t>
            </a:r>
            <a:r>
              <a:rPr lang="en-US" sz="2400" dirty="0">
                <a:solidFill>
                  <a:srgbClr val="002060"/>
                </a:solidFill>
              </a:rPr>
              <a:t> </a:t>
            </a:r>
            <a:r>
              <a:rPr lang="en-US" sz="2400" dirty="0" err="1">
                <a:solidFill>
                  <a:srgbClr val="002060"/>
                </a:solidFill>
              </a:rPr>
              <a:t>thí</a:t>
            </a:r>
            <a:r>
              <a:rPr lang="en-US" sz="2400" dirty="0">
                <a:solidFill>
                  <a:srgbClr val="002060"/>
                </a:solidFill>
              </a:rPr>
              <a:t> </a:t>
            </a:r>
            <a:r>
              <a:rPr lang="en-US" sz="2400" dirty="0" err="1">
                <a:solidFill>
                  <a:srgbClr val="002060"/>
                </a:solidFill>
              </a:rPr>
              <a:t>nghiệm</a:t>
            </a:r>
            <a:r>
              <a:rPr lang="en-US" sz="2400" dirty="0">
                <a:solidFill>
                  <a:srgbClr val="002060"/>
                </a:solidFill>
              </a:rPr>
              <a:t> </a:t>
            </a:r>
          </a:p>
          <a:p>
            <a:pPr marL="342900" indent="-342900" algn="just">
              <a:lnSpc>
                <a:spcPct val="150000"/>
              </a:lnSpc>
              <a:buFontTx/>
              <a:buChar char="-"/>
            </a:pPr>
            <a:r>
              <a:rPr lang="en-US" sz="2400" dirty="0" err="1">
                <a:solidFill>
                  <a:srgbClr val="002060"/>
                </a:solidFill>
              </a:rPr>
              <a:t>Thảo</a:t>
            </a:r>
            <a:r>
              <a:rPr lang="en-US" sz="2400" dirty="0">
                <a:solidFill>
                  <a:srgbClr val="002060"/>
                </a:solidFill>
              </a:rPr>
              <a:t> </a:t>
            </a:r>
            <a:r>
              <a:rPr lang="en-US" sz="2400" dirty="0" err="1">
                <a:solidFill>
                  <a:srgbClr val="002060"/>
                </a:solidFill>
              </a:rPr>
              <a:t>luận</a:t>
            </a:r>
            <a:r>
              <a:rPr lang="en-US" sz="2400" dirty="0">
                <a:solidFill>
                  <a:srgbClr val="002060"/>
                </a:solidFill>
              </a:rPr>
              <a:t>, </a:t>
            </a:r>
            <a:r>
              <a:rPr lang="en-US" sz="2400" dirty="0" err="1">
                <a:solidFill>
                  <a:srgbClr val="002060"/>
                </a:solidFill>
              </a:rPr>
              <a:t>hoàn</a:t>
            </a:r>
            <a:r>
              <a:rPr lang="en-US" sz="2400" dirty="0">
                <a:solidFill>
                  <a:srgbClr val="002060"/>
                </a:solidFill>
              </a:rPr>
              <a:t> </a:t>
            </a:r>
            <a:r>
              <a:rPr lang="en-US" sz="2400" dirty="0" err="1">
                <a:solidFill>
                  <a:srgbClr val="002060"/>
                </a:solidFill>
              </a:rPr>
              <a:t>thiện</a:t>
            </a:r>
            <a:r>
              <a:rPr lang="en-US" sz="2400" dirty="0">
                <a:solidFill>
                  <a:srgbClr val="002060"/>
                </a:solidFill>
              </a:rPr>
              <a:t> </a:t>
            </a:r>
            <a:r>
              <a:rPr lang="en-US" sz="2400" dirty="0" err="1">
                <a:solidFill>
                  <a:srgbClr val="002060"/>
                </a:solidFill>
              </a:rPr>
              <a:t>bảng</a:t>
            </a:r>
            <a:r>
              <a:rPr lang="en-US" sz="2400" dirty="0">
                <a:solidFill>
                  <a:srgbClr val="002060"/>
                </a:solidFill>
              </a:rPr>
              <a:t> 1 </a:t>
            </a:r>
            <a:r>
              <a:rPr lang="en-US" sz="2400" dirty="0" err="1">
                <a:solidFill>
                  <a:srgbClr val="002060"/>
                </a:solidFill>
              </a:rPr>
              <a:t>và</a:t>
            </a:r>
            <a:r>
              <a:rPr lang="en-US" sz="2400" dirty="0">
                <a:solidFill>
                  <a:srgbClr val="002060"/>
                </a:solidFill>
              </a:rPr>
              <a:t> </a:t>
            </a:r>
            <a:r>
              <a:rPr lang="en-US" sz="2400" dirty="0" err="1">
                <a:solidFill>
                  <a:srgbClr val="002060"/>
                </a:solidFill>
              </a:rPr>
              <a:t>các</a:t>
            </a:r>
            <a:r>
              <a:rPr lang="en-US" sz="2400" dirty="0">
                <a:solidFill>
                  <a:srgbClr val="002060"/>
                </a:solidFill>
              </a:rPr>
              <a:t> </a:t>
            </a:r>
            <a:r>
              <a:rPr lang="en-US" sz="2400" dirty="0" err="1">
                <a:solidFill>
                  <a:srgbClr val="002060"/>
                </a:solidFill>
              </a:rPr>
              <a:t>nội</a:t>
            </a:r>
            <a:r>
              <a:rPr lang="en-US" sz="2400" dirty="0">
                <a:solidFill>
                  <a:srgbClr val="002060"/>
                </a:solidFill>
              </a:rPr>
              <a:t> dung </a:t>
            </a:r>
            <a:r>
              <a:rPr lang="en-US" sz="2400" dirty="0" err="1">
                <a:solidFill>
                  <a:srgbClr val="002060"/>
                </a:solidFill>
              </a:rPr>
              <a:t>còn</a:t>
            </a:r>
            <a:r>
              <a:rPr lang="en-US" sz="2400" dirty="0">
                <a:solidFill>
                  <a:srgbClr val="002060"/>
                </a:solidFill>
              </a:rPr>
              <a:t> </a:t>
            </a:r>
            <a:r>
              <a:rPr lang="en-US" sz="2400" dirty="0" err="1">
                <a:solidFill>
                  <a:srgbClr val="002060"/>
                </a:solidFill>
              </a:rPr>
              <a:t>thiếu</a:t>
            </a:r>
            <a:r>
              <a:rPr lang="en-US" sz="2400" dirty="0">
                <a:solidFill>
                  <a:srgbClr val="002060"/>
                </a:solidFill>
              </a:rPr>
              <a:t> </a:t>
            </a:r>
            <a:r>
              <a:rPr lang="en-US" sz="2400" dirty="0" err="1">
                <a:solidFill>
                  <a:srgbClr val="002060"/>
                </a:solidFill>
              </a:rPr>
              <a:t>trong</a:t>
            </a:r>
            <a:r>
              <a:rPr lang="en-US" sz="2400" dirty="0">
                <a:solidFill>
                  <a:srgbClr val="002060"/>
                </a:solidFill>
              </a:rPr>
              <a:t> </a:t>
            </a:r>
            <a:r>
              <a:rPr lang="en-US" sz="2400" dirty="0" err="1">
                <a:solidFill>
                  <a:srgbClr val="002060"/>
                </a:solidFill>
              </a:rPr>
              <a:t>phiếu</a:t>
            </a:r>
            <a:endParaRPr lang="en-US" sz="2400" dirty="0">
              <a:solidFill>
                <a:srgbClr val="002060"/>
              </a:solidFill>
            </a:endParaRPr>
          </a:p>
        </p:txBody>
      </p:sp>
      <p:pic>
        <p:nvPicPr>
          <p:cNvPr id="1026" name="Picture 2" descr="Download Free png Child , Students, group of children studying illustration  ... - DLPNG.com"/>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97" y="1856852"/>
            <a:ext cx="1829614" cy="92852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1810184" y="1914729"/>
            <a:ext cx="3875722" cy="415498"/>
          </a:xfrm>
          <a:prstGeom prst="rect">
            <a:avLst/>
          </a:prstGeom>
        </p:spPr>
        <p:txBody>
          <a:bodyPr wrap="square">
            <a:spAutoFit/>
          </a:bodyPr>
          <a:lstStyle/>
          <a:p>
            <a:r>
              <a:rPr lang="en-US" sz="2100" b="1">
                <a:solidFill>
                  <a:srgbClr val="0000CC"/>
                </a:solidFill>
                <a:latin typeface="Times New Roman" panose="02020603050405020304" pitchFamily="18" charset="0"/>
              </a:rPr>
              <a:t>HOẠT ĐỘNG NHÓM</a:t>
            </a:r>
            <a:endParaRPr lang="en-US" sz="2100">
              <a:solidFill>
                <a:srgbClr val="0000CC"/>
              </a:solidFill>
            </a:endParaRPr>
          </a:p>
        </p:txBody>
      </p:sp>
      <p:sp>
        <p:nvSpPr>
          <p:cNvPr id="9" name="TextBox 8">
            <a:extLst>
              <a:ext uri="{FF2B5EF4-FFF2-40B4-BE49-F238E27FC236}">
                <a16:creationId xmlns="" xmlns:a16="http://schemas.microsoft.com/office/drawing/2014/main" id="{24AE6793-EA05-44F5-86F2-EF3A1EA78258}"/>
              </a:ext>
            </a:extLst>
          </p:cNvPr>
          <p:cNvSpPr txBox="1"/>
          <p:nvPr/>
        </p:nvSpPr>
        <p:spPr>
          <a:xfrm>
            <a:off x="886609" y="1140462"/>
            <a:ext cx="763511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TÌM HIỂU VỀ TRỌNG LƯỢNG</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54504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6B045E7-B682-4966-B948-C1D44796CEB8}"/>
              </a:ext>
            </a:extLst>
          </p:cNvPr>
          <p:cNvSpPr/>
          <p:nvPr/>
        </p:nvSpPr>
        <p:spPr>
          <a:xfrm>
            <a:off x="0" y="1678782"/>
            <a:ext cx="9144000" cy="342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1350"/>
          </a:p>
        </p:txBody>
      </p:sp>
      <p:sp>
        <p:nvSpPr>
          <p:cNvPr id="11" name="TextBox 10">
            <a:extLst>
              <a:ext uri="{FF2B5EF4-FFF2-40B4-BE49-F238E27FC236}">
                <a16:creationId xmlns="" xmlns:a16="http://schemas.microsoft.com/office/drawing/2014/main" id="{24AE6793-EA05-44F5-86F2-EF3A1EA78258}"/>
              </a:ext>
            </a:extLst>
          </p:cNvPr>
          <p:cNvSpPr txBox="1"/>
          <p:nvPr/>
        </p:nvSpPr>
        <p:spPr>
          <a:xfrm>
            <a:off x="886609" y="1140462"/>
            <a:ext cx="763511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TÌM HIỂU VỀ TRỌNG LƯỢNG</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nvPr>
        </p:nvGraphicFramePr>
        <p:xfrm>
          <a:off x="399011" y="1969000"/>
          <a:ext cx="8267008" cy="3174500"/>
        </p:xfrm>
        <a:graphic>
          <a:graphicData uri="http://schemas.openxmlformats.org/drawingml/2006/table">
            <a:tbl>
              <a:tblPr firstRow="1" firstCol="1" bandRow="1">
                <a:tableStyleId>{5C22544A-7EE6-4342-B048-85BDC9FD1C3A}</a:tableStyleId>
              </a:tblPr>
              <a:tblGrid>
                <a:gridCol w="2085562">
                  <a:extLst>
                    <a:ext uri="{9D8B030D-6E8A-4147-A177-3AD203B41FA5}">
                      <a16:colId xmlns="" xmlns:a16="http://schemas.microsoft.com/office/drawing/2014/main" val="20000"/>
                    </a:ext>
                  </a:extLst>
                </a:gridCol>
                <a:gridCol w="2114775">
                  <a:extLst>
                    <a:ext uri="{9D8B030D-6E8A-4147-A177-3AD203B41FA5}">
                      <a16:colId xmlns="" xmlns:a16="http://schemas.microsoft.com/office/drawing/2014/main" val="20001"/>
                    </a:ext>
                  </a:extLst>
                </a:gridCol>
                <a:gridCol w="1944814">
                  <a:extLst>
                    <a:ext uri="{9D8B030D-6E8A-4147-A177-3AD203B41FA5}">
                      <a16:colId xmlns="" xmlns:a16="http://schemas.microsoft.com/office/drawing/2014/main" val="20002"/>
                    </a:ext>
                  </a:extLst>
                </a:gridCol>
                <a:gridCol w="2121857">
                  <a:extLst>
                    <a:ext uri="{9D8B030D-6E8A-4147-A177-3AD203B41FA5}">
                      <a16:colId xmlns="" xmlns:a16="http://schemas.microsoft.com/office/drawing/2014/main" val="20003"/>
                    </a:ext>
                  </a:extLst>
                </a:gridCol>
              </a:tblGrid>
              <a:tr h="793625">
                <a:tc>
                  <a:txBody>
                    <a:bodyPr/>
                    <a:lstStyle/>
                    <a:p>
                      <a:pPr algn="just">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Bef>
                          <a:spcPts val="300"/>
                        </a:spcBef>
                        <a:spcAft>
                          <a:spcPts val="0"/>
                        </a:spcAft>
                      </a:pPr>
                      <a:r>
                        <a:rPr lang="de-AT" sz="2100">
                          <a:effectLst/>
                          <a:latin typeface="Times New Roman" panose="02020603050405020304" pitchFamily="18" charset="0"/>
                          <a:cs typeface="Times New Roman" panose="02020603050405020304" pitchFamily="18" charset="0"/>
                        </a:rPr>
                        <a:t>Khối lượng các quả nặng (kg)</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Bef>
                          <a:spcPts val="300"/>
                        </a:spcBef>
                        <a:spcAft>
                          <a:spcPts val="0"/>
                        </a:spcAft>
                      </a:pPr>
                      <a:r>
                        <a:rPr lang="en-US" sz="2100" baseline="0" dirty="0" smtClean="0">
                          <a:effectLst/>
                          <a:latin typeface="Times New Roman" panose="02020603050405020304" pitchFamily="18" charset="0"/>
                          <a:ea typeface="Calibri" panose="020F0502020204030204" pitchFamily="34" charset="0"/>
                          <a:cs typeface="Times New Roman" panose="02020603050405020304" pitchFamily="18" charset="0"/>
                        </a:rPr>
                        <a:t>Lo xo </a:t>
                      </a:r>
                      <a:r>
                        <a:rPr lang="en-US" sz="21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21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1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dạng</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Bef>
                          <a:spcPts val="300"/>
                        </a:spcBef>
                        <a:spcAft>
                          <a:spcPts val="0"/>
                        </a:spcAft>
                      </a:pP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1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0"/>
                  </a:ext>
                </a:extLst>
              </a:tr>
              <a:tr h="793625">
                <a:tc>
                  <a:txBody>
                    <a:bodyPr/>
                    <a:lstStyle/>
                    <a:p>
                      <a:pPr algn="ctr">
                        <a:lnSpc>
                          <a:spcPct val="115000"/>
                        </a:lnSpc>
                        <a:spcBef>
                          <a:spcPts val="300"/>
                        </a:spcBef>
                        <a:spcAft>
                          <a:spcPts val="0"/>
                        </a:spcAft>
                      </a:pPr>
                      <a:r>
                        <a:rPr lang="de-AT" sz="2100">
                          <a:effectLst/>
                          <a:latin typeface="Times New Roman" panose="02020603050405020304" pitchFamily="18" charset="0"/>
                          <a:cs typeface="Times New Roman" panose="02020603050405020304" pitchFamily="18" charset="0"/>
                        </a:rPr>
                        <a:t>Treo 1 quả nặng vào lực kế</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a:effectLst/>
                          <a:latin typeface="Times New Roman" panose="02020603050405020304" pitchFamily="18" charset="0"/>
                          <a:cs typeface="Times New Roman" panose="02020603050405020304" pitchFamily="18" charset="0"/>
                        </a:rPr>
                        <a:t> </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1"/>
                  </a:ext>
                </a:extLst>
              </a:tr>
              <a:tr h="793625">
                <a:tc>
                  <a:txBody>
                    <a:bodyPr/>
                    <a:lstStyle/>
                    <a:p>
                      <a:pPr algn="ctr">
                        <a:lnSpc>
                          <a:spcPct val="115000"/>
                        </a:lnSpc>
                        <a:spcBef>
                          <a:spcPts val="300"/>
                        </a:spcBef>
                        <a:spcAft>
                          <a:spcPts val="0"/>
                        </a:spcAft>
                      </a:pPr>
                      <a:r>
                        <a:rPr lang="de-AT" sz="2100">
                          <a:effectLst/>
                          <a:latin typeface="Times New Roman" panose="02020603050405020304" pitchFamily="18" charset="0"/>
                          <a:cs typeface="Times New Roman" panose="02020603050405020304" pitchFamily="18" charset="0"/>
                        </a:rPr>
                        <a:t>Treo 2 quả nặng vào lực kế</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a:effectLst/>
                          <a:latin typeface="Times New Roman" panose="02020603050405020304" pitchFamily="18" charset="0"/>
                          <a:cs typeface="Times New Roman" panose="02020603050405020304" pitchFamily="18" charset="0"/>
                        </a:rPr>
                        <a:t> </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2"/>
                  </a:ext>
                </a:extLst>
              </a:tr>
              <a:tr h="793625">
                <a:tc>
                  <a:txBody>
                    <a:bodyPr/>
                    <a:lstStyle/>
                    <a:p>
                      <a:pPr algn="ctr">
                        <a:lnSpc>
                          <a:spcPct val="115000"/>
                        </a:lnSpc>
                        <a:spcBef>
                          <a:spcPts val="300"/>
                        </a:spcBef>
                        <a:spcAft>
                          <a:spcPts val="0"/>
                        </a:spcAft>
                      </a:pP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a:effectLst/>
                          <a:latin typeface="Times New Roman" panose="02020603050405020304" pitchFamily="18" charset="0"/>
                          <a:cs typeface="Times New Roman" panose="02020603050405020304" pitchFamily="18" charset="0"/>
                        </a:rPr>
                        <a:t> </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a:effectLst/>
                          <a:latin typeface="Times New Roman" panose="02020603050405020304" pitchFamily="18" charset="0"/>
                          <a:cs typeface="Times New Roman" panose="02020603050405020304" pitchFamily="18" charset="0"/>
                        </a:rPr>
                        <a:t> </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3"/>
                  </a:ext>
                </a:extLst>
              </a:tr>
            </a:tbl>
          </a:graphicData>
        </a:graphic>
      </p:graphicFrame>
      <p:sp>
        <p:nvSpPr>
          <p:cNvPr id="10" name="Rectangle 9"/>
          <p:cNvSpPr/>
          <p:nvPr/>
        </p:nvSpPr>
        <p:spPr>
          <a:xfrm>
            <a:off x="2586461" y="3676525"/>
            <a:ext cx="1977945" cy="570156"/>
          </a:xfrm>
          <a:prstGeom prst="rect">
            <a:avLst/>
          </a:prstGeom>
        </p:spPr>
        <p:txBody>
          <a:bodyPr wrap="square">
            <a:spAutoFit/>
          </a:bodyPr>
          <a:lstStyle/>
          <a:p>
            <a:pPr algn="just">
              <a:lnSpc>
                <a:spcPct val="115000"/>
              </a:lnSpc>
              <a:spcBef>
                <a:spcPts val="225"/>
              </a:spcBef>
            </a:pPr>
            <a:r>
              <a:rPr lang="en-US" sz="2700" dirty="0">
                <a:solidFill>
                  <a:srgbClr val="FF0000"/>
                </a:solidFill>
                <a:latin typeface="Times New Roman" panose="02020603050405020304" pitchFamily="18" charset="0"/>
                <a:ea typeface="Calibri" panose="020F0502020204030204" pitchFamily="34" charset="0"/>
              </a:rPr>
              <a:t>200g=0,2 kg</a:t>
            </a:r>
          </a:p>
        </p:txBody>
      </p:sp>
      <p:sp>
        <p:nvSpPr>
          <p:cNvPr id="12" name="Rectangle 11"/>
          <p:cNvSpPr/>
          <p:nvPr/>
        </p:nvSpPr>
        <p:spPr>
          <a:xfrm>
            <a:off x="2586462" y="3018367"/>
            <a:ext cx="2024913" cy="507831"/>
          </a:xfrm>
          <a:prstGeom prst="rect">
            <a:avLst/>
          </a:prstGeom>
        </p:spPr>
        <p:txBody>
          <a:bodyPr wrap="none">
            <a:spAutoFit/>
          </a:bodyPr>
          <a:lstStyle/>
          <a:p>
            <a:r>
              <a:rPr lang="en-US" sz="2700" dirty="0">
                <a:solidFill>
                  <a:srgbClr val="FF0000"/>
                </a:solidFill>
                <a:latin typeface="Times New Roman" panose="02020603050405020304" pitchFamily="18" charset="0"/>
                <a:ea typeface="Calibri" panose="020F0502020204030204" pitchFamily="34" charset="0"/>
              </a:rPr>
              <a:t>100g = 0,1kg</a:t>
            </a:r>
            <a:endParaRPr lang="en-US" sz="2700" dirty="0"/>
          </a:p>
        </p:txBody>
      </p:sp>
    </p:spTree>
    <p:extLst>
      <p:ext uri="{BB962C8B-B14F-4D97-AF65-F5344CB8AC3E}">
        <p14:creationId xmlns="" xmlns:p14="http://schemas.microsoft.com/office/powerpoint/2010/main" val="119864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7E08E42-DAFC-42D3-B6ED-7CD0524DE237}"/>
              </a:ext>
            </a:extLst>
          </p:cNvPr>
          <p:cNvSpPr>
            <a:spLocks noChangeArrowheads="1"/>
          </p:cNvSpPr>
          <p:nvPr/>
        </p:nvSpPr>
        <p:spPr bwMode="auto">
          <a:xfrm>
            <a:off x="133348" y="62965"/>
            <a:ext cx="2042161" cy="584775"/>
          </a:xfrm>
          <a:prstGeom prst="rect">
            <a:avLst/>
          </a:prstGeom>
          <a:solidFill>
            <a:srgbClr val="FFFF00"/>
          </a:solidFill>
          <a:ln w="38100">
            <a:solidFill>
              <a:srgbClr val="FF0000"/>
            </a:solid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b="1" i="1" dirty="0" smtClean="0">
                <a:solidFill>
                  <a:srgbClr val="002060"/>
                </a:solidFill>
                <a:latin typeface="Times New Roman" panose="02020603050405020304" pitchFamily="18" charset="0"/>
                <a:cs typeface="Times New Roman" panose="02020603050405020304" pitchFamily="18" charset="0"/>
              </a:rPr>
              <a:t>KHTN </a:t>
            </a:r>
            <a:endParaRPr lang="en-US" altLang="en-US" sz="2800" b="1" i="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37E08E42-DAFC-42D3-B6ED-7CD0524DE237}"/>
              </a:ext>
            </a:extLst>
          </p:cNvPr>
          <p:cNvSpPr>
            <a:spLocks noChangeArrowheads="1"/>
          </p:cNvSpPr>
          <p:nvPr/>
        </p:nvSpPr>
        <p:spPr bwMode="auto">
          <a:xfrm>
            <a:off x="166912" y="60188"/>
            <a:ext cx="8779449" cy="2939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5000" b="1" i="1" dirty="0" err="1" smtClean="0">
                <a:solidFill>
                  <a:srgbClr val="002060"/>
                </a:solidFill>
                <a:latin typeface="Times New Roman" panose="02020603050405020304" pitchFamily="18" charset="0"/>
                <a:cs typeface="Times New Roman" panose="02020603050405020304" pitchFamily="18" charset="0"/>
              </a:rPr>
              <a:t>Bài</a:t>
            </a:r>
            <a:r>
              <a:rPr lang="en-US" altLang="en-US" sz="5000" b="1" i="1" dirty="0" smtClean="0">
                <a:solidFill>
                  <a:srgbClr val="002060"/>
                </a:solidFill>
                <a:latin typeface="Times New Roman" panose="02020603050405020304" pitchFamily="18" charset="0"/>
                <a:cs typeface="Times New Roman" panose="02020603050405020304" pitchFamily="18" charset="0"/>
              </a:rPr>
              <a:t> 29: </a:t>
            </a:r>
            <a:endParaRPr lang="en-US" altLang="en-US" sz="5000" b="1" i="1" dirty="0">
              <a:solidFill>
                <a:srgbClr val="002060"/>
              </a:solidFill>
              <a:latin typeface="Times New Roman" panose="02020603050405020304" pitchFamily="18" charset="0"/>
              <a:cs typeface="Times New Roman" panose="02020603050405020304" pitchFamily="18" charset="0"/>
            </a:endParaRPr>
          </a:p>
          <a:p>
            <a:pPr algn="ctr">
              <a:spcBef>
                <a:spcPct val="50000"/>
              </a:spcBef>
              <a:buFontTx/>
              <a:buNone/>
            </a:pPr>
            <a:endParaRPr lang="en-US" altLang="en-US" sz="4500" b="1" i="1" dirty="0" smtClean="0">
              <a:solidFill>
                <a:srgbClr val="FF0000"/>
              </a:solidFill>
              <a:latin typeface="Times New Roman" panose="02020603050405020304" pitchFamily="18" charset="0"/>
              <a:cs typeface="Times New Roman" panose="02020603050405020304" pitchFamily="18" charset="0"/>
            </a:endParaRPr>
          </a:p>
          <a:p>
            <a:pPr algn="ctr">
              <a:spcBef>
                <a:spcPct val="50000"/>
              </a:spcBef>
              <a:buFontTx/>
              <a:buNone/>
            </a:pPr>
            <a:r>
              <a:rPr lang="en-US" altLang="en-US" sz="4500" b="1" i="1" dirty="0" smtClean="0">
                <a:solidFill>
                  <a:srgbClr val="FF0000"/>
                </a:solidFill>
                <a:latin typeface="Times New Roman" panose="02020603050405020304" pitchFamily="18" charset="0"/>
                <a:cs typeface="Times New Roman" panose="02020603050405020304" pitchFamily="18" charset="0"/>
              </a:rPr>
              <a:t>LỰC </a:t>
            </a:r>
            <a:r>
              <a:rPr lang="en-US" altLang="en-US" sz="4500" b="1" i="1" dirty="0">
                <a:solidFill>
                  <a:srgbClr val="FF0000"/>
                </a:solidFill>
                <a:latin typeface="Times New Roman" panose="02020603050405020304" pitchFamily="18" charset="0"/>
                <a:cs typeface="Times New Roman" panose="02020603050405020304" pitchFamily="18" charset="0"/>
              </a:rPr>
              <a:t>HẤP </a:t>
            </a:r>
            <a:r>
              <a:rPr lang="en-US" altLang="en-US" sz="4500" b="1" i="1" dirty="0" smtClean="0">
                <a:solidFill>
                  <a:srgbClr val="FF0000"/>
                </a:solidFill>
                <a:latin typeface="Times New Roman" panose="02020603050405020304" pitchFamily="18" charset="0"/>
                <a:cs typeface="Times New Roman" panose="02020603050405020304" pitchFamily="18" charset="0"/>
              </a:rPr>
              <a:t>DẪN</a:t>
            </a:r>
            <a:endParaRPr lang="en-US" altLang="en-US" sz="4500" b="1" i="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33348" y="687391"/>
            <a:ext cx="7905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vi-VN" sz="3600" b="1" dirty="0">
                <a:solidFill>
                  <a:srgbClr val="FF0000"/>
                </a:solidFill>
                <a:sym typeface="Wingdings" pitchFamily="2" charset="2"/>
              </a:rPr>
              <a:t></a:t>
            </a:r>
            <a:endParaRPr lang="en-US" sz="3600" dirty="0"/>
          </a:p>
        </p:txBody>
      </p:sp>
    </p:spTree>
    <p:extLst>
      <p:ext uri="{BB962C8B-B14F-4D97-AF65-F5344CB8AC3E}">
        <p14:creationId xmlns="" xmlns:p14="http://schemas.microsoft.com/office/powerpoint/2010/main" val="407985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6B045E7-B682-4966-B948-C1D44796CEB8}"/>
              </a:ext>
            </a:extLst>
          </p:cNvPr>
          <p:cNvSpPr/>
          <p:nvPr/>
        </p:nvSpPr>
        <p:spPr>
          <a:xfrm>
            <a:off x="0" y="1678782"/>
            <a:ext cx="9144000" cy="342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1350"/>
          </a:p>
        </p:txBody>
      </p:sp>
      <p:sp>
        <p:nvSpPr>
          <p:cNvPr id="11" name="TextBox 10">
            <a:extLst>
              <a:ext uri="{FF2B5EF4-FFF2-40B4-BE49-F238E27FC236}">
                <a16:creationId xmlns="" xmlns:a16="http://schemas.microsoft.com/office/drawing/2014/main" id="{24AE6793-EA05-44F5-86F2-EF3A1EA78258}"/>
              </a:ext>
            </a:extLst>
          </p:cNvPr>
          <p:cNvSpPr txBox="1"/>
          <p:nvPr/>
        </p:nvSpPr>
        <p:spPr>
          <a:xfrm>
            <a:off x="886609" y="1140462"/>
            <a:ext cx="763511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TÌM HIỂU VỀ TRỌNG LƯỢNG</a:t>
            </a:r>
            <a:endParaRPr lang="en-US" sz="240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nvPr>
        </p:nvGraphicFramePr>
        <p:xfrm>
          <a:off x="399011" y="1969000"/>
          <a:ext cx="8267008" cy="4937764"/>
        </p:xfrm>
        <a:graphic>
          <a:graphicData uri="http://schemas.openxmlformats.org/drawingml/2006/table">
            <a:tbl>
              <a:tblPr firstRow="1" firstCol="1" bandRow="1">
                <a:tableStyleId>{5C22544A-7EE6-4342-B048-85BDC9FD1C3A}</a:tableStyleId>
              </a:tblPr>
              <a:tblGrid>
                <a:gridCol w="2085562">
                  <a:extLst>
                    <a:ext uri="{9D8B030D-6E8A-4147-A177-3AD203B41FA5}">
                      <a16:colId xmlns="" xmlns:a16="http://schemas.microsoft.com/office/drawing/2014/main" val="20000"/>
                    </a:ext>
                  </a:extLst>
                </a:gridCol>
                <a:gridCol w="2114775">
                  <a:extLst>
                    <a:ext uri="{9D8B030D-6E8A-4147-A177-3AD203B41FA5}">
                      <a16:colId xmlns="" xmlns:a16="http://schemas.microsoft.com/office/drawing/2014/main" val="20001"/>
                    </a:ext>
                  </a:extLst>
                </a:gridCol>
                <a:gridCol w="1944814">
                  <a:extLst>
                    <a:ext uri="{9D8B030D-6E8A-4147-A177-3AD203B41FA5}">
                      <a16:colId xmlns="" xmlns:a16="http://schemas.microsoft.com/office/drawing/2014/main" val="20002"/>
                    </a:ext>
                  </a:extLst>
                </a:gridCol>
                <a:gridCol w="2121857">
                  <a:extLst>
                    <a:ext uri="{9D8B030D-6E8A-4147-A177-3AD203B41FA5}">
                      <a16:colId xmlns="" xmlns:a16="http://schemas.microsoft.com/office/drawing/2014/main" val="20003"/>
                    </a:ext>
                  </a:extLst>
                </a:gridCol>
              </a:tblGrid>
              <a:tr h="793625">
                <a:tc>
                  <a:txBody>
                    <a:bodyPr/>
                    <a:lstStyle/>
                    <a:p>
                      <a:pPr algn="just">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Bef>
                          <a:spcPts val="300"/>
                        </a:spcBef>
                        <a:spcAft>
                          <a:spcPts val="0"/>
                        </a:spcAft>
                      </a:pPr>
                      <a:r>
                        <a:rPr lang="de-AT" sz="2100">
                          <a:effectLst/>
                          <a:latin typeface="Times New Roman" panose="02020603050405020304" pitchFamily="18" charset="0"/>
                          <a:cs typeface="Times New Roman" panose="02020603050405020304" pitchFamily="18" charset="0"/>
                        </a:rPr>
                        <a:t>Khối lượng các quả nặng (kg)</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Bef>
                          <a:spcPts val="300"/>
                        </a:spcBef>
                        <a:spcAft>
                          <a:spcPts val="0"/>
                        </a:spcAft>
                      </a:pPr>
                      <a:r>
                        <a:rPr lang="en-US" sz="2100" baseline="0" dirty="0" smtClean="0">
                          <a:effectLst/>
                          <a:latin typeface="Times New Roman" panose="02020603050405020304" pitchFamily="18" charset="0"/>
                          <a:ea typeface="Calibri" panose="020F0502020204030204" pitchFamily="34" charset="0"/>
                          <a:cs typeface="Times New Roman" panose="02020603050405020304" pitchFamily="18" charset="0"/>
                        </a:rPr>
                        <a:t>Lo xo </a:t>
                      </a:r>
                      <a:r>
                        <a:rPr lang="en-US" sz="21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21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1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dạng</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Bef>
                          <a:spcPts val="300"/>
                        </a:spcBef>
                        <a:spcAft>
                          <a:spcPts val="0"/>
                        </a:spcAft>
                      </a:pPr>
                      <a:r>
                        <a:rPr lang="en-US" sz="21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1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0"/>
                  </a:ext>
                </a:extLst>
              </a:tr>
              <a:tr h="1472184">
                <a:tc>
                  <a:txBody>
                    <a:bodyPr/>
                    <a:lstStyle/>
                    <a:p>
                      <a:pPr algn="ctr">
                        <a:lnSpc>
                          <a:spcPct val="115000"/>
                        </a:lnSpc>
                        <a:spcBef>
                          <a:spcPts val="300"/>
                        </a:spcBef>
                        <a:spcAft>
                          <a:spcPts val="0"/>
                        </a:spcAft>
                      </a:pPr>
                      <a:r>
                        <a:rPr lang="de-AT" sz="2100">
                          <a:effectLst/>
                          <a:latin typeface="Times New Roman" panose="02020603050405020304" pitchFamily="18" charset="0"/>
                          <a:cs typeface="Times New Roman" panose="02020603050405020304" pitchFamily="18" charset="0"/>
                        </a:rPr>
                        <a:t>Treo 1 quả nặng vào lực kế</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 </a:t>
                      </a:r>
                      <a:endParaRPr lang="de-AT" sz="2100" dirty="0" smtClean="0">
                        <a:effectLst/>
                        <a:latin typeface="Times New Roman" panose="02020603050405020304" pitchFamily="18" charset="0"/>
                        <a:cs typeface="Times New Roman" panose="02020603050405020304" pitchFamily="18" charset="0"/>
                      </a:endParaRPr>
                    </a:p>
                    <a:p>
                      <a:pPr algn="just">
                        <a:lnSpc>
                          <a:spcPct val="115000"/>
                        </a:lnSpc>
                        <a:spcBef>
                          <a:spcPts val="300"/>
                        </a:spcBef>
                        <a:spcAft>
                          <a:spcPts val="0"/>
                        </a:spcAft>
                      </a:pPr>
                      <a:r>
                        <a:rPr lang="de-AT" sz="2100" dirty="0" smtClean="0">
                          <a:solidFill>
                            <a:srgbClr val="FF0000"/>
                          </a:solidFill>
                          <a:effectLst/>
                          <a:latin typeface="Times New Roman" panose="02020603050405020304" pitchFamily="18" charset="0"/>
                          <a:cs typeface="Times New Roman" panose="02020603050405020304" pitchFamily="18" charset="0"/>
                        </a:rPr>
                        <a:t>Dãn</a:t>
                      </a:r>
                      <a:r>
                        <a:rPr lang="de-AT" sz="2100" baseline="0" dirty="0" smtClean="0">
                          <a:solidFill>
                            <a:srgbClr val="FF0000"/>
                          </a:solidFill>
                          <a:effectLst/>
                          <a:latin typeface="Times New Roman" panose="02020603050405020304" pitchFamily="18" charset="0"/>
                          <a:cs typeface="Times New Roman" panose="02020603050405020304" pitchFamily="18" charset="0"/>
                        </a:rPr>
                        <a:t> ra</a:t>
                      </a:r>
                      <a:endParaRPr lang="en-US" sz="2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 </a:t>
                      </a:r>
                      <a:r>
                        <a:rPr lang="de-AT" sz="2100" dirty="0" smtClean="0">
                          <a:solidFill>
                            <a:srgbClr val="FF0000"/>
                          </a:solidFill>
                          <a:effectLst/>
                          <a:latin typeface="Times New Roman" panose="02020603050405020304" pitchFamily="18" charset="0"/>
                          <a:cs typeface="Times New Roman" panose="02020603050405020304" pitchFamily="18" charset="0"/>
                        </a:rPr>
                        <a:t>Quả</a:t>
                      </a:r>
                      <a:r>
                        <a:rPr lang="de-AT" sz="2100" baseline="0" dirty="0" smtClean="0">
                          <a:solidFill>
                            <a:srgbClr val="FF0000"/>
                          </a:solidFill>
                          <a:effectLst/>
                          <a:latin typeface="Times New Roman" panose="02020603050405020304" pitchFamily="18" charset="0"/>
                          <a:cs typeface="Times New Roman" panose="02020603050405020304" pitchFamily="18" charset="0"/>
                        </a:rPr>
                        <a:t> nặng chịu tác dụng của lực hút trái đất nên đã kéo lò xo dãn ra.</a:t>
                      </a:r>
                      <a:endParaRPr lang="en-US" sz="2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1"/>
                  </a:ext>
                </a:extLst>
              </a:tr>
              <a:tr h="1868805">
                <a:tc>
                  <a:txBody>
                    <a:bodyPr/>
                    <a:lstStyle/>
                    <a:p>
                      <a:pPr algn="ctr">
                        <a:lnSpc>
                          <a:spcPct val="115000"/>
                        </a:lnSpc>
                        <a:spcBef>
                          <a:spcPts val="300"/>
                        </a:spcBef>
                        <a:spcAft>
                          <a:spcPts val="0"/>
                        </a:spcAft>
                      </a:pPr>
                      <a:r>
                        <a:rPr lang="de-AT" sz="2100">
                          <a:effectLst/>
                          <a:latin typeface="Times New Roman" panose="02020603050405020304" pitchFamily="18" charset="0"/>
                          <a:cs typeface="Times New Roman" panose="02020603050405020304" pitchFamily="18" charset="0"/>
                        </a:rPr>
                        <a:t>Treo 2 quả nặng vào lực kế</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 </a:t>
                      </a:r>
                      <a:endParaRPr lang="de-AT" sz="2100" dirty="0" smtClean="0">
                        <a:effectLst/>
                        <a:latin typeface="Times New Roman" panose="02020603050405020304" pitchFamily="18" charset="0"/>
                        <a:cs typeface="Times New Roman" panose="02020603050405020304" pitchFamily="18" charset="0"/>
                      </a:endParaRPr>
                    </a:p>
                    <a:p>
                      <a:pPr algn="just">
                        <a:lnSpc>
                          <a:spcPct val="115000"/>
                        </a:lnSpc>
                        <a:spcBef>
                          <a:spcPts val="300"/>
                        </a:spcBef>
                        <a:spcAft>
                          <a:spcPts val="0"/>
                        </a:spcAft>
                      </a:pPr>
                      <a:r>
                        <a:rPr lang="de-AT" sz="2100" dirty="0" smtClean="0">
                          <a:solidFill>
                            <a:srgbClr val="7030A0"/>
                          </a:solidFill>
                          <a:effectLst/>
                          <a:latin typeface="Times New Roman" panose="02020603050405020304" pitchFamily="18" charset="0"/>
                          <a:cs typeface="Times New Roman" panose="02020603050405020304" pitchFamily="18" charset="0"/>
                        </a:rPr>
                        <a:t>Dãn</a:t>
                      </a:r>
                      <a:r>
                        <a:rPr lang="de-AT" sz="2100" baseline="0" dirty="0" smtClean="0">
                          <a:solidFill>
                            <a:srgbClr val="7030A0"/>
                          </a:solidFill>
                          <a:effectLst/>
                          <a:latin typeface="Times New Roman" panose="02020603050405020304" pitchFamily="18" charset="0"/>
                          <a:cs typeface="Times New Roman" panose="02020603050405020304" pitchFamily="18" charset="0"/>
                        </a:rPr>
                        <a:t> ra</a:t>
                      </a:r>
                      <a:endParaRPr lang="en-US" sz="2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indent="0" algn="just" defTabSz="914400" rtl="0" eaLnBrk="1" fontAlgn="auto" latinLnBrk="0" hangingPunct="1">
                        <a:lnSpc>
                          <a:spcPct val="115000"/>
                        </a:lnSpc>
                        <a:spcBef>
                          <a:spcPts val="300"/>
                        </a:spcBef>
                        <a:spcAft>
                          <a:spcPts val="0"/>
                        </a:spcAft>
                        <a:buClrTx/>
                        <a:buSzTx/>
                        <a:buFontTx/>
                        <a:buNone/>
                        <a:tabLst/>
                        <a:defRPr/>
                      </a:pPr>
                      <a:r>
                        <a:rPr lang="de-AT" sz="2100" dirty="0">
                          <a:effectLst/>
                          <a:latin typeface="Times New Roman" panose="02020603050405020304" pitchFamily="18" charset="0"/>
                          <a:cs typeface="Times New Roman" panose="02020603050405020304" pitchFamily="18" charset="0"/>
                        </a:rPr>
                        <a:t> </a:t>
                      </a:r>
                      <a:r>
                        <a:rPr lang="de-AT" sz="2100" dirty="0" smtClean="0">
                          <a:solidFill>
                            <a:srgbClr val="7030A0"/>
                          </a:solidFill>
                          <a:effectLst/>
                          <a:latin typeface="Times New Roman" panose="02020603050405020304" pitchFamily="18" charset="0"/>
                          <a:cs typeface="Times New Roman" panose="02020603050405020304" pitchFamily="18" charset="0"/>
                        </a:rPr>
                        <a:t>Quả</a:t>
                      </a:r>
                      <a:r>
                        <a:rPr lang="de-AT" sz="2100" baseline="0" dirty="0" smtClean="0">
                          <a:solidFill>
                            <a:srgbClr val="7030A0"/>
                          </a:solidFill>
                          <a:effectLst/>
                          <a:latin typeface="Times New Roman" panose="02020603050405020304" pitchFamily="18" charset="0"/>
                          <a:cs typeface="Times New Roman" panose="02020603050405020304" pitchFamily="18" charset="0"/>
                        </a:rPr>
                        <a:t> nặng chịu tác dụng của lực hút trái đất nên đã kéo lò xo dãn ra.</a:t>
                      </a:r>
                      <a:endParaRPr lang="en-US" sz="210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300"/>
                        </a:spcBef>
                        <a:spcAft>
                          <a:spcPts val="0"/>
                        </a:spcAft>
                      </a:pP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2"/>
                  </a:ext>
                </a:extLst>
              </a:tr>
              <a:tr h="793625">
                <a:tc>
                  <a:txBody>
                    <a:bodyPr/>
                    <a:lstStyle/>
                    <a:p>
                      <a:pPr algn="ctr">
                        <a:lnSpc>
                          <a:spcPct val="115000"/>
                        </a:lnSpc>
                        <a:spcBef>
                          <a:spcPts val="300"/>
                        </a:spcBef>
                        <a:spcAft>
                          <a:spcPts val="0"/>
                        </a:spcAft>
                      </a:pP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a:effectLst/>
                          <a:latin typeface="Times New Roman" panose="02020603050405020304" pitchFamily="18" charset="0"/>
                          <a:cs typeface="Times New Roman" panose="02020603050405020304" pitchFamily="18" charset="0"/>
                        </a:rPr>
                        <a:t> </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a:effectLst/>
                          <a:latin typeface="Times New Roman" panose="02020603050405020304" pitchFamily="18" charset="0"/>
                          <a:cs typeface="Times New Roman" panose="02020603050405020304" pitchFamily="18" charset="0"/>
                        </a:rPr>
                        <a:t> </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3"/>
                  </a:ext>
                </a:extLst>
              </a:tr>
            </a:tbl>
          </a:graphicData>
        </a:graphic>
      </p:graphicFrame>
      <p:sp>
        <p:nvSpPr>
          <p:cNvPr id="10" name="Rectangle 9"/>
          <p:cNvSpPr/>
          <p:nvPr/>
        </p:nvSpPr>
        <p:spPr>
          <a:xfrm>
            <a:off x="2586461" y="4371984"/>
            <a:ext cx="1977945" cy="570156"/>
          </a:xfrm>
          <a:prstGeom prst="rect">
            <a:avLst/>
          </a:prstGeom>
        </p:spPr>
        <p:txBody>
          <a:bodyPr wrap="square">
            <a:spAutoFit/>
          </a:bodyPr>
          <a:lstStyle/>
          <a:p>
            <a:pPr algn="just">
              <a:lnSpc>
                <a:spcPct val="115000"/>
              </a:lnSpc>
              <a:spcBef>
                <a:spcPts val="225"/>
              </a:spcBef>
            </a:pPr>
            <a:r>
              <a:rPr lang="en-US" sz="2700" dirty="0">
                <a:solidFill>
                  <a:srgbClr val="7030A0"/>
                </a:solidFill>
                <a:latin typeface="Times New Roman" panose="02020603050405020304" pitchFamily="18" charset="0"/>
                <a:ea typeface="Calibri" panose="020F0502020204030204" pitchFamily="34" charset="0"/>
              </a:rPr>
              <a:t>200g=0,2 kg</a:t>
            </a:r>
          </a:p>
        </p:txBody>
      </p:sp>
      <p:sp>
        <p:nvSpPr>
          <p:cNvPr id="12" name="Rectangle 11"/>
          <p:cNvSpPr/>
          <p:nvPr/>
        </p:nvSpPr>
        <p:spPr>
          <a:xfrm>
            <a:off x="2586462" y="3018367"/>
            <a:ext cx="2024913" cy="507831"/>
          </a:xfrm>
          <a:prstGeom prst="rect">
            <a:avLst/>
          </a:prstGeom>
        </p:spPr>
        <p:txBody>
          <a:bodyPr wrap="none">
            <a:spAutoFit/>
          </a:bodyPr>
          <a:lstStyle/>
          <a:p>
            <a:r>
              <a:rPr lang="en-US" sz="2700" dirty="0">
                <a:solidFill>
                  <a:srgbClr val="FF0000"/>
                </a:solidFill>
                <a:latin typeface="Times New Roman" panose="02020603050405020304" pitchFamily="18" charset="0"/>
                <a:ea typeface="Calibri" panose="020F0502020204030204" pitchFamily="34" charset="0"/>
              </a:rPr>
              <a:t>100g = 0,1kg</a:t>
            </a:r>
            <a:endParaRPr lang="en-US" sz="2700" dirty="0">
              <a:solidFill>
                <a:srgbClr val="FF0000"/>
              </a:solidFill>
            </a:endParaRPr>
          </a:p>
        </p:txBody>
      </p:sp>
    </p:spTree>
    <p:extLst>
      <p:ext uri="{BB962C8B-B14F-4D97-AF65-F5344CB8AC3E}">
        <p14:creationId xmlns="" xmlns:p14="http://schemas.microsoft.com/office/powerpoint/2010/main" val="70965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6B045E7-B682-4966-B948-C1D44796CEB8}"/>
              </a:ext>
            </a:extLst>
          </p:cNvPr>
          <p:cNvSpPr/>
          <p:nvPr/>
        </p:nvSpPr>
        <p:spPr>
          <a:xfrm>
            <a:off x="-124609" y="572956"/>
            <a:ext cx="9144000" cy="342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2800">
              <a:solidFill>
                <a:prstClr val="white"/>
              </a:solidFill>
            </a:endParaRPr>
          </a:p>
        </p:txBody>
      </p:sp>
      <p:sp>
        <p:nvSpPr>
          <p:cNvPr id="8" name="Rectangle 7"/>
          <p:cNvSpPr/>
          <p:nvPr/>
        </p:nvSpPr>
        <p:spPr>
          <a:xfrm>
            <a:off x="180600" y="901027"/>
            <a:ext cx="8267008" cy="5693866"/>
          </a:xfrm>
          <a:prstGeom prst="rect">
            <a:avLst/>
          </a:prstGeom>
        </p:spPr>
        <p:txBody>
          <a:bodyPr wrap="square">
            <a:spAutoFit/>
          </a:bodyPr>
          <a:lstStyle/>
          <a:p>
            <a:pPr>
              <a:lnSpc>
                <a:spcPct val="130000"/>
              </a:lnSpc>
            </a:pPr>
            <a:r>
              <a:rPr lang="en-US" sz="2800" dirty="0">
                <a:solidFill>
                  <a:srgbClr val="0000CC"/>
                </a:solidFill>
                <a:latin typeface="Times New Roman" panose="02020603050405020304" pitchFamily="18" charset="0"/>
                <a:cs typeface="Times New Roman" panose="02020603050405020304" pitchFamily="18" charset="0"/>
              </a:rPr>
              <a:t>- Treo </a:t>
            </a:r>
            <a:r>
              <a:rPr lang="en-US" sz="2800" dirty="0" err="1">
                <a:solidFill>
                  <a:srgbClr val="0000CC"/>
                </a:solidFill>
                <a:latin typeface="Times New Roman" panose="02020603050405020304" pitchFamily="18" charset="0"/>
                <a:cs typeface="Times New Roman" panose="02020603050405020304" pitchFamily="18" charset="0"/>
              </a:rPr>
              <a:t>quả</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nặng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vào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lò</a:t>
            </a:r>
            <a:r>
              <a:rPr lang="en-US" sz="2800" dirty="0">
                <a:solidFill>
                  <a:srgbClr val="0000CC"/>
                </a:solidFill>
                <a:latin typeface="Times New Roman" panose="02020603050405020304" pitchFamily="18" charset="0"/>
                <a:cs typeface="Times New Roman" panose="02020603050405020304" pitchFamily="18" charset="0"/>
              </a:rPr>
              <a:t> xo, </a:t>
            </a:r>
            <a:r>
              <a:rPr lang="en-US" sz="2800" dirty="0" err="1">
                <a:solidFill>
                  <a:srgbClr val="0000CC"/>
                </a:solidFill>
                <a:latin typeface="Times New Roman" panose="02020603050405020304" pitchFamily="18" charset="0"/>
                <a:cs typeface="Times New Roman" panose="02020603050405020304" pitchFamily="18" charset="0"/>
              </a:rPr>
              <a:t>lò</a:t>
            </a:r>
            <a:r>
              <a:rPr lang="en-US" sz="2800" dirty="0">
                <a:solidFill>
                  <a:srgbClr val="0000CC"/>
                </a:solidFill>
                <a:latin typeface="Times New Roman" panose="02020603050405020304" pitchFamily="18" charset="0"/>
                <a:cs typeface="Times New Roman" panose="02020603050405020304" pitchFamily="18" charset="0"/>
              </a:rPr>
              <a:t> xo…….………………  </a:t>
            </a:r>
            <a:r>
              <a:rPr lang="en-US" sz="2800" dirty="0" err="1">
                <a:solidFill>
                  <a:srgbClr val="0000CC"/>
                </a:solidFill>
                <a:latin typeface="Times New Roman" panose="02020603050405020304" pitchFamily="18" charset="0"/>
                <a:cs typeface="Times New Roman" panose="02020603050405020304" pitchFamily="18" charset="0"/>
              </a:rPr>
              <a:t>Nguyên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nhân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do ...................................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đất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dụng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quả</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nặng</a:t>
            </a:r>
            <a:r>
              <a:rPr lang="en-US" sz="2800" dirty="0">
                <a:solidFill>
                  <a:srgbClr val="0000CC"/>
                </a:solidFill>
                <a:latin typeface="Times New Roman" panose="02020603050405020304" pitchFamily="18" charset="0"/>
                <a:cs typeface="Times New Roman" panose="02020603050405020304" pitchFamily="18" charset="0"/>
              </a:rPr>
              <a:t>. </a:t>
            </a:r>
          </a:p>
          <a:p>
            <a:pPr>
              <a:lnSpc>
                <a:spcPct val="130000"/>
              </a:lnSpc>
            </a:pPr>
            <a:r>
              <a:rPr lang="en-US" sz="2800" dirty="0" err="1">
                <a:solidFill>
                  <a:srgbClr val="0000CC"/>
                </a:solidFill>
                <a:latin typeface="Times New Roman" panose="02020603050405020304" pitchFamily="18" charset="0"/>
                <a:cs typeface="Times New Roman" panose="02020603050405020304" pitchFamily="18" charset="0"/>
              </a:rPr>
              <a:t>Lực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này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gọi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p>
          <a:p>
            <a:pPr>
              <a:lnSpc>
                <a:spcPct val="130000"/>
              </a:lnSpc>
            </a:pP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Lò</a:t>
            </a:r>
            <a:r>
              <a:rPr lang="en-US" sz="2800" dirty="0">
                <a:solidFill>
                  <a:srgbClr val="0000CC"/>
                </a:solidFill>
                <a:latin typeface="Times New Roman" panose="02020603050405020304" pitchFamily="18" charset="0"/>
                <a:cs typeface="Times New Roman" panose="02020603050405020304" pitchFamily="18" charset="0"/>
              </a:rPr>
              <a:t> xo </a:t>
            </a:r>
            <a:r>
              <a:rPr lang="en-US" sz="2800" dirty="0" err="1">
                <a:solidFill>
                  <a:srgbClr val="0000CC"/>
                </a:solidFill>
                <a:latin typeface="Times New Roman" panose="02020603050405020304" pitchFamily="18" charset="0"/>
                <a:cs typeface="Times New Roman" panose="02020603050405020304" pitchFamily="18" charset="0"/>
              </a:rPr>
              <a:t>dãn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ra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theo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phương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chiều</a:t>
            </a:r>
            <a:r>
              <a:rPr lang="en-US" sz="2800" dirty="0" smtClean="0">
                <a:solidFill>
                  <a:srgbClr val="0000CC"/>
                </a:solidFill>
                <a:latin typeface="Times New Roman" panose="02020603050405020304" pitchFamily="18" charset="0"/>
                <a:cs typeface="Times New Roman" panose="02020603050405020304" pitchFamily="18" charset="0"/>
              </a:rPr>
              <a:t>................. </a:t>
            </a:r>
            <a:endParaRPr lang="en-US" sz="2800" dirty="0">
              <a:solidFill>
                <a:srgbClr val="0000CC"/>
              </a:solidFill>
              <a:latin typeface="Times New Roman" panose="02020603050405020304" pitchFamily="18" charset="0"/>
              <a:cs typeface="Times New Roman" panose="02020603050405020304" pitchFamily="18" charset="0"/>
            </a:endParaRPr>
          </a:p>
          <a:p>
            <a:pPr>
              <a:lnSpc>
                <a:spcPct val="130000"/>
              </a:lnSpc>
            </a:pPr>
            <a:endParaRPr lang="en-US" sz="2800" dirty="0" smtClean="0">
              <a:solidFill>
                <a:srgbClr val="0000CC"/>
              </a:solidFill>
              <a:latin typeface="Times New Roman" panose="02020603050405020304" pitchFamily="18" charset="0"/>
              <a:cs typeface="Times New Roman" panose="02020603050405020304" pitchFamily="18" charset="0"/>
            </a:endParaRPr>
          </a:p>
          <a:p>
            <a:pPr>
              <a:lnSpc>
                <a:spcPct val="130000"/>
              </a:lnSpc>
            </a:pPr>
            <a:r>
              <a:rPr lang="en-US" sz="2800" dirty="0" err="1" smtClean="0">
                <a:solidFill>
                  <a:srgbClr val="0000CC"/>
                </a:solidFill>
                <a:latin typeface="Times New Roman" panose="02020603050405020304" pitchFamily="18" charset="0"/>
                <a:cs typeface="Times New Roman" panose="02020603050405020304" pitchFamily="18" charset="0"/>
              </a:rPr>
              <a:t>Suy</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ra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trọng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lực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phương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chiều</a:t>
            </a:r>
            <a:r>
              <a:rPr lang="en-US" sz="2800" dirty="0" smtClean="0">
                <a:solidFill>
                  <a:srgbClr val="0000CC"/>
                </a:solidFill>
                <a:latin typeface="Times New Roman" panose="02020603050405020304" pitchFamily="18" charset="0"/>
                <a:cs typeface="Times New Roman" panose="02020603050405020304" pitchFamily="18" charset="0"/>
              </a:rPr>
              <a:t>................</a:t>
            </a:r>
            <a:r>
              <a:rPr lang="en-US" sz="2800" dirty="0">
                <a:solidFill>
                  <a:srgbClr val="0000CC"/>
                </a:solidFill>
                <a:latin typeface="Times New Roman" panose="02020603050405020304" pitchFamily="18" charset="0"/>
                <a:cs typeface="Times New Roman" panose="02020603050405020304" pitchFamily="18" charset="0"/>
              </a:rPr>
              <a:t>	</a:t>
            </a:r>
          </a:p>
          <a:p>
            <a:pPr>
              <a:lnSpc>
                <a:spcPct val="130000"/>
              </a:lnSpc>
            </a:pP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lớn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 </a:t>
            </a:r>
            <a:r>
              <a:rPr lang="en-US" sz="2800" dirty="0" err="1">
                <a:solidFill>
                  <a:srgbClr val="0000CC"/>
                </a:solidFill>
                <a:latin typeface="Times New Roman" panose="02020603050405020304" pitchFamily="18" charset="0"/>
                <a:cs typeface="Times New Roman" panose="02020603050405020304" pitchFamily="18" charset="0"/>
              </a:rPr>
              <a:t>gọi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trọng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lượng</a:t>
            </a:r>
            <a:r>
              <a:rPr lang="en-US" sz="2800" dirty="0">
                <a:solidFill>
                  <a:srgbClr val="0000CC"/>
                </a:solidFill>
                <a:latin typeface="Times New Roman" panose="02020603050405020304" pitchFamily="18" charset="0"/>
                <a:cs typeface="Times New Roman" panose="02020603050405020304" pitchFamily="18" charset="0"/>
              </a:rPr>
              <a:t>.</a:t>
            </a:r>
          </a:p>
          <a:p>
            <a:pPr>
              <a:lnSpc>
                <a:spcPct val="130000"/>
              </a:lnSpc>
            </a:pP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lớn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trọng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lực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bằng</a:t>
            </a:r>
            <a:r>
              <a:rPr lang="en-US" sz="2800" dirty="0">
                <a:solidFill>
                  <a:srgbClr val="0000CC"/>
                </a:solidFill>
                <a:latin typeface="Times New Roman" panose="02020603050405020304" pitchFamily="18" charset="0"/>
                <a:cs typeface="Times New Roman" panose="02020603050405020304" pitchFamily="18" charset="0"/>
              </a:rPr>
              <a:t> ……………	</a:t>
            </a:r>
          </a:p>
        </p:txBody>
      </p:sp>
      <p:sp>
        <p:nvSpPr>
          <p:cNvPr id="11" name="TextBox 10">
            <a:extLst>
              <a:ext uri="{FF2B5EF4-FFF2-40B4-BE49-F238E27FC236}">
                <a16:creationId xmlns="" xmlns:a16="http://schemas.microsoft.com/office/drawing/2014/main" id="{24AE6793-EA05-44F5-86F2-EF3A1EA78258}"/>
              </a:ext>
            </a:extLst>
          </p:cNvPr>
          <p:cNvSpPr txBox="1"/>
          <p:nvPr/>
        </p:nvSpPr>
        <p:spPr>
          <a:xfrm>
            <a:off x="762000" y="34636"/>
            <a:ext cx="763511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ea typeface="Arial" panose="020B0604020202020204" pitchFamily="34" charset="0"/>
              </a:rPr>
              <a:t>TÌM HIỂU VỀ TRỌNG LƯỢNG</a:t>
            </a:r>
            <a:endParaRPr lang="en-US" sz="2800">
              <a:solidFill>
                <a:srgbClr val="FF0000"/>
              </a:solidFill>
            </a:endParaRPr>
          </a:p>
        </p:txBody>
      </p:sp>
      <p:sp>
        <p:nvSpPr>
          <p:cNvPr id="2" name="Rectangle 1"/>
          <p:cNvSpPr/>
          <p:nvPr/>
        </p:nvSpPr>
        <p:spPr>
          <a:xfrm>
            <a:off x="4207104" y="4133593"/>
            <a:ext cx="3429000" cy="652486"/>
          </a:xfrm>
          <a:prstGeom prst="rect">
            <a:avLst/>
          </a:prstGeom>
        </p:spPr>
        <p:txBody>
          <a:bodyPr wrap="square">
            <a:spAutoFit/>
          </a:bodyPr>
          <a:lstStyle/>
          <a:p>
            <a:pPr>
              <a:lnSpc>
                <a:spcPct val="130000"/>
              </a:lnSpc>
              <a:spcBef>
                <a:spcPts val="225"/>
              </a:spcBef>
            </a:pPr>
            <a:r>
              <a:rPr lang="en-US" sz="2800" dirty="0" err="1">
                <a:solidFill>
                  <a:srgbClr val="FF0000"/>
                </a:solidFill>
                <a:latin typeface="Times New Roman" panose="02020603050405020304" pitchFamily="18" charset="0"/>
                <a:cs typeface="Times New Roman" panose="02020603050405020304" pitchFamily="18" charset="0"/>
              </a:rPr>
              <a:t>thẳng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đứng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778145" y="3096787"/>
            <a:ext cx="4936163" cy="1109022"/>
          </a:xfrm>
          <a:prstGeom prst="rect">
            <a:avLst/>
          </a:prstGeom>
        </p:spPr>
        <p:txBody>
          <a:bodyPr wrap="square">
            <a:spAutoFit/>
          </a:bodyPr>
          <a:lstStyle/>
          <a:p>
            <a:pPr>
              <a:lnSpc>
                <a:spcPct val="115000"/>
              </a:lnSpc>
              <a:spcBef>
                <a:spcPts val="225"/>
              </a:spcBef>
            </a:pPr>
            <a:r>
              <a:rPr lang="en-US" sz="2800" dirty="0" err="1">
                <a:solidFill>
                  <a:srgbClr val="FF0000"/>
                </a:solidFill>
                <a:latin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xuống</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smtClean="0">
              <a:solidFill>
                <a:srgbClr val="FF0000"/>
              </a:solidFill>
              <a:latin typeface="Times New Roman" panose="02020603050405020304" pitchFamily="18" charset="0"/>
              <a:cs typeface="Times New Roman" panose="02020603050405020304" pitchFamily="18" charset="0"/>
            </a:endParaRPr>
          </a:p>
          <a:p>
            <a:pPr>
              <a:lnSpc>
                <a:spcPct val="115000"/>
              </a:lnSpc>
              <a:spcBef>
                <a:spcPts val="225"/>
              </a:spcBef>
            </a:pPr>
            <a:r>
              <a:rPr lang="en-US" sz="2800" dirty="0" smtClean="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hướng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TĐ)</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800697" y="758706"/>
            <a:ext cx="2805576" cy="652486"/>
          </a:xfrm>
          <a:prstGeom prst="rect">
            <a:avLst/>
          </a:prstGeom>
        </p:spPr>
        <p:txBody>
          <a:bodyPr wrap="none">
            <a:spAutoFit/>
          </a:bodyPr>
          <a:lstStyle/>
          <a:p>
            <a:pPr>
              <a:lnSpc>
                <a:spcPct val="130000"/>
              </a:lnSpc>
            </a:pPr>
            <a:r>
              <a:rPr lang="en-US" sz="2800" dirty="0" err="1">
                <a:solidFill>
                  <a:srgbClr val="FF0000"/>
                </a:solidFill>
                <a:latin typeface="Times New Roman" panose="02020603050405020304" pitchFamily="18" charset="0"/>
                <a:cs typeface="Times New Roman" panose="02020603050405020304" pitchFamily="18" charset="0"/>
              </a:rPr>
              <a:t>dãn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dạng</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2988414" y="1362091"/>
            <a:ext cx="3182281" cy="652486"/>
          </a:xfrm>
          <a:prstGeom prst="rect">
            <a:avLst/>
          </a:prstGeom>
        </p:spPr>
        <p:txBody>
          <a:bodyPr wrap="none">
            <a:spAutoFit/>
          </a:bodyPr>
          <a:lstStyle/>
          <a:p>
            <a:pPr>
              <a:lnSpc>
                <a:spcPct val="130000"/>
              </a:lnSpc>
            </a:pPr>
            <a:r>
              <a:rPr lang="en-US" sz="2800" dirty="0" err="1">
                <a:solidFill>
                  <a:srgbClr val="FF0000"/>
                </a:solidFill>
                <a:latin typeface="Times New Roman" panose="02020603050405020304" pitchFamily="18" charset="0"/>
                <a:cs typeface="Times New Roman" panose="02020603050405020304" pitchFamily="18" charset="0"/>
              </a:rPr>
              <a:t>lực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hút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hấp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dẫn</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5" name="Rectangle 4"/>
          <p:cNvSpPr/>
          <p:nvPr/>
        </p:nvSpPr>
        <p:spPr>
          <a:xfrm>
            <a:off x="2424080" y="2492190"/>
            <a:ext cx="1484702" cy="652486"/>
          </a:xfrm>
          <a:prstGeom prst="rect">
            <a:avLst/>
          </a:prstGeom>
        </p:spPr>
        <p:txBody>
          <a:bodyPr wrap="none">
            <a:spAutoFit/>
          </a:bodyPr>
          <a:lstStyle/>
          <a:p>
            <a:pPr>
              <a:lnSpc>
                <a:spcPct val="130000"/>
              </a:lnSpc>
            </a:pPr>
            <a:r>
              <a:rPr lang="en-US" sz="2800" dirty="0" err="1">
                <a:solidFill>
                  <a:srgbClr val="FF0000"/>
                </a:solidFill>
                <a:latin typeface="Times New Roman" panose="02020603050405020304" pitchFamily="18" charset="0"/>
                <a:cs typeface="Times New Roman" panose="02020603050405020304" pitchFamily="18" charset="0"/>
              </a:rPr>
              <a:t>trọng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lực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187909" y="3047686"/>
            <a:ext cx="2311109" cy="652486"/>
          </a:xfrm>
          <a:prstGeom prst="rect">
            <a:avLst/>
          </a:prstGeom>
        </p:spPr>
        <p:txBody>
          <a:bodyPr wrap="square">
            <a:spAutoFit/>
          </a:bodyPr>
          <a:lstStyle/>
          <a:p>
            <a:pPr>
              <a:lnSpc>
                <a:spcPct val="130000"/>
              </a:lnSpc>
              <a:spcBef>
                <a:spcPts val="225"/>
              </a:spcBef>
            </a:pPr>
            <a:r>
              <a:rPr lang="en-US" sz="2800" dirty="0" err="1">
                <a:solidFill>
                  <a:srgbClr val="FF0000"/>
                </a:solidFill>
                <a:latin typeface="Times New Roman" panose="02020603050405020304" pitchFamily="18" charset="0"/>
                <a:cs typeface="Times New Roman" panose="02020603050405020304" pitchFamily="18" charset="0"/>
              </a:rPr>
              <a:t>thẳng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đứng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934200" y="4202322"/>
            <a:ext cx="4936163" cy="1109022"/>
          </a:xfrm>
          <a:prstGeom prst="rect">
            <a:avLst/>
          </a:prstGeom>
        </p:spPr>
        <p:txBody>
          <a:bodyPr wrap="square">
            <a:spAutoFit/>
          </a:bodyPr>
          <a:lstStyle/>
          <a:p>
            <a:pPr>
              <a:lnSpc>
                <a:spcPct val="115000"/>
              </a:lnSpc>
              <a:spcBef>
                <a:spcPts val="225"/>
              </a:spcBef>
            </a:pPr>
            <a:r>
              <a:rPr lang="en-US" sz="2800" dirty="0" err="1">
                <a:solidFill>
                  <a:srgbClr val="FF0000"/>
                </a:solidFill>
                <a:latin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xuống</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smtClean="0">
              <a:solidFill>
                <a:srgbClr val="FF0000"/>
              </a:solidFill>
              <a:latin typeface="Times New Roman" panose="02020603050405020304" pitchFamily="18" charset="0"/>
              <a:cs typeface="Times New Roman" panose="02020603050405020304" pitchFamily="18" charset="0"/>
            </a:endParaRPr>
          </a:p>
          <a:p>
            <a:pPr>
              <a:lnSpc>
                <a:spcPct val="115000"/>
              </a:lnSpc>
              <a:spcBef>
                <a:spcPts val="225"/>
              </a:spcBef>
            </a:pPr>
            <a:r>
              <a:rPr lang="en-US" sz="2800" dirty="0" smtClean="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hướng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TĐ)</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2246063" y="5214359"/>
            <a:ext cx="1484702" cy="652486"/>
          </a:xfrm>
          <a:prstGeom prst="rect">
            <a:avLst/>
          </a:prstGeom>
        </p:spPr>
        <p:txBody>
          <a:bodyPr wrap="none">
            <a:spAutoFit/>
          </a:bodyPr>
          <a:lstStyle/>
          <a:p>
            <a:pPr>
              <a:lnSpc>
                <a:spcPct val="130000"/>
              </a:lnSpc>
            </a:pPr>
            <a:r>
              <a:rPr lang="en-US" sz="2800" dirty="0" err="1">
                <a:solidFill>
                  <a:srgbClr val="FF0000"/>
                </a:solidFill>
                <a:latin typeface="Times New Roman" panose="02020603050405020304" pitchFamily="18" charset="0"/>
                <a:cs typeface="Times New Roman" panose="02020603050405020304" pitchFamily="18" charset="0"/>
              </a:rPr>
              <a:t>trọng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lực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5720125" y="5854971"/>
            <a:ext cx="1064715" cy="652486"/>
          </a:xfrm>
          <a:prstGeom prst="rect">
            <a:avLst/>
          </a:prstGeom>
        </p:spPr>
        <p:txBody>
          <a:bodyPr wrap="none">
            <a:spAutoFit/>
          </a:bodyPr>
          <a:lstStyle/>
          <a:p>
            <a:pPr>
              <a:lnSpc>
                <a:spcPct val="130000"/>
              </a:lnSpc>
            </a:pPr>
            <a:r>
              <a:rPr lang="en-US" sz="2800" dirty="0" err="1">
                <a:solidFill>
                  <a:srgbClr val="FF0000"/>
                </a:solidFill>
                <a:latin typeface="Times New Roman" panose="02020603050405020304" pitchFamily="18" charset="0"/>
                <a:cs typeface="Times New Roman" panose="02020603050405020304" pitchFamily="18" charset="0"/>
              </a:rPr>
              <a:t>lực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1105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3" grpId="0"/>
      <p:bldP spid="4" grpId="0"/>
      <p:bldP spid="5" grpId="0"/>
      <p:bldP spid="13"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 xmlns:a16="http://schemas.microsoft.com/office/drawing/2014/main" id="{298A5A72-8FF6-46D4-A362-D6ECA77CCC7F}"/>
              </a:ext>
            </a:extLst>
          </p:cNvPr>
          <p:cNvSpPr txBox="1">
            <a:spLocks noChangeArrowheads="1"/>
          </p:cNvSpPr>
          <p:nvPr/>
        </p:nvSpPr>
        <p:spPr bwMode="auto">
          <a:xfrm>
            <a:off x="685800" y="146050"/>
            <a:ext cx="8382000" cy="615950"/>
          </a:xfrm>
          <a:prstGeom prst="rect">
            <a:avLst/>
          </a:prstGeom>
          <a:solidFill>
            <a:srgbClr val="FFFF00"/>
          </a:solidFill>
          <a:ln w="9525">
            <a:noFill/>
            <a:miter lim="800000"/>
            <a:headEnd/>
            <a:tailEnd/>
          </a:ln>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sz="3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III. </a:t>
            </a:r>
            <a:r>
              <a:rPr lang="en-US" altLang="en-US" sz="34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Trọng</a:t>
            </a:r>
            <a:r>
              <a:rPr lang="en-US" altLang="en-US" sz="34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4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lượng</a:t>
            </a:r>
            <a:r>
              <a:rPr lang="en-US" altLang="en-US" sz="34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4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34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4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khối</a:t>
            </a:r>
            <a:r>
              <a:rPr lang="en-US" altLang="en-US" sz="34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4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lượng</a:t>
            </a:r>
            <a:endParaRPr lang="en-US" altLang="en-US" sz="34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Text Box 42">
            <a:extLst>
              <a:ext uri="{FF2B5EF4-FFF2-40B4-BE49-F238E27FC236}">
                <a16:creationId xmlns="" xmlns:a16="http://schemas.microsoft.com/office/drawing/2014/main" id="{F3FFE904-A9D5-44AA-A1AF-57F808D01B26}"/>
              </a:ext>
            </a:extLst>
          </p:cNvPr>
          <p:cNvSpPr txBox="1">
            <a:spLocks noChangeArrowheads="1"/>
          </p:cNvSpPr>
          <p:nvPr/>
        </p:nvSpPr>
        <p:spPr bwMode="auto">
          <a:xfrm>
            <a:off x="609600" y="1219200"/>
            <a:ext cx="8458200" cy="3083921"/>
          </a:xfrm>
          <a:prstGeom prst="rect">
            <a:avLst/>
          </a:prstGeom>
          <a:solidFill>
            <a:srgbClr val="FFFF00"/>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3600" dirty="0">
                <a:solidFill>
                  <a:srgbClr val="FF0000"/>
                </a:solidFill>
              </a:rPr>
              <a:t>- Trọng lượng là độ lớn lực hút của Trái Đất tác dụng lên vật.</a:t>
            </a:r>
          </a:p>
          <a:p>
            <a:pPr>
              <a:buNone/>
            </a:pPr>
            <a:r>
              <a:rPr lang="vi-VN" sz="3600" dirty="0">
                <a:solidFill>
                  <a:srgbClr val="0000FF"/>
                </a:solidFill>
              </a:rPr>
              <a:t>- Khối lượng là số đo lượng chất của vật đó.</a:t>
            </a:r>
          </a:p>
          <a:p>
            <a:pPr>
              <a:buNone/>
            </a:pPr>
            <a:r>
              <a:rPr lang="vi-VN" sz="3600" dirty="0">
                <a:solidFill>
                  <a:srgbClr val="0000FF"/>
                </a:solidFill>
              </a:rPr>
              <a:t>- </a:t>
            </a:r>
            <a:r>
              <a:rPr lang="en-US" sz="3600" dirty="0" smtClean="0">
                <a:solidFill>
                  <a:srgbClr val="0000FF"/>
                </a:solidFill>
              </a:rPr>
              <a:t>K</a:t>
            </a:r>
            <a:r>
              <a:rPr lang="vi-VN" sz="3600" dirty="0" smtClean="0">
                <a:solidFill>
                  <a:srgbClr val="0000FF"/>
                </a:solidFill>
              </a:rPr>
              <a:t>hối </a:t>
            </a:r>
            <a:r>
              <a:rPr lang="vi-VN" sz="3600" dirty="0">
                <a:solidFill>
                  <a:srgbClr val="0000FF"/>
                </a:solidFill>
              </a:rPr>
              <a:t>lượng của vật càng lớn thì trọng lượng của vật càng lớn</a:t>
            </a:r>
            <a:r>
              <a:rPr lang="vi-VN" sz="3600" dirty="0" smtClean="0">
                <a:solidFill>
                  <a:srgbClr val="0000FF"/>
                </a:solidFill>
              </a:rPr>
              <a:t>.</a:t>
            </a:r>
            <a:endParaRPr lang="vi-VN" sz="3600" dirty="0">
              <a:solidFill>
                <a:srgbClr val="0000FF"/>
              </a:solidFill>
            </a:endParaRP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2346" y="154262"/>
            <a:ext cx="623454" cy="686657"/>
          </a:xfrm>
          <a:prstGeom prst="rect">
            <a:avLst/>
          </a:prstGeom>
        </p:spPr>
      </p:pic>
    </p:spTree>
    <p:extLst>
      <p:ext uri="{BB962C8B-B14F-4D97-AF65-F5344CB8AC3E}">
        <p14:creationId xmlns="" xmlns:p14="http://schemas.microsoft.com/office/powerpoint/2010/main" val="291372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6B045E7-B682-4966-B948-C1D44796CEB8}"/>
              </a:ext>
            </a:extLst>
          </p:cNvPr>
          <p:cNvSpPr/>
          <p:nvPr/>
        </p:nvSpPr>
        <p:spPr>
          <a:xfrm>
            <a:off x="0" y="1678782"/>
            <a:ext cx="9144000" cy="342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1350">
              <a:solidFill>
                <a:prstClr val="white"/>
              </a:solidFill>
            </a:endParaRPr>
          </a:p>
        </p:txBody>
      </p:sp>
      <p:sp>
        <p:nvSpPr>
          <p:cNvPr id="11" name="TextBox 10">
            <a:extLst>
              <a:ext uri="{FF2B5EF4-FFF2-40B4-BE49-F238E27FC236}">
                <a16:creationId xmlns="" xmlns:a16="http://schemas.microsoft.com/office/drawing/2014/main" id="{24AE6793-EA05-44F5-86F2-EF3A1EA78258}"/>
              </a:ext>
            </a:extLst>
          </p:cNvPr>
          <p:cNvSpPr txBox="1"/>
          <p:nvPr/>
        </p:nvSpPr>
        <p:spPr>
          <a:xfrm>
            <a:off x="886609" y="1140462"/>
            <a:ext cx="763511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TÌM HIỂU VỀ TRỌNG </a:t>
            </a:r>
            <a:r>
              <a:rPr lang="en-US" sz="2400" b="1" dirty="0" smtClean="0">
                <a:solidFill>
                  <a:srgbClr val="FF0000"/>
                </a:solidFill>
                <a:latin typeface="Times New Roman" panose="02020603050405020304" pitchFamily="18" charset="0"/>
                <a:cs typeface="Times New Roman" panose="02020603050405020304" pitchFamily="18" charset="0"/>
              </a:rPr>
              <a:t>LƯỢNG VÀ KHỐI LƯỢNG</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nvPr>
        </p:nvGraphicFramePr>
        <p:xfrm>
          <a:off x="500941" y="1955298"/>
          <a:ext cx="8267008" cy="3174500"/>
        </p:xfrm>
        <a:graphic>
          <a:graphicData uri="http://schemas.openxmlformats.org/drawingml/2006/table">
            <a:tbl>
              <a:tblPr firstRow="1" firstCol="1" bandRow="1">
                <a:tableStyleId>{5C22544A-7EE6-4342-B048-85BDC9FD1C3A}</a:tableStyleId>
              </a:tblPr>
              <a:tblGrid>
                <a:gridCol w="2085562">
                  <a:extLst>
                    <a:ext uri="{9D8B030D-6E8A-4147-A177-3AD203B41FA5}">
                      <a16:colId xmlns="" xmlns:a16="http://schemas.microsoft.com/office/drawing/2014/main" val="20000"/>
                    </a:ext>
                  </a:extLst>
                </a:gridCol>
                <a:gridCol w="2114775">
                  <a:extLst>
                    <a:ext uri="{9D8B030D-6E8A-4147-A177-3AD203B41FA5}">
                      <a16:colId xmlns="" xmlns:a16="http://schemas.microsoft.com/office/drawing/2014/main" val="20001"/>
                    </a:ext>
                  </a:extLst>
                </a:gridCol>
                <a:gridCol w="128270">
                  <a:extLst>
                    <a:ext uri="{9D8B030D-6E8A-4147-A177-3AD203B41FA5}">
                      <a16:colId xmlns="" xmlns:a16="http://schemas.microsoft.com/office/drawing/2014/main" val="20002"/>
                    </a:ext>
                  </a:extLst>
                </a:gridCol>
                <a:gridCol w="3938401">
                  <a:extLst>
                    <a:ext uri="{9D8B030D-6E8A-4147-A177-3AD203B41FA5}">
                      <a16:colId xmlns="" xmlns:a16="http://schemas.microsoft.com/office/drawing/2014/main" val="20003"/>
                    </a:ext>
                  </a:extLst>
                </a:gridCol>
              </a:tblGrid>
              <a:tr h="793625">
                <a:tc>
                  <a:txBody>
                    <a:bodyPr/>
                    <a:lstStyle/>
                    <a:p>
                      <a:pPr algn="just">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Bef>
                          <a:spcPts val="300"/>
                        </a:spcBef>
                        <a:spcAft>
                          <a:spcPts val="0"/>
                        </a:spcAft>
                      </a:pPr>
                      <a:r>
                        <a:rPr lang="de-AT" sz="2100">
                          <a:effectLst/>
                          <a:latin typeface="Times New Roman" panose="02020603050405020304" pitchFamily="18" charset="0"/>
                          <a:cs typeface="Times New Roman" panose="02020603050405020304" pitchFamily="18" charset="0"/>
                        </a:rPr>
                        <a:t>Khối lượng các quả nặng (kg)</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Bef>
                          <a:spcPts val="300"/>
                        </a:spcBef>
                        <a:spcAft>
                          <a:spcPts val="0"/>
                        </a:spcAft>
                      </a:pP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Trọng lượng các quả nặng (N)</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0"/>
                  </a:ext>
                </a:extLst>
              </a:tr>
              <a:tr h="793625">
                <a:tc>
                  <a:txBody>
                    <a:bodyPr/>
                    <a:lstStyle/>
                    <a:p>
                      <a:pPr algn="ctr">
                        <a:lnSpc>
                          <a:spcPct val="115000"/>
                        </a:lnSpc>
                        <a:spcBef>
                          <a:spcPts val="300"/>
                        </a:spcBef>
                        <a:spcAft>
                          <a:spcPts val="0"/>
                        </a:spcAft>
                      </a:pPr>
                      <a:r>
                        <a:rPr lang="de-AT" sz="2100">
                          <a:effectLst/>
                          <a:latin typeface="Times New Roman" panose="02020603050405020304" pitchFamily="18" charset="0"/>
                          <a:cs typeface="Times New Roman" panose="02020603050405020304" pitchFamily="18" charset="0"/>
                        </a:rPr>
                        <a:t>Treo 1 quả nặng vào lực kế</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1"/>
                  </a:ext>
                </a:extLst>
              </a:tr>
              <a:tr h="793625">
                <a:tc>
                  <a:txBody>
                    <a:bodyPr/>
                    <a:lstStyle/>
                    <a:p>
                      <a:pPr algn="ctr">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Treo 2 quả nặng vào </a:t>
                      </a:r>
                      <a:r>
                        <a:rPr lang="de-AT" sz="2100" dirty="0" smtClean="0">
                          <a:effectLst/>
                          <a:latin typeface="Times New Roman" panose="02020603050405020304" pitchFamily="18" charset="0"/>
                          <a:cs typeface="Times New Roman" panose="02020603050405020304" pitchFamily="18" charset="0"/>
                        </a:rPr>
                        <a:t>lực</a:t>
                      </a:r>
                      <a:r>
                        <a:rPr lang="de-AT" sz="2100" baseline="0" dirty="0" smtClean="0">
                          <a:effectLst/>
                          <a:latin typeface="Times New Roman" panose="02020603050405020304" pitchFamily="18" charset="0"/>
                          <a:cs typeface="Times New Roman" panose="02020603050405020304" pitchFamily="18" charset="0"/>
                        </a:rPr>
                        <a:t> kế</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a:effectLst/>
                          <a:latin typeface="Times New Roman" panose="02020603050405020304" pitchFamily="18" charset="0"/>
                          <a:cs typeface="Times New Roman" panose="02020603050405020304" pitchFamily="18" charset="0"/>
                        </a:rPr>
                        <a:t> </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2"/>
                  </a:ext>
                </a:extLst>
              </a:tr>
              <a:tr h="793625">
                <a:tc>
                  <a:txBody>
                    <a:bodyPr/>
                    <a:lstStyle/>
                    <a:p>
                      <a:pPr algn="ctr">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Treo 3 quả nặng vào lực kế</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r>
                        <a:rPr lang="de-AT" sz="2100">
                          <a:effectLst/>
                          <a:latin typeface="Times New Roman" panose="02020603050405020304" pitchFamily="18" charset="0"/>
                          <a:cs typeface="Times New Roman" panose="02020603050405020304" pitchFamily="18" charset="0"/>
                        </a:rPr>
                        <a:t> </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15000"/>
                        </a:lnSpc>
                        <a:spcBef>
                          <a:spcPts val="300"/>
                        </a:spcBef>
                        <a:spcAft>
                          <a:spcPts val="0"/>
                        </a:spcAft>
                      </a:pP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Bef>
                          <a:spcPts val="300"/>
                        </a:spcBef>
                        <a:spcAft>
                          <a:spcPts val="0"/>
                        </a:spcAft>
                      </a:pPr>
                      <a:r>
                        <a:rPr lang="de-AT" sz="2100" dirty="0">
                          <a:effectLst/>
                          <a:latin typeface="Times New Roman" panose="02020603050405020304" pitchFamily="18" charset="0"/>
                          <a:cs typeface="Times New Roman" panose="02020603050405020304" pitchFamily="18" charset="0"/>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3"/>
                  </a:ext>
                </a:extLst>
              </a:tr>
            </a:tbl>
          </a:graphicData>
        </a:graphic>
      </p:graphicFrame>
      <p:sp>
        <p:nvSpPr>
          <p:cNvPr id="9" name="Rectangle 8"/>
          <p:cNvSpPr/>
          <p:nvPr/>
        </p:nvSpPr>
        <p:spPr>
          <a:xfrm>
            <a:off x="2896904" y="4466797"/>
            <a:ext cx="1993735" cy="570156"/>
          </a:xfrm>
          <a:prstGeom prst="rect">
            <a:avLst/>
          </a:prstGeom>
        </p:spPr>
        <p:txBody>
          <a:bodyPr wrap="square">
            <a:spAutoFit/>
          </a:bodyPr>
          <a:lstStyle/>
          <a:p>
            <a:pPr algn="just">
              <a:lnSpc>
                <a:spcPct val="115000"/>
              </a:lnSpc>
              <a:spcBef>
                <a:spcPts val="225"/>
              </a:spcBef>
            </a:pPr>
            <a:r>
              <a:rPr lang="en-US" sz="2700" dirty="0">
                <a:solidFill>
                  <a:srgbClr val="FF0000"/>
                </a:solidFill>
                <a:latin typeface="Times New Roman" panose="02020603050405020304" pitchFamily="18" charset="0"/>
                <a:ea typeface="Calibri" panose="020F0502020204030204" pitchFamily="34" charset="0"/>
              </a:rPr>
              <a:t>1 kg</a:t>
            </a:r>
          </a:p>
        </p:txBody>
      </p:sp>
      <p:sp>
        <p:nvSpPr>
          <p:cNvPr id="10" name="Rectangle 9"/>
          <p:cNvSpPr/>
          <p:nvPr/>
        </p:nvSpPr>
        <p:spPr>
          <a:xfrm>
            <a:off x="2596762" y="3668492"/>
            <a:ext cx="2594020" cy="570156"/>
          </a:xfrm>
          <a:prstGeom prst="rect">
            <a:avLst/>
          </a:prstGeom>
        </p:spPr>
        <p:txBody>
          <a:bodyPr wrap="square">
            <a:spAutoFit/>
          </a:bodyPr>
          <a:lstStyle/>
          <a:p>
            <a:pPr algn="just">
              <a:lnSpc>
                <a:spcPct val="115000"/>
              </a:lnSpc>
              <a:spcBef>
                <a:spcPts val="225"/>
              </a:spcBef>
            </a:pPr>
            <a:r>
              <a:rPr lang="en-US" sz="2700" dirty="0">
                <a:solidFill>
                  <a:srgbClr val="FF0000"/>
                </a:solidFill>
                <a:latin typeface="Times New Roman" panose="02020603050405020304" pitchFamily="18" charset="0"/>
                <a:ea typeface="Calibri" panose="020F0502020204030204" pitchFamily="34" charset="0"/>
              </a:rPr>
              <a:t>200g=0,2 kg</a:t>
            </a:r>
          </a:p>
        </p:txBody>
      </p:sp>
      <p:sp>
        <p:nvSpPr>
          <p:cNvPr id="12" name="Rectangle 11"/>
          <p:cNvSpPr/>
          <p:nvPr/>
        </p:nvSpPr>
        <p:spPr>
          <a:xfrm>
            <a:off x="2596762" y="2957132"/>
            <a:ext cx="1851789" cy="507831"/>
          </a:xfrm>
          <a:prstGeom prst="rect">
            <a:avLst/>
          </a:prstGeom>
        </p:spPr>
        <p:txBody>
          <a:bodyPr wrap="none">
            <a:spAutoFit/>
          </a:bodyPr>
          <a:lstStyle/>
          <a:p>
            <a:r>
              <a:rPr lang="en-US" sz="2700" dirty="0">
                <a:solidFill>
                  <a:srgbClr val="FF0000"/>
                </a:solidFill>
                <a:latin typeface="Times New Roman" panose="02020603050405020304" pitchFamily="18" charset="0"/>
                <a:ea typeface="Calibri" panose="020F0502020204030204" pitchFamily="34" charset="0"/>
              </a:rPr>
              <a:t>100g=0,1kg</a:t>
            </a:r>
            <a:endParaRPr lang="en-US" sz="2700" dirty="0">
              <a:solidFill>
                <a:prstClr val="black"/>
              </a:solidFill>
            </a:endParaRPr>
          </a:p>
        </p:txBody>
      </p:sp>
      <p:sp>
        <p:nvSpPr>
          <p:cNvPr id="16" name="Rectangle 15"/>
          <p:cNvSpPr/>
          <p:nvPr/>
        </p:nvSpPr>
        <p:spPr>
          <a:xfrm>
            <a:off x="6248401" y="4509767"/>
            <a:ext cx="1757518" cy="570156"/>
          </a:xfrm>
          <a:prstGeom prst="rect">
            <a:avLst/>
          </a:prstGeom>
        </p:spPr>
        <p:txBody>
          <a:bodyPr wrap="square">
            <a:spAutoFit/>
          </a:bodyPr>
          <a:lstStyle/>
          <a:p>
            <a:pPr algn="just">
              <a:lnSpc>
                <a:spcPct val="115000"/>
              </a:lnSpc>
              <a:spcBef>
                <a:spcPts val="225"/>
              </a:spcBef>
            </a:pPr>
            <a:r>
              <a:rPr lang="en-US" sz="2700" dirty="0">
                <a:solidFill>
                  <a:srgbClr val="FF0000"/>
                </a:solidFill>
                <a:latin typeface="Times New Roman" panose="02020603050405020304" pitchFamily="18" charset="0"/>
                <a:ea typeface="Calibri" panose="020F0502020204030204" pitchFamily="34" charset="0"/>
              </a:rPr>
              <a:t>10N</a:t>
            </a:r>
          </a:p>
        </p:txBody>
      </p:sp>
      <p:sp>
        <p:nvSpPr>
          <p:cNvPr id="17" name="Rectangle 16"/>
          <p:cNvSpPr/>
          <p:nvPr/>
        </p:nvSpPr>
        <p:spPr>
          <a:xfrm>
            <a:off x="6248401" y="3697384"/>
            <a:ext cx="720308" cy="570156"/>
          </a:xfrm>
          <a:prstGeom prst="rect">
            <a:avLst/>
          </a:prstGeom>
        </p:spPr>
        <p:txBody>
          <a:bodyPr wrap="square">
            <a:spAutoFit/>
          </a:bodyPr>
          <a:lstStyle/>
          <a:p>
            <a:pPr algn="just">
              <a:lnSpc>
                <a:spcPct val="115000"/>
              </a:lnSpc>
              <a:spcBef>
                <a:spcPts val="225"/>
              </a:spcBef>
            </a:pPr>
            <a:r>
              <a:rPr lang="en-US" sz="2700" dirty="0">
                <a:solidFill>
                  <a:srgbClr val="FF0000"/>
                </a:solidFill>
                <a:latin typeface="Times New Roman" panose="02020603050405020304" pitchFamily="18" charset="0"/>
                <a:ea typeface="Calibri" panose="020F0502020204030204" pitchFamily="34" charset="0"/>
              </a:rPr>
              <a:t>2N</a:t>
            </a:r>
          </a:p>
        </p:txBody>
      </p:sp>
      <p:sp>
        <p:nvSpPr>
          <p:cNvPr id="18" name="Rectangle 17"/>
          <p:cNvSpPr/>
          <p:nvPr/>
        </p:nvSpPr>
        <p:spPr>
          <a:xfrm>
            <a:off x="6240442" y="2987901"/>
            <a:ext cx="607859" cy="507831"/>
          </a:xfrm>
          <a:prstGeom prst="rect">
            <a:avLst/>
          </a:prstGeom>
        </p:spPr>
        <p:txBody>
          <a:bodyPr wrap="none">
            <a:spAutoFit/>
          </a:bodyPr>
          <a:lstStyle/>
          <a:p>
            <a:r>
              <a:rPr lang="en-US" sz="2700" dirty="0">
                <a:solidFill>
                  <a:srgbClr val="FF0000"/>
                </a:solidFill>
                <a:latin typeface="Times New Roman" panose="02020603050405020304" pitchFamily="18" charset="0"/>
                <a:ea typeface="Calibri" panose="020F0502020204030204" pitchFamily="34" charset="0"/>
              </a:rPr>
              <a:t>1N</a:t>
            </a:r>
            <a:endParaRPr lang="en-US" sz="2700" dirty="0">
              <a:solidFill>
                <a:prstClr val="black"/>
              </a:solidFill>
            </a:endParaRPr>
          </a:p>
        </p:txBody>
      </p:sp>
      <p:sp>
        <p:nvSpPr>
          <p:cNvPr id="5" name="Rectangle 4"/>
          <p:cNvSpPr/>
          <p:nvPr/>
        </p:nvSpPr>
        <p:spPr>
          <a:xfrm>
            <a:off x="255635" y="5278395"/>
            <a:ext cx="8560357" cy="415498"/>
          </a:xfrm>
          <a:prstGeom prst="rect">
            <a:avLst/>
          </a:prstGeom>
        </p:spPr>
        <p:txBody>
          <a:bodyPr wrap="none">
            <a:spAutoFit/>
          </a:bodyPr>
          <a:lstStyle/>
          <a:p>
            <a:r>
              <a:rPr lang="en-US" sz="2100"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100" dirty="0" err="1">
                <a:solidFill>
                  <a:srgbClr val="0000CC"/>
                </a:solidFill>
                <a:latin typeface="Times New Roman" panose="02020603050405020304" pitchFamily="18" charset="0"/>
                <a:cs typeface="Times New Roman" panose="02020603050405020304" pitchFamily="18" charset="0"/>
              </a:rPr>
              <a:t>Khối</a:t>
            </a:r>
            <a:r>
              <a:rPr lang="en-US" sz="2100" dirty="0">
                <a:solidFill>
                  <a:srgbClr val="0000CC"/>
                </a:solidFill>
                <a:latin typeface="Times New Roman" panose="02020603050405020304" pitchFamily="18" charset="0"/>
                <a:cs typeface="Times New Roman" panose="02020603050405020304" pitchFamily="18" charset="0"/>
              </a:rPr>
              <a:t> </a:t>
            </a:r>
            <a:r>
              <a:rPr lang="en-US" sz="2100" dirty="0" err="1">
                <a:solidFill>
                  <a:srgbClr val="0000CC"/>
                </a:solidFill>
                <a:latin typeface="Times New Roman" panose="02020603050405020304" pitchFamily="18" charset="0"/>
                <a:cs typeface="Times New Roman" panose="02020603050405020304" pitchFamily="18" charset="0"/>
              </a:rPr>
              <a:t>lượng</a:t>
            </a:r>
            <a:r>
              <a:rPr lang="en-US" sz="2100" dirty="0">
                <a:solidFill>
                  <a:srgbClr val="0000CC"/>
                </a:solidFill>
                <a:latin typeface="Times New Roman" panose="02020603050405020304" pitchFamily="18" charset="0"/>
                <a:cs typeface="Times New Roman" panose="02020603050405020304" pitchFamily="18" charset="0"/>
              </a:rPr>
              <a:t> </a:t>
            </a:r>
            <a:r>
              <a:rPr lang="en-US" sz="2100" dirty="0" err="1">
                <a:solidFill>
                  <a:srgbClr val="0000CC"/>
                </a:solidFill>
                <a:latin typeface="Times New Roman" panose="02020603050405020304" pitchFamily="18" charset="0"/>
                <a:cs typeface="Times New Roman" panose="02020603050405020304" pitchFamily="18" charset="0"/>
              </a:rPr>
              <a:t>của</a:t>
            </a:r>
            <a:r>
              <a:rPr lang="en-US" sz="2100" dirty="0">
                <a:solidFill>
                  <a:srgbClr val="0000CC"/>
                </a:solidFill>
                <a:latin typeface="Times New Roman" panose="02020603050405020304" pitchFamily="18" charset="0"/>
                <a:cs typeface="Times New Roman" panose="02020603050405020304" pitchFamily="18" charset="0"/>
              </a:rPr>
              <a:t> </a:t>
            </a:r>
            <a:r>
              <a:rPr lang="en-US" sz="2100" dirty="0" err="1">
                <a:solidFill>
                  <a:srgbClr val="0000CC"/>
                </a:solidFill>
                <a:latin typeface="Times New Roman" panose="02020603050405020304" pitchFamily="18" charset="0"/>
                <a:cs typeface="Times New Roman" panose="02020603050405020304" pitchFamily="18" charset="0"/>
              </a:rPr>
              <a:t>vật</a:t>
            </a:r>
            <a:r>
              <a:rPr lang="en-US" sz="2100" dirty="0">
                <a:solidFill>
                  <a:srgbClr val="0000CC"/>
                </a:solidFill>
                <a:latin typeface="Times New Roman" panose="02020603050405020304" pitchFamily="18" charset="0"/>
                <a:cs typeface="Times New Roman" panose="02020603050405020304" pitchFamily="18" charset="0"/>
              </a:rPr>
              <a:t> ......................... </a:t>
            </a:r>
            <a:r>
              <a:rPr lang="en-US" sz="2100" dirty="0" err="1">
                <a:solidFill>
                  <a:srgbClr val="0000CC"/>
                </a:solidFill>
                <a:latin typeface="Times New Roman" panose="02020603050405020304" pitchFamily="18" charset="0"/>
                <a:cs typeface="Times New Roman" panose="02020603050405020304" pitchFamily="18" charset="0"/>
              </a:rPr>
              <a:t>thì</a:t>
            </a:r>
            <a:r>
              <a:rPr lang="en-US" sz="2100" dirty="0">
                <a:solidFill>
                  <a:srgbClr val="0000CC"/>
                </a:solidFill>
                <a:latin typeface="Times New Roman" panose="02020603050405020304" pitchFamily="18" charset="0"/>
                <a:cs typeface="Times New Roman" panose="02020603050405020304" pitchFamily="18" charset="0"/>
              </a:rPr>
              <a:t> </a:t>
            </a:r>
            <a:r>
              <a:rPr lang="en-US" sz="2100" dirty="0" err="1">
                <a:solidFill>
                  <a:srgbClr val="0000CC"/>
                </a:solidFill>
                <a:latin typeface="Times New Roman" panose="02020603050405020304" pitchFamily="18" charset="0"/>
                <a:cs typeface="Times New Roman" panose="02020603050405020304" pitchFamily="18" charset="0"/>
              </a:rPr>
              <a:t>trọng</a:t>
            </a:r>
            <a:r>
              <a:rPr lang="en-US" sz="2100" dirty="0">
                <a:solidFill>
                  <a:srgbClr val="0000CC"/>
                </a:solidFill>
                <a:latin typeface="Times New Roman" panose="02020603050405020304" pitchFamily="18" charset="0"/>
                <a:cs typeface="Times New Roman" panose="02020603050405020304" pitchFamily="18" charset="0"/>
              </a:rPr>
              <a:t> </a:t>
            </a:r>
            <a:r>
              <a:rPr lang="en-US" sz="2100" dirty="0" err="1">
                <a:solidFill>
                  <a:srgbClr val="0000CC"/>
                </a:solidFill>
                <a:latin typeface="Times New Roman" panose="02020603050405020304" pitchFamily="18" charset="0"/>
                <a:cs typeface="Times New Roman" panose="02020603050405020304" pitchFamily="18" charset="0"/>
              </a:rPr>
              <a:t>lượng</a:t>
            </a:r>
            <a:r>
              <a:rPr lang="en-US" sz="2100" dirty="0">
                <a:solidFill>
                  <a:srgbClr val="0000CC"/>
                </a:solidFill>
                <a:latin typeface="Times New Roman" panose="02020603050405020304" pitchFamily="18" charset="0"/>
                <a:cs typeface="Times New Roman" panose="02020603050405020304" pitchFamily="18" charset="0"/>
              </a:rPr>
              <a:t> </a:t>
            </a:r>
            <a:r>
              <a:rPr lang="en-US" sz="2100" dirty="0" err="1">
                <a:solidFill>
                  <a:srgbClr val="0000CC"/>
                </a:solidFill>
                <a:latin typeface="Times New Roman" panose="02020603050405020304" pitchFamily="18" charset="0"/>
                <a:cs typeface="Times New Roman" panose="02020603050405020304" pitchFamily="18" charset="0"/>
              </a:rPr>
              <a:t>của</a:t>
            </a:r>
            <a:r>
              <a:rPr lang="en-US" sz="2100" dirty="0">
                <a:solidFill>
                  <a:srgbClr val="0000CC"/>
                </a:solidFill>
                <a:latin typeface="Times New Roman" panose="02020603050405020304" pitchFamily="18" charset="0"/>
                <a:cs typeface="Times New Roman" panose="02020603050405020304" pitchFamily="18" charset="0"/>
              </a:rPr>
              <a:t> </a:t>
            </a:r>
            <a:r>
              <a:rPr lang="en-US" sz="2100" dirty="0" err="1">
                <a:solidFill>
                  <a:srgbClr val="0000CC"/>
                </a:solidFill>
                <a:latin typeface="Times New Roman" panose="02020603050405020304" pitchFamily="18" charset="0"/>
                <a:cs typeface="Times New Roman" panose="02020603050405020304" pitchFamily="18" charset="0"/>
              </a:rPr>
              <a:t>vật</a:t>
            </a:r>
            <a:r>
              <a:rPr lang="en-US" sz="2100" dirty="0">
                <a:solidFill>
                  <a:srgbClr val="0000CC"/>
                </a:solidFill>
                <a:latin typeface="Times New Roman" panose="02020603050405020304" pitchFamily="18" charset="0"/>
                <a:cs typeface="Times New Roman" panose="02020603050405020304" pitchFamily="18" charset="0"/>
              </a:rPr>
              <a:t> ........................</a:t>
            </a:r>
          </a:p>
        </p:txBody>
      </p:sp>
      <p:sp>
        <p:nvSpPr>
          <p:cNvPr id="19" name="Rectangle 18"/>
          <p:cNvSpPr/>
          <p:nvPr/>
        </p:nvSpPr>
        <p:spPr>
          <a:xfrm>
            <a:off x="2874366" y="5265945"/>
            <a:ext cx="1420582" cy="738664"/>
          </a:xfrm>
          <a:prstGeom prst="rect">
            <a:avLst/>
          </a:prstGeom>
        </p:spPr>
        <p:txBody>
          <a:bodyPr wrap="none">
            <a:spAutoFit/>
          </a:bodyPr>
          <a:lstStyle/>
          <a:p>
            <a:pPr algn="ctr"/>
            <a:r>
              <a:rPr lang="pt-BR" sz="2100" dirty="0">
                <a:solidFill>
                  <a:srgbClr val="FF0000"/>
                </a:solidFill>
                <a:latin typeface="Times New Roman" panose="02020603050405020304" pitchFamily="18" charset="0"/>
                <a:cs typeface="Times New Roman" panose="02020603050405020304" pitchFamily="18" charset="0"/>
              </a:rPr>
              <a:t>càng lớn</a:t>
            </a:r>
          </a:p>
          <a:p>
            <a:pPr algn="ctr"/>
            <a:r>
              <a:rPr lang="pt-BR" sz="2100" dirty="0">
                <a:solidFill>
                  <a:srgbClr val="FF0000"/>
                </a:solidFill>
                <a:latin typeface="Times New Roman" panose="02020603050405020304" pitchFamily="18" charset="0"/>
                <a:cs typeface="Times New Roman" panose="02020603050405020304" pitchFamily="18" charset="0"/>
              </a:rPr>
              <a:t>/(càng nhỏ)</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7075875" y="5274743"/>
            <a:ext cx="1420582" cy="738664"/>
          </a:xfrm>
          <a:prstGeom prst="rect">
            <a:avLst/>
          </a:prstGeom>
        </p:spPr>
        <p:txBody>
          <a:bodyPr wrap="none">
            <a:spAutoFit/>
          </a:bodyPr>
          <a:lstStyle/>
          <a:p>
            <a:pPr algn="ctr"/>
            <a:r>
              <a:rPr lang="pt-BR" sz="2100">
                <a:solidFill>
                  <a:srgbClr val="FF0000"/>
                </a:solidFill>
                <a:latin typeface="Times New Roman" panose="02020603050405020304" pitchFamily="18" charset="0"/>
                <a:cs typeface="Times New Roman" panose="02020603050405020304" pitchFamily="18" charset="0"/>
              </a:rPr>
              <a:t>càng lớn</a:t>
            </a:r>
          </a:p>
          <a:p>
            <a:pPr algn="ctr"/>
            <a:r>
              <a:rPr lang="pt-BR" sz="2100">
                <a:solidFill>
                  <a:srgbClr val="FF0000"/>
                </a:solidFill>
                <a:latin typeface="Times New Roman" panose="02020603050405020304" pitchFamily="18" charset="0"/>
                <a:cs typeface="Times New Roman" panose="02020603050405020304" pitchFamily="18" charset="0"/>
              </a:rPr>
              <a:t>/(càng nhỏ)</a:t>
            </a:r>
            <a:endParaRPr lang="en-US" sz="21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5517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38943" y="2060386"/>
            <a:ext cx="8762182" cy="3348083"/>
          </a:xfrm>
          <a:prstGeom prst="rect">
            <a:avLst/>
          </a:prstGeom>
        </p:spPr>
      </p:pic>
      <p:sp>
        <p:nvSpPr>
          <p:cNvPr id="7" name="Rectangle 6">
            <a:extLst>
              <a:ext uri="{FF2B5EF4-FFF2-40B4-BE49-F238E27FC236}">
                <a16:creationId xmlns="" xmlns:a16="http://schemas.microsoft.com/office/drawing/2014/main" id="{D6B045E7-B682-4966-B948-C1D44796CEB8}"/>
              </a:ext>
            </a:extLst>
          </p:cNvPr>
          <p:cNvSpPr/>
          <p:nvPr/>
        </p:nvSpPr>
        <p:spPr>
          <a:xfrm>
            <a:off x="0" y="1678782"/>
            <a:ext cx="9144000" cy="342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1350"/>
          </a:p>
        </p:txBody>
      </p:sp>
      <p:sp>
        <p:nvSpPr>
          <p:cNvPr id="8" name="Rectangle 7"/>
          <p:cNvSpPr/>
          <p:nvPr/>
        </p:nvSpPr>
        <p:spPr>
          <a:xfrm>
            <a:off x="886609" y="2700801"/>
            <a:ext cx="7467683" cy="2308324"/>
          </a:xfrm>
          <a:prstGeom prst="rect">
            <a:avLst/>
          </a:prstGeom>
        </p:spPr>
        <p:txBody>
          <a:bodyPr wrap="square">
            <a:spAutoFit/>
          </a:bodyPr>
          <a:lstStyle/>
          <a:p>
            <a:pPr>
              <a:lnSpc>
                <a:spcPct val="120000"/>
              </a:lnSpc>
            </a:pP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Lực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Trái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đất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dụng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vật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lực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hấp</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dẫn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lực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này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còn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được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gọi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trọng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lực</a:t>
            </a:r>
            <a:r>
              <a:rPr lang="en-US" sz="2400" dirty="0">
                <a:solidFill>
                  <a:srgbClr val="0000CC"/>
                </a:solidFill>
                <a:latin typeface="Times New Roman" panose="02020603050405020304" pitchFamily="18" charset="0"/>
                <a:cs typeface="Times New Roman" panose="02020603050405020304" pitchFamily="18" charset="0"/>
              </a:rPr>
              <a:t>.</a:t>
            </a:r>
          </a:p>
          <a:p>
            <a:pPr>
              <a:lnSpc>
                <a:spcPct val="120000"/>
              </a:lnSpc>
            </a:pP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Người</a:t>
            </a:r>
            <a:r>
              <a:rPr lang="en-US" sz="2400" dirty="0">
                <a:solidFill>
                  <a:srgbClr val="0000CC"/>
                </a:solidFill>
                <a:latin typeface="Times New Roman" panose="02020603050405020304" pitchFamily="18" charset="0"/>
                <a:cs typeface="Times New Roman" panose="02020603050405020304" pitchFamily="18" charset="0"/>
              </a:rPr>
              <a:t> ta </a:t>
            </a:r>
            <a:r>
              <a:rPr lang="en-US" sz="2400" dirty="0" err="1">
                <a:solidFill>
                  <a:srgbClr val="0000CC"/>
                </a:solidFill>
                <a:latin typeface="Times New Roman" panose="02020603050405020304" pitchFamily="18" charset="0"/>
                <a:cs typeface="Times New Roman" panose="02020603050405020304" pitchFamily="18" charset="0"/>
              </a:rPr>
              <a:t>gọi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độ</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lớn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của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trọng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lực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dụng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một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vật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trọng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lượng</a:t>
            </a:r>
            <a:r>
              <a:rPr lang="en-US" sz="2400" dirty="0">
                <a:solidFill>
                  <a:srgbClr val="0000CC"/>
                </a:solidFill>
                <a:latin typeface="Times New Roman" panose="02020603050405020304" pitchFamily="18" charset="0"/>
                <a:cs typeface="Times New Roman" panose="02020603050405020304" pitchFamily="18" charset="0"/>
              </a:rPr>
              <a:t> P </a:t>
            </a:r>
            <a:r>
              <a:rPr lang="en-US" sz="2400" dirty="0" err="1">
                <a:solidFill>
                  <a:srgbClr val="0000CC"/>
                </a:solidFill>
                <a:latin typeface="Times New Roman" panose="02020603050405020304" pitchFamily="18" charset="0"/>
                <a:cs typeface="Times New Roman" panose="02020603050405020304" pitchFamily="18" charset="0"/>
              </a:rPr>
              <a:t>của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vật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đó</a:t>
            </a:r>
            <a:r>
              <a:rPr lang="en-US" sz="2400" dirty="0">
                <a:solidFill>
                  <a:srgbClr val="0000CC"/>
                </a:solidFill>
                <a:latin typeface="Times New Roman" panose="02020603050405020304" pitchFamily="18" charset="0"/>
                <a:cs typeface="Times New Roman" panose="02020603050405020304" pitchFamily="18" charset="0"/>
              </a:rPr>
              <a:t>.</a:t>
            </a:r>
          </a:p>
          <a:p>
            <a:pPr>
              <a:lnSpc>
                <a:spcPct val="120000"/>
              </a:lnSpc>
            </a:pP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Mối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quan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hệ</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của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trọng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lượng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khối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lượng</a:t>
            </a:r>
            <a:r>
              <a:rPr lang="en-US" sz="2400" dirty="0">
                <a:solidFill>
                  <a:srgbClr val="0000CC"/>
                </a:solidFill>
                <a:latin typeface="Times New Roman" panose="02020603050405020304" pitchFamily="18" charset="0"/>
                <a:cs typeface="Times New Roman" panose="02020603050405020304" pitchFamily="18" charset="0"/>
              </a:rPr>
              <a:t> P = 10m</a:t>
            </a:r>
          </a:p>
        </p:txBody>
      </p:sp>
      <p:sp>
        <p:nvSpPr>
          <p:cNvPr id="11" name="TextBox 10">
            <a:extLst>
              <a:ext uri="{FF2B5EF4-FFF2-40B4-BE49-F238E27FC236}">
                <a16:creationId xmlns="" xmlns:a16="http://schemas.microsoft.com/office/drawing/2014/main" id="{24AE6793-EA05-44F5-86F2-EF3A1EA78258}"/>
              </a:ext>
            </a:extLst>
          </p:cNvPr>
          <p:cNvSpPr txBox="1"/>
          <p:nvPr/>
        </p:nvSpPr>
        <p:spPr>
          <a:xfrm>
            <a:off x="886609" y="1140462"/>
            <a:ext cx="763511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TÌM HIỂU VỀ TRỌNG LƯỢNG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34612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 xmlns:a16="http://schemas.microsoft.com/office/drawing/2014/main" id="{74022BF4-6F03-4309-8F1E-F56DCAA113B5}"/>
              </a:ext>
            </a:extLst>
          </p:cNvPr>
          <p:cNvSpPr>
            <a:spLocks noChangeArrowheads="1"/>
          </p:cNvSpPr>
          <p:nvPr/>
        </p:nvSpPr>
        <p:spPr bwMode="auto">
          <a:xfrm>
            <a:off x="304800" y="1143000"/>
            <a:ext cx="8458200"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3600" b="1" dirty="0" err="1">
                <a:latin typeface="Times New Roman" panose="02020603050405020304" pitchFamily="18" charset="0"/>
                <a:cs typeface="Times New Roman" panose="02020603050405020304" pitchFamily="18" charset="0"/>
              </a:rPr>
              <a:t>Gọi</a:t>
            </a:r>
            <a:r>
              <a:rPr lang="en-US" altLang="en-US" sz="3600" b="1" dirty="0">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khối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lượng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của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vật</a:t>
            </a:r>
            <a:r>
              <a:rPr lang="en-US" altLang="en-US" sz="3600" b="1" dirty="0">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trọng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lượng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của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vật</a:t>
            </a:r>
            <a:r>
              <a:rPr lang="en-US" altLang="en-US" sz="36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Vật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m = 100 g = 0,1kg  </a:t>
            </a:r>
            <a:r>
              <a:rPr lang="en-US" altLang="en-US" sz="3600" b="1" dirty="0" err="1">
                <a:solidFill>
                  <a:srgbClr val="0000FF"/>
                </a:solidFill>
                <a:latin typeface="Times New Roman" panose="02020603050405020304" pitchFamily="18" charset="0"/>
                <a:cs typeface="Times New Roman" panose="02020603050405020304" pitchFamily="18" charset="0"/>
              </a:rPr>
              <a:t>thì</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FF3300"/>
                </a:solidFill>
                <a:latin typeface="Times New Roman" panose="02020603050405020304" pitchFamily="18" charset="0"/>
                <a:cs typeface="Times New Roman" panose="02020603050405020304" pitchFamily="18" charset="0"/>
              </a:rPr>
              <a:t>P</a:t>
            </a:r>
            <a:r>
              <a:rPr lang="en-US" altLang="en-US" sz="3600" b="1" dirty="0">
                <a:solidFill>
                  <a:srgbClr val="0000FF"/>
                </a:solidFill>
                <a:latin typeface="Times New Roman" panose="02020603050405020304" pitchFamily="18" charset="0"/>
                <a:cs typeface="Times New Roman" panose="02020603050405020304" pitchFamily="18" charset="0"/>
              </a:rPr>
              <a:t> = 1N</a:t>
            </a:r>
          </a:p>
          <a:p>
            <a:pPr algn="just" eaLnBrk="1" hangingPunct="1">
              <a:spcBef>
                <a:spcPct val="0"/>
              </a:spcBef>
              <a:buFontTx/>
              <a:buNone/>
            </a:pP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Vật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m = 1 kg                 </a:t>
            </a:r>
            <a:r>
              <a:rPr lang="en-US" altLang="en-US" sz="3600" b="1" dirty="0" err="1">
                <a:solidFill>
                  <a:srgbClr val="0000FF"/>
                </a:solidFill>
                <a:latin typeface="Times New Roman" panose="02020603050405020304" pitchFamily="18" charset="0"/>
                <a:cs typeface="Times New Roman" panose="02020603050405020304" pitchFamily="18" charset="0"/>
              </a:rPr>
              <a:t>thì</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FF3300"/>
                </a:solidFill>
                <a:latin typeface="Times New Roman" panose="02020603050405020304" pitchFamily="18" charset="0"/>
                <a:cs typeface="Times New Roman" panose="02020603050405020304" pitchFamily="18" charset="0"/>
              </a:rPr>
              <a:t>P</a:t>
            </a:r>
            <a:r>
              <a:rPr lang="en-US" altLang="en-US" sz="3600" b="1" dirty="0">
                <a:solidFill>
                  <a:srgbClr val="0000FF"/>
                </a:solidFill>
                <a:latin typeface="Times New Roman" panose="02020603050405020304" pitchFamily="18" charset="0"/>
                <a:cs typeface="Times New Roman" panose="02020603050405020304" pitchFamily="18" charset="0"/>
              </a:rPr>
              <a:t> = 10N</a:t>
            </a:r>
          </a:p>
          <a:p>
            <a:pPr algn="just" eaLnBrk="1" hangingPunct="1">
              <a:spcBef>
                <a:spcPct val="0"/>
              </a:spcBef>
              <a:buFontTx/>
              <a:buNone/>
            </a:pP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Vật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FF3300"/>
                </a:solidFill>
                <a:latin typeface="Times New Roman" panose="02020603050405020304" pitchFamily="18" charset="0"/>
                <a:cs typeface="Times New Roman" panose="02020603050405020304" pitchFamily="18" charset="0"/>
              </a:rPr>
              <a:t>P</a:t>
            </a:r>
            <a:r>
              <a:rPr lang="en-US" altLang="en-US" sz="3600" b="1" dirty="0">
                <a:solidFill>
                  <a:srgbClr val="0000FF"/>
                </a:solidFill>
                <a:latin typeface="Times New Roman" panose="02020603050405020304" pitchFamily="18" charset="0"/>
                <a:cs typeface="Times New Roman" panose="02020603050405020304" pitchFamily="18" charset="0"/>
              </a:rPr>
              <a:t> = 2 N  </a:t>
            </a:r>
            <a:r>
              <a:rPr lang="en-US" altLang="en-US" sz="3600" b="1" dirty="0" err="1" smtClean="0">
                <a:solidFill>
                  <a:srgbClr val="0000FF"/>
                </a:solidFill>
                <a:latin typeface="Times New Roman" panose="02020603050405020304" pitchFamily="18" charset="0"/>
                <a:cs typeface="Times New Roman" panose="02020603050405020304" pitchFamily="18" charset="0"/>
              </a:rPr>
              <a:t>thì</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m = 200 g = 0,2 kg            </a:t>
            </a:r>
          </a:p>
        </p:txBody>
      </p:sp>
      <p:sp>
        <p:nvSpPr>
          <p:cNvPr id="3" name="Rectangle 9">
            <a:extLst>
              <a:ext uri="{FF2B5EF4-FFF2-40B4-BE49-F238E27FC236}">
                <a16:creationId xmlns="" xmlns:a16="http://schemas.microsoft.com/office/drawing/2014/main" id="{DA2E32D0-428E-42E9-8024-765FB54A7F80}"/>
              </a:ext>
            </a:extLst>
          </p:cNvPr>
          <p:cNvSpPr>
            <a:spLocks noChangeArrowheads="1"/>
          </p:cNvSpPr>
          <p:nvPr/>
        </p:nvSpPr>
        <p:spPr bwMode="auto">
          <a:xfrm>
            <a:off x="325582" y="4106933"/>
            <a:ext cx="8610600" cy="2062103"/>
          </a:xfrm>
          <a:prstGeom prst="rect">
            <a:avLst/>
          </a:prstGeom>
          <a:solidFill>
            <a:srgbClr val="FFC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dirty="0" err="1">
                <a:latin typeface="Times New Roman" panose="02020603050405020304" pitchFamily="18" charset="0"/>
                <a:cs typeface="Times New Roman" panose="02020603050405020304" pitchFamily="18" charset="0"/>
              </a:rPr>
              <a:t>Mối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lượng</a:t>
            </a:r>
            <a:r>
              <a:rPr lang="en-US" dirty="0" smtClean="0">
                <a:latin typeface="Times New Roman" panose="02020603050405020304" pitchFamily="18" charset="0"/>
                <a:cs typeface="Times New Roman" panose="02020603050405020304" pitchFamily="18" charset="0"/>
              </a:rPr>
              <a:t>:</a:t>
            </a:r>
          </a:p>
          <a:p>
            <a:pPr algn="ctr">
              <a:spcBef>
                <a:spcPct val="0"/>
              </a:spcBef>
              <a:buNone/>
            </a:pPr>
            <a:r>
              <a:rPr 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P </a:t>
            </a:r>
            <a:r>
              <a:rPr lang="en-US" altLang="en-US" b="1" dirty="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10.m.</a:t>
            </a:r>
          </a:p>
          <a:p>
            <a:pPr algn="ctr" eaLnBrk="1" hangingPunct="1">
              <a:spcBef>
                <a:spcPct val="0"/>
              </a:spcBef>
              <a:buFontTx/>
              <a:buNone/>
            </a:pPr>
            <a:r>
              <a:rPr lang="en-US" altLang="en-US" b="1" dirty="0" err="1">
                <a:latin typeface="Times New Roman" panose="02020603050405020304" pitchFamily="18" charset="0"/>
                <a:cs typeface="Times New Roman" panose="02020603050405020304" pitchFamily="18" charset="0"/>
              </a:rPr>
              <a:t>T</a:t>
            </a:r>
            <a:r>
              <a:rPr lang="en-US" altLang="en-US" b="1" dirty="0" err="1" smtClean="0">
                <a:latin typeface="Times New Roman" panose="02020603050405020304" pitchFamily="18" charset="0"/>
                <a:cs typeface="Times New Roman" panose="02020603050405020304" pitchFamily="18" charset="0"/>
              </a:rPr>
              <a:t>rong</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đó</a:t>
            </a:r>
            <a:r>
              <a:rPr lang="en-US" altLang="en-US" b="1" dirty="0" smtClean="0">
                <a:latin typeface="Times New Roman" panose="02020603050405020304" pitchFamily="18" charset="0"/>
                <a:cs typeface="Times New Roman" panose="02020603050405020304" pitchFamily="18" charset="0"/>
              </a:rPr>
              <a:t>: P </a:t>
            </a:r>
            <a:r>
              <a:rPr lang="en-US" altLang="en-US" b="1" dirty="0" err="1" smtClean="0">
                <a:latin typeface="Times New Roman" panose="02020603050405020304" pitchFamily="18" charset="0"/>
                <a:cs typeface="Times New Roman" panose="02020603050405020304" pitchFamily="18" charset="0"/>
              </a:rPr>
              <a:t>là</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trọng</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lượng</a:t>
            </a: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của</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vật</a:t>
            </a:r>
            <a:endParaRPr lang="en-US" altLang="en-US" b="1" dirty="0" smtClean="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b="1" dirty="0" smtClean="0">
                <a:latin typeface="Times New Roman" panose="02020603050405020304" pitchFamily="18" charset="0"/>
                <a:cs typeface="Times New Roman" panose="02020603050405020304" pitchFamily="18" charset="0"/>
              </a:rPr>
              <a:t>m </a:t>
            </a:r>
            <a:r>
              <a:rPr lang="en-US" altLang="en-US" b="1" dirty="0" err="1" smtClean="0">
                <a:latin typeface="Times New Roman" panose="02020603050405020304" pitchFamily="18" charset="0"/>
                <a:cs typeface="Times New Roman" panose="02020603050405020304" pitchFamily="18" charset="0"/>
              </a:rPr>
              <a:t>là</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khối</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lượng</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của</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vật</a:t>
            </a:r>
            <a:endParaRPr lang="en-US" altLang="en-US" b="1" dirty="0">
              <a:latin typeface="Times New Roman" panose="02020603050405020304" pitchFamily="18" charset="0"/>
              <a:cs typeface="Times New Roman" panose="02020603050405020304" pitchFamily="18" charset="0"/>
            </a:endParaRPr>
          </a:p>
        </p:txBody>
      </p:sp>
      <p:sp>
        <p:nvSpPr>
          <p:cNvPr id="4" name="Text Box 7">
            <a:extLst>
              <a:ext uri="{FF2B5EF4-FFF2-40B4-BE49-F238E27FC236}">
                <a16:creationId xmlns="" xmlns:a16="http://schemas.microsoft.com/office/drawing/2014/main" id="{163B572F-5D43-46A7-B753-3AAFCD5F6A2D}"/>
              </a:ext>
            </a:extLst>
          </p:cNvPr>
          <p:cNvSpPr txBox="1">
            <a:spLocks noChangeArrowheads="1"/>
          </p:cNvSpPr>
          <p:nvPr/>
        </p:nvSpPr>
        <p:spPr bwMode="auto">
          <a:xfrm>
            <a:off x="401782" y="228600"/>
            <a:ext cx="7924800" cy="630942"/>
          </a:xfrm>
          <a:prstGeom prst="rect">
            <a:avLst/>
          </a:prstGeom>
          <a:noFill/>
          <a:ln w="9525">
            <a:noFill/>
            <a:miter lim="800000"/>
            <a:headEnd/>
            <a:tailEnd/>
          </a:ln>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sz="3500" b="1" i="1" u="sng"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Cách</a:t>
            </a:r>
            <a:r>
              <a:rPr lang="en-US" altLang="en-US" sz="3500" b="1" i="1" u="sng"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500" b="1" i="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xác</a:t>
            </a:r>
            <a:r>
              <a:rPr lang="en-US" altLang="en-US" sz="3500" b="1" i="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500" b="1" i="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định</a:t>
            </a:r>
            <a:r>
              <a:rPr lang="en-US" altLang="en-US" sz="3500" b="1" i="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500" b="1" i="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trọng</a:t>
            </a:r>
            <a:r>
              <a:rPr lang="en-US" altLang="en-US" sz="3500" b="1" i="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500" b="1" i="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lượng</a:t>
            </a:r>
            <a:r>
              <a:rPr lang="en-US" altLang="en-US" sz="3500" b="1" i="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500" b="1" i="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altLang="en-US" sz="3500" b="1" i="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500" b="1" i="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vật</a:t>
            </a:r>
            <a:r>
              <a:rPr lang="en-US" altLang="en-US" sz="3500" b="1" i="1" u="sng"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7147" y="4173979"/>
            <a:ext cx="623454" cy="686657"/>
          </a:xfrm>
          <a:prstGeom prst="rect">
            <a:avLst/>
          </a:prstGeom>
        </p:spPr>
      </p:pic>
      <p:sp>
        <p:nvSpPr>
          <p:cNvPr id="6" name="Rectangle 5"/>
          <p:cNvSpPr/>
          <p:nvPr/>
        </p:nvSpPr>
        <p:spPr>
          <a:xfrm>
            <a:off x="3640282" y="4653079"/>
            <a:ext cx="1981200" cy="527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54437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8250" t="33111" r="9375" b="20000"/>
          <a:stretch/>
        </p:blipFill>
        <p:spPr bwMode="auto">
          <a:xfrm>
            <a:off x="-76200" y="381000"/>
            <a:ext cx="8915400" cy="632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00450" y="2209800"/>
            <a:ext cx="5334000" cy="461665"/>
          </a:xfrm>
          <a:prstGeom prst="rect">
            <a:avLst/>
          </a:prstGeom>
          <a:solidFill>
            <a:srgbClr val="FFFF00"/>
          </a:solidFill>
        </p:spPr>
        <p:txBody>
          <a:bodyPr wrap="square" rtlCol="0">
            <a:spAutoFit/>
          </a:bodyPr>
          <a:lstStyle/>
          <a:p>
            <a:r>
              <a:rPr lang="en-US" sz="2400" dirty="0" smtClean="0">
                <a:solidFill>
                  <a:srgbClr val="0000FF"/>
                </a:solidFill>
              </a:rPr>
              <a:t>(</a:t>
            </a:r>
            <a:r>
              <a:rPr lang="vi-VN" sz="2400" b="1" dirty="0">
                <a:solidFill>
                  <a:srgbClr val="0000FF"/>
                </a:solidFill>
              </a:rPr>
              <a:t>Lực hút của Trái Đất, trọng </a:t>
            </a:r>
            <a:r>
              <a:rPr lang="vi-VN" sz="2400" b="1" dirty="0" smtClean="0">
                <a:solidFill>
                  <a:srgbClr val="0000FF"/>
                </a:solidFill>
              </a:rPr>
              <a:t>lượng</a:t>
            </a:r>
            <a:r>
              <a:rPr lang="en-US" sz="2400" b="1" dirty="0" smtClean="0">
                <a:solidFill>
                  <a:srgbClr val="0000FF"/>
                </a:solidFill>
              </a:rPr>
              <a:t>)</a:t>
            </a:r>
            <a:r>
              <a:rPr lang="en-US" sz="2400" dirty="0" smtClean="0">
                <a:solidFill>
                  <a:srgbClr val="0000FF"/>
                </a:solidFill>
              </a:rPr>
              <a:t> </a:t>
            </a:r>
            <a:endParaRPr lang="en-US" sz="2400" dirty="0">
              <a:solidFill>
                <a:srgbClr val="0000FF"/>
              </a:solidFill>
            </a:endParaRPr>
          </a:p>
        </p:txBody>
      </p:sp>
      <p:sp>
        <p:nvSpPr>
          <p:cNvPr id="4" name="TextBox 3"/>
          <p:cNvSpPr txBox="1"/>
          <p:nvPr/>
        </p:nvSpPr>
        <p:spPr>
          <a:xfrm>
            <a:off x="3581400" y="3585865"/>
            <a:ext cx="5334000" cy="461665"/>
          </a:xfrm>
          <a:prstGeom prst="rect">
            <a:avLst/>
          </a:prstGeom>
          <a:solidFill>
            <a:srgbClr val="FFFF00"/>
          </a:solidFill>
        </p:spPr>
        <p:txBody>
          <a:bodyPr wrap="square" rtlCol="0">
            <a:spAutoFit/>
          </a:bodyPr>
          <a:lstStyle/>
          <a:p>
            <a:r>
              <a:rPr lang="en-US" sz="2400" dirty="0" smtClean="0">
                <a:solidFill>
                  <a:srgbClr val="0000FF"/>
                </a:solidFill>
              </a:rPr>
              <a:t>(</a:t>
            </a:r>
            <a:r>
              <a:rPr lang="vi-VN" sz="2400" b="1" dirty="0">
                <a:solidFill>
                  <a:srgbClr val="0000FF"/>
                </a:solidFill>
              </a:rPr>
              <a:t>Lực hút của Trái Đất, trọng </a:t>
            </a:r>
            <a:r>
              <a:rPr lang="vi-VN" sz="2400" b="1" dirty="0" smtClean="0">
                <a:solidFill>
                  <a:srgbClr val="0000FF"/>
                </a:solidFill>
              </a:rPr>
              <a:t>lượng</a:t>
            </a:r>
            <a:r>
              <a:rPr lang="en-US" sz="2400" b="1" dirty="0" smtClean="0">
                <a:solidFill>
                  <a:srgbClr val="0000FF"/>
                </a:solidFill>
              </a:rPr>
              <a:t>)</a:t>
            </a:r>
            <a:r>
              <a:rPr lang="en-US" sz="2400" dirty="0" smtClean="0">
                <a:solidFill>
                  <a:srgbClr val="0000FF"/>
                </a:solidFill>
              </a:rPr>
              <a:t> </a:t>
            </a:r>
            <a:endParaRPr lang="en-US" sz="2400" dirty="0">
              <a:solidFill>
                <a:srgbClr val="0000FF"/>
              </a:solidFill>
            </a:endParaRPr>
          </a:p>
        </p:txBody>
      </p:sp>
      <p:sp>
        <p:nvSpPr>
          <p:cNvPr id="5" name="TextBox 4"/>
          <p:cNvSpPr txBox="1"/>
          <p:nvPr/>
        </p:nvSpPr>
        <p:spPr>
          <a:xfrm>
            <a:off x="3581400" y="4286250"/>
            <a:ext cx="5334000" cy="461665"/>
          </a:xfrm>
          <a:prstGeom prst="rect">
            <a:avLst/>
          </a:prstGeom>
          <a:solidFill>
            <a:srgbClr val="FFFF00"/>
          </a:solidFill>
        </p:spPr>
        <p:txBody>
          <a:bodyPr wrap="square" rtlCol="0">
            <a:spAutoFit/>
          </a:bodyPr>
          <a:lstStyle/>
          <a:p>
            <a:r>
              <a:rPr lang="en-US" sz="2400" dirty="0" smtClean="0">
                <a:solidFill>
                  <a:srgbClr val="0000FF"/>
                </a:solidFill>
              </a:rPr>
              <a:t>(</a:t>
            </a:r>
            <a:r>
              <a:rPr lang="vi-VN" sz="2400" b="1" dirty="0">
                <a:solidFill>
                  <a:srgbClr val="0000FF"/>
                </a:solidFill>
              </a:rPr>
              <a:t>Lực hút của Trái Đất, trọng </a:t>
            </a:r>
            <a:r>
              <a:rPr lang="vi-VN" sz="2400" b="1" dirty="0" smtClean="0">
                <a:solidFill>
                  <a:srgbClr val="0000FF"/>
                </a:solidFill>
              </a:rPr>
              <a:t>lượng</a:t>
            </a:r>
            <a:r>
              <a:rPr lang="en-US" sz="2400" b="1" dirty="0" smtClean="0">
                <a:solidFill>
                  <a:srgbClr val="0000FF"/>
                </a:solidFill>
              </a:rPr>
              <a:t>)</a:t>
            </a:r>
            <a:r>
              <a:rPr lang="en-US" sz="2400" dirty="0" smtClean="0">
                <a:solidFill>
                  <a:srgbClr val="0000FF"/>
                </a:solidFill>
              </a:rPr>
              <a:t> </a:t>
            </a:r>
            <a:endParaRPr lang="en-US" sz="2400" dirty="0">
              <a:solidFill>
                <a:srgbClr val="0000FF"/>
              </a:solidFill>
            </a:endParaRPr>
          </a:p>
        </p:txBody>
      </p:sp>
      <p:sp>
        <p:nvSpPr>
          <p:cNvPr id="6" name="TextBox 5"/>
          <p:cNvSpPr txBox="1"/>
          <p:nvPr/>
        </p:nvSpPr>
        <p:spPr>
          <a:xfrm>
            <a:off x="3600450" y="2895600"/>
            <a:ext cx="5334000" cy="461665"/>
          </a:xfrm>
          <a:prstGeom prst="rect">
            <a:avLst/>
          </a:prstGeom>
          <a:solidFill>
            <a:srgbClr val="FFFF00"/>
          </a:solidFill>
        </p:spPr>
        <p:txBody>
          <a:bodyPr wrap="square" rtlCol="0">
            <a:spAutoFit/>
          </a:bodyPr>
          <a:lstStyle/>
          <a:p>
            <a:r>
              <a:rPr lang="en-US" sz="2400" dirty="0" smtClean="0">
                <a:solidFill>
                  <a:srgbClr val="0000FF"/>
                </a:solidFill>
              </a:rPr>
              <a:t>(</a:t>
            </a:r>
            <a:r>
              <a:rPr lang="en-US" sz="2400" b="1" dirty="0" err="1" smtClean="0">
                <a:solidFill>
                  <a:srgbClr val="0000FF"/>
                </a:solidFill>
              </a:rPr>
              <a:t>Khối</a:t>
            </a:r>
            <a:r>
              <a:rPr lang="vi-VN" sz="2400" b="1" dirty="0" smtClean="0">
                <a:solidFill>
                  <a:srgbClr val="0000FF"/>
                </a:solidFill>
              </a:rPr>
              <a:t> lượng</a:t>
            </a:r>
            <a:r>
              <a:rPr lang="en-US" sz="2400" b="1" dirty="0" smtClean="0">
                <a:solidFill>
                  <a:srgbClr val="0000FF"/>
                </a:solidFill>
              </a:rPr>
              <a:t>)</a:t>
            </a:r>
            <a:r>
              <a:rPr lang="en-US" sz="2400" dirty="0" smtClean="0">
                <a:solidFill>
                  <a:srgbClr val="0000FF"/>
                </a:solidFill>
              </a:rPr>
              <a:t> </a:t>
            </a:r>
            <a:endParaRPr lang="en-US" sz="2400" dirty="0">
              <a:solidFill>
                <a:srgbClr val="0000FF"/>
              </a:solidFill>
            </a:endParaRPr>
          </a:p>
        </p:txBody>
      </p:sp>
      <p:sp>
        <p:nvSpPr>
          <p:cNvPr id="7" name="TextBox 6"/>
          <p:cNvSpPr txBox="1"/>
          <p:nvPr/>
        </p:nvSpPr>
        <p:spPr>
          <a:xfrm>
            <a:off x="3657600" y="4953000"/>
            <a:ext cx="5334000" cy="461665"/>
          </a:xfrm>
          <a:prstGeom prst="rect">
            <a:avLst/>
          </a:prstGeom>
          <a:solidFill>
            <a:srgbClr val="FFFF00"/>
          </a:solidFill>
        </p:spPr>
        <p:txBody>
          <a:bodyPr wrap="square" rtlCol="0">
            <a:spAutoFit/>
          </a:bodyPr>
          <a:lstStyle/>
          <a:p>
            <a:r>
              <a:rPr lang="en-US" sz="2400" dirty="0" smtClean="0">
                <a:solidFill>
                  <a:srgbClr val="0000FF"/>
                </a:solidFill>
              </a:rPr>
              <a:t>(</a:t>
            </a:r>
            <a:r>
              <a:rPr lang="en-US" sz="2400" b="1" dirty="0" err="1" smtClean="0">
                <a:solidFill>
                  <a:srgbClr val="0000FF"/>
                </a:solidFill>
              </a:rPr>
              <a:t>Khối</a:t>
            </a:r>
            <a:r>
              <a:rPr lang="vi-VN" sz="2400" b="1" dirty="0" smtClean="0">
                <a:solidFill>
                  <a:srgbClr val="0000FF"/>
                </a:solidFill>
              </a:rPr>
              <a:t> lượng</a:t>
            </a:r>
            <a:r>
              <a:rPr lang="en-US" sz="2400" b="1" dirty="0" smtClean="0">
                <a:solidFill>
                  <a:srgbClr val="0000FF"/>
                </a:solidFill>
              </a:rPr>
              <a:t>)</a:t>
            </a:r>
            <a:r>
              <a:rPr lang="en-US" sz="2400" dirty="0" smtClean="0">
                <a:solidFill>
                  <a:srgbClr val="0000FF"/>
                </a:solidFill>
              </a:rPr>
              <a:t> </a:t>
            </a:r>
            <a:endParaRPr lang="en-US" sz="2400" dirty="0">
              <a:solidFill>
                <a:srgbClr val="0000FF"/>
              </a:solidFill>
            </a:endParaRPr>
          </a:p>
        </p:txBody>
      </p:sp>
      <p:sp>
        <p:nvSpPr>
          <p:cNvPr id="8" name="TextBox 7"/>
          <p:cNvSpPr txBox="1"/>
          <p:nvPr/>
        </p:nvSpPr>
        <p:spPr>
          <a:xfrm>
            <a:off x="3657600" y="5638800"/>
            <a:ext cx="5334000" cy="461665"/>
          </a:xfrm>
          <a:prstGeom prst="rect">
            <a:avLst/>
          </a:prstGeom>
          <a:solidFill>
            <a:srgbClr val="FFFF00"/>
          </a:solidFill>
        </p:spPr>
        <p:txBody>
          <a:bodyPr wrap="square" rtlCol="0">
            <a:spAutoFit/>
          </a:bodyPr>
          <a:lstStyle/>
          <a:p>
            <a:r>
              <a:rPr lang="en-US" sz="2400" dirty="0" smtClean="0">
                <a:solidFill>
                  <a:srgbClr val="0000FF"/>
                </a:solidFill>
              </a:rPr>
              <a:t>(</a:t>
            </a:r>
            <a:r>
              <a:rPr lang="en-US" sz="2400" b="1" dirty="0" err="1" smtClean="0">
                <a:solidFill>
                  <a:srgbClr val="0000FF"/>
                </a:solidFill>
              </a:rPr>
              <a:t>Khối</a:t>
            </a:r>
            <a:r>
              <a:rPr lang="vi-VN" sz="2400" b="1" dirty="0" smtClean="0">
                <a:solidFill>
                  <a:srgbClr val="0000FF"/>
                </a:solidFill>
              </a:rPr>
              <a:t> lượng</a:t>
            </a:r>
            <a:r>
              <a:rPr lang="en-US" sz="2400" b="1" dirty="0" smtClean="0">
                <a:solidFill>
                  <a:srgbClr val="0000FF"/>
                </a:solidFill>
              </a:rPr>
              <a:t>)</a:t>
            </a:r>
            <a:r>
              <a:rPr lang="en-US" sz="2400" dirty="0" smtClean="0">
                <a:solidFill>
                  <a:srgbClr val="0000FF"/>
                </a:solidFill>
              </a:rPr>
              <a:t> </a:t>
            </a:r>
            <a:endParaRPr lang="en-US" sz="2400" dirty="0">
              <a:solidFill>
                <a:srgbClr val="0000FF"/>
              </a:solidFill>
            </a:endParaRPr>
          </a:p>
        </p:txBody>
      </p:sp>
    </p:spTree>
    <p:extLst>
      <p:ext uri="{BB962C8B-B14F-4D97-AF65-F5344CB8AC3E}">
        <p14:creationId xmlns="" xmlns:p14="http://schemas.microsoft.com/office/powerpoint/2010/main" val="314998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6B045E7-B682-4966-B948-C1D44796CEB8}"/>
              </a:ext>
            </a:extLst>
          </p:cNvPr>
          <p:cNvSpPr/>
          <p:nvPr/>
        </p:nvSpPr>
        <p:spPr>
          <a:xfrm>
            <a:off x="0" y="1678782"/>
            <a:ext cx="9144000" cy="342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1350"/>
          </a:p>
        </p:txBody>
      </p:sp>
      <p:sp>
        <p:nvSpPr>
          <p:cNvPr id="11" name="TextBox 10">
            <a:extLst>
              <a:ext uri="{FF2B5EF4-FFF2-40B4-BE49-F238E27FC236}">
                <a16:creationId xmlns="" xmlns:a16="http://schemas.microsoft.com/office/drawing/2014/main" id="{24AE6793-EA05-44F5-86F2-EF3A1EA78258}"/>
              </a:ext>
            </a:extLst>
          </p:cNvPr>
          <p:cNvSpPr txBox="1"/>
          <p:nvPr/>
        </p:nvSpPr>
        <p:spPr>
          <a:xfrm>
            <a:off x="886609" y="1140462"/>
            <a:ext cx="7635110"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TÌM HIỂU VỀ LỰC </a:t>
            </a:r>
            <a:r>
              <a:rPr lang="en-US" sz="2400" b="1" dirty="0">
                <a:solidFill>
                  <a:srgbClr val="FF0000"/>
                </a:solidFill>
                <a:latin typeface="Times New Roman" panose="02020603050405020304" pitchFamily="18" charset="0"/>
                <a:cs typeface="Times New Roman" panose="02020603050405020304" pitchFamily="18" charset="0"/>
              </a:rPr>
              <a:t>HẤP DẪN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149433" y="2303962"/>
            <a:ext cx="7109460" cy="415498"/>
          </a:xfrm>
          <a:prstGeom prst="rect">
            <a:avLst/>
          </a:prstGeom>
          <a:noFill/>
        </p:spPr>
        <p:txBody>
          <a:bodyPr wrap="square" rtlCol="0">
            <a:spAutoFit/>
          </a:bodyPr>
          <a:lstStyle/>
          <a:p>
            <a:r>
              <a:rPr lang="en-US" sz="2100" dirty="0">
                <a:solidFill>
                  <a:srgbClr val="0000CC"/>
                </a:solidFill>
              </a:rPr>
              <a:t>https://youtu.be/3QvQSgEdhXI</a:t>
            </a:r>
          </a:p>
        </p:txBody>
      </p:sp>
    </p:spTree>
    <p:extLst>
      <p:ext uri="{BB962C8B-B14F-4D97-AF65-F5344CB8AC3E}">
        <p14:creationId xmlns="" xmlns:p14="http://schemas.microsoft.com/office/powerpoint/2010/main" val="619230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19200"/>
            <a:ext cx="6858000" cy="829262"/>
          </a:xfrm>
        </p:spPr>
        <p:txBody>
          <a:bodyPr>
            <a:normAutofit fontScale="90000"/>
          </a:bodyPr>
          <a:lstStyle/>
          <a:p>
            <a:r>
              <a:rPr lang="en-US" sz="3000" b="1" dirty="0">
                <a:solidFill>
                  <a:srgbClr val="7030A0"/>
                </a:solidFill>
                <a:latin typeface="Times New Roman" pitchFamily="18" charset="0"/>
                <a:cs typeface="Times New Roman" pitchFamily="18" charset="0"/>
              </a:rPr>
              <a:t/>
            </a:r>
            <a:br>
              <a:rPr lang="en-US" sz="3000" b="1" dirty="0">
                <a:solidFill>
                  <a:srgbClr val="7030A0"/>
                </a:solidFill>
                <a:latin typeface="Times New Roman" pitchFamily="18" charset="0"/>
                <a:cs typeface="Times New Roman" pitchFamily="18" charset="0"/>
              </a:rPr>
            </a:br>
            <a:r>
              <a:rPr lang="en-US" sz="3000" b="1" dirty="0">
                <a:solidFill>
                  <a:srgbClr val="7030A0"/>
                </a:solidFill>
                <a:latin typeface="Times New Roman" pitchFamily="18" charset="0"/>
                <a:cs typeface="Times New Roman" pitchFamily="18" charset="0"/>
              </a:rPr>
              <a:t/>
            </a:r>
            <a:br>
              <a:rPr lang="en-US" sz="3000" b="1" dirty="0">
                <a:solidFill>
                  <a:srgbClr val="7030A0"/>
                </a:solidFill>
                <a:latin typeface="Times New Roman" pitchFamily="18" charset="0"/>
                <a:cs typeface="Times New Roman" pitchFamily="18" charset="0"/>
              </a:rPr>
            </a:br>
            <a:r>
              <a:rPr lang="en-US" sz="3000" b="1" dirty="0">
                <a:solidFill>
                  <a:srgbClr val="7030A0"/>
                </a:solidFill>
                <a:latin typeface="Times New Roman" pitchFamily="18" charset="0"/>
                <a:cs typeface="Times New Roman" pitchFamily="18" charset="0"/>
              </a:rPr>
              <a:t>?2. </a:t>
            </a:r>
            <a:r>
              <a:rPr lang="en-US" sz="3000" b="1" dirty="0" err="1">
                <a:solidFill>
                  <a:srgbClr val="7030A0"/>
                </a:solidFill>
                <a:latin typeface="Times New Roman" pitchFamily="18" charset="0"/>
                <a:cs typeface="Times New Roman" pitchFamily="18" charset="0"/>
              </a:rPr>
              <a:t>Tại</a:t>
            </a:r>
            <a:r>
              <a:rPr lang="en-US" sz="3000" b="1" dirty="0">
                <a:solidFill>
                  <a:srgbClr val="7030A0"/>
                </a:solidFill>
                <a:latin typeface="Times New Roman" pitchFamily="18" charset="0"/>
                <a:cs typeface="Times New Roman" pitchFamily="18" charset="0"/>
              </a:rPr>
              <a:t> </a:t>
            </a:r>
            <a:r>
              <a:rPr lang="en-US" sz="3000" b="1" dirty="0" err="1">
                <a:solidFill>
                  <a:srgbClr val="7030A0"/>
                </a:solidFill>
                <a:latin typeface="Times New Roman" pitchFamily="18" charset="0"/>
                <a:cs typeface="Times New Roman" pitchFamily="18" charset="0"/>
              </a:rPr>
              <a:t>sao</a:t>
            </a:r>
            <a:r>
              <a:rPr lang="en-US" sz="3000" b="1" dirty="0">
                <a:solidFill>
                  <a:srgbClr val="7030A0"/>
                </a:solidFill>
                <a:latin typeface="Times New Roman" pitchFamily="18" charset="0"/>
                <a:cs typeface="Times New Roman" pitchFamily="18" charset="0"/>
              </a:rPr>
              <a:t> </a:t>
            </a:r>
            <a:r>
              <a:rPr lang="en-US" sz="3000" b="1" dirty="0" err="1">
                <a:solidFill>
                  <a:srgbClr val="7030A0"/>
                </a:solidFill>
                <a:latin typeface="Times New Roman" pitchFamily="18" charset="0"/>
                <a:cs typeface="Times New Roman" pitchFamily="18" charset="0"/>
              </a:rPr>
              <a:t>khi</a:t>
            </a:r>
            <a:r>
              <a:rPr lang="en-US" sz="3000" b="1" dirty="0">
                <a:solidFill>
                  <a:srgbClr val="7030A0"/>
                </a:solidFill>
                <a:latin typeface="Times New Roman" pitchFamily="18" charset="0"/>
                <a:cs typeface="Times New Roman" pitchFamily="18" charset="0"/>
              </a:rPr>
              <a:t> </a:t>
            </a:r>
            <a:r>
              <a:rPr lang="en-US" sz="3000" b="1" dirty="0" err="1">
                <a:solidFill>
                  <a:srgbClr val="7030A0"/>
                </a:solidFill>
                <a:latin typeface="Times New Roman" pitchFamily="18" charset="0"/>
                <a:cs typeface="Times New Roman" pitchFamily="18" charset="0"/>
              </a:rPr>
              <a:t>rụng</a:t>
            </a:r>
            <a:r>
              <a:rPr lang="en-US" sz="3000" b="1" dirty="0">
                <a:solidFill>
                  <a:srgbClr val="7030A0"/>
                </a:solidFill>
                <a:latin typeface="Times New Roman" pitchFamily="18" charset="0"/>
                <a:cs typeface="Times New Roman" pitchFamily="18" charset="0"/>
              </a:rPr>
              <a:t> </a:t>
            </a:r>
            <a:r>
              <a:rPr lang="en-US" sz="3000" b="1" dirty="0" err="1">
                <a:solidFill>
                  <a:srgbClr val="7030A0"/>
                </a:solidFill>
                <a:latin typeface="Times New Roman" pitchFamily="18" charset="0"/>
                <a:cs typeface="Times New Roman" pitchFamily="18" charset="0"/>
              </a:rPr>
              <a:t>khỏi</a:t>
            </a:r>
            <a:r>
              <a:rPr lang="en-US" sz="3000" b="1" dirty="0">
                <a:solidFill>
                  <a:srgbClr val="7030A0"/>
                </a:solidFill>
                <a:latin typeface="Times New Roman" pitchFamily="18" charset="0"/>
                <a:cs typeface="Times New Roman" pitchFamily="18" charset="0"/>
              </a:rPr>
              <a:t> </a:t>
            </a:r>
            <a:r>
              <a:rPr lang="en-US" sz="3000" b="1" dirty="0" err="1">
                <a:solidFill>
                  <a:srgbClr val="7030A0"/>
                </a:solidFill>
                <a:latin typeface="Times New Roman" pitchFamily="18" charset="0"/>
                <a:cs typeface="Times New Roman" pitchFamily="18" charset="0"/>
              </a:rPr>
              <a:t>cành</a:t>
            </a:r>
            <a:r>
              <a:rPr lang="en-US" sz="3000" b="1" dirty="0">
                <a:solidFill>
                  <a:srgbClr val="7030A0"/>
                </a:solidFill>
                <a:latin typeface="Times New Roman" pitchFamily="18" charset="0"/>
                <a:cs typeface="Times New Roman" pitchFamily="18" charset="0"/>
              </a:rPr>
              <a:t> </a:t>
            </a:r>
            <a:r>
              <a:rPr lang="en-US" sz="3000" b="1" dirty="0" err="1">
                <a:solidFill>
                  <a:srgbClr val="7030A0"/>
                </a:solidFill>
                <a:latin typeface="Times New Roman" pitchFamily="18" charset="0"/>
                <a:cs typeface="Times New Roman" pitchFamily="18" charset="0"/>
              </a:rPr>
              <a:t>thì</a:t>
            </a:r>
            <a:r>
              <a:rPr lang="en-US" sz="3000" b="1" dirty="0">
                <a:solidFill>
                  <a:srgbClr val="7030A0"/>
                </a:solidFill>
                <a:latin typeface="Times New Roman" pitchFamily="18" charset="0"/>
                <a:cs typeface="Times New Roman" pitchFamily="18" charset="0"/>
              </a:rPr>
              <a:t> </a:t>
            </a:r>
            <a:r>
              <a:rPr lang="en-US" sz="3000" b="1" dirty="0" err="1">
                <a:solidFill>
                  <a:srgbClr val="7030A0"/>
                </a:solidFill>
                <a:latin typeface="Times New Roman" pitchFamily="18" charset="0"/>
                <a:cs typeface="Times New Roman" pitchFamily="18" charset="0"/>
              </a:rPr>
              <a:t>quả</a:t>
            </a:r>
            <a:r>
              <a:rPr lang="en-US" sz="3000" b="1" dirty="0">
                <a:solidFill>
                  <a:srgbClr val="7030A0"/>
                </a:solidFill>
                <a:latin typeface="Times New Roman" pitchFamily="18" charset="0"/>
                <a:cs typeface="Times New Roman" pitchFamily="18" charset="0"/>
              </a:rPr>
              <a:t> </a:t>
            </a:r>
            <a:r>
              <a:rPr lang="en-US" sz="3000" b="1" dirty="0" err="1">
                <a:solidFill>
                  <a:srgbClr val="7030A0"/>
                </a:solidFill>
                <a:latin typeface="Times New Roman" pitchFamily="18" charset="0"/>
                <a:cs typeface="Times New Roman" pitchFamily="18" charset="0"/>
              </a:rPr>
              <a:t>táo</a:t>
            </a:r>
            <a:r>
              <a:rPr lang="en-US" sz="3000" b="1" dirty="0">
                <a:solidFill>
                  <a:srgbClr val="7030A0"/>
                </a:solidFill>
                <a:latin typeface="Times New Roman" pitchFamily="18" charset="0"/>
                <a:cs typeface="Times New Roman" pitchFamily="18" charset="0"/>
              </a:rPr>
              <a:t> </a:t>
            </a:r>
            <a:r>
              <a:rPr lang="en-US" sz="3000" b="1" dirty="0" err="1">
                <a:solidFill>
                  <a:srgbClr val="7030A0"/>
                </a:solidFill>
                <a:latin typeface="Times New Roman" pitchFamily="18" charset="0"/>
                <a:cs typeface="Times New Roman" pitchFamily="18" charset="0"/>
              </a:rPr>
              <a:t>luôn</a:t>
            </a:r>
            <a:r>
              <a:rPr lang="en-US" sz="3000" b="1" dirty="0">
                <a:solidFill>
                  <a:srgbClr val="7030A0"/>
                </a:solidFill>
                <a:latin typeface="Times New Roman" pitchFamily="18" charset="0"/>
                <a:cs typeface="Times New Roman" pitchFamily="18" charset="0"/>
              </a:rPr>
              <a:t> </a:t>
            </a:r>
            <a:r>
              <a:rPr lang="en-US" sz="3000" b="1" dirty="0" err="1">
                <a:solidFill>
                  <a:srgbClr val="7030A0"/>
                </a:solidFill>
                <a:latin typeface="Times New Roman" pitchFamily="18" charset="0"/>
                <a:cs typeface="Times New Roman" pitchFamily="18" charset="0"/>
              </a:rPr>
              <a:t>rơi</a:t>
            </a:r>
            <a:r>
              <a:rPr lang="en-US" sz="3000" b="1" dirty="0">
                <a:solidFill>
                  <a:srgbClr val="7030A0"/>
                </a:solidFill>
                <a:latin typeface="Times New Roman" pitchFamily="18" charset="0"/>
                <a:cs typeface="Times New Roman" pitchFamily="18" charset="0"/>
              </a:rPr>
              <a:t> </a:t>
            </a:r>
            <a:r>
              <a:rPr lang="en-US" sz="3000" b="1" dirty="0" err="1">
                <a:solidFill>
                  <a:srgbClr val="7030A0"/>
                </a:solidFill>
                <a:latin typeface="Times New Roman" pitchFamily="18" charset="0"/>
                <a:cs typeface="Times New Roman" pitchFamily="18" charset="0"/>
              </a:rPr>
              <a:t>xuống</a:t>
            </a:r>
            <a:r>
              <a:rPr lang="en-US" sz="3000" b="1" dirty="0">
                <a:solidFill>
                  <a:srgbClr val="7030A0"/>
                </a:solidFill>
                <a:latin typeface="Times New Roman" pitchFamily="18" charset="0"/>
                <a:cs typeface="Times New Roman" pitchFamily="18" charset="0"/>
              </a:rPr>
              <a:t> </a:t>
            </a:r>
            <a:r>
              <a:rPr lang="en-US" sz="3000" b="1" dirty="0" err="1">
                <a:solidFill>
                  <a:srgbClr val="7030A0"/>
                </a:solidFill>
                <a:latin typeface="Times New Roman" pitchFamily="18" charset="0"/>
                <a:cs typeface="Times New Roman" pitchFamily="18" charset="0"/>
              </a:rPr>
              <a:t>mặt</a:t>
            </a:r>
            <a:r>
              <a:rPr lang="en-US" sz="3000" b="1" dirty="0">
                <a:solidFill>
                  <a:srgbClr val="7030A0"/>
                </a:solidFill>
                <a:latin typeface="Times New Roman" pitchFamily="18" charset="0"/>
                <a:cs typeface="Times New Roman" pitchFamily="18" charset="0"/>
              </a:rPr>
              <a:t> </a:t>
            </a:r>
            <a:r>
              <a:rPr lang="en-US" sz="3000" b="1" dirty="0" err="1">
                <a:solidFill>
                  <a:srgbClr val="7030A0"/>
                </a:solidFill>
                <a:latin typeface="Times New Roman" pitchFamily="18" charset="0"/>
                <a:cs typeface="Times New Roman" pitchFamily="18" charset="0"/>
              </a:rPr>
              <a:t>đất</a:t>
            </a:r>
            <a:endParaRPr lang="en-US" sz="3000" b="1" dirty="0">
              <a:solidFill>
                <a:srgbClr val="7030A0"/>
              </a:solidFill>
              <a:latin typeface="Times New Roman" pitchFamily="18" charset="0"/>
              <a:cs typeface="Times New Roman" pitchFamily="18" charset="0"/>
            </a:endParaRPr>
          </a:p>
        </p:txBody>
      </p:sp>
      <p:pic>
        <p:nvPicPr>
          <p:cNvPr id="1026" name="Picture 2" descr="C:\Users\Quang Huyen\Pictures\Screenshots\Screenshot (26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15378" y="2839942"/>
            <a:ext cx="2651942" cy="22286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8549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b="1" dirty="0" err="1" smtClean="0">
                <a:solidFill>
                  <a:srgbClr val="7030A0"/>
                </a:solidFill>
                <a:latin typeface="Times New Roman" pitchFamily="18" charset="0"/>
                <a:cs typeface="Times New Roman" pitchFamily="18" charset="0"/>
              </a:rPr>
              <a:t>Mọi</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vật</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có</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khối</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lượng</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đều</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hút</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nhau</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một</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lực</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Lực</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hút</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này</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gọi</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là</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lực</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hấp</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dẫn</a:t>
            </a:r>
            <a:endParaRPr lang="en-US" b="1" dirty="0">
              <a:solidFill>
                <a:srgbClr val="7030A0"/>
              </a:solidFill>
              <a:latin typeface="Times New Roman" pitchFamily="18" charset="0"/>
              <a:cs typeface="Times New Roman" pitchFamily="18" charset="0"/>
            </a:endParaRPr>
          </a:p>
        </p:txBody>
      </p:sp>
      <p:pic>
        <p:nvPicPr>
          <p:cNvPr id="4" name="Picture 2" descr="C:\Users\Quang Huyen\Pictures\Screenshots\Screenshot (26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36973" y="3361537"/>
            <a:ext cx="2651942" cy="22286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5099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0500" t="20444" r="9125" b="8000"/>
          <a:stretch/>
        </p:blipFill>
        <p:spPr bwMode="auto">
          <a:xfrm>
            <a:off x="0" y="342900"/>
            <a:ext cx="9067800" cy="6134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6675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38943" y="2060386"/>
            <a:ext cx="8762182" cy="3348083"/>
          </a:xfrm>
          <a:prstGeom prst="rect">
            <a:avLst/>
          </a:prstGeom>
        </p:spPr>
      </p:pic>
      <p:sp>
        <p:nvSpPr>
          <p:cNvPr id="7" name="Rectangle 6">
            <a:extLst>
              <a:ext uri="{FF2B5EF4-FFF2-40B4-BE49-F238E27FC236}">
                <a16:creationId xmlns="" xmlns:a16="http://schemas.microsoft.com/office/drawing/2014/main" id="{D6B045E7-B682-4966-B948-C1D44796CEB8}"/>
              </a:ext>
            </a:extLst>
          </p:cNvPr>
          <p:cNvSpPr/>
          <p:nvPr/>
        </p:nvSpPr>
        <p:spPr>
          <a:xfrm>
            <a:off x="0" y="1678782"/>
            <a:ext cx="9144000" cy="342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1350"/>
          </a:p>
        </p:txBody>
      </p:sp>
      <p:sp>
        <p:nvSpPr>
          <p:cNvPr id="8" name="Rectangle 7"/>
          <p:cNvSpPr/>
          <p:nvPr/>
        </p:nvSpPr>
        <p:spPr>
          <a:xfrm>
            <a:off x="1456019" y="2875366"/>
            <a:ext cx="6502119" cy="1754326"/>
          </a:xfrm>
          <a:prstGeom prst="rect">
            <a:avLst/>
          </a:prstGeom>
        </p:spPr>
        <p:txBody>
          <a:bodyPr wrap="square">
            <a:spAutoFit/>
          </a:bodyPr>
          <a:lstStyle/>
          <a:p>
            <a:pPr>
              <a:lnSpc>
                <a:spcPct val="150000"/>
              </a:lnSpc>
            </a:pPr>
            <a:r>
              <a:rPr lang="pt-BR" sz="2400" dirty="0">
                <a:solidFill>
                  <a:srgbClr val="0000CC"/>
                </a:solidFill>
              </a:rPr>
              <a:t>- Mọi vật có khối lượng đều hút nhau với một lực. Lực hút này gọi là lực hấp dẫn.</a:t>
            </a:r>
            <a:endParaRPr lang="en-US" sz="2400" dirty="0">
              <a:solidFill>
                <a:srgbClr val="0000CC"/>
              </a:solidFill>
            </a:endParaRPr>
          </a:p>
          <a:p>
            <a:pPr>
              <a:lnSpc>
                <a:spcPct val="150000"/>
              </a:lnSpc>
            </a:pPr>
            <a:r>
              <a:rPr lang="de-AT" sz="2400" dirty="0">
                <a:solidFill>
                  <a:srgbClr val="0000CC"/>
                </a:solidFill>
              </a:rPr>
              <a:t>- Lực hấp dẫn là lực hút giữa các vật có khối lượng.</a:t>
            </a:r>
            <a:endParaRPr lang="en-US" sz="2400" dirty="0">
              <a:solidFill>
                <a:srgbClr val="0000CC"/>
              </a:solidFill>
            </a:endParaRPr>
          </a:p>
        </p:txBody>
      </p:sp>
      <p:sp>
        <p:nvSpPr>
          <p:cNvPr id="11" name="TextBox 10">
            <a:extLst>
              <a:ext uri="{FF2B5EF4-FFF2-40B4-BE49-F238E27FC236}">
                <a16:creationId xmlns="" xmlns:a16="http://schemas.microsoft.com/office/drawing/2014/main" id="{24AE6793-EA05-44F5-86F2-EF3A1EA78258}"/>
              </a:ext>
            </a:extLst>
          </p:cNvPr>
          <p:cNvSpPr txBox="1"/>
          <p:nvPr/>
        </p:nvSpPr>
        <p:spPr>
          <a:xfrm>
            <a:off x="886609" y="1140462"/>
            <a:ext cx="763511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TÌM HIỂU VỀ LỰC HẤP DẪN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6899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9592" y="1167768"/>
            <a:ext cx="6858000" cy="1790700"/>
          </a:xfrm>
        </p:spPr>
        <p:txBody>
          <a:bodyPr>
            <a:normAutofit fontScale="90000"/>
          </a:bodyPr>
          <a:lstStyle/>
          <a:p>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Có</a:t>
            </a:r>
            <a:r>
              <a:rPr lang="en-US" b="1" dirty="0" smtClean="0">
                <a:solidFill>
                  <a:srgbClr val="002060"/>
                </a:solidFill>
                <a:latin typeface="Times New Roman" pitchFamily="18" charset="0"/>
                <a:cs typeface="Times New Roman" pitchFamily="18" charset="0"/>
              </a:rPr>
              <a:t> 2 </a:t>
            </a:r>
            <a:r>
              <a:rPr lang="en-US" b="1" dirty="0" err="1" smtClean="0">
                <a:solidFill>
                  <a:srgbClr val="002060"/>
                </a:solidFill>
                <a:latin typeface="Times New Roman" pitchFamily="18" charset="0"/>
                <a:cs typeface="Times New Roman" pitchFamily="18" charset="0"/>
              </a:rPr>
              <a:t>quyển</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sách</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nằm</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trên</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bàn</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hãy</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cho</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biết</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giữa</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chúng</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có</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lực</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hấp</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dẫn</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không</a:t>
            </a:r>
            <a:endParaRPr lang="en-US" b="1" dirty="0">
              <a:solidFill>
                <a:srgbClr val="002060"/>
              </a:solidFill>
              <a:latin typeface="Times New Roman" pitchFamily="18" charset="0"/>
              <a:cs typeface="Times New Roman" pitchFamily="18" charset="0"/>
            </a:endParaRPr>
          </a:p>
        </p:txBody>
      </p:sp>
      <p:pic>
        <p:nvPicPr>
          <p:cNvPr id="2050" name="Picture 2" descr="C:\Users\Quang Huyen\Pictures\Screenshots\Screenshot (26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29000" y="3276599"/>
            <a:ext cx="3733800" cy="29177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322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 xmlns:a16="http://schemas.microsoft.com/office/drawing/2014/main" id="{33BA3B10-3AB1-476D-B50E-B1BB1989B77E}"/>
              </a:ext>
            </a:extLst>
          </p:cNvPr>
          <p:cNvSpPr txBox="1">
            <a:spLocks noChangeArrowheads="1"/>
          </p:cNvSpPr>
          <p:nvPr/>
        </p:nvSpPr>
        <p:spPr bwMode="auto">
          <a:xfrm>
            <a:off x="630238" y="1123950"/>
            <a:ext cx="4606925" cy="1754188"/>
          </a:xfrm>
          <a:prstGeom prst="rect">
            <a:avLst/>
          </a:prstGeom>
          <a:solidFill>
            <a:srgbClr val="FFFF00"/>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dirty="0" err="1">
                <a:solidFill>
                  <a:srgbClr val="FF0000"/>
                </a:solidFill>
                <a:latin typeface="Times New Roman" panose="02020603050405020304" pitchFamily="18" charset="0"/>
              </a:rPr>
              <a:t>Mọi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vật</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có</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khối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lượng</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đều</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hút</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lẫn</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nhau</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Lực</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này</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gọi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là</a:t>
            </a:r>
            <a:r>
              <a:rPr lang="en-US" altLang="en-US" sz="3600"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lực</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hấp</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dẫn</a:t>
            </a:r>
            <a:r>
              <a:rPr lang="en-US" altLang="en-US" sz="3600" b="1" dirty="0">
                <a:solidFill>
                  <a:srgbClr val="FF0000"/>
                </a:solidFill>
                <a:latin typeface="Times New Roman" panose="02020603050405020304" pitchFamily="18" charset="0"/>
              </a:rPr>
              <a:t>.</a:t>
            </a:r>
          </a:p>
        </p:txBody>
      </p:sp>
      <p:sp>
        <p:nvSpPr>
          <p:cNvPr id="3" name="Text Box 11">
            <a:extLst>
              <a:ext uri="{FF2B5EF4-FFF2-40B4-BE49-F238E27FC236}">
                <a16:creationId xmlns="" xmlns:a16="http://schemas.microsoft.com/office/drawing/2014/main" id="{225F4C15-D518-4339-9342-B86F2D72F22D}"/>
              </a:ext>
            </a:extLst>
          </p:cNvPr>
          <p:cNvSpPr txBox="1">
            <a:spLocks noChangeArrowheads="1"/>
          </p:cNvSpPr>
          <p:nvPr/>
        </p:nvSpPr>
        <p:spPr bwMode="auto">
          <a:xfrm>
            <a:off x="887412" y="3125788"/>
            <a:ext cx="4473575"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err="1">
                <a:solidFill>
                  <a:srgbClr val="002060"/>
                </a:solidFill>
                <a:latin typeface="Times New Roman" panose="02020603050405020304" pitchFamily="18" charset="0"/>
              </a:rPr>
              <a:t>Độ</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lớn</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của</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lực</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hấp</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dẫn</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phụ</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thuộc</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vào</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khối</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lượng</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của</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các</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vật</a:t>
            </a:r>
            <a:r>
              <a:rPr lang="en-US" altLang="en-US" dirty="0">
                <a:solidFill>
                  <a:srgbClr val="002060"/>
                </a:solidFill>
                <a:latin typeface="Times New Roman" panose="02020603050405020304" pitchFamily="18" charset="0"/>
              </a:rPr>
              <a:t>.</a:t>
            </a:r>
            <a:endParaRPr lang="en-US" altLang="en-US" sz="3600" dirty="0">
              <a:solidFill>
                <a:srgbClr val="002060"/>
              </a:solidFill>
              <a:latin typeface="Times New Roman" panose="02020603050405020304" pitchFamily="18" charset="0"/>
            </a:endParaRPr>
          </a:p>
        </p:txBody>
      </p:sp>
      <p:sp>
        <p:nvSpPr>
          <p:cNvPr id="5" name="Text Box 7">
            <a:extLst>
              <a:ext uri="{FF2B5EF4-FFF2-40B4-BE49-F238E27FC236}">
                <a16:creationId xmlns="" xmlns:a16="http://schemas.microsoft.com/office/drawing/2014/main" id="{EBDBB7CF-9202-4A42-BE50-3C32912EA5CD}"/>
              </a:ext>
            </a:extLst>
          </p:cNvPr>
          <p:cNvSpPr txBox="1">
            <a:spLocks noChangeArrowheads="1"/>
          </p:cNvSpPr>
          <p:nvPr/>
        </p:nvSpPr>
        <p:spPr bwMode="auto">
          <a:xfrm>
            <a:off x="648494" y="284163"/>
            <a:ext cx="4267200" cy="630237"/>
          </a:xfrm>
          <a:prstGeom prst="rect">
            <a:avLst/>
          </a:prstGeom>
          <a:solidFill>
            <a:srgbClr val="FFFF00"/>
          </a:solidFill>
          <a:ln w="9525">
            <a:noFill/>
            <a:miter lim="800000"/>
            <a:headEnd/>
            <a:tailEnd/>
          </a:ln>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sz="3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IV. </a:t>
            </a:r>
            <a:r>
              <a:rPr lang="en-US" altLang="en-US" sz="3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Lực</a:t>
            </a:r>
            <a:r>
              <a:rPr lang="en-US" altLang="en-US" sz="3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hấp</a:t>
            </a:r>
            <a:r>
              <a:rPr lang="en-US" altLang="en-US" sz="3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dẫn</a:t>
            </a:r>
            <a:endParaRPr lang="en-US" altLang="en-US" sz="35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 xmlns:a16="http://schemas.microsoft.com/office/drawing/2014/main" id="{48126265-49A6-4C48-B2FC-4C5EA5F9266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225" y="4911725"/>
            <a:ext cx="1730375" cy="1652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 xmlns:a16="http://schemas.microsoft.com/office/drawing/2014/main" id="{454CF32F-6556-4A73-B2EA-E61A4FF5F850}"/>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52600" y="4911725"/>
            <a:ext cx="2058988" cy="164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 xmlns:a16="http://schemas.microsoft.com/office/drawing/2014/main" id="{493BEA50-6BA1-473B-907D-8549BA87E744}"/>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11588" y="4892675"/>
            <a:ext cx="2414587" cy="166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stretch>
            <a:fillRect/>
          </a:stretch>
        </p:blipFill>
        <p:spPr>
          <a:xfrm>
            <a:off x="5274324" y="106363"/>
            <a:ext cx="3749385" cy="4627562"/>
          </a:xfrm>
          <a:prstGeom prst="rect">
            <a:avLst/>
          </a:prstGeom>
        </p:spPr>
      </p:pic>
      <p:sp>
        <p:nvSpPr>
          <p:cNvPr id="12" name="Rectangle 11"/>
          <p:cNvSpPr>
            <a:spLocks noChangeArrowheads="1"/>
          </p:cNvSpPr>
          <p:nvPr/>
        </p:nvSpPr>
        <p:spPr bwMode="auto">
          <a:xfrm>
            <a:off x="0" y="284163"/>
            <a:ext cx="7905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vi-VN" sz="3600" b="1" dirty="0">
                <a:solidFill>
                  <a:srgbClr val="FF0000"/>
                </a:solidFill>
                <a:sym typeface="Wingdings" pitchFamily="2" charset="2"/>
              </a:rPr>
              <a:t></a:t>
            </a:r>
            <a:endParaRPr lang="en-US" sz="3600" dirty="0"/>
          </a:p>
        </p:txBody>
      </p:sp>
      <p:sp>
        <p:nvSpPr>
          <p:cNvPr id="13" name="Rectangle 12"/>
          <p:cNvSpPr>
            <a:spLocks noChangeArrowheads="1"/>
          </p:cNvSpPr>
          <p:nvPr/>
        </p:nvSpPr>
        <p:spPr bwMode="auto">
          <a:xfrm>
            <a:off x="47625" y="1066800"/>
            <a:ext cx="7905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vi-VN" sz="3600" b="1" dirty="0">
                <a:solidFill>
                  <a:srgbClr val="FF0000"/>
                </a:solidFill>
                <a:sym typeface="Wingdings" pitchFamily="2" charset="2"/>
              </a:rPr>
              <a:t></a:t>
            </a:r>
            <a:endParaRPr lang="en-US" sz="3600" dirty="0"/>
          </a:p>
        </p:txBody>
      </p:sp>
    </p:spTree>
    <p:extLst>
      <p:ext uri="{BB962C8B-B14F-4D97-AF65-F5344CB8AC3E}">
        <p14:creationId xmlns="" xmlns:p14="http://schemas.microsoft.com/office/powerpoint/2010/main" val="1064008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par>
                                <p:cTn id="35" presetID="3" presetClass="entr" presetSubtype="1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 xmlns:a16="http://schemas.microsoft.com/office/drawing/2014/main" id="{33BA3B10-3AB1-476D-B50E-B1BB1989B77E}"/>
              </a:ext>
            </a:extLst>
          </p:cNvPr>
          <p:cNvSpPr txBox="1">
            <a:spLocks noChangeArrowheads="1"/>
          </p:cNvSpPr>
          <p:nvPr/>
        </p:nvSpPr>
        <p:spPr bwMode="auto">
          <a:xfrm>
            <a:off x="232469" y="5943600"/>
            <a:ext cx="8911531" cy="954107"/>
          </a:xfrm>
          <a:prstGeom prst="rect">
            <a:avLst/>
          </a:prstGeom>
          <a:solidFill>
            <a:srgbClr val="FFFF00"/>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err="1">
                <a:solidFill>
                  <a:srgbClr val="0000FF"/>
                </a:solidFill>
                <a:latin typeface="Times New Roman" panose="02020603050405020304" pitchFamily="18" charset="0"/>
              </a:rPr>
              <a:t>Mọi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vật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có</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khối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lượng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đều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hút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lẫn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nhau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Lực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này</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gọi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là</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lực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hấp</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dẫn</a:t>
            </a:r>
            <a:r>
              <a:rPr lang="en-US" altLang="en-US" sz="2800" dirty="0">
                <a:solidFill>
                  <a:srgbClr val="0000FF"/>
                </a:solidFill>
                <a:latin typeface="Times New Roman" panose="02020603050405020304" pitchFamily="18" charset="0"/>
              </a:rPr>
              <a:t>.</a:t>
            </a:r>
          </a:p>
        </p:txBody>
      </p:sp>
      <p:sp>
        <p:nvSpPr>
          <p:cNvPr id="5" name="Text Box 7">
            <a:extLst>
              <a:ext uri="{FF2B5EF4-FFF2-40B4-BE49-F238E27FC236}">
                <a16:creationId xmlns="" xmlns:a16="http://schemas.microsoft.com/office/drawing/2014/main" id="{EBDBB7CF-9202-4A42-BE50-3C32912EA5CD}"/>
              </a:ext>
            </a:extLst>
          </p:cNvPr>
          <p:cNvSpPr txBox="1">
            <a:spLocks noChangeArrowheads="1"/>
          </p:cNvSpPr>
          <p:nvPr/>
        </p:nvSpPr>
        <p:spPr bwMode="auto">
          <a:xfrm>
            <a:off x="244389" y="5496580"/>
            <a:ext cx="4632411" cy="523220"/>
          </a:xfrm>
          <a:prstGeom prst="rect">
            <a:avLst/>
          </a:prstGeom>
          <a:solidFill>
            <a:srgbClr val="FFFF00"/>
          </a:solidFill>
          <a:ln w="9525">
            <a:noFill/>
            <a:miter lim="800000"/>
            <a:headEnd/>
            <a:tailEnd/>
          </a:ln>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IV. </a:t>
            </a:r>
            <a:r>
              <a:rPr lang="en-US" alt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Lực</a:t>
            </a:r>
            <a:r>
              <a:rPr lang="en-US" alt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hấp</a:t>
            </a:r>
            <a:r>
              <a:rPr lang="en-US" alt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dẫn</a:t>
            </a:r>
            <a:endParaRPr lang="en-US" altLang="en-US" sz="28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2" name="Text Box 6">
            <a:extLst>
              <a:ext uri="{FF2B5EF4-FFF2-40B4-BE49-F238E27FC236}">
                <a16:creationId xmlns="" xmlns:a16="http://schemas.microsoft.com/office/drawing/2014/main" id="{298A5A72-8FF6-46D4-A362-D6ECA77CCC7F}"/>
              </a:ext>
            </a:extLst>
          </p:cNvPr>
          <p:cNvSpPr txBox="1">
            <a:spLocks noChangeArrowheads="1"/>
          </p:cNvSpPr>
          <p:nvPr/>
        </p:nvSpPr>
        <p:spPr bwMode="auto">
          <a:xfrm>
            <a:off x="218975" y="3972580"/>
            <a:ext cx="7572475" cy="523220"/>
          </a:xfrm>
          <a:prstGeom prst="rect">
            <a:avLst/>
          </a:prstGeom>
          <a:solidFill>
            <a:srgbClr val="FFFF00"/>
          </a:solidFill>
          <a:ln w="9525">
            <a:noFill/>
            <a:miter lim="800000"/>
            <a:headEnd/>
            <a:tailEnd/>
          </a:ln>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III. </a:t>
            </a:r>
            <a:r>
              <a:rPr lang="en-US" altLang="en-US" sz="28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Trọng</a:t>
            </a:r>
            <a:r>
              <a:rPr lang="en-US" altLang="en-US" sz="28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lượng</a:t>
            </a:r>
            <a:r>
              <a:rPr lang="en-US" altLang="en-US" sz="28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8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khối</a:t>
            </a:r>
            <a:r>
              <a:rPr lang="en-US" altLang="en-US" sz="28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lượng</a:t>
            </a:r>
            <a:endParaRPr lang="en-US" altLang="en-US" sz="28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3" name="Text Box 42">
            <a:extLst>
              <a:ext uri="{FF2B5EF4-FFF2-40B4-BE49-F238E27FC236}">
                <a16:creationId xmlns="" xmlns:a16="http://schemas.microsoft.com/office/drawing/2014/main" id="{F3FFE904-A9D5-44AA-A1AF-57F808D01B26}"/>
              </a:ext>
            </a:extLst>
          </p:cNvPr>
          <p:cNvSpPr txBox="1">
            <a:spLocks noChangeArrowheads="1"/>
          </p:cNvSpPr>
          <p:nvPr/>
        </p:nvSpPr>
        <p:spPr bwMode="auto">
          <a:xfrm>
            <a:off x="266700" y="4522315"/>
            <a:ext cx="9182100" cy="1040285"/>
          </a:xfrm>
          <a:prstGeom prst="rect">
            <a:avLst/>
          </a:prstGeom>
          <a:solidFill>
            <a:srgbClr val="FFFF00"/>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800" dirty="0">
                <a:solidFill>
                  <a:srgbClr val="0000FF"/>
                </a:solidFill>
              </a:rPr>
              <a:t>- Trọng lượng là độ lớn lực hút của Trái Đất tác dụng lên vật.</a:t>
            </a:r>
          </a:p>
          <a:p>
            <a:pPr>
              <a:buNone/>
            </a:pPr>
            <a:r>
              <a:rPr lang="vi-VN" sz="2800" dirty="0">
                <a:solidFill>
                  <a:srgbClr val="0000FF"/>
                </a:solidFill>
              </a:rPr>
              <a:t>- Khối lượng là số đo lượng chất của vật đó</a:t>
            </a:r>
            <a:r>
              <a:rPr lang="vi-VN" sz="2800" dirty="0" smtClean="0">
                <a:solidFill>
                  <a:srgbClr val="0000FF"/>
                </a:solidFill>
              </a:rPr>
              <a:t>.</a:t>
            </a:r>
            <a:endParaRPr lang="vi-VN" sz="2800" dirty="0">
              <a:solidFill>
                <a:srgbClr val="0000FF"/>
              </a:solidFill>
            </a:endParaRPr>
          </a:p>
        </p:txBody>
      </p:sp>
      <p:sp>
        <p:nvSpPr>
          <p:cNvPr id="14" name="Text Box 6">
            <a:extLst>
              <a:ext uri="{FF2B5EF4-FFF2-40B4-BE49-F238E27FC236}">
                <a16:creationId xmlns="" xmlns:a16="http://schemas.microsoft.com/office/drawing/2014/main" id="{069A3B2D-EA48-4009-A8F3-B5B360ED4BD3}"/>
              </a:ext>
            </a:extLst>
          </p:cNvPr>
          <p:cNvSpPr txBox="1">
            <a:spLocks noChangeArrowheads="1"/>
          </p:cNvSpPr>
          <p:nvPr/>
        </p:nvSpPr>
        <p:spPr bwMode="auto">
          <a:xfrm>
            <a:off x="304800" y="1610380"/>
            <a:ext cx="8839200" cy="523220"/>
          </a:xfrm>
          <a:prstGeom prst="rect">
            <a:avLst/>
          </a:prstGeom>
          <a:solidFill>
            <a:srgbClr val="FFFF00"/>
          </a:solidFill>
          <a:ln w="9525">
            <a:noFill/>
            <a:miter lim="800000"/>
            <a:headEnd/>
            <a:tailEnd/>
          </a:ln>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 </a:t>
            </a:r>
            <a:r>
              <a:rPr lang="en-US" altLang="en-US" sz="28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Trọng</a:t>
            </a:r>
            <a:r>
              <a:rPr lang="en-US" altLang="en-US" sz="28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lượng</a:t>
            </a:r>
            <a:r>
              <a:rPr lang="en-US" altLang="en-US" sz="28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8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lực</a:t>
            </a:r>
            <a:r>
              <a:rPr lang="en-US" altLang="en-US" sz="28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hút</a:t>
            </a:r>
            <a:r>
              <a:rPr lang="en-US" altLang="en-US" sz="28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altLang="en-US" sz="28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Trái</a:t>
            </a:r>
            <a:r>
              <a:rPr lang="en-US" altLang="en-US" sz="28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800" b="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Đất</a:t>
            </a:r>
            <a:endParaRPr lang="en-US" altLang="en-US" sz="2800" b="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 name="Text Box 6">
            <a:extLst>
              <a:ext uri="{FF2B5EF4-FFF2-40B4-BE49-F238E27FC236}">
                <a16:creationId xmlns="" xmlns:a16="http://schemas.microsoft.com/office/drawing/2014/main" id="{069A3B2D-EA48-4009-A8F3-B5B360ED4BD3}"/>
              </a:ext>
            </a:extLst>
          </p:cNvPr>
          <p:cNvSpPr txBox="1">
            <a:spLocks noChangeArrowheads="1"/>
          </p:cNvSpPr>
          <p:nvPr/>
        </p:nvSpPr>
        <p:spPr bwMode="auto">
          <a:xfrm>
            <a:off x="334515" y="2126563"/>
            <a:ext cx="8305800" cy="1988237"/>
          </a:xfrm>
          <a:prstGeom prst="rect">
            <a:avLst/>
          </a:prstGeom>
          <a:solidFill>
            <a:srgbClr val="FFFF00"/>
          </a:solidFill>
          <a:ln w="9525">
            <a:noFill/>
            <a:miter lim="800000"/>
            <a:headEnd/>
            <a:tailEnd/>
          </a:ln>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800" dirty="0">
                <a:solidFill>
                  <a:srgbClr val="0000FF"/>
                </a:solidFill>
              </a:rPr>
              <a:t>- Độ lớn lực hút của Trái Đất tác dụng lên một vật được gọi là trọng lượng của vật đó.</a:t>
            </a:r>
          </a:p>
          <a:p>
            <a:pPr>
              <a:buNone/>
            </a:pPr>
            <a:r>
              <a:rPr lang="vi-VN" sz="2800" dirty="0">
                <a:solidFill>
                  <a:srgbClr val="0000FF"/>
                </a:solidFill>
              </a:rPr>
              <a:t>- Trọng lượng kí hiệu là P.</a:t>
            </a:r>
          </a:p>
          <a:p>
            <a:pPr>
              <a:buNone/>
            </a:pPr>
            <a:r>
              <a:rPr lang="vi-VN" sz="2800" dirty="0">
                <a:solidFill>
                  <a:srgbClr val="0000FF"/>
                </a:solidFill>
              </a:rPr>
              <a:t>- Đơn vị đo trọng lượng là đơn vị </a:t>
            </a:r>
            <a:r>
              <a:rPr lang="en-US" sz="2800" dirty="0" err="1" smtClean="0">
                <a:solidFill>
                  <a:srgbClr val="0000FF"/>
                </a:solidFill>
              </a:rPr>
              <a:t>đo</a:t>
            </a:r>
            <a:r>
              <a:rPr lang="en-US" sz="2800" dirty="0" smtClean="0">
                <a:solidFill>
                  <a:srgbClr val="0000FF"/>
                </a:solidFill>
              </a:rPr>
              <a:t> </a:t>
            </a:r>
            <a:r>
              <a:rPr lang="vi-VN" sz="2800" dirty="0" smtClean="0">
                <a:solidFill>
                  <a:srgbClr val="0000FF"/>
                </a:solidFill>
              </a:rPr>
              <a:t>lực.</a:t>
            </a:r>
            <a:endParaRPr lang="vi-VN" sz="2800" dirty="0">
              <a:solidFill>
                <a:srgbClr val="0000FF"/>
              </a:solidFill>
            </a:endParaRPr>
          </a:p>
        </p:txBody>
      </p:sp>
      <p:sp>
        <p:nvSpPr>
          <p:cNvPr id="17" name="Text Box 3">
            <a:extLst>
              <a:ext uri="{FF2B5EF4-FFF2-40B4-BE49-F238E27FC236}">
                <a16:creationId xmlns="" xmlns:a16="http://schemas.microsoft.com/office/drawing/2014/main" id="{309FFE9D-1C5D-4F6A-93B6-1DDD9671E3AE}"/>
              </a:ext>
            </a:extLst>
          </p:cNvPr>
          <p:cNvSpPr txBox="1">
            <a:spLocks noChangeArrowheads="1"/>
          </p:cNvSpPr>
          <p:nvPr/>
        </p:nvSpPr>
        <p:spPr bwMode="auto">
          <a:xfrm>
            <a:off x="374009" y="619780"/>
            <a:ext cx="6096000" cy="523220"/>
          </a:xfrm>
          <a:prstGeom prst="rect">
            <a:avLst/>
          </a:prstGeom>
          <a:solidFill>
            <a:srgbClr val="FFFF00"/>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fr-FR" altLang="en-US" sz="2800" b="1" dirty="0">
                <a:solidFill>
                  <a:srgbClr val="FF0000"/>
                </a:solidFill>
                <a:latin typeface="Times New Roman" panose="02020603050405020304" pitchFamily="18" charset="0"/>
                <a:cs typeface="Times New Roman" panose="02020603050405020304" pitchFamily="18" charset="0"/>
              </a:rPr>
              <a:t>I. </a:t>
            </a:r>
            <a:r>
              <a:rPr lang="fr-FR" altLang="en-US" sz="2800" b="1" dirty="0" err="1">
                <a:solidFill>
                  <a:srgbClr val="FF0000"/>
                </a:solidFill>
                <a:latin typeface="Times New Roman" panose="02020603050405020304" pitchFamily="18" charset="0"/>
                <a:cs typeface="Times New Roman" panose="02020603050405020304" pitchFamily="18" charset="0"/>
              </a:rPr>
              <a:t>Lực</a:t>
            </a:r>
            <a:r>
              <a:rPr lang="fr-FR" altLang="en-US" sz="2800" b="1" dirty="0">
                <a:solidFill>
                  <a:srgbClr val="FF0000"/>
                </a:solidFill>
                <a:latin typeface="Times New Roman" panose="02020603050405020304" pitchFamily="18" charset="0"/>
                <a:cs typeface="Times New Roman" panose="02020603050405020304" pitchFamily="18" charset="0"/>
              </a:rPr>
              <a:t> </a:t>
            </a:r>
            <a:r>
              <a:rPr lang="fr-FR" altLang="en-US" sz="2800" b="1" dirty="0" err="1">
                <a:solidFill>
                  <a:srgbClr val="FF0000"/>
                </a:solidFill>
                <a:latin typeface="Times New Roman" panose="02020603050405020304" pitchFamily="18" charset="0"/>
                <a:cs typeface="Times New Roman" panose="02020603050405020304" pitchFamily="18" charset="0"/>
              </a:rPr>
              <a:t>hút</a:t>
            </a:r>
            <a:r>
              <a:rPr lang="fr-FR" altLang="en-US" sz="2800" b="1" dirty="0">
                <a:solidFill>
                  <a:srgbClr val="FF0000"/>
                </a:solidFill>
                <a:latin typeface="Times New Roman" panose="02020603050405020304" pitchFamily="18" charset="0"/>
                <a:cs typeface="Times New Roman" panose="02020603050405020304" pitchFamily="18" charset="0"/>
              </a:rPr>
              <a:t> </a:t>
            </a:r>
            <a:r>
              <a:rPr lang="fr-FR" altLang="en-US" sz="2800" b="1" dirty="0" err="1">
                <a:solidFill>
                  <a:srgbClr val="FF0000"/>
                </a:solidFill>
                <a:latin typeface="Times New Roman" panose="02020603050405020304" pitchFamily="18" charset="0"/>
                <a:cs typeface="Times New Roman" panose="02020603050405020304" pitchFamily="18" charset="0"/>
              </a:rPr>
              <a:t>của</a:t>
            </a:r>
            <a:r>
              <a:rPr lang="fr-FR" altLang="en-US" sz="2800" b="1" dirty="0">
                <a:solidFill>
                  <a:srgbClr val="FF0000"/>
                </a:solidFill>
                <a:latin typeface="Times New Roman" panose="02020603050405020304" pitchFamily="18" charset="0"/>
                <a:cs typeface="Times New Roman" panose="02020603050405020304" pitchFamily="18" charset="0"/>
              </a:rPr>
              <a:t> </a:t>
            </a:r>
            <a:r>
              <a:rPr lang="fr-FR" altLang="en-US" sz="2800" b="1" dirty="0" err="1">
                <a:solidFill>
                  <a:srgbClr val="FF0000"/>
                </a:solidFill>
                <a:latin typeface="Times New Roman" panose="02020603050405020304" pitchFamily="18" charset="0"/>
                <a:cs typeface="Times New Roman" panose="02020603050405020304" pitchFamily="18" charset="0"/>
              </a:rPr>
              <a:t>Trái</a:t>
            </a:r>
            <a:r>
              <a:rPr lang="fr-FR" altLang="en-US" sz="2800" b="1" dirty="0">
                <a:solidFill>
                  <a:srgbClr val="FF0000"/>
                </a:solidFill>
                <a:latin typeface="Times New Roman" panose="02020603050405020304" pitchFamily="18" charset="0"/>
                <a:cs typeface="Times New Roman" panose="02020603050405020304" pitchFamily="18" charset="0"/>
              </a:rPr>
              <a:t> </a:t>
            </a:r>
            <a:r>
              <a:rPr lang="fr-FR" altLang="en-US" sz="2800" b="1" dirty="0" err="1">
                <a:solidFill>
                  <a:srgbClr val="FF0000"/>
                </a:solidFill>
                <a:latin typeface="Times New Roman" panose="02020603050405020304" pitchFamily="18" charset="0"/>
                <a:cs typeface="Times New Roman" panose="02020603050405020304" pitchFamily="18" charset="0"/>
              </a:rPr>
              <a:t>Đất</a:t>
            </a:r>
            <a:endParaRPr lang="fr-FR" altLang="en-US" sz="28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 xmlns:a16="http://schemas.microsoft.com/office/drawing/2014/main" id="{37E08E42-DAFC-42D3-B6ED-7CD0524DE237}"/>
              </a:ext>
            </a:extLst>
          </p:cNvPr>
          <p:cNvSpPr>
            <a:spLocks noChangeArrowheads="1"/>
          </p:cNvSpPr>
          <p:nvPr/>
        </p:nvSpPr>
        <p:spPr bwMode="auto">
          <a:xfrm>
            <a:off x="304800" y="1214735"/>
            <a:ext cx="8229600" cy="461665"/>
          </a:xfrm>
          <a:prstGeom prst="rect">
            <a:avLst/>
          </a:prstGeom>
          <a:solidFill>
            <a:srgbClr val="FFFF00"/>
          </a:solidFill>
          <a:ln>
            <a:solidFill>
              <a:srgbClr val="FF0000"/>
            </a:solid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2400" dirty="0" err="1" smtClean="0">
                <a:solidFill>
                  <a:srgbClr val="0000FF"/>
                </a:solidFill>
              </a:rPr>
              <a:t>Các</a:t>
            </a:r>
            <a:r>
              <a:rPr lang="en-US" sz="2400" dirty="0" smtClean="0">
                <a:solidFill>
                  <a:srgbClr val="0000FF"/>
                </a:solidFill>
              </a:rPr>
              <a:t> </a:t>
            </a:r>
            <a:r>
              <a:rPr lang="vi-VN" sz="2400" dirty="0" smtClean="0">
                <a:solidFill>
                  <a:srgbClr val="0000FF"/>
                </a:solidFill>
              </a:rPr>
              <a:t>vật rơi </a:t>
            </a:r>
            <a:r>
              <a:rPr lang="vi-VN" sz="2400" dirty="0">
                <a:solidFill>
                  <a:srgbClr val="0000FF"/>
                </a:solidFill>
              </a:rPr>
              <a:t>xuống do chịu tác dụng bởi lực hút của Trái Đất</a:t>
            </a:r>
            <a:r>
              <a:rPr lang="vi-VN" sz="2400" dirty="0" smtClean="0">
                <a:solidFill>
                  <a:srgbClr val="0000FF"/>
                </a:solidFill>
              </a:rPr>
              <a:t>.</a:t>
            </a:r>
            <a:endParaRPr lang="en-US" altLang="en-US" sz="2000" b="1" i="1" dirty="0">
              <a:solidFill>
                <a:srgbClr val="0000FF"/>
              </a:solidFill>
              <a:latin typeface="Times New Roman" panose="02020603050405020304" pitchFamily="18" charset="0"/>
              <a:cs typeface="Times New Roman" panose="02020603050405020304" pitchFamily="18" charset="0"/>
            </a:endParaRPr>
          </a:p>
        </p:txBody>
      </p:sp>
      <p:sp>
        <p:nvSpPr>
          <p:cNvPr id="19" name="Text Box 3">
            <a:extLst>
              <a:ext uri="{FF2B5EF4-FFF2-40B4-BE49-F238E27FC236}">
                <a16:creationId xmlns="" xmlns:a16="http://schemas.microsoft.com/office/drawing/2014/main" id="{309FFE9D-1C5D-4F6A-93B6-1DDD9671E3AE}"/>
              </a:ext>
            </a:extLst>
          </p:cNvPr>
          <p:cNvSpPr txBox="1">
            <a:spLocks noChangeArrowheads="1"/>
          </p:cNvSpPr>
          <p:nvPr/>
        </p:nvSpPr>
        <p:spPr bwMode="auto">
          <a:xfrm>
            <a:off x="334514" y="10180"/>
            <a:ext cx="8898285" cy="523220"/>
          </a:xfrm>
          <a:prstGeom prst="rect">
            <a:avLst/>
          </a:prstGeom>
          <a:solidFill>
            <a:srgbClr val="00B050"/>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fr-FR" altLang="en-US" sz="2800" b="1" dirty="0" err="1" smtClean="0">
                <a:solidFill>
                  <a:srgbClr val="FF0000"/>
                </a:solidFill>
                <a:latin typeface="Times New Roman" panose="02020603050405020304" pitchFamily="18" charset="0"/>
                <a:cs typeface="Times New Roman" panose="02020603050405020304" pitchFamily="18" charset="0"/>
              </a:rPr>
              <a:t>Ghi</a:t>
            </a:r>
            <a:r>
              <a:rPr lang="fr-FR" altLang="en-US" sz="2800" b="1" dirty="0" smtClean="0">
                <a:solidFill>
                  <a:srgbClr val="FF0000"/>
                </a:solidFill>
                <a:latin typeface="Times New Roman" panose="02020603050405020304" pitchFamily="18" charset="0"/>
                <a:cs typeface="Times New Roman" panose="02020603050405020304" pitchFamily="18" charset="0"/>
              </a:rPr>
              <a:t> </a:t>
            </a:r>
            <a:r>
              <a:rPr lang="fr-FR" altLang="en-US" sz="2800" b="1" dirty="0" err="1" smtClean="0">
                <a:solidFill>
                  <a:srgbClr val="FF0000"/>
                </a:solidFill>
                <a:latin typeface="Times New Roman" panose="02020603050405020304" pitchFamily="18" charset="0"/>
                <a:cs typeface="Times New Roman" panose="02020603050405020304" pitchFamily="18" charset="0"/>
              </a:rPr>
              <a:t>nhớ</a:t>
            </a:r>
            <a:r>
              <a:rPr lang="fr-FR" altLang="en-US" sz="2800" b="1" dirty="0" smtClean="0">
                <a:solidFill>
                  <a:srgbClr val="FF0000"/>
                </a:solidFill>
                <a:latin typeface="Times New Roman" panose="02020603050405020304" pitchFamily="18" charset="0"/>
                <a:cs typeface="Times New Roman" panose="02020603050405020304" pitchFamily="18" charset="0"/>
              </a:rPr>
              <a:t>:</a:t>
            </a:r>
            <a:endParaRPr lang="fr-FR" alt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58914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
                                        </p:tgtEl>
                                        <p:attrNameLst>
                                          <p:attrName>style.visibility</p:attrName>
                                        </p:attrNameLst>
                                      </p:cBhvr>
                                      <p:to>
                                        <p:strVal val="visible"/>
                                      </p:to>
                                    </p:set>
                                    <p:anim calcmode="discrete" valueType="clr">
                                      <p:cBhvr override="childStyle">
                                        <p:cTn id="14"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
                                        </p:tgtEl>
                                        <p:attrNameLst>
                                          <p:attrName>fillcolor</p:attrName>
                                        </p:attrNameLst>
                                      </p:cBhvr>
                                      <p:tavLst>
                                        <p:tav tm="0">
                                          <p:val>
                                            <p:clrVal>
                                              <a:schemeClr val="accent2"/>
                                            </p:clrVal>
                                          </p:val>
                                        </p:tav>
                                        <p:tav tm="50000">
                                          <p:val>
                                            <p:clrVal>
                                              <a:schemeClr val="hlink"/>
                                            </p:clrVal>
                                          </p:val>
                                        </p:tav>
                                      </p:tavLst>
                                    </p:anim>
                                    <p:set>
                                      <p:cBhvr>
                                        <p:cTn id="16" dur="80"/>
                                        <p:tgtEl>
                                          <p:spTgt spid="1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ox(in)">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arn(inVertical)">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2" grpId="0" animBg="1"/>
      <p:bldP spid="13" grpId="0" animBg="1"/>
      <p:bldP spid="14" grpId="0" animBg="1"/>
      <p:bldP spid="15"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121E7E2-8A8F-4EC4-BAF8-777AB83208C2}"/>
              </a:ext>
            </a:extLst>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70164" y="1409700"/>
            <a:ext cx="4824413" cy="2514600"/>
          </a:xfrm>
          <a:prstGeom prst="rect">
            <a:avLst/>
          </a:prstGeom>
          <a:solidFill>
            <a:srgbClr val="FFC000"/>
          </a:solidFill>
          <a:ln w="38100">
            <a:solidFill>
              <a:srgbClr val="0070C0"/>
            </a:solidFill>
            <a:miter lim="800000"/>
            <a:headEnd/>
            <a:tailEnd/>
          </a:ln>
        </p:spPr>
      </p:pic>
      <p:pic>
        <p:nvPicPr>
          <p:cNvPr id="4" name="Picture 3">
            <a:extLst>
              <a:ext uri="{FF2B5EF4-FFF2-40B4-BE49-F238E27FC236}">
                <a16:creationId xmlns="" xmlns:a16="http://schemas.microsoft.com/office/drawing/2014/main" id="{31C38C91-AE35-4D7A-9998-5040AECD16DF}"/>
              </a:ext>
            </a:extLst>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410200" y="1409700"/>
            <a:ext cx="3429000" cy="2438400"/>
          </a:xfrm>
          <a:prstGeom prst="rect">
            <a:avLst/>
          </a:prstGeom>
          <a:solidFill>
            <a:srgbClr val="FFC000"/>
          </a:solidFill>
          <a:ln w="38100">
            <a:solidFill>
              <a:srgbClr val="0070C0"/>
            </a:solidFill>
            <a:miter lim="800000"/>
            <a:headEnd/>
            <a:tailEnd/>
          </a:ln>
        </p:spPr>
      </p:pic>
      <p:pic>
        <p:nvPicPr>
          <p:cNvPr id="5" name="Picture 4">
            <a:extLst>
              <a:ext uri="{FF2B5EF4-FFF2-40B4-BE49-F238E27FC236}">
                <a16:creationId xmlns="" xmlns:a16="http://schemas.microsoft.com/office/drawing/2014/main" id="{2B1FE6ED-A5FB-4D90-96CF-082D8D0FC883}"/>
              </a:ext>
            </a:extLst>
          </p:cNvPr>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5029200" y="4343400"/>
            <a:ext cx="3810000" cy="2286000"/>
          </a:xfrm>
          <a:prstGeom prst="rect">
            <a:avLst/>
          </a:prstGeom>
          <a:solidFill>
            <a:srgbClr val="FFC000"/>
          </a:solidFill>
          <a:ln w="38100">
            <a:solidFill>
              <a:srgbClr val="0070C0"/>
            </a:solidFill>
            <a:miter lim="800000"/>
            <a:headEnd/>
            <a:tailEnd/>
          </a:ln>
        </p:spPr>
      </p:pic>
      <p:pic>
        <p:nvPicPr>
          <p:cNvPr id="6" name="Picture 5">
            <a:extLst>
              <a:ext uri="{FF2B5EF4-FFF2-40B4-BE49-F238E27FC236}">
                <a16:creationId xmlns="" xmlns:a16="http://schemas.microsoft.com/office/drawing/2014/main" id="{2E101050-805F-437E-ACD4-082507A8630F}"/>
              </a:ext>
            </a:extLst>
          </p:cNvPr>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304800" y="4343400"/>
            <a:ext cx="4054475" cy="2286000"/>
          </a:xfrm>
          <a:prstGeom prst="rect">
            <a:avLst/>
          </a:prstGeom>
          <a:solidFill>
            <a:srgbClr val="FFC000"/>
          </a:solidFill>
          <a:ln w="38100">
            <a:solidFill>
              <a:srgbClr val="0070C0"/>
            </a:solidFill>
            <a:miter lim="800000"/>
            <a:headEnd/>
            <a:tailEnd/>
          </a:ln>
        </p:spPr>
      </p:pic>
      <p:sp>
        <p:nvSpPr>
          <p:cNvPr id="2" name="Rectangle 1"/>
          <p:cNvSpPr/>
          <p:nvPr/>
        </p:nvSpPr>
        <p:spPr>
          <a:xfrm>
            <a:off x="270164" y="19735"/>
            <a:ext cx="8569036" cy="338554"/>
          </a:xfrm>
          <a:prstGeom prst="rect">
            <a:avLst/>
          </a:prstGeom>
        </p:spPr>
        <p:txBody>
          <a:bodyPr wrap="square">
            <a:spAutoFit/>
          </a:bodyPr>
          <a:lstStyle/>
          <a:p>
            <a:r>
              <a:rPr lang="en-US" sz="1600" dirty="0" smtClean="0"/>
              <a:t>Video: </a:t>
            </a:r>
            <a:r>
              <a:rPr lang="en-US" sz="1600" dirty="0" err="1" smtClean="0"/>
              <a:t>Niu</a:t>
            </a:r>
            <a:r>
              <a:rPr lang="en-US" sz="1600" dirty="0" smtClean="0"/>
              <a:t> </a:t>
            </a:r>
            <a:r>
              <a:rPr lang="en-US" sz="1600" dirty="0" err="1" smtClean="0"/>
              <a:t>tơn</a:t>
            </a:r>
            <a:r>
              <a:rPr lang="en-US" sz="1600" dirty="0" smtClean="0"/>
              <a:t> </a:t>
            </a:r>
            <a:r>
              <a:rPr lang="en-US" sz="1600" dirty="0" err="1" smtClean="0"/>
              <a:t>và</a:t>
            </a:r>
            <a:r>
              <a:rPr lang="en-US" sz="1600" dirty="0" smtClean="0"/>
              <a:t> </a:t>
            </a:r>
            <a:r>
              <a:rPr lang="en-US" sz="1600" dirty="0" err="1" smtClean="0"/>
              <a:t>những</a:t>
            </a:r>
            <a:r>
              <a:rPr lang="en-US" sz="1600" dirty="0" smtClean="0"/>
              <a:t> </a:t>
            </a:r>
            <a:r>
              <a:rPr lang="en-US" sz="1600" dirty="0" err="1" smtClean="0"/>
              <a:t>quả</a:t>
            </a:r>
            <a:r>
              <a:rPr lang="en-US" sz="1600" dirty="0" smtClean="0"/>
              <a:t> </a:t>
            </a:r>
            <a:r>
              <a:rPr lang="en-US" sz="1600" dirty="0" err="1" smtClean="0"/>
              <a:t>táo</a:t>
            </a:r>
            <a:endParaRPr lang="en-US" sz="1600" dirty="0"/>
          </a:p>
        </p:txBody>
      </p:sp>
      <p:sp>
        <p:nvSpPr>
          <p:cNvPr id="7" name="Rectangle 6"/>
          <p:cNvSpPr/>
          <p:nvPr/>
        </p:nvSpPr>
        <p:spPr>
          <a:xfrm>
            <a:off x="289214" y="604510"/>
            <a:ext cx="8569036" cy="461665"/>
          </a:xfrm>
          <a:prstGeom prst="rect">
            <a:avLst/>
          </a:prstGeom>
        </p:spPr>
        <p:txBody>
          <a:bodyPr wrap="square">
            <a:spAutoFit/>
          </a:bodyPr>
          <a:lstStyle/>
          <a:p>
            <a:r>
              <a:rPr lang="en-US" sz="2400" dirty="0">
                <a:latin typeface="Times New Roman" pitchFamily="18" charset="0"/>
                <a:cs typeface="Times New Roman" pitchFamily="18" charset="0"/>
              </a:rPr>
              <a:t>https://www.youtube.com/watch?v=uPinWDRQ9Sk</a:t>
            </a:r>
          </a:p>
        </p:txBody>
      </p:sp>
    </p:spTree>
    <p:extLst>
      <p:ext uri="{BB962C8B-B14F-4D97-AF65-F5344CB8AC3E}">
        <p14:creationId xmlns="" xmlns:p14="http://schemas.microsoft.com/office/powerpoint/2010/main" val="247464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g00432_">
            <a:extLst>
              <a:ext uri="{FF2B5EF4-FFF2-40B4-BE49-F238E27FC236}">
                <a16:creationId xmlns="" xmlns:a16="http://schemas.microsoft.com/office/drawing/2014/main" id="{B795D68D-DC23-4739-955C-8BD17D030E16}"/>
              </a:ext>
            </a:extLst>
          </p:cNvPr>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2662238" cy="178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8" name="Text Box 4">
            <a:extLst>
              <a:ext uri="{FF2B5EF4-FFF2-40B4-BE49-F238E27FC236}">
                <a16:creationId xmlns="" xmlns:a16="http://schemas.microsoft.com/office/drawing/2014/main" id="{C1242CD2-CFBC-4932-8796-1DDFDC5271B3}"/>
              </a:ext>
            </a:extLst>
          </p:cNvPr>
          <p:cNvSpPr txBox="1">
            <a:spLocks noChangeArrowheads="1"/>
          </p:cNvSpPr>
          <p:nvPr/>
        </p:nvSpPr>
        <p:spPr bwMode="auto">
          <a:xfrm>
            <a:off x="0" y="1952625"/>
            <a:ext cx="720725" cy="1189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7200">
                <a:solidFill>
                  <a:srgbClr val="FF0000"/>
                </a:solidFill>
                <a:latin typeface=".VnBodoniH" panose="020B7200000000000000" pitchFamily="34" charset="0"/>
              </a:rPr>
              <a:t>?</a:t>
            </a:r>
          </a:p>
        </p:txBody>
      </p:sp>
      <p:sp>
        <p:nvSpPr>
          <p:cNvPr id="57349" name="Text Box 5">
            <a:extLst>
              <a:ext uri="{FF2B5EF4-FFF2-40B4-BE49-F238E27FC236}">
                <a16:creationId xmlns="" xmlns:a16="http://schemas.microsoft.com/office/drawing/2014/main" id="{2C07F742-8902-4ACB-BD01-286B9CB97318}"/>
              </a:ext>
            </a:extLst>
          </p:cNvPr>
          <p:cNvSpPr txBox="1">
            <a:spLocks noChangeArrowheads="1"/>
          </p:cNvSpPr>
          <p:nvPr/>
        </p:nvSpPr>
        <p:spPr bwMode="auto">
          <a:xfrm>
            <a:off x="685800" y="2403475"/>
            <a:ext cx="8305800"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600" b="1">
                <a:solidFill>
                  <a:srgbClr val="FF0000"/>
                </a:solidFill>
                <a:latin typeface="Times New Roman" panose="02020603050405020304" pitchFamily="18" charset="0"/>
              </a:rPr>
              <a:t>Trọng lực tác dụng vào vật nào trong các vật sau đây?</a:t>
            </a:r>
          </a:p>
        </p:txBody>
      </p:sp>
      <p:sp>
        <p:nvSpPr>
          <p:cNvPr id="57350" name="Text Box 6">
            <a:extLst>
              <a:ext uri="{FF2B5EF4-FFF2-40B4-BE49-F238E27FC236}">
                <a16:creationId xmlns="" xmlns:a16="http://schemas.microsoft.com/office/drawing/2014/main" id="{BD9EB249-1E9F-4DC9-AFF0-FCBD3929590D}"/>
              </a:ext>
            </a:extLst>
          </p:cNvPr>
          <p:cNvSpPr txBox="1">
            <a:spLocks noChangeArrowheads="1"/>
          </p:cNvSpPr>
          <p:nvPr/>
        </p:nvSpPr>
        <p:spPr bwMode="auto">
          <a:xfrm>
            <a:off x="1908175" y="5676900"/>
            <a:ext cx="374332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600" b="1" i="1">
                <a:solidFill>
                  <a:schemeClr val="tx2"/>
                </a:solidFill>
                <a:latin typeface="Times New Roman" panose="02020603050405020304" pitchFamily="18" charset="0"/>
              </a:rPr>
              <a:t>Tất cả các vật trên.</a:t>
            </a:r>
          </a:p>
        </p:txBody>
      </p:sp>
      <p:pic>
        <p:nvPicPr>
          <p:cNvPr id="57353" name="Picture 9" descr="j0157763">
            <a:extLst>
              <a:ext uri="{FF2B5EF4-FFF2-40B4-BE49-F238E27FC236}">
                <a16:creationId xmlns="" xmlns:a16="http://schemas.microsoft.com/office/drawing/2014/main" id="{CF1C6ED3-1305-424F-A7F5-CC558B534FA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25" y="3068638"/>
            <a:ext cx="2068513" cy="2087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55" name="Picture 11" descr="j0211949">
            <a:extLst>
              <a:ext uri="{FF2B5EF4-FFF2-40B4-BE49-F238E27FC236}">
                <a16:creationId xmlns="" xmlns:a16="http://schemas.microsoft.com/office/drawing/2014/main" id="{9EABE078-00D9-4C28-94B6-82355E216BE3}"/>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52763" y="3573463"/>
            <a:ext cx="1900237" cy="1165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WordArt 5" descr="Narrow vertical">
            <a:extLst>
              <a:ext uri="{FF2B5EF4-FFF2-40B4-BE49-F238E27FC236}">
                <a16:creationId xmlns="" xmlns:a16="http://schemas.microsoft.com/office/drawing/2014/main" id="{2174D105-5C64-4464-B80C-D51BE857BD75}"/>
              </a:ext>
            </a:extLst>
          </p:cNvPr>
          <p:cNvSpPr>
            <a:spLocks noChangeArrowheads="1" noChangeShapeType="1" noTextEdit="1"/>
          </p:cNvSpPr>
          <p:nvPr/>
        </p:nvSpPr>
        <p:spPr bwMode="gray">
          <a:xfrm>
            <a:off x="2293937" y="0"/>
            <a:ext cx="6896100" cy="894556"/>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CurveUp">
              <a:avLst>
                <a:gd name="adj" fmla="val 40356"/>
              </a:avLst>
            </a:prstTxWarp>
          </a:bodyPr>
          <a:lstStyle/>
          <a:p>
            <a:r>
              <a:rPr lang="en-US" sz="3600" kern="10" dirty="0" err="1" smtClean="0">
                <a:latin typeface="+mj-lt"/>
                <a:ea typeface="+mj-lt"/>
                <a:cs typeface="+mj-lt"/>
              </a:rPr>
              <a:t>Bài</a:t>
            </a:r>
            <a:r>
              <a:rPr lang="en-US" sz="3600" kern="10" dirty="0" smtClean="0">
                <a:latin typeface="+mj-lt"/>
                <a:ea typeface="+mj-lt"/>
                <a:cs typeface="+mj-lt"/>
              </a:rPr>
              <a:t> </a:t>
            </a:r>
            <a:r>
              <a:rPr lang="en-US" sz="3600" kern="10" dirty="0" err="1" smtClean="0">
                <a:latin typeface="+mj-lt"/>
                <a:ea typeface="+mj-lt"/>
                <a:cs typeface="+mj-lt"/>
              </a:rPr>
              <a:t>tập</a:t>
            </a:r>
            <a:endParaRPr lang="en-US" sz="3600" kern="10" dirty="0">
              <a:latin typeface="+mj-lt"/>
              <a:ea typeface="+mj-lt"/>
              <a:cs typeface="+mj-lt"/>
            </a:endParaRPr>
          </a:p>
        </p:txBody>
      </p:sp>
      <p:pic>
        <p:nvPicPr>
          <p:cNvPr id="23554" name="Picture 2" descr="C:\Users\DONGXINH\Desktop\themes\ve-may-bay-tu-ha-noi-den-da-lat.jpg">
            <a:extLst>
              <a:ext uri="{FF2B5EF4-FFF2-40B4-BE49-F238E27FC236}">
                <a16:creationId xmlns="" xmlns:a16="http://schemas.microsoft.com/office/drawing/2014/main" id="{4047F20B-5D43-4222-8400-A56598DB068F}"/>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096000" y="3048000"/>
            <a:ext cx="30480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76206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blinds(horizontal)">
                                      <p:cBhvr>
                                        <p:cTn id="7" dur="10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91200" y="914400"/>
            <a:ext cx="3176719" cy="4336474"/>
          </a:xfrm>
          <a:prstGeom prst="rect">
            <a:avLst/>
          </a:prstGeom>
        </p:spPr>
      </p:pic>
      <p:sp>
        <p:nvSpPr>
          <p:cNvPr id="4" name="Rectangle 3">
            <a:extLst>
              <a:ext uri="{FF2B5EF4-FFF2-40B4-BE49-F238E27FC236}">
                <a16:creationId xmlns="" xmlns:a16="http://schemas.microsoft.com/office/drawing/2014/main" id="{37E08E42-DAFC-42D3-B6ED-7CD0524DE237}"/>
              </a:ext>
            </a:extLst>
          </p:cNvPr>
          <p:cNvSpPr>
            <a:spLocks noChangeArrowheads="1"/>
          </p:cNvSpPr>
          <p:nvPr/>
        </p:nvSpPr>
        <p:spPr bwMode="auto">
          <a:xfrm>
            <a:off x="381000" y="1051034"/>
            <a:ext cx="5105402" cy="2585323"/>
          </a:xfrm>
          <a:prstGeom prst="rect">
            <a:avLst/>
          </a:prstGeom>
          <a:solidFill>
            <a:srgbClr val="FFFF00"/>
          </a:solidFill>
          <a:ln>
            <a:solidFill>
              <a:srgbClr val="FF0000"/>
            </a:solid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5400" b="1" i="1" dirty="0" err="1" smtClean="0">
                <a:solidFill>
                  <a:srgbClr val="FF0000"/>
                </a:solidFill>
                <a:latin typeface="Times New Roman" panose="02020603050405020304" pitchFamily="18" charset="0"/>
                <a:cs typeface="Times New Roman" panose="02020603050405020304" pitchFamily="18" charset="0"/>
              </a:rPr>
              <a:t>Hãy</a:t>
            </a:r>
            <a:r>
              <a:rPr lang="en-US" altLang="en-US" sz="5400" b="1" i="1" dirty="0" smtClean="0">
                <a:solidFill>
                  <a:srgbClr val="FF0000"/>
                </a:solidFill>
                <a:latin typeface="Times New Roman" panose="02020603050405020304" pitchFamily="18" charset="0"/>
                <a:cs typeface="Times New Roman" panose="02020603050405020304" pitchFamily="18" charset="0"/>
              </a:rPr>
              <a:t> </a:t>
            </a:r>
            <a:r>
              <a:rPr lang="en-US" altLang="en-US" sz="5400" b="1" i="1" dirty="0" err="1" smtClean="0">
                <a:solidFill>
                  <a:srgbClr val="FF0000"/>
                </a:solidFill>
                <a:latin typeface="Times New Roman" panose="02020603050405020304" pitchFamily="18" charset="0"/>
                <a:cs typeface="Times New Roman" panose="02020603050405020304" pitchFamily="18" charset="0"/>
              </a:rPr>
              <a:t>đưa</a:t>
            </a:r>
            <a:r>
              <a:rPr lang="en-US" altLang="en-US" sz="5400" b="1" i="1" dirty="0" smtClean="0">
                <a:solidFill>
                  <a:srgbClr val="FF0000"/>
                </a:solidFill>
                <a:latin typeface="Times New Roman" panose="02020603050405020304" pitchFamily="18" charset="0"/>
                <a:cs typeface="Times New Roman" panose="02020603050405020304" pitchFamily="18" charset="0"/>
              </a:rPr>
              <a:t> 1 </a:t>
            </a:r>
            <a:r>
              <a:rPr lang="en-US" altLang="en-US" sz="5400" b="1" i="1" dirty="0" err="1" smtClean="0">
                <a:solidFill>
                  <a:srgbClr val="FF0000"/>
                </a:solidFill>
                <a:latin typeface="Times New Roman" panose="02020603050405020304" pitchFamily="18" charset="0"/>
                <a:cs typeface="Times New Roman" panose="02020603050405020304" pitchFamily="18" charset="0"/>
              </a:rPr>
              <a:t>viên</a:t>
            </a:r>
            <a:r>
              <a:rPr lang="en-US" altLang="en-US" sz="5400" b="1" i="1" dirty="0" smtClean="0">
                <a:solidFill>
                  <a:srgbClr val="FF0000"/>
                </a:solidFill>
                <a:latin typeface="Times New Roman" panose="02020603050405020304" pitchFamily="18" charset="0"/>
                <a:cs typeface="Times New Roman" panose="02020603050405020304" pitchFamily="18" charset="0"/>
              </a:rPr>
              <a:t> </a:t>
            </a:r>
            <a:r>
              <a:rPr lang="en-US" altLang="en-US" sz="5400" b="1" i="1" dirty="0" err="1" smtClean="0">
                <a:solidFill>
                  <a:srgbClr val="FF0000"/>
                </a:solidFill>
                <a:latin typeface="Times New Roman" panose="02020603050405020304" pitchFamily="18" charset="0"/>
                <a:cs typeface="Times New Roman" panose="02020603050405020304" pitchFamily="18" charset="0"/>
              </a:rPr>
              <a:t>sỏi</a:t>
            </a:r>
            <a:r>
              <a:rPr lang="en-US" altLang="en-US" sz="5400" b="1" i="1" dirty="0" smtClean="0">
                <a:solidFill>
                  <a:srgbClr val="FF0000"/>
                </a:solidFill>
                <a:latin typeface="Times New Roman" panose="02020603050405020304" pitchFamily="18" charset="0"/>
                <a:cs typeface="Times New Roman" panose="02020603050405020304" pitchFamily="18" charset="0"/>
              </a:rPr>
              <a:t> </a:t>
            </a:r>
            <a:r>
              <a:rPr lang="en-US" altLang="en-US" sz="5400" b="1" i="1" dirty="0" err="1" smtClean="0">
                <a:solidFill>
                  <a:srgbClr val="FF0000"/>
                </a:solidFill>
                <a:latin typeface="Times New Roman" panose="02020603050405020304" pitchFamily="18" charset="0"/>
                <a:cs typeface="Times New Roman" panose="02020603050405020304" pitchFamily="18" charset="0"/>
              </a:rPr>
              <a:t>nhỏ</a:t>
            </a:r>
            <a:r>
              <a:rPr lang="en-US" altLang="en-US" sz="5400" b="1" i="1" dirty="0" smtClean="0">
                <a:solidFill>
                  <a:srgbClr val="FF0000"/>
                </a:solidFill>
                <a:latin typeface="Times New Roman" panose="02020603050405020304" pitchFamily="18" charset="0"/>
                <a:cs typeface="Times New Roman" panose="02020603050405020304" pitchFamily="18" charset="0"/>
              </a:rPr>
              <a:t> </a:t>
            </a:r>
            <a:r>
              <a:rPr lang="en-US" altLang="en-US" sz="5400" b="1" i="1" dirty="0" err="1" smtClean="0">
                <a:solidFill>
                  <a:srgbClr val="FF0000"/>
                </a:solidFill>
                <a:latin typeface="Times New Roman" panose="02020603050405020304" pitchFamily="18" charset="0"/>
                <a:cs typeface="Times New Roman" panose="02020603050405020304" pitchFamily="18" charset="0"/>
              </a:rPr>
              <a:t>lên</a:t>
            </a:r>
            <a:r>
              <a:rPr lang="en-US" altLang="en-US" sz="5400" b="1" i="1" dirty="0" smtClean="0">
                <a:solidFill>
                  <a:srgbClr val="FF0000"/>
                </a:solidFill>
                <a:latin typeface="Times New Roman" panose="02020603050405020304" pitchFamily="18" charset="0"/>
                <a:cs typeface="Times New Roman" panose="02020603050405020304" pitchFamily="18" charset="0"/>
              </a:rPr>
              <a:t> </a:t>
            </a:r>
            <a:r>
              <a:rPr lang="en-US" altLang="en-US" sz="5400" b="1" i="1" dirty="0" err="1" smtClean="0">
                <a:solidFill>
                  <a:srgbClr val="FF0000"/>
                </a:solidFill>
                <a:latin typeface="Times New Roman" panose="02020603050405020304" pitchFamily="18" charset="0"/>
                <a:cs typeface="Times New Roman" panose="02020603050405020304" pitchFamily="18" charset="0"/>
              </a:rPr>
              <a:t>cao</a:t>
            </a:r>
            <a:r>
              <a:rPr lang="en-US" altLang="en-US" sz="5400" b="1" i="1" dirty="0" smtClean="0">
                <a:solidFill>
                  <a:srgbClr val="FF0000"/>
                </a:solidFill>
                <a:latin typeface="Times New Roman" panose="02020603050405020304" pitchFamily="18" charset="0"/>
                <a:cs typeface="Times New Roman" panose="02020603050405020304" pitchFamily="18" charset="0"/>
              </a:rPr>
              <a:t> </a:t>
            </a:r>
            <a:r>
              <a:rPr lang="en-US" altLang="en-US" sz="5400" b="1" i="1" dirty="0" err="1" smtClean="0">
                <a:solidFill>
                  <a:srgbClr val="FF0000"/>
                </a:solidFill>
                <a:latin typeface="Times New Roman" panose="02020603050405020304" pitchFamily="18" charset="0"/>
                <a:cs typeface="Times New Roman" panose="02020603050405020304" pitchFamily="18" charset="0"/>
              </a:rPr>
              <a:t>rồi</a:t>
            </a:r>
            <a:r>
              <a:rPr lang="en-US" altLang="en-US" sz="5400" b="1" i="1" dirty="0" smtClean="0">
                <a:solidFill>
                  <a:srgbClr val="FF0000"/>
                </a:solidFill>
                <a:latin typeface="Times New Roman" panose="02020603050405020304" pitchFamily="18" charset="0"/>
                <a:cs typeface="Times New Roman" panose="02020603050405020304" pitchFamily="18" charset="0"/>
              </a:rPr>
              <a:t> </a:t>
            </a:r>
            <a:r>
              <a:rPr lang="en-US" altLang="en-US" sz="5400" b="1" i="1" dirty="0" err="1" smtClean="0">
                <a:solidFill>
                  <a:srgbClr val="FF0000"/>
                </a:solidFill>
                <a:latin typeface="Times New Roman" panose="02020603050405020304" pitchFamily="18" charset="0"/>
                <a:cs typeface="Times New Roman" panose="02020603050405020304" pitchFamily="18" charset="0"/>
              </a:rPr>
              <a:t>buông</a:t>
            </a:r>
            <a:r>
              <a:rPr lang="en-US" altLang="en-US" sz="5400" b="1" i="1" dirty="0" smtClean="0">
                <a:solidFill>
                  <a:srgbClr val="FF0000"/>
                </a:solidFill>
                <a:latin typeface="Times New Roman" panose="02020603050405020304" pitchFamily="18" charset="0"/>
                <a:cs typeface="Times New Roman" panose="02020603050405020304" pitchFamily="18" charset="0"/>
              </a:rPr>
              <a:t> </a:t>
            </a:r>
            <a:r>
              <a:rPr lang="en-US" altLang="en-US" sz="5400" b="1" i="1" dirty="0" err="1" smtClean="0">
                <a:solidFill>
                  <a:srgbClr val="FF0000"/>
                </a:solidFill>
                <a:latin typeface="Times New Roman" panose="02020603050405020304" pitchFamily="18" charset="0"/>
                <a:cs typeface="Times New Roman" panose="02020603050405020304" pitchFamily="18" charset="0"/>
              </a:rPr>
              <a:t>tay</a:t>
            </a:r>
            <a:endParaRPr lang="en-US" altLang="en-US" sz="4800" b="1" i="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37540" y="5224621"/>
            <a:ext cx="5176520" cy="369332"/>
          </a:xfrm>
          <a:prstGeom prst="rect">
            <a:avLst/>
          </a:prstGeom>
        </p:spPr>
        <p:txBody>
          <a:bodyPr wrap="square">
            <a:spAutoFit/>
          </a:bodyPr>
          <a:lstStyle/>
          <a:p>
            <a:r>
              <a:rPr lang="en-US" b="1" dirty="0" err="1" smtClean="0"/>
              <a:t>Thả</a:t>
            </a:r>
            <a:r>
              <a:rPr lang="en-US" b="1" dirty="0" smtClean="0"/>
              <a:t> </a:t>
            </a:r>
            <a:r>
              <a:rPr lang="en-US" b="1" dirty="0" err="1" smtClean="0"/>
              <a:t>các</a:t>
            </a:r>
            <a:r>
              <a:rPr lang="en-US" b="1" dirty="0" smtClean="0"/>
              <a:t> </a:t>
            </a:r>
            <a:r>
              <a:rPr lang="en-US" b="1" dirty="0" err="1" smtClean="0"/>
              <a:t>vật</a:t>
            </a:r>
            <a:r>
              <a:rPr lang="en-US" b="1" dirty="0" smtClean="0"/>
              <a:t> </a:t>
            </a:r>
            <a:r>
              <a:rPr lang="en-US" b="1" dirty="0" err="1" smtClean="0"/>
              <a:t>rơi</a:t>
            </a:r>
            <a:r>
              <a:rPr lang="en-US" b="1" dirty="0" smtClean="0"/>
              <a:t> </a:t>
            </a:r>
            <a:r>
              <a:rPr lang="en-US" b="1" dirty="0" err="1" smtClean="0"/>
              <a:t>tự</a:t>
            </a:r>
            <a:r>
              <a:rPr lang="en-US" b="1" dirty="0" smtClean="0"/>
              <a:t> do</a:t>
            </a:r>
            <a:endParaRPr lang="en-US" b="1" dirty="0"/>
          </a:p>
        </p:txBody>
      </p:sp>
    </p:spTree>
    <p:extLst>
      <p:ext uri="{BB962C8B-B14F-4D97-AF65-F5344CB8AC3E}">
        <p14:creationId xmlns="" xmlns:p14="http://schemas.microsoft.com/office/powerpoint/2010/main" val="197809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Vì sao gọi là tiền thuận buồm xuôi gió ?"/>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 Box 3">
            <a:extLst>
              <a:ext uri="{FF2B5EF4-FFF2-40B4-BE49-F238E27FC236}">
                <a16:creationId xmlns="" xmlns:a16="http://schemas.microsoft.com/office/drawing/2014/main" id="{309FFE9D-1C5D-4F6A-93B6-1DDD9671E3AE}"/>
              </a:ext>
            </a:extLst>
          </p:cNvPr>
          <p:cNvSpPr txBox="1">
            <a:spLocks noChangeArrowheads="1"/>
          </p:cNvSpPr>
          <p:nvPr/>
        </p:nvSpPr>
        <p:spPr bwMode="auto">
          <a:xfrm>
            <a:off x="858644" y="160338"/>
            <a:ext cx="6096000" cy="707886"/>
          </a:xfrm>
          <a:prstGeom prst="rect">
            <a:avLst/>
          </a:prstGeom>
          <a:solidFill>
            <a:srgbClr val="FFFF00"/>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fr-FR" altLang="en-US" sz="4000" b="1" dirty="0">
                <a:solidFill>
                  <a:srgbClr val="0000FF"/>
                </a:solidFill>
                <a:latin typeface="Times New Roman" panose="02020603050405020304" pitchFamily="18" charset="0"/>
                <a:cs typeface="Times New Roman" panose="02020603050405020304" pitchFamily="18" charset="0"/>
              </a:rPr>
              <a:t>I. </a:t>
            </a:r>
            <a:r>
              <a:rPr lang="fr-FR" altLang="en-US" sz="4000" b="1" dirty="0" err="1">
                <a:solidFill>
                  <a:srgbClr val="0000FF"/>
                </a:solidFill>
                <a:latin typeface="Times New Roman" panose="02020603050405020304" pitchFamily="18" charset="0"/>
                <a:cs typeface="Times New Roman" panose="02020603050405020304" pitchFamily="18" charset="0"/>
              </a:rPr>
              <a:t>Lực</a:t>
            </a:r>
            <a:r>
              <a:rPr lang="fr-FR" altLang="en-US" sz="4000" b="1" dirty="0">
                <a:solidFill>
                  <a:srgbClr val="0000FF"/>
                </a:solidFill>
                <a:latin typeface="Times New Roman" panose="02020603050405020304" pitchFamily="18" charset="0"/>
                <a:cs typeface="Times New Roman" panose="02020603050405020304" pitchFamily="18" charset="0"/>
              </a:rPr>
              <a:t> </a:t>
            </a:r>
            <a:r>
              <a:rPr lang="fr-FR" altLang="en-US" sz="4000" b="1" dirty="0" err="1" smtClean="0">
                <a:solidFill>
                  <a:srgbClr val="0000FF"/>
                </a:solidFill>
                <a:latin typeface="Times New Roman" panose="02020603050405020304" pitchFamily="18" charset="0"/>
                <a:cs typeface="Times New Roman" panose="02020603050405020304" pitchFamily="18" charset="0"/>
              </a:rPr>
              <a:t>hấp</a:t>
            </a:r>
            <a:r>
              <a:rPr lang="fr-FR" altLang="en-US" sz="4000" b="1" dirty="0" smtClean="0">
                <a:solidFill>
                  <a:srgbClr val="0000FF"/>
                </a:solidFill>
                <a:latin typeface="Times New Roman" panose="02020603050405020304" pitchFamily="18" charset="0"/>
                <a:cs typeface="Times New Roman" panose="02020603050405020304" pitchFamily="18" charset="0"/>
              </a:rPr>
              <a:t> </a:t>
            </a:r>
            <a:r>
              <a:rPr lang="fr-FR" altLang="en-US" sz="4000" b="1" dirty="0" err="1" smtClean="0">
                <a:solidFill>
                  <a:srgbClr val="0000FF"/>
                </a:solidFill>
                <a:latin typeface="Times New Roman" panose="02020603050405020304" pitchFamily="18" charset="0"/>
                <a:cs typeface="Times New Roman" panose="02020603050405020304" pitchFamily="18" charset="0"/>
              </a:rPr>
              <a:t>dẫn</a:t>
            </a:r>
            <a:r>
              <a:rPr lang="fr-FR" altLang="en-US" sz="4000" b="1" dirty="0" smtClean="0">
                <a:solidFill>
                  <a:srgbClr val="0000FF"/>
                </a:solidFill>
                <a:latin typeface="Times New Roman" panose="02020603050405020304" pitchFamily="18" charset="0"/>
                <a:cs typeface="Times New Roman" panose="02020603050405020304" pitchFamily="18" charset="0"/>
              </a:rPr>
              <a:t> là </a:t>
            </a:r>
            <a:r>
              <a:rPr lang="fr-FR" altLang="en-US" sz="4000" b="1" dirty="0" err="1" smtClean="0">
                <a:solidFill>
                  <a:srgbClr val="0000FF"/>
                </a:solidFill>
                <a:latin typeface="Times New Roman" panose="02020603050405020304" pitchFamily="18" charset="0"/>
                <a:cs typeface="Times New Roman" panose="02020603050405020304" pitchFamily="18" charset="0"/>
              </a:rPr>
              <a:t>gì</a:t>
            </a:r>
            <a:r>
              <a:rPr lang="fr-FR" altLang="en-US" sz="4000" b="1" dirty="0" smtClean="0">
                <a:solidFill>
                  <a:srgbClr val="0000FF"/>
                </a:solidFill>
                <a:latin typeface="Times New Roman" panose="02020603050405020304" pitchFamily="18" charset="0"/>
                <a:cs typeface="Times New Roman" panose="02020603050405020304" pitchFamily="18" charset="0"/>
              </a:rPr>
              <a:t>?</a:t>
            </a:r>
            <a:endParaRPr lang="fr-FR" altLang="en-US" sz="4000" b="1"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65087" y="222111"/>
            <a:ext cx="7905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vi-VN" sz="3600" b="1" dirty="0">
                <a:solidFill>
                  <a:srgbClr val="FF0000"/>
                </a:solidFill>
                <a:sym typeface="Wingdings" pitchFamily="2" charset="2"/>
              </a:rPr>
              <a:t></a:t>
            </a:r>
            <a:endParaRPr lang="en-US" sz="3600" dirty="0"/>
          </a:p>
        </p:txBody>
      </p:sp>
      <p:sp>
        <p:nvSpPr>
          <p:cNvPr id="6" name="Rectangle 5"/>
          <p:cNvSpPr>
            <a:spLocks noChangeArrowheads="1"/>
          </p:cNvSpPr>
          <p:nvPr/>
        </p:nvSpPr>
        <p:spPr bwMode="auto">
          <a:xfrm>
            <a:off x="65087" y="1311741"/>
            <a:ext cx="7905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vi-VN" sz="3600" b="1" dirty="0">
                <a:solidFill>
                  <a:srgbClr val="FF0000"/>
                </a:solidFill>
                <a:sym typeface="Wingdings" pitchFamily="2" charset="2"/>
              </a:rPr>
              <a:t></a:t>
            </a:r>
            <a:endParaRPr lang="en-US" sz="3600" dirty="0"/>
          </a:p>
        </p:txBody>
      </p:sp>
      <p:sp>
        <p:nvSpPr>
          <p:cNvPr id="7" name="Rectangle 6"/>
          <p:cNvSpPr/>
          <p:nvPr/>
        </p:nvSpPr>
        <p:spPr>
          <a:xfrm>
            <a:off x="571472" y="1285860"/>
            <a:ext cx="8001056" cy="523220"/>
          </a:xfrm>
          <a:prstGeom prst="rect">
            <a:avLst/>
          </a:prstGeom>
        </p:spPr>
        <p:txBody>
          <a:bodyPr wrap="square">
            <a:spAutoFit/>
          </a:bodyPr>
          <a:lstStyle/>
          <a:p>
            <a:pPr>
              <a:spcBef>
                <a:spcPct val="50000"/>
              </a:spcBef>
              <a:buFontTx/>
              <a:buNone/>
            </a:pPr>
            <a:r>
              <a:rPr lang="vi-VN" sz="2800" dirty="0" smtClean="0">
                <a:solidFill>
                  <a:srgbClr val="FF0000"/>
                </a:solidFill>
                <a:latin typeface="+mj-lt"/>
              </a:rPr>
              <a:t>Lực hấp dẫn là lực hút giữa các vật có khối lượng</a:t>
            </a:r>
            <a:endParaRPr lang="en-US" altLang="en-US" sz="2800" b="1" i="1" dirty="0">
              <a:solidFill>
                <a:srgbClr val="FF0000"/>
              </a:solidFill>
              <a:latin typeface="+mj-lt"/>
              <a:cs typeface="Times New Roman" panose="02020603050405020304" pitchFamily="18" charset="0"/>
            </a:endParaRPr>
          </a:p>
        </p:txBody>
      </p:sp>
      <p:sp>
        <p:nvSpPr>
          <p:cNvPr id="8" name="Rectangle 7"/>
          <p:cNvSpPr/>
          <p:nvPr/>
        </p:nvSpPr>
        <p:spPr>
          <a:xfrm>
            <a:off x="714348" y="2000240"/>
            <a:ext cx="7715304" cy="954107"/>
          </a:xfrm>
          <a:prstGeom prst="rect">
            <a:avLst/>
          </a:prstGeom>
        </p:spPr>
        <p:txBody>
          <a:bodyPr wrap="square">
            <a:spAutoFit/>
          </a:bodyPr>
          <a:lstStyle/>
          <a:p>
            <a:pPr>
              <a:spcBef>
                <a:spcPct val="50000"/>
              </a:spcBef>
              <a:buFontTx/>
              <a:buNone/>
            </a:pPr>
            <a:r>
              <a:rPr lang="vi-VN" sz="2800" dirty="0" smtClean="0">
                <a:solidFill>
                  <a:srgbClr val="FF0000"/>
                </a:solidFill>
                <a:latin typeface="+mj-lt"/>
              </a:rPr>
              <a:t>Lực hấp dẫn giữa các vật có khối lượng </a:t>
            </a:r>
            <a:r>
              <a:rPr lang="vi-VN" sz="2800" dirty="0" smtClean="0">
                <a:solidFill>
                  <a:srgbClr val="FF0000"/>
                </a:solidFill>
                <a:latin typeface="+mj-lt"/>
              </a:rPr>
              <a:t> </a:t>
            </a:r>
            <a:r>
              <a:rPr lang="vi-VN" sz="2800" dirty="0" smtClean="0">
                <a:solidFill>
                  <a:srgbClr val="FF0000"/>
                </a:solidFill>
                <a:latin typeface="+mj-lt"/>
              </a:rPr>
              <a:t>rất nhỏ nên khó nhận ra</a:t>
            </a:r>
            <a:endParaRPr lang="en-US" altLang="en-US" sz="2800" b="1" i="1" dirty="0">
              <a:solidFill>
                <a:srgbClr val="FF0000"/>
              </a:solidFill>
              <a:latin typeface="+mj-lt"/>
              <a:cs typeface="Times New Roman" panose="02020603050405020304" pitchFamily="18" charset="0"/>
            </a:endParaRPr>
          </a:p>
        </p:txBody>
      </p:sp>
    </p:spTree>
    <p:extLst>
      <p:ext uri="{BB962C8B-B14F-4D97-AF65-F5344CB8AC3E}">
        <p14:creationId xmlns="" xmlns:p14="http://schemas.microsoft.com/office/powerpoint/2010/main" val="66932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an thuyền từ nan tre, lênh đênh trên biển | Tin tức mới nhất 24h - Đọc Báo  Lao Động online - Laodong.v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0" y="609600"/>
            <a:ext cx="3962400" cy="2196214"/>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Phát hiện thi thể 3 thuyền viên trong hầm tàu bị chìm ở Cà Mau | VOV.V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84880" y="3505200"/>
            <a:ext cx="5638800" cy="241076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AutoShape 6" descr="Vì sao gọi là tiền thuận buồm xuôi gió ?"/>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06633" y="609600"/>
            <a:ext cx="4084967" cy="22348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85495" y="2790001"/>
            <a:ext cx="4103283" cy="400110"/>
          </a:xfrm>
          <a:prstGeom prst="rect">
            <a:avLst/>
          </a:prstGeom>
          <a:noFill/>
        </p:spPr>
        <p:txBody>
          <a:bodyPr wrap="square" rtlCol="0">
            <a:spAutoFit/>
          </a:bodyPr>
          <a:lstStyle/>
          <a:p>
            <a:r>
              <a:rPr lang="en-US" sz="2000" dirty="0" smtClean="0">
                <a:solidFill>
                  <a:srgbClr val="0000FF"/>
                </a:solidFill>
                <a:latin typeface="Times New Roman" pitchFamily="18" charset="0"/>
                <a:cs typeface="Times New Roman" pitchFamily="18" charset="0"/>
              </a:rPr>
              <a:t>A. </a:t>
            </a:r>
            <a:r>
              <a:rPr lang="en-US" sz="2000" dirty="0" err="1" smtClean="0">
                <a:solidFill>
                  <a:srgbClr val="0000FF"/>
                </a:solidFill>
                <a:latin typeface="Times New Roman" pitchFamily="18" charset="0"/>
                <a:cs typeface="Times New Roman" pitchFamily="18" charset="0"/>
              </a:rPr>
              <a:t>Lực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làm</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thuyền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nổi</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trên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mặt</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nước</a:t>
            </a:r>
            <a:endParaRPr lang="en-US" sz="2000" dirty="0" smtClean="0">
              <a:solidFill>
                <a:srgbClr val="0000FF"/>
              </a:solidFill>
              <a:latin typeface="Times New Roman" pitchFamily="18" charset="0"/>
              <a:cs typeface="Times New Roman" pitchFamily="18" charset="0"/>
            </a:endParaRPr>
          </a:p>
        </p:txBody>
      </p:sp>
      <p:sp>
        <p:nvSpPr>
          <p:cNvPr id="7" name="TextBox 6"/>
          <p:cNvSpPr txBox="1"/>
          <p:nvPr/>
        </p:nvSpPr>
        <p:spPr>
          <a:xfrm>
            <a:off x="2462357" y="6109892"/>
            <a:ext cx="7748443" cy="461665"/>
          </a:xfrm>
          <a:prstGeom prst="rect">
            <a:avLst/>
          </a:prstGeom>
          <a:noFill/>
        </p:spPr>
        <p:txBody>
          <a:bodyPr wrap="square" rtlCol="0">
            <a:spAutoFit/>
          </a:bodyPr>
          <a:lstStyle/>
          <a:p>
            <a:r>
              <a:rPr lang="en-US" sz="2400" dirty="0" smtClean="0">
                <a:solidFill>
                  <a:srgbClr val="0000FF"/>
                </a:solidFill>
                <a:latin typeface="Times New Roman" pitchFamily="18" charset="0"/>
                <a:cs typeface="Times New Roman" pitchFamily="18" charset="0"/>
              </a:rPr>
              <a:t>C. </a:t>
            </a:r>
            <a:r>
              <a:rPr lang="en-US" sz="2400" dirty="0" err="1" smtClean="0">
                <a:solidFill>
                  <a:srgbClr val="0000FF"/>
                </a:solidFill>
                <a:latin typeface="Times New Roman" pitchFamily="18" charset="0"/>
                <a:cs typeface="Times New Roman" pitchFamily="18" charset="0"/>
              </a:rPr>
              <a:t>Lực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kéo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thuyền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chìm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xuống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khi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bị</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nước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tràn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vào</a:t>
            </a:r>
            <a:endParaRPr lang="en-US" sz="2400" dirty="0" smtClean="0">
              <a:solidFill>
                <a:srgbClr val="0000FF"/>
              </a:solidFill>
              <a:latin typeface="Times New Roman" pitchFamily="18" charset="0"/>
              <a:cs typeface="Times New Roman" pitchFamily="18" charset="0"/>
            </a:endParaRPr>
          </a:p>
        </p:txBody>
      </p:sp>
      <p:sp>
        <p:nvSpPr>
          <p:cNvPr id="8" name="TextBox 7"/>
          <p:cNvSpPr txBox="1"/>
          <p:nvPr/>
        </p:nvSpPr>
        <p:spPr>
          <a:xfrm>
            <a:off x="4942840" y="2895600"/>
            <a:ext cx="4099560" cy="400110"/>
          </a:xfrm>
          <a:prstGeom prst="rect">
            <a:avLst/>
          </a:prstGeom>
          <a:noFill/>
        </p:spPr>
        <p:txBody>
          <a:bodyPr wrap="square" rtlCol="0">
            <a:spAutoFit/>
          </a:bodyPr>
          <a:lstStyle/>
          <a:p>
            <a:r>
              <a:rPr lang="en-US" sz="2000" dirty="0">
                <a:solidFill>
                  <a:srgbClr val="0000FF"/>
                </a:solidFill>
                <a:latin typeface="Times New Roman" pitchFamily="18" charset="0"/>
                <a:cs typeface="Times New Roman" pitchFamily="18" charset="0"/>
              </a:rPr>
              <a:t>B</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Lực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đẩy</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thuyền</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đi</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theo</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dòng</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nước</a:t>
            </a:r>
            <a:endParaRPr lang="en-US" sz="2000" dirty="0" smtClean="0">
              <a:solidFill>
                <a:srgbClr val="0000FF"/>
              </a:solidFill>
              <a:latin typeface="Times New Roman" pitchFamily="18" charset="0"/>
              <a:cs typeface="Times New Roman" pitchFamily="18" charset="0"/>
            </a:endParaRPr>
          </a:p>
        </p:txBody>
      </p:sp>
      <p:cxnSp>
        <p:nvCxnSpPr>
          <p:cNvPr id="4" name="Straight Arrow Connector 3"/>
          <p:cNvCxnSpPr/>
          <p:nvPr/>
        </p:nvCxnSpPr>
        <p:spPr>
          <a:xfrm flipV="1">
            <a:off x="2590800" y="886690"/>
            <a:ext cx="0" cy="1447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781800" y="1610590"/>
            <a:ext cx="152400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19800" y="5181600"/>
            <a:ext cx="0" cy="92829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10808" y="6109892"/>
            <a:ext cx="559984" cy="5219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3">
            <a:extLst>
              <a:ext uri="{FF2B5EF4-FFF2-40B4-BE49-F238E27FC236}">
                <a16:creationId xmlns="" xmlns:a16="http://schemas.microsoft.com/office/drawing/2014/main" id="{309FFE9D-1C5D-4F6A-93B6-1DDD9671E3AE}"/>
              </a:ext>
            </a:extLst>
          </p:cNvPr>
          <p:cNvSpPr txBox="1">
            <a:spLocks noChangeArrowheads="1"/>
          </p:cNvSpPr>
          <p:nvPr/>
        </p:nvSpPr>
        <p:spPr bwMode="auto">
          <a:xfrm>
            <a:off x="720726" y="-76200"/>
            <a:ext cx="857567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fr-FR" altLang="en-US" sz="3600" b="1" u="sng" dirty="0" err="1" smtClean="0">
                <a:solidFill>
                  <a:srgbClr val="FF0000"/>
                </a:solidFill>
                <a:latin typeface="Times New Roman" panose="02020603050405020304" pitchFamily="18" charset="0"/>
                <a:cs typeface="Times New Roman" panose="02020603050405020304" pitchFamily="18" charset="0"/>
              </a:rPr>
              <a:t>Lực</a:t>
            </a:r>
            <a:r>
              <a:rPr lang="fr-FR" altLang="en-US" sz="3600" b="1" u="sng" dirty="0" smtClean="0">
                <a:solidFill>
                  <a:srgbClr val="FF0000"/>
                </a:solidFill>
                <a:latin typeface="Times New Roman" panose="02020603050405020304" pitchFamily="18" charset="0"/>
                <a:cs typeface="Times New Roman" panose="02020603050405020304" pitchFamily="18" charset="0"/>
              </a:rPr>
              <a:t> </a:t>
            </a:r>
            <a:r>
              <a:rPr lang="fr-FR" altLang="en-US" sz="3600" b="1" u="sng" dirty="0" err="1" smtClean="0">
                <a:solidFill>
                  <a:srgbClr val="FF0000"/>
                </a:solidFill>
                <a:latin typeface="Times New Roman" panose="02020603050405020304" pitchFamily="18" charset="0"/>
                <a:cs typeface="Times New Roman" panose="02020603050405020304" pitchFamily="18" charset="0"/>
              </a:rPr>
              <a:t>nào</a:t>
            </a:r>
            <a:r>
              <a:rPr lang="fr-FR" altLang="en-US" sz="3600" b="1" u="sng" dirty="0" smtClean="0">
                <a:solidFill>
                  <a:srgbClr val="FF0000"/>
                </a:solidFill>
                <a:latin typeface="Times New Roman" panose="02020603050405020304" pitchFamily="18" charset="0"/>
                <a:cs typeface="Times New Roman" panose="02020603050405020304" pitchFamily="18" charset="0"/>
              </a:rPr>
              <a:t> </a:t>
            </a:r>
            <a:r>
              <a:rPr lang="fr-FR" altLang="en-US" sz="3600" b="1" u="sng" dirty="0" err="1" smtClean="0">
                <a:solidFill>
                  <a:srgbClr val="FF0000"/>
                </a:solidFill>
                <a:latin typeface="Times New Roman" panose="02020603050405020304" pitchFamily="18" charset="0"/>
                <a:cs typeface="Times New Roman" panose="02020603050405020304" pitchFamily="18" charset="0"/>
              </a:rPr>
              <a:t>sau</a:t>
            </a:r>
            <a:r>
              <a:rPr lang="fr-FR" altLang="en-US" sz="3600" b="1" u="sng" dirty="0" smtClean="0">
                <a:solidFill>
                  <a:srgbClr val="FF0000"/>
                </a:solidFill>
                <a:latin typeface="Times New Roman" panose="02020603050405020304" pitchFamily="18" charset="0"/>
                <a:cs typeface="Times New Roman" panose="02020603050405020304" pitchFamily="18" charset="0"/>
              </a:rPr>
              <a:t> </a:t>
            </a:r>
            <a:r>
              <a:rPr lang="fr-FR" altLang="en-US" sz="3600" b="1" u="sng" dirty="0" err="1" smtClean="0">
                <a:solidFill>
                  <a:srgbClr val="FF0000"/>
                </a:solidFill>
                <a:latin typeface="Times New Roman" panose="02020603050405020304" pitchFamily="18" charset="0"/>
                <a:cs typeface="Times New Roman" panose="02020603050405020304" pitchFamily="18" charset="0"/>
              </a:rPr>
              <a:t>đây</a:t>
            </a:r>
            <a:r>
              <a:rPr lang="fr-FR" altLang="en-US" sz="3600" b="1" u="sng" dirty="0" smtClean="0">
                <a:solidFill>
                  <a:srgbClr val="FF0000"/>
                </a:solidFill>
                <a:latin typeface="Times New Roman" panose="02020603050405020304" pitchFamily="18" charset="0"/>
                <a:cs typeface="Times New Roman" panose="02020603050405020304" pitchFamily="18" charset="0"/>
              </a:rPr>
              <a:t> là </a:t>
            </a:r>
            <a:r>
              <a:rPr lang="vi-VN" altLang="en-US" sz="3600" b="1" u="sng" dirty="0" smtClean="0">
                <a:solidFill>
                  <a:srgbClr val="FF0000"/>
                </a:solidFill>
                <a:latin typeface="Times New Roman" panose="02020603050405020304" pitchFamily="18" charset="0"/>
                <a:cs typeface="Times New Roman" panose="02020603050405020304" pitchFamily="18" charset="0"/>
              </a:rPr>
              <a:t>lực hấp dẫn</a:t>
            </a:r>
            <a:r>
              <a:rPr lang="fr-FR" altLang="en-US" sz="3600" b="1" u="sng" dirty="0" smtClean="0">
                <a:solidFill>
                  <a:srgbClr val="FF0000"/>
                </a:solidFill>
                <a:latin typeface="Times New Roman" panose="02020603050405020304" pitchFamily="18" charset="0"/>
                <a:cs typeface="Times New Roman" panose="02020603050405020304" pitchFamily="18" charset="0"/>
              </a:rPr>
              <a:t>?</a:t>
            </a:r>
            <a:endParaRPr lang="fr-FR" altLang="en-US" sz="36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2548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par>
                                <p:cTn id="13" presetID="16" presetClass="entr" presetSubtype="21" fill="hold" nodeType="withEffect">
                                  <p:stCondLst>
                                    <p:cond delay="0"/>
                                  </p:stCondLst>
                                  <p:childTnLst>
                                    <p:set>
                                      <p:cBhvr>
                                        <p:cTn id="14" dur="1" fill="hold">
                                          <p:stCondLst>
                                            <p:cond delay="0"/>
                                          </p:stCondLst>
                                        </p:cTn>
                                        <p:tgtEl>
                                          <p:spTgt spid="1031"/>
                                        </p:tgtEl>
                                        <p:attrNameLst>
                                          <p:attrName>style.visibility</p:attrName>
                                        </p:attrNameLst>
                                      </p:cBhvr>
                                      <p:to>
                                        <p:strVal val="visible"/>
                                      </p:to>
                                    </p:set>
                                    <p:animEffect transition="in" filter="barn(inVertical)">
                                      <p:cBhvr>
                                        <p:cTn id="15" dur="500"/>
                                        <p:tgtEl>
                                          <p:spTgt spid="1031"/>
                                        </p:tgtEl>
                                      </p:cBhvr>
                                    </p:animEffect>
                                  </p:childTnLst>
                                </p:cTn>
                              </p:par>
                              <p:par>
                                <p:cTn id="16" presetID="16" presetClass="entr" presetSubtype="2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748443" cy="830997"/>
          </a:xfrm>
          <a:prstGeom prst="rect">
            <a:avLst/>
          </a:prstGeom>
          <a:noFill/>
        </p:spPr>
        <p:txBody>
          <a:bodyPr wrap="square" rtlCol="0">
            <a:spAutoFit/>
          </a:bodyPr>
          <a:lstStyle/>
          <a:p>
            <a:r>
              <a:rPr lang="en-US" sz="2400" dirty="0" err="1" smtClean="0">
                <a:solidFill>
                  <a:srgbClr val="0000FF"/>
                </a:solidFill>
                <a:latin typeface="Times New Roman" pitchFamily="18" charset="0"/>
                <a:cs typeface="Times New Roman" pitchFamily="18" charset="0"/>
              </a:rPr>
              <a:t>Các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lực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vẽ</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trong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một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mặt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phẳng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thẳng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đứng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dưới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đây</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lực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nào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có</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thể</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là</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lực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hấp</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dẫn</a:t>
            </a:r>
            <a:r>
              <a:rPr lang="en-US" sz="2400" dirty="0" smtClean="0">
                <a:solidFill>
                  <a:srgbClr val="0000FF"/>
                </a:solidFill>
                <a:latin typeface="Times New Roman" pitchFamily="18" charset="0"/>
                <a:cs typeface="Times New Roman" pitchFamily="18" charset="0"/>
              </a:rPr>
              <a:t>?</a:t>
            </a:r>
            <a:endParaRPr lang="en-US" sz="2400" dirty="0" smtClean="0">
              <a:solidFill>
                <a:srgbClr val="0000FF"/>
              </a:solidFill>
              <a:latin typeface="Times New Roman" pitchFamily="18" charset="0"/>
              <a:cs typeface="Times New Roman" pitchFamily="18" charset="0"/>
            </a:endParaRPr>
          </a:p>
        </p:txBody>
      </p:sp>
      <p:cxnSp>
        <p:nvCxnSpPr>
          <p:cNvPr id="4" name="Straight Arrow Connector 3"/>
          <p:cNvCxnSpPr/>
          <p:nvPr/>
        </p:nvCxnSpPr>
        <p:spPr>
          <a:xfrm>
            <a:off x="533400" y="2971800"/>
            <a:ext cx="137160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7543800" y="2209800"/>
            <a:ext cx="0" cy="1066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680364" y="2220191"/>
            <a:ext cx="0" cy="1056409"/>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048000" y="2930237"/>
            <a:ext cx="1131021"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90600" y="3565559"/>
            <a:ext cx="914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a:t>
            </a:r>
            <a:endParaRPr lang="en-US" sz="2800" dirty="0">
              <a:latin typeface="Times New Roman" pitchFamily="18" charset="0"/>
              <a:cs typeface="Times New Roman" pitchFamily="18" charset="0"/>
            </a:endParaRPr>
          </a:p>
        </p:txBody>
      </p:sp>
      <p:sp>
        <p:nvSpPr>
          <p:cNvPr id="13" name="TextBox 12"/>
          <p:cNvSpPr txBox="1"/>
          <p:nvPr/>
        </p:nvSpPr>
        <p:spPr>
          <a:xfrm>
            <a:off x="3264621" y="3598147"/>
            <a:ext cx="914400" cy="523220"/>
          </a:xfrm>
          <a:prstGeom prst="rect">
            <a:avLst/>
          </a:prstGeom>
          <a:noFill/>
        </p:spPr>
        <p:txBody>
          <a:bodyPr wrap="square" rtlCol="0">
            <a:spAutoFit/>
          </a:bodyPr>
          <a:lstStyle/>
          <a:p>
            <a:r>
              <a:rPr lang="en-US" sz="2800" dirty="0">
                <a:latin typeface="Times New Roman" pitchFamily="18" charset="0"/>
                <a:cs typeface="Times New Roman" pitchFamily="18" charset="0"/>
              </a:rPr>
              <a:t>B</a:t>
            </a:r>
          </a:p>
        </p:txBody>
      </p:sp>
      <p:sp>
        <p:nvSpPr>
          <p:cNvPr id="14" name="TextBox 13"/>
          <p:cNvSpPr txBox="1"/>
          <p:nvPr/>
        </p:nvSpPr>
        <p:spPr>
          <a:xfrm>
            <a:off x="5486400" y="3603026"/>
            <a:ext cx="914400" cy="523220"/>
          </a:xfrm>
          <a:prstGeom prst="rect">
            <a:avLst/>
          </a:prstGeom>
          <a:noFill/>
        </p:spPr>
        <p:txBody>
          <a:bodyPr wrap="square" rtlCol="0">
            <a:spAutoFit/>
          </a:bodyPr>
          <a:lstStyle/>
          <a:p>
            <a:r>
              <a:rPr lang="en-US" sz="2800" dirty="0">
                <a:latin typeface="Times New Roman" pitchFamily="18" charset="0"/>
                <a:cs typeface="Times New Roman" pitchFamily="18" charset="0"/>
              </a:rPr>
              <a:t>C</a:t>
            </a:r>
          </a:p>
        </p:txBody>
      </p:sp>
      <p:sp>
        <p:nvSpPr>
          <p:cNvPr id="15" name="TextBox 14"/>
          <p:cNvSpPr txBox="1"/>
          <p:nvPr/>
        </p:nvSpPr>
        <p:spPr>
          <a:xfrm>
            <a:off x="7367443" y="3603026"/>
            <a:ext cx="914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D</a:t>
            </a:r>
            <a:endParaRPr lang="en-US" sz="2800" dirty="0">
              <a:latin typeface="Times New Roman" pitchFamily="18" charset="0"/>
              <a:cs typeface="Times New Roman" pitchFamily="18" charset="0"/>
            </a:endParaRPr>
          </a:p>
        </p:txBody>
      </p:sp>
      <p:sp>
        <p:nvSpPr>
          <p:cNvPr id="16" name="Oval 15"/>
          <p:cNvSpPr/>
          <p:nvPr/>
        </p:nvSpPr>
        <p:spPr>
          <a:xfrm>
            <a:off x="5486400" y="3565559"/>
            <a:ext cx="457200" cy="56068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14886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5728"/>
            <a:ext cx="4572000" cy="584775"/>
          </a:xfrm>
          <a:prstGeom prst="rect">
            <a:avLst/>
          </a:prstGeom>
        </p:spPr>
        <p:txBody>
          <a:bodyPr>
            <a:spAutoFit/>
          </a:bodyPr>
          <a:lstStyle/>
          <a:p>
            <a:pPr algn="ctr">
              <a:spcBef>
                <a:spcPct val="50000"/>
              </a:spcBef>
              <a:buFontTx/>
              <a:buNone/>
            </a:pPr>
            <a:r>
              <a:rPr lang="vi-VN" altLang="en-US" sz="3200" b="1" i="1" dirty="0" smtClean="0">
                <a:solidFill>
                  <a:srgbClr val="FF0000"/>
                </a:solidFill>
                <a:latin typeface="+mj-lt"/>
                <a:cs typeface="Times New Roman" panose="02020603050405020304" pitchFamily="18" charset="0"/>
              </a:rPr>
              <a:t>BÀI TẬP</a:t>
            </a:r>
            <a:endParaRPr lang="en-US" altLang="en-US" sz="3200" b="1" i="1" dirty="0">
              <a:solidFill>
                <a:srgbClr val="FF0000"/>
              </a:solidFill>
              <a:latin typeface="+mj-lt"/>
              <a:cs typeface="Times New Roman" panose="02020603050405020304" pitchFamily="18" charset="0"/>
            </a:endParaRPr>
          </a:p>
        </p:txBody>
      </p:sp>
      <p:sp>
        <p:nvSpPr>
          <p:cNvPr id="3" name="Rectangle 2"/>
          <p:cNvSpPr/>
          <p:nvPr/>
        </p:nvSpPr>
        <p:spPr>
          <a:xfrm>
            <a:off x="714348" y="1428736"/>
            <a:ext cx="7429552" cy="3416320"/>
          </a:xfrm>
          <a:prstGeom prst="rect">
            <a:avLst/>
          </a:prstGeom>
        </p:spPr>
        <p:txBody>
          <a:bodyPr wrap="square">
            <a:spAutoFit/>
          </a:bodyPr>
          <a:lstStyle/>
          <a:p>
            <a:r>
              <a:rPr lang="vi-VN" sz="3600" b="1" dirty="0" smtClean="0">
                <a:latin typeface="+mj-lt"/>
              </a:rPr>
              <a:t>Câu </a:t>
            </a:r>
            <a:r>
              <a:rPr lang="vi-VN" sz="3600" b="1" dirty="0" smtClean="0">
                <a:latin typeface="+mj-lt"/>
              </a:rPr>
              <a:t>1:</a:t>
            </a:r>
            <a:r>
              <a:rPr lang="vi-VN" sz="3600" dirty="0" smtClean="0">
                <a:latin typeface="+mj-lt"/>
              </a:rPr>
              <a:t> Độ lớn lực hấp dẫn phục thuộc vào:</a:t>
            </a:r>
          </a:p>
          <a:p>
            <a:r>
              <a:rPr lang="vi-VN" sz="3600" dirty="0" smtClean="0">
                <a:latin typeface="+mj-lt"/>
              </a:rPr>
              <a:t>A. khối lượng của các vật</a:t>
            </a:r>
          </a:p>
          <a:p>
            <a:r>
              <a:rPr lang="vi-VN" sz="3600" dirty="0" smtClean="0">
                <a:latin typeface="+mj-lt"/>
              </a:rPr>
              <a:t>B. kích thước của các vật</a:t>
            </a:r>
          </a:p>
          <a:p>
            <a:r>
              <a:rPr lang="vi-VN" sz="3600" dirty="0" smtClean="0">
                <a:latin typeface="+mj-lt"/>
              </a:rPr>
              <a:t>C. chiều dài của vật</a:t>
            </a:r>
          </a:p>
          <a:p>
            <a:r>
              <a:rPr lang="vi-VN" sz="3600" dirty="0" smtClean="0">
                <a:latin typeface="+mj-lt"/>
              </a:rPr>
              <a:t>D. chiều cao của vật</a:t>
            </a:r>
            <a:endParaRPr lang="vi-VN" sz="3600" dirty="0">
              <a:latin typeface="+mj-lt"/>
            </a:endParaRPr>
          </a:p>
        </p:txBody>
      </p:sp>
      <p:sp>
        <p:nvSpPr>
          <p:cNvPr id="4" name="Rectangle 3"/>
          <p:cNvSpPr/>
          <p:nvPr/>
        </p:nvSpPr>
        <p:spPr>
          <a:xfrm>
            <a:off x="285720" y="4917056"/>
            <a:ext cx="3286148" cy="523220"/>
          </a:xfrm>
          <a:prstGeom prst="rect">
            <a:avLst/>
          </a:prstGeom>
        </p:spPr>
        <p:txBody>
          <a:bodyPr wrap="square">
            <a:spAutoFit/>
          </a:bodyPr>
          <a:lstStyle/>
          <a:p>
            <a:pPr marL="800100" lvl="1" indent="-342900" algn="ctr">
              <a:spcBef>
                <a:spcPct val="50000"/>
              </a:spcBef>
            </a:pPr>
            <a:r>
              <a:rPr lang="vi-VN" altLang="en-US" sz="2800" b="1" i="1" dirty="0" smtClean="0">
                <a:solidFill>
                  <a:srgbClr val="FF0000"/>
                </a:solidFill>
                <a:latin typeface="+mj-lt"/>
                <a:cs typeface="Times New Roman" panose="02020603050405020304" pitchFamily="18" charset="0"/>
              </a:rPr>
              <a:t>Đáp án: A</a:t>
            </a:r>
            <a:endParaRPr lang="en-US" altLang="en-US" sz="2800" b="1" i="1" dirty="0">
              <a:solidFill>
                <a:srgbClr val="FF0000"/>
              </a:solidFill>
              <a:latin typeface="+mj-lt"/>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785794"/>
            <a:ext cx="8072494" cy="3046988"/>
          </a:xfrm>
          <a:prstGeom prst="rect">
            <a:avLst/>
          </a:prstGeom>
        </p:spPr>
        <p:txBody>
          <a:bodyPr wrap="square">
            <a:spAutoFit/>
          </a:bodyPr>
          <a:lstStyle/>
          <a:p>
            <a:r>
              <a:rPr lang="vi-VN" sz="3200" b="1" dirty="0" smtClean="0">
                <a:latin typeface="+mj-lt"/>
              </a:rPr>
              <a:t>Câu </a:t>
            </a:r>
            <a:r>
              <a:rPr lang="vi-VN" sz="3200" b="1" dirty="0" smtClean="0">
                <a:latin typeface="+mj-lt"/>
              </a:rPr>
              <a:t>2:</a:t>
            </a:r>
            <a:r>
              <a:rPr lang="vi-VN" sz="3200" dirty="0" smtClean="0">
                <a:latin typeface="+mj-lt"/>
              </a:rPr>
              <a:t> Trái Đất hút quả táo thì quả táo có hút Trái Đất không? Nếu có thì lực này gọi là gì?</a:t>
            </a:r>
          </a:p>
          <a:p>
            <a:r>
              <a:rPr lang="vi-VN" sz="3200" dirty="0" smtClean="0">
                <a:latin typeface="+mj-lt"/>
              </a:rPr>
              <a:t>A. có, lực đẩy</a:t>
            </a:r>
          </a:p>
          <a:p>
            <a:r>
              <a:rPr lang="vi-VN" sz="3200" dirty="0" smtClean="0">
                <a:latin typeface="+mj-lt"/>
              </a:rPr>
              <a:t>B. không, lực đẩy</a:t>
            </a:r>
          </a:p>
          <a:p>
            <a:r>
              <a:rPr lang="vi-VN" sz="3200" dirty="0" smtClean="0">
                <a:latin typeface="+mj-lt"/>
              </a:rPr>
              <a:t>C. có, lực hấp dẫn</a:t>
            </a:r>
          </a:p>
          <a:p>
            <a:r>
              <a:rPr lang="vi-VN" sz="3200" dirty="0" smtClean="0">
                <a:latin typeface="+mj-lt"/>
              </a:rPr>
              <a:t>D. không, lực hấp dẫn</a:t>
            </a:r>
            <a:endParaRPr lang="vi-VN" sz="3200" dirty="0">
              <a:latin typeface="+mj-lt"/>
            </a:endParaRPr>
          </a:p>
        </p:txBody>
      </p:sp>
      <p:sp>
        <p:nvSpPr>
          <p:cNvPr id="3" name="Rectangle 2"/>
          <p:cNvSpPr/>
          <p:nvPr/>
        </p:nvSpPr>
        <p:spPr>
          <a:xfrm>
            <a:off x="-71470" y="4120226"/>
            <a:ext cx="2183610" cy="523220"/>
          </a:xfrm>
          <a:prstGeom prst="rect">
            <a:avLst/>
          </a:prstGeom>
        </p:spPr>
        <p:txBody>
          <a:bodyPr wrap="none">
            <a:spAutoFit/>
          </a:bodyPr>
          <a:lstStyle/>
          <a:p>
            <a:pPr marL="800100" lvl="1" indent="-342900" algn="ctr">
              <a:spcBef>
                <a:spcPct val="50000"/>
              </a:spcBef>
            </a:pPr>
            <a:r>
              <a:rPr lang="vi-VN" altLang="en-US" sz="2800" b="1" i="1" dirty="0" smtClean="0">
                <a:solidFill>
                  <a:srgbClr val="FF0000"/>
                </a:solidFill>
                <a:latin typeface="+mj-lt"/>
                <a:cs typeface="Times New Roman" panose="02020603050405020304" pitchFamily="18" charset="0"/>
              </a:rPr>
              <a:t>Đáp án: </a:t>
            </a:r>
            <a:r>
              <a:rPr lang="vi-VN" altLang="en-US" sz="2800" b="1" i="1" dirty="0" smtClean="0">
                <a:solidFill>
                  <a:srgbClr val="FF0000"/>
                </a:solidFill>
                <a:latin typeface="+mj-lt"/>
                <a:cs typeface="Times New Roman" panose="02020603050405020304" pitchFamily="18" charset="0"/>
              </a:rPr>
              <a:t>C</a:t>
            </a:r>
            <a:endParaRPr lang="en-US" altLang="en-US" sz="2800" b="1" i="1" dirty="0">
              <a:solidFill>
                <a:srgbClr val="FF0000"/>
              </a:solidFill>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1330</Words>
  <Application>Microsoft Office PowerPoint</Application>
  <PresentationFormat>On-screen Show (4:3)</PresentationFormat>
  <Paragraphs>201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  ?2. Tại sao khi rụng khỏi cành thì quả táo luôn rơi xuống mặt đất</vt:lpstr>
      <vt:lpstr>Mọi vật có khối lượng đều  hút nhau một lực. Lực hút này gọi là lực hấp dẫn</vt:lpstr>
      <vt:lpstr>Slide 30</vt:lpstr>
      <vt:lpstr>? Có 2 quyển sách nằm trên bàn, hãy cho biết giữa chúng có lực hấp dẫn không</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khuong</dc:creator>
  <cp:lastModifiedBy>Admin</cp:lastModifiedBy>
  <cp:revision>55</cp:revision>
  <dcterms:created xsi:type="dcterms:W3CDTF">2021-10-17T22:59:38Z</dcterms:created>
  <dcterms:modified xsi:type="dcterms:W3CDTF">2022-02-09T14:34:49Z</dcterms:modified>
</cp:coreProperties>
</file>