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420" r:id="rId2"/>
    <p:sldId id="421" r:id="rId3"/>
    <p:sldId id="422" r:id="rId4"/>
    <p:sldId id="423" r:id="rId5"/>
    <p:sldId id="424" r:id="rId6"/>
    <p:sldId id="425" r:id="rId7"/>
    <p:sldId id="426" r:id="rId8"/>
    <p:sldId id="427" r:id="rId9"/>
    <p:sldId id="428" r:id="rId10"/>
    <p:sldId id="394" r:id="rId11"/>
    <p:sldId id="397" r:id="rId12"/>
    <p:sldId id="417" r:id="rId13"/>
    <p:sldId id="398" r:id="rId14"/>
    <p:sldId id="399" r:id="rId15"/>
    <p:sldId id="400" r:id="rId16"/>
    <p:sldId id="401" r:id="rId17"/>
    <p:sldId id="414" r:id="rId18"/>
    <p:sldId id="396" r:id="rId19"/>
    <p:sldId id="403" r:id="rId20"/>
    <p:sldId id="392" r:id="rId21"/>
    <p:sldId id="404" r:id="rId22"/>
    <p:sldId id="405" r:id="rId23"/>
    <p:sldId id="409" r:id="rId24"/>
    <p:sldId id="406" r:id="rId25"/>
    <p:sldId id="407" r:id="rId26"/>
    <p:sldId id="408" r:id="rId27"/>
    <p:sldId id="419" r:id="rId28"/>
    <p:sldId id="393" r:id="rId29"/>
    <p:sldId id="391" r:id="rId30"/>
    <p:sldId id="410" r:id="rId31"/>
    <p:sldId id="411" r:id="rId32"/>
    <p:sldId id="412" r:id="rId33"/>
    <p:sldId id="413" r:id="rId34"/>
    <p:sldId id="415" r:id="rId35"/>
    <p:sldId id="416"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FF0000"/>
    <a:srgbClr val="0000FF"/>
    <a:srgbClr val="0000CC"/>
    <a:srgbClr val="006600"/>
    <a:srgbClr val="9C0C24"/>
    <a:srgbClr val="A8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8" autoAdjust="0"/>
    <p:restoredTop sz="98566" autoAdjust="0"/>
  </p:normalViewPr>
  <p:slideViewPr>
    <p:cSldViewPr snapToGrid="0">
      <p:cViewPr varScale="1">
        <p:scale>
          <a:sx n="91" d="100"/>
          <a:sy n="91" d="100"/>
        </p:scale>
        <p:origin x="330"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7BCDB4-68F1-4CF5-B86E-7ECC8F61CF4F}" type="datetimeFigureOut">
              <a:rPr lang="en-US" smtClean="0"/>
              <a:pPr/>
              <a:t>21/8/2023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19BF97-CCE8-4556-AECF-D3B0ACA3D1B9}" type="slidenum">
              <a:rPr lang="en-US" smtClean="0"/>
              <a:pPr/>
              <a:t>‹#›</a:t>
            </a:fld>
            <a:endParaRPr lang="en-US"/>
          </a:p>
        </p:txBody>
      </p:sp>
    </p:spTree>
    <p:extLst>
      <p:ext uri="{BB962C8B-B14F-4D97-AF65-F5344CB8AC3E}">
        <p14:creationId xmlns:p14="http://schemas.microsoft.com/office/powerpoint/2010/main" val="2409274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03423-AC26-81A6-D911-CC9E4035B7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29A722-DED6-E4C0-713C-06AAA68E7C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A308FB-1498-7B9A-946F-62E1B0251D58}"/>
              </a:ext>
            </a:extLst>
          </p:cNvPr>
          <p:cNvSpPr>
            <a:spLocks noGrp="1"/>
          </p:cNvSpPr>
          <p:nvPr>
            <p:ph type="dt" sz="half" idx="10"/>
          </p:nvPr>
        </p:nvSpPr>
        <p:spPr/>
        <p:txBody>
          <a:bodyPr/>
          <a:lstStyle/>
          <a:p>
            <a:fld id="{5C547B41-D574-4D99-8733-CDF2B4333776}" type="datetimeFigureOut">
              <a:rPr lang="en-US" smtClean="0"/>
              <a:pPr/>
              <a:t>21/8/2023</a:t>
            </a:fld>
            <a:endParaRPr lang="en-US"/>
          </a:p>
        </p:txBody>
      </p:sp>
      <p:sp>
        <p:nvSpPr>
          <p:cNvPr id="5" name="Footer Placeholder 4">
            <a:extLst>
              <a:ext uri="{FF2B5EF4-FFF2-40B4-BE49-F238E27FC236}">
                <a16:creationId xmlns:a16="http://schemas.microsoft.com/office/drawing/2014/main" id="{AE3CFA85-9F4C-191C-F201-193CD17CA9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AB831E-DA43-063D-18A1-DB90E8D6AD9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9091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36AB99-42D0-CE95-4922-976A7F2DF9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1F6EB7F-1B14-FDAC-D9F6-7677633F1B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129353-18A1-E62E-F0E7-0D1DB37C746D}"/>
              </a:ext>
            </a:extLst>
          </p:cNvPr>
          <p:cNvSpPr>
            <a:spLocks noGrp="1"/>
          </p:cNvSpPr>
          <p:nvPr>
            <p:ph type="dt" sz="half" idx="10"/>
          </p:nvPr>
        </p:nvSpPr>
        <p:spPr/>
        <p:txBody>
          <a:bodyPr/>
          <a:lstStyle/>
          <a:p>
            <a:fld id="{5C547B41-D574-4D99-8733-CDF2B4333776}" type="datetimeFigureOut">
              <a:rPr lang="en-US" smtClean="0"/>
              <a:pPr/>
              <a:t>21/8/2023</a:t>
            </a:fld>
            <a:endParaRPr lang="en-US"/>
          </a:p>
        </p:txBody>
      </p:sp>
      <p:sp>
        <p:nvSpPr>
          <p:cNvPr id="5" name="Footer Placeholder 4">
            <a:extLst>
              <a:ext uri="{FF2B5EF4-FFF2-40B4-BE49-F238E27FC236}">
                <a16:creationId xmlns:a16="http://schemas.microsoft.com/office/drawing/2014/main" id="{ECCFBAF1-8F12-554D-5626-6E222607EE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A51114-B29E-9DB5-1161-02C36CE1D3E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242198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84FAE5C-66BA-BDC3-EED8-AB2E7FDBE5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B6C9E6-16C6-6AEE-AEA6-FD466789C7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68DFEF-F563-6ADA-AE7D-EA7B9CBD9BA3}"/>
              </a:ext>
            </a:extLst>
          </p:cNvPr>
          <p:cNvSpPr>
            <a:spLocks noGrp="1"/>
          </p:cNvSpPr>
          <p:nvPr>
            <p:ph type="dt" sz="half" idx="10"/>
          </p:nvPr>
        </p:nvSpPr>
        <p:spPr/>
        <p:txBody>
          <a:bodyPr/>
          <a:lstStyle/>
          <a:p>
            <a:fld id="{5C547B41-D574-4D99-8733-CDF2B4333776}" type="datetimeFigureOut">
              <a:rPr lang="en-US" smtClean="0"/>
              <a:pPr/>
              <a:t>21/8/2023</a:t>
            </a:fld>
            <a:endParaRPr lang="en-US"/>
          </a:p>
        </p:txBody>
      </p:sp>
      <p:sp>
        <p:nvSpPr>
          <p:cNvPr id="5" name="Footer Placeholder 4">
            <a:extLst>
              <a:ext uri="{FF2B5EF4-FFF2-40B4-BE49-F238E27FC236}">
                <a16:creationId xmlns:a16="http://schemas.microsoft.com/office/drawing/2014/main" id="{A1B8784B-C865-9894-5752-1B48F7CB77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68AD1F-F136-ABB3-FCE9-BBCDA401D4D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073369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6424F-6FF3-581E-D9F7-CC3699FF31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20A5D7-9373-D28C-F89A-7376169690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FFF51C-A686-C9EF-6705-2D21B90A814C}"/>
              </a:ext>
            </a:extLst>
          </p:cNvPr>
          <p:cNvSpPr>
            <a:spLocks noGrp="1"/>
          </p:cNvSpPr>
          <p:nvPr>
            <p:ph type="dt" sz="half" idx="10"/>
          </p:nvPr>
        </p:nvSpPr>
        <p:spPr/>
        <p:txBody>
          <a:bodyPr/>
          <a:lstStyle/>
          <a:p>
            <a:fld id="{5C547B41-D574-4D99-8733-CDF2B4333776}" type="datetimeFigureOut">
              <a:rPr lang="en-US" smtClean="0"/>
              <a:pPr/>
              <a:t>21/8/2023</a:t>
            </a:fld>
            <a:endParaRPr lang="en-US"/>
          </a:p>
        </p:txBody>
      </p:sp>
      <p:sp>
        <p:nvSpPr>
          <p:cNvPr id="5" name="Footer Placeholder 4">
            <a:extLst>
              <a:ext uri="{FF2B5EF4-FFF2-40B4-BE49-F238E27FC236}">
                <a16:creationId xmlns:a16="http://schemas.microsoft.com/office/drawing/2014/main" id="{D40D90C3-869F-C288-4F55-A252885B32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73D1F9-89D8-9F64-B07C-D123DEE88145}"/>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026962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D1C4D-97AE-9836-D351-8BB2475332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0DF857A-248B-AA0A-6ECD-ED130A5EC1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A1E298-89A3-8D15-25E9-03DFDEE533DC}"/>
              </a:ext>
            </a:extLst>
          </p:cNvPr>
          <p:cNvSpPr>
            <a:spLocks noGrp="1"/>
          </p:cNvSpPr>
          <p:nvPr>
            <p:ph type="dt" sz="half" idx="10"/>
          </p:nvPr>
        </p:nvSpPr>
        <p:spPr/>
        <p:txBody>
          <a:bodyPr/>
          <a:lstStyle/>
          <a:p>
            <a:fld id="{5C547B41-D574-4D99-8733-CDF2B4333776}" type="datetimeFigureOut">
              <a:rPr lang="en-US" smtClean="0"/>
              <a:pPr/>
              <a:t>21/8/2023</a:t>
            </a:fld>
            <a:endParaRPr lang="en-US"/>
          </a:p>
        </p:txBody>
      </p:sp>
      <p:sp>
        <p:nvSpPr>
          <p:cNvPr id="5" name="Footer Placeholder 4">
            <a:extLst>
              <a:ext uri="{FF2B5EF4-FFF2-40B4-BE49-F238E27FC236}">
                <a16:creationId xmlns:a16="http://schemas.microsoft.com/office/drawing/2014/main" id="{0BDA0F6F-0B75-E846-009B-1690213FC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58A3CF-BCE3-2EA9-2FDD-D98673788DB2}"/>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929511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DFA6C-AB45-DD85-3521-91DF4480D1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93F6DC-66D1-6A8D-28C7-C530456E1E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EA55E59-565D-A0D6-B7A4-34CCB370ED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806D9F4-C35F-E5D4-C980-AF9C8B965E7C}"/>
              </a:ext>
            </a:extLst>
          </p:cNvPr>
          <p:cNvSpPr>
            <a:spLocks noGrp="1"/>
          </p:cNvSpPr>
          <p:nvPr>
            <p:ph type="dt" sz="half" idx="10"/>
          </p:nvPr>
        </p:nvSpPr>
        <p:spPr/>
        <p:txBody>
          <a:bodyPr/>
          <a:lstStyle/>
          <a:p>
            <a:fld id="{5C547B41-D574-4D99-8733-CDF2B4333776}" type="datetimeFigureOut">
              <a:rPr lang="en-US" smtClean="0"/>
              <a:pPr/>
              <a:t>21/8/2023</a:t>
            </a:fld>
            <a:endParaRPr lang="en-US"/>
          </a:p>
        </p:txBody>
      </p:sp>
      <p:sp>
        <p:nvSpPr>
          <p:cNvPr id="6" name="Footer Placeholder 5">
            <a:extLst>
              <a:ext uri="{FF2B5EF4-FFF2-40B4-BE49-F238E27FC236}">
                <a16:creationId xmlns:a16="http://schemas.microsoft.com/office/drawing/2014/main" id="{212C7EAD-7C89-6EC3-C7A8-B66DDE2B45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29EFD7-C7BF-5164-3CF1-8FB389B52F2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881024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78A87-FB49-3DEE-3661-0A34760C73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A0BB807-E386-B2CB-7253-C78C9FA983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7D7D980-B07A-E27C-2A45-68A39F972A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49F2E8-928C-854C-F944-59D364FCF4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E264C32-CCC0-5C55-C11E-C5BFD0D835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7046D3-876D-4C5B-45C3-7A78EAF1461A}"/>
              </a:ext>
            </a:extLst>
          </p:cNvPr>
          <p:cNvSpPr>
            <a:spLocks noGrp="1"/>
          </p:cNvSpPr>
          <p:nvPr>
            <p:ph type="dt" sz="half" idx="10"/>
          </p:nvPr>
        </p:nvSpPr>
        <p:spPr/>
        <p:txBody>
          <a:bodyPr/>
          <a:lstStyle/>
          <a:p>
            <a:fld id="{5C547B41-D574-4D99-8733-CDF2B4333776}" type="datetimeFigureOut">
              <a:rPr lang="en-US" smtClean="0"/>
              <a:pPr/>
              <a:t>21/8/2023</a:t>
            </a:fld>
            <a:endParaRPr lang="en-US"/>
          </a:p>
        </p:txBody>
      </p:sp>
      <p:sp>
        <p:nvSpPr>
          <p:cNvPr id="8" name="Footer Placeholder 7">
            <a:extLst>
              <a:ext uri="{FF2B5EF4-FFF2-40B4-BE49-F238E27FC236}">
                <a16:creationId xmlns:a16="http://schemas.microsoft.com/office/drawing/2014/main" id="{508E8B65-41C0-F8DC-75B1-B3B3144050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EF5E86F-4264-6A88-EF6C-EF2EE1D61724}"/>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3043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6D308-D658-43EC-8619-1829004A63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7C2031-2CC5-7BA1-98FD-2403904DC528}"/>
              </a:ext>
            </a:extLst>
          </p:cNvPr>
          <p:cNvSpPr>
            <a:spLocks noGrp="1"/>
          </p:cNvSpPr>
          <p:nvPr>
            <p:ph type="dt" sz="half" idx="10"/>
          </p:nvPr>
        </p:nvSpPr>
        <p:spPr/>
        <p:txBody>
          <a:bodyPr/>
          <a:lstStyle/>
          <a:p>
            <a:fld id="{5C547B41-D574-4D99-8733-CDF2B4333776}" type="datetimeFigureOut">
              <a:rPr lang="en-US" smtClean="0"/>
              <a:pPr/>
              <a:t>21/8/2023</a:t>
            </a:fld>
            <a:endParaRPr lang="en-US"/>
          </a:p>
        </p:txBody>
      </p:sp>
      <p:sp>
        <p:nvSpPr>
          <p:cNvPr id="4" name="Footer Placeholder 3">
            <a:extLst>
              <a:ext uri="{FF2B5EF4-FFF2-40B4-BE49-F238E27FC236}">
                <a16:creationId xmlns:a16="http://schemas.microsoft.com/office/drawing/2014/main" id="{179A14F2-E749-902A-31C6-F874B212B9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D2D4EB-9FBC-B70F-8618-4A37A97BF3B7}"/>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374063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9F85CE8-8581-2F50-4DAF-FC03F1FDF7FE}"/>
              </a:ext>
            </a:extLst>
          </p:cNvPr>
          <p:cNvSpPr>
            <a:spLocks noGrp="1"/>
          </p:cNvSpPr>
          <p:nvPr>
            <p:ph type="dt" sz="half" idx="10"/>
          </p:nvPr>
        </p:nvSpPr>
        <p:spPr/>
        <p:txBody>
          <a:bodyPr/>
          <a:lstStyle/>
          <a:p>
            <a:fld id="{5C547B41-D574-4D99-8733-CDF2B4333776}" type="datetimeFigureOut">
              <a:rPr lang="en-US" smtClean="0"/>
              <a:pPr/>
              <a:t>21/8/2023</a:t>
            </a:fld>
            <a:endParaRPr lang="en-US"/>
          </a:p>
        </p:txBody>
      </p:sp>
      <p:sp>
        <p:nvSpPr>
          <p:cNvPr id="3" name="Footer Placeholder 2">
            <a:extLst>
              <a:ext uri="{FF2B5EF4-FFF2-40B4-BE49-F238E27FC236}">
                <a16:creationId xmlns:a16="http://schemas.microsoft.com/office/drawing/2014/main" id="{667E7FA6-B5DF-8560-6067-2C59387AA6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7ED599-BE0F-70D7-28EE-1D8ED4885CF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864436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82498-553D-A2DB-F771-00B5A2B995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F321FBF-EDCB-43AA-0632-84400D0C6E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11847BC-9E53-30FA-0FD6-6BE424C745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C2C796-6882-D4E3-AA7F-532004367F89}"/>
              </a:ext>
            </a:extLst>
          </p:cNvPr>
          <p:cNvSpPr>
            <a:spLocks noGrp="1"/>
          </p:cNvSpPr>
          <p:nvPr>
            <p:ph type="dt" sz="half" idx="10"/>
          </p:nvPr>
        </p:nvSpPr>
        <p:spPr/>
        <p:txBody>
          <a:bodyPr/>
          <a:lstStyle/>
          <a:p>
            <a:fld id="{5C547B41-D574-4D99-8733-CDF2B4333776}" type="datetimeFigureOut">
              <a:rPr lang="en-US" smtClean="0"/>
              <a:pPr/>
              <a:t>21/8/2023</a:t>
            </a:fld>
            <a:endParaRPr lang="en-US"/>
          </a:p>
        </p:txBody>
      </p:sp>
      <p:sp>
        <p:nvSpPr>
          <p:cNvPr id="6" name="Footer Placeholder 5">
            <a:extLst>
              <a:ext uri="{FF2B5EF4-FFF2-40B4-BE49-F238E27FC236}">
                <a16:creationId xmlns:a16="http://schemas.microsoft.com/office/drawing/2014/main" id="{85B08152-6956-F4C5-3A69-7CC7C7E2FB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DD2FE6-4227-FD82-4937-8D59EA69BE1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600234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C873F-E510-719F-98AC-3E70D87AE3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FC9E2E2-2AE6-3EBD-A9E4-7ED224ABC8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31D2EBDC-61E3-44F2-ABB4-2EB174992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0F2E887-1386-15D9-5ECB-2E2384DFF0F1}"/>
              </a:ext>
            </a:extLst>
          </p:cNvPr>
          <p:cNvSpPr>
            <a:spLocks noGrp="1"/>
          </p:cNvSpPr>
          <p:nvPr>
            <p:ph type="dt" sz="half" idx="10"/>
          </p:nvPr>
        </p:nvSpPr>
        <p:spPr/>
        <p:txBody>
          <a:bodyPr/>
          <a:lstStyle/>
          <a:p>
            <a:fld id="{5C547B41-D574-4D99-8733-CDF2B4333776}" type="datetimeFigureOut">
              <a:rPr lang="en-US" smtClean="0"/>
              <a:pPr/>
              <a:t>21/8/2023</a:t>
            </a:fld>
            <a:endParaRPr lang="en-US"/>
          </a:p>
        </p:txBody>
      </p:sp>
      <p:sp>
        <p:nvSpPr>
          <p:cNvPr id="6" name="Footer Placeholder 5">
            <a:extLst>
              <a:ext uri="{FF2B5EF4-FFF2-40B4-BE49-F238E27FC236}">
                <a16:creationId xmlns:a16="http://schemas.microsoft.com/office/drawing/2014/main" id="{F8D42CEC-AEEF-DFC4-E282-D593A0296C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5F40693-F29B-CF3B-65FE-11FC48F97020}"/>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000316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A1EDD5-0880-E869-4D10-C85553C03F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80795F-1B41-82CD-C290-311DBA831F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C86E56-0772-62DB-E800-7629071249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47B41-D574-4D99-8733-CDF2B4333776}" type="datetimeFigureOut">
              <a:rPr lang="en-US" smtClean="0"/>
              <a:pPr/>
              <a:t>21/8/2023</a:t>
            </a:fld>
            <a:endParaRPr lang="en-US"/>
          </a:p>
        </p:txBody>
      </p:sp>
      <p:sp>
        <p:nvSpPr>
          <p:cNvPr id="5" name="Footer Placeholder 4">
            <a:extLst>
              <a:ext uri="{FF2B5EF4-FFF2-40B4-BE49-F238E27FC236}">
                <a16:creationId xmlns:a16="http://schemas.microsoft.com/office/drawing/2014/main" id="{7BB15C0E-FBAF-B2D2-251A-970E2D4CC2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1E648B1-B142-9FCA-13B3-C5042150F3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95BB2F-C9CB-4F18-9077-FBA6E68299B4}" type="slidenum">
              <a:rPr lang="en-US" smtClean="0"/>
              <a:pPr/>
              <a:t>‹#›</a:t>
            </a:fld>
            <a:endParaRPr lang="en-US"/>
          </a:p>
        </p:txBody>
      </p:sp>
    </p:spTree>
    <p:extLst>
      <p:ext uri="{BB962C8B-B14F-4D97-AF65-F5344CB8AC3E}">
        <p14:creationId xmlns:p14="http://schemas.microsoft.com/office/powerpoint/2010/main" val="17102906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slide" Target="slide8.xml"/><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slide" Target="slide7.xml"/><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slide" Target="slide6.xml"/><Relationship Id="rId5" Type="http://schemas.openxmlformats.org/officeDocument/2006/relationships/image" Target="../media/image8.PNG"/><Relationship Id="rId10" Type="http://schemas.openxmlformats.org/officeDocument/2006/relationships/slide" Target="slide5.xml"/><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slide" Target="slide9.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 Target="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 Target="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BEBA8EAE-BF5A-486C-A8C5-ECC9F3942E4B}">
                <a14:imgProps xmlns:a14="http://schemas.microsoft.com/office/drawing/2010/main">
                  <a14:imgLayer r:embed="rId3">
                    <a14:imgEffect>
                      <a14:sharpenSoften amount="-25000"/>
                    </a14:imgEffect>
                    <a14:imgEffect>
                      <a14:saturation sat="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0"/>
            <a:ext cx="12191999" cy="68580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6073" y="4572000"/>
            <a:ext cx="3051928" cy="228600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0" y="4407569"/>
            <a:ext cx="3675651" cy="2450433"/>
          </a:xfrm>
          <a:prstGeom prst="rect">
            <a:avLst/>
          </a:prstGeom>
        </p:spPr>
      </p:pic>
    </p:spTree>
    <p:extLst>
      <p:ext uri="{BB962C8B-B14F-4D97-AF65-F5344CB8AC3E}">
        <p14:creationId xmlns:p14="http://schemas.microsoft.com/office/powerpoint/2010/main" val="40898707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91320"/>
            <a:ext cx="12192000" cy="6366680"/>
          </a:xfrm>
          <a:ln>
            <a:noFill/>
          </a:ln>
        </p:spPr>
        <p:txBody>
          <a:bodyPr>
            <a:normAutofit/>
          </a:bodyPr>
          <a:lstStyle/>
          <a:p>
            <a:pPr algn="l"/>
            <a:r>
              <a:rPr lang="en-US" sz="2800" b="1" dirty="0" smtClean="0">
                <a:solidFill>
                  <a:srgbClr val="FF0000"/>
                </a:solidFill>
                <a:latin typeface="Times New Roman" pitchFamily="18" charset="0"/>
                <a:cs typeface="Times New Roman" pitchFamily="18" charset="0"/>
              </a:rPr>
              <a:t>I. PHÂN TỬ</a:t>
            </a:r>
          </a:p>
          <a:p>
            <a:pPr algn="l"/>
            <a:r>
              <a:rPr lang="en-US" sz="2800" b="1" dirty="0" smtClean="0">
                <a:solidFill>
                  <a:srgbClr val="FF0000"/>
                </a:solidFill>
                <a:latin typeface="Times New Roman" pitchFamily="18" charset="0"/>
                <a:cs typeface="Times New Roman" pitchFamily="18" charset="0"/>
              </a:rPr>
              <a:t>1. </a:t>
            </a:r>
            <a:r>
              <a:rPr lang="en-US" sz="2800" b="1" dirty="0" err="1" smtClean="0">
                <a:solidFill>
                  <a:srgbClr val="FF0000"/>
                </a:solidFill>
                <a:latin typeface="Times New Roman" pitchFamily="18" charset="0"/>
                <a:cs typeface="Times New Roman" pitchFamily="18" charset="0"/>
              </a:rPr>
              <a:t>Khái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niệm</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phân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tử</a:t>
            </a:r>
            <a:r>
              <a:rPr lang="en-US" sz="2800" b="1" dirty="0" smtClean="0">
                <a:solidFill>
                  <a:srgbClr val="FF0000"/>
                </a:solidFill>
                <a:latin typeface="Times New Roman" pitchFamily="18" charset="0"/>
                <a:cs typeface="Times New Roman" pitchFamily="18" charset="0"/>
              </a:rPr>
              <a:t>:</a:t>
            </a:r>
          </a:p>
        </p:txBody>
      </p:sp>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smtClean="0">
                <a:solidFill>
                  <a:srgbClr val="FF0000"/>
                </a:solidFill>
                <a:latin typeface="Times New Roman" pitchFamily="18" charset="0"/>
                <a:cs typeface="Times New Roman" pitchFamily="18" charset="0"/>
              </a:rPr>
              <a:t>BÀI 4: PHÂN TỬ, ĐƠN CHẤT, HỢP CHẤT.</a:t>
            </a:r>
            <a:endParaRPr lang="en-US" sz="28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with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p:cTn id="16" dur="500" fill="hold"/>
                                        <p:tgtEl>
                                          <p:spTgt spid="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xEl>
                                              <p:pRg st="1" end="1"/>
                                            </p:txEl>
                                          </p:spTgt>
                                        </p:tgtEl>
                                        <p:attrNameLst>
                                          <p:attrName>ppt_y</p:attrName>
                                        </p:attrNameLst>
                                      </p:cBhvr>
                                      <p:tavLst>
                                        <p:tav tm="0">
                                          <p:val>
                                            <p:strVal val="#ppt_y"/>
                                          </p:val>
                                        </p:tav>
                                        <p:tav tm="100000">
                                          <p:val>
                                            <p:strVal val="#ppt_y"/>
                                          </p:val>
                                        </p:tav>
                                      </p:tavLst>
                                    </p:anim>
                                    <p:anim calcmode="lin" valueType="num">
                                      <p:cBhvr>
                                        <p:cTn id="18" dur="500" fill="hold"/>
                                        <p:tgtEl>
                                          <p:spTgt spid="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09484" y="0"/>
            <a:ext cx="8723087" cy="523220"/>
          </a:xfrm>
          <a:prstGeom prst="rect">
            <a:avLst/>
          </a:prstGeom>
          <a:solidFill>
            <a:schemeClr val="bg1"/>
          </a:solid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Quan</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sát</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hiện</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tượng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sau</a:t>
            </a:r>
            <a:r>
              <a:rPr lang="en-US" sz="2800" b="1" dirty="0" smtClean="0">
                <a:solidFill>
                  <a:srgbClr val="FF00FF"/>
                </a:solidFill>
                <a:latin typeface="Times New Roman" pitchFamily="18" charset="0"/>
                <a:cs typeface="Times New Roman" pitchFamily="18" charset="0"/>
              </a:rPr>
              <a:t>:</a:t>
            </a:r>
            <a:endParaRPr lang="en-US" sz="2800" b="1" dirty="0">
              <a:solidFill>
                <a:srgbClr val="FF00FF"/>
              </a:solidFill>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2"/>
          <a:srcRect/>
          <a:stretch>
            <a:fillRect/>
          </a:stretch>
        </p:blipFill>
        <p:spPr bwMode="auto">
          <a:xfrm>
            <a:off x="796699" y="790120"/>
            <a:ext cx="3136672" cy="4807609"/>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5868330" y="943429"/>
            <a:ext cx="5300545" cy="4673599"/>
          </a:xfrm>
          <a:prstGeom prst="rect">
            <a:avLst/>
          </a:prstGeom>
          <a:noFill/>
          <a:ln w="9525">
            <a:noFill/>
            <a:miter lim="800000"/>
            <a:headEnd/>
            <a:tailEnd/>
          </a:ln>
          <a:effectLst/>
        </p:spPr>
      </p:pic>
      <p:cxnSp>
        <p:nvCxnSpPr>
          <p:cNvPr id="13" name="Straight Arrow Connector 12"/>
          <p:cNvCxnSpPr>
            <a:stCxn id="2050" idx="3"/>
          </p:cNvCxnSpPr>
          <p:nvPr/>
        </p:nvCxnSpPr>
        <p:spPr>
          <a:xfrm flipV="1">
            <a:off x="3933371" y="3193143"/>
            <a:ext cx="3367315" cy="78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052" name="Picture 4" descr="C:\Users\AsuS\Desktop\Capture1.PNG"/>
          <p:cNvPicPr>
            <a:picLocks noChangeAspect="1" noChangeArrowheads="1"/>
          </p:cNvPicPr>
          <p:nvPr/>
        </p:nvPicPr>
        <p:blipFill>
          <a:blip r:embed="rId4"/>
          <a:srcRect/>
          <a:stretch>
            <a:fillRect/>
          </a:stretch>
        </p:blipFill>
        <p:spPr bwMode="auto">
          <a:xfrm>
            <a:off x="2859275" y="561008"/>
            <a:ext cx="7286172" cy="6035740"/>
          </a:xfrm>
          <a:prstGeom prst="rect">
            <a:avLst/>
          </a:prstGeom>
          <a:noFill/>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box(in)">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strips(downRigh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051"/>
                                        </p:tgtEl>
                                        <p:attrNameLst>
                                          <p:attrName>style.visibility</p:attrName>
                                        </p:attrNameLst>
                                      </p:cBhvr>
                                      <p:to>
                                        <p:strVal val="visible"/>
                                      </p:to>
                                    </p:set>
                                    <p:animEffect transition="in" filter="circle(in)">
                                      <p:cBhvr>
                                        <p:cTn id="22" dur="2000"/>
                                        <p:tgtEl>
                                          <p:spTgt spid="2051"/>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xit" presetSubtype="0" fill="hold" nodeType="clickEffect">
                                  <p:stCondLst>
                                    <p:cond delay="0"/>
                                  </p:stCondLst>
                                  <p:childTnLst>
                                    <p:anim calcmode="lin" valueType="num">
                                      <p:cBhvr>
                                        <p:cTn id="26" dur="500"/>
                                        <p:tgtEl>
                                          <p:spTgt spid="2050"/>
                                        </p:tgtEl>
                                        <p:attrNameLst>
                                          <p:attrName>ppt_w</p:attrName>
                                        </p:attrNameLst>
                                      </p:cBhvr>
                                      <p:tavLst>
                                        <p:tav tm="0">
                                          <p:val>
                                            <p:strVal val="ppt_w"/>
                                          </p:val>
                                        </p:tav>
                                        <p:tav tm="100000">
                                          <p:val>
                                            <p:fltVal val="0"/>
                                          </p:val>
                                        </p:tav>
                                      </p:tavLst>
                                    </p:anim>
                                    <p:anim calcmode="lin" valueType="num">
                                      <p:cBhvr>
                                        <p:cTn id="27" dur="500"/>
                                        <p:tgtEl>
                                          <p:spTgt spid="2050"/>
                                        </p:tgtEl>
                                        <p:attrNameLst>
                                          <p:attrName>ppt_h</p:attrName>
                                        </p:attrNameLst>
                                      </p:cBhvr>
                                      <p:tavLst>
                                        <p:tav tm="0">
                                          <p:val>
                                            <p:strVal val="ppt_h"/>
                                          </p:val>
                                        </p:tav>
                                        <p:tav tm="100000">
                                          <p:val>
                                            <p:fltVal val="0"/>
                                          </p:val>
                                        </p:tav>
                                      </p:tavLst>
                                    </p:anim>
                                    <p:animEffect transition="out" filter="fade">
                                      <p:cBhvr>
                                        <p:cTn id="28" dur="500"/>
                                        <p:tgtEl>
                                          <p:spTgt spid="2050"/>
                                        </p:tgtEl>
                                      </p:cBhvr>
                                    </p:animEffect>
                                    <p:set>
                                      <p:cBhvr>
                                        <p:cTn id="29" dur="1" fill="hold">
                                          <p:stCondLst>
                                            <p:cond delay="499"/>
                                          </p:stCondLst>
                                        </p:cTn>
                                        <p:tgtEl>
                                          <p:spTgt spid="2050"/>
                                        </p:tgtEl>
                                        <p:attrNameLst>
                                          <p:attrName>style.visibility</p:attrName>
                                        </p:attrNameLst>
                                      </p:cBhvr>
                                      <p:to>
                                        <p:strVal val="hidden"/>
                                      </p:to>
                                    </p:set>
                                  </p:childTnLst>
                                </p:cTn>
                              </p:par>
                              <p:par>
                                <p:cTn id="30" presetID="53" presetClass="exit" presetSubtype="0" fill="hold" nodeType="withEffect">
                                  <p:stCondLst>
                                    <p:cond delay="0"/>
                                  </p:stCondLst>
                                  <p:childTnLst>
                                    <p:anim calcmode="lin" valueType="num">
                                      <p:cBhvr>
                                        <p:cTn id="31" dur="500"/>
                                        <p:tgtEl>
                                          <p:spTgt spid="13"/>
                                        </p:tgtEl>
                                        <p:attrNameLst>
                                          <p:attrName>ppt_w</p:attrName>
                                        </p:attrNameLst>
                                      </p:cBhvr>
                                      <p:tavLst>
                                        <p:tav tm="0">
                                          <p:val>
                                            <p:strVal val="ppt_w"/>
                                          </p:val>
                                        </p:tav>
                                        <p:tav tm="100000">
                                          <p:val>
                                            <p:fltVal val="0"/>
                                          </p:val>
                                        </p:tav>
                                      </p:tavLst>
                                    </p:anim>
                                    <p:anim calcmode="lin" valueType="num">
                                      <p:cBhvr>
                                        <p:cTn id="32" dur="500"/>
                                        <p:tgtEl>
                                          <p:spTgt spid="13"/>
                                        </p:tgtEl>
                                        <p:attrNameLst>
                                          <p:attrName>ppt_h</p:attrName>
                                        </p:attrNameLst>
                                      </p:cBhvr>
                                      <p:tavLst>
                                        <p:tav tm="0">
                                          <p:val>
                                            <p:strVal val="ppt_h"/>
                                          </p:val>
                                        </p:tav>
                                        <p:tav tm="100000">
                                          <p:val>
                                            <p:fltVal val="0"/>
                                          </p:val>
                                        </p:tav>
                                      </p:tavLst>
                                    </p:anim>
                                    <p:animEffect transition="out" filter="fade">
                                      <p:cBhvr>
                                        <p:cTn id="33" dur="500"/>
                                        <p:tgtEl>
                                          <p:spTgt spid="13"/>
                                        </p:tgtEl>
                                      </p:cBhvr>
                                    </p:animEffect>
                                    <p:set>
                                      <p:cBhvr>
                                        <p:cTn id="34" dur="1" fill="hold">
                                          <p:stCondLst>
                                            <p:cond delay="499"/>
                                          </p:stCondLst>
                                        </p:cTn>
                                        <p:tgtEl>
                                          <p:spTgt spid="13"/>
                                        </p:tgtEl>
                                        <p:attrNameLst>
                                          <p:attrName>style.visibility</p:attrName>
                                        </p:attrNameLst>
                                      </p:cBhvr>
                                      <p:to>
                                        <p:strVal val="hidden"/>
                                      </p:to>
                                    </p:set>
                                  </p:childTnLst>
                                </p:cTn>
                              </p:par>
                              <p:par>
                                <p:cTn id="35" presetID="53" presetClass="exit" presetSubtype="0" fill="hold" nodeType="withEffect">
                                  <p:stCondLst>
                                    <p:cond delay="0"/>
                                  </p:stCondLst>
                                  <p:childTnLst>
                                    <p:anim calcmode="lin" valueType="num">
                                      <p:cBhvr>
                                        <p:cTn id="36" dur="500"/>
                                        <p:tgtEl>
                                          <p:spTgt spid="2051"/>
                                        </p:tgtEl>
                                        <p:attrNameLst>
                                          <p:attrName>ppt_w</p:attrName>
                                        </p:attrNameLst>
                                      </p:cBhvr>
                                      <p:tavLst>
                                        <p:tav tm="0">
                                          <p:val>
                                            <p:strVal val="ppt_w"/>
                                          </p:val>
                                        </p:tav>
                                        <p:tav tm="100000">
                                          <p:val>
                                            <p:fltVal val="0"/>
                                          </p:val>
                                        </p:tav>
                                      </p:tavLst>
                                    </p:anim>
                                    <p:anim calcmode="lin" valueType="num">
                                      <p:cBhvr>
                                        <p:cTn id="37" dur="500"/>
                                        <p:tgtEl>
                                          <p:spTgt spid="2051"/>
                                        </p:tgtEl>
                                        <p:attrNameLst>
                                          <p:attrName>ppt_h</p:attrName>
                                        </p:attrNameLst>
                                      </p:cBhvr>
                                      <p:tavLst>
                                        <p:tav tm="0">
                                          <p:val>
                                            <p:strVal val="ppt_h"/>
                                          </p:val>
                                        </p:tav>
                                        <p:tav tm="100000">
                                          <p:val>
                                            <p:fltVal val="0"/>
                                          </p:val>
                                        </p:tav>
                                      </p:tavLst>
                                    </p:anim>
                                    <p:animEffect transition="out" filter="fade">
                                      <p:cBhvr>
                                        <p:cTn id="38" dur="500"/>
                                        <p:tgtEl>
                                          <p:spTgt spid="2051"/>
                                        </p:tgtEl>
                                      </p:cBhvr>
                                    </p:animEffect>
                                    <p:set>
                                      <p:cBhvr>
                                        <p:cTn id="39" dur="1" fill="hold">
                                          <p:stCondLst>
                                            <p:cond delay="499"/>
                                          </p:stCondLst>
                                        </p:cTn>
                                        <p:tgtEl>
                                          <p:spTgt spid="2051"/>
                                        </p:tgtEl>
                                        <p:attrNameLst>
                                          <p:attrName>style.visibility</p:attrName>
                                        </p:attrNameLst>
                                      </p:cBhvr>
                                      <p:to>
                                        <p:strVal val="hidden"/>
                                      </p:to>
                                    </p:set>
                                  </p:childTnLst>
                                </p:cTn>
                              </p:par>
                              <p:par>
                                <p:cTn id="40" presetID="53" presetClass="entr" presetSubtype="0" fill="hold" nodeType="withEffect">
                                  <p:stCondLst>
                                    <p:cond delay="0"/>
                                  </p:stCondLst>
                                  <p:childTnLst>
                                    <p:set>
                                      <p:cBhvr>
                                        <p:cTn id="41" dur="1" fill="hold">
                                          <p:stCondLst>
                                            <p:cond delay="0"/>
                                          </p:stCondLst>
                                        </p:cTn>
                                        <p:tgtEl>
                                          <p:spTgt spid="2052"/>
                                        </p:tgtEl>
                                        <p:attrNameLst>
                                          <p:attrName>style.visibility</p:attrName>
                                        </p:attrNameLst>
                                      </p:cBhvr>
                                      <p:to>
                                        <p:strVal val="visible"/>
                                      </p:to>
                                    </p:set>
                                    <p:anim calcmode="lin" valueType="num">
                                      <p:cBhvr>
                                        <p:cTn id="42" dur="500" fill="hold"/>
                                        <p:tgtEl>
                                          <p:spTgt spid="2052"/>
                                        </p:tgtEl>
                                        <p:attrNameLst>
                                          <p:attrName>ppt_w</p:attrName>
                                        </p:attrNameLst>
                                      </p:cBhvr>
                                      <p:tavLst>
                                        <p:tav tm="0">
                                          <p:val>
                                            <p:fltVal val="0"/>
                                          </p:val>
                                        </p:tav>
                                        <p:tav tm="100000">
                                          <p:val>
                                            <p:strVal val="#ppt_w"/>
                                          </p:val>
                                        </p:tav>
                                      </p:tavLst>
                                    </p:anim>
                                    <p:anim calcmode="lin" valueType="num">
                                      <p:cBhvr>
                                        <p:cTn id="43" dur="500" fill="hold"/>
                                        <p:tgtEl>
                                          <p:spTgt spid="2052"/>
                                        </p:tgtEl>
                                        <p:attrNameLst>
                                          <p:attrName>ppt_h</p:attrName>
                                        </p:attrNameLst>
                                      </p:cBhvr>
                                      <p:tavLst>
                                        <p:tav tm="0">
                                          <p:val>
                                            <p:fltVal val="0"/>
                                          </p:val>
                                        </p:tav>
                                        <p:tav tm="100000">
                                          <p:val>
                                            <p:strVal val="#ppt_h"/>
                                          </p:val>
                                        </p:tav>
                                      </p:tavLst>
                                    </p:anim>
                                    <p:animEffect transition="in" filter="fade">
                                      <p:cBhvr>
                                        <p:cTn id="44"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09484" y="0"/>
            <a:ext cx="8723087" cy="523220"/>
          </a:xfrm>
          <a:prstGeom prst="rect">
            <a:avLst/>
          </a:prstGeom>
          <a:solidFill>
            <a:schemeClr val="bg1"/>
          </a:solidFill>
        </p:spPr>
        <p:txBody>
          <a:bodyPr wrap="square" rtlCol="0">
            <a:spAutoFit/>
          </a:bodyPr>
          <a:lstStyle/>
          <a:p>
            <a:pPr algn="ctr"/>
            <a:r>
              <a:rPr lang="en-US" sz="2800" b="1" dirty="0" err="1" smtClean="0">
                <a:solidFill>
                  <a:srgbClr val="FF00FF"/>
                </a:solidFill>
                <a:latin typeface="Times New Roman" pitchFamily="18" charset="0"/>
                <a:cs typeface="Times New Roman" pitchFamily="18" charset="0"/>
              </a:rPr>
              <a:t>Quan</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sát</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hiện</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tượng</a:t>
            </a:r>
            <a:r>
              <a:rPr lang="en-US" sz="2800" b="1" dirty="0" smtClean="0">
                <a:solidFill>
                  <a:srgbClr val="FF00FF"/>
                </a:solidFill>
                <a:latin typeface="Times New Roman" pitchFamily="18" charset="0"/>
                <a:cs typeface="Times New Roman" pitchFamily="18" charset="0"/>
              </a:rPr>
              <a:t> </a:t>
            </a:r>
            <a:r>
              <a:rPr lang="en-US" sz="2800" b="1" dirty="0" err="1" smtClean="0">
                <a:solidFill>
                  <a:srgbClr val="FF00FF"/>
                </a:solidFill>
                <a:latin typeface="Times New Roman" pitchFamily="18" charset="0"/>
                <a:cs typeface="Times New Roman" pitchFamily="18" charset="0"/>
              </a:rPr>
              <a:t>sau</a:t>
            </a:r>
            <a:r>
              <a:rPr lang="en-US" sz="2800" b="1" dirty="0" smtClean="0">
                <a:solidFill>
                  <a:srgbClr val="FF00FF"/>
                </a:solidFill>
                <a:latin typeface="Times New Roman" pitchFamily="18" charset="0"/>
                <a:cs typeface="Times New Roman" pitchFamily="18" charset="0"/>
              </a:rPr>
              <a:t>:</a:t>
            </a:r>
            <a:endParaRPr lang="en-US" sz="2800" b="1" dirty="0">
              <a:solidFill>
                <a:srgbClr val="FF00FF"/>
              </a:solidFill>
              <a:latin typeface="Times New Roman" pitchFamily="18" charset="0"/>
              <a:cs typeface="Times New Roman" pitchFamily="18" charset="0"/>
            </a:endParaRPr>
          </a:p>
        </p:txBody>
      </p:sp>
      <p:pic>
        <p:nvPicPr>
          <p:cNvPr id="7170" name="Picture 2"/>
          <p:cNvPicPr>
            <a:picLocks noChangeAspect="1" noChangeArrowheads="1"/>
          </p:cNvPicPr>
          <p:nvPr/>
        </p:nvPicPr>
        <p:blipFill>
          <a:blip r:embed="rId2"/>
          <a:srcRect/>
          <a:stretch>
            <a:fillRect/>
          </a:stretch>
        </p:blipFill>
        <p:spPr bwMode="auto">
          <a:xfrm>
            <a:off x="2335892" y="670606"/>
            <a:ext cx="5995307" cy="6069020"/>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par>
                          <p:cTn id="8" fill="hold">
                            <p:stCondLst>
                              <p:cond delay="500"/>
                            </p:stCondLst>
                            <p:childTnLst>
                              <p:par>
                                <p:cTn id="9" presetID="48" presetClass="entr" presetSubtype="0" accel="50000" fill="hold" nodeType="afterEffect">
                                  <p:stCondLst>
                                    <p:cond delay="0"/>
                                  </p:stCondLst>
                                  <p:childTnLst>
                                    <p:set>
                                      <p:cBhvr>
                                        <p:cTn id="10" dur="1" fill="hold">
                                          <p:stCondLst>
                                            <p:cond delay="0"/>
                                          </p:stCondLst>
                                        </p:cTn>
                                        <p:tgtEl>
                                          <p:spTgt spid="7170"/>
                                        </p:tgtEl>
                                        <p:attrNameLst>
                                          <p:attrName>style.visibility</p:attrName>
                                        </p:attrNameLst>
                                      </p:cBhvr>
                                      <p:to>
                                        <p:strVal val="visible"/>
                                      </p:to>
                                    </p:set>
                                    <p:anim calcmode="lin" valueType="num">
                                      <p:cBhvr>
                                        <p:cTn id="11" dur="1000" fill="hold"/>
                                        <p:tgtEl>
                                          <p:spTgt spid="7170"/>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2" dur="1000" fill="hold"/>
                                        <p:tgtEl>
                                          <p:spTgt spid="7170"/>
                                        </p:tgtEl>
                                        <p:attrNameLst>
                                          <p:attrName>ppt_x</p:attrName>
                                        </p:attrNameLst>
                                      </p:cBhvr>
                                      <p:tavLst>
                                        <p:tav tm="0">
                                          <p:val>
                                            <p:fltVal val="-1"/>
                                          </p:val>
                                        </p:tav>
                                        <p:tav tm="50000">
                                          <p:val>
                                            <p:fltVal val="0.95"/>
                                          </p:val>
                                        </p:tav>
                                        <p:tav tm="100000">
                                          <p:val>
                                            <p:strVal val="#ppt_x"/>
                                          </p:val>
                                        </p:tav>
                                      </p:tavLst>
                                    </p:anim>
                                    <p:anim calcmode="lin" valueType="num">
                                      <p:cBhvr>
                                        <p:cTn id="13" dur="1000" fill="hold"/>
                                        <p:tgtEl>
                                          <p:spTgt spid="7170"/>
                                        </p:tgtEl>
                                        <p:attrNameLst>
                                          <p:attrName>ppt_y</p:attrName>
                                        </p:attrNameLst>
                                      </p:cBhvr>
                                      <p:tavLst>
                                        <p:tav tm="0">
                                          <p:val>
                                            <p:strVal val="#ppt_y"/>
                                          </p:val>
                                        </p:tav>
                                        <p:tav tm="100000">
                                          <p:val>
                                            <p:strVal val="#ppt_y"/>
                                          </p:val>
                                        </p:tav>
                                      </p:tavLst>
                                    </p:anim>
                                    <p:animEffect transition="in" filter="fade">
                                      <p:cBhvr>
                                        <p:cTn id="14" dur="1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91320"/>
            <a:ext cx="12192000" cy="6366680"/>
          </a:xfrm>
          <a:ln>
            <a:noFill/>
          </a:ln>
        </p:spPr>
        <p:txBody>
          <a:bodyPr>
            <a:normAutofit/>
          </a:bodyPr>
          <a:lstStyle/>
          <a:p>
            <a:pPr algn="l"/>
            <a:r>
              <a:rPr lang="en-US" sz="2800" b="1" dirty="0" smtClean="0">
                <a:solidFill>
                  <a:srgbClr val="FF0000"/>
                </a:solidFill>
                <a:latin typeface="Times New Roman" pitchFamily="18" charset="0"/>
                <a:cs typeface="Times New Roman" pitchFamily="18" charset="0"/>
              </a:rPr>
              <a:t>I. PHÂN TỬ</a:t>
            </a:r>
          </a:p>
          <a:p>
            <a:pPr algn="l"/>
            <a:r>
              <a:rPr lang="en-US" sz="2800" b="1" dirty="0" smtClean="0">
                <a:solidFill>
                  <a:srgbClr val="FF0000"/>
                </a:solidFill>
                <a:latin typeface="Times New Roman" pitchFamily="18" charset="0"/>
                <a:cs typeface="Times New Roman" pitchFamily="18" charset="0"/>
              </a:rPr>
              <a:t>1. </a:t>
            </a:r>
            <a:r>
              <a:rPr lang="en-US" sz="2800" b="1" dirty="0" err="1" smtClean="0">
                <a:solidFill>
                  <a:srgbClr val="FF0000"/>
                </a:solidFill>
                <a:latin typeface="Times New Roman" pitchFamily="18" charset="0"/>
                <a:cs typeface="Times New Roman" pitchFamily="18" charset="0"/>
              </a:rPr>
              <a:t>Khái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niệm</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phân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tử</a:t>
            </a:r>
            <a:r>
              <a:rPr lang="en-US" sz="2800" b="1" dirty="0" smtClean="0">
                <a:solidFill>
                  <a:srgbClr val="FF0000"/>
                </a:solidFill>
                <a:latin typeface="Times New Roman" pitchFamily="18" charset="0"/>
                <a:cs typeface="Times New Roman" pitchFamily="18" charset="0"/>
              </a:rPr>
              <a:t>:</a:t>
            </a:r>
          </a:p>
          <a:p>
            <a:pPr algn="l"/>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Phân</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tử</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là</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hạt</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đại</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diện</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cho</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chất</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gồm</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một</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số</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nguyên</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tử</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gắn</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kết</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với</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nhau</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bằng</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liên</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kết</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hóa</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học</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và</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thể</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hiện</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đầy</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đủ</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tính</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chất</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hóa</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học</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của</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chất</a:t>
            </a:r>
            <a:r>
              <a:rPr lang="en-US" sz="2800" i="1" dirty="0" smtClean="0">
                <a:solidFill>
                  <a:srgbClr val="0000FF"/>
                </a:solidFill>
                <a:latin typeface="Times New Roman" pitchFamily="18" charset="0"/>
                <a:cs typeface="Times New Roman" pitchFamily="18" charset="0"/>
              </a:rPr>
              <a:t>.</a:t>
            </a:r>
          </a:p>
          <a:p>
            <a:pPr algn="l"/>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Ví</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dụ</a:t>
            </a:r>
            <a:r>
              <a:rPr lang="en-US" sz="2800" i="1" dirty="0" smtClean="0">
                <a:solidFill>
                  <a:srgbClr val="0000FF"/>
                </a:solidFill>
                <a:latin typeface="Times New Roman" pitchFamily="18" charset="0"/>
                <a:cs typeface="Times New Roman" pitchFamily="18" charset="0"/>
              </a:rPr>
              <a:t>:</a:t>
            </a:r>
          </a:p>
          <a:p>
            <a:pPr algn="l"/>
            <a:r>
              <a:rPr lang="en-US" sz="2800" i="1" dirty="0" smtClean="0">
                <a:solidFill>
                  <a:srgbClr val="0000FF"/>
                </a:solidFill>
                <a:latin typeface="Times New Roman" pitchFamily="18" charset="0"/>
                <a:cs typeface="Times New Roman" pitchFamily="18" charset="0"/>
              </a:rPr>
              <a:t>	+ </a:t>
            </a:r>
            <a:r>
              <a:rPr lang="en-US" sz="2800" i="1" dirty="0" err="1" smtClean="0">
                <a:solidFill>
                  <a:srgbClr val="0000FF"/>
                </a:solidFill>
                <a:latin typeface="Times New Roman" pitchFamily="18" charset="0"/>
                <a:cs typeface="Times New Roman" pitchFamily="18" charset="0"/>
              </a:rPr>
              <a:t>Phân</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tử</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nước</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có</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hai</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nguyên</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tử</a:t>
            </a:r>
            <a:r>
              <a:rPr lang="en-US" sz="2800" i="1" dirty="0" smtClean="0">
                <a:solidFill>
                  <a:srgbClr val="0000FF"/>
                </a:solidFill>
                <a:latin typeface="Times New Roman" pitchFamily="18" charset="0"/>
                <a:cs typeface="Times New Roman" pitchFamily="18" charset="0"/>
              </a:rPr>
              <a:t> H </a:t>
            </a:r>
            <a:r>
              <a:rPr lang="en-US" sz="2800" i="1" dirty="0" err="1" smtClean="0">
                <a:solidFill>
                  <a:srgbClr val="0000FF"/>
                </a:solidFill>
                <a:latin typeface="Times New Roman" pitchFamily="18" charset="0"/>
                <a:cs typeface="Times New Roman" pitchFamily="18" charset="0"/>
              </a:rPr>
              <a:t>và</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một</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nguyên</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tử</a:t>
            </a:r>
            <a:r>
              <a:rPr lang="en-US" sz="2800" i="1" dirty="0" smtClean="0">
                <a:solidFill>
                  <a:srgbClr val="0000FF"/>
                </a:solidFill>
                <a:latin typeface="Times New Roman" pitchFamily="18" charset="0"/>
                <a:cs typeface="Times New Roman" pitchFamily="18" charset="0"/>
              </a:rPr>
              <a:t> O </a:t>
            </a:r>
            <a:r>
              <a:rPr lang="en-US" sz="2800" i="1" dirty="0" err="1" smtClean="0">
                <a:solidFill>
                  <a:srgbClr val="0000FF"/>
                </a:solidFill>
                <a:latin typeface="Times New Roman" pitchFamily="18" charset="0"/>
                <a:cs typeface="Times New Roman" pitchFamily="18" charset="0"/>
              </a:rPr>
              <a:t>liên</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kết</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với</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nhau</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có</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dạng</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gấp</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khúc</a:t>
            </a:r>
            <a:r>
              <a:rPr lang="en-US" sz="2800" i="1" dirty="0" smtClean="0">
                <a:solidFill>
                  <a:srgbClr val="0000FF"/>
                </a:solidFill>
                <a:latin typeface="Times New Roman" pitchFamily="18" charset="0"/>
                <a:cs typeface="Times New Roman" pitchFamily="18" charset="0"/>
              </a:rPr>
              <a:t>.</a:t>
            </a:r>
          </a:p>
          <a:p>
            <a:pPr algn="l"/>
            <a:r>
              <a:rPr lang="en-US" sz="2800" i="1" dirty="0" smtClean="0">
                <a:solidFill>
                  <a:srgbClr val="0000FF"/>
                </a:solidFill>
                <a:latin typeface="Times New Roman" pitchFamily="18" charset="0"/>
                <a:cs typeface="Times New Roman" pitchFamily="18" charset="0"/>
              </a:rPr>
              <a:t>	+ </a:t>
            </a:r>
            <a:r>
              <a:rPr lang="en-US" sz="2800" i="1" dirty="0" err="1" smtClean="0">
                <a:solidFill>
                  <a:srgbClr val="0000FF"/>
                </a:solidFill>
                <a:latin typeface="Times New Roman" pitchFamily="18" charset="0"/>
                <a:cs typeface="Times New Roman" pitchFamily="18" charset="0"/>
              </a:rPr>
              <a:t>Phân</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tử</a:t>
            </a:r>
            <a:r>
              <a:rPr lang="en-US" sz="2800" i="1" dirty="0" smtClean="0">
                <a:solidFill>
                  <a:srgbClr val="0000FF"/>
                </a:solidFill>
                <a:latin typeface="Times New Roman" pitchFamily="18" charset="0"/>
                <a:cs typeface="Times New Roman" pitchFamily="18" charset="0"/>
              </a:rPr>
              <a:t> iodine </a:t>
            </a:r>
            <a:r>
              <a:rPr lang="en-US" sz="2800" i="1" dirty="0" err="1" smtClean="0">
                <a:solidFill>
                  <a:srgbClr val="0000FF"/>
                </a:solidFill>
                <a:latin typeface="Times New Roman" pitchFamily="18" charset="0"/>
                <a:cs typeface="Times New Roman" pitchFamily="18" charset="0"/>
              </a:rPr>
              <a:t>gồm</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hai</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nguyên</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tử</a:t>
            </a:r>
            <a:r>
              <a:rPr lang="en-US" sz="2800" i="1" dirty="0" smtClean="0">
                <a:solidFill>
                  <a:srgbClr val="0000FF"/>
                </a:solidFill>
                <a:latin typeface="Times New Roman" pitchFamily="18" charset="0"/>
                <a:cs typeface="Times New Roman" pitchFamily="18" charset="0"/>
              </a:rPr>
              <a:t> I </a:t>
            </a:r>
            <a:r>
              <a:rPr lang="en-US" sz="2800" i="1" dirty="0" err="1" smtClean="0">
                <a:solidFill>
                  <a:srgbClr val="0000FF"/>
                </a:solidFill>
                <a:latin typeface="Times New Roman" pitchFamily="18" charset="0"/>
                <a:cs typeface="Times New Roman" pitchFamily="18" charset="0"/>
              </a:rPr>
              <a:t>liên</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kết</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với</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nhau</a:t>
            </a:r>
            <a:r>
              <a:rPr lang="en-US" sz="2800" i="1" dirty="0" smtClean="0">
                <a:solidFill>
                  <a:srgbClr val="0000FF"/>
                </a:solidFill>
                <a:latin typeface="Times New Roman" pitchFamily="18" charset="0"/>
                <a:cs typeface="Times New Roman" pitchFamily="18" charset="0"/>
              </a:rPr>
              <a:t>.</a:t>
            </a:r>
          </a:p>
        </p:txBody>
      </p:sp>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smtClean="0">
                <a:solidFill>
                  <a:srgbClr val="FF00FF"/>
                </a:solidFill>
                <a:latin typeface="Times New Roman" pitchFamily="18" charset="0"/>
                <a:cs typeface="Times New Roman" pitchFamily="18" charset="0"/>
              </a:rPr>
              <a:t>BÀI 4: PHÂN TỬ, ĐƠN CHẤT, HỢP CHẤT.</a:t>
            </a:r>
            <a:endParaRPr lang="en-US" sz="2800" b="1" dirty="0">
              <a:solidFill>
                <a:srgbClr val="FF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withEffect">
                                  <p:stCondLst>
                                    <p:cond delay="0"/>
                                  </p:stCondLst>
                                  <p:iterate type="lt">
                                    <p:tmPct val="10000"/>
                                  </p:iterate>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3">
                                            <p:txEl>
                                              <p:pRg st="3" end="3"/>
                                            </p:txEl>
                                          </p:spTgt>
                                        </p:tgtEl>
                                        <p:attrNameLst>
                                          <p:attrName>style.visibility</p:attrName>
                                        </p:attrNameLst>
                                      </p:cBhvr>
                                      <p:to>
                                        <p:strVal val="visible"/>
                                      </p:to>
                                    </p:set>
                                    <p:anim calcmode="lin" valueType="num">
                                      <p:cBhvr>
                                        <p:cTn id="16" dur="500" fill="hold"/>
                                        <p:tgtEl>
                                          <p:spTgt spid="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xEl>
                                              <p:pRg st="3" end="3"/>
                                            </p:txEl>
                                          </p:spTgt>
                                        </p:tgtEl>
                                        <p:attrNameLst>
                                          <p:attrName>ppt_y</p:attrName>
                                        </p:attrNameLst>
                                      </p:cBhvr>
                                      <p:tavLst>
                                        <p:tav tm="0">
                                          <p:val>
                                            <p:strVal val="#ppt_y"/>
                                          </p:val>
                                        </p:tav>
                                        <p:tav tm="100000">
                                          <p:val>
                                            <p:strVal val="#ppt_y"/>
                                          </p:val>
                                        </p:tav>
                                      </p:tavLst>
                                    </p:anim>
                                    <p:anim calcmode="lin" valueType="num">
                                      <p:cBhvr>
                                        <p:cTn id="18" dur="500" fill="hold"/>
                                        <p:tgtEl>
                                          <p:spTgt spid="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nodeType="clickEffect">
                                  <p:stCondLst>
                                    <p:cond delay="0"/>
                                  </p:stCondLst>
                                  <p:iterate type="lt">
                                    <p:tmPct val="10000"/>
                                  </p:iterate>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p:cTn id="25" dur="500" fill="hold"/>
                                        <p:tgtEl>
                                          <p:spTgt spid="3">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3">
                                            <p:txEl>
                                              <p:pRg st="4" end="4"/>
                                            </p:txEl>
                                          </p:spTgt>
                                        </p:tgtEl>
                                        <p:attrNameLst>
                                          <p:attrName>ppt_y</p:attrName>
                                        </p:attrNameLst>
                                      </p:cBhvr>
                                      <p:tavLst>
                                        <p:tav tm="0">
                                          <p:val>
                                            <p:strVal val="#ppt_y"/>
                                          </p:val>
                                        </p:tav>
                                        <p:tav tm="100000">
                                          <p:val>
                                            <p:strVal val="#ppt_y"/>
                                          </p:val>
                                        </p:tav>
                                      </p:tavLst>
                                    </p:anim>
                                    <p:anim calcmode="lin" valueType="num">
                                      <p:cBhvr>
                                        <p:cTn id="27" dur="500" fill="hold"/>
                                        <p:tgtEl>
                                          <p:spTgt spid="3">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3">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nodeType="clickEffect">
                                  <p:stCondLst>
                                    <p:cond delay="0"/>
                                  </p:stCondLst>
                                  <p:iterate type="lt">
                                    <p:tmPct val="10000"/>
                                  </p:iterate>
                                  <p:childTnLst>
                                    <p:set>
                                      <p:cBhvr>
                                        <p:cTn id="33" dur="1" fill="hold">
                                          <p:stCondLst>
                                            <p:cond delay="0"/>
                                          </p:stCondLst>
                                        </p:cTn>
                                        <p:tgtEl>
                                          <p:spTgt spid="3">
                                            <p:txEl>
                                              <p:pRg st="5" end="5"/>
                                            </p:txEl>
                                          </p:spTgt>
                                        </p:tgtEl>
                                        <p:attrNameLst>
                                          <p:attrName>style.visibility</p:attrName>
                                        </p:attrNameLst>
                                      </p:cBhvr>
                                      <p:to>
                                        <p:strVal val="visible"/>
                                      </p:to>
                                    </p:set>
                                    <p:anim calcmode="lin" valueType="num">
                                      <p:cBhvr>
                                        <p:cTn id="34" dur="500" fill="hold"/>
                                        <p:tgtEl>
                                          <p:spTgt spid="3">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3">
                                            <p:txEl>
                                              <p:pRg st="5" end="5"/>
                                            </p:txEl>
                                          </p:spTgt>
                                        </p:tgtEl>
                                        <p:attrNameLst>
                                          <p:attrName>ppt_y</p:attrName>
                                        </p:attrNameLst>
                                      </p:cBhvr>
                                      <p:tavLst>
                                        <p:tav tm="0">
                                          <p:val>
                                            <p:strVal val="#ppt_y"/>
                                          </p:val>
                                        </p:tav>
                                        <p:tav tm="100000">
                                          <p:val>
                                            <p:strVal val="#ppt_y"/>
                                          </p:val>
                                        </p:tav>
                                      </p:tavLst>
                                    </p:anim>
                                    <p:anim calcmode="lin" valueType="num">
                                      <p:cBhvr>
                                        <p:cTn id="36" dur="500" fill="hold"/>
                                        <p:tgtEl>
                                          <p:spTgt spid="3">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3">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srcRect/>
          <a:stretch>
            <a:fillRect/>
          </a:stretch>
        </p:blipFill>
        <p:spPr bwMode="auto">
          <a:xfrm>
            <a:off x="0" y="0"/>
            <a:ext cx="6551840" cy="6858000"/>
          </a:xfrm>
          <a:prstGeom prst="rect">
            <a:avLst/>
          </a:prstGeom>
          <a:noFill/>
          <a:ln w="9525">
            <a:noFill/>
            <a:miter lim="800000"/>
            <a:headEnd/>
            <a:tailEnd/>
          </a:ln>
          <a:effectLst/>
        </p:spPr>
      </p:pic>
      <p:sp>
        <p:nvSpPr>
          <p:cNvPr id="3" name="Rectangle 2"/>
          <p:cNvSpPr/>
          <p:nvPr/>
        </p:nvSpPr>
        <p:spPr>
          <a:xfrm>
            <a:off x="6444342" y="528935"/>
            <a:ext cx="5747657" cy="2246769"/>
          </a:xfrm>
          <a:prstGeom prst="rect">
            <a:avLst/>
          </a:prstGeom>
        </p:spPr>
        <p:txBody>
          <a:bodyPr wrap="square">
            <a:spAutoFit/>
          </a:bodyPr>
          <a:lstStyle/>
          <a:p>
            <a:pPr algn="just"/>
            <a:r>
              <a:rPr lang="vi-VN" sz="2800" dirty="0" smtClean="0">
                <a:solidFill>
                  <a:srgbClr val="FF00FF"/>
                </a:solidFill>
                <a:latin typeface="+mj-lt"/>
              </a:rPr>
              <a:t>a) Khi mở lọ nước hoa hoặc mở lọ đựng một số loại tinh dầu sẽ ngửi thấy có mùi thơm do các phân tử nước hoa hoặc tinh dầu đã tách ra, lan tỏa vào không khí.</a:t>
            </a:r>
            <a:endParaRPr lang="en-US" sz="2800" dirty="0">
              <a:solidFill>
                <a:srgbClr val="FF00FF"/>
              </a:solidFill>
              <a:latin typeface="+mj-lt"/>
            </a:endParaRPr>
          </a:p>
        </p:txBody>
      </p:sp>
      <p:sp>
        <p:nvSpPr>
          <p:cNvPr id="4" name="Rectangle 3"/>
          <p:cNvSpPr/>
          <p:nvPr/>
        </p:nvSpPr>
        <p:spPr>
          <a:xfrm>
            <a:off x="6487886" y="3025392"/>
            <a:ext cx="5704114" cy="1815882"/>
          </a:xfrm>
          <a:prstGeom prst="rect">
            <a:avLst/>
          </a:prstGeom>
        </p:spPr>
        <p:txBody>
          <a:bodyPr wrap="square">
            <a:spAutoFit/>
          </a:bodyPr>
          <a:lstStyle/>
          <a:p>
            <a:pPr algn="just"/>
            <a:r>
              <a:rPr lang="vi-VN" sz="2800" dirty="0" smtClean="0">
                <a:solidFill>
                  <a:srgbClr val="FF00FF"/>
                </a:solidFill>
                <a:latin typeface="+mj-lt"/>
              </a:rPr>
              <a:t>b) Quần áo sau khi giặt xong, phơi trong không khí một thời gian sẽ khô do các phân tử nước tách ra, lan tỏa vào không khí.</a:t>
            </a:r>
            <a:endParaRPr lang="en-US" sz="2800" dirty="0">
              <a:solidFill>
                <a:srgbClr val="FF00FF"/>
              </a:solidFill>
              <a:latin typeface="+mj-lt"/>
            </a:endParaRP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p:cTn id="7" dur="500" fill="hold"/>
                                        <p:tgtEl>
                                          <p:spTgt spid="3075"/>
                                        </p:tgtEl>
                                        <p:attrNameLst>
                                          <p:attrName>ppt_w</p:attrName>
                                        </p:attrNameLst>
                                      </p:cBhvr>
                                      <p:tavLst>
                                        <p:tav tm="0">
                                          <p:val>
                                            <p:fltVal val="0"/>
                                          </p:val>
                                        </p:tav>
                                        <p:tav tm="100000">
                                          <p:val>
                                            <p:strVal val="#ppt_w"/>
                                          </p:val>
                                        </p:tav>
                                      </p:tavLst>
                                    </p:anim>
                                    <p:anim calcmode="lin" valueType="num">
                                      <p:cBhvr>
                                        <p:cTn id="8" dur="500" fill="hold"/>
                                        <p:tgtEl>
                                          <p:spTgt spid="3075"/>
                                        </p:tgtEl>
                                        <p:attrNameLst>
                                          <p:attrName>ppt_h</p:attrName>
                                        </p:attrNameLst>
                                      </p:cBhvr>
                                      <p:tavLst>
                                        <p:tav tm="0">
                                          <p:val>
                                            <p:fltVal val="0"/>
                                          </p:val>
                                        </p:tav>
                                        <p:tav tm="100000">
                                          <p:val>
                                            <p:strVal val="#ppt_h"/>
                                          </p:val>
                                        </p:tav>
                                      </p:tavLst>
                                    </p:anim>
                                    <p:anim calcmode="lin" valueType="num">
                                      <p:cBhvr>
                                        <p:cTn id="9" dur="500" fill="hold"/>
                                        <p:tgtEl>
                                          <p:spTgt spid="3075"/>
                                        </p:tgtEl>
                                        <p:attrNameLst>
                                          <p:attrName>style.rotation</p:attrName>
                                        </p:attrNameLst>
                                      </p:cBhvr>
                                      <p:tavLst>
                                        <p:tav tm="0">
                                          <p:val>
                                            <p:fltVal val="360"/>
                                          </p:val>
                                        </p:tav>
                                        <p:tav tm="100000">
                                          <p:val>
                                            <p:fltVal val="0"/>
                                          </p:val>
                                        </p:tav>
                                      </p:tavLst>
                                    </p:anim>
                                    <p:animEffect transition="in" filter="fade">
                                      <p:cBhvr>
                                        <p:cTn id="10" dur="500"/>
                                        <p:tgtEl>
                                          <p:spTgt spid="3075"/>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 calcmode="lin" valueType="num">
                                      <p:cBhvr>
                                        <p:cTn id="17" dur="500" fill="hold"/>
                                        <p:tgtEl>
                                          <p:spTgt spid="3"/>
                                        </p:tgtEl>
                                        <p:attrNameLst>
                                          <p:attrName>style.rotation</p:attrName>
                                        </p:attrNameLst>
                                      </p:cBhvr>
                                      <p:tavLst>
                                        <p:tav tm="0">
                                          <p:val>
                                            <p:fltVal val="360"/>
                                          </p:val>
                                        </p:tav>
                                        <p:tav tm="100000">
                                          <p:val>
                                            <p:fltVal val="0"/>
                                          </p:val>
                                        </p:tav>
                                      </p:tavLst>
                                    </p:anim>
                                    <p:animEffect transition="in" filter="fade">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6"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barn(inHorizontal)">
                                      <p:cBhvr>
                                        <p:cTn id="23"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0" y="0"/>
            <a:ext cx="6099122" cy="6858000"/>
          </a:xfrm>
          <a:prstGeom prst="rect">
            <a:avLst/>
          </a:prstGeom>
          <a:noFill/>
          <a:ln w="9525">
            <a:noFill/>
            <a:miter lim="800000"/>
            <a:headEnd/>
            <a:tailEnd/>
          </a:ln>
          <a:effectLst/>
        </p:spPr>
      </p:pic>
      <p:sp>
        <p:nvSpPr>
          <p:cNvPr id="3" name="Rectangle 2"/>
          <p:cNvSpPr/>
          <p:nvPr/>
        </p:nvSpPr>
        <p:spPr>
          <a:xfrm>
            <a:off x="5994399" y="2101883"/>
            <a:ext cx="6096000" cy="3539430"/>
          </a:xfrm>
          <a:prstGeom prst="rect">
            <a:avLst/>
          </a:prstGeom>
        </p:spPr>
        <p:txBody>
          <a:bodyPr>
            <a:spAutoFit/>
          </a:bodyPr>
          <a:lstStyle/>
          <a:p>
            <a:pPr algn="just"/>
            <a:r>
              <a:rPr lang="en-US" sz="2800" dirty="0" smtClean="0">
                <a:solidFill>
                  <a:srgbClr val="FF00FF"/>
                </a:solidFill>
                <a:latin typeface="+mj-lt"/>
              </a:rPr>
              <a:t>	</a:t>
            </a:r>
            <a:r>
              <a:rPr lang="vi-VN" sz="2800" dirty="0" smtClean="0">
                <a:solidFill>
                  <a:srgbClr val="FF00FF"/>
                </a:solidFill>
                <a:latin typeface="+mj-lt"/>
              </a:rPr>
              <a:t>Ý kiến (1) là đúng. Phân tử nước trong nước đá, nước lỏng và hơi nước là giống nhau.</a:t>
            </a:r>
          </a:p>
          <a:p>
            <a:pPr algn="just"/>
            <a:r>
              <a:rPr lang="en-US" sz="2800" dirty="0" smtClean="0">
                <a:solidFill>
                  <a:srgbClr val="FF00FF"/>
                </a:solidFill>
                <a:latin typeface="+mj-lt"/>
              </a:rPr>
              <a:t>	</a:t>
            </a:r>
            <a:r>
              <a:rPr lang="vi-VN" sz="2800" dirty="0" smtClean="0">
                <a:solidFill>
                  <a:srgbClr val="FF00FF"/>
                </a:solidFill>
                <a:latin typeface="+mj-lt"/>
              </a:rPr>
              <a:t>Vì nước đá, nước lỏng và hơi nước là các thể khác nhau của nước, dù ở thể nào thì nước đều hợp thành từ các phân tử có hai nguyên tử H, một nguyên tử O và có dạng gấp khúc.</a:t>
            </a:r>
            <a:endParaRPr lang="vi-VN" sz="2800" dirty="0">
              <a:solidFill>
                <a:srgbClr val="FF00FF"/>
              </a:solidFill>
              <a:latin typeface="+mj-lt"/>
            </a:endParaRP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down)">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5" dur="1000" fill="hold"/>
                                        <p:tgtEl>
                                          <p:spTgt spid="3"/>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0" y="0"/>
            <a:ext cx="8842808" cy="3599543"/>
          </a:xfrm>
          <a:prstGeom prst="rect">
            <a:avLst/>
          </a:prstGeom>
          <a:noFill/>
          <a:ln w="9525">
            <a:noFill/>
            <a:miter lim="800000"/>
            <a:headEnd/>
            <a:tailEnd/>
          </a:ln>
          <a:effectLst/>
        </p:spPr>
      </p:pic>
      <p:sp>
        <p:nvSpPr>
          <p:cNvPr id="4" name="Rectangle 3"/>
          <p:cNvSpPr/>
          <p:nvPr/>
        </p:nvSpPr>
        <p:spPr>
          <a:xfrm>
            <a:off x="0" y="3503136"/>
            <a:ext cx="12192000" cy="2246769"/>
          </a:xfrm>
          <a:prstGeom prst="rect">
            <a:avLst/>
          </a:prstGeom>
        </p:spPr>
        <p:txBody>
          <a:bodyPr wrap="square">
            <a:spAutoFit/>
          </a:bodyPr>
          <a:lstStyle/>
          <a:p>
            <a:r>
              <a:rPr lang="en-US" sz="2800" dirty="0" smtClean="0">
                <a:solidFill>
                  <a:srgbClr val="FF00FF"/>
                </a:solidFill>
                <a:latin typeface="+mj-lt"/>
              </a:rPr>
              <a:t>- </a:t>
            </a:r>
            <a:r>
              <a:rPr lang="vi-VN" sz="2800" dirty="0" smtClean="0">
                <a:solidFill>
                  <a:srgbClr val="FF00FF"/>
                </a:solidFill>
                <a:latin typeface="+mj-lt"/>
              </a:rPr>
              <a:t>Phát biểu (3) đúng. Trong một phân tử, các nguyên tử có thể giống nhau hoặc khác nhau.</a:t>
            </a:r>
          </a:p>
          <a:p>
            <a:r>
              <a:rPr lang="en-US" sz="2800" dirty="0" smtClean="0">
                <a:solidFill>
                  <a:srgbClr val="FF00FF"/>
                </a:solidFill>
                <a:latin typeface="+mj-lt"/>
              </a:rPr>
              <a:t>- </a:t>
            </a:r>
            <a:r>
              <a:rPr lang="vi-VN" sz="2800" dirty="0" smtClean="0">
                <a:solidFill>
                  <a:srgbClr val="FF00FF"/>
                </a:solidFill>
                <a:latin typeface="+mj-lt"/>
              </a:rPr>
              <a:t>Ví dụ:</a:t>
            </a:r>
          </a:p>
          <a:p>
            <a:r>
              <a:rPr lang="en-US" sz="2800" dirty="0" smtClean="0">
                <a:solidFill>
                  <a:srgbClr val="FF00FF"/>
                </a:solidFill>
                <a:latin typeface="+mj-lt"/>
              </a:rPr>
              <a:t>	+</a:t>
            </a:r>
            <a:r>
              <a:rPr lang="vi-VN" sz="2800" dirty="0" smtClean="0">
                <a:solidFill>
                  <a:srgbClr val="FF00FF"/>
                </a:solidFill>
                <a:latin typeface="+mj-lt"/>
              </a:rPr>
              <a:t> Mỗi phân tử nước gồm hai nguyên tử H và một nguyên tử O.</a:t>
            </a:r>
            <a:endParaRPr lang="en-US" sz="2800" dirty="0" smtClean="0">
              <a:solidFill>
                <a:srgbClr val="FF00FF"/>
              </a:solidFill>
              <a:latin typeface="+mj-lt"/>
            </a:endParaRPr>
          </a:p>
          <a:p>
            <a:r>
              <a:rPr lang="en-US" sz="2800" dirty="0" smtClean="0">
                <a:solidFill>
                  <a:srgbClr val="FF00FF"/>
                </a:solidFill>
                <a:latin typeface="Times New Roman" pitchFamily="18" charset="0"/>
                <a:cs typeface="Times New Roman" pitchFamily="18" charset="0"/>
              </a:rPr>
              <a:t>	+ </a:t>
            </a:r>
            <a:r>
              <a:rPr lang="en-US" sz="2800" dirty="0" err="1" smtClean="0">
                <a:solidFill>
                  <a:srgbClr val="FF00FF"/>
                </a:solidFill>
                <a:latin typeface="Times New Roman" pitchFamily="18" charset="0"/>
                <a:cs typeface="Times New Roman" pitchFamily="18" charset="0"/>
              </a:rPr>
              <a:t>Mỗi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phân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tử</a:t>
            </a:r>
            <a:r>
              <a:rPr lang="en-US" sz="2800" dirty="0" smtClean="0">
                <a:solidFill>
                  <a:srgbClr val="FF00FF"/>
                </a:solidFill>
                <a:latin typeface="Times New Roman" pitchFamily="18" charset="0"/>
                <a:cs typeface="Times New Roman" pitchFamily="18" charset="0"/>
              </a:rPr>
              <a:t> iodine </a:t>
            </a:r>
            <a:r>
              <a:rPr lang="en-US" sz="2800" dirty="0" err="1" smtClean="0">
                <a:solidFill>
                  <a:srgbClr val="FF00FF"/>
                </a:solidFill>
                <a:latin typeface="Times New Roman" pitchFamily="18" charset="0"/>
                <a:cs typeface="Times New Roman" pitchFamily="18" charset="0"/>
              </a:rPr>
              <a:t>gồm</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hai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nguyên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tử</a:t>
            </a:r>
            <a:r>
              <a:rPr lang="en-US" sz="2800" dirty="0" smtClean="0">
                <a:solidFill>
                  <a:srgbClr val="FF00FF"/>
                </a:solidFill>
                <a:latin typeface="Times New Roman" pitchFamily="18" charset="0"/>
                <a:cs typeface="Times New Roman" pitchFamily="18" charset="0"/>
              </a:rPr>
              <a:t> iodine </a:t>
            </a:r>
            <a:r>
              <a:rPr lang="en-US" sz="2800" dirty="0" err="1" smtClean="0">
                <a:solidFill>
                  <a:srgbClr val="FF00FF"/>
                </a:solidFill>
                <a:latin typeface="Times New Roman" pitchFamily="18" charset="0"/>
                <a:cs typeface="Times New Roman" pitchFamily="18" charset="0"/>
              </a:rPr>
              <a:t>liên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kết</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với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nhau</a:t>
            </a:r>
            <a:r>
              <a:rPr lang="en-US" sz="2800" dirty="0" smtClean="0">
                <a:solidFill>
                  <a:srgbClr val="FF00FF"/>
                </a:solidFill>
                <a:latin typeface="Times New Roman" pitchFamily="18" charset="0"/>
                <a:cs typeface="Times New Roman" pitchFamily="18" charset="0"/>
              </a:rPr>
              <a:t>.</a:t>
            </a:r>
            <a:endParaRPr lang="vi-VN" sz="2800"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500" fill="hold"/>
                                        <p:tgtEl>
                                          <p:spTgt spid="5122"/>
                                        </p:tgtEl>
                                        <p:attrNameLst>
                                          <p:attrName>ppt_w</p:attrName>
                                        </p:attrNameLst>
                                      </p:cBhvr>
                                      <p:tavLst>
                                        <p:tav tm="0">
                                          <p:val>
                                            <p:fltVal val="0"/>
                                          </p:val>
                                        </p:tav>
                                        <p:tav tm="100000">
                                          <p:val>
                                            <p:strVal val="#ppt_w"/>
                                          </p:val>
                                        </p:tav>
                                      </p:tavLst>
                                    </p:anim>
                                    <p:anim calcmode="lin" valueType="num">
                                      <p:cBhvr>
                                        <p:cTn id="8" dur="500" fill="hold"/>
                                        <p:tgtEl>
                                          <p:spTgt spid="5122"/>
                                        </p:tgtEl>
                                        <p:attrNameLst>
                                          <p:attrName>ppt_h</p:attrName>
                                        </p:attrNameLst>
                                      </p:cBhvr>
                                      <p:tavLst>
                                        <p:tav tm="0">
                                          <p:val>
                                            <p:fltVal val="0"/>
                                          </p:val>
                                        </p:tav>
                                        <p:tav tm="100000">
                                          <p:val>
                                            <p:strVal val="#ppt_h"/>
                                          </p:val>
                                        </p:tav>
                                      </p:tavLst>
                                    </p:anim>
                                    <p:animEffect transition="in" filter="fade">
                                      <p:cBhvr>
                                        <p:cTn id="9" dur="500"/>
                                        <p:tgtEl>
                                          <p:spTgt spid="5122"/>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a:srcRect/>
          <a:stretch>
            <a:fillRect/>
          </a:stretch>
        </p:blipFill>
        <p:spPr bwMode="auto">
          <a:xfrm>
            <a:off x="-1" y="0"/>
            <a:ext cx="8215595" cy="6328229"/>
          </a:xfrm>
          <a:prstGeom prst="rect">
            <a:avLst/>
          </a:prstGeom>
          <a:noFill/>
          <a:ln w="9525">
            <a:noFill/>
            <a:miter lim="800000"/>
            <a:headEnd/>
            <a:tailEnd/>
          </a:ln>
          <a:effectLst/>
        </p:spPr>
      </p:pic>
      <p:sp>
        <p:nvSpPr>
          <p:cNvPr id="5" name="Rectangle 4"/>
          <p:cNvSpPr/>
          <p:nvPr/>
        </p:nvSpPr>
        <p:spPr>
          <a:xfrm>
            <a:off x="8302171" y="1093765"/>
            <a:ext cx="3889829" cy="4832092"/>
          </a:xfrm>
          <a:prstGeom prst="rect">
            <a:avLst/>
          </a:prstGeom>
        </p:spPr>
        <p:txBody>
          <a:bodyPr wrap="square">
            <a:spAutoFit/>
          </a:bodyPr>
          <a:lstStyle/>
          <a:p>
            <a:pPr algn="just"/>
            <a:r>
              <a:rPr lang="vi-VN" sz="2800" dirty="0" smtClean="0">
                <a:solidFill>
                  <a:srgbClr val="FF00FF"/>
                </a:solidFill>
                <a:latin typeface="Times New Roman" pitchFamily="18" charset="0"/>
                <a:cs typeface="Times New Roman" pitchFamily="18" charset="0"/>
              </a:rPr>
              <a:t>Xăng, dầu … đều là các chất lỏng dễ tách ra các phân tử và lan tỏa trong không khí, đặc biệt xăng, dầu … dễ bắt cháy. Do đó để bảo quản các nhiên liệu trên an toàn cần: lưu trữ, vận chuyển trong các thiết bị chuyên dụng và giữ chúng cách xa nguồn nhiệt.</a:t>
            </a:r>
            <a:endParaRPr lang="en-US" sz="2800"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wipe(down)">
                                      <p:cBhvr>
                                        <p:cTn id="7" dur="580">
                                          <p:stCondLst>
                                            <p:cond delay="0"/>
                                          </p:stCondLst>
                                        </p:cTn>
                                        <p:tgtEl>
                                          <p:spTgt spid="5123"/>
                                        </p:tgtEl>
                                      </p:cBhvr>
                                    </p:animEffect>
                                    <p:anim calcmode="lin" valueType="num">
                                      <p:cBhvr>
                                        <p:cTn id="8" dur="1822" tmFilter="0,0; 0.14,0.36; 0.43,0.73; 0.71,0.91; 1.0,1.0">
                                          <p:stCondLst>
                                            <p:cond delay="0"/>
                                          </p:stCondLst>
                                        </p:cTn>
                                        <p:tgtEl>
                                          <p:spTgt spid="512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12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12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12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123"/>
                                        </p:tgtEl>
                                        <p:attrNameLst>
                                          <p:attrName>ppt_y</p:attrName>
                                        </p:attrNameLst>
                                      </p:cBhvr>
                                      <p:tavLst>
                                        <p:tav tm="0" fmla="#ppt_y-sin(pi*$)/81">
                                          <p:val>
                                            <p:fltVal val="0"/>
                                          </p:val>
                                        </p:tav>
                                        <p:tav tm="100000">
                                          <p:val>
                                            <p:fltVal val="1"/>
                                          </p:val>
                                        </p:tav>
                                      </p:tavLst>
                                    </p:anim>
                                    <p:animScale>
                                      <p:cBhvr>
                                        <p:cTn id="13" dur="26">
                                          <p:stCondLst>
                                            <p:cond delay="650"/>
                                          </p:stCondLst>
                                        </p:cTn>
                                        <p:tgtEl>
                                          <p:spTgt spid="5123"/>
                                        </p:tgtEl>
                                      </p:cBhvr>
                                      <p:to x="100000" y="60000"/>
                                    </p:animScale>
                                    <p:animScale>
                                      <p:cBhvr>
                                        <p:cTn id="14" dur="166" decel="50000">
                                          <p:stCondLst>
                                            <p:cond delay="676"/>
                                          </p:stCondLst>
                                        </p:cTn>
                                        <p:tgtEl>
                                          <p:spTgt spid="5123"/>
                                        </p:tgtEl>
                                      </p:cBhvr>
                                      <p:to x="100000" y="100000"/>
                                    </p:animScale>
                                    <p:animScale>
                                      <p:cBhvr>
                                        <p:cTn id="15" dur="26">
                                          <p:stCondLst>
                                            <p:cond delay="1312"/>
                                          </p:stCondLst>
                                        </p:cTn>
                                        <p:tgtEl>
                                          <p:spTgt spid="5123"/>
                                        </p:tgtEl>
                                      </p:cBhvr>
                                      <p:to x="100000" y="80000"/>
                                    </p:animScale>
                                    <p:animScale>
                                      <p:cBhvr>
                                        <p:cTn id="16" dur="166" decel="50000">
                                          <p:stCondLst>
                                            <p:cond delay="1338"/>
                                          </p:stCondLst>
                                        </p:cTn>
                                        <p:tgtEl>
                                          <p:spTgt spid="5123"/>
                                        </p:tgtEl>
                                      </p:cBhvr>
                                      <p:to x="100000" y="100000"/>
                                    </p:animScale>
                                    <p:animScale>
                                      <p:cBhvr>
                                        <p:cTn id="17" dur="26">
                                          <p:stCondLst>
                                            <p:cond delay="1642"/>
                                          </p:stCondLst>
                                        </p:cTn>
                                        <p:tgtEl>
                                          <p:spTgt spid="5123"/>
                                        </p:tgtEl>
                                      </p:cBhvr>
                                      <p:to x="100000" y="90000"/>
                                    </p:animScale>
                                    <p:animScale>
                                      <p:cBhvr>
                                        <p:cTn id="18" dur="166" decel="50000">
                                          <p:stCondLst>
                                            <p:cond delay="1668"/>
                                          </p:stCondLst>
                                        </p:cTn>
                                        <p:tgtEl>
                                          <p:spTgt spid="5123"/>
                                        </p:tgtEl>
                                      </p:cBhvr>
                                      <p:to x="100000" y="100000"/>
                                    </p:animScale>
                                    <p:animScale>
                                      <p:cBhvr>
                                        <p:cTn id="19" dur="26">
                                          <p:stCondLst>
                                            <p:cond delay="1808"/>
                                          </p:stCondLst>
                                        </p:cTn>
                                        <p:tgtEl>
                                          <p:spTgt spid="5123"/>
                                        </p:tgtEl>
                                      </p:cBhvr>
                                      <p:to x="100000" y="95000"/>
                                    </p:animScale>
                                    <p:animScale>
                                      <p:cBhvr>
                                        <p:cTn id="20" dur="166" decel="50000">
                                          <p:stCondLst>
                                            <p:cond delay="1834"/>
                                          </p:stCondLst>
                                        </p:cTn>
                                        <p:tgtEl>
                                          <p:spTgt spid="512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8" presetClass="entr" presetSubtype="0" accel="5000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6" dur="1000" fill="hold"/>
                                        <p:tgtEl>
                                          <p:spTgt spid="5"/>
                                        </p:tgtEl>
                                        <p:attrNameLst>
                                          <p:attrName>ppt_x</p:attrName>
                                        </p:attrNameLst>
                                      </p:cBhvr>
                                      <p:tavLst>
                                        <p:tav tm="0">
                                          <p:val>
                                            <p:fltVal val="-1"/>
                                          </p:val>
                                        </p:tav>
                                        <p:tav tm="50000">
                                          <p:val>
                                            <p:fltVal val="0.95"/>
                                          </p:val>
                                        </p:tav>
                                        <p:tav tm="100000">
                                          <p:val>
                                            <p:strVal val="#ppt_x"/>
                                          </p:val>
                                        </p:tav>
                                      </p:tavLst>
                                    </p:anim>
                                    <p:anim calcmode="lin" valueType="num">
                                      <p:cBhvr>
                                        <p:cTn id="27" dur="1000" fill="hold"/>
                                        <p:tgtEl>
                                          <p:spTgt spid="5"/>
                                        </p:tgtEl>
                                        <p:attrNameLst>
                                          <p:attrName>ppt_y</p:attrName>
                                        </p:attrNameLst>
                                      </p:cBhvr>
                                      <p:tavLst>
                                        <p:tav tm="0">
                                          <p:val>
                                            <p:strVal val="#ppt_y"/>
                                          </p:val>
                                        </p:tav>
                                        <p:tav tm="100000">
                                          <p:val>
                                            <p:strVal val="#ppt_y"/>
                                          </p:val>
                                        </p:tav>
                                      </p:tavLst>
                                    </p:anim>
                                    <p:animEffect transition="in" filter="fade">
                                      <p:cBhvr>
                                        <p:cTn id="2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91320"/>
            <a:ext cx="12192000" cy="6366680"/>
          </a:xfrm>
          <a:ln>
            <a:noFill/>
          </a:ln>
        </p:spPr>
        <p:txBody>
          <a:bodyPr>
            <a:normAutofit lnSpcReduction="10000"/>
          </a:bodyPr>
          <a:lstStyle/>
          <a:p>
            <a:pPr algn="l"/>
            <a:r>
              <a:rPr lang="en-US" sz="2800" b="1" dirty="0" smtClean="0">
                <a:solidFill>
                  <a:srgbClr val="FF0000"/>
                </a:solidFill>
                <a:latin typeface="Times New Roman" pitchFamily="18" charset="0"/>
                <a:cs typeface="Times New Roman" pitchFamily="18" charset="0"/>
              </a:rPr>
              <a:t>I. PHÂN TỬ</a:t>
            </a:r>
          </a:p>
          <a:p>
            <a:pPr algn="l"/>
            <a:r>
              <a:rPr lang="en-US" sz="2800" b="1" dirty="0" smtClean="0">
                <a:solidFill>
                  <a:srgbClr val="FF0000"/>
                </a:solidFill>
                <a:latin typeface="Times New Roman" pitchFamily="18" charset="0"/>
                <a:cs typeface="Times New Roman" pitchFamily="18" charset="0"/>
              </a:rPr>
              <a:t>1. </a:t>
            </a:r>
            <a:r>
              <a:rPr lang="en-US" sz="2800" b="1" dirty="0" err="1" smtClean="0">
                <a:solidFill>
                  <a:srgbClr val="FF0000"/>
                </a:solidFill>
                <a:latin typeface="Times New Roman" pitchFamily="18" charset="0"/>
                <a:cs typeface="Times New Roman" pitchFamily="18" charset="0"/>
              </a:rPr>
              <a:t>Khái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niệm</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phân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tử</a:t>
            </a:r>
            <a:r>
              <a:rPr lang="en-US" sz="2800" b="1" dirty="0" smtClean="0">
                <a:solidFill>
                  <a:srgbClr val="FF0000"/>
                </a:solidFill>
                <a:latin typeface="Times New Roman" pitchFamily="18" charset="0"/>
                <a:cs typeface="Times New Roman" pitchFamily="18" charset="0"/>
              </a:rPr>
              <a:t>:</a:t>
            </a:r>
          </a:p>
          <a:p>
            <a:pPr algn="l"/>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Phân</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tử</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là</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hạt</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đại</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diện</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cho</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chất</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gồm</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một</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số</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nguyên</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tử</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gắn</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kết</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với</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nhau</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bằng</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liên</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kết</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hóa</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học</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và</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thể</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hiện</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đầy</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đủ</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tính</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chất</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hóa</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học</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của</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chất</a:t>
            </a:r>
            <a:r>
              <a:rPr lang="en-US" sz="2800" i="1" dirty="0" smtClean="0">
                <a:solidFill>
                  <a:srgbClr val="0000FF"/>
                </a:solidFill>
                <a:latin typeface="Times New Roman" pitchFamily="18" charset="0"/>
                <a:cs typeface="Times New Roman" pitchFamily="18" charset="0"/>
              </a:rPr>
              <a:t>.</a:t>
            </a:r>
          </a:p>
          <a:p>
            <a:pPr algn="l"/>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Ví</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dụ</a:t>
            </a:r>
            <a:r>
              <a:rPr lang="en-US" sz="2800" i="1" dirty="0" smtClean="0">
                <a:solidFill>
                  <a:srgbClr val="0000FF"/>
                </a:solidFill>
                <a:latin typeface="Times New Roman" pitchFamily="18" charset="0"/>
                <a:cs typeface="Times New Roman" pitchFamily="18" charset="0"/>
              </a:rPr>
              <a:t>:</a:t>
            </a:r>
          </a:p>
          <a:p>
            <a:pPr algn="l"/>
            <a:r>
              <a:rPr lang="en-US" sz="2800" i="1" dirty="0" smtClean="0">
                <a:solidFill>
                  <a:srgbClr val="0000FF"/>
                </a:solidFill>
                <a:latin typeface="Times New Roman" pitchFamily="18" charset="0"/>
                <a:cs typeface="Times New Roman" pitchFamily="18" charset="0"/>
              </a:rPr>
              <a:t>	+ </a:t>
            </a:r>
            <a:r>
              <a:rPr lang="en-US" sz="2800" i="1" dirty="0" err="1" smtClean="0">
                <a:solidFill>
                  <a:srgbClr val="0000FF"/>
                </a:solidFill>
                <a:latin typeface="Times New Roman" pitchFamily="18" charset="0"/>
                <a:cs typeface="Times New Roman" pitchFamily="18" charset="0"/>
              </a:rPr>
              <a:t>Phân</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tử</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nước</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có</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hai</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nguyên</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tử</a:t>
            </a:r>
            <a:r>
              <a:rPr lang="en-US" sz="2800" i="1" dirty="0" smtClean="0">
                <a:solidFill>
                  <a:srgbClr val="0000FF"/>
                </a:solidFill>
                <a:latin typeface="Times New Roman" pitchFamily="18" charset="0"/>
                <a:cs typeface="Times New Roman" pitchFamily="18" charset="0"/>
              </a:rPr>
              <a:t> H </a:t>
            </a:r>
            <a:r>
              <a:rPr lang="en-US" sz="2800" i="1" dirty="0" err="1" smtClean="0">
                <a:solidFill>
                  <a:srgbClr val="0000FF"/>
                </a:solidFill>
                <a:latin typeface="Times New Roman" pitchFamily="18" charset="0"/>
                <a:cs typeface="Times New Roman" pitchFamily="18" charset="0"/>
              </a:rPr>
              <a:t>và</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một</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nguyên</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tử</a:t>
            </a:r>
            <a:r>
              <a:rPr lang="en-US" sz="2800" i="1" dirty="0" smtClean="0">
                <a:solidFill>
                  <a:srgbClr val="0000FF"/>
                </a:solidFill>
                <a:latin typeface="Times New Roman" pitchFamily="18" charset="0"/>
                <a:cs typeface="Times New Roman" pitchFamily="18" charset="0"/>
              </a:rPr>
              <a:t> O </a:t>
            </a:r>
            <a:r>
              <a:rPr lang="en-US" sz="2800" i="1" dirty="0" err="1" smtClean="0">
                <a:solidFill>
                  <a:srgbClr val="0000FF"/>
                </a:solidFill>
                <a:latin typeface="Times New Roman" pitchFamily="18" charset="0"/>
                <a:cs typeface="Times New Roman" pitchFamily="18" charset="0"/>
              </a:rPr>
              <a:t>liên</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kết</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với</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nhau</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có</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dạng</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gấp</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khúc</a:t>
            </a:r>
            <a:r>
              <a:rPr lang="en-US" sz="2800" i="1" dirty="0" smtClean="0">
                <a:solidFill>
                  <a:srgbClr val="0000FF"/>
                </a:solidFill>
                <a:latin typeface="Times New Roman" pitchFamily="18" charset="0"/>
                <a:cs typeface="Times New Roman" pitchFamily="18" charset="0"/>
              </a:rPr>
              <a:t>.</a:t>
            </a:r>
          </a:p>
          <a:p>
            <a:pPr algn="l"/>
            <a:r>
              <a:rPr lang="en-US" sz="2800" i="1" dirty="0" smtClean="0">
                <a:solidFill>
                  <a:srgbClr val="0000FF"/>
                </a:solidFill>
                <a:latin typeface="Times New Roman" pitchFamily="18" charset="0"/>
                <a:cs typeface="Times New Roman" pitchFamily="18" charset="0"/>
              </a:rPr>
              <a:t>	+ </a:t>
            </a:r>
            <a:r>
              <a:rPr lang="en-US" sz="2800" i="1" dirty="0" err="1" smtClean="0">
                <a:solidFill>
                  <a:srgbClr val="0000FF"/>
                </a:solidFill>
                <a:latin typeface="Times New Roman" pitchFamily="18" charset="0"/>
                <a:cs typeface="Times New Roman" pitchFamily="18" charset="0"/>
              </a:rPr>
              <a:t>Phân</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tử</a:t>
            </a:r>
            <a:r>
              <a:rPr lang="en-US" sz="2800" i="1" dirty="0" smtClean="0">
                <a:solidFill>
                  <a:srgbClr val="0000FF"/>
                </a:solidFill>
                <a:latin typeface="Times New Roman" pitchFamily="18" charset="0"/>
                <a:cs typeface="Times New Roman" pitchFamily="18" charset="0"/>
              </a:rPr>
              <a:t> iodine </a:t>
            </a:r>
            <a:r>
              <a:rPr lang="en-US" sz="2800" i="1" dirty="0" err="1" smtClean="0">
                <a:solidFill>
                  <a:srgbClr val="0000FF"/>
                </a:solidFill>
                <a:latin typeface="Times New Roman" pitchFamily="18" charset="0"/>
                <a:cs typeface="Times New Roman" pitchFamily="18" charset="0"/>
              </a:rPr>
              <a:t>gồm</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hai</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nguyên</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tử</a:t>
            </a:r>
            <a:r>
              <a:rPr lang="en-US" sz="2800" i="1" dirty="0" smtClean="0">
                <a:solidFill>
                  <a:srgbClr val="0000FF"/>
                </a:solidFill>
                <a:latin typeface="Times New Roman" pitchFamily="18" charset="0"/>
                <a:cs typeface="Times New Roman" pitchFamily="18" charset="0"/>
              </a:rPr>
              <a:t> I </a:t>
            </a:r>
            <a:r>
              <a:rPr lang="en-US" sz="2800" i="1" dirty="0" err="1" smtClean="0">
                <a:solidFill>
                  <a:srgbClr val="0000FF"/>
                </a:solidFill>
                <a:latin typeface="Times New Roman" pitchFamily="18" charset="0"/>
                <a:cs typeface="Times New Roman" pitchFamily="18" charset="0"/>
              </a:rPr>
              <a:t>liên</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kết</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với</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nhau</a:t>
            </a:r>
            <a:r>
              <a:rPr lang="en-US" sz="2800" i="1" dirty="0" smtClean="0">
                <a:solidFill>
                  <a:srgbClr val="0000FF"/>
                </a:solidFill>
                <a:latin typeface="Times New Roman" pitchFamily="18" charset="0"/>
                <a:cs typeface="Times New Roman" pitchFamily="18" charset="0"/>
              </a:rPr>
              <a:t>.</a:t>
            </a:r>
          </a:p>
          <a:p>
            <a:pPr algn="l"/>
            <a:r>
              <a:rPr lang="en-US" sz="2800" b="1" dirty="0" smtClean="0">
                <a:solidFill>
                  <a:srgbClr val="FF0000"/>
                </a:solidFill>
                <a:latin typeface="Times New Roman" pitchFamily="18" charset="0"/>
                <a:cs typeface="Times New Roman" pitchFamily="18" charset="0"/>
              </a:rPr>
              <a:t>2. </a:t>
            </a:r>
            <a:r>
              <a:rPr lang="en-US" sz="2800" b="1" dirty="0" err="1" smtClean="0">
                <a:solidFill>
                  <a:srgbClr val="FF0000"/>
                </a:solidFill>
                <a:latin typeface="Times New Roman" pitchFamily="18" charset="0"/>
                <a:cs typeface="Times New Roman" pitchFamily="18" charset="0"/>
              </a:rPr>
              <a:t>Khối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lượng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phân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tử</a:t>
            </a:r>
            <a:r>
              <a:rPr lang="en-US" sz="2800" b="1" dirty="0" smtClean="0">
                <a:solidFill>
                  <a:srgbClr val="FF0000"/>
                </a:solidFill>
                <a:latin typeface="Times New Roman" pitchFamily="18" charset="0"/>
                <a:cs typeface="Times New Roman" pitchFamily="18" charset="0"/>
              </a:rPr>
              <a:t>:</a:t>
            </a:r>
          </a:p>
          <a:p>
            <a:pPr algn="l"/>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Khối</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lượng</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phân</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tử</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là</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tổng</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khối</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lượng</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của</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các</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nguyên</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tử</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có</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trong</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phân</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tử</a:t>
            </a:r>
            <a:r>
              <a:rPr lang="en-US" sz="2800" i="1" dirty="0" smtClean="0">
                <a:solidFill>
                  <a:srgbClr val="0000FF"/>
                </a:solidFill>
                <a:latin typeface="Times New Roman" pitchFamily="18" charset="0"/>
                <a:cs typeface="Times New Roman" pitchFamily="18" charset="0"/>
              </a:rPr>
              <a:t>.</a:t>
            </a:r>
          </a:p>
          <a:p>
            <a:pPr algn="l"/>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Đơn</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vị</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của</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khối</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lượng</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phân</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tử</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là</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amu</a:t>
            </a:r>
            <a:r>
              <a:rPr lang="en-US" sz="2800" i="1" dirty="0" smtClean="0">
                <a:solidFill>
                  <a:srgbClr val="0000FF"/>
                </a:solidFill>
                <a:latin typeface="Times New Roman" pitchFamily="18" charset="0"/>
                <a:cs typeface="Times New Roman" pitchFamily="18" charset="0"/>
              </a:rPr>
              <a:t>.</a:t>
            </a:r>
          </a:p>
          <a:p>
            <a:pPr algn="l"/>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Ví</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dụ</a:t>
            </a:r>
            <a:r>
              <a:rPr lang="en-US" sz="2800" i="1" dirty="0" smtClean="0">
                <a:solidFill>
                  <a:srgbClr val="0000FF"/>
                </a:solidFill>
                <a:latin typeface="Times New Roman" pitchFamily="18" charset="0"/>
                <a:cs typeface="Times New Roman" pitchFamily="18" charset="0"/>
              </a:rPr>
              <a:t>: </a:t>
            </a:r>
          </a:p>
          <a:p>
            <a:pPr algn="l"/>
            <a:r>
              <a:rPr lang="en-US" sz="2800" i="1" dirty="0" smtClean="0">
                <a:solidFill>
                  <a:srgbClr val="0000FF"/>
                </a:solidFill>
                <a:latin typeface="Times New Roman" pitchFamily="18" charset="0"/>
                <a:cs typeface="Times New Roman" pitchFamily="18" charset="0"/>
              </a:rPr>
              <a:t>	+ </a:t>
            </a:r>
            <a:r>
              <a:rPr lang="en-US" sz="2800" i="1" dirty="0" err="1" smtClean="0">
                <a:solidFill>
                  <a:srgbClr val="0000FF"/>
                </a:solidFill>
                <a:latin typeface="Times New Roman" pitchFamily="18" charset="0"/>
                <a:cs typeface="Times New Roman" pitchFamily="18" charset="0"/>
              </a:rPr>
              <a:t>Khối</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lượng</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phân</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tử</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nước</a:t>
            </a:r>
            <a:r>
              <a:rPr lang="en-US" sz="2800" i="1" dirty="0" smtClean="0">
                <a:solidFill>
                  <a:srgbClr val="0000FF"/>
                </a:solidFill>
                <a:latin typeface="Times New Roman" pitchFamily="18" charset="0"/>
                <a:cs typeface="Times New Roman" pitchFamily="18" charset="0"/>
              </a:rPr>
              <a:t>: 2.1 + 1.16 = 18 (</a:t>
            </a:r>
            <a:r>
              <a:rPr lang="en-US" sz="2800" i="1" dirty="0" err="1" smtClean="0">
                <a:solidFill>
                  <a:srgbClr val="0000FF"/>
                </a:solidFill>
                <a:latin typeface="Times New Roman" pitchFamily="18" charset="0"/>
                <a:cs typeface="Times New Roman" pitchFamily="18" charset="0"/>
              </a:rPr>
              <a:t>amu</a:t>
            </a:r>
            <a:r>
              <a:rPr lang="en-US" sz="2800" i="1" dirty="0" smtClean="0">
                <a:solidFill>
                  <a:srgbClr val="0000FF"/>
                </a:solidFill>
                <a:latin typeface="Times New Roman" pitchFamily="18" charset="0"/>
                <a:cs typeface="Times New Roman" pitchFamily="18" charset="0"/>
              </a:rPr>
              <a:t>)</a:t>
            </a:r>
          </a:p>
          <a:p>
            <a:pPr algn="l"/>
            <a:r>
              <a:rPr lang="en-US" sz="2800" i="1" dirty="0" smtClean="0">
                <a:solidFill>
                  <a:srgbClr val="0000FF"/>
                </a:solidFill>
                <a:latin typeface="Times New Roman" pitchFamily="18" charset="0"/>
                <a:cs typeface="Times New Roman" pitchFamily="18" charset="0"/>
              </a:rPr>
              <a:t>	+ </a:t>
            </a:r>
            <a:r>
              <a:rPr lang="en-US" sz="2800" i="1" dirty="0" err="1" smtClean="0">
                <a:solidFill>
                  <a:srgbClr val="0000FF"/>
                </a:solidFill>
                <a:latin typeface="Times New Roman" pitchFamily="18" charset="0"/>
                <a:cs typeface="Times New Roman" pitchFamily="18" charset="0"/>
              </a:rPr>
              <a:t>Khối</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lượng</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phân</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tử</a:t>
            </a:r>
            <a:r>
              <a:rPr lang="en-US" sz="2800" i="1" dirty="0" smtClean="0">
                <a:solidFill>
                  <a:srgbClr val="0000FF"/>
                </a:solidFill>
                <a:latin typeface="Times New Roman" pitchFamily="18" charset="0"/>
                <a:cs typeface="Times New Roman" pitchFamily="18" charset="0"/>
              </a:rPr>
              <a:t> iodine: 2.127 = 254 (</a:t>
            </a:r>
            <a:r>
              <a:rPr lang="en-US" sz="2800" i="1" dirty="0" err="1" smtClean="0">
                <a:solidFill>
                  <a:srgbClr val="0000FF"/>
                </a:solidFill>
                <a:latin typeface="Times New Roman" pitchFamily="18" charset="0"/>
                <a:cs typeface="Times New Roman" pitchFamily="18" charset="0"/>
              </a:rPr>
              <a:t>amu</a:t>
            </a:r>
            <a:r>
              <a:rPr lang="en-US" sz="2800" i="1" dirty="0" smtClean="0">
                <a:solidFill>
                  <a:srgbClr val="0000FF"/>
                </a:solidFill>
                <a:latin typeface="Times New Roman" pitchFamily="18" charset="0"/>
                <a:cs typeface="Times New Roman" pitchFamily="18" charset="0"/>
              </a:rPr>
              <a:t>).</a:t>
            </a:r>
          </a:p>
        </p:txBody>
      </p:sp>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smtClean="0">
                <a:solidFill>
                  <a:srgbClr val="FF00FF"/>
                </a:solidFill>
                <a:latin typeface="Times New Roman" pitchFamily="18" charset="0"/>
                <a:cs typeface="Times New Roman" pitchFamily="18" charset="0"/>
              </a:rPr>
              <a:t>BÀI 4: PHÂN TỬ, ĐƠN CHẤT, HỢP CHẤT.</a:t>
            </a:r>
            <a:endParaRPr lang="en-US" sz="2800" b="1" dirty="0">
              <a:solidFill>
                <a:srgbClr val="FF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withEffect">
                                  <p:stCondLst>
                                    <p:cond delay="0"/>
                                  </p:stCondLst>
                                  <p:iterate type="lt">
                                    <p:tmPct val="10000"/>
                                  </p:iterate>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p:cTn id="7" dur="500" fill="hold"/>
                                        <p:tgtEl>
                                          <p:spTgt spid="3">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6" end="6"/>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6" end="6"/>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3">
                                            <p:txEl>
                                              <p:pRg st="7" end="7"/>
                                            </p:txEl>
                                          </p:spTgt>
                                        </p:tgtEl>
                                        <p:attrNameLst>
                                          <p:attrName>style.visibility</p:attrName>
                                        </p:attrNameLst>
                                      </p:cBhvr>
                                      <p:to>
                                        <p:strVal val="visible"/>
                                      </p:to>
                                    </p:set>
                                    <p:anim calcmode="lin" valueType="num">
                                      <p:cBhvr>
                                        <p:cTn id="16" dur="500" fill="hold"/>
                                        <p:tgtEl>
                                          <p:spTgt spid="3">
                                            <p:txEl>
                                              <p:pRg st="7" end="7"/>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xEl>
                                              <p:pRg st="7" end="7"/>
                                            </p:txEl>
                                          </p:spTgt>
                                        </p:tgtEl>
                                        <p:attrNameLst>
                                          <p:attrName>ppt_y</p:attrName>
                                        </p:attrNameLst>
                                      </p:cBhvr>
                                      <p:tavLst>
                                        <p:tav tm="0">
                                          <p:val>
                                            <p:strVal val="#ppt_y"/>
                                          </p:val>
                                        </p:tav>
                                        <p:tav tm="100000">
                                          <p:val>
                                            <p:strVal val="#ppt_y"/>
                                          </p:val>
                                        </p:tav>
                                      </p:tavLst>
                                    </p:anim>
                                    <p:anim calcmode="lin" valueType="num">
                                      <p:cBhvr>
                                        <p:cTn id="18" dur="500" fill="hold"/>
                                        <p:tgtEl>
                                          <p:spTgt spid="3">
                                            <p:txEl>
                                              <p:pRg st="7" end="7"/>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xEl>
                                              <p:pRg st="7" end="7"/>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xEl>
                                              <p:pRg st="7" end="7"/>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nodeType="clickEffect">
                                  <p:stCondLst>
                                    <p:cond delay="0"/>
                                  </p:stCondLst>
                                  <p:iterate type="lt">
                                    <p:tmPct val="10000"/>
                                  </p:iterate>
                                  <p:childTnLst>
                                    <p:set>
                                      <p:cBhvr>
                                        <p:cTn id="24" dur="1" fill="hold">
                                          <p:stCondLst>
                                            <p:cond delay="0"/>
                                          </p:stCondLst>
                                        </p:cTn>
                                        <p:tgtEl>
                                          <p:spTgt spid="3">
                                            <p:txEl>
                                              <p:pRg st="8" end="8"/>
                                            </p:txEl>
                                          </p:spTgt>
                                        </p:tgtEl>
                                        <p:attrNameLst>
                                          <p:attrName>style.visibility</p:attrName>
                                        </p:attrNameLst>
                                      </p:cBhvr>
                                      <p:to>
                                        <p:strVal val="visible"/>
                                      </p:to>
                                    </p:set>
                                    <p:anim calcmode="lin" valueType="num">
                                      <p:cBhvr>
                                        <p:cTn id="25" dur="500" fill="hold"/>
                                        <p:tgtEl>
                                          <p:spTgt spid="3">
                                            <p:txEl>
                                              <p:pRg st="8" end="8"/>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3">
                                            <p:txEl>
                                              <p:pRg st="8" end="8"/>
                                            </p:txEl>
                                          </p:spTgt>
                                        </p:tgtEl>
                                        <p:attrNameLst>
                                          <p:attrName>ppt_y</p:attrName>
                                        </p:attrNameLst>
                                      </p:cBhvr>
                                      <p:tavLst>
                                        <p:tav tm="0">
                                          <p:val>
                                            <p:strVal val="#ppt_y"/>
                                          </p:val>
                                        </p:tav>
                                        <p:tav tm="100000">
                                          <p:val>
                                            <p:strVal val="#ppt_y"/>
                                          </p:val>
                                        </p:tav>
                                      </p:tavLst>
                                    </p:anim>
                                    <p:anim calcmode="lin" valueType="num">
                                      <p:cBhvr>
                                        <p:cTn id="27" dur="500" fill="hold"/>
                                        <p:tgtEl>
                                          <p:spTgt spid="3">
                                            <p:txEl>
                                              <p:pRg st="8" end="8"/>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3">
                                            <p:txEl>
                                              <p:pRg st="8" end="8"/>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3">
                                            <p:txEl>
                                              <p:pRg st="8" end="8"/>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nodeType="clickEffect">
                                  <p:stCondLst>
                                    <p:cond delay="0"/>
                                  </p:stCondLst>
                                  <p:iterate type="lt">
                                    <p:tmPct val="10000"/>
                                  </p:iterate>
                                  <p:childTnLst>
                                    <p:set>
                                      <p:cBhvr>
                                        <p:cTn id="33" dur="1" fill="hold">
                                          <p:stCondLst>
                                            <p:cond delay="0"/>
                                          </p:stCondLst>
                                        </p:cTn>
                                        <p:tgtEl>
                                          <p:spTgt spid="3">
                                            <p:txEl>
                                              <p:pRg st="9" end="9"/>
                                            </p:txEl>
                                          </p:spTgt>
                                        </p:tgtEl>
                                        <p:attrNameLst>
                                          <p:attrName>style.visibility</p:attrName>
                                        </p:attrNameLst>
                                      </p:cBhvr>
                                      <p:to>
                                        <p:strVal val="visible"/>
                                      </p:to>
                                    </p:set>
                                    <p:anim calcmode="lin" valueType="num">
                                      <p:cBhvr>
                                        <p:cTn id="34" dur="500" fill="hold"/>
                                        <p:tgtEl>
                                          <p:spTgt spid="3">
                                            <p:txEl>
                                              <p:pRg st="9" end="9"/>
                                            </p:txEl>
                                          </p:spTgt>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3">
                                            <p:txEl>
                                              <p:pRg st="9" end="9"/>
                                            </p:txEl>
                                          </p:spTgt>
                                        </p:tgtEl>
                                        <p:attrNameLst>
                                          <p:attrName>ppt_y</p:attrName>
                                        </p:attrNameLst>
                                      </p:cBhvr>
                                      <p:tavLst>
                                        <p:tav tm="0">
                                          <p:val>
                                            <p:strVal val="#ppt_y"/>
                                          </p:val>
                                        </p:tav>
                                        <p:tav tm="100000">
                                          <p:val>
                                            <p:strVal val="#ppt_y"/>
                                          </p:val>
                                        </p:tav>
                                      </p:tavLst>
                                    </p:anim>
                                    <p:anim calcmode="lin" valueType="num">
                                      <p:cBhvr>
                                        <p:cTn id="36" dur="500" fill="hold"/>
                                        <p:tgtEl>
                                          <p:spTgt spid="3">
                                            <p:txEl>
                                              <p:pRg st="9" end="9"/>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3">
                                            <p:txEl>
                                              <p:pRg st="9" end="9"/>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3">
                                            <p:txEl>
                                              <p:pRg st="9" end="9"/>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nodeType="clickEffect">
                                  <p:stCondLst>
                                    <p:cond delay="0"/>
                                  </p:stCondLst>
                                  <p:iterate type="lt">
                                    <p:tmPct val="10000"/>
                                  </p:iterate>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p:cTn id="43" dur="500" fill="hold"/>
                                        <p:tgtEl>
                                          <p:spTgt spid="3">
                                            <p:txEl>
                                              <p:pRg st="10" end="10"/>
                                            </p:txEl>
                                          </p:spTgt>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3">
                                            <p:txEl>
                                              <p:pRg st="10" end="10"/>
                                            </p:txEl>
                                          </p:spTgt>
                                        </p:tgtEl>
                                        <p:attrNameLst>
                                          <p:attrName>ppt_y</p:attrName>
                                        </p:attrNameLst>
                                      </p:cBhvr>
                                      <p:tavLst>
                                        <p:tav tm="0">
                                          <p:val>
                                            <p:strVal val="#ppt_y"/>
                                          </p:val>
                                        </p:tav>
                                        <p:tav tm="100000">
                                          <p:val>
                                            <p:strVal val="#ppt_y"/>
                                          </p:val>
                                        </p:tav>
                                      </p:tavLst>
                                    </p:anim>
                                    <p:anim calcmode="lin" valueType="num">
                                      <p:cBhvr>
                                        <p:cTn id="45" dur="500" fill="hold"/>
                                        <p:tgtEl>
                                          <p:spTgt spid="3">
                                            <p:txEl>
                                              <p:pRg st="10" end="1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3">
                                            <p:txEl>
                                              <p:pRg st="10" end="1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3">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1" presetClass="entr" presetSubtype="0" fill="hold" nodeType="clickEffect">
                                  <p:stCondLst>
                                    <p:cond delay="0"/>
                                  </p:stCondLst>
                                  <p:iterate type="lt">
                                    <p:tmPct val="10000"/>
                                  </p:iterate>
                                  <p:childTnLst>
                                    <p:set>
                                      <p:cBhvr>
                                        <p:cTn id="51" dur="1" fill="hold">
                                          <p:stCondLst>
                                            <p:cond delay="0"/>
                                          </p:stCondLst>
                                        </p:cTn>
                                        <p:tgtEl>
                                          <p:spTgt spid="3">
                                            <p:txEl>
                                              <p:pRg st="11" end="11"/>
                                            </p:txEl>
                                          </p:spTgt>
                                        </p:tgtEl>
                                        <p:attrNameLst>
                                          <p:attrName>style.visibility</p:attrName>
                                        </p:attrNameLst>
                                      </p:cBhvr>
                                      <p:to>
                                        <p:strVal val="visible"/>
                                      </p:to>
                                    </p:set>
                                    <p:anim calcmode="lin" valueType="num">
                                      <p:cBhvr>
                                        <p:cTn id="52" dur="500" fill="hold"/>
                                        <p:tgtEl>
                                          <p:spTgt spid="3">
                                            <p:txEl>
                                              <p:pRg st="11" end="11"/>
                                            </p:txEl>
                                          </p:spTgt>
                                        </p:tgtEl>
                                        <p:attrNameLst>
                                          <p:attrName>ppt_x</p:attrName>
                                        </p:attrNameLst>
                                      </p:cBhvr>
                                      <p:tavLst>
                                        <p:tav tm="0">
                                          <p:val>
                                            <p:strVal val="#ppt_x"/>
                                          </p:val>
                                        </p:tav>
                                        <p:tav tm="50000">
                                          <p:val>
                                            <p:strVal val="#ppt_x+.1"/>
                                          </p:val>
                                        </p:tav>
                                        <p:tav tm="100000">
                                          <p:val>
                                            <p:strVal val="#ppt_x"/>
                                          </p:val>
                                        </p:tav>
                                      </p:tavLst>
                                    </p:anim>
                                    <p:anim calcmode="lin" valueType="num">
                                      <p:cBhvr>
                                        <p:cTn id="53" dur="500" fill="hold"/>
                                        <p:tgtEl>
                                          <p:spTgt spid="3">
                                            <p:txEl>
                                              <p:pRg st="11" end="11"/>
                                            </p:txEl>
                                          </p:spTgt>
                                        </p:tgtEl>
                                        <p:attrNameLst>
                                          <p:attrName>ppt_y</p:attrName>
                                        </p:attrNameLst>
                                      </p:cBhvr>
                                      <p:tavLst>
                                        <p:tav tm="0">
                                          <p:val>
                                            <p:strVal val="#ppt_y"/>
                                          </p:val>
                                        </p:tav>
                                        <p:tav tm="100000">
                                          <p:val>
                                            <p:strVal val="#ppt_y"/>
                                          </p:val>
                                        </p:tav>
                                      </p:tavLst>
                                    </p:anim>
                                    <p:anim calcmode="lin" valueType="num">
                                      <p:cBhvr>
                                        <p:cTn id="54" dur="500" fill="hold"/>
                                        <p:tgtEl>
                                          <p:spTgt spid="3">
                                            <p:txEl>
                                              <p:pRg st="11" end="1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5" dur="500" fill="hold"/>
                                        <p:tgtEl>
                                          <p:spTgt spid="3">
                                            <p:txEl>
                                              <p:pRg st="11" end="1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6" dur="500" tmFilter="0,0; .5, 1; 1, 1"/>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12228969" cy="3323771"/>
          </a:xfrm>
          <a:prstGeom prst="rect">
            <a:avLst/>
          </a:prstGeom>
          <a:noFill/>
          <a:ln w="9525">
            <a:noFill/>
            <a:miter lim="800000"/>
            <a:headEnd/>
            <a:tailEnd/>
          </a:ln>
          <a:effectLst/>
        </p:spPr>
      </p:pic>
      <p:sp>
        <p:nvSpPr>
          <p:cNvPr id="3" name="Rectangle 2"/>
          <p:cNvSpPr/>
          <p:nvPr/>
        </p:nvSpPr>
        <p:spPr>
          <a:xfrm>
            <a:off x="0" y="3317679"/>
            <a:ext cx="12192000" cy="523220"/>
          </a:xfrm>
          <a:prstGeom prst="rect">
            <a:avLst/>
          </a:prstGeom>
        </p:spPr>
        <p:txBody>
          <a:bodyPr wrap="square">
            <a:spAutoFit/>
          </a:bodyPr>
          <a:lstStyle/>
          <a:p>
            <a:pPr algn="just"/>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Khối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lượng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phân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tử</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của</a:t>
            </a:r>
            <a:r>
              <a:rPr lang="en-US" sz="2800" dirty="0" smtClean="0">
                <a:solidFill>
                  <a:srgbClr val="FF00FF"/>
                </a:solidFill>
                <a:latin typeface="Times New Roman" pitchFamily="18" charset="0"/>
                <a:cs typeface="Times New Roman" pitchFamily="18" charset="0"/>
              </a:rPr>
              <a:t> fluorine: 19.2 = 38 (</a:t>
            </a:r>
            <a:r>
              <a:rPr lang="en-US" sz="2800" dirty="0" err="1" smtClean="0">
                <a:solidFill>
                  <a:srgbClr val="FF00FF"/>
                </a:solidFill>
                <a:latin typeface="Times New Roman" pitchFamily="18" charset="0"/>
                <a:cs typeface="Times New Roman" pitchFamily="18" charset="0"/>
              </a:rPr>
              <a:t>amu</a:t>
            </a:r>
            <a:r>
              <a:rPr lang="en-US" sz="2800" dirty="0" smtClean="0">
                <a:solidFill>
                  <a:srgbClr val="FF00FF"/>
                </a:solidFill>
                <a:latin typeface="Times New Roman" pitchFamily="18" charset="0"/>
                <a:cs typeface="Times New Roman" pitchFamily="18" charset="0"/>
              </a:rPr>
              <a:t>)</a:t>
            </a:r>
            <a:endParaRPr lang="en-US" sz="2800" dirty="0">
              <a:solidFill>
                <a:srgbClr val="FF00FF"/>
              </a:solidFill>
              <a:latin typeface="Times New Roman" pitchFamily="18" charset="0"/>
              <a:cs typeface="Times New Roman" pitchFamily="18" charset="0"/>
            </a:endParaRPr>
          </a:p>
        </p:txBody>
      </p:sp>
      <p:sp>
        <p:nvSpPr>
          <p:cNvPr id="4" name="Rectangle 3"/>
          <p:cNvSpPr/>
          <p:nvPr/>
        </p:nvSpPr>
        <p:spPr>
          <a:xfrm>
            <a:off x="-7254" y="3803901"/>
            <a:ext cx="12192000" cy="523220"/>
          </a:xfrm>
          <a:prstGeom prst="rect">
            <a:avLst/>
          </a:prstGeom>
        </p:spPr>
        <p:txBody>
          <a:bodyPr wrap="square">
            <a:spAutoFit/>
          </a:bodyPr>
          <a:lstStyle/>
          <a:p>
            <a:pPr algn="just"/>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Khối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lượng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phân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tử</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của</a:t>
            </a:r>
            <a:r>
              <a:rPr lang="en-US" sz="2800" dirty="0" smtClean="0">
                <a:solidFill>
                  <a:srgbClr val="FF00FF"/>
                </a:solidFill>
                <a:latin typeface="Times New Roman" pitchFamily="18" charset="0"/>
                <a:cs typeface="Times New Roman" pitchFamily="18" charset="0"/>
              </a:rPr>
              <a:t> methane: 1.12 + 4.1 = 16 (</a:t>
            </a:r>
            <a:r>
              <a:rPr lang="en-US" sz="2800" dirty="0" err="1" smtClean="0">
                <a:solidFill>
                  <a:srgbClr val="FF00FF"/>
                </a:solidFill>
                <a:latin typeface="Times New Roman" pitchFamily="18" charset="0"/>
                <a:cs typeface="Times New Roman" pitchFamily="18" charset="0"/>
              </a:rPr>
              <a:t>amu</a:t>
            </a:r>
            <a:r>
              <a:rPr lang="en-US" sz="2800" dirty="0" smtClean="0">
                <a:solidFill>
                  <a:srgbClr val="FF00FF"/>
                </a:solidFill>
                <a:latin typeface="Times New Roman" pitchFamily="18" charset="0"/>
                <a:cs typeface="Times New Roman" pitchFamily="18" charset="0"/>
              </a:rPr>
              <a:t>)</a:t>
            </a:r>
            <a:endParaRPr lang="en-US" sz="2800"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from="(-#ppt_w/2)" to="(#ppt_x)" calcmode="lin" valueType="num">
                                      <p:cBhvr>
                                        <p:cTn id="7" dur="600" fill="hold">
                                          <p:stCondLst>
                                            <p:cond delay="0"/>
                                          </p:stCondLst>
                                        </p:cTn>
                                        <p:tgtEl>
                                          <p:spTgt spid="1026"/>
                                        </p:tgtEl>
                                        <p:attrNameLst>
                                          <p:attrName>ppt_x</p:attrName>
                                        </p:attrNameLst>
                                      </p:cBhvr>
                                    </p:anim>
                                    <p:anim from="0" to="-1.0" calcmode="lin" valueType="num">
                                      <p:cBhvr>
                                        <p:cTn id="8" dur="200" decel="50000" autoRev="1" fill="hold">
                                          <p:stCondLst>
                                            <p:cond delay="600"/>
                                          </p:stCondLst>
                                        </p:cTn>
                                        <p:tgtEl>
                                          <p:spTgt spid="1026"/>
                                        </p:tgtEl>
                                        <p:attrNameLst>
                                          <p:attrName>xshear</p:attrName>
                                        </p:attrNameLst>
                                      </p:cBhvr>
                                    </p:anim>
                                    <p:animScale>
                                      <p:cBhvr>
                                        <p:cTn id="9" dur="200" decel="100000" autoRev="1" fill="hold">
                                          <p:stCondLst>
                                            <p:cond delay="600"/>
                                          </p:stCondLst>
                                        </p:cTn>
                                        <p:tgtEl>
                                          <p:spTgt spid="1026"/>
                                        </p:tgtEl>
                                      </p:cBhvr>
                                      <p:from x="100000" y="100000"/>
                                      <p:to x="80000" y="100000"/>
                                    </p:animScale>
                                    <p:anim by="(#ppt_h/3+#ppt_w*0.1)" calcmode="lin" valueType="num">
                                      <p:cBhvr additive="sum">
                                        <p:cTn id="10" dur="200" decel="100000" autoRev="1" fill="hold">
                                          <p:stCondLst>
                                            <p:cond delay="600"/>
                                          </p:stCondLst>
                                        </p:cTn>
                                        <p:tgtEl>
                                          <p:spTgt spid="1026"/>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48" presetClass="entr" presetSubtype="0" accel="5000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6" dur="1000" fill="hold"/>
                                        <p:tgtEl>
                                          <p:spTgt spid="3"/>
                                        </p:tgtEl>
                                        <p:attrNameLst>
                                          <p:attrName>ppt_x</p:attrName>
                                        </p:attrNameLst>
                                      </p:cBhvr>
                                      <p:tavLst>
                                        <p:tav tm="0">
                                          <p:val>
                                            <p:fltVal val="-1"/>
                                          </p:val>
                                        </p:tav>
                                        <p:tav tm="50000">
                                          <p:val>
                                            <p:fltVal val="0.95"/>
                                          </p:val>
                                        </p:tav>
                                        <p:tav tm="100000">
                                          <p:val>
                                            <p:strVal val="#ppt_x"/>
                                          </p:val>
                                        </p:tav>
                                      </p:tavLst>
                                    </p:anim>
                                    <p:anim calcmode="lin" valueType="num">
                                      <p:cBhvr>
                                        <p:cTn id="17" dur="1000" fill="hold"/>
                                        <p:tgtEl>
                                          <p:spTgt spid="3"/>
                                        </p:tgtEl>
                                        <p:attrNameLst>
                                          <p:attrName>ppt_y</p:attrName>
                                        </p:attrNameLst>
                                      </p:cBhvr>
                                      <p:tavLst>
                                        <p:tav tm="0">
                                          <p:val>
                                            <p:strVal val="#ppt_y"/>
                                          </p:val>
                                        </p:tav>
                                        <p:tav tm="100000">
                                          <p:val>
                                            <p:strVal val="#ppt_y"/>
                                          </p:val>
                                        </p:tav>
                                      </p:tavLst>
                                    </p:anim>
                                    <p:animEffect transition="in" filter="fade">
                                      <p:cBhvr>
                                        <p:cTn id="18" dur="1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48" presetClass="entr" presetSubtype="0" accel="5000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4" dur="1000" fill="hold"/>
                                        <p:tgtEl>
                                          <p:spTgt spid="4"/>
                                        </p:tgtEl>
                                        <p:attrNameLst>
                                          <p:attrName>ppt_x</p:attrName>
                                        </p:attrNameLst>
                                      </p:cBhvr>
                                      <p:tavLst>
                                        <p:tav tm="0">
                                          <p:val>
                                            <p:fltVal val="-1"/>
                                          </p:val>
                                        </p:tav>
                                        <p:tav tm="50000">
                                          <p:val>
                                            <p:fltVal val="0.95"/>
                                          </p:val>
                                        </p:tav>
                                        <p:tav tm="100000">
                                          <p:val>
                                            <p:strVal val="#ppt_x"/>
                                          </p:val>
                                        </p:tav>
                                      </p:tavLst>
                                    </p:anim>
                                    <p:anim calcmode="lin" valueType="num">
                                      <p:cBhvr>
                                        <p:cTn id="25" dur="1000" fill="hold"/>
                                        <p:tgtEl>
                                          <p:spTgt spid="4"/>
                                        </p:tgtEl>
                                        <p:attrNameLst>
                                          <p:attrName>ppt_y</p:attrName>
                                        </p:attrNameLst>
                                      </p:cBhvr>
                                      <p:tavLst>
                                        <p:tav tm="0">
                                          <p:val>
                                            <p:strVal val="#ppt_y"/>
                                          </p:val>
                                        </p:tav>
                                        <p:tav tm="100000">
                                          <p:val>
                                            <p:strVal val="#ppt_y"/>
                                          </p:val>
                                        </p:tav>
                                      </p:tavLst>
                                    </p:anim>
                                    <p:animEffect transition="in" filter="fade">
                                      <p:cBhvr>
                                        <p:cTn id="2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BEBA8EAE-BF5A-486C-A8C5-ECC9F3942E4B}">
                <a14:imgProps xmlns:a14="http://schemas.microsoft.com/office/drawing/2010/main">
                  <a14:imgLayer r:embed="rId3">
                    <a14:imgEffect>
                      <a14:sharpenSoften amount="-25000"/>
                    </a14:imgEffect>
                    <a14:imgEffect>
                      <a14:saturation sat="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0" y="-53788"/>
            <a:ext cx="12191999" cy="6858000"/>
          </a:xfrm>
          <a:prstGeom prst="rect">
            <a:avLst/>
          </a:prstGeom>
        </p:spPr>
      </p:pic>
      <p:sp>
        <p:nvSpPr>
          <p:cNvPr id="3" name="Rectangle 2"/>
          <p:cNvSpPr/>
          <p:nvPr/>
        </p:nvSpPr>
        <p:spPr>
          <a:xfrm>
            <a:off x="1524000" y="-2"/>
            <a:ext cx="8670879" cy="2166747"/>
          </a:xfrm>
          <a:prstGeom prst="rect">
            <a:avLst/>
          </a:prstGeom>
        </p:spPr>
        <p:txBody>
          <a:bodyPr wrap="square">
            <a:spAutoFit/>
          </a:bodyPr>
          <a:lstStyle/>
          <a:p>
            <a:pPr algn="ctr">
              <a:lnSpc>
                <a:spcPct val="130000"/>
              </a:lnSpc>
              <a:spcBef>
                <a:spcPts val="600"/>
              </a:spcBef>
            </a:pPr>
            <a:r>
              <a:rPr lang="en-SG" sz="3200" b="1" dirty="0">
                <a:solidFill>
                  <a:srgbClr val="FF0000"/>
                </a:solidFill>
                <a:latin typeface="Times New Roman" panose="02020603050405020304" pitchFamily="18" charset="0"/>
                <a:ea typeface="Calibri" panose="020F0502020204030204" pitchFamily="34" charset="0"/>
                <a:cs typeface="Arial"/>
                <a:sym typeface="Arial"/>
              </a:rPr>
              <a:t>CHỦ ĐỀ </a:t>
            </a:r>
            <a:r>
              <a:rPr lang="en-SG" sz="3200" b="1" dirty="0" smtClean="0">
                <a:solidFill>
                  <a:srgbClr val="FF0000"/>
                </a:solidFill>
                <a:latin typeface="Times New Roman" panose="02020603050405020304" pitchFamily="18" charset="0"/>
                <a:ea typeface="Calibri" panose="020F0502020204030204" pitchFamily="34" charset="0"/>
                <a:cs typeface="Arial"/>
                <a:sym typeface="Arial"/>
              </a:rPr>
              <a:t>3: PHÂN TỬ</a:t>
            </a:r>
            <a:endParaRPr lang="en-US" sz="3200" dirty="0">
              <a:solidFill>
                <a:srgbClr val="FF0000"/>
              </a:solidFill>
              <a:latin typeface="Times New Roman" panose="02020603050405020304" pitchFamily="18" charset="0"/>
              <a:ea typeface="Calibri" panose="020F0502020204030204" pitchFamily="34" charset="0"/>
              <a:cs typeface="Arial"/>
              <a:sym typeface="Arial"/>
            </a:endParaRPr>
          </a:p>
          <a:p>
            <a:pPr algn="ctr">
              <a:lnSpc>
                <a:spcPct val="130000"/>
              </a:lnSpc>
              <a:spcBef>
                <a:spcPts val="600"/>
              </a:spcBef>
            </a:pPr>
            <a:r>
              <a:rPr lang="en-US" sz="3200" b="1" dirty="0">
                <a:solidFill>
                  <a:srgbClr val="FF0000"/>
                </a:solidFill>
                <a:latin typeface="Times New Roman" panose="02020603050405020304" pitchFamily="18" charset="0"/>
                <a:ea typeface="Calibri" panose="020F0502020204030204" pitchFamily="34" charset="0"/>
                <a:cs typeface="Arial"/>
                <a:sym typeface="Arial"/>
              </a:rPr>
              <a:t>BÀI </a:t>
            </a:r>
            <a:r>
              <a:rPr lang="en-US" sz="3200" b="1" dirty="0" smtClean="0">
                <a:solidFill>
                  <a:srgbClr val="FF0000"/>
                </a:solidFill>
                <a:latin typeface="Times New Roman" panose="02020603050405020304" pitchFamily="18" charset="0"/>
                <a:ea typeface="Calibri" panose="020F0502020204030204" pitchFamily="34" charset="0"/>
                <a:cs typeface="Arial"/>
                <a:sym typeface="Arial"/>
              </a:rPr>
              <a:t>4: PHÂN TỬ. ĐƠN CHẤT. HỢP CHẤT.</a:t>
            </a:r>
            <a:endParaRPr lang="en-US" sz="3200" dirty="0">
              <a:solidFill>
                <a:srgbClr val="FF0000"/>
              </a:solidFill>
              <a:latin typeface="Times New Roman" panose="02020603050405020304" pitchFamily="18" charset="0"/>
              <a:ea typeface="Calibri" panose="020F0502020204030204" pitchFamily="34" charset="0"/>
              <a:cs typeface="Arial"/>
              <a:sym typeface="Arial"/>
            </a:endParaRPr>
          </a:p>
          <a:p>
            <a:pPr algn="ctr">
              <a:lnSpc>
                <a:spcPct val="130000"/>
              </a:lnSpc>
              <a:spcBef>
                <a:spcPts val="600"/>
              </a:spcBef>
            </a:pPr>
            <a:r>
              <a:rPr lang="en-US" sz="3200" dirty="0" err="1">
                <a:solidFill>
                  <a:prstClr val="black"/>
                </a:solidFill>
                <a:latin typeface="Times New Roman" panose="02020603050405020304" pitchFamily="18" charset="0"/>
                <a:ea typeface="Calibri" panose="020F0502020204030204" pitchFamily="34" charset="0"/>
                <a:cs typeface="Arial"/>
                <a:sym typeface="Arial"/>
              </a:rPr>
              <a:t>Thời</a:t>
            </a:r>
            <a:r>
              <a:rPr lang="en-US" sz="3200" dirty="0">
                <a:solidFill>
                  <a:prstClr val="black"/>
                </a:solidFill>
                <a:latin typeface="Times New Roman" panose="02020603050405020304" pitchFamily="18" charset="0"/>
                <a:ea typeface="Calibri" panose="020F0502020204030204" pitchFamily="34" charset="0"/>
                <a:cs typeface="Arial"/>
                <a:sym typeface="Arial"/>
              </a:rPr>
              <a:t> </a:t>
            </a:r>
            <a:r>
              <a:rPr lang="en-US" sz="3200" dirty="0" err="1">
                <a:solidFill>
                  <a:prstClr val="black"/>
                </a:solidFill>
                <a:latin typeface="Times New Roman" panose="02020603050405020304" pitchFamily="18" charset="0"/>
                <a:ea typeface="Calibri" panose="020F0502020204030204" pitchFamily="34" charset="0"/>
                <a:cs typeface="Arial"/>
                <a:sym typeface="Arial"/>
              </a:rPr>
              <a:t>gian</a:t>
            </a:r>
            <a:r>
              <a:rPr lang="en-US" sz="3200" dirty="0">
                <a:solidFill>
                  <a:prstClr val="black"/>
                </a:solidFill>
                <a:latin typeface="Times New Roman" panose="02020603050405020304" pitchFamily="18" charset="0"/>
                <a:ea typeface="Calibri" panose="020F0502020204030204" pitchFamily="34" charset="0"/>
                <a:cs typeface="Arial"/>
                <a:sym typeface="Arial"/>
              </a:rPr>
              <a:t> </a:t>
            </a:r>
            <a:r>
              <a:rPr lang="en-US" sz="3200" dirty="0" err="1">
                <a:solidFill>
                  <a:prstClr val="black"/>
                </a:solidFill>
                <a:latin typeface="Times New Roman" panose="02020603050405020304" pitchFamily="18" charset="0"/>
                <a:ea typeface="Calibri" panose="020F0502020204030204" pitchFamily="34" charset="0"/>
                <a:cs typeface="Arial"/>
                <a:sym typeface="Arial"/>
              </a:rPr>
              <a:t>thực</a:t>
            </a:r>
            <a:r>
              <a:rPr lang="en-US" sz="3200" dirty="0">
                <a:solidFill>
                  <a:prstClr val="black"/>
                </a:solidFill>
                <a:latin typeface="Times New Roman" panose="02020603050405020304" pitchFamily="18" charset="0"/>
                <a:ea typeface="Calibri" panose="020F0502020204030204" pitchFamily="34" charset="0"/>
                <a:cs typeface="Arial"/>
                <a:sym typeface="Arial"/>
              </a:rPr>
              <a:t> </a:t>
            </a:r>
            <a:r>
              <a:rPr lang="en-US" sz="3200" dirty="0" err="1">
                <a:solidFill>
                  <a:prstClr val="black"/>
                </a:solidFill>
                <a:latin typeface="Times New Roman" panose="02020603050405020304" pitchFamily="18" charset="0"/>
                <a:ea typeface="Calibri" panose="020F0502020204030204" pitchFamily="34" charset="0"/>
                <a:cs typeface="Arial"/>
                <a:sym typeface="Arial"/>
              </a:rPr>
              <a:t>hiện</a:t>
            </a:r>
            <a:r>
              <a:rPr lang="en-US" sz="3200" dirty="0">
                <a:solidFill>
                  <a:prstClr val="black"/>
                </a:solidFill>
                <a:latin typeface="Times New Roman" panose="02020603050405020304" pitchFamily="18" charset="0"/>
                <a:ea typeface="Calibri" panose="020F0502020204030204" pitchFamily="34" charset="0"/>
                <a:cs typeface="Arial"/>
                <a:sym typeface="Arial"/>
              </a:rPr>
              <a:t>: (</a:t>
            </a:r>
            <a:r>
              <a:rPr lang="en-US" sz="3200" dirty="0" smtClean="0">
                <a:solidFill>
                  <a:prstClr val="black"/>
                </a:solidFill>
                <a:latin typeface="Times New Roman" panose="02020603050405020304" pitchFamily="18" charset="0"/>
                <a:ea typeface="Calibri" panose="020F0502020204030204" pitchFamily="34" charset="0"/>
                <a:cs typeface="Arial"/>
                <a:sym typeface="Arial"/>
              </a:rPr>
              <a:t>03 </a:t>
            </a:r>
            <a:r>
              <a:rPr lang="en-US" sz="3200" dirty="0" err="1" smtClean="0">
                <a:solidFill>
                  <a:prstClr val="black"/>
                </a:solidFill>
                <a:latin typeface="Times New Roman" panose="02020603050405020304" pitchFamily="18" charset="0"/>
                <a:ea typeface="Calibri" panose="020F0502020204030204" pitchFamily="34" charset="0"/>
                <a:cs typeface="Arial"/>
                <a:sym typeface="Arial"/>
              </a:rPr>
              <a:t>tiết</a:t>
            </a:r>
            <a:r>
              <a:rPr lang="en-US" sz="3200" dirty="0" smtClean="0">
                <a:solidFill>
                  <a:prstClr val="black"/>
                </a:solidFill>
                <a:latin typeface="Times New Roman" panose="02020603050405020304" pitchFamily="18" charset="0"/>
                <a:ea typeface="Calibri" panose="020F0502020204030204" pitchFamily="34" charset="0"/>
                <a:cs typeface="Arial"/>
                <a:sym typeface="Arial"/>
              </a:rPr>
              <a:t>: 16,17,18)</a:t>
            </a:r>
            <a:endParaRPr lang="en-US" sz="3200" dirty="0">
              <a:solidFill>
                <a:prstClr val="black"/>
              </a:solidFill>
              <a:latin typeface="Times New Roman" panose="02020603050405020304" pitchFamily="18" charset="0"/>
              <a:ea typeface="Calibri" panose="020F0502020204030204" pitchFamily="34" charset="0"/>
              <a:cs typeface="Arial"/>
              <a:sym typeface="Arial"/>
            </a:endParaRPr>
          </a:p>
        </p:txBody>
      </p:sp>
      <p:sp>
        <p:nvSpPr>
          <p:cNvPr id="2" name="Oval 1"/>
          <p:cNvSpPr/>
          <p:nvPr/>
        </p:nvSpPr>
        <p:spPr>
          <a:xfrm>
            <a:off x="3904130" y="2353235"/>
            <a:ext cx="452718" cy="497541"/>
          </a:xfrm>
          <a:prstGeom prst="ellipse">
            <a:avLst/>
          </a:prstGeom>
          <a:solidFill>
            <a:srgbClr val="00B050"/>
          </a:solidFill>
          <a:ln w="6350">
            <a:solidFill>
              <a:schemeClr val="accent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prstClr val="white"/>
                </a:solidFill>
              </a:rPr>
              <a:t>1</a:t>
            </a:r>
            <a:endParaRPr lang="en-US" sz="2400" b="1" dirty="0">
              <a:solidFill>
                <a:prstClr val="white"/>
              </a:solidFill>
            </a:endParaRPr>
          </a:p>
        </p:txBody>
      </p:sp>
      <p:sp>
        <p:nvSpPr>
          <p:cNvPr id="4" name="Rounded Rectangle 3"/>
          <p:cNvSpPr/>
          <p:nvPr/>
        </p:nvSpPr>
        <p:spPr>
          <a:xfrm>
            <a:off x="389965" y="3120602"/>
            <a:ext cx="2810435" cy="1286965"/>
          </a:xfrm>
          <a:prstGeom prst="roundRect">
            <a:avLst/>
          </a:prstGeom>
          <a:scene3d>
            <a:camera prst="isometricOffAxis1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smtClean="0">
                <a:solidFill>
                  <a:prstClr val="white"/>
                </a:solidFill>
              </a:rPr>
              <a:t>Mục</a:t>
            </a:r>
            <a:r>
              <a:rPr lang="en-US" sz="3200" b="1" dirty="0" smtClean="0">
                <a:solidFill>
                  <a:prstClr val="white"/>
                </a:solidFill>
              </a:rPr>
              <a:t> </a:t>
            </a:r>
            <a:r>
              <a:rPr lang="en-US" sz="3200" b="1" dirty="0" err="1" smtClean="0">
                <a:solidFill>
                  <a:prstClr val="white"/>
                </a:solidFill>
              </a:rPr>
              <a:t>tiêu</a:t>
            </a:r>
            <a:r>
              <a:rPr lang="en-US" sz="3200" b="1" dirty="0" smtClean="0">
                <a:solidFill>
                  <a:prstClr val="white"/>
                </a:solidFill>
              </a:rPr>
              <a:t> </a:t>
            </a:r>
          </a:p>
          <a:p>
            <a:pPr algn="ctr"/>
            <a:r>
              <a:rPr lang="en-US" sz="3200" b="1" dirty="0" err="1" smtClean="0">
                <a:solidFill>
                  <a:prstClr val="white"/>
                </a:solidFill>
              </a:rPr>
              <a:t>bài</a:t>
            </a:r>
            <a:r>
              <a:rPr lang="en-US" sz="3200" b="1" dirty="0" smtClean="0">
                <a:solidFill>
                  <a:prstClr val="white"/>
                </a:solidFill>
              </a:rPr>
              <a:t> </a:t>
            </a:r>
            <a:r>
              <a:rPr lang="en-US" sz="3200" b="1" dirty="0" err="1" smtClean="0">
                <a:solidFill>
                  <a:prstClr val="white"/>
                </a:solidFill>
              </a:rPr>
              <a:t>học</a:t>
            </a:r>
            <a:endParaRPr lang="en-US" sz="3200" b="1" dirty="0">
              <a:solidFill>
                <a:prstClr val="white"/>
              </a:solidFill>
            </a:endParaRPr>
          </a:p>
        </p:txBody>
      </p:sp>
      <p:sp>
        <p:nvSpPr>
          <p:cNvPr id="8" name="Rectangle 7"/>
          <p:cNvSpPr/>
          <p:nvPr/>
        </p:nvSpPr>
        <p:spPr>
          <a:xfrm>
            <a:off x="4603378" y="2299447"/>
            <a:ext cx="7315200" cy="580877"/>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prstClr val="white"/>
                </a:solidFill>
                <a:latin typeface="Times New Roman" panose="02020603050405020304" pitchFamily="18" charset="0"/>
                <a:cs typeface="Times New Roman" panose="02020603050405020304" pitchFamily="18" charset="0"/>
              </a:rPr>
              <a:t>Nêu</a:t>
            </a:r>
            <a:r>
              <a:rPr lang="en-US" sz="2800" dirty="0" smtClean="0">
                <a:solidFill>
                  <a:prstClr val="white"/>
                </a:solidFill>
                <a:latin typeface="Times New Roman" panose="02020603050405020304" pitchFamily="18" charset="0"/>
                <a:cs typeface="Times New Roman" panose="02020603050405020304" pitchFamily="18" charset="0"/>
              </a:rPr>
              <a:t> </a:t>
            </a:r>
            <a:r>
              <a:rPr lang="en-US" sz="2800" dirty="0" err="1" smtClean="0">
                <a:solidFill>
                  <a:prstClr val="white"/>
                </a:solidFill>
                <a:latin typeface="Times New Roman" panose="02020603050405020304" pitchFamily="18" charset="0"/>
                <a:cs typeface="Times New Roman" panose="02020603050405020304" pitchFamily="18" charset="0"/>
              </a:rPr>
              <a:t>được</a:t>
            </a:r>
            <a:r>
              <a:rPr lang="en-US" sz="2800" dirty="0" smtClean="0">
                <a:solidFill>
                  <a:prstClr val="white"/>
                </a:solidFill>
                <a:latin typeface="Times New Roman" panose="02020603050405020304" pitchFamily="18" charset="0"/>
                <a:cs typeface="Times New Roman" panose="02020603050405020304" pitchFamily="18" charset="0"/>
              </a:rPr>
              <a:t> </a:t>
            </a:r>
            <a:r>
              <a:rPr lang="en-US" sz="2800" dirty="0" err="1" smtClean="0">
                <a:solidFill>
                  <a:prstClr val="white"/>
                </a:solidFill>
                <a:latin typeface="Times New Roman" panose="02020603050405020304" pitchFamily="18" charset="0"/>
                <a:cs typeface="Times New Roman" panose="02020603050405020304" pitchFamily="18" charset="0"/>
              </a:rPr>
              <a:t>khái</a:t>
            </a:r>
            <a:r>
              <a:rPr lang="en-US" sz="2800" dirty="0" smtClean="0">
                <a:solidFill>
                  <a:prstClr val="white"/>
                </a:solidFill>
                <a:latin typeface="Times New Roman" panose="02020603050405020304" pitchFamily="18" charset="0"/>
                <a:cs typeface="Times New Roman" panose="02020603050405020304" pitchFamily="18" charset="0"/>
              </a:rPr>
              <a:t> </a:t>
            </a:r>
            <a:r>
              <a:rPr lang="en-US" sz="2800" dirty="0" err="1" smtClean="0">
                <a:solidFill>
                  <a:prstClr val="white"/>
                </a:solidFill>
                <a:latin typeface="Times New Roman" panose="02020603050405020304" pitchFamily="18" charset="0"/>
                <a:cs typeface="Times New Roman" panose="02020603050405020304" pitchFamily="18" charset="0"/>
              </a:rPr>
              <a:t>niệm</a:t>
            </a:r>
            <a:r>
              <a:rPr lang="en-US" sz="2800" dirty="0" smtClean="0">
                <a:solidFill>
                  <a:prstClr val="white"/>
                </a:solidFill>
                <a:latin typeface="Times New Roman" panose="02020603050405020304" pitchFamily="18" charset="0"/>
                <a:cs typeface="Times New Roman" panose="02020603050405020304" pitchFamily="18" charset="0"/>
              </a:rPr>
              <a:t>: </a:t>
            </a:r>
            <a:r>
              <a:rPr lang="en-US" sz="2800" dirty="0" err="1" smtClean="0">
                <a:solidFill>
                  <a:prstClr val="white"/>
                </a:solidFill>
                <a:latin typeface="Times New Roman" panose="02020603050405020304" pitchFamily="18" charset="0"/>
                <a:cs typeface="Times New Roman" panose="02020603050405020304" pitchFamily="18" charset="0"/>
              </a:rPr>
              <a:t>Phân</a:t>
            </a:r>
            <a:r>
              <a:rPr lang="en-US" sz="2800" dirty="0" smtClean="0">
                <a:solidFill>
                  <a:prstClr val="white"/>
                </a:solidFill>
                <a:latin typeface="Times New Roman" panose="02020603050405020304" pitchFamily="18" charset="0"/>
                <a:cs typeface="Times New Roman" panose="02020603050405020304" pitchFamily="18" charset="0"/>
              </a:rPr>
              <a:t> </a:t>
            </a:r>
            <a:r>
              <a:rPr lang="en-US" sz="2800" dirty="0" err="1" smtClean="0">
                <a:solidFill>
                  <a:prstClr val="white"/>
                </a:solidFill>
                <a:latin typeface="Times New Roman" panose="02020603050405020304" pitchFamily="18" charset="0"/>
                <a:cs typeface="Times New Roman" panose="02020603050405020304" pitchFamily="18" charset="0"/>
              </a:rPr>
              <a:t>tử</a:t>
            </a:r>
            <a:r>
              <a:rPr lang="en-US" sz="2800" dirty="0" smtClean="0">
                <a:solidFill>
                  <a:prstClr val="white"/>
                </a:solidFill>
                <a:latin typeface="Times New Roman" panose="02020603050405020304" pitchFamily="18" charset="0"/>
                <a:cs typeface="Times New Roman" panose="02020603050405020304" pitchFamily="18" charset="0"/>
              </a:rPr>
              <a:t>, </a:t>
            </a:r>
            <a:r>
              <a:rPr lang="en-US" sz="2800" dirty="0" err="1" smtClean="0">
                <a:solidFill>
                  <a:prstClr val="white"/>
                </a:solidFill>
                <a:latin typeface="Times New Roman" panose="02020603050405020304" pitchFamily="18" charset="0"/>
                <a:cs typeface="Times New Roman" panose="02020603050405020304" pitchFamily="18" charset="0"/>
              </a:rPr>
              <a:t>đơn</a:t>
            </a:r>
            <a:r>
              <a:rPr lang="en-US" sz="2800" dirty="0" smtClean="0">
                <a:solidFill>
                  <a:prstClr val="white"/>
                </a:solidFill>
                <a:latin typeface="Times New Roman" panose="02020603050405020304" pitchFamily="18" charset="0"/>
                <a:cs typeface="Times New Roman" panose="02020603050405020304" pitchFamily="18" charset="0"/>
              </a:rPr>
              <a:t> </a:t>
            </a:r>
            <a:r>
              <a:rPr lang="en-US" sz="2800" dirty="0" err="1" smtClean="0">
                <a:solidFill>
                  <a:prstClr val="white"/>
                </a:solidFill>
                <a:latin typeface="Times New Roman" panose="02020603050405020304" pitchFamily="18" charset="0"/>
                <a:cs typeface="Times New Roman" panose="02020603050405020304" pitchFamily="18" charset="0"/>
              </a:rPr>
              <a:t>chất</a:t>
            </a:r>
            <a:r>
              <a:rPr lang="en-US" sz="2800" dirty="0" smtClean="0">
                <a:solidFill>
                  <a:prstClr val="white"/>
                </a:solidFill>
                <a:latin typeface="Times New Roman" panose="02020603050405020304" pitchFamily="18" charset="0"/>
                <a:cs typeface="Times New Roman" panose="02020603050405020304" pitchFamily="18" charset="0"/>
              </a:rPr>
              <a:t>, </a:t>
            </a:r>
            <a:r>
              <a:rPr lang="en-US" sz="2800" dirty="0" err="1" smtClean="0">
                <a:solidFill>
                  <a:prstClr val="white"/>
                </a:solidFill>
                <a:latin typeface="Times New Roman" panose="02020603050405020304" pitchFamily="18" charset="0"/>
                <a:cs typeface="Times New Roman" panose="02020603050405020304" pitchFamily="18" charset="0"/>
              </a:rPr>
              <a:t>hợp</a:t>
            </a:r>
            <a:r>
              <a:rPr lang="en-US" sz="2800" dirty="0" smtClean="0">
                <a:solidFill>
                  <a:prstClr val="white"/>
                </a:solidFill>
                <a:latin typeface="Times New Roman" panose="02020603050405020304" pitchFamily="18" charset="0"/>
                <a:cs typeface="Times New Roman" panose="02020603050405020304" pitchFamily="18" charset="0"/>
              </a:rPr>
              <a:t> </a:t>
            </a:r>
            <a:r>
              <a:rPr lang="en-US" sz="2800" dirty="0" err="1" smtClean="0">
                <a:solidFill>
                  <a:prstClr val="white"/>
                </a:solidFill>
                <a:latin typeface="Times New Roman" panose="02020603050405020304" pitchFamily="18" charset="0"/>
                <a:cs typeface="Times New Roman" panose="02020603050405020304" pitchFamily="18" charset="0"/>
              </a:rPr>
              <a:t>chất</a:t>
            </a:r>
            <a:endParaRPr lang="en-US" sz="2800" dirty="0">
              <a:solidFill>
                <a:prstClr val="white"/>
              </a:solidFill>
              <a:latin typeface="Times New Roman" panose="02020603050405020304" pitchFamily="18" charset="0"/>
              <a:cs typeface="Times New Roman" panose="02020603050405020304" pitchFamily="18" charset="0"/>
            </a:endParaRPr>
          </a:p>
        </p:txBody>
      </p:sp>
      <p:sp>
        <p:nvSpPr>
          <p:cNvPr id="12" name="Oval 11"/>
          <p:cNvSpPr/>
          <p:nvPr/>
        </p:nvSpPr>
        <p:spPr>
          <a:xfrm>
            <a:off x="3904130" y="3120602"/>
            <a:ext cx="452718" cy="497541"/>
          </a:xfrm>
          <a:prstGeom prst="ellipse">
            <a:avLst/>
          </a:prstGeom>
          <a:solidFill>
            <a:srgbClr val="7030A0"/>
          </a:solidFill>
          <a:ln w="6350">
            <a:solidFill>
              <a:schemeClr val="accent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prstClr val="white"/>
                </a:solidFill>
              </a:rPr>
              <a:t>2</a:t>
            </a:r>
            <a:endParaRPr lang="en-US" sz="2400" b="1" dirty="0">
              <a:solidFill>
                <a:prstClr val="white"/>
              </a:solidFill>
            </a:endParaRPr>
          </a:p>
        </p:txBody>
      </p:sp>
      <p:sp>
        <p:nvSpPr>
          <p:cNvPr id="13" name="Rectangle 12"/>
          <p:cNvSpPr/>
          <p:nvPr/>
        </p:nvSpPr>
        <p:spPr>
          <a:xfrm>
            <a:off x="4603378" y="3066814"/>
            <a:ext cx="7315200" cy="580877"/>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prstClr val="white"/>
                </a:solidFill>
                <a:latin typeface="Times New Roman" panose="02020603050405020304" pitchFamily="18" charset="0"/>
                <a:cs typeface="Times New Roman" panose="02020603050405020304" pitchFamily="18" charset="0"/>
              </a:rPr>
              <a:t>Đưa</a:t>
            </a:r>
            <a:r>
              <a:rPr lang="en-US" sz="2800" dirty="0" smtClean="0">
                <a:solidFill>
                  <a:prstClr val="white"/>
                </a:solidFill>
                <a:latin typeface="Times New Roman" panose="02020603050405020304" pitchFamily="18" charset="0"/>
                <a:cs typeface="Times New Roman" panose="02020603050405020304" pitchFamily="18" charset="0"/>
              </a:rPr>
              <a:t> </a:t>
            </a:r>
            <a:r>
              <a:rPr lang="en-US" sz="2800" dirty="0" err="1" smtClean="0">
                <a:solidFill>
                  <a:prstClr val="white"/>
                </a:solidFill>
                <a:latin typeface="Times New Roman" panose="02020603050405020304" pitchFamily="18" charset="0"/>
                <a:cs typeface="Times New Roman" panose="02020603050405020304" pitchFamily="18" charset="0"/>
              </a:rPr>
              <a:t>ra</a:t>
            </a:r>
            <a:r>
              <a:rPr lang="en-US" sz="2800" dirty="0" smtClean="0">
                <a:solidFill>
                  <a:prstClr val="white"/>
                </a:solidFill>
                <a:latin typeface="Times New Roman" panose="02020603050405020304" pitchFamily="18" charset="0"/>
                <a:cs typeface="Times New Roman" panose="02020603050405020304" pitchFamily="18" charset="0"/>
              </a:rPr>
              <a:t> </a:t>
            </a:r>
            <a:r>
              <a:rPr lang="en-US" sz="2800" dirty="0" err="1" smtClean="0">
                <a:solidFill>
                  <a:prstClr val="white"/>
                </a:solidFill>
                <a:latin typeface="Times New Roman" panose="02020603050405020304" pitchFamily="18" charset="0"/>
                <a:cs typeface="Times New Roman" panose="02020603050405020304" pitchFamily="18" charset="0"/>
              </a:rPr>
              <a:t>được</a:t>
            </a:r>
            <a:r>
              <a:rPr lang="en-US" sz="2800" dirty="0" smtClean="0">
                <a:solidFill>
                  <a:prstClr val="white"/>
                </a:solidFill>
                <a:latin typeface="Times New Roman" panose="02020603050405020304" pitchFamily="18" charset="0"/>
                <a:cs typeface="Times New Roman" panose="02020603050405020304" pitchFamily="18" charset="0"/>
              </a:rPr>
              <a:t> 1 </a:t>
            </a:r>
            <a:r>
              <a:rPr lang="en-US" sz="2800" dirty="0" err="1" smtClean="0">
                <a:solidFill>
                  <a:prstClr val="white"/>
                </a:solidFill>
                <a:latin typeface="Times New Roman" panose="02020603050405020304" pitchFamily="18" charset="0"/>
                <a:cs typeface="Times New Roman" panose="02020603050405020304" pitchFamily="18" charset="0"/>
              </a:rPr>
              <a:t>số</a:t>
            </a:r>
            <a:r>
              <a:rPr lang="en-US" sz="2800" dirty="0" smtClean="0">
                <a:solidFill>
                  <a:prstClr val="white"/>
                </a:solidFill>
                <a:latin typeface="Times New Roman" panose="02020603050405020304" pitchFamily="18" charset="0"/>
                <a:cs typeface="Times New Roman" panose="02020603050405020304" pitchFamily="18" charset="0"/>
              </a:rPr>
              <a:t> </a:t>
            </a:r>
            <a:r>
              <a:rPr lang="en-US" sz="2800" dirty="0" err="1" smtClean="0">
                <a:solidFill>
                  <a:prstClr val="white"/>
                </a:solidFill>
                <a:latin typeface="Times New Roman" panose="02020603050405020304" pitchFamily="18" charset="0"/>
                <a:cs typeface="Times New Roman" panose="02020603050405020304" pitchFamily="18" charset="0"/>
              </a:rPr>
              <a:t>ví</a:t>
            </a:r>
            <a:r>
              <a:rPr lang="en-US" sz="2800" dirty="0" smtClean="0">
                <a:solidFill>
                  <a:prstClr val="white"/>
                </a:solidFill>
                <a:latin typeface="Times New Roman" panose="02020603050405020304" pitchFamily="18" charset="0"/>
                <a:cs typeface="Times New Roman" panose="02020603050405020304" pitchFamily="18" charset="0"/>
              </a:rPr>
              <a:t> </a:t>
            </a:r>
            <a:r>
              <a:rPr lang="en-US" sz="2800" dirty="0" err="1" smtClean="0">
                <a:solidFill>
                  <a:prstClr val="white"/>
                </a:solidFill>
                <a:latin typeface="Times New Roman" panose="02020603050405020304" pitchFamily="18" charset="0"/>
                <a:cs typeface="Times New Roman" panose="02020603050405020304" pitchFamily="18" charset="0"/>
              </a:rPr>
              <a:t>dụ</a:t>
            </a:r>
            <a:r>
              <a:rPr lang="en-US" sz="2800" dirty="0" smtClean="0">
                <a:solidFill>
                  <a:prstClr val="white"/>
                </a:solidFill>
                <a:latin typeface="Times New Roman" panose="02020603050405020304" pitchFamily="18" charset="0"/>
                <a:cs typeface="Times New Roman" panose="02020603050405020304" pitchFamily="18" charset="0"/>
              </a:rPr>
              <a:t> </a:t>
            </a:r>
            <a:r>
              <a:rPr lang="en-US" sz="2800" dirty="0" err="1" smtClean="0">
                <a:solidFill>
                  <a:prstClr val="white"/>
                </a:solidFill>
                <a:latin typeface="Times New Roman" panose="02020603050405020304" pitchFamily="18" charset="0"/>
                <a:cs typeface="Times New Roman" panose="02020603050405020304" pitchFamily="18" charset="0"/>
              </a:rPr>
              <a:t>về</a:t>
            </a:r>
            <a:r>
              <a:rPr lang="en-US" sz="2800" dirty="0" smtClean="0">
                <a:solidFill>
                  <a:prstClr val="white"/>
                </a:solidFill>
                <a:latin typeface="Times New Roman" panose="02020603050405020304" pitchFamily="18" charset="0"/>
                <a:cs typeface="Times New Roman" panose="02020603050405020304" pitchFamily="18" charset="0"/>
              </a:rPr>
              <a:t> : </a:t>
            </a:r>
            <a:r>
              <a:rPr lang="en-US" sz="2800" dirty="0" err="1" smtClean="0">
                <a:solidFill>
                  <a:prstClr val="white"/>
                </a:solidFill>
                <a:latin typeface="Times New Roman" panose="02020603050405020304" pitchFamily="18" charset="0"/>
                <a:cs typeface="Times New Roman" panose="02020603050405020304" pitchFamily="18" charset="0"/>
              </a:rPr>
              <a:t>đơn</a:t>
            </a:r>
            <a:r>
              <a:rPr lang="en-US" sz="2800" dirty="0" smtClean="0">
                <a:solidFill>
                  <a:prstClr val="white"/>
                </a:solidFill>
                <a:latin typeface="Times New Roman" panose="02020603050405020304" pitchFamily="18" charset="0"/>
                <a:cs typeface="Times New Roman" panose="02020603050405020304" pitchFamily="18" charset="0"/>
              </a:rPr>
              <a:t> </a:t>
            </a:r>
            <a:r>
              <a:rPr lang="en-US" sz="2800" dirty="0" err="1" smtClean="0">
                <a:solidFill>
                  <a:prstClr val="white"/>
                </a:solidFill>
                <a:latin typeface="Times New Roman" panose="02020603050405020304" pitchFamily="18" charset="0"/>
                <a:cs typeface="Times New Roman" panose="02020603050405020304" pitchFamily="18" charset="0"/>
              </a:rPr>
              <a:t>chất</a:t>
            </a:r>
            <a:r>
              <a:rPr lang="en-US" sz="2800" dirty="0" smtClean="0">
                <a:solidFill>
                  <a:prstClr val="white"/>
                </a:solidFill>
                <a:latin typeface="Times New Roman" panose="02020603050405020304" pitchFamily="18" charset="0"/>
                <a:cs typeface="Times New Roman" panose="02020603050405020304" pitchFamily="18" charset="0"/>
              </a:rPr>
              <a:t>, </a:t>
            </a:r>
            <a:r>
              <a:rPr lang="en-US" sz="2800" dirty="0" err="1" smtClean="0">
                <a:solidFill>
                  <a:prstClr val="white"/>
                </a:solidFill>
                <a:latin typeface="Times New Roman" panose="02020603050405020304" pitchFamily="18" charset="0"/>
                <a:cs typeface="Times New Roman" panose="02020603050405020304" pitchFamily="18" charset="0"/>
              </a:rPr>
              <a:t>hợp</a:t>
            </a:r>
            <a:r>
              <a:rPr lang="en-US" sz="2800" dirty="0" smtClean="0">
                <a:solidFill>
                  <a:prstClr val="white"/>
                </a:solidFill>
                <a:latin typeface="Times New Roman" panose="02020603050405020304" pitchFamily="18" charset="0"/>
                <a:cs typeface="Times New Roman" panose="02020603050405020304" pitchFamily="18" charset="0"/>
              </a:rPr>
              <a:t> </a:t>
            </a:r>
            <a:r>
              <a:rPr lang="en-US" sz="2800" dirty="0" err="1" smtClean="0">
                <a:solidFill>
                  <a:prstClr val="white"/>
                </a:solidFill>
                <a:latin typeface="Times New Roman" panose="02020603050405020304" pitchFamily="18" charset="0"/>
                <a:cs typeface="Times New Roman" panose="02020603050405020304" pitchFamily="18" charset="0"/>
              </a:rPr>
              <a:t>chất</a:t>
            </a:r>
            <a:endParaRPr lang="en-US" sz="2800" dirty="0">
              <a:solidFill>
                <a:prstClr val="white"/>
              </a:solidFill>
              <a:latin typeface="Times New Roman" panose="02020603050405020304" pitchFamily="18" charset="0"/>
              <a:cs typeface="Times New Roman" panose="02020603050405020304" pitchFamily="18" charset="0"/>
            </a:endParaRPr>
          </a:p>
        </p:txBody>
      </p:sp>
      <p:sp>
        <p:nvSpPr>
          <p:cNvPr id="14" name="Oval 13"/>
          <p:cNvSpPr/>
          <p:nvPr/>
        </p:nvSpPr>
        <p:spPr>
          <a:xfrm>
            <a:off x="3904130" y="3955411"/>
            <a:ext cx="452718" cy="497541"/>
          </a:xfrm>
          <a:prstGeom prst="ellipse">
            <a:avLst/>
          </a:prstGeom>
          <a:solidFill>
            <a:srgbClr val="FF0000"/>
          </a:solidFill>
          <a:ln w="6350">
            <a:solidFill>
              <a:schemeClr val="accent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prstClr val="white"/>
                </a:solidFill>
              </a:rPr>
              <a:t>3</a:t>
            </a:r>
            <a:endParaRPr lang="en-US" sz="2400" b="1" dirty="0">
              <a:solidFill>
                <a:prstClr val="white"/>
              </a:solidFill>
            </a:endParaRPr>
          </a:p>
        </p:txBody>
      </p:sp>
      <p:sp>
        <p:nvSpPr>
          <p:cNvPr id="15" name="Rectangle 14"/>
          <p:cNvSpPr/>
          <p:nvPr/>
        </p:nvSpPr>
        <p:spPr>
          <a:xfrm>
            <a:off x="4603378" y="3901623"/>
            <a:ext cx="7315200" cy="58087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prstClr val="white"/>
                </a:solidFill>
                <a:latin typeface="Times New Roman" panose="02020603050405020304" pitchFamily="18" charset="0"/>
                <a:cs typeface="Times New Roman" panose="02020603050405020304" pitchFamily="18" charset="0"/>
              </a:rPr>
              <a:t>Tính</a:t>
            </a:r>
            <a:r>
              <a:rPr lang="en-US" sz="2800" dirty="0" smtClean="0">
                <a:solidFill>
                  <a:prstClr val="white"/>
                </a:solidFill>
                <a:latin typeface="Times New Roman" panose="02020603050405020304" pitchFamily="18" charset="0"/>
                <a:cs typeface="Times New Roman" panose="02020603050405020304" pitchFamily="18" charset="0"/>
              </a:rPr>
              <a:t> </a:t>
            </a:r>
            <a:r>
              <a:rPr lang="en-US" sz="2800" dirty="0" err="1" smtClean="0">
                <a:solidFill>
                  <a:prstClr val="white"/>
                </a:solidFill>
                <a:latin typeface="Times New Roman" panose="02020603050405020304" pitchFamily="18" charset="0"/>
                <a:cs typeface="Times New Roman" panose="02020603050405020304" pitchFamily="18" charset="0"/>
              </a:rPr>
              <a:t>được</a:t>
            </a:r>
            <a:r>
              <a:rPr lang="en-US" sz="2800" dirty="0" smtClean="0">
                <a:solidFill>
                  <a:prstClr val="white"/>
                </a:solidFill>
                <a:latin typeface="Times New Roman" panose="02020603050405020304" pitchFamily="18" charset="0"/>
                <a:cs typeface="Times New Roman" panose="02020603050405020304" pitchFamily="18" charset="0"/>
              </a:rPr>
              <a:t> </a:t>
            </a:r>
            <a:r>
              <a:rPr lang="en-US" sz="2800" dirty="0" err="1" smtClean="0">
                <a:solidFill>
                  <a:prstClr val="white"/>
                </a:solidFill>
                <a:latin typeface="Times New Roman" panose="02020603050405020304" pitchFamily="18" charset="0"/>
                <a:cs typeface="Times New Roman" panose="02020603050405020304" pitchFamily="18" charset="0"/>
              </a:rPr>
              <a:t>khối</a:t>
            </a:r>
            <a:r>
              <a:rPr lang="en-US" sz="2800" dirty="0" smtClean="0">
                <a:solidFill>
                  <a:prstClr val="white"/>
                </a:solidFill>
                <a:latin typeface="Times New Roman" panose="02020603050405020304" pitchFamily="18" charset="0"/>
                <a:cs typeface="Times New Roman" panose="02020603050405020304" pitchFamily="18" charset="0"/>
              </a:rPr>
              <a:t> </a:t>
            </a:r>
            <a:r>
              <a:rPr lang="en-US" sz="2800" dirty="0" err="1" smtClean="0">
                <a:solidFill>
                  <a:prstClr val="white"/>
                </a:solidFill>
                <a:latin typeface="Times New Roman" panose="02020603050405020304" pitchFamily="18" charset="0"/>
                <a:cs typeface="Times New Roman" panose="02020603050405020304" pitchFamily="18" charset="0"/>
              </a:rPr>
              <a:t>lượng</a:t>
            </a:r>
            <a:r>
              <a:rPr lang="en-US" sz="2800" dirty="0" smtClean="0">
                <a:solidFill>
                  <a:prstClr val="white"/>
                </a:solidFill>
                <a:latin typeface="Times New Roman" panose="02020603050405020304" pitchFamily="18" charset="0"/>
                <a:cs typeface="Times New Roman" panose="02020603050405020304" pitchFamily="18" charset="0"/>
              </a:rPr>
              <a:t> </a:t>
            </a:r>
            <a:r>
              <a:rPr lang="en-US" sz="2800" dirty="0" err="1" smtClean="0">
                <a:solidFill>
                  <a:prstClr val="white"/>
                </a:solidFill>
                <a:latin typeface="Times New Roman" panose="02020603050405020304" pitchFamily="18" charset="0"/>
                <a:cs typeface="Times New Roman" panose="02020603050405020304" pitchFamily="18" charset="0"/>
              </a:rPr>
              <a:t>phân</a:t>
            </a:r>
            <a:r>
              <a:rPr lang="en-US" sz="2800" dirty="0" smtClean="0">
                <a:solidFill>
                  <a:prstClr val="white"/>
                </a:solidFill>
                <a:latin typeface="Times New Roman" panose="02020603050405020304" pitchFamily="18" charset="0"/>
                <a:cs typeface="Times New Roman" panose="02020603050405020304" pitchFamily="18" charset="0"/>
              </a:rPr>
              <a:t> </a:t>
            </a:r>
            <a:r>
              <a:rPr lang="en-US" sz="2800" dirty="0" err="1" smtClean="0">
                <a:solidFill>
                  <a:prstClr val="white"/>
                </a:solidFill>
                <a:latin typeface="Times New Roman" panose="02020603050405020304" pitchFamily="18" charset="0"/>
                <a:cs typeface="Times New Roman" panose="02020603050405020304" pitchFamily="18" charset="0"/>
              </a:rPr>
              <a:t>tử</a:t>
            </a:r>
            <a:r>
              <a:rPr lang="en-US" sz="2800" dirty="0" smtClean="0">
                <a:solidFill>
                  <a:prstClr val="white"/>
                </a:solidFill>
                <a:latin typeface="Times New Roman" panose="02020603050405020304" pitchFamily="18" charset="0"/>
                <a:cs typeface="Times New Roman" panose="02020603050405020304" pitchFamily="18" charset="0"/>
              </a:rPr>
              <a:t> </a:t>
            </a:r>
            <a:r>
              <a:rPr lang="en-US" sz="2800" dirty="0" err="1" smtClean="0">
                <a:solidFill>
                  <a:prstClr val="white"/>
                </a:solidFill>
                <a:latin typeface="Times New Roman" panose="02020603050405020304" pitchFamily="18" charset="0"/>
                <a:cs typeface="Times New Roman" panose="02020603050405020304" pitchFamily="18" charset="0"/>
              </a:rPr>
              <a:t>theo</a:t>
            </a:r>
            <a:r>
              <a:rPr lang="en-US" sz="2800" dirty="0" smtClean="0">
                <a:solidFill>
                  <a:prstClr val="white"/>
                </a:solidFill>
                <a:latin typeface="Times New Roman" panose="02020603050405020304" pitchFamily="18" charset="0"/>
                <a:cs typeface="Times New Roman" panose="02020603050405020304" pitchFamily="18" charset="0"/>
              </a:rPr>
              <a:t> </a:t>
            </a:r>
            <a:r>
              <a:rPr lang="en-US" sz="2800" dirty="0" err="1" smtClean="0">
                <a:solidFill>
                  <a:prstClr val="white"/>
                </a:solidFill>
                <a:latin typeface="Times New Roman" panose="02020603050405020304" pitchFamily="18" charset="0"/>
                <a:cs typeface="Times New Roman" panose="02020603050405020304" pitchFamily="18" charset="0"/>
              </a:rPr>
              <a:t>đơn</a:t>
            </a:r>
            <a:r>
              <a:rPr lang="en-US" sz="2800" dirty="0" smtClean="0">
                <a:solidFill>
                  <a:prstClr val="white"/>
                </a:solidFill>
                <a:latin typeface="Times New Roman" panose="02020603050405020304" pitchFamily="18" charset="0"/>
                <a:cs typeface="Times New Roman" panose="02020603050405020304" pitchFamily="18" charset="0"/>
              </a:rPr>
              <a:t> </a:t>
            </a:r>
            <a:r>
              <a:rPr lang="en-US" sz="2800" dirty="0" err="1" smtClean="0">
                <a:solidFill>
                  <a:prstClr val="white"/>
                </a:solidFill>
                <a:latin typeface="Times New Roman" panose="02020603050405020304" pitchFamily="18" charset="0"/>
                <a:cs typeface="Times New Roman" panose="02020603050405020304" pitchFamily="18" charset="0"/>
              </a:rPr>
              <a:t>vị</a:t>
            </a:r>
            <a:r>
              <a:rPr lang="en-US" sz="2800" dirty="0" smtClean="0">
                <a:solidFill>
                  <a:prstClr val="white"/>
                </a:solidFill>
                <a:latin typeface="Times New Roman" panose="02020603050405020304" pitchFamily="18" charset="0"/>
                <a:cs typeface="Times New Roman" panose="02020603050405020304" pitchFamily="18" charset="0"/>
              </a:rPr>
              <a:t> </a:t>
            </a:r>
            <a:r>
              <a:rPr lang="en-US" sz="2800" dirty="0" err="1" smtClean="0">
                <a:solidFill>
                  <a:prstClr val="white"/>
                </a:solidFill>
                <a:latin typeface="Times New Roman" panose="02020603050405020304" pitchFamily="18" charset="0"/>
                <a:cs typeface="Times New Roman" panose="02020603050405020304" pitchFamily="18" charset="0"/>
              </a:rPr>
              <a:t>amu</a:t>
            </a:r>
            <a:endParaRPr lang="en-US" sz="28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430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circle(in)">
                                      <p:cBhvr>
                                        <p:cTn id="21" dur="750"/>
                                        <p:tgtEl>
                                          <p:spTgt spid="2"/>
                                        </p:tgtEl>
                                      </p:cBhvr>
                                    </p:animEffect>
                                  </p:childTnLst>
                                </p:cTn>
                              </p:par>
                            </p:childTnLst>
                          </p:cTn>
                        </p:par>
                        <p:par>
                          <p:cTn id="22" fill="hold">
                            <p:stCondLst>
                              <p:cond delay="750"/>
                            </p:stCondLst>
                            <p:childTnLst>
                              <p:par>
                                <p:cTn id="23" presetID="6" presetClass="entr" presetSubtype="16"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circle(in)">
                                      <p:cBhvr>
                                        <p:cTn id="25" dur="10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circle(in)">
                                      <p:cBhvr>
                                        <p:cTn id="30" dur="750"/>
                                        <p:tgtEl>
                                          <p:spTgt spid="12"/>
                                        </p:tgtEl>
                                      </p:cBhvr>
                                    </p:animEffect>
                                  </p:childTnLst>
                                </p:cTn>
                              </p:par>
                            </p:childTnLst>
                          </p:cTn>
                        </p:par>
                        <p:par>
                          <p:cTn id="31" fill="hold">
                            <p:stCondLst>
                              <p:cond delay="750"/>
                            </p:stCondLst>
                            <p:childTnLst>
                              <p:par>
                                <p:cTn id="32" presetID="6" presetClass="entr" presetSubtype="16"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circle(in)">
                                      <p:cBhvr>
                                        <p:cTn id="34" dur="10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circle(in)">
                                      <p:cBhvr>
                                        <p:cTn id="39" dur="750"/>
                                        <p:tgtEl>
                                          <p:spTgt spid="14"/>
                                        </p:tgtEl>
                                      </p:cBhvr>
                                    </p:animEffect>
                                  </p:childTnLst>
                                </p:cTn>
                              </p:par>
                            </p:childTnLst>
                          </p:cTn>
                        </p:par>
                        <p:par>
                          <p:cTn id="40" fill="hold">
                            <p:stCondLst>
                              <p:cond delay="750"/>
                            </p:stCondLst>
                            <p:childTnLst>
                              <p:par>
                                <p:cTn id="41" presetID="6" presetClass="entr" presetSubtype="16"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circle(in)">
                                      <p:cBhvr>
                                        <p:cTn id="43"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animBg="1"/>
      <p:bldP spid="4" grpId="0" animBg="1"/>
      <p:bldP spid="8" grpId="0" animBg="1"/>
      <p:bldP spid="12" grpId="0" animBg="1"/>
      <p:bldP spid="13" grpId="0" animBg="1"/>
      <p:bldP spid="14" grpId="0" animBg="1"/>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91320"/>
            <a:ext cx="12192000" cy="6366680"/>
          </a:xfrm>
          <a:ln>
            <a:noFill/>
          </a:ln>
        </p:spPr>
        <p:txBody>
          <a:bodyPr>
            <a:normAutofit/>
          </a:bodyPr>
          <a:lstStyle/>
          <a:p>
            <a:pPr algn="l"/>
            <a:r>
              <a:rPr lang="en-US" sz="2800" b="1" dirty="0" smtClean="0">
                <a:solidFill>
                  <a:srgbClr val="FF0000"/>
                </a:solidFill>
                <a:latin typeface="Times New Roman" pitchFamily="18" charset="0"/>
                <a:cs typeface="Times New Roman" pitchFamily="18" charset="0"/>
              </a:rPr>
              <a:t>I. PHÂN TỬ</a:t>
            </a:r>
          </a:p>
          <a:p>
            <a:pPr algn="l"/>
            <a:r>
              <a:rPr lang="en-US" sz="2800" b="1" dirty="0" smtClean="0">
                <a:solidFill>
                  <a:srgbClr val="FF0000"/>
                </a:solidFill>
                <a:latin typeface="Times New Roman" pitchFamily="18" charset="0"/>
                <a:cs typeface="Times New Roman" pitchFamily="18" charset="0"/>
              </a:rPr>
              <a:t>1. </a:t>
            </a:r>
            <a:r>
              <a:rPr lang="en-US" sz="2800" b="1" dirty="0" err="1" smtClean="0">
                <a:solidFill>
                  <a:srgbClr val="FF0000"/>
                </a:solidFill>
                <a:latin typeface="Times New Roman" pitchFamily="18" charset="0"/>
                <a:cs typeface="Times New Roman" pitchFamily="18" charset="0"/>
              </a:rPr>
              <a:t>Khái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niệm</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phân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tử</a:t>
            </a:r>
            <a:r>
              <a:rPr lang="en-US" sz="2800" b="1" dirty="0" smtClean="0">
                <a:solidFill>
                  <a:srgbClr val="FF0000"/>
                </a:solidFill>
                <a:latin typeface="Times New Roman" pitchFamily="18" charset="0"/>
                <a:cs typeface="Times New Roman" pitchFamily="18" charset="0"/>
              </a:rPr>
              <a:t>:</a:t>
            </a:r>
          </a:p>
          <a:p>
            <a:pPr algn="l"/>
            <a:r>
              <a:rPr lang="en-US" sz="2800" b="1" dirty="0" smtClean="0">
                <a:solidFill>
                  <a:srgbClr val="FF0000"/>
                </a:solidFill>
                <a:latin typeface="Times New Roman" pitchFamily="18" charset="0"/>
                <a:cs typeface="Times New Roman" pitchFamily="18" charset="0"/>
              </a:rPr>
              <a:t>2. </a:t>
            </a:r>
            <a:r>
              <a:rPr lang="en-US" sz="2800" b="1" dirty="0" err="1" smtClean="0">
                <a:solidFill>
                  <a:srgbClr val="FF0000"/>
                </a:solidFill>
                <a:latin typeface="Times New Roman" pitchFamily="18" charset="0"/>
                <a:cs typeface="Times New Roman" pitchFamily="18" charset="0"/>
              </a:rPr>
              <a:t>Khối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lượng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phân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tử</a:t>
            </a:r>
            <a:r>
              <a:rPr lang="en-US" sz="2800" b="1" dirty="0" smtClean="0">
                <a:solidFill>
                  <a:srgbClr val="FF0000"/>
                </a:solidFill>
                <a:latin typeface="Times New Roman" pitchFamily="18" charset="0"/>
                <a:cs typeface="Times New Roman" pitchFamily="18" charset="0"/>
              </a:rPr>
              <a:t>:</a:t>
            </a:r>
          </a:p>
          <a:p>
            <a:pPr algn="l"/>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Khối</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lượng</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phân</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tử</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là</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tổng</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khối</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lượng</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của</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các</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nguyên</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tử</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có</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trong</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phân</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tử</a:t>
            </a:r>
            <a:r>
              <a:rPr lang="en-US" sz="2800" i="1" dirty="0" smtClean="0">
                <a:solidFill>
                  <a:srgbClr val="0000FF"/>
                </a:solidFill>
                <a:latin typeface="Times New Roman" pitchFamily="18" charset="0"/>
                <a:cs typeface="Times New Roman" pitchFamily="18" charset="0"/>
              </a:rPr>
              <a:t>.</a:t>
            </a:r>
          </a:p>
          <a:p>
            <a:pPr algn="l"/>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Đơn</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vị</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của</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khối</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lượng</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phân</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tử</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là</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amu</a:t>
            </a:r>
            <a:r>
              <a:rPr lang="en-US" sz="2800" i="1" dirty="0" smtClean="0">
                <a:solidFill>
                  <a:srgbClr val="0000FF"/>
                </a:solidFill>
                <a:latin typeface="Times New Roman" pitchFamily="18" charset="0"/>
                <a:cs typeface="Times New Roman" pitchFamily="18" charset="0"/>
              </a:rPr>
              <a:t>.</a:t>
            </a:r>
          </a:p>
          <a:p>
            <a:pPr algn="l"/>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Ví</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dụ</a:t>
            </a:r>
            <a:r>
              <a:rPr lang="en-US" sz="2800" i="1" dirty="0" smtClean="0">
                <a:solidFill>
                  <a:srgbClr val="0000FF"/>
                </a:solidFill>
                <a:latin typeface="Times New Roman" pitchFamily="18" charset="0"/>
                <a:cs typeface="Times New Roman" pitchFamily="18" charset="0"/>
              </a:rPr>
              <a:t>: </a:t>
            </a:r>
          </a:p>
          <a:p>
            <a:pPr algn="l"/>
            <a:r>
              <a:rPr lang="en-US" sz="2800" i="1" dirty="0" smtClean="0">
                <a:solidFill>
                  <a:srgbClr val="0000FF"/>
                </a:solidFill>
                <a:latin typeface="Times New Roman" pitchFamily="18" charset="0"/>
                <a:cs typeface="Times New Roman" pitchFamily="18" charset="0"/>
              </a:rPr>
              <a:t>	+ </a:t>
            </a:r>
            <a:r>
              <a:rPr lang="en-US" sz="2800" i="1" dirty="0" err="1" smtClean="0">
                <a:solidFill>
                  <a:srgbClr val="0000FF"/>
                </a:solidFill>
                <a:latin typeface="Times New Roman" pitchFamily="18" charset="0"/>
                <a:cs typeface="Times New Roman" pitchFamily="18" charset="0"/>
              </a:rPr>
              <a:t>Khối</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lượng</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phân</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tử</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nước</a:t>
            </a:r>
            <a:r>
              <a:rPr lang="en-US" sz="2800" i="1" dirty="0" smtClean="0">
                <a:solidFill>
                  <a:srgbClr val="0000FF"/>
                </a:solidFill>
                <a:latin typeface="Times New Roman" pitchFamily="18" charset="0"/>
                <a:cs typeface="Times New Roman" pitchFamily="18" charset="0"/>
              </a:rPr>
              <a:t>: 2.1 + 1.16 = 18 (</a:t>
            </a:r>
            <a:r>
              <a:rPr lang="en-US" sz="2800" i="1" dirty="0" err="1" smtClean="0">
                <a:solidFill>
                  <a:srgbClr val="0000FF"/>
                </a:solidFill>
                <a:latin typeface="Times New Roman" pitchFamily="18" charset="0"/>
                <a:cs typeface="Times New Roman" pitchFamily="18" charset="0"/>
              </a:rPr>
              <a:t>amu</a:t>
            </a:r>
            <a:r>
              <a:rPr lang="en-US" sz="2800" i="1" dirty="0" smtClean="0">
                <a:solidFill>
                  <a:srgbClr val="0000FF"/>
                </a:solidFill>
                <a:latin typeface="Times New Roman" pitchFamily="18" charset="0"/>
                <a:cs typeface="Times New Roman" pitchFamily="18" charset="0"/>
              </a:rPr>
              <a:t>)</a:t>
            </a:r>
          </a:p>
          <a:p>
            <a:pPr algn="l"/>
            <a:r>
              <a:rPr lang="en-US" sz="2800" i="1" dirty="0" smtClean="0">
                <a:solidFill>
                  <a:srgbClr val="0000FF"/>
                </a:solidFill>
                <a:latin typeface="Times New Roman" pitchFamily="18" charset="0"/>
                <a:cs typeface="Times New Roman" pitchFamily="18" charset="0"/>
              </a:rPr>
              <a:t>	+ </a:t>
            </a:r>
            <a:r>
              <a:rPr lang="en-US" sz="2800" i="1" dirty="0" err="1" smtClean="0">
                <a:solidFill>
                  <a:srgbClr val="0000FF"/>
                </a:solidFill>
                <a:latin typeface="Times New Roman" pitchFamily="18" charset="0"/>
                <a:cs typeface="Times New Roman" pitchFamily="18" charset="0"/>
              </a:rPr>
              <a:t>Khối</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lượng</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phân</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tử</a:t>
            </a:r>
            <a:r>
              <a:rPr lang="en-US" sz="2800" i="1" dirty="0" smtClean="0">
                <a:solidFill>
                  <a:srgbClr val="0000FF"/>
                </a:solidFill>
                <a:latin typeface="Times New Roman" pitchFamily="18" charset="0"/>
                <a:cs typeface="Times New Roman" pitchFamily="18" charset="0"/>
              </a:rPr>
              <a:t> iodine: 2.127 = 254 (</a:t>
            </a:r>
            <a:r>
              <a:rPr lang="en-US" sz="2800" i="1" dirty="0" err="1" smtClean="0">
                <a:solidFill>
                  <a:srgbClr val="0000FF"/>
                </a:solidFill>
                <a:latin typeface="Times New Roman" pitchFamily="18" charset="0"/>
                <a:cs typeface="Times New Roman" pitchFamily="18" charset="0"/>
              </a:rPr>
              <a:t>amu</a:t>
            </a:r>
            <a:r>
              <a:rPr lang="en-US" sz="2800" i="1" dirty="0" smtClean="0">
                <a:solidFill>
                  <a:srgbClr val="0000FF"/>
                </a:solidFill>
                <a:latin typeface="Times New Roman" pitchFamily="18" charset="0"/>
                <a:cs typeface="Times New Roman" pitchFamily="18" charset="0"/>
              </a:rPr>
              <a:t>).</a:t>
            </a:r>
          </a:p>
          <a:p>
            <a:pPr algn="l"/>
            <a:r>
              <a:rPr lang="en-US" sz="2800" b="1" dirty="0" smtClean="0">
                <a:solidFill>
                  <a:srgbClr val="FF0000"/>
                </a:solidFill>
                <a:latin typeface="Times New Roman" pitchFamily="18" charset="0"/>
                <a:cs typeface="Times New Roman" pitchFamily="18" charset="0"/>
              </a:rPr>
              <a:t>II. ĐƠN CHẤT</a:t>
            </a:r>
          </a:p>
        </p:txBody>
      </p:sp>
      <p:sp>
        <p:nvSpPr>
          <p:cNvPr id="8" name="TextBox 7"/>
          <p:cNvSpPr txBox="1"/>
          <p:nvPr/>
        </p:nvSpPr>
        <p:spPr>
          <a:xfrm>
            <a:off x="346841" y="0"/>
            <a:ext cx="12192000" cy="523220"/>
          </a:xfrm>
          <a:prstGeom prst="rect">
            <a:avLst/>
          </a:prstGeom>
          <a:noFill/>
        </p:spPr>
        <p:txBody>
          <a:bodyPr wrap="square" rtlCol="0">
            <a:spAutoFit/>
          </a:bodyPr>
          <a:lstStyle/>
          <a:p>
            <a:pPr algn="ctr"/>
            <a:r>
              <a:rPr lang="en-US" sz="2800" b="1" dirty="0" smtClean="0">
                <a:solidFill>
                  <a:srgbClr val="FF0000"/>
                </a:solidFill>
                <a:latin typeface="Times New Roman" pitchFamily="18" charset="0"/>
                <a:cs typeface="Times New Roman" pitchFamily="18" charset="0"/>
              </a:rPr>
              <a:t>BÀI 4: PHÂN TỬ, ĐƠN CHẤT, HỢP CHẤT.</a:t>
            </a:r>
            <a:endParaRPr lang="en-US" sz="28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withEffect">
                                  <p:stCondLst>
                                    <p:cond delay="0"/>
                                  </p:stCondLst>
                                  <p:iterate type="lt">
                                    <p:tmPct val="10000"/>
                                  </p:iterate>
                                  <p:childTnLst>
                                    <p:set>
                                      <p:cBhvr>
                                        <p:cTn id="6" dur="1" fill="hold">
                                          <p:stCondLst>
                                            <p:cond delay="0"/>
                                          </p:stCondLst>
                                        </p:cTn>
                                        <p:tgtEl>
                                          <p:spTgt spid="3">
                                            <p:txEl>
                                              <p:pRg st="8" end="8"/>
                                            </p:txEl>
                                          </p:spTgt>
                                        </p:tgtEl>
                                        <p:attrNameLst>
                                          <p:attrName>style.visibility</p:attrName>
                                        </p:attrNameLst>
                                      </p:cBhvr>
                                      <p:to>
                                        <p:strVal val="visible"/>
                                      </p:to>
                                    </p:set>
                                    <p:anim calcmode="lin" valueType="num">
                                      <p:cBhvr>
                                        <p:cTn id="7" dur="500" fill="hold"/>
                                        <p:tgtEl>
                                          <p:spTgt spid="3">
                                            <p:txEl>
                                              <p:pRg st="8" end="8"/>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8" end="8"/>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8" end="8"/>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8" end="8"/>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0" y="0"/>
            <a:ext cx="12206313" cy="2859314"/>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2918838" y="2815771"/>
            <a:ext cx="6994418" cy="4042229"/>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p:cTn id="7" dur="1000" fill="hold"/>
                                        <p:tgtEl>
                                          <p:spTgt spid="2051"/>
                                        </p:tgtEl>
                                        <p:attrNameLst>
                                          <p:attrName>ppt_w</p:attrName>
                                        </p:attrNameLst>
                                      </p:cBhvr>
                                      <p:tavLst>
                                        <p:tav tm="0">
                                          <p:val>
                                            <p:fltVal val="0"/>
                                          </p:val>
                                        </p:tav>
                                        <p:tav tm="100000">
                                          <p:val>
                                            <p:strVal val="#ppt_w"/>
                                          </p:val>
                                        </p:tav>
                                      </p:tavLst>
                                    </p:anim>
                                    <p:anim calcmode="lin" valueType="num">
                                      <p:cBhvr>
                                        <p:cTn id="8" dur="1000" fill="hold"/>
                                        <p:tgtEl>
                                          <p:spTgt spid="2051"/>
                                        </p:tgtEl>
                                        <p:attrNameLst>
                                          <p:attrName>ppt_h</p:attrName>
                                        </p:attrNameLst>
                                      </p:cBhvr>
                                      <p:tavLst>
                                        <p:tav tm="0">
                                          <p:val>
                                            <p:fltVal val="0"/>
                                          </p:val>
                                        </p:tav>
                                        <p:tav tm="100000">
                                          <p:val>
                                            <p:strVal val="#ppt_h"/>
                                          </p:val>
                                        </p:tav>
                                      </p:tavLst>
                                    </p:anim>
                                    <p:anim calcmode="lin" valueType="num">
                                      <p:cBhvr>
                                        <p:cTn id="9" dur="1000" fill="hold"/>
                                        <p:tgtEl>
                                          <p:spTgt spid="205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051"/>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15" presetClass="entr" presetSubtype="0" fill="hold" nodeType="afterEffect">
                                  <p:stCondLst>
                                    <p:cond delay="0"/>
                                  </p:stCondLst>
                                  <p:childTnLst>
                                    <p:set>
                                      <p:cBhvr>
                                        <p:cTn id="13" dur="1" fill="hold">
                                          <p:stCondLst>
                                            <p:cond delay="0"/>
                                          </p:stCondLst>
                                        </p:cTn>
                                        <p:tgtEl>
                                          <p:spTgt spid="2050"/>
                                        </p:tgtEl>
                                        <p:attrNameLst>
                                          <p:attrName>style.visibility</p:attrName>
                                        </p:attrNameLst>
                                      </p:cBhvr>
                                      <p:to>
                                        <p:strVal val="visible"/>
                                      </p:to>
                                    </p:set>
                                    <p:anim calcmode="lin" valueType="num">
                                      <p:cBhvr>
                                        <p:cTn id="14" dur="1000" fill="hold"/>
                                        <p:tgtEl>
                                          <p:spTgt spid="2050"/>
                                        </p:tgtEl>
                                        <p:attrNameLst>
                                          <p:attrName>ppt_w</p:attrName>
                                        </p:attrNameLst>
                                      </p:cBhvr>
                                      <p:tavLst>
                                        <p:tav tm="0">
                                          <p:val>
                                            <p:fltVal val="0"/>
                                          </p:val>
                                        </p:tav>
                                        <p:tav tm="100000">
                                          <p:val>
                                            <p:strVal val="#ppt_w"/>
                                          </p:val>
                                        </p:tav>
                                      </p:tavLst>
                                    </p:anim>
                                    <p:anim calcmode="lin" valueType="num">
                                      <p:cBhvr>
                                        <p:cTn id="15" dur="1000" fill="hold"/>
                                        <p:tgtEl>
                                          <p:spTgt spid="2050"/>
                                        </p:tgtEl>
                                        <p:attrNameLst>
                                          <p:attrName>ppt_h</p:attrName>
                                        </p:attrNameLst>
                                      </p:cBhvr>
                                      <p:tavLst>
                                        <p:tav tm="0">
                                          <p:val>
                                            <p:fltVal val="0"/>
                                          </p:val>
                                        </p:tav>
                                        <p:tav tm="100000">
                                          <p:val>
                                            <p:strVal val="#ppt_h"/>
                                          </p:val>
                                        </p:tav>
                                      </p:tavLst>
                                    </p:anim>
                                    <p:anim calcmode="lin" valueType="num">
                                      <p:cBhvr>
                                        <p:cTn id="16" dur="1000" fill="hold"/>
                                        <p:tgtEl>
                                          <p:spTgt spid="2050"/>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205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91320"/>
            <a:ext cx="12192000" cy="6366680"/>
          </a:xfrm>
          <a:ln>
            <a:noFill/>
          </a:ln>
        </p:spPr>
        <p:txBody>
          <a:bodyPr>
            <a:normAutofit/>
          </a:bodyPr>
          <a:lstStyle/>
          <a:p>
            <a:pPr algn="l"/>
            <a:r>
              <a:rPr lang="en-US" sz="2800" b="1" dirty="0" smtClean="0">
                <a:solidFill>
                  <a:srgbClr val="FF0000"/>
                </a:solidFill>
                <a:latin typeface="Times New Roman" pitchFamily="18" charset="0"/>
                <a:cs typeface="Times New Roman" pitchFamily="18" charset="0"/>
              </a:rPr>
              <a:t>I. PHÂN TỬ</a:t>
            </a:r>
          </a:p>
          <a:p>
            <a:pPr algn="l"/>
            <a:r>
              <a:rPr lang="en-US" sz="2800" b="1" dirty="0" smtClean="0">
                <a:solidFill>
                  <a:srgbClr val="FF0000"/>
                </a:solidFill>
                <a:latin typeface="Times New Roman" pitchFamily="18" charset="0"/>
                <a:cs typeface="Times New Roman" pitchFamily="18" charset="0"/>
              </a:rPr>
              <a:t>1. </a:t>
            </a:r>
            <a:r>
              <a:rPr lang="en-US" sz="2800" b="1" dirty="0" err="1" smtClean="0">
                <a:solidFill>
                  <a:srgbClr val="FF0000"/>
                </a:solidFill>
                <a:latin typeface="Times New Roman" pitchFamily="18" charset="0"/>
                <a:cs typeface="Times New Roman" pitchFamily="18" charset="0"/>
              </a:rPr>
              <a:t>Khái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niệm</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phân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tử</a:t>
            </a:r>
            <a:r>
              <a:rPr lang="en-US" sz="2800" b="1" dirty="0" smtClean="0">
                <a:solidFill>
                  <a:srgbClr val="FF0000"/>
                </a:solidFill>
                <a:latin typeface="Times New Roman" pitchFamily="18" charset="0"/>
                <a:cs typeface="Times New Roman" pitchFamily="18" charset="0"/>
              </a:rPr>
              <a:t>:</a:t>
            </a:r>
          </a:p>
          <a:p>
            <a:pPr algn="l"/>
            <a:r>
              <a:rPr lang="en-US" sz="2800" b="1" dirty="0" smtClean="0">
                <a:solidFill>
                  <a:srgbClr val="FF0000"/>
                </a:solidFill>
                <a:latin typeface="Times New Roman" pitchFamily="18" charset="0"/>
                <a:cs typeface="Times New Roman" pitchFamily="18" charset="0"/>
              </a:rPr>
              <a:t>2. </a:t>
            </a:r>
            <a:r>
              <a:rPr lang="en-US" sz="2800" b="1" dirty="0" err="1" smtClean="0">
                <a:solidFill>
                  <a:srgbClr val="FF0000"/>
                </a:solidFill>
                <a:latin typeface="Times New Roman" pitchFamily="18" charset="0"/>
                <a:cs typeface="Times New Roman" pitchFamily="18" charset="0"/>
              </a:rPr>
              <a:t>Khối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lượng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phân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tử</a:t>
            </a:r>
            <a:r>
              <a:rPr lang="en-US" sz="2800" b="1" dirty="0" smtClean="0">
                <a:solidFill>
                  <a:srgbClr val="FF0000"/>
                </a:solidFill>
                <a:latin typeface="Times New Roman" pitchFamily="18" charset="0"/>
                <a:cs typeface="Times New Roman" pitchFamily="18" charset="0"/>
              </a:rPr>
              <a:t>:</a:t>
            </a:r>
          </a:p>
          <a:p>
            <a:pPr algn="l"/>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Khối</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lượng</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phân</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tử</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là</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tổng</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khối</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lượng</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của</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các</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nguyên</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tử</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có</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trong</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phân</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tử</a:t>
            </a:r>
            <a:r>
              <a:rPr lang="en-US" sz="2800" i="1" dirty="0" smtClean="0">
                <a:solidFill>
                  <a:srgbClr val="0000FF"/>
                </a:solidFill>
                <a:latin typeface="Times New Roman" pitchFamily="18" charset="0"/>
                <a:cs typeface="Times New Roman" pitchFamily="18" charset="0"/>
              </a:rPr>
              <a:t>.</a:t>
            </a:r>
          </a:p>
          <a:p>
            <a:pPr algn="l"/>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Đơn</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vị</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của</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khối</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lượng</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phân</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tử</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là</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amu</a:t>
            </a:r>
            <a:r>
              <a:rPr lang="en-US" sz="2800" i="1" dirty="0" smtClean="0">
                <a:solidFill>
                  <a:srgbClr val="0000FF"/>
                </a:solidFill>
                <a:latin typeface="Times New Roman" pitchFamily="18" charset="0"/>
                <a:cs typeface="Times New Roman" pitchFamily="18" charset="0"/>
              </a:rPr>
              <a:t>.</a:t>
            </a:r>
          </a:p>
          <a:p>
            <a:pPr algn="l"/>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Ví</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dụ</a:t>
            </a:r>
            <a:r>
              <a:rPr lang="en-US" sz="2800" i="1" dirty="0" smtClean="0">
                <a:solidFill>
                  <a:srgbClr val="0000FF"/>
                </a:solidFill>
                <a:latin typeface="Times New Roman" pitchFamily="18" charset="0"/>
                <a:cs typeface="Times New Roman" pitchFamily="18" charset="0"/>
              </a:rPr>
              <a:t>: </a:t>
            </a:r>
          </a:p>
          <a:p>
            <a:pPr algn="l"/>
            <a:r>
              <a:rPr lang="en-US" sz="2800" i="1" dirty="0" smtClean="0">
                <a:solidFill>
                  <a:srgbClr val="0000FF"/>
                </a:solidFill>
                <a:latin typeface="Times New Roman" pitchFamily="18" charset="0"/>
                <a:cs typeface="Times New Roman" pitchFamily="18" charset="0"/>
              </a:rPr>
              <a:t>	+ </a:t>
            </a:r>
            <a:r>
              <a:rPr lang="en-US" sz="2800" i="1" dirty="0" err="1" smtClean="0">
                <a:solidFill>
                  <a:srgbClr val="0000FF"/>
                </a:solidFill>
                <a:latin typeface="Times New Roman" pitchFamily="18" charset="0"/>
                <a:cs typeface="Times New Roman" pitchFamily="18" charset="0"/>
              </a:rPr>
              <a:t>Khối</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lượng</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phân</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tử</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nước</a:t>
            </a:r>
            <a:r>
              <a:rPr lang="en-US" sz="2800" i="1" dirty="0" smtClean="0">
                <a:solidFill>
                  <a:srgbClr val="0000FF"/>
                </a:solidFill>
                <a:latin typeface="Times New Roman" pitchFamily="18" charset="0"/>
                <a:cs typeface="Times New Roman" pitchFamily="18" charset="0"/>
              </a:rPr>
              <a:t>: 2.1 + 1.16 = 18 (</a:t>
            </a:r>
            <a:r>
              <a:rPr lang="en-US" sz="2800" i="1" dirty="0" err="1" smtClean="0">
                <a:solidFill>
                  <a:srgbClr val="0000FF"/>
                </a:solidFill>
                <a:latin typeface="Times New Roman" pitchFamily="18" charset="0"/>
                <a:cs typeface="Times New Roman" pitchFamily="18" charset="0"/>
              </a:rPr>
              <a:t>amu</a:t>
            </a:r>
            <a:r>
              <a:rPr lang="en-US" sz="2800" i="1" dirty="0" smtClean="0">
                <a:solidFill>
                  <a:srgbClr val="0000FF"/>
                </a:solidFill>
                <a:latin typeface="Times New Roman" pitchFamily="18" charset="0"/>
                <a:cs typeface="Times New Roman" pitchFamily="18" charset="0"/>
              </a:rPr>
              <a:t>)</a:t>
            </a:r>
          </a:p>
          <a:p>
            <a:pPr algn="l"/>
            <a:r>
              <a:rPr lang="en-US" sz="2800" i="1" dirty="0" smtClean="0">
                <a:solidFill>
                  <a:srgbClr val="0000FF"/>
                </a:solidFill>
                <a:latin typeface="Times New Roman" pitchFamily="18" charset="0"/>
                <a:cs typeface="Times New Roman" pitchFamily="18" charset="0"/>
              </a:rPr>
              <a:t>	+ </a:t>
            </a:r>
            <a:r>
              <a:rPr lang="en-US" sz="2800" i="1" dirty="0" err="1" smtClean="0">
                <a:solidFill>
                  <a:srgbClr val="0000FF"/>
                </a:solidFill>
                <a:latin typeface="Times New Roman" pitchFamily="18" charset="0"/>
                <a:cs typeface="Times New Roman" pitchFamily="18" charset="0"/>
              </a:rPr>
              <a:t>Khối</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lượng</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phân</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tử</a:t>
            </a:r>
            <a:r>
              <a:rPr lang="en-US" sz="2800" i="1" dirty="0" smtClean="0">
                <a:solidFill>
                  <a:srgbClr val="0000FF"/>
                </a:solidFill>
                <a:latin typeface="Times New Roman" pitchFamily="18" charset="0"/>
                <a:cs typeface="Times New Roman" pitchFamily="18" charset="0"/>
              </a:rPr>
              <a:t> iodine: 2.127 = 254 (</a:t>
            </a:r>
            <a:r>
              <a:rPr lang="en-US" sz="2800" i="1" dirty="0" err="1" smtClean="0">
                <a:solidFill>
                  <a:srgbClr val="0000FF"/>
                </a:solidFill>
                <a:latin typeface="Times New Roman" pitchFamily="18" charset="0"/>
                <a:cs typeface="Times New Roman" pitchFamily="18" charset="0"/>
              </a:rPr>
              <a:t>amu</a:t>
            </a:r>
            <a:r>
              <a:rPr lang="en-US" sz="2800" i="1" dirty="0" smtClean="0">
                <a:solidFill>
                  <a:srgbClr val="0000FF"/>
                </a:solidFill>
                <a:latin typeface="Times New Roman" pitchFamily="18" charset="0"/>
                <a:cs typeface="Times New Roman" pitchFamily="18" charset="0"/>
              </a:rPr>
              <a:t>).</a:t>
            </a:r>
          </a:p>
          <a:p>
            <a:pPr algn="l"/>
            <a:r>
              <a:rPr lang="en-US" sz="2800" b="1" dirty="0" smtClean="0">
                <a:solidFill>
                  <a:srgbClr val="FF0000"/>
                </a:solidFill>
                <a:latin typeface="Times New Roman" pitchFamily="18" charset="0"/>
                <a:cs typeface="Times New Roman" pitchFamily="18" charset="0"/>
              </a:rPr>
              <a:t>II. ĐƠN CHẤT</a:t>
            </a:r>
          </a:p>
          <a:p>
            <a:pPr algn="l">
              <a:buFontTx/>
              <a:buChar char="-"/>
            </a:pP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Đơn</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chất</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là</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những</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chất</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được</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tạo</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thành</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từ</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một</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nguyên</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tố</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hóa</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học</a:t>
            </a:r>
            <a:r>
              <a:rPr lang="en-US" sz="2800" i="1" dirty="0" smtClean="0">
                <a:solidFill>
                  <a:srgbClr val="0000FF"/>
                </a:solidFill>
                <a:latin typeface="Times New Roman" pitchFamily="18" charset="0"/>
                <a:cs typeface="Times New Roman" pitchFamily="18" charset="0"/>
              </a:rPr>
              <a:t>.</a:t>
            </a:r>
          </a:p>
          <a:p>
            <a:pPr algn="l"/>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Ví</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dụ</a:t>
            </a:r>
            <a:r>
              <a:rPr lang="en-US" sz="2800" i="1" dirty="0" smtClean="0">
                <a:solidFill>
                  <a:srgbClr val="0000FF"/>
                </a:solidFill>
                <a:latin typeface="Times New Roman" pitchFamily="18" charset="0"/>
                <a:cs typeface="Times New Roman" pitchFamily="18" charset="0"/>
              </a:rPr>
              <a:t>: Hydrogen, nitrogen, chlorine, copper…</a:t>
            </a:r>
          </a:p>
        </p:txBody>
      </p:sp>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smtClean="0">
                <a:solidFill>
                  <a:srgbClr val="FF0000"/>
                </a:solidFill>
                <a:latin typeface="Times New Roman" pitchFamily="18" charset="0"/>
                <a:cs typeface="Times New Roman" pitchFamily="18" charset="0"/>
              </a:rPr>
              <a:t>BÀI 4: PHÂN TỬ, ĐƠN CHẤT, HỢP CHẤT.</a:t>
            </a:r>
            <a:endParaRPr lang="en-US" sz="28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withEffect">
                                  <p:stCondLst>
                                    <p:cond delay="0"/>
                                  </p:stCondLst>
                                  <p:iterate type="lt">
                                    <p:tmPct val="10000"/>
                                  </p:iterate>
                                  <p:childTnLst>
                                    <p:set>
                                      <p:cBhvr>
                                        <p:cTn id="6" dur="1" fill="hold">
                                          <p:stCondLst>
                                            <p:cond delay="0"/>
                                          </p:stCondLst>
                                        </p:cTn>
                                        <p:tgtEl>
                                          <p:spTgt spid="3">
                                            <p:txEl>
                                              <p:pRg st="9" end="9"/>
                                            </p:txEl>
                                          </p:spTgt>
                                        </p:tgtEl>
                                        <p:attrNameLst>
                                          <p:attrName>style.visibility</p:attrName>
                                        </p:attrNameLst>
                                      </p:cBhvr>
                                      <p:to>
                                        <p:strVal val="visible"/>
                                      </p:to>
                                    </p:set>
                                    <p:anim calcmode="lin" valueType="num">
                                      <p:cBhvr>
                                        <p:cTn id="7" dur="500" fill="hold"/>
                                        <p:tgtEl>
                                          <p:spTgt spid="3">
                                            <p:txEl>
                                              <p:pRg st="9" end="9"/>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9" end="9"/>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9" end="9"/>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9" end="9"/>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9" end="9"/>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3">
                                            <p:txEl>
                                              <p:pRg st="10" end="10"/>
                                            </p:txEl>
                                          </p:spTgt>
                                        </p:tgtEl>
                                        <p:attrNameLst>
                                          <p:attrName>style.visibility</p:attrName>
                                        </p:attrNameLst>
                                      </p:cBhvr>
                                      <p:to>
                                        <p:strVal val="visible"/>
                                      </p:to>
                                    </p:set>
                                    <p:anim calcmode="lin" valueType="num">
                                      <p:cBhvr>
                                        <p:cTn id="16" dur="500" fill="hold"/>
                                        <p:tgtEl>
                                          <p:spTgt spid="3">
                                            <p:txEl>
                                              <p:pRg st="10" end="1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xEl>
                                              <p:pRg st="10" end="10"/>
                                            </p:txEl>
                                          </p:spTgt>
                                        </p:tgtEl>
                                        <p:attrNameLst>
                                          <p:attrName>ppt_y</p:attrName>
                                        </p:attrNameLst>
                                      </p:cBhvr>
                                      <p:tavLst>
                                        <p:tav tm="0">
                                          <p:val>
                                            <p:strVal val="#ppt_y"/>
                                          </p:val>
                                        </p:tav>
                                        <p:tav tm="100000">
                                          <p:val>
                                            <p:strVal val="#ppt_y"/>
                                          </p:val>
                                        </p:tav>
                                      </p:tavLst>
                                    </p:anim>
                                    <p:anim calcmode="lin" valueType="num">
                                      <p:cBhvr>
                                        <p:cTn id="18" dur="500" fill="hold"/>
                                        <p:tgtEl>
                                          <p:spTgt spid="3">
                                            <p:txEl>
                                              <p:pRg st="10" end="1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xEl>
                                              <p:pRg st="10" end="1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smtClean="0">
                <a:solidFill>
                  <a:srgbClr val="FF00FF"/>
                </a:solidFill>
                <a:latin typeface="Times New Roman" pitchFamily="18" charset="0"/>
                <a:cs typeface="Times New Roman" pitchFamily="18" charset="0"/>
              </a:rPr>
              <a:t>BÀI 4: PHÂN TỬ, ĐƠN CHẤT, HỢP CHẤT.</a:t>
            </a:r>
            <a:endParaRPr lang="en-US" sz="2800" b="1" dirty="0">
              <a:solidFill>
                <a:srgbClr val="FF00FF"/>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srcRect/>
          <a:stretch>
            <a:fillRect/>
          </a:stretch>
        </p:blipFill>
        <p:spPr bwMode="auto">
          <a:xfrm>
            <a:off x="1175657" y="564932"/>
            <a:ext cx="4296229" cy="6293068"/>
          </a:xfrm>
          <a:prstGeom prst="rect">
            <a:avLst/>
          </a:prstGeom>
          <a:noFill/>
          <a:ln w="9525">
            <a:noFill/>
            <a:miter lim="800000"/>
            <a:headEnd/>
            <a:tailEnd/>
          </a:ln>
          <a:effectLst/>
        </p:spPr>
      </p:pic>
      <p:sp>
        <p:nvSpPr>
          <p:cNvPr id="6" name="Rectangle 5"/>
          <p:cNvSpPr/>
          <p:nvPr/>
        </p:nvSpPr>
        <p:spPr>
          <a:xfrm>
            <a:off x="5602514" y="2844577"/>
            <a:ext cx="6096000" cy="1384995"/>
          </a:xfrm>
          <a:prstGeom prst="rect">
            <a:avLst/>
          </a:prstGeom>
        </p:spPr>
        <p:txBody>
          <a:bodyPr>
            <a:spAutoFit/>
          </a:bodyPr>
          <a:lstStyle/>
          <a:p>
            <a:pPr algn="just"/>
            <a:r>
              <a:rPr lang="vi-VN" dirty="0" smtClean="0"/>
              <a:t> </a:t>
            </a:r>
            <a:r>
              <a:rPr lang="vi-VN" sz="2800" dirty="0" smtClean="0">
                <a:solidFill>
                  <a:srgbClr val="FF00FF"/>
                </a:solidFill>
                <a:latin typeface="Times New Roman" pitchFamily="18" charset="0"/>
                <a:cs typeface="Times New Roman" pitchFamily="18" charset="0"/>
              </a:rPr>
              <a:t>Kim loại sodium </a:t>
            </a:r>
            <a:r>
              <a:rPr lang="en-US" sz="2800" dirty="0" err="1" smtClean="0">
                <a:solidFill>
                  <a:srgbClr val="FF00FF"/>
                </a:solidFill>
                <a:latin typeface="Times New Roman" pitchFamily="18" charset="0"/>
                <a:cs typeface="Times New Roman" pitchFamily="18" charset="0"/>
              </a:rPr>
              <a:t>và</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kim</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cương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là</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những</a:t>
            </a:r>
            <a:r>
              <a:rPr lang="en-US" sz="2800" dirty="0" smtClean="0">
                <a:solidFill>
                  <a:srgbClr val="FF00FF"/>
                </a:solidFill>
                <a:latin typeface="Times New Roman" pitchFamily="18" charset="0"/>
                <a:cs typeface="Times New Roman" pitchFamily="18" charset="0"/>
              </a:rPr>
              <a:t> </a:t>
            </a:r>
            <a:r>
              <a:rPr lang="vi-VN" sz="2800" dirty="0" smtClean="0">
                <a:solidFill>
                  <a:srgbClr val="FF00FF"/>
                </a:solidFill>
                <a:latin typeface="Times New Roman" pitchFamily="18" charset="0"/>
                <a:cs typeface="Times New Roman" pitchFamily="18" charset="0"/>
              </a:rPr>
              <a:t>đơn chất vì chỉ được tạo thành từ 1 nguyên tố hóa học</a:t>
            </a:r>
            <a:r>
              <a:rPr lang="en-US" sz="2800" dirty="0" smtClean="0">
                <a:solidFill>
                  <a:srgbClr val="FF00FF"/>
                </a:solidFill>
                <a:latin typeface="Times New Roman" pitchFamily="18" charset="0"/>
                <a:cs typeface="Times New Roman" pitchFamily="18" charset="0"/>
              </a:rPr>
              <a:t>.</a:t>
            </a:r>
            <a:endParaRPr lang="en-US" sz="2800" dirty="0">
              <a:solidFill>
                <a:srgbClr val="FF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from="(-#ppt_w/2)" to="(#ppt_x)" calcmode="lin" valueType="num">
                                      <p:cBhvr>
                                        <p:cTn id="7" dur="300" fill="hold">
                                          <p:stCondLst>
                                            <p:cond delay="0"/>
                                          </p:stCondLst>
                                        </p:cTn>
                                        <p:tgtEl>
                                          <p:spTgt spid="1026"/>
                                        </p:tgtEl>
                                        <p:attrNameLst>
                                          <p:attrName>ppt_x</p:attrName>
                                        </p:attrNameLst>
                                      </p:cBhvr>
                                    </p:anim>
                                    <p:anim from="0" to="-1.0" calcmode="lin" valueType="num">
                                      <p:cBhvr>
                                        <p:cTn id="8" dur="100" decel="50000" autoRev="1" fill="hold">
                                          <p:stCondLst>
                                            <p:cond delay="300"/>
                                          </p:stCondLst>
                                        </p:cTn>
                                        <p:tgtEl>
                                          <p:spTgt spid="1026"/>
                                        </p:tgtEl>
                                        <p:attrNameLst>
                                          <p:attrName>xshear</p:attrName>
                                        </p:attrNameLst>
                                      </p:cBhvr>
                                    </p:anim>
                                    <p:animScale>
                                      <p:cBhvr>
                                        <p:cTn id="9" dur="100" decel="100000" autoRev="1" fill="hold">
                                          <p:stCondLst>
                                            <p:cond delay="300"/>
                                          </p:stCondLst>
                                        </p:cTn>
                                        <p:tgtEl>
                                          <p:spTgt spid="1026"/>
                                        </p:tgtEl>
                                      </p:cBhvr>
                                      <p:from x="100000" y="100000"/>
                                      <p:to x="80000" y="100000"/>
                                    </p:animScale>
                                    <p:anim by="(#ppt_h/3+#ppt_w*0.1)" calcmode="lin" valueType="num">
                                      <p:cBhvr additive="sum">
                                        <p:cTn id="10" dur="100" decel="100000" autoRev="1" fill="hold">
                                          <p:stCondLst>
                                            <p:cond delay="300"/>
                                          </p:stCondLst>
                                        </p:cTn>
                                        <p:tgtEl>
                                          <p:spTgt spid="1026"/>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53"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4833256" y="0"/>
            <a:ext cx="3585029" cy="6798636"/>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91320"/>
            <a:ext cx="12192000" cy="6366680"/>
          </a:xfrm>
          <a:ln>
            <a:noFill/>
          </a:ln>
        </p:spPr>
        <p:txBody>
          <a:bodyPr>
            <a:normAutofit fontScale="92500" lnSpcReduction="10000"/>
          </a:bodyPr>
          <a:lstStyle/>
          <a:p>
            <a:pPr algn="l"/>
            <a:r>
              <a:rPr lang="en-US" sz="2800" b="1" dirty="0" smtClean="0">
                <a:solidFill>
                  <a:srgbClr val="0000FF"/>
                </a:solidFill>
                <a:latin typeface="Times New Roman" pitchFamily="18" charset="0"/>
                <a:cs typeface="Times New Roman" pitchFamily="18" charset="0"/>
              </a:rPr>
              <a:t>I. PHÂN TỬ</a:t>
            </a:r>
          </a:p>
          <a:p>
            <a:pPr algn="l"/>
            <a:r>
              <a:rPr lang="en-US" sz="2800" b="1" dirty="0" smtClean="0">
                <a:solidFill>
                  <a:srgbClr val="0000FF"/>
                </a:solidFill>
                <a:latin typeface="Times New Roman" pitchFamily="18" charset="0"/>
                <a:cs typeface="Times New Roman" pitchFamily="18" charset="0"/>
              </a:rPr>
              <a:t>1. </a:t>
            </a:r>
            <a:r>
              <a:rPr lang="en-US" sz="2800" b="1" dirty="0" err="1" smtClean="0">
                <a:solidFill>
                  <a:srgbClr val="0000FF"/>
                </a:solidFill>
                <a:latin typeface="Times New Roman" pitchFamily="18" charset="0"/>
                <a:cs typeface="Times New Roman" pitchFamily="18" charset="0"/>
              </a:rPr>
              <a:t>Khái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niệm</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phân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tử</a:t>
            </a:r>
            <a:r>
              <a:rPr lang="en-US" sz="2800" b="1" dirty="0" smtClean="0">
                <a:solidFill>
                  <a:srgbClr val="0000FF"/>
                </a:solidFill>
                <a:latin typeface="Times New Roman" pitchFamily="18" charset="0"/>
                <a:cs typeface="Times New Roman" pitchFamily="18" charset="0"/>
              </a:rPr>
              <a:t>:</a:t>
            </a:r>
          </a:p>
          <a:p>
            <a:pPr algn="l"/>
            <a:r>
              <a:rPr lang="en-US" sz="2800" b="1" dirty="0" smtClean="0">
                <a:solidFill>
                  <a:srgbClr val="0000FF"/>
                </a:solidFill>
                <a:latin typeface="Times New Roman" pitchFamily="18" charset="0"/>
                <a:cs typeface="Times New Roman" pitchFamily="18" charset="0"/>
              </a:rPr>
              <a:t>2. </a:t>
            </a:r>
            <a:r>
              <a:rPr lang="en-US" sz="2800" b="1" dirty="0" err="1" smtClean="0">
                <a:solidFill>
                  <a:srgbClr val="0000FF"/>
                </a:solidFill>
                <a:latin typeface="Times New Roman" pitchFamily="18" charset="0"/>
                <a:cs typeface="Times New Roman" pitchFamily="18" charset="0"/>
              </a:rPr>
              <a:t>Khối</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lượng</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phân</a:t>
            </a:r>
            <a:r>
              <a:rPr lang="en-US" sz="2800" b="1" dirty="0" smtClean="0">
                <a:solidFill>
                  <a:srgbClr val="0000FF"/>
                </a:solidFill>
                <a:latin typeface="Times New Roman" pitchFamily="18" charset="0"/>
                <a:cs typeface="Times New Roman" pitchFamily="18" charset="0"/>
              </a:rPr>
              <a:t> </a:t>
            </a:r>
            <a:r>
              <a:rPr lang="en-US" sz="2800" b="1" dirty="0" err="1" smtClean="0">
                <a:solidFill>
                  <a:srgbClr val="0000FF"/>
                </a:solidFill>
                <a:latin typeface="Times New Roman" pitchFamily="18" charset="0"/>
                <a:cs typeface="Times New Roman" pitchFamily="18" charset="0"/>
              </a:rPr>
              <a:t>tử</a:t>
            </a:r>
            <a:r>
              <a:rPr lang="en-US" sz="2800" b="1" dirty="0" smtClean="0">
                <a:solidFill>
                  <a:srgbClr val="0000FF"/>
                </a:solidFill>
                <a:latin typeface="Times New Roman" pitchFamily="18" charset="0"/>
                <a:cs typeface="Times New Roman" pitchFamily="18" charset="0"/>
              </a:rPr>
              <a:t>:</a:t>
            </a:r>
          </a:p>
          <a:p>
            <a:pPr algn="l"/>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tổng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nguyên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trong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r>
              <a:rPr lang="en-US" sz="2800" dirty="0" smtClean="0">
                <a:solidFill>
                  <a:srgbClr val="0000FF"/>
                </a:solidFill>
                <a:latin typeface="Times New Roman" pitchFamily="18" charset="0"/>
                <a:cs typeface="Times New Roman" pitchFamily="18" charset="0"/>
              </a:rPr>
              <a:t>.</a:t>
            </a:r>
          </a:p>
          <a:p>
            <a:pPr algn="l"/>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vị</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khối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amu</a:t>
            </a:r>
            <a:r>
              <a:rPr lang="en-US" sz="2800" dirty="0" smtClean="0">
                <a:solidFill>
                  <a:srgbClr val="0000FF"/>
                </a:solidFill>
                <a:latin typeface="Times New Roman" pitchFamily="18" charset="0"/>
                <a:cs typeface="Times New Roman" pitchFamily="18" charset="0"/>
              </a:rPr>
              <a:t>.</a:t>
            </a:r>
          </a:p>
          <a:p>
            <a:pPr algn="l"/>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a:t>
            </a:r>
            <a:r>
              <a:rPr lang="en-US" sz="2800" dirty="0" smtClean="0">
                <a:solidFill>
                  <a:srgbClr val="0000FF"/>
                </a:solidFill>
                <a:latin typeface="Times New Roman" pitchFamily="18" charset="0"/>
                <a:cs typeface="Times New Roman" pitchFamily="18" charset="0"/>
              </a:rPr>
              <a:t>: </a:t>
            </a:r>
          </a:p>
          <a:p>
            <a:pPr algn="l"/>
            <a:r>
              <a:rPr lang="en-US" sz="2800" dirty="0" smtClean="0">
                <a:solidFill>
                  <a:srgbClr val="0000FF"/>
                </a:solidFill>
                <a:latin typeface="Times New Roman" pitchFamily="18" charset="0"/>
                <a:cs typeface="Times New Roman" pitchFamily="18" charset="0"/>
              </a:rPr>
              <a:t>	+ </a:t>
            </a:r>
            <a:r>
              <a:rPr lang="en-US" sz="2800" dirty="0" err="1" smtClean="0">
                <a:solidFill>
                  <a:srgbClr val="0000FF"/>
                </a:solidFill>
                <a:latin typeface="Times New Roman" pitchFamily="18" charset="0"/>
                <a:cs typeface="Times New Roman" pitchFamily="18" charset="0"/>
              </a:rPr>
              <a:t>Khối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nước</a:t>
            </a:r>
            <a:r>
              <a:rPr lang="en-US" sz="2800" dirty="0" smtClean="0">
                <a:solidFill>
                  <a:srgbClr val="0000FF"/>
                </a:solidFill>
                <a:latin typeface="Times New Roman" pitchFamily="18" charset="0"/>
                <a:cs typeface="Times New Roman" pitchFamily="18" charset="0"/>
              </a:rPr>
              <a:t>: 2.1 + 1.16 = 18 (</a:t>
            </a:r>
            <a:r>
              <a:rPr lang="en-US" sz="2800" dirty="0" err="1" smtClean="0">
                <a:solidFill>
                  <a:srgbClr val="0000FF"/>
                </a:solidFill>
                <a:latin typeface="Times New Roman" pitchFamily="18" charset="0"/>
                <a:cs typeface="Times New Roman" pitchFamily="18" charset="0"/>
              </a:rPr>
              <a:t>amu</a:t>
            </a:r>
            <a:r>
              <a:rPr lang="en-US" sz="2800" dirty="0" smtClean="0">
                <a:solidFill>
                  <a:srgbClr val="0000FF"/>
                </a:solidFill>
                <a:latin typeface="Times New Roman" pitchFamily="18" charset="0"/>
                <a:cs typeface="Times New Roman" pitchFamily="18" charset="0"/>
              </a:rPr>
              <a:t>)</a:t>
            </a:r>
          </a:p>
          <a:p>
            <a:pPr algn="l"/>
            <a:r>
              <a:rPr lang="en-US" sz="2800" dirty="0" smtClean="0">
                <a:solidFill>
                  <a:srgbClr val="0000FF"/>
                </a:solidFill>
                <a:latin typeface="Times New Roman" pitchFamily="18" charset="0"/>
                <a:cs typeface="Times New Roman" pitchFamily="18" charset="0"/>
              </a:rPr>
              <a:t>	+ </a:t>
            </a:r>
            <a:r>
              <a:rPr lang="en-US" sz="2800" dirty="0" err="1" smtClean="0">
                <a:solidFill>
                  <a:srgbClr val="0000FF"/>
                </a:solidFill>
                <a:latin typeface="Times New Roman" pitchFamily="18" charset="0"/>
                <a:cs typeface="Times New Roman" pitchFamily="18" charset="0"/>
              </a:rPr>
              <a:t>Khối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lượng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phân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tử</a:t>
            </a:r>
            <a:r>
              <a:rPr lang="en-US" sz="2800" dirty="0" smtClean="0">
                <a:solidFill>
                  <a:srgbClr val="0000FF"/>
                </a:solidFill>
                <a:latin typeface="Times New Roman" pitchFamily="18" charset="0"/>
                <a:cs typeface="Times New Roman" pitchFamily="18" charset="0"/>
              </a:rPr>
              <a:t> iodine: 2.127 = 254 (</a:t>
            </a:r>
            <a:r>
              <a:rPr lang="en-US" sz="2800" dirty="0" err="1" smtClean="0">
                <a:solidFill>
                  <a:srgbClr val="0000FF"/>
                </a:solidFill>
                <a:latin typeface="Times New Roman" pitchFamily="18" charset="0"/>
                <a:cs typeface="Times New Roman" pitchFamily="18" charset="0"/>
              </a:rPr>
              <a:t>amu</a:t>
            </a:r>
            <a:r>
              <a:rPr lang="en-US" sz="2800" dirty="0" smtClean="0">
                <a:solidFill>
                  <a:srgbClr val="0000FF"/>
                </a:solidFill>
                <a:latin typeface="Times New Roman" pitchFamily="18" charset="0"/>
                <a:cs typeface="Times New Roman" pitchFamily="18" charset="0"/>
              </a:rPr>
              <a:t>).</a:t>
            </a:r>
          </a:p>
          <a:p>
            <a:pPr algn="l"/>
            <a:r>
              <a:rPr lang="en-US" sz="2800" b="1" dirty="0" smtClean="0">
                <a:solidFill>
                  <a:srgbClr val="0000FF"/>
                </a:solidFill>
                <a:latin typeface="Times New Roman" pitchFamily="18" charset="0"/>
                <a:cs typeface="Times New Roman" pitchFamily="18" charset="0"/>
              </a:rPr>
              <a:t>II. ĐƠN CHẤT</a:t>
            </a:r>
          </a:p>
          <a:p>
            <a:pPr algn="l">
              <a:buFontTx/>
              <a:buChar char="-"/>
            </a:pP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là</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những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được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thành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từ</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nguyên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tố</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hóa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học</a:t>
            </a:r>
            <a:r>
              <a:rPr lang="en-US" sz="2800" dirty="0" smtClean="0">
                <a:solidFill>
                  <a:srgbClr val="0000FF"/>
                </a:solidFill>
                <a:latin typeface="Times New Roman" pitchFamily="18" charset="0"/>
                <a:cs typeface="Times New Roman" pitchFamily="18" charset="0"/>
              </a:rPr>
              <a:t>.</a:t>
            </a:r>
          </a:p>
          <a:p>
            <a:pPr algn="l"/>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Ví</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dụ</a:t>
            </a:r>
            <a:r>
              <a:rPr lang="en-US" sz="2800" dirty="0" smtClean="0">
                <a:solidFill>
                  <a:srgbClr val="0000FF"/>
                </a:solidFill>
                <a:latin typeface="Times New Roman" pitchFamily="18" charset="0"/>
                <a:cs typeface="Times New Roman" pitchFamily="18" charset="0"/>
              </a:rPr>
              <a:t>: Hydrogen, nitrogen, copper…</a:t>
            </a:r>
          </a:p>
          <a:p>
            <a:pPr algn="l">
              <a:buFontTx/>
              <a:buChar char="-"/>
            </a:pPr>
            <a:r>
              <a:rPr lang="en-US" sz="2800" dirty="0" smtClean="0">
                <a:solidFill>
                  <a:srgbClr val="0000FF"/>
                </a:solidFill>
                <a:latin typeface="Times New Roman" pitchFamily="18" charset="0"/>
                <a:cs typeface="Times New Roman" pitchFamily="18" charset="0"/>
              </a:rPr>
              <a:t> Ở </a:t>
            </a:r>
            <a:r>
              <a:rPr lang="en-US" sz="2800" dirty="0" err="1" smtClean="0">
                <a:solidFill>
                  <a:srgbClr val="0000FF"/>
                </a:solidFill>
                <a:latin typeface="Times New Roman" pitchFamily="18" charset="0"/>
                <a:cs typeface="Times New Roman" pitchFamily="18" charset="0"/>
              </a:rPr>
              <a:t>điều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kiện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kim</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loại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đều</a:t>
            </a:r>
            <a:r>
              <a:rPr lang="en-US" sz="2800" dirty="0" smtClean="0">
                <a:solidFill>
                  <a:srgbClr val="0000FF"/>
                </a:solidFill>
                <a:latin typeface="Times New Roman" pitchFamily="18" charset="0"/>
                <a:cs typeface="Times New Roman" pitchFamily="18" charset="0"/>
              </a:rPr>
              <a:t> ở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rắn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trừ</a:t>
            </a:r>
            <a:r>
              <a:rPr lang="en-US" sz="2800" dirty="0" smtClean="0">
                <a:solidFill>
                  <a:srgbClr val="0000FF"/>
                </a:solidFill>
                <a:latin typeface="Times New Roman" pitchFamily="18" charset="0"/>
                <a:cs typeface="Times New Roman" pitchFamily="18" charset="0"/>
              </a:rPr>
              <a:t> mercury ở </a:t>
            </a:r>
            <a:r>
              <a:rPr lang="en-US" sz="2800" dirty="0" err="1" smtClean="0">
                <a:solidFill>
                  <a:srgbClr val="0000FF"/>
                </a:solidFill>
                <a:latin typeface="Times New Roman" pitchFamily="18" charset="0"/>
                <a:cs typeface="Times New Roman" pitchFamily="18" charset="0"/>
              </a:rPr>
              <a:t>thể</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lỏng</a:t>
            </a:r>
            <a:r>
              <a:rPr lang="en-US" sz="2800" dirty="0" smtClean="0">
                <a:solidFill>
                  <a:srgbClr val="0000FF"/>
                </a:solidFill>
                <a:latin typeface="Times New Roman" pitchFamily="18" charset="0"/>
                <a:cs typeface="Times New Roman" pitchFamily="18" charset="0"/>
              </a:rPr>
              <a:t>).</a:t>
            </a:r>
          </a:p>
          <a:p>
            <a:pPr algn="just">
              <a:buFontTx/>
              <a:buChar char="-"/>
            </a:pP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của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các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thường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trùng</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với</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nguyên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tố</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đó</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trừ</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một</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số</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nguyên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tố</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tạo</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ra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được</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hai</a:t>
            </a:r>
            <a:r>
              <a:rPr lang="en-US" sz="2800" dirty="0" smtClean="0">
                <a:solidFill>
                  <a:srgbClr val="0000FF"/>
                </a:solidFill>
                <a:latin typeface="Times New Roman" pitchFamily="18" charset="0"/>
                <a:cs typeface="Times New Roman" pitchFamily="18" charset="0"/>
              </a:rPr>
              <a:t> hay </a:t>
            </a:r>
            <a:r>
              <a:rPr lang="en-US" sz="2800" dirty="0" err="1" smtClean="0">
                <a:solidFill>
                  <a:srgbClr val="0000FF"/>
                </a:solidFill>
                <a:latin typeface="Times New Roman" pitchFamily="18" charset="0"/>
                <a:cs typeface="Times New Roman" pitchFamily="18" charset="0"/>
              </a:rPr>
              <a:t>nhiều</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đơn</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chất</a:t>
            </a:r>
            <a:r>
              <a:rPr lang="en-US" sz="2800" dirty="0" smtClean="0">
                <a:solidFill>
                  <a:srgbClr val="0000FF"/>
                </a:solidFill>
                <a:latin typeface="Times New Roman" pitchFamily="18" charset="0"/>
                <a:cs typeface="Times New Roman" pitchFamily="18" charset="0"/>
              </a:rPr>
              <a:t>.</a:t>
            </a:r>
          </a:p>
        </p:txBody>
      </p:sp>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smtClean="0">
                <a:solidFill>
                  <a:srgbClr val="FF00FF"/>
                </a:solidFill>
                <a:latin typeface="Times New Roman" pitchFamily="18" charset="0"/>
                <a:cs typeface="Times New Roman" pitchFamily="18" charset="0"/>
              </a:rPr>
              <a:t>BÀI 4: PHÂN TỬ, ĐƠN CHẤT, HỢP CHẤT.</a:t>
            </a:r>
            <a:endParaRPr lang="en-US" sz="2800" b="1" dirty="0">
              <a:solidFill>
                <a:srgbClr val="FF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animEffect transition="in" filter="strips(downRight)">
                                      <p:cBhvr>
                                        <p:cTn id="7" dur="500"/>
                                        <p:tgtEl>
                                          <p:spTgt spid="3">
                                            <p:txEl>
                                              <p:pRg st="11" end="1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nodeType="clickEffect">
                                  <p:stCondLst>
                                    <p:cond delay="0"/>
                                  </p:stCondLst>
                                  <p:iterate type="lt">
                                    <p:tmPct val="10000"/>
                                  </p:iterate>
                                  <p:childTnLst>
                                    <p:set>
                                      <p:cBhvr>
                                        <p:cTn id="11" dur="1" fill="hold">
                                          <p:stCondLst>
                                            <p:cond delay="0"/>
                                          </p:stCondLst>
                                        </p:cTn>
                                        <p:tgtEl>
                                          <p:spTgt spid="3">
                                            <p:txEl>
                                              <p:pRg st="12" end="12"/>
                                            </p:txEl>
                                          </p:spTgt>
                                        </p:tgtEl>
                                        <p:attrNameLst>
                                          <p:attrName>style.visibility</p:attrName>
                                        </p:attrNameLst>
                                      </p:cBhvr>
                                      <p:to>
                                        <p:strVal val="visible"/>
                                      </p:to>
                                    </p:set>
                                    <p:anim calcmode="lin" valueType="num">
                                      <p:cBhvr>
                                        <p:cTn id="12" dur="500" fill="hold"/>
                                        <p:tgtEl>
                                          <p:spTgt spid="3">
                                            <p:txEl>
                                              <p:pRg st="12" end="12"/>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3">
                                            <p:txEl>
                                              <p:pRg st="12" end="12"/>
                                            </p:txEl>
                                          </p:spTgt>
                                        </p:tgtEl>
                                        <p:attrNameLst>
                                          <p:attrName>ppt_y</p:attrName>
                                        </p:attrNameLst>
                                      </p:cBhvr>
                                      <p:tavLst>
                                        <p:tav tm="0">
                                          <p:val>
                                            <p:strVal val="#ppt_y"/>
                                          </p:val>
                                        </p:tav>
                                        <p:tav tm="100000">
                                          <p:val>
                                            <p:strVal val="#ppt_y"/>
                                          </p:val>
                                        </p:tav>
                                      </p:tavLst>
                                    </p:anim>
                                    <p:anim calcmode="lin" valueType="num">
                                      <p:cBhvr>
                                        <p:cTn id="14" dur="500" fill="hold"/>
                                        <p:tgtEl>
                                          <p:spTgt spid="3">
                                            <p:txEl>
                                              <p:pRg st="12" end="1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3">
                                            <p:txEl>
                                              <p:pRg st="12" end="1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0" y="0"/>
            <a:ext cx="12192000" cy="4536558"/>
          </a:xfrm>
          <a:prstGeom prst="rect">
            <a:avLst/>
          </a:prstGeom>
          <a:noFill/>
          <a:ln w="9525">
            <a:noFill/>
            <a:miter lim="800000"/>
            <a:headEnd/>
            <a:tailEnd/>
          </a:ln>
          <a:effectLst/>
        </p:spPr>
      </p:pic>
      <p:sp>
        <p:nvSpPr>
          <p:cNvPr id="3" name="Rectangle 2"/>
          <p:cNvSpPr/>
          <p:nvPr/>
        </p:nvSpPr>
        <p:spPr>
          <a:xfrm>
            <a:off x="0" y="4339549"/>
            <a:ext cx="12192000" cy="954107"/>
          </a:xfrm>
          <a:prstGeom prst="rect">
            <a:avLst/>
          </a:prstGeom>
        </p:spPr>
        <p:txBody>
          <a:bodyPr wrap="square">
            <a:spAutoFit/>
          </a:bodyPr>
          <a:lstStyle/>
          <a:p>
            <a:pPr algn="just"/>
            <a:r>
              <a:rPr lang="en-US" sz="2800" dirty="0" smtClean="0">
                <a:solidFill>
                  <a:srgbClr val="FF00FF"/>
                </a:solidFill>
                <a:latin typeface="Times New Roman" pitchFamily="18" charset="0"/>
                <a:cs typeface="Times New Roman" pitchFamily="18" charset="0"/>
              </a:rPr>
              <a:t>1. </a:t>
            </a:r>
            <a:r>
              <a:rPr lang="vi-VN" sz="2800" dirty="0" smtClean="0">
                <a:solidFill>
                  <a:srgbClr val="FF00FF"/>
                </a:solidFill>
                <a:latin typeface="Times New Roman" pitchFamily="18" charset="0"/>
                <a:cs typeface="Times New Roman" pitchFamily="18" charset="0"/>
              </a:rPr>
              <a:t>Hai đơn chất kim loại thường được sử dụng để làm dây dẫn điện là copper (Cu) và aluminium (Al).</a:t>
            </a:r>
            <a:endParaRPr lang="en-US" sz="2800" dirty="0">
              <a:solidFill>
                <a:srgbClr val="FF00FF"/>
              </a:solidFill>
              <a:latin typeface="Times New Roman" pitchFamily="18" charset="0"/>
              <a:cs typeface="Times New Roman" pitchFamily="18" charset="0"/>
            </a:endParaRPr>
          </a:p>
        </p:txBody>
      </p:sp>
      <p:sp>
        <p:nvSpPr>
          <p:cNvPr id="4" name="Rectangle 3"/>
          <p:cNvSpPr/>
          <p:nvPr/>
        </p:nvSpPr>
        <p:spPr>
          <a:xfrm>
            <a:off x="0" y="5217049"/>
            <a:ext cx="12192000" cy="954107"/>
          </a:xfrm>
          <a:prstGeom prst="rect">
            <a:avLst/>
          </a:prstGeom>
        </p:spPr>
        <p:txBody>
          <a:bodyPr wrap="square">
            <a:spAutoFit/>
          </a:bodyPr>
          <a:lstStyle/>
          <a:p>
            <a:pPr algn="just"/>
            <a:r>
              <a:rPr lang="en-US" sz="2800" dirty="0" smtClean="0">
                <a:solidFill>
                  <a:srgbClr val="FF00FF"/>
                </a:solidFill>
                <a:latin typeface="Times New Roman" pitchFamily="18" charset="0"/>
                <a:cs typeface="Times New Roman" pitchFamily="18" charset="0"/>
              </a:rPr>
              <a:t>2. </a:t>
            </a:r>
            <a:r>
              <a:rPr lang="vi-VN" sz="2800" dirty="0" smtClean="0">
                <a:solidFill>
                  <a:srgbClr val="FF00FF"/>
                </a:solidFill>
                <a:latin typeface="Times New Roman" pitchFamily="18" charset="0"/>
                <a:cs typeface="Times New Roman" pitchFamily="18" charset="0"/>
              </a:rPr>
              <a:t>Đơn chất được tạo ra trong quá trình quang hợp của cây xanh và có vai trò quan trọng đối với sự sống của con người là </a:t>
            </a:r>
            <a:r>
              <a:rPr lang="vi-VN" sz="2800" b="1" dirty="0" smtClean="0">
                <a:solidFill>
                  <a:srgbClr val="FF00FF"/>
                </a:solidFill>
                <a:latin typeface="Times New Roman" pitchFamily="18" charset="0"/>
                <a:cs typeface="Times New Roman" pitchFamily="18" charset="0"/>
              </a:rPr>
              <a:t>oxygen.</a:t>
            </a:r>
            <a:endParaRPr lang="en-US" sz="2800"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4098"/>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4098"/>
                                        </p:tgtEl>
                                        <p:attrNameLst>
                                          <p:attrName>ppt_y</p:attrName>
                                        </p:attrNameLst>
                                      </p:cBhvr>
                                      <p:tavLst>
                                        <p:tav tm="0">
                                          <p:val>
                                            <p:strVal val="#ppt_y"/>
                                          </p:val>
                                        </p:tav>
                                        <p:tav tm="100000">
                                          <p:val>
                                            <p:strVal val="#ppt_y"/>
                                          </p:val>
                                        </p:tav>
                                      </p:tavLst>
                                    </p:anim>
                                    <p:animEffect transition="in" filter="fade">
                                      <p:cBhvr>
                                        <p:cTn id="10" dur="1000"/>
                                        <p:tgtEl>
                                          <p:spTgt spid="4098"/>
                                        </p:tgtEl>
                                      </p:cBhvr>
                                    </p:animEffect>
                                  </p:childTnLst>
                                </p:cTn>
                              </p:par>
                            </p:childTnLst>
                          </p:cTn>
                        </p:par>
                      </p:childTnLst>
                    </p:cTn>
                  </p:par>
                  <p:par>
                    <p:cTn id="11" fill="hold">
                      <p:stCondLst>
                        <p:cond delay="indefinite"/>
                      </p:stCondLst>
                      <p:childTnLst>
                        <p:par>
                          <p:cTn id="12" fill="hold">
                            <p:stCondLst>
                              <p:cond delay="0"/>
                            </p:stCondLst>
                            <p:childTnLst>
                              <p:par>
                                <p:cTn id="13" presetID="48" presetClass="entr" presetSubtype="0" accel="5000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1000" fill="hold"/>
                                        <p:tgtEl>
                                          <p:spTgt spid="3"/>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6" dur="1000" fill="hold"/>
                                        <p:tgtEl>
                                          <p:spTgt spid="3"/>
                                        </p:tgtEl>
                                        <p:attrNameLst>
                                          <p:attrName>ppt_x</p:attrName>
                                        </p:attrNameLst>
                                      </p:cBhvr>
                                      <p:tavLst>
                                        <p:tav tm="0">
                                          <p:val>
                                            <p:fltVal val="-1"/>
                                          </p:val>
                                        </p:tav>
                                        <p:tav tm="50000">
                                          <p:val>
                                            <p:fltVal val="0.95"/>
                                          </p:val>
                                        </p:tav>
                                        <p:tav tm="100000">
                                          <p:val>
                                            <p:strVal val="#ppt_x"/>
                                          </p:val>
                                        </p:tav>
                                      </p:tavLst>
                                    </p:anim>
                                    <p:anim calcmode="lin" valueType="num">
                                      <p:cBhvr>
                                        <p:cTn id="17" dur="1000" fill="hold"/>
                                        <p:tgtEl>
                                          <p:spTgt spid="3"/>
                                        </p:tgtEl>
                                        <p:attrNameLst>
                                          <p:attrName>ppt_y</p:attrName>
                                        </p:attrNameLst>
                                      </p:cBhvr>
                                      <p:tavLst>
                                        <p:tav tm="0">
                                          <p:val>
                                            <p:strVal val="#ppt_y"/>
                                          </p:val>
                                        </p:tav>
                                        <p:tav tm="100000">
                                          <p:val>
                                            <p:strVal val="#ppt_y"/>
                                          </p:val>
                                        </p:tav>
                                      </p:tavLst>
                                    </p:anim>
                                    <p:animEffect transition="in" filter="fade">
                                      <p:cBhvr>
                                        <p:cTn id="18" dur="10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48" presetClass="entr" presetSubtype="0" accel="5000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p:cTn id="23" dur="1000" fill="hold"/>
                                        <p:tgtEl>
                                          <p:spTgt spid="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4" dur="1000" fill="hold"/>
                                        <p:tgtEl>
                                          <p:spTgt spid="4"/>
                                        </p:tgtEl>
                                        <p:attrNameLst>
                                          <p:attrName>ppt_x</p:attrName>
                                        </p:attrNameLst>
                                      </p:cBhvr>
                                      <p:tavLst>
                                        <p:tav tm="0">
                                          <p:val>
                                            <p:fltVal val="-1"/>
                                          </p:val>
                                        </p:tav>
                                        <p:tav tm="50000">
                                          <p:val>
                                            <p:fltVal val="0.95"/>
                                          </p:val>
                                        </p:tav>
                                        <p:tav tm="100000">
                                          <p:val>
                                            <p:strVal val="#ppt_x"/>
                                          </p:val>
                                        </p:tav>
                                      </p:tavLst>
                                    </p:anim>
                                    <p:anim calcmode="lin" valueType="num">
                                      <p:cBhvr>
                                        <p:cTn id="25" dur="1000" fill="hold"/>
                                        <p:tgtEl>
                                          <p:spTgt spid="4"/>
                                        </p:tgtEl>
                                        <p:attrNameLst>
                                          <p:attrName>ppt_y</p:attrName>
                                        </p:attrNameLst>
                                      </p:cBhvr>
                                      <p:tavLst>
                                        <p:tav tm="0">
                                          <p:val>
                                            <p:strVal val="#ppt_y"/>
                                          </p:val>
                                        </p:tav>
                                        <p:tav tm="100000">
                                          <p:val>
                                            <p:strVal val="#ppt_y"/>
                                          </p:val>
                                        </p:tav>
                                      </p:tavLst>
                                    </p:anim>
                                    <p:animEffect transition="in" filter="fade">
                                      <p:cBhvr>
                                        <p:cTn id="2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523220"/>
          </a:xfrm>
          <a:prstGeom prst="rect">
            <a:avLst/>
          </a:prstGeom>
        </p:spPr>
        <p:txBody>
          <a:bodyPr wrap="square">
            <a:spAutoFit/>
          </a:bodyPr>
          <a:lstStyle/>
          <a:p>
            <a:pPr algn="ct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Hãy</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tính</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khối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lượng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phân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tử</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của</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các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chất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sau</a:t>
            </a:r>
            <a:r>
              <a:rPr lang="en-US" sz="2800" dirty="0" smtClean="0">
                <a:solidFill>
                  <a:srgbClr val="FF0000"/>
                </a:solidFill>
                <a:latin typeface="Times New Roman" pitchFamily="18" charset="0"/>
                <a:cs typeface="Times New Roman" pitchFamily="18" charset="0"/>
              </a:rPr>
              <a:t>?</a:t>
            </a:r>
            <a:endParaRPr lang="en-US" sz="2800" dirty="0">
              <a:solidFill>
                <a:srgbClr val="FF0000"/>
              </a:solidFill>
              <a:latin typeface="Times New Roman" pitchFamily="18" charset="0"/>
              <a:cs typeface="Times New Roman" pitchFamily="18" charset="0"/>
            </a:endParaRPr>
          </a:p>
        </p:txBody>
      </p:sp>
      <p:sp>
        <p:nvSpPr>
          <p:cNvPr id="7" name="Rectangle 6"/>
          <p:cNvSpPr/>
          <p:nvPr/>
        </p:nvSpPr>
        <p:spPr>
          <a:xfrm>
            <a:off x="0" y="4143829"/>
            <a:ext cx="12192000" cy="523220"/>
          </a:xfrm>
          <a:prstGeom prst="rect">
            <a:avLst/>
          </a:prstGeom>
        </p:spPr>
        <p:txBody>
          <a:bodyPr wrap="square">
            <a:spAutoFit/>
          </a:bodyPr>
          <a:lstStyle/>
          <a:p>
            <a:pPr algn="just"/>
            <a:r>
              <a:rPr lang="en-US" sz="2800" dirty="0" smtClean="0">
                <a:solidFill>
                  <a:srgbClr val="FF00FF"/>
                </a:solidFill>
                <a:latin typeface="Times New Roman" pitchFamily="18" charset="0"/>
                <a:cs typeface="Times New Roman" pitchFamily="18" charset="0"/>
              </a:rPr>
              <a:t>a. </a:t>
            </a:r>
            <a:r>
              <a:rPr lang="en-US" sz="2800" dirty="0" err="1" smtClean="0">
                <a:solidFill>
                  <a:srgbClr val="FF00FF"/>
                </a:solidFill>
                <a:latin typeface="Times New Roman" pitchFamily="18" charset="0"/>
                <a:cs typeface="Times New Roman" pitchFamily="18" charset="0"/>
              </a:rPr>
              <a:t>Khối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lượng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phân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tử</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của</a:t>
            </a:r>
            <a:r>
              <a:rPr lang="en-US" sz="2800" dirty="0" smtClean="0">
                <a:solidFill>
                  <a:srgbClr val="FF00FF"/>
                </a:solidFill>
                <a:latin typeface="Times New Roman" pitchFamily="18" charset="0"/>
                <a:cs typeface="Times New Roman" pitchFamily="18" charset="0"/>
              </a:rPr>
              <a:t> Hydrogen: 1.2 = 2 (</a:t>
            </a:r>
            <a:r>
              <a:rPr lang="en-US" sz="2800" dirty="0" err="1" smtClean="0">
                <a:solidFill>
                  <a:srgbClr val="FF00FF"/>
                </a:solidFill>
                <a:latin typeface="Times New Roman" pitchFamily="18" charset="0"/>
                <a:cs typeface="Times New Roman" pitchFamily="18" charset="0"/>
              </a:rPr>
              <a:t>amu</a:t>
            </a:r>
            <a:r>
              <a:rPr lang="en-US" sz="2800" dirty="0" smtClean="0">
                <a:solidFill>
                  <a:srgbClr val="FF00FF"/>
                </a:solidFill>
                <a:latin typeface="Times New Roman" pitchFamily="18" charset="0"/>
                <a:cs typeface="Times New Roman" pitchFamily="18" charset="0"/>
              </a:rPr>
              <a:t>)</a:t>
            </a:r>
            <a:endParaRPr lang="en-US" sz="2800" dirty="0">
              <a:solidFill>
                <a:srgbClr val="FF00FF"/>
              </a:solidFill>
              <a:latin typeface="Times New Roman" pitchFamily="18" charset="0"/>
              <a:cs typeface="Times New Roman" pitchFamily="18" charset="0"/>
            </a:endParaRPr>
          </a:p>
        </p:txBody>
      </p:sp>
      <p:sp>
        <p:nvSpPr>
          <p:cNvPr id="8" name="Rectangle 7"/>
          <p:cNvSpPr/>
          <p:nvPr/>
        </p:nvSpPr>
        <p:spPr>
          <a:xfrm>
            <a:off x="0" y="4731658"/>
            <a:ext cx="12192000" cy="523220"/>
          </a:xfrm>
          <a:prstGeom prst="rect">
            <a:avLst/>
          </a:prstGeom>
        </p:spPr>
        <p:txBody>
          <a:bodyPr wrap="square">
            <a:spAutoFit/>
          </a:bodyPr>
          <a:lstStyle/>
          <a:p>
            <a:pPr algn="just"/>
            <a:r>
              <a:rPr lang="en-US" sz="2800" dirty="0" smtClean="0">
                <a:solidFill>
                  <a:srgbClr val="FF00FF"/>
                </a:solidFill>
                <a:latin typeface="Times New Roman" pitchFamily="18" charset="0"/>
                <a:cs typeface="Times New Roman" pitchFamily="18" charset="0"/>
              </a:rPr>
              <a:t>b. </a:t>
            </a:r>
            <a:r>
              <a:rPr lang="en-US" sz="2800" dirty="0" err="1" smtClean="0">
                <a:solidFill>
                  <a:srgbClr val="FF00FF"/>
                </a:solidFill>
                <a:latin typeface="Times New Roman" pitchFamily="18" charset="0"/>
                <a:cs typeface="Times New Roman" pitchFamily="18" charset="0"/>
              </a:rPr>
              <a:t>Khối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lượng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phân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tử</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của</a:t>
            </a:r>
            <a:r>
              <a:rPr lang="en-US" sz="2800" dirty="0" smtClean="0">
                <a:solidFill>
                  <a:srgbClr val="FF00FF"/>
                </a:solidFill>
                <a:latin typeface="Times New Roman" pitchFamily="18" charset="0"/>
                <a:cs typeface="Times New Roman" pitchFamily="18" charset="0"/>
              </a:rPr>
              <a:t> Nitrogen: 14.2 = 28 (</a:t>
            </a:r>
            <a:r>
              <a:rPr lang="en-US" sz="2800" dirty="0" err="1" smtClean="0">
                <a:solidFill>
                  <a:srgbClr val="FF00FF"/>
                </a:solidFill>
                <a:latin typeface="Times New Roman" pitchFamily="18" charset="0"/>
                <a:cs typeface="Times New Roman" pitchFamily="18" charset="0"/>
              </a:rPr>
              <a:t>amu</a:t>
            </a:r>
            <a:r>
              <a:rPr lang="en-US" sz="2800" dirty="0" smtClean="0">
                <a:solidFill>
                  <a:srgbClr val="FF00FF"/>
                </a:solidFill>
                <a:latin typeface="Times New Roman" pitchFamily="18" charset="0"/>
                <a:cs typeface="Times New Roman" pitchFamily="18" charset="0"/>
              </a:rPr>
              <a:t>)</a:t>
            </a:r>
            <a:endParaRPr lang="en-US" sz="2800" dirty="0">
              <a:solidFill>
                <a:srgbClr val="FF00FF"/>
              </a:solidFill>
              <a:latin typeface="Times New Roman" pitchFamily="18" charset="0"/>
              <a:cs typeface="Times New Roman" pitchFamily="18" charset="0"/>
            </a:endParaRPr>
          </a:p>
        </p:txBody>
      </p:sp>
      <p:sp>
        <p:nvSpPr>
          <p:cNvPr id="9" name="Rectangle 8"/>
          <p:cNvSpPr/>
          <p:nvPr/>
        </p:nvSpPr>
        <p:spPr>
          <a:xfrm>
            <a:off x="0" y="5399314"/>
            <a:ext cx="12192000" cy="523220"/>
          </a:xfrm>
          <a:prstGeom prst="rect">
            <a:avLst/>
          </a:prstGeom>
        </p:spPr>
        <p:txBody>
          <a:bodyPr wrap="square">
            <a:spAutoFit/>
          </a:bodyPr>
          <a:lstStyle/>
          <a:p>
            <a:pPr algn="just"/>
            <a:r>
              <a:rPr lang="en-US" sz="2800" dirty="0" smtClean="0">
                <a:solidFill>
                  <a:srgbClr val="FF00FF"/>
                </a:solidFill>
                <a:latin typeface="Times New Roman" pitchFamily="18" charset="0"/>
                <a:cs typeface="Times New Roman" pitchFamily="18" charset="0"/>
              </a:rPr>
              <a:t>c. </a:t>
            </a:r>
            <a:r>
              <a:rPr lang="en-US" sz="2800" dirty="0" err="1" smtClean="0">
                <a:solidFill>
                  <a:srgbClr val="FF00FF"/>
                </a:solidFill>
                <a:latin typeface="Times New Roman" pitchFamily="18" charset="0"/>
                <a:cs typeface="Times New Roman" pitchFamily="18" charset="0"/>
              </a:rPr>
              <a:t>Khối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lượng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phân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tử</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của</a:t>
            </a:r>
            <a:r>
              <a:rPr lang="en-US" sz="2800" dirty="0" smtClean="0">
                <a:solidFill>
                  <a:srgbClr val="FF00FF"/>
                </a:solidFill>
                <a:latin typeface="Times New Roman" pitchFamily="18" charset="0"/>
                <a:cs typeface="Times New Roman" pitchFamily="18" charset="0"/>
              </a:rPr>
              <a:t> Chlorine: 35,5.2 = 71 (</a:t>
            </a:r>
            <a:r>
              <a:rPr lang="en-US" sz="2800" dirty="0" err="1" smtClean="0">
                <a:solidFill>
                  <a:srgbClr val="FF00FF"/>
                </a:solidFill>
                <a:latin typeface="Times New Roman" pitchFamily="18" charset="0"/>
                <a:cs typeface="Times New Roman" pitchFamily="18" charset="0"/>
              </a:rPr>
              <a:t>amu</a:t>
            </a:r>
            <a:r>
              <a:rPr lang="en-US" sz="2800" dirty="0" smtClean="0">
                <a:solidFill>
                  <a:srgbClr val="FF00FF"/>
                </a:solidFill>
                <a:latin typeface="Times New Roman" pitchFamily="18" charset="0"/>
                <a:cs typeface="Times New Roman" pitchFamily="18" charset="0"/>
              </a:rPr>
              <a:t>)</a:t>
            </a:r>
            <a:endParaRPr lang="en-US" sz="2800" dirty="0">
              <a:solidFill>
                <a:srgbClr val="FF00FF"/>
              </a:solidFill>
              <a:latin typeface="Times New Roman" pitchFamily="18" charset="0"/>
              <a:cs typeface="Times New Roman" pitchFamily="18" charset="0"/>
            </a:endParaRPr>
          </a:p>
        </p:txBody>
      </p:sp>
      <p:pic>
        <p:nvPicPr>
          <p:cNvPr id="9218" name="Picture 2"/>
          <p:cNvPicPr>
            <a:picLocks noChangeAspect="1" noChangeArrowheads="1"/>
          </p:cNvPicPr>
          <p:nvPr/>
        </p:nvPicPr>
        <p:blipFill>
          <a:blip r:embed="rId2"/>
          <a:srcRect/>
          <a:stretch>
            <a:fillRect/>
          </a:stretch>
        </p:blipFill>
        <p:spPr bwMode="auto">
          <a:xfrm>
            <a:off x="783771" y="711200"/>
            <a:ext cx="9876070" cy="3425371"/>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childTnLst>
                          </p:cTn>
                        </p:par>
                        <p:par>
                          <p:cTn id="8" fill="hold">
                            <p:stCondLst>
                              <p:cond delay="2000"/>
                            </p:stCondLst>
                            <p:childTnLst>
                              <p:par>
                                <p:cTn id="9" presetID="48" presetClass="entr" presetSubtype="0" accel="50000" fill="hold" nodeType="afterEffect">
                                  <p:stCondLst>
                                    <p:cond delay="0"/>
                                  </p:stCondLst>
                                  <p:childTnLst>
                                    <p:set>
                                      <p:cBhvr>
                                        <p:cTn id="10" dur="1" fill="hold">
                                          <p:stCondLst>
                                            <p:cond delay="0"/>
                                          </p:stCondLst>
                                        </p:cTn>
                                        <p:tgtEl>
                                          <p:spTgt spid="9218"/>
                                        </p:tgtEl>
                                        <p:attrNameLst>
                                          <p:attrName>style.visibility</p:attrName>
                                        </p:attrNameLst>
                                      </p:cBhvr>
                                      <p:to>
                                        <p:strVal val="visible"/>
                                      </p:to>
                                    </p:set>
                                    <p:anim calcmode="lin" valueType="num">
                                      <p:cBhvr>
                                        <p:cTn id="11" dur="1000" fill="hold"/>
                                        <p:tgtEl>
                                          <p:spTgt spid="921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2" dur="1000" fill="hold"/>
                                        <p:tgtEl>
                                          <p:spTgt spid="9218"/>
                                        </p:tgtEl>
                                        <p:attrNameLst>
                                          <p:attrName>ppt_x</p:attrName>
                                        </p:attrNameLst>
                                      </p:cBhvr>
                                      <p:tavLst>
                                        <p:tav tm="0">
                                          <p:val>
                                            <p:fltVal val="-1"/>
                                          </p:val>
                                        </p:tav>
                                        <p:tav tm="50000">
                                          <p:val>
                                            <p:fltVal val="0.95"/>
                                          </p:val>
                                        </p:tav>
                                        <p:tav tm="100000">
                                          <p:val>
                                            <p:strVal val="#ppt_x"/>
                                          </p:val>
                                        </p:tav>
                                      </p:tavLst>
                                    </p:anim>
                                    <p:anim calcmode="lin" valueType="num">
                                      <p:cBhvr>
                                        <p:cTn id="13" dur="1000" fill="hold"/>
                                        <p:tgtEl>
                                          <p:spTgt spid="9218"/>
                                        </p:tgtEl>
                                        <p:attrNameLst>
                                          <p:attrName>ppt_y</p:attrName>
                                        </p:attrNameLst>
                                      </p:cBhvr>
                                      <p:tavLst>
                                        <p:tav tm="0">
                                          <p:val>
                                            <p:strVal val="#ppt_y"/>
                                          </p:val>
                                        </p:tav>
                                        <p:tav tm="100000">
                                          <p:val>
                                            <p:strVal val="#ppt_y"/>
                                          </p:val>
                                        </p:tav>
                                      </p:tavLst>
                                    </p:anim>
                                    <p:animEffect transition="in" filter="fade">
                                      <p:cBhvr>
                                        <p:cTn id="14" dur="1000"/>
                                        <p:tgtEl>
                                          <p:spTgt spid="9218"/>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heel(4)">
                                      <p:cBhvr>
                                        <p:cTn id="19" dur="20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4"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heel(4)">
                                      <p:cBhvr>
                                        <p:cTn id="24" dur="20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heel(4)">
                                      <p:cBhvr>
                                        <p:cTn id="2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91320"/>
            <a:ext cx="12192000" cy="6366680"/>
          </a:xfrm>
          <a:ln>
            <a:noFill/>
          </a:ln>
        </p:spPr>
        <p:txBody>
          <a:bodyPr>
            <a:normAutofit/>
          </a:bodyPr>
          <a:lstStyle/>
          <a:p>
            <a:pPr algn="l"/>
            <a:r>
              <a:rPr lang="en-US" sz="2800" b="1" dirty="0" smtClean="0">
                <a:solidFill>
                  <a:srgbClr val="FF0000"/>
                </a:solidFill>
                <a:latin typeface="Times New Roman" pitchFamily="18" charset="0"/>
                <a:cs typeface="Times New Roman" pitchFamily="18" charset="0"/>
              </a:rPr>
              <a:t>I. PHÂN TỬ</a:t>
            </a:r>
          </a:p>
          <a:p>
            <a:pPr algn="l"/>
            <a:r>
              <a:rPr lang="en-US" sz="2800" b="1" dirty="0" smtClean="0">
                <a:solidFill>
                  <a:srgbClr val="FF0000"/>
                </a:solidFill>
                <a:latin typeface="Times New Roman" pitchFamily="18" charset="0"/>
                <a:cs typeface="Times New Roman" pitchFamily="18" charset="0"/>
              </a:rPr>
              <a:t>1. </a:t>
            </a:r>
            <a:r>
              <a:rPr lang="en-US" sz="2800" b="1" dirty="0" err="1" smtClean="0">
                <a:solidFill>
                  <a:srgbClr val="FF0000"/>
                </a:solidFill>
                <a:latin typeface="Times New Roman" pitchFamily="18" charset="0"/>
                <a:cs typeface="Times New Roman" pitchFamily="18" charset="0"/>
              </a:rPr>
              <a:t>Khái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niệm</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phân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tử</a:t>
            </a:r>
            <a:r>
              <a:rPr lang="en-US" sz="2800" b="1" dirty="0" smtClean="0">
                <a:solidFill>
                  <a:srgbClr val="FF0000"/>
                </a:solidFill>
                <a:latin typeface="Times New Roman" pitchFamily="18" charset="0"/>
                <a:cs typeface="Times New Roman" pitchFamily="18" charset="0"/>
              </a:rPr>
              <a:t>:</a:t>
            </a:r>
          </a:p>
          <a:p>
            <a:pPr algn="l"/>
            <a:r>
              <a:rPr lang="en-US" sz="2800" b="1" dirty="0" smtClean="0">
                <a:solidFill>
                  <a:srgbClr val="FF0000"/>
                </a:solidFill>
                <a:latin typeface="Times New Roman" pitchFamily="18" charset="0"/>
                <a:cs typeface="Times New Roman" pitchFamily="18" charset="0"/>
              </a:rPr>
              <a:t>2. </a:t>
            </a:r>
            <a:r>
              <a:rPr lang="en-US" sz="2800" b="1" dirty="0" err="1" smtClean="0">
                <a:solidFill>
                  <a:srgbClr val="FF0000"/>
                </a:solidFill>
                <a:latin typeface="Times New Roman" pitchFamily="18" charset="0"/>
                <a:cs typeface="Times New Roman" pitchFamily="18" charset="0"/>
              </a:rPr>
              <a:t>Khối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lượng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phân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tử</a:t>
            </a:r>
            <a:r>
              <a:rPr lang="en-US" sz="2800" b="1" dirty="0" smtClean="0">
                <a:solidFill>
                  <a:srgbClr val="FF0000"/>
                </a:solidFill>
                <a:latin typeface="Times New Roman" pitchFamily="18" charset="0"/>
                <a:cs typeface="Times New Roman" pitchFamily="18" charset="0"/>
              </a:rPr>
              <a:t>:</a:t>
            </a:r>
          </a:p>
          <a:p>
            <a:pPr algn="l"/>
            <a:r>
              <a:rPr lang="en-US" sz="2800" b="1" dirty="0" smtClean="0">
                <a:solidFill>
                  <a:srgbClr val="FF0000"/>
                </a:solidFill>
                <a:latin typeface="Times New Roman" pitchFamily="18" charset="0"/>
                <a:cs typeface="Times New Roman" pitchFamily="18" charset="0"/>
              </a:rPr>
              <a:t>II. ĐƠN CHẤT</a:t>
            </a:r>
          </a:p>
          <a:p>
            <a:pPr algn="l">
              <a:buFontTx/>
              <a:buChar char="-"/>
            </a:pP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Đơn</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chất</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là</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những</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chất</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được</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tạo</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thành</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từ</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một</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nguyên</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tố</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hóa</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học</a:t>
            </a:r>
            <a:r>
              <a:rPr lang="en-US" sz="2800" i="1" dirty="0" smtClean="0">
                <a:solidFill>
                  <a:srgbClr val="0000FF"/>
                </a:solidFill>
                <a:latin typeface="Times New Roman" pitchFamily="18" charset="0"/>
                <a:cs typeface="Times New Roman" pitchFamily="18" charset="0"/>
              </a:rPr>
              <a:t>.</a:t>
            </a:r>
          </a:p>
          <a:p>
            <a:pPr algn="l"/>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Ví</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dụ</a:t>
            </a:r>
            <a:r>
              <a:rPr lang="en-US" sz="2800" i="1" dirty="0" smtClean="0">
                <a:solidFill>
                  <a:srgbClr val="0000FF"/>
                </a:solidFill>
                <a:latin typeface="Times New Roman" pitchFamily="18" charset="0"/>
                <a:cs typeface="Times New Roman" pitchFamily="18" charset="0"/>
              </a:rPr>
              <a:t>: Hydrogen, nitrogen, copper…</a:t>
            </a:r>
          </a:p>
          <a:p>
            <a:pPr algn="l">
              <a:buFontTx/>
              <a:buChar char="-"/>
            </a:pPr>
            <a:r>
              <a:rPr lang="en-US" sz="2800" i="1" dirty="0" smtClean="0">
                <a:solidFill>
                  <a:srgbClr val="0000FF"/>
                </a:solidFill>
                <a:latin typeface="Times New Roman" pitchFamily="18" charset="0"/>
                <a:cs typeface="Times New Roman" pitchFamily="18" charset="0"/>
              </a:rPr>
              <a:t> Ở </a:t>
            </a:r>
            <a:r>
              <a:rPr lang="en-US" sz="2800" i="1" dirty="0" err="1" smtClean="0">
                <a:solidFill>
                  <a:srgbClr val="0000FF"/>
                </a:solidFill>
                <a:latin typeface="Times New Roman" pitchFamily="18" charset="0"/>
                <a:cs typeface="Times New Roman" pitchFamily="18" charset="0"/>
              </a:rPr>
              <a:t>điều</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kiện</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thường</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các</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đơn</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chất</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kim</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loại</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đều</a:t>
            </a:r>
            <a:r>
              <a:rPr lang="en-US" sz="2800" i="1" dirty="0" smtClean="0">
                <a:solidFill>
                  <a:srgbClr val="0000FF"/>
                </a:solidFill>
                <a:latin typeface="Times New Roman" pitchFamily="18" charset="0"/>
                <a:cs typeface="Times New Roman" pitchFamily="18" charset="0"/>
              </a:rPr>
              <a:t> ở </a:t>
            </a:r>
            <a:r>
              <a:rPr lang="en-US" sz="2800" i="1" dirty="0" err="1" smtClean="0">
                <a:solidFill>
                  <a:srgbClr val="0000FF"/>
                </a:solidFill>
                <a:latin typeface="Times New Roman" pitchFamily="18" charset="0"/>
                <a:cs typeface="Times New Roman" pitchFamily="18" charset="0"/>
              </a:rPr>
              <a:t>thể</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rắn</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trừ</a:t>
            </a:r>
            <a:r>
              <a:rPr lang="en-US" sz="2800" i="1" dirty="0" smtClean="0">
                <a:solidFill>
                  <a:srgbClr val="0000FF"/>
                </a:solidFill>
                <a:latin typeface="Times New Roman" pitchFamily="18" charset="0"/>
                <a:cs typeface="Times New Roman" pitchFamily="18" charset="0"/>
              </a:rPr>
              <a:t> mercury ở </a:t>
            </a:r>
            <a:r>
              <a:rPr lang="en-US" sz="2800" i="1" dirty="0" err="1" smtClean="0">
                <a:solidFill>
                  <a:srgbClr val="0000FF"/>
                </a:solidFill>
                <a:latin typeface="Times New Roman" pitchFamily="18" charset="0"/>
                <a:cs typeface="Times New Roman" pitchFamily="18" charset="0"/>
              </a:rPr>
              <a:t>thể</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lỏng</a:t>
            </a:r>
            <a:r>
              <a:rPr lang="en-US" sz="2800" i="1" dirty="0" smtClean="0">
                <a:solidFill>
                  <a:srgbClr val="0000FF"/>
                </a:solidFill>
                <a:latin typeface="Times New Roman" pitchFamily="18" charset="0"/>
                <a:cs typeface="Times New Roman" pitchFamily="18" charset="0"/>
              </a:rPr>
              <a:t>).</a:t>
            </a:r>
          </a:p>
          <a:p>
            <a:pPr algn="just">
              <a:buFontTx/>
              <a:buChar char="-"/>
            </a:pP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Tên</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của</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các</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đơn</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chất</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thường</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trùng</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với</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tên</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nguyên</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tố</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tạo</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nên</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chất</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đó</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trừ</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một</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số</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nguyên</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tố</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tạo</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ra</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được</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hai</a:t>
            </a:r>
            <a:r>
              <a:rPr lang="en-US" sz="2800" i="1" dirty="0" smtClean="0">
                <a:solidFill>
                  <a:srgbClr val="0000FF"/>
                </a:solidFill>
                <a:latin typeface="Times New Roman" pitchFamily="18" charset="0"/>
                <a:cs typeface="Times New Roman" pitchFamily="18" charset="0"/>
              </a:rPr>
              <a:t> hay </a:t>
            </a:r>
            <a:r>
              <a:rPr lang="en-US" sz="2800" i="1" dirty="0" err="1" smtClean="0">
                <a:solidFill>
                  <a:srgbClr val="0000FF"/>
                </a:solidFill>
                <a:latin typeface="Times New Roman" pitchFamily="18" charset="0"/>
                <a:cs typeface="Times New Roman" pitchFamily="18" charset="0"/>
              </a:rPr>
              <a:t>nhiều</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đơn</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chất</a:t>
            </a:r>
            <a:r>
              <a:rPr lang="en-US" sz="2800" i="1" dirty="0" smtClean="0">
                <a:solidFill>
                  <a:srgbClr val="0000FF"/>
                </a:solidFill>
                <a:latin typeface="Times New Roman" pitchFamily="18" charset="0"/>
                <a:cs typeface="Times New Roman" pitchFamily="18" charset="0"/>
              </a:rPr>
              <a:t>.</a:t>
            </a:r>
          </a:p>
          <a:p>
            <a:pPr algn="l"/>
            <a:r>
              <a:rPr lang="en-US" sz="2800" b="1" dirty="0" smtClean="0">
                <a:solidFill>
                  <a:srgbClr val="FF0000"/>
                </a:solidFill>
                <a:latin typeface="Times New Roman" pitchFamily="18" charset="0"/>
                <a:cs typeface="Times New Roman" pitchFamily="18" charset="0"/>
              </a:rPr>
              <a:t>III. HỢP CHẤT</a:t>
            </a:r>
          </a:p>
        </p:txBody>
      </p:sp>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smtClean="0">
                <a:solidFill>
                  <a:srgbClr val="FF0000"/>
                </a:solidFill>
                <a:latin typeface="Times New Roman" pitchFamily="18" charset="0"/>
                <a:cs typeface="Times New Roman" pitchFamily="18" charset="0"/>
              </a:rPr>
              <a:t>BÀI 4: PHÂN TỬ, ĐƠN CHẤT, HỢP CHẤT.</a:t>
            </a:r>
            <a:endParaRPr lang="en-US" sz="28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withEffect">
                                  <p:stCondLst>
                                    <p:cond delay="0"/>
                                  </p:stCondLst>
                                  <p:iterate type="lt">
                                    <p:tmPct val="10000"/>
                                  </p:iterate>
                                  <p:childTnLst>
                                    <p:set>
                                      <p:cBhvr>
                                        <p:cTn id="6" dur="1" fill="hold">
                                          <p:stCondLst>
                                            <p:cond delay="0"/>
                                          </p:stCondLst>
                                        </p:cTn>
                                        <p:tgtEl>
                                          <p:spTgt spid="3">
                                            <p:txEl>
                                              <p:pRg st="8" end="8"/>
                                            </p:txEl>
                                          </p:spTgt>
                                        </p:tgtEl>
                                        <p:attrNameLst>
                                          <p:attrName>style.visibility</p:attrName>
                                        </p:attrNameLst>
                                      </p:cBhvr>
                                      <p:to>
                                        <p:strVal val="visible"/>
                                      </p:to>
                                    </p:set>
                                    <p:anim calcmode="lin" valueType="num">
                                      <p:cBhvr>
                                        <p:cTn id="7" dur="500" fill="hold"/>
                                        <p:tgtEl>
                                          <p:spTgt spid="3">
                                            <p:txEl>
                                              <p:pRg st="8" end="8"/>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8" end="8"/>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8" end="8"/>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8" end="8"/>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suS\Desktop\1.PNG"/>
          <p:cNvPicPr>
            <a:picLocks noChangeAspect="1" noChangeArrowheads="1"/>
          </p:cNvPicPr>
          <p:nvPr/>
        </p:nvPicPr>
        <p:blipFill>
          <a:blip r:embed="rId2"/>
          <a:srcRect/>
          <a:stretch>
            <a:fillRect/>
          </a:stretch>
        </p:blipFill>
        <p:spPr bwMode="auto">
          <a:xfrm>
            <a:off x="0" y="537017"/>
            <a:ext cx="12159320" cy="5776687"/>
          </a:xfrm>
          <a:prstGeom prst="rect">
            <a:avLst/>
          </a:prstGeom>
          <a:noFill/>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43076" y="3432597"/>
            <a:ext cx="9171928" cy="1754326"/>
          </a:xfrm>
          <a:prstGeom prst="rect">
            <a:avLst/>
          </a:prstGeom>
          <a:noFill/>
        </p:spPr>
        <p:txBody>
          <a:bodyPr wrap="square" rtlCol="0">
            <a:spAutoFit/>
          </a:bodyPr>
          <a:lstStyle/>
          <a:p>
            <a:pPr defTabSz="457200"/>
            <a:r>
              <a:rPr lang="en-US" sz="5400" dirty="0" err="1" smtClean="0">
                <a:solidFill>
                  <a:prstClr val="black"/>
                </a:solidFill>
                <a:latin typeface="Times New Roman" panose="02020603050405020304" pitchFamily="18" charset="0"/>
                <a:cs typeface="Times New Roman" panose="02020603050405020304" pitchFamily="18" charset="0"/>
              </a:rPr>
              <a:t>Lật</a:t>
            </a:r>
            <a:r>
              <a:rPr lang="en-US" sz="5400" dirty="0" smtClean="0">
                <a:solidFill>
                  <a:prstClr val="black"/>
                </a:solidFill>
                <a:latin typeface="Times New Roman" panose="02020603050405020304" pitchFamily="18" charset="0"/>
                <a:cs typeface="Times New Roman" panose="02020603050405020304" pitchFamily="18" charset="0"/>
              </a:rPr>
              <a:t> </a:t>
            </a:r>
            <a:r>
              <a:rPr lang="en-US" sz="5400" dirty="0" err="1" smtClean="0">
                <a:solidFill>
                  <a:prstClr val="black"/>
                </a:solidFill>
                <a:latin typeface="Times New Roman" panose="02020603050405020304" pitchFamily="18" charset="0"/>
                <a:cs typeface="Times New Roman" panose="02020603050405020304" pitchFamily="18" charset="0"/>
              </a:rPr>
              <a:t>mảnh</a:t>
            </a:r>
            <a:r>
              <a:rPr lang="en-US" sz="5400" dirty="0" smtClean="0">
                <a:solidFill>
                  <a:prstClr val="black"/>
                </a:solidFill>
                <a:latin typeface="Times New Roman" panose="02020603050405020304" pitchFamily="18" charset="0"/>
                <a:cs typeface="Times New Roman" panose="02020603050405020304" pitchFamily="18" charset="0"/>
              </a:rPr>
              <a:t> </a:t>
            </a:r>
            <a:r>
              <a:rPr lang="en-US" sz="5400" dirty="0" err="1" smtClean="0">
                <a:solidFill>
                  <a:prstClr val="black"/>
                </a:solidFill>
                <a:latin typeface="Times New Roman" panose="02020603050405020304" pitchFamily="18" charset="0"/>
                <a:cs typeface="Times New Roman" panose="02020603050405020304" pitchFamily="18" charset="0"/>
              </a:rPr>
              <a:t>ghép</a:t>
            </a:r>
            <a:r>
              <a:rPr lang="en-US" sz="5400" dirty="0" smtClean="0">
                <a:solidFill>
                  <a:prstClr val="black"/>
                </a:solidFill>
                <a:latin typeface="Times New Roman" panose="02020603050405020304" pitchFamily="18" charset="0"/>
                <a:cs typeface="Times New Roman" panose="02020603050405020304" pitchFamily="18" charset="0"/>
              </a:rPr>
              <a:t> </a:t>
            </a:r>
            <a:r>
              <a:rPr lang="en-US" sz="5400" dirty="0" err="1" smtClean="0">
                <a:solidFill>
                  <a:prstClr val="black"/>
                </a:solidFill>
                <a:latin typeface="Times New Roman" panose="02020603050405020304" pitchFamily="18" charset="0"/>
                <a:cs typeface="Times New Roman" panose="02020603050405020304" pitchFamily="18" charset="0"/>
              </a:rPr>
              <a:t>để</a:t>
            </a:r>
            <a:r>
              <a:rPr lang="en-US" sz="5400" dirty="0" smtClean="0">
                <a:solidFill>
                  <a:prstClr val="black"/>
                </a:solidFill>
                <a:latin typeface="Times New Roman" panose="02020603050405020304" pitchFamily="18" charset="0"/>
                <a:cs typeface="Times New Roman" panose="02020603050405020304" pitchFamily="18" charset="0"/>
              </a:rPr>
              <a:t> </a:t>
            </a:r>
            <a:r>
              <a:rPr lang="en-US" sz="5400" dirty="0" err="1" smtClean="0">
                <a:solidFill>
                  <a:prstClr val="black"/>
                </a:solidFill>
                <a:latin typeface="Times New Roman" panose="02020603050405020304" pitchFamily="18" charset="0"/>
                <a:cs typeface="Times New Roman" panose="02020603050405020304" pitchFamily="18" charset="0"/>
              </a:rPr>
              <a:t>tìm</a:t>
            </a:r>
            <a:r>
              <a:rPr lang="en-US" sz="5400" dirty="0" smtClean="0">
                <a:solidFill>
                  <a:prstClr val="black"/>
                </a:solidFill>
                <a:latin typeface="Times New Roman" panose="02020603050405020304" pitchFamily="18" charset="0"/>
                <a:cs typeface="Times New Roman" panose="02020603050405020304" pitchFamily="18" charset="0"/>
              </a:rPr>
              <a:t> </a:t>
            </a:r>
            <a:r>
              <a:rPr lang="en-US" sz="5400" dirty="0" err="1" smtClean="0">
                <a:solidFill>
                  <a:prstClr val="black"/>
                </a:solidFill>
                <a:latin typeface="Times New Roman" panose="02020603050405020304" pitchFamily="18" charset="0"/>
                <a:cs typeface="Times New Roman" panose="02020603050405020304" pitchFamily="18" charset="0"/>
              </a:rPr>
              <a:t>bí</a:t>
            </a:r>
            <a:r>
              <a:rPr lang="en-US" sz="5400" dirty="0" smtClean="0">
                <a:solidFill>
                  <a:prstClr val="black"/>
                </a:solidFill>
                <a:latin typeface="Times New Roman" panose="02020603050405020304" pitchFamily="18" charset="0"/>
                <a:cs typeface="Times New Roman" panose="02020603050405020304" pitchFamily="18" charset="0"/>
              </a:rPr>
              <a:t> </a:t>
            </a:r>
            <a:r>
              <a:rPr lang="en-US" sz="5400" dirty="0" err="1" smtClean="0">
                <a:solidFill>
                  <a:prstClr val="black"/>
                </a:solidFill>
                <a:latin typeface="Times New Roman" panose="02020603050405020304" pitchFamily="18" charset="0"/>
                <a:cs typeface="Times New Roman" panose="02020603050405020304" pitchFamily="18" charset="0"/>
              </a:rPr>
              <a:t>ẩn</a:t>
            </a:r>
            <a:r>
              <a:rPr lang="en-US" sz="5400" dirty="0" smtClean="0">
                <a:solidFill>
                  <a:prstClr val="black"/>
                </a:solidFill>
                <a:latin typeface="Times New Roman" panose="02020603050405020304" pitchFamily="18" charset="0"/>
                <a:cs typeface="Times New Roman" panose="02020603050405020304" pitchFamily="18" charset="0"/>
              </a:rPr>
              <a:t> </a:t>
            </a:r>
          </a:p>
          <a:p>
            <a:pPr defTabSz="457200"/>
            <a:r>
              <a:rPr lang="en-US" sz="5400" dirty="0" err="1" smtClean="0">
                <a:solidFill>
                  <a:prstClr val="black"/>
                </a:solidFill>
                <a:latin typeface="Times New Roman" panose="02020603050405020304" pitchFamily="18" charset="0"/>
                <a:cs typeface="Times New Roman" panose="02020603050405020304" pitchFamily="18" charset="0"/>
              </a:rPr>
              <a:t>trên</a:t>
            </a:r>
            <a:r>
              <a:rPr lang="en-US" sz="5400" dirty="0" smtClean="0">
                <a:solidFill>
                  <a:prstClr val="black"/>
                </a:solidFill>
                <a:latin typeface="Times New Roman" panose="02020603050405020304" pitchFamily="18" charset="0"/>
                <a:cs typeface="Times New Roman" panose="02020603050405020304" pitchFamily="18" charset="0"/>
              </a:rPr>
              <a:t> </a:t>
            </a:r>
            <a:r>
              <a:rPr lang="en-US" sz="5400" dirty="0" err="1" smtClean="0">
                <a:solidFill>
                  <a:prstClr val="black"/>
                </a:solidFill>
                <a:latin typeface="Times New Roman" panose="02020603050405020304" pitchFamily="18" charset="0"/>
                <a:cs typeface="Times New Roman" panose="02020603050405020304" pitchFamily="18" charset="0"/>
              </a:rPr>
              <a:t>bức</a:t>
            </a:r>
            <a:r>
              <a:rPr lang="en-US" sz="5400" dirty="0" smtClean="0">
                <a:solidFill>
                  <a:prstClr val="black"/>
                </a:solidFill>
                <a:latin typeface="Times New Roman" panose="02020603050405020304" pitchFamily="18" charset="0"/>
                <a:cs typeface="Times New Roman" panose="02020603050405020304" pitchFamily="18" charset="0"/>
              </a:rPr>
              <a:t> </a:t>
            </a:r>
            <a:r>
              <a:rPr lang="en-US" sz="5400" dirty="0" err="1" smtClean="0">
                <a:solidFill>
                  <a:prstClr val="black"/>
                </a:solidFill>
                <a:latin typeface="Times New Roman" panose="02020603050405020304" pitchFamily="18" charset="0"/>
                <a:cs typeface="Times New Roman" panose="02020603050405020304" pitchFamily="18" charset="0"/>
              </a:rPr>
              <a:t>tranh</a:t>
            </a:r>
            <a:r>
              <a:rPr lang="en-US" sz="5400" dirty="0" smtClean="0">
                <a:solidFill>
                  <a:prstClr val="black"/>
                </a:solidFill>
                <a:latin typeface="Times New Roman" panose="02020603050405020304" pitchFamily="18" charset="0"/>
                <a:cs typeface="Times New Roman" panose="02020603050405020304" pitchFamily="18" charset="0"/>
              </a:rPr>
              <a:t> </a:t>
            </a:r>
            <a:r>
              <a:rPr lang="en-US" sz="5400" dirty="0" err="1" smtClean="0">
                <a:solidFill>
                  <a:prstClr val="black"/>
                </a:solidFill>
                <a:latin typeface="Times New Roman" panose="02020603050405020304" pitchFamily="18" charset="0"/>
                <a:cs typeface="Times New Roman" panose="02020603050405020304" pitchFamily="18" charset="0"/>
              </a:rPr>
              <a:t>dưới</a:t>
            </a:r>
            <a:r>
              <a:rPr lang="en-US" sz="5400" dirty="0" smtClean="0">
                <a:solidFill>
                  <a:prstClr val="black"/>
                </a:solidFill>
                <a:latin typeface="Times New Roman" panose="02020603050405020304" pitchFamily="18" charset="0"/>
                <a:cs typeface="Times New Roman" panose="02020603050405020304" pitchFamily="18" charset="0"/>
              </a:rPr>
              <a:t> </a:t>
            </a:r>
            <a:r>
              <a:rPr lang="en-US" sz="5400" dirty="0" err="1" smtClean="0">
                <a:solidFill>
                  <a:prstClr val="black"/>
                </a:solidFill>
                <a:latin typeface="Times New Roman" panose="02020603050405020304" pitchFamily="18" charset="0"/>
                <a:cs typeface="Times New Roman" panose="02020603050405020304" pitchFamily="18" charset="0"/>
              </a:rPr>
              <a:t>mảnh</a:t>
            </a:r>
            <a:r>
              <a:rPr lang="en-US" sz="5400" dirty="0" smtClean="0">
                <a:solidFill>
                  <a:prstClr val="black"/>
                </a:solidFill>
                <a:latin typeface="Times New Roman" panose="02020603050405020304" pitchFamily="18" charset="0"/>
                <a:cs typeface="Times New Roman" panose="02020603050405020304" pitchFamily="18" charset="0"/>
              </a:rPr>
              <a:t> </a:t>
            </a:r>
            <a:r>
              <a:rPr lang="en-US" sz="5400" dirty="0" err="1" smtClean="0">
                <a:solidFill>
                  <a:prstClr val="black"/>
                </a:solidFill>
                <a:latin typeface="Times New Roman" panose="02020603050405020304" pitchFamily="18" charset="0"/>
                <a:cs typeface="Times New Roman" panose="02020603050405020304" pitchFamily="18" charset="0"/>
              </a:rPr>
              <a:t>ghép</a:t>
            </a:r>
            <a:r>
              <a:rPr lang="en-US" sz="5400" dirty="0" smtClean="0">
                <a:solidFill>
                  <a:prstClr val="black"/>
                </a:solidFill>
                <a:latin typeface="Times New Roman" panose="02020603050405020304" pitchFamily="18" charset="0"/>
                <a:cs typeface="Times New Roman" panose="02020603050405020304" pitchFamily="18" charset="0"/>
              </a:rPr>
              <a:t>.</a:t>
            </a:r>
            <a:endParaRPr lang="en-US" sz="5400" dirty="0">
              <a:solidFill>
                <a:prstClr val="black"/>
              </a:solidFill>
              <a:latin typeface="Times New Roman" panose="02020603050405020304" pitchFamily="18" charset="0"/>
              <a:cs typeface="Times New Roman" panose="02020603050405020304" pitchFamily="18" charset="0"/>
            </a:endParaRPr>
          </a:p>
        </p:txBody>
      </p:sp>
      <p:sp>
        <p:nvSpPr>
          <p:cNvPr id="5" name="Sun 4" descr="OPL20U25GSXzBJYl68kk8uQGfFKzs7yb1M4KJWUiLk6ZEvGF+qCIPSnY57AbBFCvTW$21.2022.70$70+K4lPs7H94VUqPe2XwIsfPRnrXQE//QTEXxb8/8N4CNc6FpgZahzpTjFhMzSA7T/nHJa11DE8Ng2TP3iAmRczFlmslSuUNOgUeb6yRvs0=">
            <a:extLst>
              <a:ext uri="{FF2B5EF4-FFF2-40B4-BE49-F238E27FC236}">
                <a16:creationId xmlns:a16="http://schemas.microsoft.com/office/drawing/2014/main" id="{6437E96C-B4D7-4CA6-90EE-43A5C748EF9C}"/>
              </a:ext>
            </a:extLst>
          </p:cNvPr>
          <p:cNvSpPr/>
          <p:nvPr/>
        </p:nvSpPr>
        <p:spPr>
          <a:xfrm>
            <a:off x="57301" y="161365"/>
            <a:ext cx="3440859" cy="3088271"/>
          </a:xfrm>
          <a:prstGeom prst="sun">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Times New Roman" panose="02020603050405020304" pitchFamily="18" charset="0"/>
                <a:cs typeface="Times New Roman" panose="02020603050405020304" pitchFamily="18" charset="0"/>
              </a:rPr>
              <a:t>HOẠT ĐỘNG</a:t>
            </a:r>
          </a:p>
        </p:txBody>
      </p:sp>
      <p:sp>
        <p:nvSpPr>
          <p:cNvPr id="6" name="TextBox 5" descr="OPL20U25GSXzBJYl68kk8uQGfFKzs7yb1M4KJWUiLk6ZEvGF+qCIPSnY57AbBFCvTW$21.2022.70$70+K4lPs7H94VUqPe2XwIsfPRnrXQE//QTEXxb8/8N4CNc6FpgZahzpTjFhMzSA7T/nHJa11DE8Ng2TP3iAmRczFlmslSuUNOgUeb6yRvs0=">
            <a:extLst>
              <a:ext uri="{FF2B5EF4-FFF2-40B4-BE49-F238E27FC236}">
                <a16:creationId xmlns:a16="http://schemas.microsoft.com/office/drawing/2014/main" id="{B812FD0D-3345-4D97-BED4-5A0590056D2D}"/>
              </a:ext>
            </a:extLst>
          </p:cNvPr>
          <p:cNvSpPr txBox="1"/>
          <p:nvPr/>
        </p:nvSpPr>
        <p:spPr>
          <a:xfrm>
            <a:off x="3906071" y="1637094"/>
            <a:ext cx="4876800" cy="1015663"/>
          </a:xfrm>
          <a:prstGeom prst="rect">
            <a:avLst/>
          </a:prstGeom>
          <a:solidFill>
            <a:srgbClr val="FFFF00"/>
          </a:solidFill>
        </p:spPr>
        <p:txBody>
          <a:bodyPr wrap="square">
            <a:spAutoFit/>
          </a:bodyPr>
          <a:lstStyle/>
          <a:p>
            <a:r>
              <a:rPr lang="en-US" sz="6000" b="1" dirty="0" smtClean="0">
                <a:solidFill>
                  <a:srgbClr val="FF0000"/>
                </a:solidFill>
                <a:latin typeface="Times New Roman" panose="02020603050405020304" pitchFamily="18" charset="0"/>
              </a:rPr>
              <a:t>KHỞI ĐỘNG</a:t>
            </a:r>
            <a:endParaRPr lang="en-US" sz="6000" dirty="0">
              <a:solidFill>
                <a:prstClr val="black"/>
              </a:solidFill>
            </a:endParaRPr>
          </a:p>
        </p:txBody>
      </p:sp>
      <p:pic>
        <p:nvPicPr>
          <p:cNvPr id="7" name="Hình ảnh 5" descr="OPL20U25GSXzBJYl68kk8uQGfFKzs7yb1M4KJWUiLk6ZEvGF+qCIPSnY57AbBFCvTW$21.2022.70$70+K4lPs7H94VUqPe2XwIsfPRnrXQE//QTEXxb8/8N4CNc6FpgZahzpTjFhMzSA7T/nHJa11DE8Ng2TP3iAmRczFlmslSuUNOgUeb6yRvs0=">
            <a:extLst>
              <a:ext uri="{FF2B5EF4-FFF2-40B4-BE49-F238E27FC236}">
                <a16:creationId xmlns:a16="http://schemas.microsoft.com/office/drawing/2014/main" id="{C4143E7E-651B-40FB-A4A2-3F088BFE4B6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711" t="12222" r="20015" b="20370"/>
          <a:stretch/>
        </p:blipFill>
        <p:spPr>
          <a:xfrm>
            <a:off x="8965695" y="24552"/>
            <a:ext cx="3071666" cy="3225084"/>
          </a:xfrm>
          <a:prstGeom prst="ellipse">
            <a:avLst/>
          </a:prstGeom>
        </p:spPr>
      </p:pic>
    </p:spTree>
    <p:extLst>
      <p:ext uri="{BB962C8B-B14F-4D97-AF65-F5344CB8AC3E}">
        <p14:creationId xmlns:p14="http://schemas.microsoft.com/office/powerpoint/2010/main" val="1527849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500" fill="hold"/>
                                        <p:tgtEl>
                                          <p:spTgt spid="5"/>
                                        </p:tgtEl>
                                        <p:attrNameLst>
                                          <p:attrName>ppt_w</p:attrName>
                                        </p:attrNameLst>
                                      </p:cBhvr>
                                      <p:tavLst>
                                        <p:tav tm="0">
                                          <p:val>
                                            <p:fltVal val="0"/>
                                          </p:val>
                                        </p:tav>
                                        <p:tav tm="100000">
                                          <p:val>
                                            <p:strVal val="#ppt_w"/>
                                          </p:val>
                                        </p:tav>
                                      </p:tavLst>
                                    </p:anim>
                                    <p:anim calcmode="lin" valueType="num">
                                      <p:cBhvr>
                                        <p:cTn id="8" dur="1500" fill="hold"/>
                                        <p:tgtEl>
                                          <p:spTgt spid="5"/>
                                        </p:tgtEl>
                                        <p:attrNameLst>
                                          <p:attrName>ppt_h</p:attrName>
                                        </p:attrNameLst>
                                      </p:cBhvr>
                                      <p:tavLst>
                                        <p:tav tm="0">
                                          <p:val>
                                            <p:fltVal val="0"/>
                                          </p:val>
                                        </p:tav>
                                        <p:tav tm="100000">
                                          <p:val>
                                            <p:strVal val="#ppt_h"/>
                                          </p:val>
                                        </p:tav>
                                      </p:tavLst>
                                    </p:anim>
                                    <p:anim calcmode="lin" valueType="num">
                                      <p:cBhvr>
                                        <p:cTn id="9" dur="1500" fill="hold"/>
                                        <p:tgtEl>
                                          <p:spTgt spid="5"/>
                                        </p:tgtEl>
                                        <p:attrNameLst>
                                          <p:attrName>style.rotation</p:attrName>
                                        </p:attrNameLst>
                                      </p:cBhvr>
                                      <p:tavLst>
                                        <p:tav tm="0">
                                          <p:val>
                                            <p:fltVal val="360"/>
                                          </p:val>
                                        </p:tav>
                                        <p:tav tm="100000">
                                          <p:val>
                                            <p:fltVal val="0"/>
                                          </p:val>
                                        </p:tav>
                                      </p:tavLst>
                                    </p:anim>
                                    <p:animEffect transition="in" filter="fade">
                                      <p:cBhvr>
                                        <p:cTn id="10" dur="1500"/>
                                        <p:tgtEl>
                                          <p:spTgt spid="5"/>
                                        </p:tgtEl>
                                      </p:cBhvr>
                                    </p:animEffect>
                                  </p:childTnLst>
                                </p:cTn>
                              </p:par>
                              <p:par>
                                <p:cTn id="11" presetID="56" presetClass="entr" presetSubtype="0" fill="hold" grpId="0" nodeType="withEffect">
                                  <p:stCondLst>
                                    <p:cond delay="0"/>
                                  </p:stCondLst>
                                  <p:iterate type="lt">
                                    <p:tmPct val="10000"/>
                                  </p:iterate>
                                  <p:childTnLst>
                                    <p:set>
                                      <p:cBhvr>
                                        <p:cTn id="12" dur="1" fill="hold">
                                          <p:stCondLst>
                                            <p:cond delay="0"/>
                                          </p:stCondLst>
                                        </p:cTn>
                                        <p:tgtEl>
                                          <p:spTgt spid="6"/>
                                        </p:tgtEl>
                                        <p:attrNameLst>
                                          <p:attrName>style.visibility</p:attrName>
                                        </p:attrNameLst>
                                      </p:cBhvr>
                                      <p:to>
                                        <p:strVal val="visible"/>
                                      </p:to>
                                    </p:set>
                                    <p:anim by="(-#ppt_w*2)" calcmode="lin" valueType="num">
                                      <p:cBhvr rctx="PPT">
                                        <p:cTn id="13" dur="375" autoRev="1" fill="hold">
                                          <p:stCondLst>
                                            <p:cond delay="0"/>
                                          </p:stCondLst>
                                        </p:cTn>
                                        <p:tgtEl>
                                          <p:spTgt spid="6"/>
                                        </p:tgtEl>
                                        <p:attrNameLst>
                                          <p:attrName>ppt_w</p:attrName>
                                        </p:attrNameLst>
                                      </p:cBhvr>
                                    </p:anim>
                                    <p:anim by="(#ppt_w*0.50)" calcmode="lin" valueType="num">
                                      <p:cBhvr>
                                        <p:cTn id="14" dur="375" decel="50000" autoRev="1" fill="hold">
                                          <p:stCondLst>
                                            <p:cond delay="0"/>
                                          </p:stCondLst>
                                        </p:cTn>
                                        <p:tgtEl>
                                          <p:spTgt spid="6"/>
                                        </p:tgtEl>
                                        <p:attrNameLst>
                                          <p:attrName>ppt_x</p:attrName>
                                        </p:attrNameLst>
                                      </p:cBhvr>
                                    </p:anim>
                                    <p:anim from="(-#ppt_h/2)" to="(#ppt_y)" calcmode="lin" valueType="num">
                                      <p:cBhvr>
                                        <p:cTn id="15" dur="750" fill="hold">
                                          <p:stCondLst>
                                            <p:cond delay="0"/>
                                          </p:stCondLst>
                                        </p:cTn>
                                        <p:tgtEl>
                                          <p:spTgt spid="6"/>
                                        </p:tgtEl>
                                        <p:attrNameLst>
                                          <p:attrName>ppt_y</p:attrName>
                                        </p:attrNameLst>
                                      </p:cBhvr>
                                    </p:anim>
                                    <p:animRot by="21600000">
                                      <p:cBhvr>
                                        <p:cTn id="16" dur="750" fill="hold">
                                          <p:stCondLst>
                                            <p:cond delay="0"/>
                                          </p:stCondLst>
                                        </p:cTn>
                                        <p:tgtEl>
                                          <p:spTgt spid="6"/>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down)">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491320"/>
            <a:ext cx="12192000" cy="6366680"/>
          </a:xfrm>
          <a:ln>
            <a:noFill/>
          </a:ln>
        </p:spPr>
        <p:txBody>
          <a:bodyPr>
            <a:normAutofit/>
          </a:bodyPr>
          <a:lstStyle/>
          <a:p>
            <a:pPr algn="l"/>
            <a:r>
              <a:rPr lang="en-US" sz="2800" b="1" dirty="0" smtClean="0">
                <a:solidFill>
                  <a:srgbClr val="FF0000"/>
                </a:solidFill>
                <a:latin typeface="Times New Roman" pitchFamily="18" charset="0"/>
                <a:cs typeface="Times New Roman" pitchFamily="18" charset="0"/>
              </a:rPr>
              <a:t>I. PHÂN TỬ</a:t>
            </a:r>
          </a:p>
          <a:p>
            <a:pPr algn="l"/>
            <a:r>
              <a:rPr lang="en-US" sz="2800" b="1" dirty="0" smtClean="0">
                <a:solidFill>
                  <a:srgbClr val="FF0000"/>
                </a:solidFill>
                <a:latin typeface="Times New Roman" pitchFamily="18" charset="0"/>
                <a:cs typeface="Times New Roman" pitchFamily="18" charset="0"/>
              </a:rPr>
              <a:t>1. </a:t>
            </a:r>
            <a:r>
              <a:rPr lang="en-US" sz="2800" b="1" dirty="0" err="1" smtClean="0">
                <a:solidFill>
                  <a:srgbClr val="FF0000"/>
                </a:solidFill>
                <a:latin typeface="Times New Roman" pitchFamily="18" charset="0"/>
                <a:cs typeface="Times New Roman" pitchFamily="18" charset="0"/>
              </a:rPr>
              <a:t>Khái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niệm</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phân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tử</a:t>
            </a:r>
            <a:r>
              <a:rPr lang="en-US" sz="2800" b="1" dirty="0" smtClean="0">
                <a:solidFill>
                  <a:srgbClr val="FF0000"/>
                </a:solidFill>
                <a:latin typeface="Times New Roman" pitchFamily="18" charset="0"/>
                <a:cs typeface="Times New Roman" pitchFamily="18" charset="0"/>
              </a:rPr>
              <a:t>:</a:t>
            </a:r>
          </a:p>
          <a:p>
            <a:pPr algn="l"/>
            <a:r>
              <a:rPr lang="en-US" sz="2800" b="1" dirty="0" smtClean="0">
                <a:solidFill>
                  <a:srgbClr val="FF0000"/>
                </a:solidFill>
                <a:latin typeface="Times New Roman" pitchFamily="18" charset="0"/>
                <a:cs typeface="Times New Roman" pitchFamily="18" charset="0"/>
              </a:rPr>
              <a:t>2. </a:t>
            </a:r>
            <a:r>
              <a:rPr lang="en-US" sz="2800" b="1" dirty="0" err="1" smtClean="0">
                <a:solidFill>
                  <a:srgbClr val="FF0000"/>
                </a:solidFill>
                <a:latin typeface="Times New Roman" pitchFamily="18" charset="0"/>
                <a:cs typeface="Times New Roman" pitchFamily="18" charset="0"/>
              </a:rPr>
              <a:t>Khối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lượng</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phân</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tử</a:t>
            </a:r>
            <a:r>
              <a:rPr lang="en-US" sz="2800" b="1" dirty="0" smtClean="0">
                <a:solidFill>
                  <a:srgbClr val="FF0000"/>
                </a:solidFill>
                <a:latin typeface="Times New Roman" pitchFamily="18" charset="0"/>
                <a:cs typeface="Times New Roman" pitchFamily="18" charset="0"/>
              </a:rPr>
              <a:t>:</a:t>
            </a:r>
          </a:p>
          <a:p>
            <a:pPr algn="l"/>
            <a:r>
              <a:rPr lang="en-US" sz="2800" b="1" dirty="0" smtClean="0">
                <a:solidFill>
                  <a:srgbClr val="FF0000"/>
                </a:solidFill>
                <a:latin typeface="Times New Roman" pitchFamily="18" charset="0"/>
                <a:cs typeface="Times New Roman" pitchFamily="18" charset="0"/>
              </a:rPr>
              <a:t>II. ĐƠN CHẤT</a:t>
            </a:r>
          </a:p>
          <a:p>
            <a:pPr algn="l">
              <a:buFontTx/>
              <a:buChar char="-"/>
            </a:pP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Đơn</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chất</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là</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những</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chất</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được</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tạo</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thành</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từ</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một</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nguyên</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tố</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hóa</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học</a:t>
            </a:r>
            <a:r>
              <a:rPr lang="en-US" sz="2800" i="1" dirty="0" smtClean="0">
                <a:solidFill>
                  <a:srgbClr val="0000FF"/>
                </a:solidFill>
                <a:latin typeface="Times New Roman" pitchFamily="18" charset="0"/>
                <a:cs typeface="Times New Roman" pitchFamily="18" charset="0"/>
              </a:rPr>
              <a:t>.</a:t>
            </a:r>
          </a:p>
          <a:p>
            <a:pPr algn="l"/>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Ví</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dụ</a:t>
            </a:r>
            <a:r>
              <a:rPr lang="en-US" sz="2800" i="1" dirty="0" smtClean="0">
                <a:solidFill>
                  <a:srgbClr val="0000FF"/>
                </a:solidFill>
                <a:latin typeface="Times New Roman" pitchFamily="18" charset="0"/>
                <a:cs typeface="Times New Roman" pitchFamily="18" charset="0"/>
              </a:rPr>
              <a:t>: Hydrogen, nitrogen, copper…</a:t>
            </a:r>
          </a:p>
          <a:p>
            <a:pPr algn="l">
              <a:buFontTx/>
              <a:buChar char="-"/>
            </a:pPr>
            <a:r>
              <a:rPr lang="en-US" sz="2800" i="1" dirty="0" smtClean="0">
                <a:solidFill>
                  <a:srgbClr val="0000FF"/>
                </a:solidFill>
                <a:latin typeface="Times New Roman" pitchFamily="18" charset="0"/>
                <a:cs typeface="Times New Roman" pitchFamily="18" charset="0"/>
              </a:rPr>
              <a:t> Ở </a:t>
            </a:r>
            <a:r>
              <a:rPr lang="en-US" sz="2800" i="1" dirty="0" err="1" smtClean="0">
                <a:solidFill>
                  <a:srgbClr val="0000FF"/>
                </a:solidFill>
                <a:latin typeface="Times New Roman" pitchFamily="18" charset="0"/>
                <a:cs typeface="Times New Roman" pitchFamily="18" charset="0"/>
              </a:rPr>
              <a:t>điều</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kiện</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thường</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các</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đơn</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chất</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kim</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loại</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đều</a:t>
            </a:r>
            <a:r>
              <a:rPr lang="en-US" sz="2800" i="1" dirty="0" smtClean="0">
                <a:solidFill>
                  <a:srgbClr val="0000FF"/>
                </a:solidFill>
                <a:latin typeface="Times New Roman" pitchFamily="18" charset="0"/>
                <a:cs typeface="Times New Roman" pitchFamily="18" charset="0"/>
              </a:rPr>
              <a:t> ở </a:t>
            </a:r>
            <a:r>
              <a:rPr lang="en-US" sz="2800" i="1" dirty="0" err="1" smtClean="0">
                <a:solidFill>
                  <a:srgbClr val="0000FF"/>
                </a:solidFill>
                <a:latin typeface="Times New Roman" pitchFamily="18" charset="0"/>
                <a:cs typeface="Times New Roman" pitchFamily="18" charset="0"/>
              </a:rPr>
              <a:t>thể</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rắn</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trừ</a:t>
            </a:r>
            <a:r>
              <a:rPr lang="en-US" sz="2800" i="1" dirty="0" smtClean="0">
                <a:solidFill>
                  <a:srgbClr val="0000FF"/>
                </a:solidFill>
                <a:latin typeface="Times New Roman" pitchFamily="18" charset="0"/>
                <a:cs typeface="Times New Roman" pitchFamily="18" charset="0"/>
              </a:rPr>
              <a:t> mercury ở </a:t>
            </a:r>
            <a:r>
              <a:rPr lang="en-US" sz="2800" i="1" dirty="0" err="1" smtClean="0">
                <a:solidFill>
                  <a:srgbClr val="0000FF"/>
                </a:solidFill>
                <a:latin typeface="Times New Roman" pitchFamily="18" charset="0"/>
                <a:cs typeface="Times New Roman" pitchFamily="18" charset="0"/>
              </a:rPr>
              <a:t>thể</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lỏng</a:t>
            </a:r>
            <a:r>
              <a:rPr lang="en-US" sz="2800" i="1" dirty="0" smtClean="0">
                <a:solidFill>
                  <a:srgbClr val="0000FF"/>
                </a:solidFill>
                <a:latin typeface="Times New Roman" pitchFamily="18" charset="0"/>
                <a:cs typeface="Times New Roman" pitchFamily="18" charset="0"/>
              </a:rPr>
              <a:t>).</a:t>
            </a:r>
          </a:p>
          <a:p>
            <a:pPr algn="l">
              <a:buFontTx/>
              <a:buChar char="-"/>
            </a:pP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Tên</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của</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các</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đơn</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chất</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thường</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trùng</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với</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tên</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nguyên</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tố</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tạo</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nên</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chất</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đó</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trừ</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một</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số</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nguyên</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tố</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tạo</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ra</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được</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hai</a:t>
            </a:r>
            <a:r>
              <a:rPr lang="en-US" sz="2800" i="1" dirty="0" smtClean="0">
                <a:solidFill>
                  <a:srgbClr val="0000FF"/>
                </a:solidFill>
                <a:latin typeface="Times New Roman" pitchFamily="18" charset="0"/>
                <a:cs typeface="Times New Roman" pitchFamily="18" charset="0"/>
              </a:rPr>
              <a:t> hay </a:t>
            </a:r>
            <a:r>
              <a:rPr lang="en-US" sz="2800" i="1" dirty="0" err="1" smtClean="0">
                <a:solidFill>
                  <a:srgbClr val="0000FF"/>
                </a:solidFill>
                <a:latin typeface="Times New Roman" pitchFamily="18" charset="0"/>
                <a:cs typeface="Times New Roman" pitchFamily="18" charset="0"/>
              </a:rPr>
              <a:t>nhiều</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đơn</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chất</a:t>
            </a:r>
            <a:r>
              <a:rPr lang="en-US" sz="2800" i="1" dirty="0" smtClean="0">
                <a:solidFill>
                  <a:srgbClr val="0000FF"/>
                </a:solidFill>
                <a:latin typeface="Times New Roman" pitchFamily="18" charset="0"/>
                <a:cs typeface="Times New Roman" pitchFamily="18" charset="0"/>
              </a:rPr>
              <a:t>.</a:t>
            </a:r>
          </a:p>
          <a:p>
            <a:pPr algn="l"/>
            <a:r>
              <a:rPr lang="en-US" sz="2800" b="1" dirty="0" smtClean="0">
                <a:solidFill>
                  <a:srgbClr val="FF0000"/>
                </a:solidFill>
                <a:latin typeface="Times New Roman" pitchFamily="18" charset="0"/>
                <a:cs typeface="Times New Roman" pitchFamily="18" charset="0"/>
              </a:rPr>
              <a:t>III. HỢP CHẤT</a:t>
            </a:r>
          </a:p>
          <a:p>
            <a:pPr algn="l"/>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Hợp</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chất</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là</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những</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chất</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được</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tạo</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thành</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từ</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hai</a:t>
            </a:r>
            <a:r>
              <a:rPr lang="en-US" sz="2800" i="1" dirty="0" smtClean="0">
                <a:solidFill>
                  <a:srgbClr val="0000FF"/>
                </a:solidFill>
                <a:latin typeface="Times New Roman" pitchFamily="18" charset="0"/>
                <a:cs typeface="Times New Roman" pitchFamily="18" charset="0"/>
              </a:rPr>
              <a:t> hay </a:t>
            </a:r>
            <a:r>
              <a:rPr lang="en-US" sz="2800" i="1" dirty="0" err="1" smtClean="0">
                <a:solidFill>
                  <a:srgbClr val="0000FF"/>
                </a:solidFill>
                <a:latin typeface="Times New Roman" pitchFamily="18" charset="0"/>
                <a:cs typeface="Times New Roman" pitchFamily="18" charset="0"/>
              </a:rPr>
              <a:t>nhiều</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nguyên</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tố</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hóa</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học</a:t>
            </a:r>
            <a:r>
              <a:rPr lang="en-US" sz="2800" i="1" dirty="0" smtClean="0">
                <a:solidFill>
                  <a:srgbClr val="0000FF"/>
                </a:solidFill>
                <a:latin typeface="Times New Roman" pitchFamily="18" charset="0"/>
                <a:cs typeface="Times New Roman" pitchFamily="18" charset="0"/>
              </a:rPr>
              <a:t>.</a:t>
            </a:r>
          </a:p>
          <a:p>
            <a:pPr algn="l"/>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Ví</a:t>
            </a:r>
            <a:r>
              <a:rPr lang="en-US" sz="2800" i="1" dirty="0" smtClean="0">
                <a:solidFill>
                  <a:srgbClr val="0000FF"/>
                </a:solidFill>
                <a:latin typeface="Times New Roman" pitchFamily="18" charset="0"/>
                <a:cs typeface="Times New Roman" pitchFamily="18" charset="0"/>
              </a:rPr>
              <a:t> </a:t>
            </a:r>
            <a:r>
              <a:rPr lang="en-US" sz="2800" i="1" dirty="0" err="1" smtClean="0">
                <a:solidFill>
                  <a:srgbClr val="0000FF"/>
                </a:solidFill>
                <a:latin typeface="Times New Roman" pitchFamily="18" charset="0"/>
                <a:cs typeface="Times New Roman" pitchFamily="18" charset="0"/>
              </a:rPr>
              <a:t>dụ</a:t>
            </a:r>
            <a:r>
              <a:rPr lang="en-US" sz="2800" i="1" dirty="0" smtClean="0">
                <a:solidFill>
                  <a:srgbClr val="0000FF"/>
                </a:solidFill>
                <a:latin typeface="Times New Roman" pitchFamily="18" charset="0"/>
                <a:cs typeface="Times New Roman" pitchFamily="18" charset="0"/>
              </a:rPr>
              <a:t>: Carbon dioxide, Hydrogen chloride, ammonia, ethanol…</a:t>
            </a:r>
          </a:p>
        </p:txBody>
      </p:sp>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smtClean="0">
                <a:solidFill>
                  <a:srgbClr val="FF0000"/>
                </a:solidFill>
                <a:latin typeface="Times New Roman" pitchFamily="18" charset="0"/>
                <a:cs typeface="Times New Roman" pitchFamily="18" charset="0"/>
              </a:rPr>
              <a:t>BÀI 4: PHÂN TỬ, ĐƠN CHẤT, HỢP CHẤT.</a:t>
            </a:r>
            <a:endParaRPr lang="en-US" sz="28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withEffect">
                                  <p:stCondLst>
                                    <p:cond delay="0"/>
                                  </p:stCondLst>
                                  <p:iterate type="lt">
                                    <p:tmPct val="10000"/>
                                  </p:iterate>
                                  <p:childTnLst>
                                    <p:set>
                                      <p:cBhvr>
                                        <p:cTn id="6" dur="1" fill="hold">
                                          <p:stCondLst>
                                            <p:cond delay="0"/>
                                          </p:stCondLst>
                                        </p:cTn>
                                        <p:tgtEl>
                                          <p:spTgt spid="3">
                                            <p:txEl>
                                              <p:pRg st="9" end="9"/>
                                            </p:txEl>
                                          </p:spTgt>
                                        </p:tgtEl>
                                        <p:attrNameLst>
                                          <p:attrName>style.visibility</p:attrName>
                                        </p:attrNameLst>
                                      </p:cBhvr>
                                      <p:to>
                                        <p:strVal val="visible"/>
                                      </p:to>
                                    </p:set>
                                    <p:anim calcmode="lin" valueType="num">
                                      <p:cBhvr>
                                        <p:cTn id="7" dur="500" fill="hold"/>
                                        <p:tgtEl>
                                          <p:spTgt spid="3">
                                            <p:txEl>
                                              <p:pRg st="9" end="9"/>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9" end="9"/>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9" end="9"/>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9" end="9"/>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9" end="9"/>
                                            </p:txEl>
                                          </p:spTgt>
                                        </p:tgtEl>
                                      </p:cBhvr>
                                    </p:animEffect>
                                  </p:childTnLst>
                                </p:cTn>
                              </p:par>
                              <p:par>
                                <p:cTn id="12" presetID="41" presetClass="entr" presetSubtype="0" fill="hold" nodeType="withEffect">
                                  <p:stCondLst>
                                    <p:cond delay="0"/>
                                  </p:stCondLst>
                                  <p:iterate type="lt">
                                    <p:tmPct val="10000"/>
                                  </p:iterate>
                                  <p:childTnLst>
                                    <p:set>
                                      <p:cBhvr>
                                        <p:cTn id="13" dur="1" fill="hold">
                                          <p:stCondLst>
                                            <p:cond delay="0"/>
                                          </p:stCondLst>
                                        </p:cTn>
                                        <p:tgtEl>
                                          <p:spTgt spid="3">
                                            <p:txEl>
                                              <p:pRg st="10" end="10"/>
                                            </p:txEl>
                                          </p:spTgt>
                                        </p:tgtEl>
                                        <p:attrNameLst>
                                          <p:attrName>style.visibility</p:attrName>
                                        </p:attrNameLst>
                                      </p:cBhvr>
                                      <p:to>
                                        <p:strVal val="visible"/>
                                      </p:to>
                                    </p:set>
                                    <p:anim calcmode="lin" valueType="num">
                                      <p:cBhvr>
                                        <p:cTn id="14" dur="500" fill="hold"/>
                                        <p:tgtEl>
                                          <p:spTgt spid="3">
                                            <p:txEl>
                                              <p:pRg st="10" end="1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3">
                                            <p:txEl>
                                              <p:pRg st="10" end="10"/>
                                            </p:txEl>
                                          </p:spTgt>
                                        </p:tgtEl>
                                        <p:attrNameLst>
                                          <p:attrName>ppt_y</p:attrName>
                                        </p:attrNameLst>
                                      </p:cBhvr>
                                      <p:tavLst>
                                        <p:tav tm="0">
                                          <p:val>
                                            <p:strVal val="#ppt_y"/>
                                          </p:val>
                                        </p:tav>
                                        <p:tav tm="100000">
                                          <p:val>
                                            <p:strVal val="#ppt_y"/>
                                          </p:val>
                                        </p:tav>
                                      </p:tavLst>
                                    </p:anim>
                                    <p:anim calcmode="lin" valueType="num">
                                      <p:cBhvr>
                                        <p:cTn id="16" dur="500" fill="hold"/>
                                        <p:tgtEl>
                                          <p:spTgt spid="3">
                                            <p:txEl>
                                              <p:pRg st="10" end="1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3">
                                            <p:txEl>
                                              <p:pRg st="10" end="1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0" y="0"/>
            <a:ext cx="5030782" cy="6858000"/>
          </a:xfrm>
          <a:prstGeom prst="rect">
            <a:avLst/>
          </a:prstGeom>
          <a:noFill/>
          <a:ln w="9525">
            <a:noFill/>
            <a:miter lim="800000"/>
            <a:headEnd/>
            <a:tailEnd/>
          </a:ln>
          <a:effectLst/>
        </p:spPr>
      </p:pic>
      <p:sp>
        <p:nvSpPr>
          <p:cNvPr id="4" name="Rectangle 3"/>
          <p:cNvSpPr/>
          <p:nvPr/>
        </p:nvSpPr>
        <p:spPr>
          <a:xfrm>
            <a:off x="5239656" y="43542"/>
            <a:ext cx="6952343" cy="954107"/>
          </a:xfrm>
          <a:prstGeom prst="rect">
            <a:avLst/>
          </a:prstGeom>
        </p:spPr>
        <p:txBody>
          <a:bodyPr wrap="square">
            <a:spAutoFit/>
          </a:bodyPr>
          <a:lstStyle/>
          <a:p>
            <a:pPr algn="just"/>
            <a:r>
              <a:rPr lang="vi-VN" sz="2800" dirty="0" smtClean="0">
                <a:solidFill>
                  <a:srgbClr val="FF00FF"/>
                </a:solidFill>
                <a:latin typeface="Times New Roman" pitchFamily="18" charset="0"/>
                <a:cs typeface="Times New Roman" pitchFamily="18" charset="0"/>
              </a:rPr>
              <a:t>a) Đường ăn do 3 nguyên tố C, H, O tạo thành.</a:t>
            </a:r>
          </a:p>
          <a:p>
            <a:pPr algn="just"/>
            <a:r>
              <a:rPr lang="vi-VN" sz="2800" dirty="0" smtClean="0">
                <a:solidFill>
                  <a:srgbClr val="FF00FF"/>
                </a:solidFill>
                <a:latin typeface="Times New Roman" pitchFamily="18" charset="0"/>
                <a:cs typeface="Times New Roman" pitchFamily="18" charset="0"/>
              </a:rPr>
              <a:t>⇒ Đường ăn là hợp chất.</a:t>
            </a:r>
            <a:endParaRPr lang="vi-VN" sz="2800" dirty="0">
              <a:solidFill>
                <a:srgbClr val="FF00FF"/>
              </a:solidFill>
              <a:latin typeface="Times New Roman" pitchFamily="18" charset="0"/>
              <a:cs typeface="Times New Roman" pitchFamily="18" charset="0"/>
            </a:endParaRPr>
          </a:p>
        </p:txBody>
      </p:sp>
      <p:sp>
        <p:nvSpPr>
          <p:cNvPr id="5" name="Rectangle 4"/>
          <p:cNvSpPr/>
          <p:nvPr/>
        </p:nvSpPr>
        <p:spPr>
          <a:xfrm>
            <a:off x="5312229" y="1088349"/>
            <a:ext cx="6879771" cy="954107"/>
          </a:xfrm>
          <a:prstGeom prst="rect">
            <a:avLst/>
          </a:prstGeom>
        </p:spPr>
        <p:txBody>
          <a:bodyPr wrap="square">
            <a:spAutoFit/>
          </a:bodyPr>
          <a:lstStyle/>
          <a:p>
            <a:pPr algn="just"/>
            <a:r>
              <a:rPr lang="vi-VN" sz="2800" dirty="0" smtClean="0">
                <a:solidFill>
                  <a:srgbClr val="FF00FF"/>
                </a:solidFill>
                <a:latin typeface="Times New Roman" pitchFamily="18" charset="0"/>
                <a:cs typeface="Times New Roman" pitchFamily="18" charset="0"/>
              </a:rPr>
              <a:t>b) Nước do 2 nguyên tố H và O tạo thành.</a:t>
            </a:r>
          </a:p>
          <a:p>
            <a:pPr algn="just"/>
            <a:r>
              <a:rPr lang="vi-VN" sz="2800" dirty="0" smtClean="0">
                <a:solidFill>
                  <a:srgbClr val="FF00FF"/>
                </a:solidFill>
                <a:latin typeface="Times New Roman" pitchFamily="18" charset="0"/>
                <a:cs typeface="Times New Roman" pitchFamily="18" charset="0"/>
              </a:rPr>
              <a:t>⇒ Nước là hợp chất.</a:t>
            </a:r>
            <a:endParaRPr lang="vi-VN" sz="2800" dirty="0">
              <a:solidFill>
                <a:srgbClr val="FF00FF"/>
              </a:solidFill>
              <a:latin typeface="Times New Roman" pitchFamily="18" charset="0"/>
              <a:cs typeface="Times New Roman" pitchFamily="18" charset="0"/>
            </a:endParaRPr>
          </a:p>
        </p:txBody>
      </p:sp>
      <p:sp>
        <p:nvSpPr>
          <p:cNvPr id="6" name="Rectangle 5"/>
          <p:cNvSpPr/>
          <p:nvPr/>
        </p:nvSpPr>
        <p:spPr>
          <a:xfrm>
            <a:off x="5355771" y="2191435"/>
            <a:ext cx="6836229" cy="1384995"/>
          </a:xfrm>
          <a:prstGeom prst="rect">
            <a:avLst/>
          </a:prstGeom>
        </p:spPr>
        <p:txBody>
          <a:bodyPr wrap="square">
            <a:spAutoFit/>
          </a:bodyPr>
          <a:lstStyle/>
          <a:p>
            <a:pPr algn="just"/>
            <a:r>
              <a:rPr lang="vi-VN" sz="2800" dirty="0" smtClean="0">
                <a:solidFill>
                  <a:srgbClr val="FF00FF"/>
                </a:solidFill>
                <a:latin typeface="Times New Roman" pitchFamily="18" charset="0"/>
                <a:cs typeface="Times New Roman" pitchFamily="18" charset="0"/>
              </a:rPr>
              <a:t>c) Khí hydrogen (được tạo thành từ nguyên tố H).</a:t>
            </a:r>
          </a:p>
          <a:p>
            <a:pPr algn="just"/>
            <a:r>
              <a:rPr lang="vi-VN" sz="2800" dirty="0" smtClean="0">
                <a:solidFill>
                  <a:srgbClr val="FF00FF"/>
                </a:solidFill>
                <a:latin typeface="Times New Roman" pitchFamily="18" charset="0"/>
                <a:cs typeface="Times New Roman" pitchFamily="18" charset="0"/>
              </a:rPr>
              <a:t>⇒ Khí hydrogen là đơn chất.</a:t>
            </a:r>
            <a:endParaRPr lang="vi-VN" sz="2800" dirty="0">
              <a:solidFill>
                <a:srgbClr val="FF00FF"/>
              </a:solidFill>
              <a:latin typeface="Times New Roman" pitchFamily="18" charset="0"/>
              <a:cs typeface="Times New Roman" pitchFamily="18" charset="0"/>
            </a:endParaRPr>
          </a:p>
        </p:txBody>
      </p:sp>
      <p:sp>
        <p:nvSpPr>
          <p:cNvPr id="7" name="Rectangle 6"/>
          <p:cNvSpPr/>
          <p:nvPr/>
        </p:nvSpPr>
        <p:spPr>
          <a:xfrm>
            <a:off x="5341257" y="3722078"/>
            <a:ext cx="6850743" cy="1384995"/>
          </a:xfrm>
          <a:prstGeom prst="rect">
            <a:avLst/>
          </a:prstGeom>
        </p:spPr>
        <p:txBody>
          <a:bodyPr wrap="square">
            <a:spAutoFit/>
          </a:bodyPr>
          <a:lstStyle/>
          <a:p>
            <a:pPr algn="just"/>
            <a:r>
              <a:rPr lang="vi-VN" sz="2800" dirty="0" smtClean="0">
                <a:solidFill>
                  <a:srgbClr val="FF00FF"/>
                </a:solidFill>
                <a:latin typeface="Times New Roman" pitchFamily="18" charset="0"/>
                <a:cs typeface="Times New Roman" pitchFamily="18" charset="0"/>
              </a:rPr>
              <a:t>d) Vitamin C (được tạo thành từ các nguyên tố C, H và O).</a:t>
            </a:r>
          </a:p>
          <a:p>
            <a:pPr algn="just"/>
            <a:r>
              <a:rPr lang="vi-VN" sz="2800" dirty="0" smtClean="0">
                <a:solidFill>
                  <a:srgbClr val="FF00FF"/>
                </a:solidFill>
                <a:latin typeface="Times New Roman" pitchFamily="18" charset="0"/>
                <a:cs typeface="Times New Roman" pitchFamily="18" charset="0"/>
              </a:rPr>
              <a:t>⇒ Vitamin C là hợp chất.</a:t>
            </a:r>
            <a:endParaRPr lang="vi-VN" sz="2800" dirty="0">
              <a:solidFill>
                <a:srgbClr val="FF00FF"/>
              </a:solidFill>
              <a:latin typeface="Times New Roman" pitchFamily="18" charset="0"/>
              <a:cs typeface="Times New Roman" pitchFamily="18" charset="0"/>
            </a:endParaRPr>
          </a:p>
        </p:txBody>
      </p:sp>
      <p:sp>
        <p:nvSpPr>
          <p:cNvPr id="8" name="Rectangle 7"/>
          <p:cNvSpPr/>
          <p:nvPr/>
        </p:nvSpPr>
        <p:spPr>
          <a:xfrm>
            <a:off x="5326743" y="5224921"/>
            <a:ext cx="6865257" cy="954107"/>
          </a:xfrm>
          <a:prstGeom prst="rect">
            <a:avLst/>
          </a:prstGeom>
        </p:spPr>
        <p:txBody>
          <a:bodyPr wrap="square">
            <a:spAutoFit/>
          </a:bodyPr>
          <a:lstStyle/>
          <a:p>
            <a:pPr algn="just"/>
            <a:r>
              <a:rPr lang="vi-VN" sz="2800" dirty="0" smtClean="0">
                <a:solidFill>
                  <a:srgbClr val="FF00FF"/>
                </a:solidFill>
                <a:latin typeface="Times New Roman" pitchFamily="18" charset="0"/>
                <a:cs typeface="Times New Roman" pitchFamily="18" charset="0"/>
              </a:rPr>
              <a:t>e) Sulfur (được tạo thành từ nguyên tố S)</a:t>
            </a:r>
          </a:p>
          <a:p>
            <a:pPr algn="just"/>
            <a:r>
              <a:rPr lang="vi-VN" sz="2800" dirty="0" smtClean="0">
                <a:solidFill>
                  <a:srgbClr val="FF00FF"/>
                </a:solidFill>
                <a:latin typeface="Times New Roman" pitchFamily="18" charset="0"/>
                <a:cs typeface="Times New Roman" pitchFamily="18" charset="0"/>
              </a:rPr>
              <a:t>⇒ Sulfur là đơn chất.</a:t>
            </a:r>
            <a:endParaRPr lang="vi-VN" sz="2800"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fltVal val="0"/>
                                          </p:val>
                                        </p:tav>
                                        <p:tav tm="100000">
                                          <p:val>
                                            <p:strVal val="#ppt_w"/>
                                          </p:val>
                                        </p:tav>
                                      </p:tavLst>
                                    </p:anim>
                                    <p:anim calcmode="lin" valueType="num">
                                      <p:cBhvr>
                                        <p:cTn id="8" dur="1000" fill="hold"/>
                                        <p:tgtEl>
                                          <p:spTgt spid="3074"/>
                                        </p:tgtEl>
                                        <p:attrNameLst>
                                          <p:attrName>ppt_h</p:attrName>
                                        </p:attrNameLst>
                                      </p:cBhvr>
                                      <p:tavLst>
                                        <p:tav tm="0">
                                          <p:val>
                                            <p:fltVal val="0"/>
                                          </p:val>
                                        </p:tav>
                                        <p:tav tm="100000">
                                          <p:val>
                                            <p:strVal val="#ppt_h"/>
                                          </p:val>
                                        </p:tav>
                                      </p:tavLst>
                                    </p:anim>
                                    <p:anim calcmode="lin" valueType="num">
                                      <p:cBhvr>
                                        <p:cTn id="9" dur="1000" fill="hold"/>
                                        <p:tgtEl>
                                          <p:spTgt spid="307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07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edge">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edge">
                                      <p:cBhvr>
                                        <p:cTn id="20" dur="10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edge">
                                      <p:cBhvr>
                                        <p:cTn id="25" dur="10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0" presetClass="entr" presetSubtype="0"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edge">
                                      <p:cBhvr>
                                        <p:cTn id="30" dur="10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20"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edge">
                                      <p:cBhvr>
                                        <p:cTn id="3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0" y="522514"/>
            <a:ext cx="8746301" cy="5733143"/>
          </a:xfrm>
          <a:prstGeom prst="rect">
            <a:avLst/>
          </a:prstGeom>
          <a:noFill/>
          <a:ln w="9525">
            <a:noFill/>
            <a:miter lim="800000"/>
            <a:headEnd/>
            <a:tailEnd/>
          </a:ln>
          <a:effectLst/>
        </p:spPr>
      </p:pic>
      <p:sp>
        <p:nvSpPr>
          <p:cNvPr id="4" name="Rectangle 3"/>
          <p:cNvSpPr/>
          <p:nvPr/>
        </p:nvSpPr>
        <p:spPr>
          <a:xfrm>
            <a:off x="8737600" y="217492"/>
            <a:ext cx="3454400" cy="2246769"/>
          </a:xfrm>
          <a:prstGeom prst="rect">
            <a:avLst/>
          </a:prstGeom>
        </p:spPr>
        <p:txBody>
          <a:bodyPr wrap="square">
            <a:spAutoFit/>
          </a:bodyPr>
          <a:lstStyle/>
          <a:p>
            <a:pPr algn="just"/>
            <a:r>
              <a:rPr lang="en-US" sz="2800" dirty="0" smtClean="0">
                <a:solidFill>
                  <a:srgbClr val="FF00FF"/>
                </a:solidFill>
                <a:latin typeface="Times New Roman" pitchFamily="18" charset="0"/>
                <a:cs typeface="Times New Roman" pitchFamily="18" charset="0"/>
              </a:rPr>
              <a:t>- Acetic acid do 3 </a:t>
            </a:r>
            <a:r>
              <a:rPr lang="en-US" sz="2800" dirty="0" err="1" smtClean="0">
                <a:solidFill>
                  <a:srgbClr val="FF00FF"/>
                </a:solidFill>
                <a:latin typeface="Times New Roman" pitchFamily="18" charset="0"/>
                <a:cs typeface="Times New Roman" pitchFamily="18" charset="0"/>
              </a:rPr>
              <a:t>nguyên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tố</a:t>
            </a:r>
            <a:r>
              <a:rPr lang="en-US" sz="2800" dirty="0" smtClean="0">
                <a:solidFill>
                  <a:srgbClr val="FF00FF"/>
                </a:solidFill>
                <a:latin typeface="Times New Roman" pitchFamily="18" charset="0"/>
                <a:cs typeface="Times New Roman" pitchFamily="18" charset="0"/>
              </a:rPr>
              <a:t> C, H, O </a:t>
            </a:r>
            <a:r>
              <a:rPr lang="en-US" sz="2800" dirty="0" err="1" smtClean="0">
                <a:solidFill>
                  <a:srgbClr val="FF00FF"/>
                </a:solidFill>
                <a:latin typeface="Times New Roman" pitchFamily="18" charset="0"/>
                <a:cs typeface="Times New Roman" pitchFamily="18" charset="0"/>
              </a:rPr>
              <a:t>tạo</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thành</a:t>
            </a:r>
            <a:r>
              <a:rPr lang="en-US" sz="2800" dirty="0" smtClean="0">
                <a:solidFill>
                  <a:srgbClr val="FF00FF"/>
                </a:solidFill>
                <a:latin typeface="Times New Roman" pitchFamily="18" charset="0"/>
                <a:cs typeface="Times New Roman" pitchFamily="18" charset="0"/>
              </a:rPr>
              <a:t>.</a:t>
            </a:r>
          </a:p>
          <a:p>
            <a:pPr algn="just"/>
            <a:r>
              <a:rPr lang="en-US" sz="2800" dirty="0" smtClean="0">
                <a:solidFill>
                  <a:srgbClr val="FF00FF"/>
                </a:solidFill>
                <a:latin typeface="Times New Roman" pitchFamily="18" charset="0"/>
                <a:cs typeface="Times New Roman" pitchFamily="18" charset="0"/>
              </a:rPr>
              <a:t>⇒ Acetic acid </a:t>
            </a:r>
            <a:r>
              <a:rPr lang="en-US" sz="2800" dirty="0" err="1" smtClean="0">
                <a:solidFill>
                  <a:srgbClr val="FF00FF"/>
                </a:solidFill>
                <a:latin typeface="Times New Roman" pitchFamily="18" charset="0"/>
                <a:cs typeface="Times New Roman" pitchFamily="18" charset="0"/>
              </a:rPr>
              <a:t>là</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hợp</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chất</a:t>
            </a:r>
            <a:r>
              <a:rPr lang="en-US" sz="2800" dirty="0" smtClean="0">
                <a:solidFill>
                  <a:srgbClr val="FF00FF"/>
                </a:solidFill>
                <a:latin typeface="Times New Roman" pitchFamily="18" charset="0"/>
                <a:cs typeface="Times New Roman" pitchFamily="18" charset="0"/>
              </a:rPr>
              <a:t>.</a:t>
            </a:r>
            <a:endParaRPr lang="en-US" sz="2800" dirty="0">
              <a:solidFill>
                <a:srgbClr val="FF00FF"/>
              </a:solidFill>
              <a:latin typeface="Times New Roman" pitchFamily="18" charset="0"/>
              <a:cs typeface="Times New Roman" pitchFamily="18" charset="0"/>
            </a:endParaRPr>
          </a:p>
        </p:txBody>
      </p:sp>
      <p:sp>
        <p:nvSpPr>
          <p:cNvPr id="5" name="Rectangle 4"/>
          <p:cNvSpPr/>
          <p:nvPr/>
        </p:nvSpPr>
        <p:spPr>
          <a:xfrm>
            <a:off x="8679542" y="2568807"/>
            <a:ext cx="3512457" cy="1384995"/>
          </a:xfrm>
          <a:prstGeom prst="rect">
            <a:avLst/>
          </a:prstGeom>
        </p:spPr>
        <p:txBody>
          <a:bodyPr wrap="square">
            <a:spAutoFit/>
          </a:bodyPr>
          <a:lstStyle/>
          <a:p>
            <a:pPr algn="just"/>
            <a:r>
              <a:rPr lang="en-US" sz="2800" dirty="0" smtClean="0">
                <a:solidFill>
                  <a:srgbClr val="FF00FF"/>
                </a:solidFill>
                <a:latin typeface="Times New Roman" pitchFamily="18" charset="0"/>
                <a:cs typeface="Times New Roman" pitchFamily="18" charset="0"/>
              </a:rPr>
              <a:t>- </a:t>
            </a:r>
            <a:r>
              <a:rPr lang="vi-VN" sz="2800" dirty="0" smtClean="0">
                <a:solidFill>
                  <a:srgbClr val="FF00FF"/>
                </a:solidFill>
                <a:latin typeface="Times New Roman" pitchFamily="18" charset="0"/>
                <a:cs typeface="Times New Roman" pitchFamily="18" charset="0"/>
              </a:rPr>
              <a:t>Oxygen do 1 nguyên tố O tạo thành</a:t>
            </a:r>
            <a:r>
              <a:rPr lang="en-US" sz="2800" dirty="0" smtClean="0">
                <a:solidFill>
                  <a:srgbClr val="FF00FF"/>
                </a:solidFill>
                <a:latin typeface="Times New Roman" pitchFamily="18" charset="0"/>
                <a:cs typeface="Times New Roman" pitchFamily="18" charset="0"/>
              </a:rPr>
              <a:t>.</a:t>
            </a:r>
            <a:endParaRPr lang="vi-VN" sz="2800" dirty="0" smtClean="0">
              <a:solidFill>
                <a:srgbClr val="FF00FF"/>
              </a:solidFill>
              <a:latin typeface="Times New Roman" pitchFamily="18" charset="0"/>
              <a:cs typeface="Times New Roman" pitchFamily="18" charset="0"/>
            </a:endParaRPr>
          </a:p>
          <a:p>
            <a:pPr algn="just"/>
            <a:r>
              <a:rPr lang="vi-VN" sz="2800" dirty="0" smtClean="0">
                <a:solidFill>
                  <a:srgbClr val="FF00FF"/>
                </a:solidFill>
                <a:latin typeface="Times New Roman" pitchFamily="18" charset="0"/>
                <a:cs typeface="Times New Roman" pitchFamily="18" charset="0"/>
              </a:rPr>
              <a:t>⇒ Oxygen là đơn chất.</a:t>
            </a:r>
            <a:endParaRPr lang="vi-VN" sz="2800" dirty="0">
              <a:solidFill>
                <a:srgbClr val="FF00FF"/>
              </a:solidFill>
              <a:latin typeface="Times New Roman" pitchFamily="18" charset="0"/>
              <a:cs typeface="Times New Roman" pitchFamily="18" charset="0"/>
            </a:endParaRPr>
          </a:p>
        </p:txBody>
      </p:sp>
      <p:sp>
        <p:nvSpPr>
          <p:cNvPr id="6" name="Rectangle 5"/>
          <p:cNvSpPr/>
          <p:nvPr/>
        </p:nvSpPr>
        <p:spPr>
          <a:xfrm>
            <a:off x="8679542" y="4150864"/>
            <a:ext cx="3512457" cy="2246769"/>
          </a:xfrm>
          <a:prstGeom prst="rect">
            <a:avLst/>
          </a:prstGeom>
        </p:spPr>
        <p:txBody>
          <a:bodyPr wrap="square">
            <a:spAutoFit/>
          </a:bodyPr>
          <a:lstStyle/>
          <a:p>
            <a:pPr algn="just"/>
            <a:r>
              <a:rPr lang="en-US" sz="2800" dirty="0" smtClean="0">
                <a:solidFill>
                  <a:srgbClr val="FF00FF"/>
                </a:solidFill>
                <a:latin typeface="Times New Roman" pitchFamily="18" charset="0"/>
                <a:cs typeface="Times New Roman" pitchFamily="18" charset="0"/>
              </a:rPr>
              <a:t>Hydrogen peroxide do 2 </a:t>
            </a:r>
            <a:r>
              <a:rPr lang="en-US" sz="2800" dirty="0" err="1" smtClean="0">
                <a:solidFill>
                  <a:srgbClr val="FF00FF"/>
                </a:solidFill>
                <a:latin typeface="Times New Roman" pitchFamily="18" charset="0"/>
                <a:cs typeface="Times New Roman" pitchFamily="18" charset="0"/>
              </a:rPr>
              <a:t>nguyên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tố</a:t>
            </a:r>
            <a:r>
              <a:rPr lang="en-US" sz="2800" dirty="0" smtClean="0">
                <a:solidFill>
                  <a:srgbClr val="FF00FF"/>
                </a:solidFill>
                <a:latin typeface="Times New Roman" pitchFamily="18" charset="0"/>
                <a:cs typeface="Times New Roman" pitchFamily="18" charset="0"/>
              </a:rPr>
              <a:t> O, H </a:t>
            </a:r>
            <a:r>
              <a:rPr lang="en-US" sz="2800" dirty="0" err="1" smtClean="0">
                <a:solidFill>
                  <a:srgbClr val="FF00FF"/>
                </a:solidFill>
                <a:latin typeface="Times New Roman" pitchFamily="18" charset="0"/>
                <a:cs typeface="Times New Roman" pitchFamily="18" charset="0"/>
              </a:rPr>
              <a:t>tạo</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thành</a:t>
            </a:r>
            <a:r>
              <a:rPr lang="en-US" sz="2800" dirty="0" smtClean="0">
                <a:solidFill>
                  <a:srgbClr val="FF00FF"/>
                </a:solidFill>
                <a:latin typeface="Times New Roman" pitchFamily="18" charset="0"/>
                <a:cs typeface="Times New Roman" pitchFamily="18" charset="0"/>
              </a:rPr>
              <a:t>.</a:t>
            </a:r>
          </a:p>
          <a:p>
            <a:pPr algn="just"/>
            <a:r>
              <a:rPr lang="en-US" sz="2800" dirty="0" smtClean="0">
                <a:solidFill>
                  <a:srgbClr val="FF00FF"/>
                </a:solidFill>
                <a:latin typeface="Times New Roman" pitchFamily="18" charset="0"/>
                <a:cs typeface="Times New Roman" pitchFamily="18" charset="0"/>
              </a:rPr>
              <a:t>⇒ Hydrogen peroxide </a:t>
            </a:r>
            <a:r>
              <a:rPr lang="en-US" sz="2800" dirty="0" err="1" smtClean="0">
                <a:solidFill>
                  <a:srgbClr val="FF00FF"/>
                </a:solidFill>
                <a:latin typeface="Times New Roman" pitchFamily="18" charset="0"/>
                <a:cs typeface="Times New Roman" pitchFamily="18" charset="0"/>
              </a:rPr>
              <a:t>là</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hợp</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chất</a:t>
            </a:r>
            <a:r>
              <a:rPr lang="en-US" sz="2800" dirty="0" smtClean="0">
                <a:solidFill>
                  <a:srgbClr val="FF00FF"/>
                </a:solidFill>
                <a:latin typeface="Times New Roman" pitchFamily="18" charset="0"/>
                <a:cs typeface="Times New Roman" pitchFamily="18" charset="0"/>
              </a:rPr>
              <a:t>.</a:t>
            </a:r>
            <a:endParaRPr lang="en-US" sz="2800"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heel(4)">
                                      <p:cBhvr>
                                        <p:cTn id="7" dur="20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4)">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4)">
                                      <p:cBhvr>
                                        <p:cTn id="17" dur="20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4)">
                                      <p:cBhvr>
                                        <p:cTn id="2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0" y="-1"/>
            <a:ext cx="12192000" cy="6740661"/>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1000" fill="hold"/>
                                        <p:tgtEl>
                                          <p:spTgt spid="5122"/>
                                        </p:tgtEl>
                                        <p:attrNameLst>
                                          <p:attrName>ppt_w</p:attrName>
                                        </p:attrNameLst>
                                      </p:cBhvr>
                                      <p:tavLst>
                                        <p:tav tm="0">
                                          <p:val>
                                            <p:fltVal val="0"/>
                                          </p:val>
                                        </p:tav>
                                        <p:tav tm="100000">
                                          <p:val>
                                            <p:strVal val="#ppt_w"/>
                                          </p:val>
                                        </p:tav>
                                      </p:tavLst>
                                    </p:anim>
                                    <p:anim calcmode="lin" valueType="num">
                                      <p:cBhvr>
                                        <p:cTn id="8" dur="1000" fill="hold"/>
                                        <p:tgtEl>
                                          <p:spTgt spid="5122"/>
                                        </p:tgtEl>
                                        <p:attrNameLst>
                                          <p:attrName>ppt_h</p:attrName>
                                        </p:attrNameLst>
                                      </p:cBhvr>
                                      <p:tavLst>
                                        <p:tav tm="0">
                                          <p:val>
                                            <p:fltVal val="0"/>
                                          </p:val>
                                        </p:tav>
                                        <p:tav tm="100000">
                                          <p:val>
                                            <p:strVal val="#ppt_h"/>
                                          </p:val>
                                        </p:tav>
                                      </p:tavLst>
                                    </p:anim>
                                    <p:anim calcmode="lin" valueType="num">
                                      <p:cBhvr>
                                        <p:cTn id="9" dur="1000" fill="hold"/>
                                        <p:tgtEl>
                                          <p:spTgt spid="512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12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1" y="0"/>
            <a:ext cx="5529943" cy="4056227"/>
          </a:xfrm>
          <a:prstGeom prst="rect">
            <a:avLst/>
          </a:prstGeom>
          <a:noFill/>
          <a:ln w="9525">
            <a:noFill/>
            <a:miter lim="800000"/>
            <a:headEnd/>
            <a:tailEnd/>
          </a:ln>
          <a:effectLst/>
        </p:spPr>
      </p:pic>
      <p:sp>
        <p:nvSpPr>
          <p:cNvPr id="5" name="Rectangle 4"/>
          <p:cNvSpPr/>
          <p:nvPr/>
        </p:nvSpPr>
        <p:spPr>
          <a:xfrm>
            <a:off x="5892800" y="1451429"/>
            <a:ext cx="6299200" cy="954107"/>
          </a:xfrm>
          <a:prstGeom prst="rect">
            <a:avLst/>
          </a:prstGeom>
        </p:spPr>
        <p:txBody>
          <a:bodyPr wrap="square">
            <a:spAutoFit/>
          </a:bodyPr>
          <a:lstStyle/>
          <a:p>
            <a:pPr algn="just"/>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Hãy</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tính</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khối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lượng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phân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tử</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của</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các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chất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sau</a:t>
            </a:r>
            <a:r>
              <a:rPr lang="en-US" sz="2800" dirty="0" smtClean="0">
                <a:solidFill>
                  <a:srgbClr val="FF0000"/>
                </a:solidFill>
                <a:latin typeface="Times New Roman" pitchFamily="18" charset="0"/>
                <a:cs typeface="Times New Roman" pitchFamily="18" charset="0"/>
              </a:rPr>
              <a:t>?</a:t>
            </a:r>
            <a:endParaRPr lang="en-US" sz="2800" dirty="0">
              <a:solidFill>
                <a:srgbClr val="FF0000"/>
              </a:solidFill>
              <a:latin typeface="Times New Roman" pitchFamily="18" charset="0"/>
              <a:cs typeface="Times New Roman" pitchFamily="18" charset="0"/>
            </a:endParaRPr>
          </a:p>
        </p:txBody>
      </p:sp>
      <p:sp>
        <p:nvSpPr>
          <p:cNvPr id="7" name="Rectangle 6"/>
          <p:cNvSpPr/>
          <p:nvPr/>
        </p:nvSpPr>
        <p:spPr>
          <a:xfrm>
            <a:off x="0" y="4143829"/>
            <a:ext cx="12192000" cy="523220"/>
          </a:xfrm>
          <a:prstGeom prst="rect">
            <a:avLst/>
          </a:prstGeom>
        </p:spPr>
        <p:txBody>
          <a:bodyPr wrap="square">
            <a:spAutoFit/>
          </a:bodyPr>
          <a:lstStyle/>
          <a:p>
            <a:pPr algn="just"/>
            <a:r>
              <a:rPr lang="en-US" sz="2800" dirty="0" smtClean="0">
                <a:solidFill>
                  <a:srgbClr val="FF00FF"/>
                </a:solidFill>
                <a:latin typeface="Times New Roman" pitchFamily="18" charset="0"/>
                <a:cs typeface="Times New Roman" pitchFamily="18" charset="0"/>
              </a:rPr>
              <a:t>a. </a:t>
            </a:r>
            <a:r>
              <a:rPr lang="en-US" sz="2800" dirty="0" err="1" smtClean="0">
                <a:solidFill>
                  <a:srgbClr val="FF00FF"/>
                </a:solidFill>
                <a:latin typeface="Times New Roman" pitchFamily="18" charset="0"/>
                <a:cs typeface="Times New Roman" pitchFamily="18" charset="0"/>
              </a:rPr>
              <a:t>Khối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lượng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phân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tử</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của</a:t>
            </a:r>
            <a:r>
              <a:rPr lang="en-US" sz="2800" dirty="0" smtClean="0">
                <a:solidFill>
                  <a:srgbClr val="FF00FF"/>
                </a:solidFill>
                <a:latin typeface="Times New Roman" pitchFamily="18" charset="0"/>
                <a:cs typeface="Times New Roman" pitchFamily="18" charset="0"/>
              </a:rPr>
              <a:t> Carbon dioxide: 12 + 16.2 = 44 (</a:t>
            </a:r>
            <a:r>
              <a:rPr lang="en-US" sz="2800" dirty="0" err="1" smtClean="0">
                <a:solidFill>
                  <a:srgbClr val="FF00FF"/>
                </a:solidFill>
                <a:latin typeface="Times New Roman" pitchFamily="18" charset="0"/>
                <a:cs typeface="Times New Roman" pitchFamily="18" charset="0"/>
              </a:rPr>
              <a:t>amu</a:t>
            </a:r>
            <a:r>
              <a:rPr lang="en-US" sz="2800" dirty="0" smtClean="0">
                <a:solidFill>
                  <a:srgbClr val="FF00FF"/>
                </a:solidFill>
                <a:latin typeface="Times New Roman" pitchFamily="18" charset="0"/>
                <a:cs typeface="Times New Roman" pitchFamily="18" charset="0"/>
              </a:rPr>
              <a:t>)</a:t>
            </a:r>
            <a:endParaRPr lang="en-US" sz="2800" dirty="0">
              <a:solidFill>
                <a:srgbClr val="FF00FF"/>
              </a:solidFill>
              <a:latin typeface="Times New Roman" pitchFamily="18" charset="0"/>
              <a:cs typeface="Times New Roman" pitchFamily="18" charset="0"/>
            </a:endParaRPr>
          </a:p>
        </p:txBody>
      </p:sp>
      <p:sp>
        <p:nvSpPr>
          <p:cNvPr id="8" name="Rectangle 7"/>
          <p:cNvSpPr/>
          <p:nvPr/>
        </p:nvSpPr>
        <p:spPr>
          <a:xfrm>
            <a:off x="0" y="4731658"/>
            <a:ext cx="12192000" cy="523220"/>
          </a:xfrm>
          <a:prstGeom prst="rect">
            <a:avLst/>
          </a:prstGeom>
        </p:spPr>
        <p:txBody>
          <a:bodyPr wrap="square">
            <a:spAutoFit/>
          </a:bodyPr>
          <a:lstStyle/>
          <a:p>
            <a:pPr algn="just"/>
            <a:r>
              <a:rPr lang="en-US" sz="2800" dirty="0" smtClean="0">
                <a:solidFill>
                  <a:srgbClr val="FF00FF"/>
                </a:solidFill>
                <a:latin typeface="Times New Roman" pitchFamily="18" charset="0"/>
                <a:cs typeface="Times New Roman" pitchFamily="18" charset="0"/>
              </a:rPr>
              <a:t>b. </a:t>
            </a:r>
            <a:r>
              <a:rPr lang="en-US" sz="2800" dirty="0" err="1" smtClean="0">
                <a:solidFill>
                  <a:srgbClr val="FF00FF"/>
                </a:solidFill>
                <a:latin typeface="Times New Roman" pitchFamily="18" charset="0"/>
                <a:cs typeface="Times New Roman" pitchFamily="18" charset="0"/>
              </a:rPr>
              <a:t>Khối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lượng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phân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tử</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của</a:t>
            </a:r>
            <a:r>
              <a:rPr lang="en-US" sz="2800" dirty="0" smtClean="0">
                <a:solidFill>
                  <a:srgbClr val="FF00FF"/>
                </a:solidFill>
                <a:latin typeface="Times New Roman" pitchFamily="18" charset="0"/>
                <a:cs typeface="Times New Roman" pitchFamily="18" charset="0"/>
              </a:rPr>
              <a:t> Hydrogen chloride: 1 + 35,5 = 36,5 (</a:t>
            </a:r>
            <a:r>
              <a:rPr lang="en-US" sz="2800" dirty="0" err="1" smtClean="0">
                <a:solidFill>
                  <a:srgbClr val="FF00FF"/>
                </a:solidFill>
                <a:latin typeface="Times New Roman" pitchFamily="18" charset="0"/>
                <a:cs typeface="Times New Roman" pitchFamily="18" charset="0"/>
              </a:rPr>
              <a:t>amu</a:t>
            </a:r>
            <a:r>
              <a:rPr lang="en-US" sz="2800" dirty="0" smtClean="0">
                <a:solidFill>
                  <a:srgbClr val="FF00FF"/>
                </a:solidFill>
                <a:latin typeface="Times New Roman" pitchFamily="18" charset="0"/>
                <a:cs typeface="Times New Roman" pitchFamily="18" charset="0"/>
              </a:rPr>
              <a:t>)</a:t>
            </a:r>
            <a:endParaRPr lang="en-US" sz="2800" dirty="0">
              <a:solidFill>
                <a:srgbClr val="FF00FF"/>
              </a:solidFill>
              <a:latin typeface="Times New Roman" pitchFamily="18" charset="0"/>
              <a:cs typeface="Times New Roman" pitchFamily="18" charset="0"/>
            </a:endParaRPr>
          </a:p>
        </p:txBody>
      </p:sp>
      <p:sp>
        <p:nvSpPr>
          <p:cNvPr id="9" name="Rectangle 8"/>
          <p:cNvSpPr/>
          <p:nvPr/>
        </p:nvSpPr>
        <p:spPr>
          <a:xfrm>
            <a:off x="0" y="5399314"/>
            <a:ext cx="12192000" cy="523220"/>
          </a:xfrm>
          <a:prstGeom prst="rect">
            <a:avLst/>
          </a:prstGeom>
        </p:spPr>
        <p:txBody>
          <a:bodyPr wrap="square">
            <a:spAutoFit/>
          </a:bodyPr>
          <a:lstStyle/>
          <a:p>
            <a:pPr algn="just"/>
            <a:r>
              <a:rPr lang="en-US" sz="2800" dirty="0" smtClean="0">
                <a:solidFill>
                  <a:srgbClr val="FF00FF"/>
                </a:solidFill>
                <a:latin typeface="Times New Roman" pitchFamily="18" charset="0"/>
                <a:cs typeface="Times New Roman" pitchFamily="18" charset="0"/>
              </a:rPr>
              <a:t>c. </a:t>
            </a:r>
            <a:r>
              <a:rPr lang="en-US" sz="2800" dirty="0" err="1" smtClean="0">
                <a:solidFill>
                  <a:srgbClr val="FF00FF"/>
                </a:solidFill>
                <a:latin typeface="Times New Roman" pitchFamily="18" charset="0"/>
                <a:cs typeface="Times New Roman" pitchFamily="18" charset="0"/>
              </a:rPr>
              <a:t>Khối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lượng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phân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tử</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của</a:t>
            </a:r>
            <a:r>
              <a:rPr lang="en-US" sz="2800" dirty="0" smtClean="0">
                <a:solidFill>
                  <a:srgbClr val="FF00FF"/>
                </a:solidFill>
                <a:latin typeface="Times New Roman" pitchFamily="18" charset="0"/>
                <a:cs typeface="Times New Roman" pitchFamily="18" charset="0"/>
              </a:rPr>
              <a:t> Ammonia: 14 + 1.3 = 17 (</a:t>
            </a:r>
            <a:r>
              <a:rPr lang="en-US" sz="2800" dirty="0" err="1" smtClean="0">
                <a:solidFill>
                  <a:srgbClr val="FF00FF"/>
                </a:solidFill>
                <a:latin typeface="Times New Roman" pitchFamily="18" charset="0"/>
                <a:cs typeface="Times New Roman" pitchFamily="18" charset="0"/>
              </a:rPr>
              <a:t>amu</a:t>
            </a:r>
            <a:r>
              <a:rPr lang="en-US" sz="2800" dirty="0" smtClean="0">
                <a:solidFill>
                  <a:srgbClr val="FF00FF"/>
                </a:solidFill>
                <a:latin typeface="Times New Roman" pitchFamily="18" charset="0"/>
                <a:cs typeface="Times New Roman" pitchFamily="18" charset="0"/>
              </a:rPr>
              <a:t>)</a:t>
            </a:r>
            <a:endParaRPr lang="en-US" sz="2800" dirty="0">
              <a:solidFill>
                <a:srgbClr val="FF00FF"/>
              </a:solidFill>
              <a:latin typeface="Times New Roman" pitchFamily="18" charset="0"/>
              <a:cs typeface="Times New Roman" pitchFamily="18" charset="0"/>
            </a:endParaRPr>
          </a:p>
        </p:txBody>
      </p:sp>
      <p:sp>
        <p:nvSpPr>
          <p:cNvPr id="10" name="Rectangle 9"/>
          <p:cNvSpPr/>
          <p:nvPr/>
        </p:nvSpPr>
        <p:spPr>
          <a:xfrm>
            <a:off x="0" y="6066971"/>
            <a:ext cx="12192000" cy="523220"/>
          </a:xfrm>
          <a:prstGeom prst="rect">
            <a:avLst/>
          </a:prstGeom>
        </p:spPr>
        <p:txBody>
          <a:bodyPr wrap="square">
            <a:spAutoFit/>
          </a:bodyPr>
          <a:lstStyle/>
          <a:p>
            <a:pPr algn="just"/>
            <a:r>
              <a:rPr lang="en-US" sz="2800" dirty="0" smtClean="0">
                <a:solidFill>
                  <a:srgbClr val="FF00FF"/>
                </a:solidFill>
                <a:latin typeface="Times New Roman" pitchFamily="18" charset="0"/>
                <a:cs typeface="Times New Roman" pitchFamily="18" charset="0"/>
              </a:rPr>
              <a:t>d. </a:t>
            </a:r>
            <a:r>
              <a:rPr lang="en-US" sz="2800" dirty="0" err="1" smtClean="0">
                <a:solidFill>
                  <a:srgbClr val="FF00FF"/>
                </a:solidFill>
                <a:latin typeface="Times New Roman" pitchFamily="18" charset="0"/>
                <a:cs typeface="Times New Roman" pitchFamily="18" charset="0"/>
              </a:rPr>
              <a:t>Khối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lượng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phân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tử</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của</a:t>
            </a:r>
            <a:r>
              <a:rPr lang="en-US" sz="2800" dirty="0" smtClean="0">
                <a:solidFill>
                  <a:srgbClr val="FF00FF"/>
                </a:solidFill>
                <a:latin typeface="Times New Roman" pitchFamily="18" charset="0"/>
                <a:cs typeface="Times New Roman" pitchFamily="18" charset="0"/>
              </a:rPr>
              <a:t> Ethanol: 12.2 + 16 + 1.6 = 46 (</a:t>
            </a:r>
            <a:r>
              <a:rPr lang="en-US" sz="2800" dirty="0" err="1" smtClean="0">
                <a:solidFill>
                  <a:srgbClr val="FF00FF"/>
                </a:solidFill>
                <a:latin typeface="Times New Roman" pitchFamily="18" charset="0"/>
                <a:cs typeface="Times New Roman" pitchFamily="18" charset="0"/>
              </a:rPr>
              <a:t>amu</a:t>
            </a:r>
            <a:r>
              <a:rPr lang="en-US" sz="2800" dirty="0" smtClean="0">
                <a:solidFill>
                  <a:srgbClr val="FF00FF"/>
                </a:solidFill>
                <a:latin typeface="Times New Roman" pitchFamily="18" charset="0"/>
                <a:cs typeface="Times New Roman" pitchFamily="18" charset="0"/>
              </a:rPr>
              <a:t>)</a:t>
            </a:r>
            <a:endParaRPr lang="en-US" sz="2800"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childTnLst>
                          </p:cTn>
                        </p:par>
                        <p:par>
                          <p:cTn id="8" fill="hold">
                            <p:stCondLst>
                              <p:cond delay="2000"/>
                            </p:stCondLst>
                            <p:childTnLst>
                              <p:par>
                                <p:cTn id="9" presetID="17" presetClass="entr" presetSubtype="10" fill="hold" nodeType="afterEffect">
                                  <p:stCondLst>
                                    <p:cond delay="0"/>
                                  </p:stCondLst>
                                  <p:childTnLst>
                                    <p:set>
                                      <p:cBhvr>
                                        <p:cTn id="10" dur="1" fill="hold">
                                          <p:stCondLst>
                                            <p:cond delay="0"/>
                                          </p:stCondLst>
                                        </p:cTn>
                                        <p:tgtEl>
                                          <p:spTgt spid="6146"/>
                                        </p:tgtEl>
                                        <p:attrNameLst>
                                          <p:attrName>style.visibility</p:attrName>
                                        </p:attrNameLst>
                                      </p:cBhvr>
                                      <p:to>
                                        <p:strVal val="visible"/>
                                      </p:to>
                                    </p:set>
                                    <p:anim calcmode="lin" valueType="num">
                                      <p:cBhvr>
                                        <p:cTn id="11" dur="500" fill="hold"/>
                                        <p:tgtEl>
                                          <p:spTgt spid="6146"/>
                                        </p:tgtEl>
                                        <p:attrNameLst>
                                          <p:attrName>ppt_w</p:attrName>
                                        </p:attrNameLst>
                                      </p:cBhvr>
                                      <p:tavLst>
                                        <p:tav tm="0">
                                          <p:val>
                                            <p:fltVal val="0"/>
                                          </p:val>
                                        </p:tav>
                                        <p:tav tm="100000">
                                          <p:val>
                                            <p:strVal val="#ppt_w"/>
                                          </p:val>
                                        </p:tav>
                                      </p:tavLst>
                                    </p:anim>
                                    <p:anim calcmode="lin" valueType="num">
                                      <p:cBhvr>
                                        <p:cTn id="12" dur="500" fill="hold"/>
                                        <p:tgtEl>
                                          <p:spTgt spid="6146"/>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4)">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heel(4)">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heel(4)">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heel(4)">
                                      <p:cBhvr>
                                        <p:cTn id="3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srcRect/>
          <a:stretch>
            <a:fillRect/>
          </a:stretch>
        </p:blipFill>
        <p:spPr bwMode="auto">
          <a:xfrm>
            <a:off x="1137982" y="595075"/>
            <a:ext cx="9421342" cy="3817268"/>
          </a:xfrm>
          <a:prstGeom prst="rect">
            <a:avLst/>
          </a:prstGeom>
          <a:noFill/>
          <a:ln w="9525">
            <a:noFill/>
            <a:miter lim="800000"/>
            <a:headEnd/>
            <a:tailEnd/>
          </a:ln>
          <a:effectLst/>
        </p:spPr>
      </p:pic>
      <p:sp>
        <p:nvSpPr>
          <p:cNvPr id="5" name="Rectangle 4"/>
          <p:cNvSpPr/>
          <p:nvPr/>
        </p:nvSpPr>
        <p:spPr>
          <a:xfrm>
            <a:off x="1" y="0"/>
            <a:ext cx="12192000" cy="523220"/>
          </a:xfrm>
          <a:prstGeom prst="rect">
            <a:avLst/>
          </a:prstGeom>
        </p:spPr>
        <p:txBody>
          <a:bodyPr wrap="square">
            <a:spAutoFit/>
          </a:bodyPr>
          <a:lstStyle/>
          <a:p>
            <a:pPr algn="ctr"/>
            <a:r>
              <a:rPr lang="en-US" sz="2800" dirty="0" err="1" smtClean="0">
                <a:solidFill>
                  <a:srgbClr val="FF0000"/>
                </a:solidFill>
                <a:latin typeface="Times New Roman" pitchFamily="18" charset="0"/>
                <a:cs typeface="Times New Roman" pitchFamily="18" charset="0"/>
              </a:rPr>
              <a:t>Hãy</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tính</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khối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lượng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phân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tử</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của</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các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chất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sau</a:t>
            </a:r>
            <a:r>
              <a:rPr lang="en-US" sz="2800" dirty="0" smtClean="0">
                <a:solidFill>
                  <a:srgbClr val="FF0000"/>
                </a:solidFill>
                <a:latin typeface="Times New Roman" pitchFamily="18" charset="0"/>
                <a:cs typeface="Times New Roman" pitchFamily="18" charset="0"/>
              </a:rPr>
              <a:t>?</a:t>
            </a:r>
            <a:endParaRPr lang="en-US" sz="2800" dirty="0">
              <a:solidFill>
                <a:srgbClr val="FF0000"/>
              </a:solidFill>
              <a:latin typeface="Times New Roman" pitchFamily="18" charset="0"/>
              <a:cs typeface="Times New Roman" pitchFamily="18" charset="0"/>
            </a:endParaRPr>
          </a:p>
        </p:txBody>
      </p:sp>
      <p:sp>
        <p:nvSpPr>
          <p:cNvPr id="7" name="Rectangle 6"/>
          <p:cNvSpPr/>
          <p:nvPr/>
        </p:nvSpPr>
        <p:spPr>
          <a:xfrm>
            <a:off x="0" y="4666329"/>
            <a:ext cx="12192000" cy="523220"/>
          </a:xfrm>
          <a:prstGeom prst="rect">
            <a:avLst/>
          </a:prstGeom>
        </p:spPr>
        <p:txBody>
          <a:bodyPr wrap="square">
            <a:spAutoFit/>
          </a:bodyPr>
          <a:lstStyle/>
          <a:p>
            <a:pPr algn="just"/>
            <a:r>
              <a:rPr lang="en-US" sz="2800" dirty="0" smtClean="0">
                <a:solidFill>
                  <a:srgbClr val="FF00FF"/>
                </a:solidFill>
                <a:latin typeface="Times New Roman" pitchFamily="18" charset="0"/>
                <a:cs typeface="Times New Roman" pitchFamily="18" charset="0"/>
              </a:rPr>
              <a:t>a. </a:t>
            </a:r>
            <a:r>
              <a:rPr lang="en-US" sz="2800" dirty="0" err="1" smtClean="0">
                <a:solidFill>
                  <a:srgbClr val="FF00FF"/>
                </a:solidFill>
                <a:latin typeface="Times New Roman" pitchFamily="18" charset="0"/>
                <a:cs typeface="Times New Roman" pitchFamily="18" charset="0"/>
              </a:rPr>
              <a:t>Khối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lượng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phân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tử</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của</a:t>
            </a:r>
            <a:r>
              <a:rPr lang="en-US" sz="2800" dirty="0" smtClean="0">
                <a:solidFill>
                  <a:srgbClr val="FF00FF"/>
                </a:solidFill>
                <a:latin typeface="Times New Roman" pitchFamily="18" charset="0"/>
                <a:cs typeface="Times New Roman" pitchFamily="18" charset="0"/>
              </a:rPr>
              <a:t> Acetic acid: 12.2 + 16.2 + 1.4 = 60 (</a:t>
            </a:r>
            <a:r>
              <a:rPr lang="en-US" sz="2800" dirty="0" err="1" smtClean="0">
                <a:solidFill>
                  <a:srgbClr val="FF00FF"/>
                </a:solidFill>
                <a:latin typeface="Times New Roman" pitchFamily="18" charset="0"/>
                <a:cs typeface="Times New Roman" pitchFamily="18" charset="0"/>
              </a:rPr>
              <a:t>amu</a:t>
            </a:r>
            <a:r>
              <a:rPr lang="en-US" sz="2800" dirty="0" smtClean="0">
                <a:solidFill>
                  <a:srgbClr val="FF00FF"/>
                </a:solidFill>
                <a:latin typeface="Times New Roman" pitchFamily="18" charset="0"/>
                <a:cs typeface="Times New Roman" pitchFamily="18" charset="0"/>
              </a:rPr>
              <a:t>)</a:t>
            </a:r>
            <a:endParaRPr lang="en-US" sz="2800" dirty="0">
              <a:solidFill>
                <a:srgbClr val="FF00FF"/>
              </a:solidFill>
              <a:latin typeface="Times New Roman" pitchFamily="18" charset="0"/>
              <a:cs typeface="Times New Roman" pitchFamily="18" charset="0"/>
            </a:endParaRPr>
          </a:p>
        </p:txBody>
      </p:sp>
      <p:sp>
        <p:nvSpPr>
          <p:cNvPr id="8" name="Rectangle 7"/>
          <p:cNvSpPr/>
          <p:nvPr/>
        </p:nvSpPr>
        <p:spPr>
          <a:xfrm>
            <a:off x="0" y="5268672"/>
            <a:ext cx="12192000" cy="523220"/>
          </a:xfrm>
          <a:prstGeom prst="rect">
            <a:avLst/>
          </a:prstGeom>
        </p:spPr>
        <p:txBody>
          <a:bodyPr wrap="square">
            <a:spAutoFit/>
          </a:bodyPr>
          <a:lstStyle/>
          <a:p>
            <a:pPr algn="just"/>
            <a:r>
              <a:rPr lang="en-US" sz="2800" dirty="0" smtClean="0">
                <a:solidFill>
                  <a:srgbClr val="FF00FF"/>
                </a:solidFill>
                <a:latin typeface="Times New Roman" pitchFamily="18" charset="0"/>
                <a:cs typeface="Times New Roman" pitchFamily="18" charset="0"/>
              </a:rPr>
              <a:t>b. </a:t>
            </a:r>
            <a:r>
              <a:rPr lang="en-US" sz="2800" dirty="0" err="1" smtClean="0">
                <a:solidFill>
                  <a:srgbClr val="FF00FF"/>
                </a:solidFill>
                <a:latin typeface="Times New Roman" pitchFamily="18" charset="0"/>
                <a:cs typeface="Times New Roman" pitchFamily="18" charset="0"/>
              </a:rPr>
              <a:t>Khối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lượng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phân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tử</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của</a:t>
            </a:r>
            <a:r>
              <a:rPr lang="en-US" sz="2800" dirty="0" smtClean="0">
                <a:solidFill>
                  <a:srgbClr val="FF00FF"/>
                </a:solidFill>
                <a:latin typeface="Times New Roman" pitchFamily="18" charset="0"/>
                <a:cs typeface="Times New Roman" pitchFamily="18" charset="0"/>
              </a:rPr>
              <a:t> Oxygen: 16.2= 32 (</a:t>
            </a:r>
            <a:r>
              <a:rPr lang="en-US" sz="2800" dirty="0" err="1" smtClean="0">
                <a:solidFill>
                  <a:srgbClr val="FF00FF"/>
                </a:solidFill>
                <a:latin typeface="Times New Roman" pitchFamily="18" charset="0"/>
                <a:cs typeface="Times New Roman" pitchFamily="18" charset="0"/>
              </a:rPr>
              <a:t>amu</a:t>
            </a:r>
            <a:r>
              <a:rPr lang="en-US" sz="2800" dirty="0" smtClean="0">
                <a:solidFill>
                  <a:srgbClr val="FF00FF"/>
                </a:solidFill>
                <a:latin typeface="Times New Roman" pitchFamily="18" charset="0"/>
                <a:cs typeface="Times New Roman" pitchFamily="18" charset="0"/>
              </a:rPr>
              <a:t>)</a:t>
            </a:r>
            <a:endParaRPr lang="en-US" sz="2800" dirty="0">
              <a:solidFill>
                <a:srgbClr val="FF00FF"/>
              </a:solidFill>
              <a:latin typeface="Times New Roman" pitchFamily="18" charset="0"/>
              <a:cs typeface="Times New Roman" pitchFamily="18" charset="0"/>
            </a:endParaRPr>
          </a:p>
        </p:txBody>
      </p:sp>
      <p:sp>
        <p:nvSpPr>
          <p:cNvPr id="9" name="Rectangle 8"/>
          <p:cNvSpPr/>
          <p:nvPr/>
        </p:nvSpPr>
        <p:spPr>
          <a:xfrm>
            <a:off x="0" y="5820214"/>
            <a:ext cx="12192000" cy="523220"/>
          </a:xfrm>
          <a:prstGeom prst="rect">
            <a:avLst/>
          </a:prstGeom>
        </p:spPr>
        <p:txBody>
          <a:bodyPr wrap="square">
            <a:spAutoFit/>
          </a:bodyPr>
          <a:lstStyle/>
          <a:p>
            <a:pPr algn="just"/>
            <a:r>
              <a:rPr lang="en-US" sz="2800" dirty="0" smtClean="0">
                <a:solidFill>
                  <a:srgbClr val="FF00FF"/>
                </a:solidFill>
                <a:latin typeface="Times New Roman" pitchFamily="18" charset="0"/>
                <a:cs typeface="Times New Roman" pitchFamily="18" charset="0"/>
              </a:rPr>
              <a:t>c. </a:t>
            </a:r>
            <a:r>
              <a:rPr lang="en-US" sz="2800" dirty="0" err="1" smtClean="0">
                <a:solidFill>
                  <a:srgbClr val="FF00FF"/>
                </a:solidFill>
                <a:latin typeface="Times New Roman" pitchFamily="18" charset="0"/>
                <a:cs typeface="Times New Roman" pitchFamily="18" charset="0"/>
              </a:rPr>
              <a:t>Khối</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lượng</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phân</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tử</a:t>
            </a:r>
            <a:r>
              <a:rPr lang="en-US" sz="2800" dirty="0" smtClean="0">
                <a:solidFill>
                  <a:srgbClr val="FF00FF"/>
                </a:solidFill>
                <a:latin typeface="Times New Roman" pitchFamily="18" charset="0"/>
                <a:cs typeface="Times New Roman" pitchFamily="18" charset="0"/>
              </a:rPr>
              <a:t> </a:t>
            </a:r>
            <a:r>
              <a:rPr lang="en-US" sz="2800" dirty="0" err="1" smtClean="0">
                <a:solidFill>
                  <a:srgbClr val="FF00FF"/>
                </a:solidFill>
                <a:latin typeface="Times New Roman" pitchFamily="18" charset="0"/>
                <a:cs typeface="Times New Roman" pitchFamily="18" charset="0"/>
              </a:rPr>
              <a:t>của</a:t>
            </a:r>
            <a:r>
              <a:rPr lang="en-US" sz="2800" dirty="0" smtClean="0">
                <a:solidFill>
                  <a:srgbClr val="FF00FF"/>
                </a:solidFill>
                <a:latin typeface="Times New Roman" pitchFamily="18" charset="0"/>
                <a:cs typeface="Times New Roman" pitchFamily="18" charset="0"/>
              </a:rPr>
              <a:t> Hydrogen peroxide: 1.2 + 16.2 = 34 (</a:t>
            </a:r>
            <a:r>
              <a:rPr lang="en-US" sz="2800" dirty="0" err="1" smtClean="0">
                <a:solidFill>
                  <a:srgbClr val="FF00FF"/>
                </a:solidFill>
                <a:latin typeface="Times New Roman" pitchFamily="18" charset="0"/>
                <a:cs typeface="Times New Roman" pitchFamily="18" charset="0"/>
              </a:rPr>
              <a:t>amu</a:t>
            </a:r>
            <a:r>
              <a:rPr lang="en-US" sz="2800" dirty="0" smtClean="0">
                <a:solidFill>
                  <a:srgbClr val="FF00FF"/>
                </a:solidFill>
                <a:latin typeface="Times New Roman" pitchFamily="18" charset="0"/>
                <a:cs typeface="Times New Roman" pitchFamily="18" charset="0"/>
              </a:rPr>
              <a:t>)</a:t>
            </a:r>
            <a:endParaRPr lang="en-US" sz="2800"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childTnLst>
                          </p:cTn>
                        </p:par>
                        <p:par>
                          <p:cTn id="8" fill="hold">
                            <p:stCondLst>
                              <p:cond delay="2000"/>
                            </p:stCondLst>
                            <p:childTnLst>
                              <p:par>
                                <p:cTn id="9" presetID="17" presetClass="entr" presetSubtype="10" fill="hold" nodeType="afterEffect">
                                  <p:stCondLst>
                                    <p:cond delay="0"/>
                                  </p:stCondLst>
                                  <p:childTnLst>
                                    <p:set>
                                      <p:cBhvr>
                                        <p:cTn id="10" dur="1" fill="hold">
                                          <p:stCondLst>
                                            <p:cond delay="0"/>
                                          </p:stCondLst>
                                        </p:cTn>
                                        <p:tgtEl>
                                          <p:spTgt spid="6147"/>
                                        </p:tgtEl>
                                        <p:attrNameLst>
                                          <p:attrName>style.visibility</p:attrName>
                                        </p:attrNameLst>
                                      </p:cBhvr>
                                      <p:to>
                                        <p:strVal val="visible"/>
                                      </p:to>
                                    </p:set>
                                    <p:anim calcmode="lin" valueType="num">
                                      <p:cBhvr>
                                        <p:cTn id="11" dur="500" fill="hold"/>
                                        <p:tgtEl>
                                          <p:spTgt spid="6147"/>
                                        </p:tgtEl>
                                        <p:attrNameLst>
                                          <p:attrName>ppt_w</p:attrName>
                                        </p:attrNameLst>
                                      </p:cBhvr>
                                      <p:tavLst>
                                        <p:tav tm="0">
                                          <p:val>
                                            <p:fltVal val="0"/>
                                          </p:val>
                                        </p:tav>
                                        <p:tav tm="100000">
                                          <p:val>
                                            <p:strVal val="#ppt_w"/>
                                          </p:val>
                                        </p:tav>
                                      </p:tavLst>
                                    </p:anim>
                                    <p:anim calcmode="lin" valueType="num">
                                      <p:cBhvr>
                                        <p:cTn id="12" dur="500" fill="hold"/>
                                        <p:tgtEl>
                                          <p:spTgt spid="6147"/>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4)">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heel(4)">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heel(4)">
                                      <p:cBhvr>
                                        <p:cTn id="2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09" y="0"/>
            <a:ext cx="2908819" cy="3319767"/>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9729" y="29497"/>
            <a:ext cx="3097614" cy="3313963"/>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09" y="3268864"/>
            <a:ext cx="2977957" cy="3555554"/>
          </a:xfrm>
          <a:prstGeom prst="rect">
            <a:avLst/>
          </a:prstGeom>
        </p:spPr>
      </p:pic>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19728" y="3302446"/>
            <a:ext cx="3097615" cy="3555554"/>
          </a:xfrm>
          <a:prstGeom prst="rect">
            <a:avLst/>
          </a:prstGeom>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17343" y="0"/>
            <a:ext cx="2977957" cy="3302445"/>
          </a:xfrm>
          <a:prstGeom prst="rect">
            <a:avLst/>
          </a:prstGeom>
        </p:spPr>
      </p:pic>
      <p:pic>
        <p:nvPicPr>
          <p:cNvPr id="21" name="Picture 2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95301" y="29497"/>
            <a:ext cx="3196700" cy="3238554"/>
          </a:xfrm>
          <a:prstGeom prst="rect">
            <a:avLst/>
          </a:prstGeom>
        </p:spPr>
      </p:pic>
      <p:pic>
        <p:nvPicPr>
          <p:cNvPr id="4" name="Picture 3"/>
          <p:cNvPicPr>
            <a:picLocks noChangeAspect="1"/>
          </p:cNvPicPr>
          <p:nvPr/>
        </p:nvPicPr>
        <p:blipFill>
          <a:blip r:embed="rId8"/>
          <a:stretch>
            <a:fillRect/>
          </a:stretch>
        </p:blipFill>
        <p:spPr>
          <a:xfrm>
            <a:off x="6060825" y="3298130"/>
            <a:ext cx="2977957" cy="3559869"/>
          </a:xfrm>
          <a:prstGeom prst="rect">
            <a:avLst/>
          </a:prstGeom>
        </p:spPr>
      </p:pic>
      <p:pic>
        <p:nvPicPr>
          <p:cNvPr id="5" name="Picture 4"/>
          <p:cNvPicPr>
            <a:picLocks noChangeAspect="1"/>
          </p:cNvPicPr>
          <p:nvPr/>
        </p:nvPicPr>
        <p:blipFill>
          <a:blip r:embed="rId9"/>
          <a:stretch>
            <a:fillRect/>
          </a:stretch>
        </p:blipFill>
        <p:spPr>
          <a:xfrm>
            <a:off x="9038783" y="3268051"/>
            <a:ext cx="3153217" cy="3589948"/>
          </a:xfrm>
          <a:prstGeom prst="rect">
            <a:avLst/>
          </a:prstGeom>
        </p:spPr>
      </p:pic>
      <p:sp>
        <p:nvSpPr>
          <p:cNvPr id="2" name="Flowchart: Process 1">
            <a:hlinkClick r:id="rId10" action="ppaction://hlinksldjump"/>
          </p:cNvPr>
          <p:cNvSpPr/>
          <p:nvPr/>
        </p:nvSpPr>
        <p:spPr>
          <a:xfrm>
            <a:off x="-71085" y="8660"/>
            <a:ext cx="5981625" cy="3302446"/>
          </a:xfrm>
          <a:prstGeom prst="flowChartProcess">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900" b="1" dirty="0" smtClean="0"/>
              <a:t>1</a:t>
            </a:r>
            <a:endParaRPr lang="en-US" sz="19900" b="1" dirty="0"/>
          </a:p>
        </p:txBody>
      </p:sp>
      <p:sp>
        <p:nvSpPr>
          <p:cNvPr id="15" name="Flowchart: Process 14">
            <a:hlinkClick r:id="rId11" action="ppaction://hlinksldjump"/>
          </p:cNvPr>
          <p:cNvSpPr/>
          <p:nvPr/>
        </p:nvSpPr>
        <p:spPr>
          <a:xfrm>
            <a:off x="5869884" y="4075"/>
            <a:ext cx="6294316" cy="3302446"/>
          </a:xfrm>
          <a:prstGeom prst="flowChartProcess">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900" b="1" dirty="0" smtClean="0"/>
              <a:t>2</a:t>
            </a:r>
            <a:endParaRPr lang="en-US" sz="19900" b="1" dirty="0"/>
          </a:p>
        </p:txBody>
      </p:sp>
      <p:sp>
        <p:nvSpPr>
          <p:cNvPr id="14" name="Flowchart: Process 13">
            <a:hlinkClick r:id="rId12" action="ppaction://hlinksldjump"/>
          </p:cNvPr>
          <p:cNvSpPr/>
          <p:nvPr/>
        </p:nvSpPr>
        <p:spPr>
          <a:xfrm>
            <a:off x="-47181" y="3264779"/>
            <a:ext cx="5981625" cy="3581798"/>
          </a:xfrm>
          <a:prstGeom prst="flowChartProcess">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900" b="1" dirty="0" smtClean="0"/>
              <a:t>3</a:t>
            </a:r>
            <a:endParaRPr lang="en-US" sz="19900" b="1" dirty="0"/>
          </a:p>
        </p:txBody>
      </p:sp>
      <p:sp>
        <p:nvSpPr>
          <p:cNvPr id="16" name="Flowchart: Process 15">
            <a:hlinkClick r:id="rId13" action="ppaction://hlinksldjump"/>
          </p:cNvPr>
          <p:cNvSpPr/>
          <p:nvPr/>
        </p:nvSpPr>
        <p:spPr>
          <a:xfrm>
            <a:off x="5882740" y="3264789"/>
            <a:ext cx="6281460" cy="3563704"/>
          </a:xfrm>
          <a:prstGeom prst="flowChartProcess">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9900" b="1" dirty="0" smtClean="0"/>
              <a:t>4</a:t>
            </a:r>
            <a:endParaRPr lang="en-US" sz="19900" b="1" dirty="0"/>
          </a:p>
        </p:txBody>
      </p:sp>
      <p:sp>
        <p:nvSpPr>
          <p:cNvPr id="13" name="Action Button: Home 12">
            <a:hlinkClick r:id="rId14" action="ppaction://hlinksldjump" highlightClick="1"/>
          </p:cNvPr>
          <p:cNvSpPr/>
          <p:nvPr/>
        </p:nvSpPr>
        <p:spPr>
          <a:xfrm>
            <a:off x="11721748" y="6384423"/>
            <a:ext cx="442452" cy="473577"/>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Tree>
    <p:extLst>
      <p:ext uri="{BB962C8B-B14F-4D97-AF65-F5344CB8AC3E}">
        <p14:creationId xmlns:p14="http://schemas.microsoft.com/office/powerpoint/2010/main" val="33818522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7" restart="whenNotActive" fill="hold" evtFilter="cancelBubble" nodeType="interactiveSeq">
                <p:stCondLst>
                  <p:cond evt="onClick" delay="0">
                    <p:tgtEl>
                      <p:spTgt spid="15"/>
                    </p:tgtEl>
                  </p:cond>
                </p:stCondLst>
                <p:endSync evt="end" delay="0">
                  <p:rtn val="all"/>
                </p:endSync>
                <p:childTnLst>
                  <p:par>
                    <p:cTn id="8" fill="hold">
                      <p:stCondLst>
                        <p:cond delay="0"/>
                      </p:stCondLst>
                      <p:childTnLst>
                        <p:par>
                          <p:cTn id="9" fill="hold">
                            <p:stCondLst>
                              <p:cond delay="0"/>
                            </p:stCondLst>
                            <p:childTnLst>
                              <p:par>
                                <p:cTn id="10" presetID="16" presetClass="exit" presetSubtype="21" fill="hold" grpId="0" nodeType="clickEffect">
                                  <p:stCondLst>
                                    <p:cond delay="0"/>
                                  </p:stCondLst>
                                  <p:childTnLst>
                                    <p:animEffect transition="out" filter="barn(inVertical)">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13" restart="whenNotActive" fill="hold" evtFilter="cancelBubble" nodeType="interactiveSeq">
                <p:stCondLst>
                  <p:cond evt="onClick" delay="0">
                    <p:tgtEl>
                      <p:spTgt spid="14"/>
                    </p:tgtEl>
                  </p:cond>
                </p:stCondLst>
                <p:endSync evt="end" delay="0">
                  <p:rtn val="all"/>
                </p:endSync>
                <p:childTnLst>
                  <p:par>
                    <p:cTn id="14" fill="hold">
                      <p:stCondLst>
                        <p:cond delay="0"/>
                      </p:stCondLst>
                      <p:childTnLst>
                        <p:par>
                          <p:cTn id="15" fill="hold">
                            <p:stCondLst>
                              <p:cond delay="0"/>
                            </p:stCondLst>
                            <p:childTnLst>
                              <p:par>
                                <p:cTn id="16" presetID="26" presetClass="exit" presetSubtype="0" fill="hold" grpId="0" nodeType="clickEffect">
                                  <p:stCondLst>
                                    <p:cond delay="0"/>
                                  </p:stCondLst>
                                  <p:childTnLst>
                                    <p:animEffect transition="out" filter="wipe(down)">
                                      <p:cBhvr>
                                        <p:cTn id="17" dur="180" accel="50000">
                                          <p:stCondLst>
                                            <p:cond delay="1820"/>
                                          </p:stCondLst>
                                        </p:cTn>
                                        <p:tgtEl>
                                          <p:spTgt spid="14"/>
                                        </p:tgtEl>
                                      </p:cBhvr>
                                    </p:animEffect>
                                    <p:anim calcmode="lin" valueType="num">
                                      <p:cBhvr>
                                        <p:cTn id="18" dur="1822" tmFilter="0,0; 0.14,0.31; 0.43,0.73; 0.71,0.91; 1.0,1.0">
                                          <p:stCondLst>
                                            <p:cond delay="0"/>
                                          </p:stCondLst>
                                        </p:cTn>
                                        <p:tgtEl>
                                          <p:spTgt spid="14"/>
                                        </p:tgtEl>
                                        <p:attrNameLst>
                                          <p:attrName>ppt_x</p:attrName>
                                        </p:attrNameLst>
                                      </p:cBhvr>
                                      <p:tavLst>
                                        <p:tav tm="0">
                                          <p:val>
                                            <p:strVal val="ppt_x"/>
                                          </p:val>
                                        </p:tav>
                                        <p:tav tm="100000">
                                          <p:val>
                                            <p:strVal val="#ppt_x+0.25"/>
                                          </p:val>
                                        </p:tav>
                                      </p:tavLst>
                                    </p:anim>
                                    <p:anim calcmode="lin" valueType="num">
                                      <p:cBhvr>
                                        <p:cTn id="19" dur="178">
                                          <p:stCondLst>
                                            <p:cond delay="1822"/>
                                          </p:stCondLst>
                                        </p:cTn>
                                        <p:tgtEl>
                                          <p:spTgt spid="14"/>
                                        </p:tgtEl>
                                        <p:attrNameLst>
                                          <p:attrName>ppt_x</p:attrName>
                                        </p:attrNameLst>
                                      </p:cBhvr>
                                      <p:tavLst>
                                        <p:tav tm="0">
                                          <p:val>
                                            <p:strVal val="ppt_x"/>
                                          </p:val>
                                        </p:tav>
                                        <p:tav tm="100000">
                                          <p:val>
                                            <p:strVal val="ppt_x"/>
                                          </p:val>
                                        </p:tav>
                                      </p:tavLst>
                                    </p:anim>
                                    <p:anim calcmode="lin" valueType="num">
                                      <p:cBhvr>
                                        <p:cTn id="20" dur="664" tmFilter="0.0,0.0;0.25,0.07;0.50,0.2;0.75,0.467;1.0,1.0">
                                          <p:stCondLst>
                                            <p:cond delay="0"/>
                                          </p:stCondLst>
                                        </p:cTn>
                                        <p:tgtEl>
                                          <p:spTgt spid="14"/>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21" dur="664" tmFilter="0, 0; 0.125,0.2665; 0.25,0.4; 0.375,0.465; 0.5,0.5;  0.625,0.535; 0.75,0.6; 0.875,0.7335; 1,1">
                                          <p:stCondLst>
                                            <p:cond delay="664"/>
                                          </p:stCondLst>
                                        </p:cTn>
                                        <p:tgtEl>
                                          <p:spTgt spid="14"/>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22" dur="332" tmFilter="0, 0; 0.125,0.2665; 0.25,0.4; 0.375,0.465; 0.5,0.5;  0.625,0.535; 0.75,0.6; 0.875,0.7335; 1,1">
                                          <p:stCondLst>
                                            <p:cond delay="1324"/>
                                          </p:stCondLst>
                                        </p:cTn>
                                        <p:tgtEl>
                                          <p:spTgt spid="14"/>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23" dur="164" tmFilter="0, 0; 0.125,0.2665; 0.25,0.4; 0.375,0.465; 0.5,0.5;  0.625,0.535; 0.75,0.6; 0.875,0.7335; 1,1">
                                          <p:stCondLst>
                                            <p:cond delay="1656"/>
                                          </p:stCondLst>
                                        </p:cTn>
                                        <p:tgtEl>
                                          <p:spTgt spid="14"/>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4" dur="180" accel="50000">
                                          <p:stCondLst>
                                            <p:cond delay="1820"/>
                                          </p:stCondLst>
                                        </p:cTn>
                                        <p:tgtEl>
                                          <p:spTgt spid="14"/>
                                        </p:tgtEl>
                                        <p:attrNameLst>
                                          <p:attrName>ppt_y</p:attrName>
                                        </p:attrNameLst>
                                      </p:cBhvr>
                                      <p:tavLst>
                                        <p:tav tm="0">
                                          <p:val>
                                            <p:strVal val="ppt_y"/>
                                          </p:val>
                                        </p:tav>
                                        <p:tav tm="100000">
                                          <p:val>
                                            <p:strVal val="ppt_y+ppt_h"/>
                                          </p:val>
                                        </p:tav>
                                      </p:tavLst>
                                    </p:anim>
                                    <p:animScale>
                                      <p:cBhvr>
                                        <p:cTn id="25" dur="26">
                                          <p:stCondLst>
                                            <p:cond delay="620"/>
                                          </p:stCondLst>
                                        </p:cTn>
                                        <p:tgtEl>
                                          <p:spTgt spid="14"/>
                                        </p:tgtEl>
                                      </p:cBhvr>
                                      <p:to x="100000" y="60000"/>
                                    </p:animScale>
                                    <p:animScale>
                                      <p:cBhvr>
                                        <p:cTn id="26" dur="166" decel="50000">
                                          <p:stCondLst>
                                            <p:cond delay="646"/>
                                          </p:stCondLst>
                                        </p:cTn>
                                        <p:tgtEl>
                                          <p:spTgt spid="14"/>
                                        </p:tgtEl>
                                      </p:cBhvr>
                                      <p:to x="100000" y="100000"/>
                                    </p:animScale>
                                    <p:animScale>
                                      <p:cBhvr>
                                        <p:cTn id="27" dur="26">
                                          <p:stCondLst>
                                            <p:cond delay="1312"/>
                                          </p:stCondLst>
                                        </p:cTn>
                                        <p:tgtEl>
                                          <p:spTgt spid="14"/>
                                        </p:tgtEl>
                                      </p:cBhvr>
                                      <p:to x="100000" y="80000"/>
                                    </p:animScale>
                                    <p:animScale>
                                      <p:cBhvr>
                                        <p:cTn id="28" dur="166" decel="50000">
                                          <p:stCondLst>
                                            <p:cond delay="1338"/>
                                          </p:stCondLst>
                                        </p:cTn>
                                        <p:tgtEl>
                                          <p:spTgt spid="14"/>
                                        </p:tgtEl>
                                      </p:cBhvr>
                                      <p:to x="100000" y="100000"/>
                                    </p:animScale>
                                    <p:animScale>
                                      <p:cBhvr>
                                        <p:cTn id="29" dur="26">
                                          <p:stCondLst>
                                            <p:cond delay="1642"/>
                                          </p:stCondLst>
                                        </p:cTn>
                                        <p:tgtEl>
                                          <p:spTgt spid="14"/>
                                        </p:tgtEl>
                                      </p:cBhvr>
                                      <p:to x="100000" y="90000"/>
                                    </p:animScale>
                                    <p:animScale>
                                      <p:cBhvr>
                                        <p:cTn id="30" dur="166" decel="50000">
                                          <p:stCondLst>
                                            <p:cond delay="1668"/>
                                          </p:stCondLst>
                                        </p:cTn>
                                        <p:tgtEl>
                                          <p:spTgt spid="14"/>
                                        </p:tgtEl>
                                      </p:cBhvr>
                                      <p:to x="100000" y="100000"/>
                                    </p:animScale>
                                    <p:animScale>
                                      <p:cBhvr>
                                        <p:cTn id="31" dur="26">
                                          <p:stCondLst>
                                            <p:cond delay="1808"/>
                                          </p:stCondLst>
                                        </p:cTn>
                                        <p:tgtEl>
                                          <p:spTgt spid="14"/>
                                        </p:tgtEl>
                                      </p:cBhvr>
                                      <p:to x="100000" y="95000"/>
                                    </p:animScale>
                                    <p:animScale>
                                      <p:cBhvr>
                                        <p:cTn id="32" dur="166" decel="50000">
                                          <p:stCondLst>
                                            <p:cond delay="1834"/>
                                          </p:stCondLst>
                                        </p:cTn>
                                        <p:tgtEl>
                                          <p:spTgt spid="14"/>
                                        </p:tgtEl>
                                      </p:cBhvr>
                                      <p:to x="100000" y="100000"/>
                                    </p:animScale>
                                    <p:set>
                                      <p:cBhvr>
                                        <p:cTn id="33" dur="1" fill="hold">
                                          <p:stCondLst>
                                            <p:cond delay="1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34" restart="whenNotActive" fill="hold" evtFilter="cancelBubble" nodeType="interactiveSeq">
                <p:stCondLst>
                  <p:cond evt="onClick" delay="0">
                    <p:tgtEl>
                      <p:spTgt spid="16"/>
                    </p:tgtEl>
                  </p:cond>
                </p:stCondLst>
                <p:endSync evt="end" delay="0">
                  <p:rtn val="all"/>
                </p:endSync>
                <p:childTnLst>
                  <p:par>
                    <p:cTn id="35" fill="hold">
                      <p:stCondLst>
                        <p:cond delay="0"/>
                      </p:stCondLst>
                      <p:childTnLst>
                        <p:par>
                          <p:cTn id="36" fill="hold">
                            <p:stCondLst>
                              <p:cond delay="0"/>
                            </p:stCondLst>
                            <p:childTnLst>
                              <p:par>
                                <p:cTn id="37" presetID="31" presetClass="exit" presetSubtype="0" fill="hold" grpId="0" nodeType="clickEffect">
                                  <p:stCondLst>
                                    <p:cond delay="0"/>
                                  </p:stCondLst>
                                  <p:childTnLst>
                                    <p:anim calcmode="lin" valueType="num">
                                      <p:cBhvr>
                                        <p:cTn id="38" dur="1000"/>
                                        <p:tgtEl>
                                          <p:spTgt spid="16"/>
                                        </p:tgtEl>
                                        <p:attrNameLst>
                                          <p:attrName>ppt_w</p:attrName>
                                        </p:attrNameLst>
                                      </p:cBhvr>
                                      <p:tavLst>
                                        <p:tav tm="0">
                                          <p:val>
                                            <p:strVal val="ppt_w"/>
                                          </p:val>
                                        </p:tav>
                                        <p:tav tm="100000">
                                          <p:val>
                                            <p:fltVal val="0"/>
                                          </p:val>
                                        </p:tav>
                                      </p:tavLst>
                                    </p:anim>
                                    <p:anim calcmode="lin" valueType="num">
                                      <p:cBhvr>
                                        <p:cTn id="39" dur="1000"/>
                                        <p:tgtEl>
                                          <p:spTgt spid="16"/>
                                        </p:tgtEl>
                                        <p:attrNameLst>
                                          <p:attrName>ppt_h</p:attrName>
                                        </p:attrNameLst>
                                      </p:cBhvr>
                                      <p:tavLst>
                                        <p:tav tm="0">
                                          <p:val>
                                            <p:strVal val="ppt_h"/>
                                          </p:val>
                                        </p:tav>
                                        <p:tav tm="100000">
                                          <p:val>
                                            <p:fltVal val="0"/>
                                          </p:val>
                                        </p:tav>
                                      </p:tavLst>
                                    </p:anim>
                                    <p:anim calcmode="lin" valueType="num">
                                      <p:cBhvr>
                                        <p:cTn id="40" dur="1000"/>
                                        <p:tgtEl>
                                          <p:spTgt spid="16"/>
                                        </p:tgtEl>
                                        <p:attrNameLst>
                                          <p:attrName>style.rotation</p:attrName>
                                        </p:attrNameLst>
                                      </p:cBhvr>
                                      <p:tavLst>
                                        <p:tav tm="0">
                                          <p:val>
                                            <p:fltVal val="0"/>
                                          </p:val>
                                        </p:tav>
                                        <p:tav tm="100000">
                                          <p:val>
                                            <p:fltVal val="90"/>
                                          </p:val>
                                        </p:tav>
                                      </p:tavLst>
                                    </p:anim>
                                    <p:animEffect transition="out" filter="fade">
                                      <p:cBhvr>
                                        <p:cTn id="41" dur="1000"/>
                                        <p:tgtEl>
                                          <p:spTgt spid="16"/>
                                        </p:tgtEl>
                                      </p:cBhvr>
                                    </p:animEffect>
                                    <p:set>
                                      <p:cBhvr>
                                        <p:cTn id="42"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bldLst>
      <p:bldP spid="2" grpId="0" animBg="1"/>
      <p:bldP spid="15" grpId="0" animBg="1"/>
      <p:bldP spid="14"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02920" y="22860"/>
            <a:ext cx="11353800" cy="185928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4000" b="1" dirty="0" smtClean="0">
                <a:solidFill>
                  <a:prstClr val="black"/>
                </a:solidFill>
                <a:latin typeface="Times New Roman" panose="02020603050405020304" pitchFamily="18" charset="0"/>
                <a:cs typeface="Times New Roman" panose="02020603050405020304" pitchFamily="18" charset="0"/>
              </a:rPr>
              <a:t>MẢNH GHÉP SỐ 1: </a:t>
            </a:r>
            <a:r>
              <a:rPr lang="en-US" sz="4000" b="1" dirty="0" err="1" smtClean="0">
                <a:solidFill>
                  <a:prstClr val="black"/>
                </a:solidFill>
                <a:latin typeface="Times New Roman" panose="02020603050405020304" pitchFamily="18" charset="0"/>
                <a:cs typeface="Times New Roman" panose="02020603050405020304" pitchFamily="18" charset="0"/>
              </a:rPr>
              <a:t>Nguyên</a:t>
            </a:r>
            <a:r>
              <a:rPr lang="en-US" sz="4000" b="1" dirty="0" smtClean="0">
                <a:solidFill>
                  <a:prstClr val="black"/>
                </a:solidFill>
                <a:latin typeface="Times New Roman" panose="02020603050405020304" pitchFamily="18" charset="0"/>
                <a:cs typeface="Times New Roman" panose="02020603050405020304" pitchFamily="18" charset="0"/>
              </a:rPr>
              <a:t> </a:t>
            </a:r>
            <a:r>
              <a:rPr lang="en-US" sz="4000" b="1" dirty="0" err="1" smtClean="0">
                <a:solidFill>
                  <a:prstClr val="black"/>
                </a:solidFill>
                <a:latin typeface="Times New Roman" panose="02020603050405020304" pitchFamily="18" charset="0"/>
                <a:cs typeface="Times New Roman" panose="02020603050405020304" pitchFamily="18" charset="0"/>
              </a:rPr>
              <a:t>tử</a:t>
            </a:r>
            <a:r>
              <a:rPr lang="en-US" sz="4000" b="1" dirty="0" smtClean="0">
                <a:solidFill>
                  <a:prstClr val="black"/>
                </a:solidFill>
                <a:latin typeface="Times New Roman" panose="02020603050405020304" pitchFamily="18" charset="0"/>
                <a:cs typeface="Times New Roman" panose="02020603050405020304" pitchFamily="18" charset="0"/>
              </a:rPr>
              <a:t> </a:t>
            </a:r>
            <a:r>
              <a:rPr lang="en-US" sz="4000" b="1" dirty="0" err="1" smtClean="0">
                <a:solidFill>
                  <a:prstClr val="black"/>
                </a:solidFill>
                <a:latin typeface="Times New Roman" panose="02020603050405020304" pitchFamily="18" charset="0"/>
                <a:cs typeface="Times New Roman" panose="02020603050405020304" pitchFamily="18" charset="0"/>
              </a:rPr>
              <a:t>là</a:t>
            </a:r>
            <a:r>
              <a:rPr lang="en-US" sz="4000" b="1" dirty="0" smtClean="0">
                <a:solidFill>
                  <a:prstClr val="black"/>
                </a:solidFill>
                <a:latin typeface="Times New Roman" panose="02020603050405020304" pitchFamily="18" charset="0"/>
                <a:cs typeface="Times New Roman" panose="02020603050405020304" pitchFamily="18" charset="0"/>
              </a:rPr>
              <a:t> </a:t>
            </a:r>
            <a:r>
              <a:rPr lang="en-US" sz="4000" b="1" dirty="0" err="1" smtClean="0">
                <a:solidFill>
                  <a:prstClr val="black"/>
                </a:solidFill>
                <a:latin typeface="Times New Roman" panose="02020603050405020304" pitchFamily="18" charset="0"/>
                <a:cs typeface="Times New Roman" panose="02020603050405020304" pitchFamily="18" charset="0"/>
              </a:rPr>
              <a:t>gì</a:t>
            </a:r>
            <a:r>
              <a:rPr lang="en-US" sz="4000" b="1" dirty="0" smtClean="0">
                <a:solidFill>
                  <a:prstClr val="black"/>
                </a:solidFill>
                <a:latin typeface="Times New Roman" panose="02020603050405020304" pitchFamily="18" charset="0"/>
                <a:cs typeface="Times New Roman" panose="02020603050405020304" pitchFamily="18" charset="0"/>
              </a:rPr>
              <a:t>? </a:t>
            </a:r>
          </a:p>
          <a:p>
            <a:pPr algn="ctr" defTabSz="457200"/>
            <a:r>
              <a:rPr lang="en-US" sz="4000" b="1" dirty="0" err="1" smtClean="0">
                <a:solidFill>
                  <a:prstClr val="black"/>
                </a:solidFill>
                <a:latin typeface="Times New Roman" panose="02020603050405020304" pitchFamily="18" charset="0"/>
                <a:cs typeface="Times New Roman" panose="02020603050405020304" pitchFamily="18" charset="0"/>
              </a:rPr>
              <a:t>Các</a:t>
            </a:r>
            <a:r>
              <a:rPr lang="en-US" sz="4000" b="1" dirty="0" smtClean="0">
                <a:solidFill>
                  <a:prstClr val="black"/>
                </a:solidFill>
                <a:latin typeface="Times New Roman" panose="02020603050405020304" pitchFamily="18" charset="0"/>
                <a:cs typeface="Times New Roman" panose="02020603050405020304" pitchFamily="18" charset="0"/>
              </a:rPr>
              <a:t> </a:t>
            </a:r>
            <a:r>
              <a:rPr lang="en-US" sz="4000" b="1" dirty="0" err="1" smtClean="0">
                <a:solidFill>
                  <a:prstClr val="black"/>
                </a:solidFill>
                <a:latin typeface="Times New Roman" panose="02020603050405020304" pitchFamily="18" charset="0"/>
                <a:cs typeface="Times New Roman" panose="02020603050405020304" pitchFamily="18" charset="0"/>
              </a:rPr>
              <a:t>hạt</a:t>
            </a:r>
            <a:r>
              <a:rPr lang="en-US" sz="4000" b="1" dirty="0" smtClean="0">
                <a:solidFill>
                  <a:prstClr val="black"/>
                </a:solidFill>
                <a:latin typeface="Times New Roman" panose="02020603050405020304" pitchFamily="18" charset="0"/>
                <a:cs typeface="Times New Roman" panose="02020603050405020304" pitchFamily="18" charset="0"/>
              </a:rPr>
              <a:t> </a:t>
            </a:r>
            <a:r>
              <a:rPr lang="en-US" sz="4000" b="1" dirty="0" err="1" smtClean="0">
                <a:solidFill>
                  <a:prstClr val="black"/>
                </a:solidFill>
                <a:latin typeface="Times New Roman" panose="02020603050405020304" pitchFamily="18" charset="0"/>
                <a:cs typeface="Times New Roman" panose="02020603050405020304" pitchFamily="18" charset="0"/>
              </a:rPr>
              <a:t>cấu</a:t>
            </a:r>
            <a:r>
              <a:rPr lang="en-US" sz="4000" b="1" dirty="0" smtClean="0">
                <a:solidFill>
                  <a:prstClr val="black"/>
                </a:solidFill>
                <a:latin typeface="Times New Roman" panose="02020603050405020304" pitchFamily="18" charset="0"/>
                <a:cs typeface="Times New Roman" panose="02020603050405020304" pitchFamily="18" charset="0"/>
              </a:rPr>
              <a:t> </a:t>
            </a:r>
            <a:r>
              <a:rPr lang="en-US" sz="4000" b="1" dirty="0" err="1" smtClean="0">
                <a:solidFill>
                  <a:prstClr val="black"/>
                </a:solidFill>
                <a:latin typeface="Times New Roman" panose="02020603050405020304" pitchFamily="18" charset="0"/>
                <a:cs typeface="Times New Roman" panose="02020603050405020304" pitchFamily="18" charset="0"/>
              </a:rPr>
              <a:t>tạo</a:t>
            </a:r>
            <a:r>
              <a:rPr lang="en-US" sz="4000" b="1" dirty="0" smtClean="0">
                <a:solidFill>
                  <a:prstClr val="black"/>
                </a:solidFill>
                <a:latin typeface="Times New Roman" panose="02020603050405020304" pitchFamily="18" charset="0"/>
                <a:cs typeface="Times New Roman" panose="02020603050405020304" pitchFamily="18" charset="0"/>
              </a:rPr>
              <a:t> </a:t>
            </a:r>
            <a:r>
              <a:rPr lang="en-US" sz="4000" b="1" dirty="0" err="1" smtClean="0">
                <a:solidFill>
                  <a:prstClr val="black"/>
                </a:solidFill>
                <a:latin typeface="Times New Roman" panose="02020603050405020304" pitchFamily="18" charset="0"/>
                <a:cs typeface="Times New Roman" panose="02020603050405020304" pitchFamily="18" charset="0"/>
              </a:rPr>
              <a:t>nên</a:t>
            </a:r>
            <a:r>
              <a:rPr lang="en-US" sz="4000" b="1" dirty="0" smtClean="0">
                <a:solidFill>
                  <a:prstClr val="black"/>
                </a:solidFill>
                <a:latin typeface="Times New Roman" panose="02020603050405020304" pitchFamily="18" charset="0"/>
                <a:cs typeface="Times New Roman" panose="02020603050405020304" pitchFamily="18" charset="0"/>
              </a:rPr>
              <a:t> </a:t>
            </a:r>
            <a:r>
              <a:rPr lang="en-US" sz="4000" b="1" dirty="0" err="1" smtClean="0">
                <a:solidFill>
                  <a:prstClr val="black"/>
                </a:solidFill>
                <a:latin typeface="Times New Roman" panose="02020603050405020304" pitchFamily="18" charset="0"/>
                <a:cs typeface="Times New Roman" panose="02020603050405020304" pitchFamily="18" charset="0"/>
              </a:rPr>
              <a:t>nguyên</a:t>
            </a:r>
            <a:r>
              <a:rPr lang="en-US" sz="4000" b="1" dirty="0" smtClean="0">
                <a:solidFill>
                  <a:prstClr val="black"/>
                </a:solidFill>
                <a:latin typeface="Times New Roman" panose="02020603050405020304" pitchFamily="18" charset="0"/>
                <a:cs typeface="Times New Roman" panose="02020603050405020304" pitchFamily="18" charset="0"/>
              </a:rPr>
              <a:t> </a:t>
            </a:r>
            <a:r>
              <a:rPr lang="en-US" sz="4000" b="1" dirty="0" err="1" smtClean="0">
                <a:solidFill>
                  <a:prstClr val="black"/>
                </a:solidFill>
                <a:latin typeface="Times New Roman" panose="02020603050405020304" pitchFamily="18" charset="0"/>
                <a:cs typeface="Times New Roman" panose="02020603050405020304" pitchFamily="18" charset="0"/>
              </a:rPr>
              <a:t>tử</a:t>
            </a:r>
            <a:r>
              <a:rPr lang="en-US" sz="4000" b="1" dirty="0" smtClean="0">
                <a:solidFill>
                  <a:prstClr val="black"/>
                </a:solidFill>
                <a:latin typeface="Times New Roman" panose="02020603050405020304" pitchFamily="18" charset="0"/>
                <a:cs typeface="Times New Roman" panose="02020603050405020304" pitchFamily="18" charset="0"/>
              </a:rPr>
              <a:t>?</a:t>
            </a:r>
            <a:endParaRPr lang="en-US" sz="4000" b="1" dirty="0">
              <a:solidFill>
                <a:prstClr val="black"/>
              </a:solidFill>
              <a:latin typeface="Times New Roman" panose="02020603050405020304" pitchFamily="18" charset="0"/>
              <a:cs typeface="Times New Roman" panose="02020603050405020304" pitchFamily="18" charset="0"/>
            </a:endParaRPr>
          </a:p>
        </p:txBody>
      </p:sp>
      <p:sp>
        <p:nvSpPr>
          <p:cNvPr id="3" name="Rounded Rectangle 2"/>
          <p:cNvSpPr/>
          <p:nvPr/>
        </p:nvSpPr>
        <p:spPr>
          <a:xfrm>
            <a:off x="502920" y="2165684"/>
            <a:ext cx="4385603" cy="291040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defTabSz="457200"/>
            <a:r>
              <a:rPr lang="en-US" sz="4000" dirty="0" err="1" smtClean="0">
                <a:solidFill>
                  <a:prstClr val="black"/>
                </a:solidFill>
                <a:latin typeface="Times New Roman" panose="02020603050405020304" pitchFamily="18" charset="0"/>
                <a:cs typeface="Times New Roman" panose="02020603050405020304" pitchFamily="18" charset="0"/>
              </a:rPr>
              <a:t>Trả</a:t>
            </a:r>
            <a:r>
              <a:rPr lang="en-US" sz="4000" dirty="0" smtClean="0">
                <a:solidFill>
                  <a:prstClr val="black"/>
                </a:solidFill>
                <a:latin typeface="Times New Roman" panose="02020603050405020304" pitchFamily="18" charset="0"/>
                <a:cs typeface="Times New Roman" panose="02020603050405020304" pitchFamily="18" charset="0"/>
              </a:rPr>
              <a:t> </a:t>
            </a:r>
            <a:r>
              <a:rPr lang="en-US" sz="4000" dirty="0" err="1" smtClean="0">
                <a:solidFill>
                  <a:prstClr val="black"/>
                </a:solidFill>
                <a:latin typeface="Times New Roman" panose="02020603050405020304" pitchFamily="18" charset="0"/>
                <a:cs typeface="Times New Roman" panose="02020603050405020304" pitchFamily="18" charset="0"/>
              </a:rPr>
              <a:t>lời</a:t>
            </a:r>
            <a:r>
              <a:rPr lang="en-US" sz="4000" dirty="0" smtClean="0">
                <a:solidFill>
                  <a:prstClr val="black"/>
                </a:solidFill>
                <a:latin typeface="Times New Roman" panose="02020603050405020304" pitchFamily="18" charset="0"/>
                <a:cs typeface="Times New Roman" panose="02020603050405020304" pitchFamily="18" charset="0"/>
              </a:rPr>
              <a:t>: </a:t>
            </a:r>
            <a:r>
              <a:rPr lang="vi-VN" sz="4000" dirty="0">
                <a:solidFill>
                  <a:schemeClr val="accent5">
                    <a:lumMod val="50000"/>
                  </a:schemeClr>
                </a:solidFill>
                <a:latin typeface="Times New Roman" panose="02020603050405020304" pitchFamily="18" charset="0"/>
                <a:cs typeface="Times New Roman" panose="02020603050405020304" pitchFamily="18" charset="0"/>
              </a:rPr>
              <a:t>Nguyên tử là hạt vô cùng nhỏ và trung hòa về điện. </a:t>
            </a:r>
            <a:endParaRPr lang="en-US" sz="4000" dirty="0" smtClean="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4" name="Action Button: Home 3">
            <a:hlinkClick r:id="rId2" action="ppaction://hlinksldjump" highlightClick="1"/>
          </p:cNvPr>
          <p:cNvSpPr/>
          <p:nvPr/>
        </p:nvSpPr>
        <p:spPr>
          <a:xfrm>
            <a:off x="10515600" y="5715000"/>
            <a:ext cx="1569720" cy="1143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pic>
        <p:nvPicPr>
          <p:cNvPr id="6" name="Picture 5" descr="Thành phần cấu tạo nguyên tử - Kích thước và khối lượng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6202" y="2165685"/>
            <a:ext cx="5201856" cy="4047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0909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02920" y="167640"/>
            <a:ext cx="11353800" cy="1859280"/>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4000" dirty="0" smtClean="0">
                <a:solidFill>
                  <a:prstClr val="white"/>
                </a:solidFill>
                <a:latin typeface="Times New Roman" panose="02020603050405020304" pitchFamily="18" charset="0"/>
                <a:cs typeface="Times New Roman" panose="02020603050405020304" pitchFamily="18" charset="0"/>
              </a:rPr>
              <a:t>MẢNH GHÉP SỐ 2: </a:t>
            </a:r>
            <a:r>
              <a:rPr lang="en-US" sz="4000" dirty="0" err="1" smtClean="0">
                <a:solidFill>
                  <a:prstClr val="white"/>
                </a:solidFill>
                <a:latin typeface="Times New Roman" panose="02020603050405020304" pitchFamily="18" charset="0"/>
                <a:cs typeface="Times New Roman" panose="02020603050405020304" pitchFamily="18" charset="0"/>
              </a:rPr>
              <a:t>Nguyên</a:t>
            </a:r>
            <a:r>
              <a:rPr lang="en-US" sz="4000" dirty="0" smtClean="0">
                <a:solidFill>
                  <a:prstClr val="white"/>
                </a:solidFill>
                <a:latin typeface="Times New Roman" panose="02020603050405020304" pitchFamily="18" charset="0"/>
                <a:cs typeface="Times New Roman" panose="02020603050405020304" pitchFamily="18" charset="0"/>
              </a:rPr>
              <a:t> </a:t>
            </a:r>
            <a:r>
              <a:rPr lang="en-US" sz="4000" dirty="0" err="1" smtClean="0">
                <a:solidFill>
                  <a:prstClr val="white"/>
                </a:solidFill>
                <a:latin typeface="Times New Roman" panose="02020603050405020304" pitchFamily="18" charset="0"/>
                <a:cs typeface="Times New Roman" panose="02020603050405020304" pitchFamily="18" charset="0"/>
              </a:rPr>
              <a:t>tử</a:t>
            </a:r>
            <a:r>
              <a:rPr lang="en-US" sz="4000" dirty="0" smtClean="0">
                <a:solidFill>
                  <a:prstClr val="white"/>
                </a:solidFill>
                <a:latin typeface="Times New Roman" panose="02020603050405020304" pitchFamily="18" charset="0"/>
                <a:cs typeface="Times New Roman" panose="02020603050405020304" pitchFamily="18" charset="0"/>
              </a:rPr>
              <a:t> </a:t>
            </a:r>
            <a:r>
              <a:rPr lang="en-US" sz="4000" dirty="0" err="1" smtClean="0">
                <a:solidFill>
                  <a:prstClr val="white"/>
                </a:solidFill>
                <a:latin typeface="Times New Roman" panose="02020603050405020304" pitchFamily="18" charset="0"/>
                <a:cs typeface="Times New Roman" panose="02020603050405020304" pitchFamily="18" charset="0"/>
              </a:rPr>
              <a:t>của</a:t>
            </a:r>
            <a:r>
              <a:rPr lang="en-US" sz="4000" dirty="0" smtClean="0">
                <a:solidFill>
                  <a:prstClr val="white"/>
                </a:solidFill>
                <a:latin typeface="Times New Roman" panose="02020603050405020304" pitchFamily="18" charset="0"/>
                <a:cs typeface="Times New Roman" panose="02020603050405020304" pitchFamily="18" charset="0"/>
              </a:rPr>
              <a:t> </a:t>
            </a:r>
            <a:r>
              <a:rPr lang="en-US" sz="4000" dirty="0" err="1" smtClean="0">
                <a:solidFill>
                  <a:prstClr val="white"/>
                </a:solidFill>
                <a:latin typeface="Times New Roman" panose="02020603050405020304" pitchFamily="18" charset="0"/>
                <a:cs typeface="Times New Roman" panose="02020603050405020304" pitchFamily="18" charset="0"/>
              </a:rPr>
              <a:t>nguyên</a:t>
            </a:r>
            <a:r>
              <a:rPr lang="en-US" sz="4000" dirty="0" smtClean="0">
                <a:solidFill>
                  <a:prstClr val="white"/>
                </a:solidFill>
                <a:latin typeface="Times New Roman" panose="02020603050405020304" pitchFamily="18" charset="0"/>
                <a:cs typeface="Times New Roman" panose="02020603050405020304" pitchFamily="18" charset="0"/>
              </a:rPr>
              <a:t> </a:t>
            </a:r>
            <a:r>
              <a:rPr lang="en-US" sz="4000" dirty="0" err="1" smtClean="0">
                <a:solidFill>
                  <a:prstClr val="white"/>
                </a:solidFill>
                <a:latin typeface="Times New Roman" panose="02020603050405020304" pitchFamily="18" charset="0"/>
                <a:cs typeface="Times New Roman" panose="02020603050405020304" pitchFamily="18" charset="0"/>
              </a:rPr>
              <a:t>tố</a:t>
            </a:r>
            <a:r>
              <a:rPr lang="en-US" sz="4000" dirty="0" smtClean="0">
                <a:solidFill>
                  <a:prstClr val="white"/>
                </a:solidFill>
                <a:latin typeface="Times New Roman" panose="02020603050405020304" pitchFamily="18" charset="0"/>
                <a:cs typeface="Times New Roman" panose="02020603050405020304" pitchFamily="18" charset="0"/>
              </a:rPr>
              <a:t> X </a:t>
            </a:r>
            <a:r>
              <a:rPr lang="en-US" sz="4000" dirty="0" err="1" smtClean="0">
                <a:solidFill>
                  <a:prstClr val="white"/>
                </a:solidFill>
                <a:latin typeface="Times New Roman" panose="02020603050405020304" pitchFamily="18" charset="0"/>
                <a:cs typeface="Times New Roman" panose="02020603050405020304" pitchFamily="18" charset="0"/>
              </a:rPr>
              <a:t>có</a:t>
            </a:r>
            <a:r>
              <a:rPr lang="en-US" sz="4000" dirty="0" smtClean="0">
                <a:solidFill>
                  <a:prstClr val="white"/>
                </a:solidFill>
                <a:latin typeface="Times New Roman" panose="02020603050405020304" pitchFamily="18" charset="0"/>
                <a:cs typeface="Times New Roman" panose="02020603050405020304" pitchFamily="18" charset="0"/>
              </a:rPr>
              <a:t> </a:t>
            </a:r>
            <a:r>
              <a:rPr lang="en-US" sz="4000" dirty="0" err="1" smtClean="0">
                <a:solidFill>
                  <a:prstClr val="white"/>
                </a:solidFill>
                <a:latin typeface="Times New Roman" panose="02020603050405020304" pitchFamily="18" charset="0"/>
                <a:cs typeface="Times New Roman" panose="02020603050405020304" pitchFamily="18" charset="0"/>
              </a:rPr>
              <a:t>lớp</a:t>
            </a:r>
            <a:r>
              <a:rPr lang="en-US" sz="4000" dirty="0" smtClean="0">
                <a:solidFill>
                  <a:prstClr val="white"/>
                </a:solidFill>
                <a:latin typeface="Times New Roman" panose="02020603050405020304" pitchFamily="18" charset="0"/>
                <a:cs typeface="Times New Roman" panose="02020603050405020304" pitchFamily="18" charset="0"/>
              </a:rPr>
              <a:t> </a:t>
            </a:r>
            <a:r>
              <a:rPr lang="en-US" sz="4000" dirty="0" err="1" smtClean="0">
                <a:solidFill>
                  <a:prstClr val="white"/>
                </a:solidFill>
                <a:latin typeface="Times New Roman" panose="02020603050405020304" pitchFamily="18" charset="0"/>
                <a:cs typeface="Times New Roman" panose="02020603050405020304" pitchFamily="18" charset="0"/>
              </a:rPr>
              <a:t>vỏ</a:t>
            </a:r>
            <a:r>
              <a:rPr lang="en-US" sz="4000" dirty="0" smtClean="0">
                <a:solidFill>
                  <a:prstClr val="white"/>
                </a:solidFill>
                <a:latin typeface="Times New Roman" panose="02020603050405020304" pitchFamily="18" charset="0"/>
                <a:cs typeface="Times New Roman" panose="02020603050405020304" pitchFamily="18" charset="0"/>
              </a:rPr>
              <a:t> </a:t>
            </a:r>
            <a:r>
              <a:rPr lang="en-US" sz="4000" dirty="0" err="1" smtClean="0">
                <a:solidFill>
                  <a:prstClr val="white"/>
                </a:solidFill>
                <a:latin typeface="Times New Roman" panose="02020603050405020304" pitchFamily="18" charset="0"/>
                <a:cs typeface="Times New Roman" panose="02020603050405020304" pitchFamily="18" charset="0"/>
              </a:rPr>
              <a:t>với</a:t>
            </a:r>
            <a:r>
              <a:rPr lang="en-US" sz="4000" dirty="0" smtClean="0">
                <a:solidFill>
                  <a:prstClr val="white"/>
                </a:solidFill>
                <a:latin typeface="Times New Roman" panose="02020603050405020304" pitchFamily="18" charset="0"/>
                <a:cs typeface="Times New Roman" panose="02020603050405020304" pitchFamily="18" charset="0"/>
              </a:rPr>
              <a:t> 8 electron. </a:t>
            </a:r>
            <a:r>
              <a:rPr lang="en-US" sz="4000" dirty="0" err="1" smtClean="0">
                <a:solidFill>
                  <a:prstClr val="white"/>
                </a:solidFill>
                <a:latin typeface="Times New Roman" panose="02020603050405020304" pitchFamily="18" charset="0"/>
                <a:cs typeface="Times New Roman" panose="02020603050405020304" pitchFamily="18" charset="0"/>
              </a:rPr>
              <a:t>Xác</a:t>
            </a:r>
            <a:r>
              <a:rPr lang="en-US" sz="4000" dirty="0" smtClean="0">
                <a:solidFill>
                  <a:prstClr val="white"/>
                </a:solidFill>
                <a:latin typeface="Times New Roman" panose="02020603050405020304" pitchFamily="18" charset="0"/>
                <a:cs typeface="Times New Roman" panose="02020603050405020304" pitchFamily="18" charset="0"/>
              </a:rPr>
              <a:t> </a:t>
            </a:r>
            <a:r>
              <a:rPr lang="en-US" sz="4000" dirty="0" err="1" smtClean="0">
                <a:solidFill>
                  <a:prstClr val="white"/>
                </a:solidFill>
                <a:latin typeface="Times New Roman" panose="02020603050405020304" pitchFamily="18" charset="0"/>
                <a:cs typeface="Times New Roman" panose="02020603050405020304" pitchFamily="18" charset="0"/>
              </a:rPr>
              <a:t>định</a:t>
            </a:r>
            <a:r>
              <a:rPr lang="en-US" sz="4000" dirty="0" smtClean="0">
                <a:solidFill>
                  <a:prstClr val="white"/>
                </a:solidFill>
                <a:latin typeface="Times New Roman" panose="02020603050405020304" pitchFamily="18" charset="0"/>
                <a:cs typeface="Times New Roman" panose="02020603050405020304" pitchFamily="18" charset="0"/>
              </a:rPr>
              <a:t> </a:t>
            </a:r>
            <a:r>
              <a:rPr lang="en-US" sz="4000" dirty="0" err="1" smtClean="0">
                <a:solidFill>
                  <a:prstClr val="white"/>
                </a:solidFill>
                <a:latin typeface="Times New Roman" panose="02020603050405020304" pitchFamily="18" charset="0"/>
                <a:cs typeface="Times New Roman" panose="02020603050405020304" pitchFamily="18" charset="0"/>
              </a:rPr>
              <a:t>số</a:t>
            </a:r>
            <a:r>
              <a:rPr lang="en-US" sz="4000" dirty="0" smtClean="0">
                <a:solidFill>
                  <a:prstClr val="white"/>
                </a:solidFill>
                <a:latin typeface="Times New Roman" panose="02020603050405020304" pitchFamily="18" charset="0"/>
                <a:cs typeface="Times New Roman" panose="02020603050405020304" pitchFamily="18" charset="0"/>
              </a:rPr>
              <a:t> </a:t>
            </a:r>
            <a:r>
              <a:rPr lang="en-US" sz="4000" dirty="0" err="1" smtClean="0">
                <a:solidFill>
                  <a:prstClr val="white"/>
                </a:solidFill>
                <a:latin typeface="Times New Roman" panose="02020603050405020304" pitchFamily="18" charset="0"/>
                <a:cs typeface="Times New Roman" panose="02020603050405020304" pitchFamily="18" charset="0"/>
              </a:rPr>
              <a:t>hiệu</a:t>
            </a:r>
            <a:r>
              <a:rPr lang="en-US" sz="4000" dirty="0" smtClean="0">
                <a:solidFill>
                  <a:prstClr val="white"/>
                </a:solidFill>
                <a:latin typeface="Times New Roman" panose="02020603050405020304" pitchFamily="18" charset="0"/>
                <a:cs typeface="Times New Roman" panose="02020603050405020304" pitchFamily="18" charset="0"/>
              </a:rPr>
              <a:t> </a:t>
            </a:r>
            <a:r>
              <a:rPr lang="en-US" sz="4000" dirty="0" err="1" smtClean="0">
                <a:solidFill>
                  <a:prstClr val="white"/>
                </a:solidFill>
                <a:latin typeface="Times New Roman" panose="02020603050405020304" pitchFamily="18" charset="0"/>
                <a:cs typeface="Times New Roman" panose="02020603050405020304" pitchFamily="18" charset="0"/>
              </a:rPr>
              <a:t>nguyên</a:t>
            </a:r>
            <a:r>
              <a:rPr lang="en-US" sz="4000" dirty="0" smtClean="0">
                <a:solidFill>
                  <a:prstClr val="white"/>
                </a:solidFill>
                <a:latin typeface="Times New Roman" panose="02020603050405020304" pitchFamily="18" charset="0"/>
                <a:cs typeface="Times New Roman" panose="02020603050405020304" pitchFamily="18" charset="0"/>
              </a:rPr>
              <a:t> </a:t>
            </a:r>
            <a:r>
              <a:rPr lang="en-US" sz="4000" dirty="0" err="1" smtClean="0">
                <a:solidFill>
                  <a:prstClr val="white"/>
                </a:solidFill>
                <a:latin typeface="Times New Roman" panose="02020603050405020304" pitchFamily="18" charset="0"/>
                <a:cs typeface="Times New Roman" panose="02020603050405020304" pitchFamily="18" charset="0"/>
              </a:rPr>
              <a:t>tử</a:t>
            </a:r>
            <a:r>
              <a:rPr lang="en-US" sz="4000" dirty="0" smtClean="0">
                <a:solidFill>
                  <a:prstClr val="white"/>
                </a:solidFill>
                <a:latin typeface="Times New Roman" panose="02020603050405020304" pitchFamily="18" charset="0"/>
                <a:cs typeface="Times New Roman" panose="02020603050405020304" pitchFamily="18" charset="0"/>
              </a:rPr>
              <a:t>,  </a:t>
            </a:r>
            <a:r>
              <a:rPr lang="en-US" sz="4000" dirty="0" err="1" smtClean="0">
                <a:solidFill>
                  <a:prstClr val="white"/>
                </a:solidFill>
                <a:latin typeface="Times New Roman" panose="02020603050405020304" pitchFamily="18" charset="0"/>
                <a:cs typeface="Times New Roman" panose="02020603050405020304" pitchFamily="18" charset="0"/>
              </a:rPr>
              <a:t>tên</a:t>
            </a:r>
            <a:r>
              <a:rPr lang="en-US" sz="4000" dirty="0" smtClean="0">
                <a:solidFill>
                  <a:prstClr val="white"/>
                </a:solidFill>
                <a:latin typeface="Times New Roman" panose="02020603050405020304" pitchFamily="18" charset="0"/>
                <a:cs typeface="Times New Roman" panose="02020603050405020304" pitchFamily="18" charset="0"/>
              </a:rPr>
              <a:t> </a:t>
            </a:r>
            <a:r>
              <a:rPr lang="en-US" sz="4000" dirty="0" err="1" smtClean="0">
                <a:solidFill>
                  <a:prstClr val="white"/>
                </a:solidFill>
                <a:latin typeface="Times New Roman" panose="02020603050405020304" pitchFamily="18" charset="0"/>
                <a:cs typeface="Times New Roman" panose="02020603050405020304" pitchFamily="18" charset="0"/>
              </a:rPr>
              <a:t>và</a:t>
            </a:r>
            <a:r>
              <a:rPr lang="en-US" sz="4000" dirty="0" smtClean="0">
                <a:solidFill>
                  <a:prstClr val="white"/>
                </a:solidFill>
                <a:latin typeface="Times New Roman" panose="02020603050405020304" pitchFamily="18" charset="0"/>
                <a:cs typeface="Times New Roman" panose="02020603050405020304" pitchFamily="18" charset="0"/>
              </a:rPr>
              <a:t> KHHH </a:t>
            </a:r>
            <a:r>
              <a:rPr lang="en-US" sz="4000" dirty="0" err="1" smtClean="0">
                <a:solidFill>
                  <a:prstClr val="white"/>
                </a:solidFill>
                <a:latin typeface="Times New Roman" panose="02020603050405020304" pitchFamily="18" charset="0"/>
                <a:cs typeface="Times New Roman" panose="02020603050405020304" pitchFamily="18" charset="0"/>
              </a:rPr>
              <a:t>và</a:t>
            </a:r>
            <a:r>
              <a:rPr lang="en-US" sz="4000" dirty="0" smtClean="0">
                <a:solidFill>
                  <a:prstClr val="white"/>
                </a:solidFill>
                <a:latin typeface="Times New Roman" panose="02020603050405020304" pitchFamily="18" charset="0"/>
                <a:cs typeface="Times New Roman" panose="02020603050405020304" pitchFamily="18" charset="0"/>
              </a:rPr>
              <a:t> </a:t>
            </a:r>
            <a:r>
              <a:rPr lang="en-US" sz="4000" dirty="0" err="1" smtClean="0">
                <a:solidFill>
                  <a:prstClr val="white"/>
                </a:solidFill>
                <a:latin typeface="Times New Roman" panose="02020603050405020304" pitchFamily="18" charset="0"/>
                <a:cs typeface="Times New Roman" panose="02020603050405020304" pitchFamily="18" charset="0"/>
              </a:rPr>
              <a:t>khối</a:t>
            </a:r>
            <a:r>
              <a:rPr lang="en-US" sz="4000" dirty="0" smtClean="0">
                <a:solidFill>
                  <a:prstClr val="white"/>
                </a:solidFill>
                <a:latin typeface="Times New Roman" panose="02020603050405020304" pitchFamily="18" charset="0"/>
                <a:cs typeface="Times New Roman" panose="02020603050405020304" pitchFamily="18" charset="0"/>
              </a:rPr>
              <a:t> </a:t>
            </a:r>
            <a:r>
              <a:rPr lang="en-US" sz="4000" dirty="0" err="1" smtClean="0">
                <a:solidFill>
                  <a:prstClr val="white"/>
                </a:solidFill>
                <a:latin typeface="Times New Roman" panose="02020603050405020304" pitchFamily="18" charset="0"/>
                <a:cs typeface="Times New Roman" panose="02020603050405020304" pitchFamily="18" charset="0"/>
              </a:rPr>
              <a:t>lượng</a:t>
            </a:r>
            <a:r>
              <a:rPr lang="en-US" sz="4000" dirty="0" smtClean="0">
                <a:solidFill>
                  <a:prstClr val="white"/>
                </a:solidFill>
                <a:latin typeface="Times New Roman" panose="02020603050405020304" pitchFamily="18" charset="0"/>
                <a:cs typeface="Times New Roman" panose="02020603050405020304" pitchFamily="18" charset="0"/>
              </a:rPr>
              <a:t> </a:t>
            </a:r>
            <a:r>
              <a:rPr lang="en-US" sz="4000" dirty="0" err="1" smtClean="0">
                <a:solidFill>
                  <a:prstClr val="white"/>
                </a:solidFill>
                <a:latin typeface="Times New Roman" panose="02020603050405020304" pitchFamily="18" charset="0"/>
                <a:cs typeface="Times New Roman" panose="02020603050405020304" pitchFamily="18" charset="0"/>
              </a:rPr>
              <a:t>nguyên</a:t>
            </a:r>
            <a:r>
              <a:rPr lang="en-US" sz="4000" dirty="0" smtClean="0">
                <a:solidFill>
                  <a:prstClr val="white"/>
                </a:solidFill>
                <a:latin typeface="Times New Roman" panose="02020603050405020304" pitchFamily="18" charset="0"/>
                <a:cs typeface="Times New Roman" panose="02020603050405020304" pitchFamily="18" charset="0"/>
              </a:rPr>
              <a:t> </a:t>
            </a:r>
            <a:r>
              <a:rPr lang="en-US" sz="4000" dirty="0" err="1" smtClean="0">
                <a:solidFill>
                  <a:prstClr val="white"/>
                </a:solidFill>
                <a:latin typeface="Times New Roman" panose="02020603050405020304" pitchFamily="18" charset="0"/>
                <a:cs typeface="Times New Roman" panose="02020603050405020304" pitchFamily="18" charset="0"/>
              </a:rPr>
              <a:t>tử</a:t>
            </a:r>
            <a:r>
              <a:rPr lang="en-US" sz="4000" dirty="0" smtClean="0">
                <a:solidFill>
                  <a:prstClr val="white"/>
                </a:solidFill>
                <a:latin typeface="Times New Roman" panose="02020603050405020304" pitchFamily="18" charset="0"/>
                <a:cs typeface="Times New Roman" panose="02020603050405020304" pitchFamily="18" charset="0"/>
              </a:rPr>
              <a:t> </a:t>
            </a:r>
            <a:r>
              <a:rPr lang="en-US" sz="4000" dirty="0" err="1" smtClean="0">
                <a:solidFill>
                  <a:prstClr val="white"/>
                </a:solidFill>
                <a:latin typeface="Times New Roman" panose="02020603050405020304" pitchFamily="18" charset="0"/>
                <a:cs typeface="Times New Roman" panose="02020603050405020304" pitchFamily="18" charset="0"/>
              </a:rPr>
              <a:t>nguyên</a:t>
            </a:r>
            <a:r>
              <a:rPr lang="en-US" sz="4000" dirty="0" smtClean="0">
                <a:solidFill>
                  <a:prstClr val="white"/>
                </a:solidFill>
                <a:latin typeface="Times New Roman" panose="02020603050405020304" pitchFamily="18" charset="0"/>
                <a:cs typeface="Times New Roman" panose="02020603050405020304" pitchFamily="18" charset="0"/>
              </a:rPr>
              <a:t> </a:t>
            </a:r>
            <a:r>
              <a:rPr lang="en-US" sz="4000" dirty="0" err="1" smtClean="0">
                <a:solidFill>
                  <a:prstClr val="white"/>
                </a:solidFill>
                <a:latin typeface="Times New Roman" panose="02020603050405020304" pitchFamily="18" charset="0"/>
                <a:cs typeface="Times New Roman" panose="02020603050405020304" pitchFamily="18" charset="0"/>
              </a:rPr>
              <a:t>tố</a:t>
            </a:r>
            <a:r>
              <a:rPr lang="en-US" sz="4000" dirty="0" smtClean="0">
                <a:solidFill>
                  <a:prstClr val="white"/>
                </a:solidFill>
                <a:latin typeface="Times New Roman" panose="02020603050405020304" pitchFamily="18" charset="0"/>
                <a:cs typeface="Times New Roman" panose="02020603050405020304" pitchFamily="18" charset="0"/>
              </a:rPr>
              <a:t> </a:t>
            </a:r>
            <a:r>
              <a:rPr lang="en-US" sz="4000" dirty="0" err="1" smtClean="0">
                <a:solidFill>
                  <a:prstClr val="white"/>
                </a:solidFill>
                <a:latin typeface="Times New Roman" panose="02020603050405020304" pitchFamily="18" charset="0"/>
                <a:cs typeface="Times New Roman" panose="02020603050405020304" pitchFamily="18" charset="0"/>
              </a:rPr>
              <a:t>đó</a:t>
            </a:r>
            <a:r>
              <a:rPr lang="en-US" sz="4000" dirty="0" smtClean="0">
                <a:solidFill>
                  <a:prstClr val="white"/>
                </a:solidFill>
                <a:latin typeface="Times New Roman" panose="02020603050405020304" pitchFamily="18" charset="0"/>
                <a:cs typeface="Times New Roman" panose="02020603050405020304" pitchFamily="18" charset="0"/>
              </a:rPr>
              <a:t>?</a:t>
            </a:r>
            <a:endParaRPr lang="en-US" sz="4000" dirty="0">
              <a:solidFill>
                <a:prstClr val="white"/>
              </a:solidFill>
              <a:latin typeface="Times New Roman" panose="02020603050405020304" pitchFamily="18" charset="0"/>
              <a:cs typeface="Times New Roman" panose="02020603050405020304" pitchFamily="18" charset="0"/>
            </a:endParaRPr>
          </a:p>
        </p:txBody>
      </p:sp>
      <p:sp>
        <p:nvSpPr>
          <p:cNvPr id="3" name="Rounded Rectangle 2"/>
          <p:cNvSpPr/>
          <p:nvPr/>
        </p:nvSpPr>
        <p:spPr>
          <a:xfrm>
            <a:off x="502920" y="2194560"/>
            <a:ext cx="11353800" cy="2950646"/>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r>
              <a:rPr lang="en-US" sz="3600" dirty="0" err="1" smtClean="0">
                <a:solidFill>
                  <a:prstClr val="black"/>
                </a:solidFill>
                <a:latin typeface="Times New Roman" panose="02020603050405020304" pitchFamily="18" charset="0"/>
                <a:cs typeface="Times New Roman" panose="02020603050405020304" pitchFamily="18" charset="0"/>
              </a:rPr>
              <a:t>Trả</a:t>
            </a:r>
            <a:r>
              <a:rPr lang="en-US" sz="3600" dirty="0" smtClean="0">
                <a:solidFill>
                  <a:prstClr val="black"/>
                </a:solidFill>
                <a:latin typeface="Times New Roman" panose="02020603050405020304" pitchFamily="18" charset="0"/>
                <a:cs typeface="Times New Roman" panose="02020603050405020304" pitchFamily="18" charset="0"/>
              </a:rPr>
              <a:t> </a:t>
            </a:r>
            <a:r>
              <a:rPr lang="en-US" sz="3600" dirty="0" err="1" smtClean="0">
                <a:solidFill>
                  <a:prstClr val="black"/>
                </a:solidFill>
                <a:latin typeface="Times New Roman" panose="02020603050405020304" pitchFamily="18" charset="0"/>
                <a:cs typeface="Times New Roman" panose="02020603050405020304" pitchFamily="18" charset="0"/>
              </a:rPr>
              <a:t>lời</a:t>
            </a:r>
            <a:r>
              <a:rPr lang="en-US" sz="3600" dirty="0" smtClean="0">
                <a:solidFill>
                  <a:prstClr val="black"/>
                </a:solidFill>
                <a:latin typeface="Times New Roman" panose="02020603050405020304" pitchFamily="18" charset="0"/>
                <a:cs typeface="Times New Roman" panose="02020603050405020304" pitchFamily="18" charset="0"/>
              </a:rPr>
              <a:t>: P = E = 8 </a:t>
            </a:r>
            <a:r>
              <a:rPr lang="en-US" sz="3600" dirty="0" err="1" smtClean="0">
                <a:solidFill>
                  <a:prstClr val="black"/>
                </a:solidFill>
                <a:latin typeface="Times New Roman" panose="02020603050405020304" pitchFamily="18" charset="0"/>
                <a:cs typeface="Times New Roman" panose="02020603050405020304" pitchFamily="18" charset="0"/>
              </a:rPr>
              <a:t>nên</a:t>
            </a:r>
            <a:r>
              <a:rPr lang="en-US" sz="3600" dirty="0" smtClean="0">
                <a:solidFill>
                  <a:prstClr val="black"/>
                </a:solidFill>
                <a:latin typeface="Times New Roman" panose="02020603050405020304" pitchFamily="18" charset="0"/>
                <a:cs typeface="Times New Roman" panose="02020603050405020304" pitchFamily="18" charset="0"/>
              </a:rPr>
              <a:t>:</a:t>
            </a:r>
          </a:p>
          <a:p>
            <a:pPr defTabSz="457200"/>
            <a:r>
              <a:rPr lang="en-US" sz="3600" dirty="0" smtClean="0">
                <a:solidFill>
                  <a:prstClr val="black"/>
                </a:solidFill>
                <a:latin typeface="Times New Roman" panose="02020603050405020304" pitchFamily="18" charset="0"/>
                <a:cs typeface="Times New Roman" panose="02020603050405020304" pitchFamily="18" charset="0"/>
              </a:rPr>
              <a:t>                                      + </a:t>
            </a:r>
            <a:r>
              <a:rPr lang="en-US" sz="3600" dirty="0" err="1" smtClean="0">
                <a:solidFill>
                  <a:prstClr val="black"/>
                </a:solidFill>
                <a:latin typeface="Times New Roman" panose="02020603050405020304" pitchFamily="18" charset="0"/>
                <a:cs typeface="Times New Roman" panose="02020603050405020304" pitchFamily="18" charset="0"/>
              </a:rPr>
              <a:t>Số</a:t>
            </a:r>
            <a:r>
              <a:rPr lang="en-US" sz="3600" dirty="0" smtClean="0">
                <a:solidFill>
                  <a:prstClr val="black"/>
                </a:solidFill>
                <a:latin typeface="Times New Roman" panose="02020603050405020304" pitchFamily="18" charset="0"/>
                <a:cs typeface="Times New Roman" panose="02020603050405020304" pitchFamily="18" charset="0"/>
              </a:rPr>
              <a:t> </a:t>
            </a:r>
            <a:r>
              <a:rPr lang="en-US" sz="3600" dirty="0" err="1" smtClean="0">
                <a:solidFill>
                  <a:prstClr val="black"/>
                </a:solidFill>
                <a:latin typeface="Times New Roman" panose="02020603050405020304" pitchFamily="18" charset="0"/>
                <a:cs typeface="Times New Roman" panose="02020603050405020304" pitchFamily="18" charset="0"/>
              </a:rPr>
              <a:t>hiệu</a:t>
            </a:r>
            <a:r>
              <a:rPr lang="en-US" sz="3600" dirty="0" smtClean="0">
                <a:solidFill>
                  <a:prstClr val="black"/>
                </a:solidFill>
                <a:latin typeface="Times New Roman" panose="02020603050405020304" pitchFamily="18" charset="0"/>
                <a:cs typeface="Times New Roman" panose="02020603050405020304" pitchFamily="18" charset="0"/>
              </a:rPr>
              <a:t> </a:t>
            </a:r>
            <a:r>
              <a:rPr lang="en-US" sz="3600" dirty="0" err="1" smtClean="0">
                <a:solidFill>
                  <a:prstClr val="black"/>
                </a:solidFill>
                <a:latin typeface="Times New Roman" panose="02020603050405020304" pitchFamily="18" charset="0"/>
                <a:cs typeface="Times New Roman" panose="02020603050405020304" pitchFamily="18" charset="0"/>
              </a:rPr>
              <a:t>nguyên</a:t>
            </a:r>
            <a:r>
              <a:rPr lang="en-US" sz="3600" dirty="0" smtClean="0">
                <a:solidFill>
                  <a:prstClr val="black"/>
                </a:solidFill>
                <a:latin typeface="Times New Roman" panose="02020603050405020304" pitchFamily="18" charset="0"/>
                <a:cs typeface="Times New Roman" panose="02020603050405020304" pitchFamily="18" charset="0"/>
              </a:rPr>
              <a:t> </a:t>
            </a:r>
            <a:r>
              <a:rPr lang="en-US" sz="3600" dirty="0" err="1" smtClean="0">
                <a:solidFill>
                  <a:prstClr val="black"/>
                </a:solidFill>
                <a:latin typeface="Times New Roman" panose="02020603050405020304" pitchFamily="18" charset="0"/>
                <a:cs typeface="Times New Roman" panose="02020603050405020304" pitchFamily="18" charset="0"/>
              </a:rPr>
              <a:t>tử</a:t>
            </a:r>
            <a:r>
              <a:rPr lang="en-US" sz="3600" dirty="0" smtClean="0">
                <a:solidFill>
                  <a:prstClr val="black"/>
                </a:solidFill>
                <a:latin typeface="Times New Roman" panose="02020603050405020304" pitchFamily="18" charset="0"/>
                <a:cs typeface="Times New Roman" panose="02020603050405020304" pitchFamily="18" charset="0"/>
              </a:rPr>
              <a:t> = 8</a:t>
            </a:r>
          </a:p>
          <a:p>
            <a:pPr defTabSz="457200"/>
            <a:r>
              <a:rPr lang="en-US" sz="3600" dirty="0" smtClean="0">
                <a:solidFill>
                  <a:prstClr val="black"/>
                </a:solidFill>
                <a:latin typeface="Times New Roman" panose="02020603050405020304" pitchFamily="18" charset="0"/>
                <a:cs typeface="Times New Roman" panose="02020603050405020304" pitchFamily="18" charset="0"/>
              </a:rPr>
              <a:t>                                      + </a:t>
            </a:r>
            <a:r>
              <a:rPr lang="en-US" sz="3600" dirty="0" err="1" smtClean="0">
                <a:solidFill>
                  <a:prstClr val="black"/>
                </a:solidFill>
                <a:latin typeface="Times New Roman" panose="02020603050405020304" pitchFamily="18" charset="0"/>
                <a:cs typeface="Times New Roman" panose="02020603050405020304" pitchFamily="18" charset="0"/>
              </a:rPr>
              <a:t>Tên</a:t>
            </a:r>
            <a:r>
              <a:rPr lang="en-US" sz="3600" dirty="0" smtClean="0">
                <a:solidFill>
                  <a:prstClr val="black"/>
                </a:solidFill>
                <a:latin typeface="Times New Roman" panose="02020603050405020304" pitchFamily="18" charset="0"/>
                <a:cs typeface="Times New Roman" panose="02020603050405020304" pitchFamily="18" charset="0"/>
              </a:rPr>
              <a:t> </a:t>
            </a:r>
            <a:r>
              <a:rPr lang="en-US" sz="3600" dirty="0" err="1" smtClean="0">
                <a:solidFill>
                  <a:prstClr val="black"/>
                </a:solidFill>
                <a:latin typeface="Times New Roman" panose="02020603050405020304" pitchFamily="18" charset="0"/>
                <a:cs typeface="Times New Roman" panose="02020603050405020304" pitchFamily="18" charset="0"/>
              </a:rPr>
              <a:t>nguyên</a:t>
            </a:r>
            <a:r>
              <a:rPr lang="en-US" sz="3600" dirty="0" smtClean="0">
                <a:solidFill>
                  <a:prstClr val="black"/>
                </a:solidFill>
                <a:latin typeface="Times New Roman" panose="02020603050405020304" pitchFamily="18" charset="0"/>
                <a:cs typeface="Times New Roman" panose="02020603050405020304" pitchFamily="18" charset="0"/>
              </a:rPr>
              <a:t> </a:t>
            </a:r>
            <a:r>
              <a:rPr lang="en-US" sz="3600" dirty="0" err="1" smtClean="0">
                <a:solidFill>
                  <a:prstClr val="black"/>
                </a:solidFill>
                <a:latin typeface="Times New Roman" panose="02020603050405020304" pitchFamily="18" charset="0"/>
                <a:cs typeface="Times New Roman" panose="02020603050405020304" pitchFamily="18" charset="0"/>
              </a:rPr>
              <a:t>tố</a:t>
            </a:r>
            <a:r>
              <a:rPr lang="en-US" sz="3600" dirty="0" smtClean="0">
                <a:solidFill>
                  <a:prstClr val="black"/>
                </a:solidFill>
                <a:latin typeface="Times New Roman" panose="02020603050405020304" pitchFamily="18" charset="0"/>
                <a:cs typeface="Times New Roman" panose="02020603050405020304" pitchFamily="18" charset="0"/>
              </a:rPr>
              <a:t>: Oxygen</a:t>
            </a:r>
          </a:p>
          <a:p>
            <a:pPr defTabSz="457200"/>
            <a:r>
              <a:rPr lang="en-US" sz="3600" dirty="0" smtClean="0">
                <a:solidFill>
                  <a:prstClr val="black"/>
                </a:solidFill>
                <a:latin typeface="Times New Roman" panose="02020603050405020304" pitchFamily="18" charset="0"/>
                <a:cs typeface="Times New Roman" panose="02020603050405020304" pitchFamily="18" charset="0"/>
              </a:rPr>
              <a:t>                                      + KHHH: O</a:t>
            </a:r>
          </a:p>
          <a:p>
            <a:pPr defTabSz="457200"/>
            <a:r>
              <a:rPr lang="en-US" sz="3600" dirty="0" smtClean="0">
                <a:solidFill>
                  <a:prstClr val="black"/>
                </a:solidFill>
                <a:latin typeface="Times New Roman" panose="02020603050405020304" pitchFamily="18" charset="0"/>
                <a:cs typeface="Times New Roman" panose="02020603050405020304" pitchFamily="18" charset="0"/>
              </a:rPr>
              <a:t>                                      + NTK = 16 </a:t>
            </a:r>
            <a:r>
              <a:rPr lang="en-US" sz="3600" dirty="0" err="1" smtClean="0">
                <a:solidFill>
                  <a:prstClr val="black"/>
                </a:solidFill>
                <a:latin typeface="Times New Roman" panose="02020603050405020304" pitchFamily="18" charset="0"/>
                <a:cs typeface="Times New Roman" panose="02020603050405020304" pitchFamily="18" charset="0"/>
              </a:rPr>
              <a:t>amu</a:t>
            </a:r>
            <a:endParaRPr lang="en-US" sz="3600" dirty="0">
              <a:solidFill>
                <a:prstClr val="black"/>
              </a:solidFill>
              <a:latin typeface="Times New Roman" panose="02020603050405020304" pitchFamily="18" charset="0"/>
              <a:cs typeface="Times New Roman" panose="02020603050405020304" pitchFamily="18" charset="0"/>
            </a:endParaRPr>
          </a:p>
        </p:txBody>
      </p:sp>
      <p:sp>
        <p:nvSpPr>
          <p:cNvPr id="4" name="Action Button: Home 3">
            <a:hlinkClick r:id="rId2" action="ppaction://hlinksldjump" highlightClick="1"/>
          </p:cNvPr>
          <p:cNvSpPr/>
          <p:nvPr/>
        </p:nvSpPr>
        <p:spPr>
          <a:xfrm>
            <a:off x="10515600" y="5715000"/>
            <a:ext cx="1569720" cy="1143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5" name="Rounded Rectangle 4"/>
          <p:cNvSpPr/>
          <p:nvPr/>
        </p:nvSpPr>
        <p:spPr>
          <a:xfrm>
            <a:off x="612102" y="5257800"/>
            <a:ext cx="6443790" cy="1600200"/>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4000" dirty="0" err="1" smtClean="0">
                <a:solidFill>
                  <a:prstClr val="white"/>
                </a:solidFill>
                <a:latin typeface="Times New Roman" panose="02020603050405020304" pitchFamily="18" charset="0"/>
                <a:cs typeface="Times New Roman" panose="02020603050405020304" pitchFamily="18" charset="0"/>
              </a:rPr>
              <a:t>Lưu</a:t>
            </a:r>
            <a:r>
              <a:rPr lang="en-US" sz="4000" dirty="0" smtClean="0">
                <a:solidFill>
                  <a:prstClr val="white"/>
                </a:solidFill>
                <a:latin typeface="Times New Roman" panose="02020603050405020304" pitchFamily="18" charset="0"/>
                <a:cs typeface="Times New Roman" panose="02020603050405020304" pitchFamily="18" charset="0"/>
              </a:rPr>
              <a:t> ý: </a:t>
            </a:r>
            <a:r>
              <a:rPr lang="en-US" sz="4000" dirty="0" err="1" smtClean="0">
                <a:solidFill>
                  <a:prstClr val="white"/>
                </a:solidFill>
                <a:latin typeface="Times New Roman" panose="02020603050405020304" pitchFamily="18" charset="0"/>
                <a:cs typeface="Times New Roman" panose="02020603050405020304" pitchFamily="18" charset="0"/>
              </a:rPr>
              <a:t>Nguyên</a:t>
            </a:r>
            <a:r>
              <a:rPr lang="en-US" sz="4000" dirty="0" smtClean="0">
                <a:solidFill>
                  <a:prstClr val="white"/>
                </a:solidFill>
                <a:latin typeface="Times New Roman" panose="02020603050405020304" pitchFamily="18" charset="0"/>
                <a:cs typeface="Times New Roman" panose="02020603050405020304" pitchFamily="18" charset="0"/>
              </a:rPr>
              <a:t> </a:t>
            </a:r>
            <a:r>
              <a:rPr lang="en-US" sz="4000" dirty="0" err="1" smtClean="0">
                <a:solidFill>
                  <a:prstClr val="white"/>
                </a:solidFill>
                <a:latin typeface="Times New Roman" panose="02020603050405020304" pitchFamily="18" charset="0"/>
                <a:cs typeface="Times New Roman" panose="02020603050405020304" pitchFamily="18" charset="0"/>
              </a:rPr>
              <a:t>tử</a:t>
            </a:r>
            <a:r>
              <a:rPr lang="en-US" sz="4000" dirty="0" smtClean="0">
                <a:solidFill>
                  <a:prstClr val="white"/>
                </a:solidFill>
                <a:latin typeface="Times New Roman" panose="02020603050405020304" pitchFamily="18" charset="0"/>
                <a:cs typeface="Times New Roman" panose="02020603050405020304" pitchFamily="18" charset="0"/>
              </a:rPr>
              <a:t> </a:t>
            </a:r>
            <a:r>
              <a:rPr lang="en-US" sz="4000" dirty="0" err="1" smtClean="0">
                <a:solidFill>
                  <a:prstClr val="white"/>
                </a:solidFill>
                <a:latin typeface="Times New Roman" panose="02020603050405020304" pitchFamily="18" charset="0"/>
                <a:cs typeface="Times New Roman" panose="02020603050405020304" pitchFamily="18" charset="0"/>
              </a:rPr>
              <a:t>trung</a:t>
            </a:r>
            <a:r>
              <a:rPr lang="en-US" sz="4000" dirty="0" smtClean="0">
                <a:solidFill>
                  <a:prstClr val="white"/>
                </a:solidFill>
                <a:latin typeface="Times New Roman" panose="02020603050405020304" pitchFamily="18" charset="0"/>
                <a:cs typeface="Times New Roman" panose="02020603050405020304" pitchFamily="18" charset="0"/>
              </a:rPr>
              <a:t> </a:t>
            </a:r>
            <a:r>
              <a:rPr lang="en-US" sz="4000" dirty="0" err="1" smtClean="0">
                <a:solidFill>
                  <a:prstClr val="white"/>
                </a:solidFill>
                <a:latin typeface="Times New Roman" panose="02020603050405020304" pitchFamily="18" charset="0"/>
                <a:cs typeface="Times New Roman" panose="02020603050405020304" pitchFamily="18" charset="0"/>
              </a:rPr>
              <a:t>hoà</a:t>
            </a:r>
            <a:r>
              <a:rPr lang="en-US" sz="4000" dirty="0" smtClean="0">
                <a:solidFill>
                  <a:prstClr val="white"/>
                </a:solidFill>
                <a:latin typeface="Times New Roman" panose="02020603050405020304" pitchFamily="18" charset="0"/>
                <a:cs typeface="Times New Roman" panose="02020603050405020304" pitchFamily="18" charset="0"/>
              </a:rPr>
              <a:t> </a:t>
            </a:r>
          </a:p>
          <a:p>
            <a:pPr algn="ctr" defTabSz="457200"/>
            <a:r>
              <a:rPr lang="en-US" sz="4000" dirty="0" err="1" smtClean="0">
                <a:solidFill>
                  <a:prstClr val="white"/>
                </a:solidFill>
                <a:latin typeface="Times New Roman" panose="02020603050405020304" pitchFamily="18" charset="0"/>
                <a:cs typeface="Times New Roman" panose="02020603050405020304" pitchFamily="18" charset="0"/>
              </a:rPr>
              <a:t>về</a:t>
            </a:r>
            <a:r>
              <a:rPr lang="en-US" sz="4000" dirty="0" smtClean="0">
                <a:solidFill>
                  <a:prstClr val="white"/>
                </a:solidFill>
                <a:latin typeface="Times New Roman" panose="02020603050405020304" pitchFamily="18" charset="0"/>
                <a:cs typeface="Times New Roman" panose="02020603050405020304" pitchFamily="18" charset="0"/>
              </a:rPr>
              <a:t> </a:t>
            </a:r>
            <a:r>
              <a:rPr lang="en-US" sz="4000" dirty="0" err="1" smtClean="0">
                <a:solidFill>
                  <a:prstClr val="white"/>
                </a:solidFill>
                <a:latin typeface="Times New Roman" panose="02020603050405020304" pitchFamily="18" charset="0"/>
                <a:cs typeface="Times New Roman" panose="02020603050405020304" pitchFamily="18" charset="0"/>
              </a:rPr>
              <a:t>điện</a:t>
            </a:r>
            <a:r>
              <a:rPr lang="en-US" sz="4000" dirty="0" smtClean="0">
                <a:solidFill>
                  <a:prstClr val="white"/>
                </a:solidFill>
                <a:latin typeface="Times New Roman" panose="02020603050405020304" pitchFamily="18" charset="0"/>
                <a:cs typeface="Times New Roman" panose="02020603050405020304" pitchFamily="18" charset="0"/>
              </a:rPr>
              <a:t> </a:t>
            </a:r>
            <a:r>
              <a:rPr lang="en-US" sz="4000" dirty="0" err="1" smtClean="0">
                <a:solidFill>
                  <a:prstClr val="white"/>
                </a:solidFill>
                <a:latin typeface="Times New Roman" panose="02020603050405020304" pitchFamily="18" charset="0"/>
                <a:cs typeface="Times New Roman" panose="02020603050405020304" pitchFamily="18" charset="0"/>
              </a:rPr>
              <a:t>nên</a:t>
            </a:r>
            <a:r>
              <a:rPr lang="en-US" sz="4000" dirty="0" smtClean="0">
                <a:solidFill>
                  <a:prstClr val="white"/>
                </a:solidFill>
                <a:latin typeface="Times New Roman" panose="02020603050405020304" pitchFamily="18" charset="0"/>
                <a:cs typeface="Times New Roman" panose="02020603050405020304" pitchFamily="18" charset="0"/>
              </a:rPr>
              <a:t> P = E.</a:t>
            </a:r>
            <a:endParaRPr lang="en-US" sz="40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7358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02920" y="167640"/>
            <a:ext cx="11353800" cy="185928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4000" dirty="0" smtClean="0">
                <a:solidFill>
                  <a:prstClr val="white"/>
                </a:solidFill>
                <a:latin typeface="Times New Roman" panose="02020603050405020304" pitchFamily="18" charset="0"/>
                <a:cs typeface="Times New Roman" panose="02020603050405020304" pitchFamily="18" charset="0"/>
              </a:rPr>
              <a:t>MẢNH GHÉP SỐ 3: </a:t>
            </a:r>
            <a:r>
              <a:rPr lang="en-US" sz="4000" dirty="0" err="1" smtClean="0">
                <a:solidFill>
                  <a:prstClr val="white"/>
                </a:solidFill>
                <a:latin typeface="Times New Roman" panose="02020603050405020304" pitchFamily="18" charset="0"/>
                <a:cs typeface="Times New Roman" panose="02020603050405020304" pitchFamily="18" charset="0"/>
              </a:rPr>
              <a:t>Nguyên</a:t>
            </a:r>
            <a:r>
              <a:rPr lang="en-US" sz="4000" dirty="0" smtClean="0">
                <a:solidFill>
                  <a:prstClr val="white"/>
                </a:solidFill>
                <a:latin typeface="Times New Roman" panose="02020603050405020304" pitchFamily="18" charset="0"/>
                <a:cs typeface="Times New Roman" panose="02020603050405020304" pitchFamily="18" charset="0"/>
              </a:rPr>
              <a:t> </a:t>
            </a:r>
            <a:r>
              <a:rPr lang="en-US" sz="4000" dirty="0" err="1" smtClean="0">
                <a:solidFill>
                  <a:prstClr val="white"/>
                </a:solidFill>
                <a:latin typeface="Times New Roman" panose="02020603050405020304" pitchFamily="18" charset="0"/>
                <a:cs typeface="Times New Roman" panose="02020603050405020304" pitchFamily="18" charset="0"/>
              </a:rPr>
              <a:t>tố</a:t>
            </a:r>
            <a:r>
              <a:rPr lang="en-US" sz="4000" dirty="0" smtClean="0">
                <a:solidFill>
                  <a:prstClr val="white"/>
                </a:solidFill>
                <a:latin typeface="Times New Roman" panose="02020603050405020304" pitchFamily="18" charset="0"/>
                <a:cs typeface="Times New Roman" panose="02020603050405020304" pitchFamily="18" charset="0"/>
              </a:rPr>
              <a:t> </a:t>
            </a:r>
            <a:r>
              <a:rPr lang="en-US" sz="4000" dirty="0" err="1" smtClean="0">
                <a:solidFill>
                  <a:prstClr val="white"/>
                </a:solidFill>
                <a:latin typeface="Times New Roman" panose="02020603050405020304" pitchFamily="18" charset="0"/>
                <a:cs typeface="Times New Roman" panose="02020603050405020304" pitchFamily="18" charset="0"/>
              </a:rPr>
              <a:t>hoá</a:t>
            </a:r>
            <a:r>
              <a:rPr lang="en-US" sz="4000" dirty="0" smtClean="0">
                <a:solidFill>
                  <a:prstClr val="white"/>
                </a:solidFill>
                <a:latin typeface="Times New Roman" panose="02020603050405020304" pitchFamily="18" charset="0"/>
                <a:cs typeface="Times New Roman" panose="02020603050405020304" pitchFamily="18" charset="0"/>
              </a:rPr>
              <a:t> </a:t>
            </a:r>
            <a:r>
              <a:rPr lang="en-US" sz="4000" dirty="0" err="1" smtClean="0">
                <a:solidFill>
                  <a:prstClr val="white"/>
                </a:solidFill>
                <a:latin typeface="Times New Roman" panose="02020603050405020304" pitchFamily="18" charset="0"/>
                <a:cs typeface="Times New Roman" panose="02020603050405020304" pitchFamily="18" charset="0"/>
              </a:rPr>
              <a:t>học</a:t>
            </a:r>
            <a:r>
              <a:rPr lang="en-US" sz="4000" dirty="0" smtClean="0">
                <a:solidFill>
                  <a:prstClr val="white"/>
                </a:solidFill>
                <a:latin typeface="Times New Roman" panose="02020603050405020304" pitchFamily="18" charset="0"/>
                <a:cs typeface="Times New Roman" panose="02020603050405020304" pitchFamily="18" charset="0"/>
              </a:rPr>
              <a:t> </a:t>
            </a:r>
            <a:r>
              <a:rPr lang="en-US" sz="4000" dirty="0" err="1" smtClean="0">
                <a:solidFill>
                  <a:prstClr val="white"/>
                </a:solidFill>
                <a:latin typeface="Times New Roman" panose="02020603050405020304" pitchFamily="18" charset="0"/>
                <a:cs typeface="Times New Roman" panose="02020603050405020304" pitchFamily="18" charset="0"/>
              </a:rPr>
              <a:t>là</a:t>
            </a:r>
            <a:r>
              <a:rPr lang="en-US" sz="4000" dirty="0" smtClean="0">
                <a:solidFill>
                  <a:prstClr val="white"/>
                </a:solidFill>
                <a:latin typeface="Times New Roman" panose="02020603050405020304" pitchFamily="18" charset="0"/>
                <a:cs typeface="Times New Roman" panose="02020603050405020304" pitchFamily="18" charset="0"/>
              </a:rPr>
              <a:t> </a:t>
            </a:r>
            <a:r>
              <a:rPr lang="en-US" sz="4000" dirty="0" err="1" smtClean="0">
                <a:solidFill>
                  <a:prstClr val="white"/>
                </a:solidFill>
                <a:latin typeface="Times New Roman" panose="02020603050405020304" pitchFamily="18" charset="0"/>
                <a:cs typeface="Times New Roman" panose="02020603050405020304" pitchFamily="18" charset="0"/>
              </a:rPr>
              <a:t>gì</a:t>
            </a:r>
            <a:r>
              <a:rPr lang="en-US" sz="4000" dirty="0" smtClean="0">
                <a:solidFill>
                  <a:prstClr val="white"/>
                </a:solidFill>
                <a:latin typeface="Times New Roman" panose="02020603050405020304" pitchFamily="18" charset="0"/>
                <a:cs typeface="Times New Roman" panose="02020603050405020304" pitchFamily="18" charset="0"/>
              </a:rPr>
              <a:t>?</a:t>
            </a:r>
            <a:endParaRPr lang="en-US" sz="4000" dirty="0">
              <a:solidFill>
                <a:prstClr val="white"/>
              </a:solidFill>
              <a:latin typeface="Times New Roman" panose="02020603050405020304" pitchFamily="18" charset="0"/>
              <a:cs typeface="Times New Roman" panose="02020603050405020304" pitchFamily="18" charset="0"/>
            </a:endParaRPr>
          </a:p>
        </p:txBody>
      </p:sp>
      <p:sp>
        <p:nvSpPr>
          <p:cNvPr id="3" name="Rounded Rectangle 2"/>
          <p:cNvSpPr/>
          <p:nvPr/>
        </p:nvSpPr>
        <p:spPr>
          <a:xfrm>
            <a:off x="502920" y="2240280"/>
            <a:ext cx="11353800" cy="1990526"/>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err="1" smtClean="0">
                <a:solidFill>
                  <a:prstClr val="black"/>
                </a:solidFill>
                <a:latin typeface="Times New Roman" panose="02020603050405020304" pitchFamily="18" charset="0"/>
                <a:cs typeface="Times New Roman" panose="02020603050405020304" pitchFamily="18" charset="0"/>
              </a:rPr>
              <a:t>Trả</a:t>
            </a:r>
            <a:r>
              <a:rPr lang="en-US" sz="4000" dirty="0" smtClean="0">
                <a:solidFill>
                  <a:prstClr val="black"/>
                </a:solidFill>
                <a:latin typeface="Times New Roman" panose="02020603050405020304" pitchFamily="18" charset="0"/>
                <a:cs typeface="Times New Roman" panose="02020603050405020304" pitchFamily="18" charset="0"/>
              </a:rPr>
              <a:t> </a:t>
            </a:r>
            <a:r>
              <a:rPr lang="en-US" sz="4000" dirty="0" err="1" smtClean="0">
                <a:solidFill>
                  <a:prstClr val="black"/>
                </a:solidFill>
                <a:latin typeface="Times New Roman" panose="02020603050405020304" pitchFamily="18" charset="0"/>
                <a:cs typeface="Times New Roman" panose="02020603050405020304" pitchFamily="18" charset="0"/>
              </a:rPr>
              <a:t>lời</a:t>
            </a:r>
            <a:r>
              <a:rPr lang="en-US" sz="4000" dirty="0" smtClean="0">
                <a:solidFill>
                  <a:prstClr val="black"/>
                </a:solidFill>
                <a:latin typeface="Times New Roman" panose="02020603050405020304" pitchFamily="18" charset="0"/>
                <a:cs typeface="Times New Roman" panose="02020603050405020304" pitchFamily="18" charset="0"/>
              </a:rPr>
              <a:t>: </a:t>
            </a:r>
            <a:r>
              <a:rPr lang="vi-VN" sz="4000" dirty="0">
                <a:solidFill>
                  <a:schemeClr val="accent5">
                    <a:lumMod val="50000"/>
                  </a:schemeClr>
                </a:solidFill>
                <a:latin typeface="Times New Roman" panose="02020603050405020304" pitchFamily="18" charset="0"/>
                <a:cs typeface="Times New Roman" panose="02020603050405020304" pitchFamily="18" charset="0"/>
              </a:rPr>
              <a:t>là tập hợp các nguyên tử cùng loại, có cùng số proton trong hạt nhân. </a:t>
            </a:r>
            <a:r>
              <a:rPr lang="en-US" sz="4000" dirty="0" err="1" smtClean="0">
                <a:solidFill>
                  <a:schemeClr val="accent5">
                    <a:lumMod val="50000"/>
                  </a:schemeClr>
                </a:solidFill>
                <a:latin typeface="Times New Roman" panose="02020603050405020304" pitchFamily="18" charset="0"/>
                <a:cs typeface="Times New Roman" panose="02020603050405020304" pitchFamily="18" charset="0"/>
              </a:rPr>
              <a:t>Đại</a:t>
            </a:r>
            <a:r>
              <a:rPr lang="en-US" sz="40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4000" dirty="0" err="1" smtClean="0">
                <a:solidFill>
                  <a:schemeClr val="accent5">
                    <a:lumMod val="50000"/>
                  </a:schemeClr>
                </a:solidFill>
                <a:latin typeface="Times New Roman" panose="02020603050405020304" pitchFamily="18" charset="0"/>
                <a:cs typeface="Times New Roman" panose="02020603050405020304" pitchFamily="18" charset="0"/>
              </a:rPr>
              <a:t>lượng</a:t>
            </a:r>
            <a:r>
              <a:rPr lang="en-US" sz="40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4000" dirty="0" err="1" smtClean="0">
                <a:solidFill>
                  <a:schemeClr val="accent5">
                    <a:lumMod val="50000"/>
                  </a:schemeClr>
                </a:solidFill>
                <a:latin typeface="Times New Roman" panose="02020603050405020304" pitchFamily="18" charset="0"/>
                <a:cs typeface="Times New Roman" panose="02020603050405020304" pitchFamily="18" charset="0"/>
              </a:rPr>
              <a:t>đặc</a:t>
            </a:r>
            <a:r>
              <a:rPr lang="en-US" sz="40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4000" dirty="0" err="1" smtClean="0">
                <a:solidFill>
                  <a:schemeClr val="accent5">
                    <a:lumMod val="50000"/>
                  </a:schemeClr>
                </a:solidFill>
                <a:latin typeface="Times New Roman" panose="02020603050405020304" pitchFamily="18" charset="0"/>
                <a:cs typeface="Times New Roman" panose="02020603050405020304" pitchFamily="18" charset="0"/>
              </a:rPr>
              <a:t>trưng</a:t>
            </a:r>
            <a:r>
              <a:rPr lang="en-US" sz="40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4000" dirty="0" err="1" smtClean="0">
                <a:solidFill>
                  <a:schemeClr val="accent5">
                    <a:lumMod val="50000"/>
                  </a:schemeClr>
                </a:solidFill>
                <a:latin typeface="Times New Roman" panose="02020603050405020304" pitchFamily="18" charset="0"/>
                <a:cs typeface="Times New Roman" panose="02020603050405020304" pitchFamily="18" charset="0"/>
              </a:rPr>
              <a:t>cho</a:t>
            </a:r>
            <a:r>
              <a:rPr lang="en-US" sz="40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4000" dirty="0" err="1" smtClean="0">
                <a:solidFill>
                  <a:schemeClr val="accent5">
                    <a:lumMod val="50000"/>
                  </a:schemeClr>
                </a:solidFill>
                <a:latin typeface="Times New Roman" panose="02020603050405020304" pitchFamily="18" charset="0"/>
                <a:cs typeface="Times New Roman" panose="02020603050405020304" pitchFamily="18" charset="0"/>
              </a:rPr>
              <a:t>nguyên</a:t>
            </a:r>
            <a:r>
              <a:rPr lang="en-US" sz="40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4000" dirty="0" err="1" smtClean="0">
                <a:solidFill>
                  <a:schemeClr val="accent5">
                    <a:lumMod val="50000"/>
                  </a:schemeClr>
                </a:solidFill>
                <a:latin typeface="Times New Roman" panose="02020603050405020304" pitchFamily="18" charset="0"/>
                <a:cs typeface="Times New Roman" panose="02020603050405020304" pitchFamily="18" charset="0"/>
              </a:rPr>
              <a:t>tố</a:t>
            </a:r>
            <a:r>
              <a:rPr lang="en-US" sz="4000" dirty="0" smtClean="0">
                <a:solidFill>
                  <a:schemeClr val="accent5">
                    <a:lumMod val="50000"/>
                  </a:schemeClr>
                </a:solidFill>
                <a:latin typeface="Times New Roman" panose="02020603050405020304" pitchFamily="18" charset="0"/>
                <a:cs typeface="Times New Roman" panose="02020603050405020304" pitchFamily="18" charset="0"/>
              </a:rPr>
              <a:t> </a:t>
            </a:r>
            <a:r>
              <a:rPr lang="en-US" sz="4000" dirty="0" err="1" smtClean="0">
                <a:solidFill>
                  <a:schemeClr val="accent5">
                    <a:lumMod val="50000"/>
                  </a:schemeClr>
                </a:solidFill>
                <a:latin typeface="Times New Roman" panose="02020603050405020304" pitchFamily="18" charset="0"/>
                <a:cs typeface="Times New Roman" panose="02020603050405020304" pitchFamily="18" charset="0"/>
              </a:rPr>
              <a:t>là</a:t>
            </a:r>
            <a:r>
              <a:rPr lang="vi-VN" sz="4000" dirty="0" smtClean="0">
                <a:solidFill>
                  <a:schemeClr val="accent5">
                    <a:lumMod val="50000"/>
                  </a:schemeClr>
                </a:solidFill>
                <a:latin typeface="Times New Roman" panose="02020603050405020304" pitchFamily="18" charset="0"/>
                <a:cs typeface="Times New Roman" panose="02020603050405020304" pitchFamily="18" charset="0"/>
              </a:rPr>
              <a:t> </a:t>
            </a:r>
            <a:r>
              <a:rPr lang="vi-VN" sz="4000" dirty="0">
                <a:solidFill>
                  <a:schemeClr val="accent5">
                    <a:lumMod val="50000"/>
                  </a:schemeClr>
                </a:solidFill>
                <a:latin typeface="Times New Roman" panose="02020603050405020304" pitchFamily="18" charset="0"/>
                <a:cs typeface="Times New Roman" panose="02020603050405020304" pitchFamily="18" charset="0"/>
              </a:rPr>
              <a:t>số proton trong hạt nhân nguyên tử.</a:t>
            </a:r>
            <a:endParaRPr lang="en-US" sz="4000"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4" name="Action Button: Home 3">
            <a:hlinkClick r:id="rId2" action="ppaction://hlinksldjump" highlightClick="1"/>
          </p:cNvPr>
          <p:cNvSpPr/>
          <p:nvPr/>
        </p:nvSpPr>
        <p:spPr>
          <a:xfrm>
            <a:off x="10515600" y="5715000"/>
            <a:ext cx="1569720" cy="1143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pic>
        <p:nvPicPr>
          <p:cNvPr id="6" name="Picture 2" descr="C:\Users\Public\Pictures\Sample Pictures\Capture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4143" y="4449198"/>
            <a:ext cx="6430240" cy="202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0218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30629" y="22860"/>
            <a:ext cx="11726091" cy="1859280"/>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4000" b="1" dirty="0" smtClean="0">
                <a:solidFill>
                  <a:prstClr val="black"/>
                </a:solidFill>
                <a:latin typeface="Times New Roman" panose="02020603050405020304" pitchFamily="18" charset="0"/>
                <a:cs typeface="Times New Roman" panose="02020603050405020304" pitchFamily="18" charset="0"/>
              </a:rPr>
              <a:t>MẢNH GHÉP SỐ 4: </a:t>
            </a:r>
            <a:r>
              <a:rPr lang="en-US" sz="4000" b="1" dirty="0" err="1" smtClean="0">
                <a:solidFill>
                  <a:prstClr val="black"/>
                </a:solidFill>
                <a:latin typeface="Times New Roman" panose="02020603050405020304" pitchFamily="18" charset="0"/>
                <a:cs typeface="Times New Roman" panose="02020603050405020304" pitchFamily="18" charset="0"/>
              </a:rPr>
              <a:t>Nguyên</a:t>
            </a:r>
            <a:r>
              <a:rPr lang="en-US" sz="4000" b="1" dirty="0" smtClean="0">
                <a:solidFill>
                  <a:prstClr val="black"/>
                </a:solidFill>
                <a:latin typeface="Times New Roman" panose="02020603050405020304" pitchFamily="18" charset="0"/>
                <a:cs typeface="Times New Roman" panose="02020603050405020304" pitchFamily="18" charset="0"/>
              </a:rPr>
              <a:t> </a:t>
            </a:r>
            <a:r>
              <a:rPr lang="en-US" sz="4000" b="1" dirty="0" err="1" smtClean="0">
                <a:solidFill>
                  <a:prstClr val="black"/>
                </a:solidFill>
                <a:latin typeface="Times New Roman" panose="02020603050405020304" pitchFamily="18" charset="0"/>
                <a:cs typeface="Times New Roman" panose="02020603050405020304" pitchFamily="18" charset="0"/>
              </a:rPr>
              <a:t>tử</a:t>
            </a:r>
            <a:r>
              <a:rPr lang="en-US" sz="4000" b="1" dirty="0" smtClean="0">
                <a:solidFill>
                  <a:prstClr val="black"/>
                </a:solidFill>
                <a:latin typeface="Times New Roman" panose="02020603050405020304" pitchFamily="18" charset="0"/>
                <a:cs typeface="Times New Roman" panose="02020603050405020304" pitchFamily="18" charset="0"/>
              </a:rPr>
              <a:t> </a:t>
            </a:r>
            <a:r>
              <a:rPr lang="en-US" sz="4000" b="1" dirty="0" err="1" smtClean="0">
                <a:solidFill>
                  <a:prstClr val="black"/>
                </a:solidFill>
                <a:latin typeface="Times New Roman" panose="02020603050405020304" pitchFamily="18" charset="0"/>
                <a:cs typeface="Times New Roman" panose="02020603050405020304" pitchFamily="18" charset="0"/>
              </a:rPr>
              <a:t>của</a:t>
            </a:r>
            <a:r>
              <a:rPr lang="en-US" sz="4000" b="1" dirty="0" smtClean="0">
                <a:solidFill>
                  <a:prstClr val="black"/>
                </a:solidFill>
                <a:latin typeface="Times New Roman" panose="02020603050405020304" pitchFamily="18" charset="0"/>
                <a:cs typeface="Times New Roman" panose="02020603050405020304" pitchFamily="18" charset="0"/>
              </a:rPr>
              <a:t> </a:t>
            </a:r>
            <a:r>
              <a:rPr lang="en-US" sz="4000" b="1" dirty="0" err="1" smtClean="0">
                <a:solidFill>
                  <a:prstClr val="black"/>
                </a:solidFill>
                <a:latin typeface="Times New Roman" panose="02020603050405020304" pitchFamily="18" charset="0"/>
                <a:cs typeface="Times New Roman" panose="02020603050405020304" pitchFamily="18" charset="0"/>
              </a:rPr>
              <a:t>nguyên</a:t>
            </a:r>
            <a:r>
              <a:rPr lang="en-US" sz="4000" b="1" dirty="0" smtClean="0">
                <a:solidFill>
                  <a:prstClr val="black"/>
                </a:solidFill>
                <a:latin typeface="Times New Roman" panose="02020603050405020304" pitchFamily="18" charset="0"/>
                <a:cs typeface="Times New Roman" panose="02020603050405020304" pitchFamily="18" charset="0"/>
              </a:rPr>
              <a:t> </a:t>
            </a:r>
            <a:r>
              <a:rPr lang="en-US" sz="4000" b="1" dirty="0" err="1" smtClean="0">
                <a:solidFill>
                  <a:prstClr val="black"/>
                </a:solidFill>
                <a:latin typeface="Times New Roman" panose="02020603050405020304" pitchFamily="18" charset="0"/>
                <a:cs typeface="Times New Roman" panose="02020603050405020304" pitchFamily="18" charset="0"/>
              </a:rPr>
              <a:t>tố</a:t>
            </a:r>
            <a:r>
              <a:rPr lang="en-US" sz="4000" b="1" dirty="0" smtClean="0">
                <a:solidFill>
                  <a:prstClr val="black"/>
                </a:solidFill>
                <a:latin typeface="Times New Roman" panose="02020603050405020304" pitchFamily="18" charset="0"/>
                <a:cs typeface="Times New Roman" panose="02020603050405020304" pitchFamily="18" charset="0"/>
              </a:rPr>
              <a:t> A </a:t>
            </a:r>
            <a:r>
              <a:rPr lang="en-US" sz="4000" b="1" dirty="0" err="1" smtClean="0">
                <a:solidFill>
                  <a:prstClr val="black"/>
                </a:solidFill>
                <a:latin typeface="Times New Roman" panose="02020603050405020304" pitchFamily="18" charset="0"/>
                <a:cs typeface="Times New Roman" panose="02020603050405020304" pitchFamily="18" charset="0"/>
              </a:rPr>
              <a:t>có</a:t>
            </a:r>
            <a:r>
              <a:rPr lang="en-US" sz="4000" b="1" dirty="0" smtClean="0">
                <a:solidFill>
                  <a:prstClr val="black"/>
                </a:solidFill>
                <a:latin typeface="Times New Roman" panose="02020603050405020304" pitchFamily="18" charset="0"/>
                <a:cs typeface="Times New Roman" panose="02020603050405020304" pitchFamily="18" charset="0"/>
              </a:rPr>
              <a:t> 16 proton </a:t>
            </a:r>
            <a:r>
              <a:rPr lang="en-US" sz="4000" b="1" dirty="0" err="1" smtClean="0">
                <a:solidFill>
                  <a:prstClr val="black"/>
                </a:solidFill>
                <a:latin typeface="Times New Roman" panose="02020603050405020304" pitchFamily="18" charset="0"/>
                <a:cs typeface="Times New Roman" panose="02020603050405020304" pitchFamily="18" charset="0"/>
              </a:rPr>
              <a:t>trong</a:t>
            </a:r>
            <a:r>
              <a:rPr lang="en-US" sz="4000" b="1" dirty="0" smtClean="0">
                <a:solidFill>
                  <a:prstClr val="black"/>
                </a:solidFill>
                <a:latin typeface="Times New Roman" panose="02020603050405020304" pitchFamily="18" charset="0"/>
                <a:cs typeface="Times New Roman" panose="02020603050405020304" pitchFamily="18" charset="0"/>
              </a:rPr>
              <a:t> </a:t>
            </a:r>
            <a:r>
              <a:rPr lang="en-US" sz="4000" b="1" dirty="0" err="1" smtClean="0">
                <a:solidFill>
                  <a:prstClr val="black"/>
                </a:solidFill>
                <a:latin typeface="Times New Roman" panose="02020603050405020304" pitchFamily="18" charset="0"/>
                <a:cs typeface="Times New Roman" panose="02020603050405020304" pitchFamily="18" charset="0"/>
              </a:rPr>
              <a:t>hạt</a:t>
            </a:r>
            <a:r>
              <a:rPr lang="en-US" sz="4000" b="1" dirty="0" smtClean="0">
                <a:solidFill>
                  <a:prstClr val="black"/>
                </a:solidFill>
                <a:latin typeface="Times New Roman" panose="02020603050405020304" pitchFamily="18" charset="0"/>
                <a:cs typeface="Times New Roman" panose="02020603050405020304" pitchFamily="18" charset="0"/>
              </a:rPr>
              <a:t> </a:t>
            </a:r>
            <a:r>
              <a:rPr lang="en-US" sz="4000" b="1" dirty="0" err="1" smtClean="0">
                <a:solidFill>
                  <a:prstClr val="black"/>
                </a:solidFill>
                <a:latin typeface="Times New Roman" panose="02020603050405020304" pitchFamily="18" charset="0"/>
                <a:cs typeface="Times New Roman" panose="02020603050405020304" pitchFamily="18" charset="0"/>
              </a:rPr>
              <a:t>nhân</a:t>
            </a:r>
            <a:r>
              <a:rPr lang="en-US" sz="4000" b="1" dirty="0" smtClean="0">
                <a:solidFill>
                  <a:prstClr val="black"/>
                </a:solidFill>
                <a:latin typeface="Times New Roman" panose="02020603050405020304" pitchFamily="18" charset="0"/>
                <a:cs typeface="Times New Roman" panose="02020603050405020304" pitchFamily="18" charset="0"/>
              </a:rPr>
              <a:t>. </a:t>
            </a:r>
            <a:r>
              <a:rPr lang="en-US" sz="4000" b="1" dirty="0" err="1" smtClean="0">
                <a:solidFill>
                  <a:prstClr val="black"/>
                </a:solidFill>
                <a:latin typeface="Times New Roman" panose="02020603050405020304" pitchFamily="18" charset="0"/>
                <a:cs typeface="Times New Roman" panose="02020603050405020304" pitchFamily="18" charset="0"/>
              </a:rPr>
              <a:t>Xác</a:t>
            </a:r>
            <a:r>
              <a:rPr lang="en-US" sz="4000" b="1" dirty="0" smtClean="0">
                <a:solidFill>
                  <a:prstClr val="black"/>
                </a:solidFill>
                <a:latin typeface="Times New Roman" panose="02020603050405020304" pitchFamily="18" charset="0"/>
                <a:cs typeface="Times New Roman" panose="02020603050405020304" pitchFamily="18" charset="0"/>
              </a:rPr>
              <a:t> </a:t>
            </a:r>
            <a:r>
              <a:rPr lang="en-US" sz="4000" b="1" dirty="0" err="1" smtClean="0">
                <a:solidFill>
                  <a:prstClr val="black"/>
                </a:solidFill>
                <a:latin typeface="Times New Roman" panose="02020603050405020304" pitchFamily="18" charset="0"/>
                <a:cs typeface="Times New Roman" panose="02020603050405020304" pitchFamily="18" charset="0"/>
              </a:rPr>
              <a:t>định</a:t>
            </a:r>
            <a:r>
              <a:rPr lang="en-US" sz="4000" b="1" dirty="0" smtClean="0">
                <a:solidFill>
                  <a:prstClr val="black"/>
                </a:solidFill>
                <a:latin typeface="Times New Roman" panose="02020603050405020304" pitchFamily="18" charset="0"/>
                <a:cs typeface="Times New Roman" panose="02020603050405020304" pitchFamily="18" charset="0"/>
              </a:rPr>
              <a:t> </a:t>
            </a:r>
            <a:r>
              <a:rPr lang="en-US" sz="4000" b="1" dirty="0" err="1" smtClean="0">
                <a:solidFill>
                  <a:prstClr val="black"/>
                </a:solidFill>
                <a:latin typeface="Times New Roman" panose="02020603050405020304" pitchFamily="18" charset="0"/>
                <a:cs typeface="Times New Roman" panose="02020603050405020304" pitchFamily="18" charset="0"/>
              </a:rPr>
              <a:t>vị</a:t>
            </a:r>
            <a:r>
              <a:rPr lang="en-US" sz="4000" b="1" dirty="0" smtClean="0">
                <a:solidFill>
                  <a:prstClr val="black"/>
                </a:solidFill>
                <a:latin typeface="Times New Roman" panose="02020603050405020304" pitchFamily="18" charset="0"/>
                <a:cs typeface="Times New Roman" panose="02020603050405020304" pitchFamily="18" charset="0"/>
              </a:rPr>
              <a:t> </a:t>
            </a:r>
            <a:r>
              <a:rPr lang="en-US" sz="4000" b="1" dirty="0" err="1" smtClean="0">
                <a:solidFill>
                  <a:prstClr val="black"/>
                </a:solidFill>
                <a:latin typeface="Times New Roman" panose="02020603050405020304" pitchFamily="18" charset="0"/>
                <a:cs typeface="Times New Roman" panose="02020603050405020304" pitchFamily="18" charset="0"/>
              </a:rPr>
              <a:t>trí</a:t>
            </a:r>
            <a:r>
              <a:rPr lang="en-US" sz="4000" b="1" dirty="0" smtClean="0">
                <a:solidFill>
                  <a:prstClr val="black"/>
                </a:solidFill>
                <a:latin typeface="Times New Roman" panose="02020603050405020304" pitchFamily="18" charset="0"/>
                <a:cs typeface="Times New Roman" panose="02020603050405020304" pitchFamily="18" charset="0"/>
              </a:rPr>
              <a:t> ( ô, </a:t>
            </a:r>
            <a:r>
              <a:rPr lang="en-US" sz="4000" b="1" dirty="0" err="1" smtClean="0">
                <a:solidFill>
                  <a:prstClr val="black"/>
                </a:solidFill>
                <a:latin typeface="Times New Roman" panose="02020603050405020304" pitchFamily="18" charset="0"/>
                <a:cs typeface="Times New Roman" panose="02020603050405020304" pitchFamily="18" charset="0"/>
              </a:rPr>
              <a:t>chu</a:t>
            </a:r>
            <a:r>
              <a:rPr lang="en-US" sz="4000" b="1" dirty="0" smtClean="0">
                <a:solidFill>
                  <a:prstClr val="black"/>
                </a:solidFill>
                <a:latin typeface="Times New Roman" panose="02020603050405020304" pitchFamily="18" charset="0"/>
                <a:cs typeface="Times New Roman" panose="02020603050405020304" pitchFamily="18" charset="0"/>
              </a:rPr>
              <a:t> </a:t>
            </a:r>
            <a:r>
              <a:rPr lang="en-US" sz="4000" b="1" dirty="0" err="1" smtClean="0">
                <a:solidFill>
                  <a:prstClr val="black"/>
                </a:solidFill>
                <a:latin typeface="Times New Roman" panose="02020603050405020304" pitchFamily="18" charset="0"/>
                <a:cs typeface="Times New Roman" panose="02020603050405020304" pitchFamily="18" charset="0"/>
              </a:rPr>
              <a:t>kì</a:t>
            </a:r>
            <a:r>
              <a:rPr lang="en-US" sz="4000" b="1" dirty="0" smtClean="0">
                <a:solidFill>
                  <a:prstClr val="black"/>
                </a:solidFill>
                <a:latin typeface="Times New Roman" panose="02020603050405020304" pitchFamily="18" charset="0"/>
                <a:cs typeface="Times New Roman" panose="02020603050405020304" pitchFamily="18" charset="0"/>
              </a:rPr>
              <a:t>, </a:t>
            </a:r>
            <a:r>
              <a:rPr lang="en-US" sz="4000" b="1" dirty="0" err="1" smtClean="0">
                <a:solidFill>
                  <a:prstClr val="black"/>
                </a:solidFill>
                <a:latin typeface="Times New Roman" panose="02020603050405020304" pitchFamily="18" charset="0"/>
                <a:cs typeface="Times New Roman" panose="02020603050405020304" pitchFamily="18" charset="0"/>
              </a:rPr>
              <a:t>nhóm</a:t>
            </a:r>
            <a:r>
              <a:rPr lang="en-US" sz="4000" b="1" dirty="0" smtClean="0">
                <a:solidFill>
                  <a:prstClr val="black"/>
                </a:solidFill>
                <a:latin typeface="Times New Roman" panose="02020603050405020304" pitchFamily="18" charset="0"/>
                <a:cs typeface="Times New Roman" panose="02020603050405020304" pitchFamily="18" charset="0"/>
              </a:rPr>
              <a:t>) </a:t>
            </a:r>
            <a:r>
              <a:rPr lang="en-US" sz="4000" b="1" dirty="0" err="1" smtClean="0">
                <a:solidFill>
                  <a:prstClr val="black"/>
                </a:solidFill>
                <a:latin typeface="Times New Roman" panose="02020603050405020304" pitchFamily="18" charset="0"/>
                <a:cs typeface="Times New Roman" panose="02020603050405020304" pitchFamily="18" charset="0"/>
              </a:rPr>
              <a:t>và</a:t>
            </a:r>
            <a:r>
              <a:rPr lang="en-US" sz="4000" b="1" dirty="0" smtClean="0">
                <a:solidFill>
                  <a:prstClr val="black"/>
                </a:solidFill>
                <a:latin typeface="Times New Roman" panose="02020603050405020304" pitchFamily="18" charset="0"/>
                <a:cs typeface="Times New Roman" panose="02020603050405020304" pitchFamily="18" charset="0"/>
              </a:rPr>
              <a:t> </a:t>
            </a:r>
            <a:r>
              <a:rPr lang="en-US" sz="4000" b="1" dirty="0" err="1" smtClean="0">
                <a:solidFill>
                  <a:prstClr val="black"/>
                </a:solidFill>
                <a:latin typeface="Times New Roman" panose="02020603050405020304" pitchFamily="18" charset="0"/>
                <a:cs typeface="Times New Roman" panose="02020603050405020304" pitchFamily="18" charset="0"/>
              </a:rPr>
              <a:t>cho</a:t>
            </a:r>
            <a:r>
              <a:rPr lang="en-US" sz="4000" b="1" dirty="0" smtClean="0">
                <a:solidFill>
                  <a:prstClr val="black"/>
                </a:solidFill>
                <a:latin typeface="Times New Roman" panose="02020603050405020304" pitchFamily="18" charset="0"/>
                <a:cs typeface="Times New Roman" panose="02020603050405020304" pitchFamily="18" charset="0"/>
              </a:rPr>
              <a:t> </a:t>
            </a:r>
            <a:r>
              <a:rPr lang="en-US" sz="4000" b="1" dirty="0" err="1" smtClean="0">
                <a:solidFill>
                  <a:prstClr val="black"/>
                </a:solidFill>
                <a:latin typeface="Times New Roman" panose="02020603050405020304" pitchFamily="18" charset="0"/>
                <a:cs typeface="Times New Roman" panose="02020603050405020304" pitchFamily="18" charset="0"/>
              </a:rPr>
              <a:t>biết</a:t>
            </a:r>
            <a:r>
              <a:rPr lang="en-US" sz="4000" b="1" dirty="0" smtClean="0">
                <a:solidFill>
                  <a:prstClr val="black"/>
                </a:solidFill>
                <a:latin typeface="Times New Roman" panose="02020603050405020304" pitchFamily="18" charset="0"/>
                <a:cs typeface="Times New Roman" panose="02020603050405020304" pitchFamily="18" charset="0"/>
              </a:rPr>
              <a:t> A </a:t>
            </a:r>
            <a:r>
              <a:rPr lang="en-US" sz="4000" b="1" dirty="0" err="1" smtClean="0">
                <a:solidFill>
                  <a:prstClr val="black"/>
                </a:solidFill>
                <a:latin typeface="Times New Roman" panose="02020603050405020304" pitchFamily="18" charset="0"/>
                <a:cs typeface="Times New Roman" panose="02020603050405020304" pitchFamily="18" charset="0"/>
              </a:rPr>
              <a:t>là</a:t>
            </a:r>
            <a:r>
              <a:rPr lang="en-US" sz="4000" b="1" dirty="0" smtClean="0">
                <a:solidFill>
                  <a:prstClr val="black"/>
                </a:solidFill>
                <a:latin typeface="Times New Roman" panose="02020603050405020304" pitchFamily="18" charset="0"/>
                <a:cs typeface="Times New Roman" panose="02020603050405020304" pitchFamily="18" charset="0"/>
              </a:rPr>
              <a:t> KL, PK hay </a:t>
            </a:r>
            <a:r>
              <a:rPr lang="en-US" sz="4000" b="1" dirty="0" err="1" smtClean="0">
                <a:solidFill>
                  <a:prstClr val="black"/>
                </a:solidFill>
                <a:latin typeface="Times New Roman" panose="02020603050405020304" pitchFamily="18" charset="0"/>
                <a:cs typeface="Times New Roman" panose="02020603050405020304" pitchFamily="18" charset="0"/>
              </a:rPr>
              <a:t>khí</a:t>
            </a:r>
            <a:r>
              <a:rPr lang="en-US" sz="4000" b="1" dirty="0" smtClean="0">
                <a:solidFill>
                  <a:prstClr val="black"/>
                </a:solidFill>
                <a:latin typeface="Times New Roman" panose="02020603050405020304" pitchFamily="18" charset="0"/>
                <a:cs typeface="Times New Roman" panose="02020603050405020304" pitchFamily="18" charset="0"/>
              </a:rPr>
              <a:t> </a:t>
            </a:r>
            <a:r>
              <a:rPr lang="en-US" sz="4000" b="1" dirty="0" err="1" smtClean="0">
                <a:solidFill>
                  <a:prstClr val="black"/>
                </a:solidFill>
                <a:latin typeface="Times New Roman" panose="02020603050405020304" pitchFamily="18" charset="0"/>
                <a:cs typeface="Times New Roman" panose="02020603050405020304" pitchFamily="18" charset="0"/>
              </a:rPr>
              <a:t>hiếm</a:t>
            </a:r>
            <a:r>
              <a:rPr lang="en-US" sz="4000" b="1" dirty="0" smtClean="0">
                <a:solidFill>
                  <a:prstClr val="black"/>
                </a:solidFill>
                <a:latin typeface="Times New Roman" panose="02020603050405020304" pitchFamily="18" charset="0"/>
                <a:cs typeface="Times New Roman" panose="02020603050405020304" pitchFamily="18" charset="0"/>
              </a:rPr>
              <a:t>?</a:t>
            </a:r>
            <a:endParaRPr lang="en-US" sz="4000" b="1" dirty="0">
              <a:solidFill>
                <a:prstClr val="black"/>
              </a:solidFill>
              <a:latin typeface="Times New Roman" panose="02020603050405020304" pitchFamily="18" charset="0"/>
              <a:cs typeface="Times New Roman" panose="02020603050405020304" pitchFamily="18" charset="0"/>
            </a:endParaRPr>
          </a:p>
        </p:txBody>
      </p:sp>
      <p:sp>
        <p:nvSpPr>
          <p:cNvPr id="3" name="Rounded Rectangle 2"/>
          <p:cNvSpPr/>
          <p:nvPr/>
        </p:nvSpPr>
        <p:spPr>
          <a:xfrm>
            <a:off x="502920" y="1977389"/>
            <a:ext cx="11353800" cy="3737611"/>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US" sz="3200" dirty="0" err="1" smtClean="0">
                <a:solidFill>
                  <a:prstClr val="black"/>
                </a:solidFill>
                <a:latin typeface="Times New Roman" panose="02020603050405020304" pitchFamily="18" charset="0"/>
                <a:cs typeface="Times New Roman" panose="02020603050405020304" pitchFamily="18" charset="0"/>
              </a:rPr>
              <a:t>Trả</a:t>
            </a:r>
            <a:r>
              <a:rPr lang="en-US" sz="3200" dirty="0" smtClean="0">
                <a:solidFill>
                  <a:prstClr val="black"/>
                </a:solidFill>
                <a:latin typeface="Times New Roman" panose="02020603050405020304" pitchFamily="18" charset="0"/>
                <a:cs typeface="Times New Roman" panose="02020603050405020304" pitchFamily="18" charset="0"/>
              </a:rPr>
              <a:t> </a:t>
            </a:r>
            <a:r>
              <a:rPr lang="en-US" sz="3200" dirty="0" err="1" smtClean="0">
                <a:solidFill>
                  <a:prstClr val="black"/>
                </a:solidFill>
                <a:latin typeface="Times New Roman" panose="02020603050405020304" pitchFamily="18" charset="0"/>
                <a:cs typeface="Times New Roman" panose="02020603050405020304" pitchFamily="18" charset="0"/>
              </a:rPr>
              <a:t>lời</a:t>
            </a:r>
            <a:r>
              <a:rPr lang="en-US" sz="3200" dirty="0" smtClean="0">
                <a:solidFill>
                  <a:prstClr val="black"/>
                </a:solidFill>
                <a:latin typeface="Times New Roman" panose="02020603050405020304" pitchFamily="18" charset="0"/>
                <a:cs typeface="Times New Roman" panose="02020603050405020304" pitchFamily="18" charset="0"/>
              </a:rPr>
              <a:t>: </a:t>
            </a:r>
            <a:r>
              <a:rPr lang="en-US" sz="3200" dirty="0" err="1" smtClean="0">
                <a:solidFill>
                  <a:prstClr val="black"/>
                </a:solidFill>
                <a:latin typeface="Times New Roman" panose="02020603050405020304" pitchFamily="18" charset="0"/>
                <a:cs typeface="Times New Roman" panose="02020603050405020304" pitchFamily="18" charset="0"/>
              </a:rPr>
              <a:t>Nguyên</a:t>
            </a:r>
            <a:r>
              <a:rPr lang="en-US" sz="3200" dirty="0" smtClean="0">
                <a:solidFill>
                  <a:prstClr val="black"/>
                </a:solidFill>
                <a:latin typeface="Times New Roman" panose="02020603050405020304" pitchFamily="18" charset="0"/>
                <a:cs typeface="Times New Roman" panose="02020603050405020304" pitchFamily="18" charset="0"/>
              </a:rPr>
              <a:t> </a:t>
            </a:r>
            <a:r>
              <a:rPr lang="en-US" sz="3200" dirty="0" err="1" smtClean="0">
                <a:solidFill>
                  <a:prstClr val="black"/>
                </a:solidFill>
                <a:latin typeface="Times New Roman" panose="02020603050405020304" pitchFamily="18" charset="0"/>
                <a:cs typeface="Times New Roman" panose="02020603050405020304" pitchFamily="18" charset="0"/>
              </a:rPr>
              <a:t>tử</a:t>
            </a:r>
            <a:r>
              <a:rPr lang="en-US" sz="3200" dirty="0" smtClean="0">
                <a:solidFill>
                  <a:prstClr val="black"/>
                </a:solidFill>
                <a:latin typeface="Times New Roman" panose="02020603050405020304" pitchFamily="18" charset="0"/>
                <a:cs typeface="Times New Roman" panose="02020603050405020304" pitchFamily="18" charset="0"/>
              </a:rPr>
              <a:t> A </a:t>
            </a:r>
            <a:r>
              <a:rPr lang="en-US" sz="3200" dirty="0" err="1" smtClean="0">
                <a:solidFill>
                  <a:prstClr val="black"/>
                </a:solidFill>
                <a:latin typeface="Times New Roman" panose="02020603050405020304" pitchFamily="18" charset="0"/>
                <a:cs typeface="Times New Roman" panose="02020603050405020304" pitchFamily="18" charset="0"/>
              </a:rPr>
              <a:t>có</a:t>
            </a:r>
            <a:r>
              <a:rPr lang="en-US" sz="3200" dirty="0" smtClean="0">
                <a:solidFill>
                  <a:prstClr val="black"/>
                </a:solidFill>
                <a:latin typeface="Times New Roman" panose="02020603050405020304" pitchFamily="18" charset="0"/>
                <a:cs typeface="Times New Roman" panose="02020603050405020304" pitchFamily="18" charset="0"/>
              </a:rPr>
              <a:t> 16 p </a:t>
            </a:r>
            <a:r>
              <a:rPr lang="en-US" sz="3200" dirty="0" err="1" smtClean="0">
                <a:solidFill>
                  <a:prstClr val="black"/>
                </a:solidFill>
                <a:latin typeface="Times New Roman" panose="02020603050405020304" pitchFamily="18" charset="0"/>
                <a:cs typeface="Times New Roman" panose="02020603050405020304" pitchFamily="18" charset="0"/>
              </a:rPr>
              <a:t>nên</a:t>
            </a:r>
            <a:r>
              <a:rPr lang="en-US" sz="3200" dirty="0" smtClean="0">
                <a:solidFill>
                  <a:prstClr val="black"/>
                </a:solidFill>
                <a:latin typeface="Times New Roman" panose="02020603050405020304" pitchFamily="18" charset="0"/>
                <a:cs typeface="Times New Roman" panose="02020603050405020304" pitchFamily="18" charset="0"/>
              </a:rPr>
              <a:t> A </a:t>
            </a:r>
            <a:r>
              <a:rPr lang="en-US" sz="3200" dirty="0" err="1" smtClean="0">
                <a:solidFill>
                  <a:prstClr val="black"/>
                </a:solidFill>
                <a:latin typeface="Times New Roman" panose="02020603050405020304" pitchFamily="18" charset="0"/>
                <a:cs typeface="Times New Roman" panose="02020603050405020304" pitchFamily="18" charset="0"/>
              </a:rPr>
              <a:t>có</a:t>
            </a:r>
            <a:r>
              <a:rPr lang="en-US" sz="3200" dirty="0" smtClean="0">
                <a:solidFill>
                  <a:prstClr val="black"/>
                </a:solidFill>
                <a:latin typeface="Times New Roman" panose="02020603050405020304" pitchFamily="18" charset="0"/>
                <a:cs typeface="Times New Roman" panose="02020603050405020304" pitchFamily="18" charset="0"/>
              </a:rPr>
              <a:t> </a:t>
            </a:r>
          </a:p>
          <a:p>
            <a:pPr defTabSz="457200"/>
            <a:r>
              <a:rPr lang="en-US" sz="3200" dirty="0">
                <a:solidFill>
                  <a:prstClr val="black"/>
                </a:solidFill>
                <a:latin typeface="Times New Roman" panose="02020603050405020304" pitchFamily="18" charset="0"/>
                <a:cs typeface="Times New Roman" panose="02020603050405020304" pitchFamily="18" charset="0"/>
              </a:rPr>
              <a:t> </a:t>
            </a:r>
            <a:r>
              <a:rPr lang="en-US" sz="3200" dirty="0" smtClean="0">
                <a:solidFill>
                  <a:prstClr val="black"/>
                </a:solidFill>
                <a:latin typeface="Times New Roman" panose="02020603050405020304" pitchFamily="18" charset="0"/>
                <a:cs typeface="Times New Roman" panose="02020603050405020304" pitchFamily="18" charset="0"/>
              </a:rPr>
              <a:t>- </a:t>
            </a:r>
            <a:r>
              <a:rPr lang="en-US" sz="3200" dirty="0" err="1" smtClean="0">
                <a:solidFill>
                  <a:prstClr val="black"/>
                </a:solidFill>
                <a:latin typeface="Times New Roman" panose="02020603050405020304" pitchFamily="18" charset="0"/>
                <a:cs typeface="Times New Roman" panose="02020603050405020304" pitchFamily="18" charset="0"/>
              </a:rPr>
              <a:t>số</a:t>
            </a:r>
            <a:r>
              <a:rPr lang="en-US" sz="3200" dirty="0" smtClean="0">
                <a:solidFill>
                  <a:prstClr val="black"/>
                </a:solidFill>
                <a:latin typeface="Times New Roman" panose="02020603050405020304" pitchFamily="18" charset="0"/>
                <a:cs typeface="Times New Roman" panose="02020603050405020304" pitchFamily="18" charset="0"/>
              </a:rPr>
              <a:t> </a:t>
            </a:r>
            <a:r>
              <a:rPr lang="en-US" sz="3200" dirty="0" err="1" smtClean="0">
                <a:solidFill>
                  <a:prstClr val="black"/>
                </a:solidFill>
                <a:latin typeface="Times New Roman" panose="02020603050405020304" pitchFamily="18" charset="0"/>
                <a:cs typeface="Times New Roman" panose="02020603050405020304" pitchFamily="18" charset="0"/>
              </a:rPr>
              <a:t>hiệu</a:t>
            </a:r>
            <a:r>
              <a:rPr lang="en-US" sz="3200" dirty="0" smtClean="0">
                <a:solidFill>
                  <a:prstClr val="black"/>
                </a:solidFill>
                <a:latin typeface="Times New Roman" panose="02020603050405020304" pitchFamily="18" charset="0"/>
                <a:cs typeface="Times New Roman" panose="02020603050405020304" pitchFamily="18" charset="0"/>
              </a:rPr>
              <a:t> </a:t>
            </a:r>
            <a:r>
              <a:rPr lang="en-US" sz="3200" dirty="0" err="1" smtClean="0">
                <a:solidFill>
                  <a:prstClr val="black"/>
                </a:solidFill>
                <a:latin typeface="Times New Roman" panose="02020603050405020304" pitchFamily="18" charset="0"/>
                <a:cs typeface="Times New Roman" panose="02020603050405020304" pitchFamily="18" charset="0"/>
              </a:rPr>
              <a:t>nguyên</a:t>
            </a:r>
            <a:r>
              <a:rPr lang="en-US" sz="3200" dirty="0" smtClean="0">
                <a:solidFill>
                  <a:prstClr val="black"/>
                </a:solidFill>
                <a:latin typeface="Times New Roman" panose="02020603050405020304" pitchFamily="18" charset="0"/>
                <a:cs typeface="Times New Roman" panose="02020603050405020304" pitchFamily="18" charset="0"/>
              </a:rPr>
              <a:t> </a:t>
            </a:r>
            <a:r>
              <a:rPr lang="en-US" sz="3200" dirty="0" err="1" smtClean="0">
                <a:solidFill>
                  <a:prstClr val="black"/>
                </a:solidFill>
                <a:latin typeface="Times New Roman" panose="02020603050405020304" pitchFamily="18" charset="0"/>
                <a:cs typeface="Times New Roman" panose="02020603050405020304" pitchFamily="18" charset="0"/>
              </a:rPr>
              <a:t>tử</a:t>
            </a:r>
            <a:r>
              <a:rPr lang="en-US" sz="3200" dirty="0" smtClean="0">
                <a:solidFill>
                  <a:prstClr val="black"/>
                </a:solidFill>
                <a:latin typeface="Times New Roman" panose="02020603050405020304" pitchFamily="18" charset="0"/>
                <a:cs typeface="Times New Roman" panose="02020603050405020304" pitchFamily="18" charset="0"/>
              </a:rPr>
              <a:t> 16 </a:t>
            </a:r>
            <a:r>
              <a:rPr lang="en-US" sz="3200" dirty="0" smtClean="0">
                <a:solidFill>
                  <a:prstClr val="black"/>
                </a:solidFill>
                <a:latin typeface="Times New Roman" panose="02020603050405020304" pitchFamily="18" charset="0"/>
                <a:cs typeface="Times New Roman" panose="02020603050405020304" pitchFamily="18" charset="0"/>
                <a:sym typeface="Symbol" panose="05050102010706020507" pitchFamily="18" charset="2"/>
              </a:rPr>
              <a:t> A ở ô 16</a:t>
            </a:r>
          </a:p>
          <a:p>
            <a:pPr defTabSz="457200"/>
            <a:r>
              <a:rPr lang="en-US" sz="3200" dirty="0">
                <a:solidFill>
                  <a:prstClr val="black"/>
                </a:solidFill>
                <a:latin typeface="Times New Roman" panose="02020603050405020304" pitchFamily="18" charset="0"/>
                <a:cs typeface="Times New Roman" panose="02020603050405020304" pitchFamily="18" charset="0"/>
                <a:sym typeface="Symbol" panose="05050102010706020507" pitchFamily="18" charset="2"/>
              </a:rPr>
              <a:t> </a:t>
            </a:r>
            <a:r>
              <a:rPr lang="en-US" sz="3200" dirty="0" smtClean="0">
                <a:solidFill>
                  <a:prstClr val="black"/>
                </a:solidFill>
                <a:latin typeface="Times New Roman" panose="02020603050405020304" pitchFamily="18" charset="0"/>
                <a:cs typeface="Times New Roman" panose="02020603050405020304" pitchFamily="18" charset="0"/>
                <a:sym typeface="Symbol" panose="05050102010706020507" pitchFamily="18" charset="2"/>
              </a:rPr>
              <a:t>- P = E = 16 </a:t>
            </a:r>
            <a:r>
              <a:rPr lang="en-US" sz="3200" dirty="0" err="1" smtClean="0">
                <a:solidFill>
                  <a:prstClr val="black"/>
                </a:solidFill>
                <a:latin typeface="Times New Roman" panose="02020603050405020304" pitchFamily="18" charset="0"/>
                <a:cs typeface="Times New Roman" panose="02020603050405020304" pitchFamily="18" charset="0"/>
                <a:sym typeface="Symbol" panose="05050102010706020507" pitchFamily="18" charset="2"/>
              </a:rPr>
              <a:t>nên</a:t>
            </a:r>
            <a:r>
              <a:rPr lang="en-US" sz="3200" dirty="0" smtClean="0">
                <a:solidFill>
                  <a:prstClr val="black"/>
                </a:solidFill>
                <a:latin typeface="Times New Roman" panose="02020603050405020304" pitchFamily="18" charset="0"/>
                <a:cs typeface="Times New Roman" panose="02020603050405020304" pitchFamily="18" charset="0"/>
                <a:sym typeface="Symbol" panose="05050102010706020507" pitchFamily="18" charset="2"/>
              </a:rPr>
              <a:t> </a:t>
            </a:r>
            <a:r>
              <a:rPr lang="en-US" sz="3200" dirty="0" err="1" smtClean="0">
                <a:solidFill>
                  <a:prstClr val="black"/>
                </a:solidFill>
                <a:latin typeface="Times New Roman" panose="02020603050405020304" pitchFamily="18" charset="0"/>
                <a:cs typeface="Times New Roman" panose="02020603050405020304" pitchFamily="18" charset="0"/>
                <a:sym typeface="Symbol" panose="05050102010706020507" pitchFamily="18" charset="2"/>
              </a:rPr>
              <a:t>các</a:t>
            </a:r>
            <a:r>
              <a:rPr lang="en-US" sz="3200" dirty="0" smtClean="0">
                <a:solidFill>
                  <a:prstClr val="black"/>
                </a:solidFill>
                <a:latin typeface="Times New Roman" panose="02020603050405020304" pitchFamily="18" charset="0"/>
                <a:cs typeface="Times New Roman" panose="02020603050405020304" pitchFamily="18" charset="0"/>
                <a:sym typeface="Symbol" panose="05050102010706020507" pitchFamily="18" charset="2"/>
              </a:rPr>
              <a:t> e </a:t>
            </a:r>
            <a:r>
              <a:rPr lang="en-US" sz="3200" dirty="0" err="1" smtClean="0">
                <a:solidFill>
                  <a:prstClr val="black"/>
                </a:solidFill>
                <a:latin typeface="Times New Roman" panose="02020603050405020304" pitchFamily="18" charset="0"/>
                <a:cs typeface="Times New Roman" panose="02020603050405020304" pitchFamily="18" charset="0"/>
                <a:sym typeface="Symbol" panose="05050102010706020507" pitchFamily="18" charset="2"/>
              </a:rPr>
              <a:t>xếp</a:t>
            </a:r>
            <a:r>
              <a:rPr lang="en-US" sz="3200" dirty="0" smtClean="0">
                <a:solidFill>
                  <a:prstClr val="black"/>
                </a:solidFill>
                <a:latin typeface="Times New Roman" panose="02020603050405020304" pitchFamily="18" charset="0"/>
                <a:cs typeface="Times New Roman" panose="02020603050405020304" pitchFamily="18" charset="0"/>
                <a:sym typeface="Symbol" panose="05050102010706020507" pitchFamily="18" charset="2"/>
              </a:rPr>
              <a:t> </a:t>
            </a:r>
            <a:r>
              <a:rPr lang="en-US" sz="3200" dirty="0" err="1" smtClean="0">
                <a:solidFill>
                  <a:prstClr val="black"/>
                </a:solidFill>
                <a:latin typeface="Times New Roman" panose="02020603050405020304" pitchFamily="18" charset="0"/>
                <a:cs typeface="Times New Roman" panose="02020603050405020304" pitchFamily="18" charset="0"/>
                <a:sym typeface="Symbol" panose="05050102010706020507" pitchFamily="18" charset="2"/>
              </a:rPr>
              <a:t>làm</a:t>
            </a:r>
            <a:r>
              <a:rPr lang="en-US" sz="3200" dirty="0" smtClean="0">
                <a:solidFill>
                  <a:prstClr val="black"/>
                </a:solidFill>
                <a:latin typeface="Times New Roman" panose="02020603050405020304" pitchFamily="18" charset="0"/>
                <a:cs typeface="Times New Roman" panose="02020603050405020304" pitchFamily="18" charset="0"/>
                <a:sym typeface="Symbol" panose="05050102010706020507" pitchFamily="18" charset="2"/>
              </a:rPr>
              <a:t> 3 </a:t>
            </a:r>
            <a:r>
              <a:rPr lang="en-US" sz="3200" dirty="0" err="1" smtClean="0">
                <a:solidFill>
                  <a:prstClr val="black"/>
                </a:solidFill>
                <a:latin typeface="Times New Roman" panose="02020603050405020304" pitchFamily="18" charset="0"/>
                <a:cs typeface="Times New Roman" panose="02020603050405020304" pitchFamily="18" charset="0"/>
                <a:sym typeface="Symbol" panose="05050102010706020507" pitchFamily="18" charset="2"/>
              </a:rPr>
              <a:t>lớp</a:t>
            </a:r>
            <a:r>
              <a:rPr lang="en-US" sz="3200" dirty="0" smtClean="0">
                <a:solidFill>
                  <a:prstClr val="black"/>
                </a:solidFill>
                <a:latin typeface="Times New Roman" panose="02020603050405020304" pitchFamily="18" charset="0"/>
                <a:cs typeface="Times New Roman" panose="02020603050405020304" pitchFamily="18" charset="0"/>
                <a:sym typeface="Symbol" panose="05050102010706020507" pitchFamily="18" charset="2"/>
              </a:rPr>
              <a:t> </a:t>
            </a:r>
            <a:r>
              <a:rPr lang="en-US" sz="3200" dirty="0" err="1" smtClean="0">
                <a:solidFill>
                  <a:prstClr val="black"/>
                </a:solidFill>
                <a:latin typeface="Times New Roman" panose="02020603050405020304" pitchFamily="18" charset="0"/>
                <a:cs typeface="Times New Roman" panose="02020603050405020304" pitchFamily="18" charset="0"/>
                <a:sym typeface="Symbol" panose="05050102010706020507" pitchFamily="18" charset="2"/>
              </a:rPr>
              <a:t>và</a:t>
            </a:r>
            <a:r>
              <a:rPr lang="en-US" sz="3200" dirty="0" smtClean="0">
                <a:solidFill>
                  <a:prstClr val="black"/>
                </a:solidFill>
                <a:latin typeface="Times New Roman" panose="02020603050405020304" pitchFamily="18" charset="0"/>
                <a:cs typeface="Times New Roman" panose="02020603050405020304" pitchFamily="18" charset="0"/>
                <a:sym typeface="Symbol" panose="05050102010706020507" pitchFamily="18" charset="2"/>
              </a:rPr>
              <a:t> </a:t>
            </a:r>
            <a:r>
              <a:rPr lang="en-US" sz="3200" dirty="0" err="1" smtClean="0">
                <a:solidFill>
                  <a:prstClr val="black"/>
                </a:solidFill>
                <a:latin typeface="Times New Roman" panose="02020603050405020304" pitchFamily="18" charset="0"/>
                <a:cs typeface="Times New Roman" panose="02020603050405020304" pitchFamily="18" charset="0"/>
                <a:sym typeface="Symbol" panose="05050102010706020507" pitchFamily="18" charset="2"/>
              </a:rPr>
              <a:t>lớp</a:t>
            </a:r>
            <a:r>
              <a:rPr lang="en-US" sz="3200" dirty="0" smtClean="0">
                <a:solidFill>
                  <a:prstClr val="black"/>
                </a:solidFill>
                <a:latin typeface="Times New Roman" panose="02020603050405020304" pitchFamily="18" charset="0"/>
                <a:cs typeface="Times New Roman" panose="02020603050405020304" pitchFamily="18" charset="0"/>
                <a:sym typeface="Symbol" panose="05050102010706020507" pitchFamily="18" charset="2"/>
              </a:rPr>
              <a:t> </a:t>
            </a:r>
            <a:r>
              <a:rPr lang="en-US" sz="3200" dirty="0" err="1" smtClean="0">
                <a:solidFill>
                  <a:prstClr val="black"/>
                </a:solidFill>
                <a:latin typeface="Times New Roman" panose="02020603050405020304" pitchFamily="18" charset="0"/>
                <a:cs typeface="Times New Roman" panose="02020603050405020304" pitchFamily="18" charset="0"/>
                <a:sym typeface="Symbol" panose="05050102010706020507" pitchFamily="18" charset="2"/>
              </a:rPr>
              <a:t>ngoài</a:t>
            </a:r>
            <a:r>
              <a:rPr lang="en-US" sz="3200" dirty="0" smtClean="0">
                <a:solidFill>
                  <a:prstClr val="black"/>
                </a:solidFill>
                <a:latin typeface="Times New Roman" panose="02020603050405020304" pitchFamily="18" charset="0"/>
                <a:cs typeface="Times New Roman" panose="02020603050405020304" pitchFamily="18" charset="0"/>
                <a:sym typeface="Symbol" panose="05050102010706020507" pitchFamily="18" charset="2"/>
              </a:rPr>
              <a:t> </a:t>
            </a:r>
            <a:r>
              <a:rPr lang="en-US" sz="3200" dirty="0" err="1" smtClean="0">
                <a:solidFill>
                  <a:prstClr val="black"/>
                </a:solidFill>
                <a:latin typeface="Times New Roman" panose="02020603050405020304" pitchFamily="18" charset="0"/>
                <a:cs typeface="Times New Roman" panose="02020603050405020304" pitchFamily="18" charset="0"/>
                <a:sym typeface="Symbol" panose="05050102010706020507" pitchFamily="18" charset="2"/>
              </a:rPr>
              <a:t>cùng</a:t>
            </a:r>
            <a:r>
              <a:rPr lang="en-US" sz="3200" dirty="0" smtClean="0">
                <a:solidFill>
                  <a:prstClr val="black"/>
                </a:solidFill>
                <a:latin typeface="Times New Roman" panose="02020603050405020304" pitchFamily="18" charset="0"/>
                <a:cs typeface="Times New Roman" panose="02020603050405020304" pitchFamily="18" charset="0"/>
                <a:sym typeface="Symbol" panose="05050102010706020507" pitchFamily="18" charset="2"/>
              </a:rPr>
              <a:t> </a:t>
            </a:r>
            <a:r>
              <a:rPr lang="en-US" sz="3200" dirty="0" err="1" smtClean="0">
                <a:solidFill>
                  <a:prstClr val="black"/>
                </a:solidFill>
                <a:latin typeface="Times New Roman" panose="02020603050405020304" pitchFamily="18" charset="0"/>
                <a:cs typeface="Times New Roman" panose="02020603050405020304" pitchFamily="18" charset="0"/>
                <a:sym typeface="Symbol" panose="05050102010706020507" pitchFamily="18" charset="2"/>
              </a:rPr>
              <a:t>có</a:t>
            </a:r>
            <a:r>
              <a:rPr lang="en-US" sz="3200" dirty="0" smtClean="0">
                <a:solidFill>
                  <a:prstClr val="black"/>
                </a:solidFill>
                <a:latin typeface="Times New Roman" panose="02020603050405020304" pitchFamily="18" charset="0"/>
                <a:cs typeface="Times New Roman" panose="02020603050405020304" pitchFamily="18" charset="0"/>
                <a:sym typeface="Symbol" panose="05050102010706020507" pitchFamily="18" charset="2"/>
              </a:rPr>
              <a:t> 6 e</a:t>
            </a:r>
          </a:p>
          <a:p>
            <a:pPr defTabSz="457200"/>
            <a:r>
              <a:rPr lang="en-US" sz="3200" dirty="0">
                <a:solidFill>
                  <a:prstClr val="black"/>
                </a:solidFill>
                <a:latin typeface="Times New Roman" panose="02020603050405020304" pitchFamily="18" charset="0"/>
                <a:cs typeface="Times New Roman" panose="02020603050405020304" pitchFamily="18" charset="0"/>
                <a:sym typeface="Symbol" panose="05050102010706020507" pitchFamily="18" charset="2"/>
              </a:rPr>
              <a:t> </a:t>
            </a:r>
            <a:r>
              <a:rPr lang="en-US" sz="3200" dirty="0" smtClean="0">
                <a:solidFill>
                  <a:prstClr val="black"/>
                </a:solidFill>
                <a:latin typeface="Times New Roman" panose="02020603050405020304" pitchFamily="18" charset="0"/>
                <a:cs typeface="Times New Roman" panose="02020603050405020304" pitchFamily="18" charset="0"/>
                <a:sym typeface="Symbol" panose="05050102010706020507" pitchFamily="18" charset="2"/>
              </a:rPr>
              <a:t>                 + Do </a:t>
            </a:r>
            <a:r>
              <a:rPr lang="en-US" sz="3200" dirty="0" err="1" smtClean="0">
                <a:solidFill>
                  <a:prstClr val="black"/>
                </a:solidFill>
                <a:latin typeface="Times New Roman" panose="02020603050405020304" pitchFamily="18" charset="0"/>
                <a:cs typeface="Times New Roman" panose="02020603050405020304" pitchFamily="18" charset="0"/>
                <a:sym typeface="Symbol" panose="05050102010706020507" pitchFamily="18" charset="2"/>
              </a:rPr>
              <a:t>có</a:t>
            </a:r>
            <a:r>
              <a:rPr lang="en-US" sz="3200" dirty="0" smtClean="0">
                <a:solidFill>
                  <a:prstClr val="black"/>
                </a:solidFill>
                <a:latin typeface="Times New Roman" panose="02020603050405020304" pitchFamily="18" charset="0"/>
                <a:cs typeface="Times New Roman" panose="02020603050405020304" pitchFamily="18" charset="0"/>
                <a:sym typeface="Symbol" panose="05050102010706020507" pitchFamily="18" charset="2"/>
              </a:rPr>
              <a:t> 3 </a:t>
            </a:r>
            <a:r>
              <a:rPr lang="en-US" sz="3200" dirty="0" err="1" smtClean="0">
                <a:solidFill>
                  <a:prstClr val="black"/>
                </a:solidFill>
                <a:latin typeface="Times New Roman" panose="02020603050405020304" pitchFamily="18" charset="0"/>
                <a:cs typeface="Times New Roman" panose="02020603050405020304" pitchFamily="18" charset="0"/>
                <a:sym typeface="Symbol" panose="05050102010706020507" pitchFamily="18" charset="2"/>
              </a:rPr>
              <a:t>lớp</a:t>
            </a:r>
            <a:r>
              <a:rPr lang="en-US" sz="3200" dirty="0" smtClean="0">
                <a:solidFill>
                  <a:prstClr val="black"/>
                </a:solidFill>
                <a:latin typeface="Times New Roman" panose="02020603050405020304" pitchFamily="18" charset="0"/>
                <a:cs typeface="Times New Roman" panose="02020603050405020304" pitchFamily="18" charset="0"/>
                <a:sym typeface="Symbol" panose="05050102010706020507" pitchFamily="18" charset="2"/>
              </a:rPr>
              <a:t> e </a:t>
            </a:r>
            <a:r>
              <a:rPr lang="en-US" sz="3200" dirty="0" err="1" smtClean="0">
                <a:solidFill>
                  <a:prstClr val="black"/>
                </a:solidFill>
                <a:latin typeface="Times New Roman" panose="02020603050405020304" pitchFamily="18" charset="0"/>
                <a:cs typeface="Times New Roman" panose="02020603050405020304" pitchFamily="18" charset="0"/>
                <a:sym typeface="Symbol" panose="05050102010706020507" pitchFamily="18" charset="2"/>
              </a:rPr>
              <a:t>nên</a:t>
            </a:r>
            <a:r>
              <a:rPr lang="en-US" sz="3200" dirty="0" smtClean="0">
                <a:solidFill>
                  <a:prstClr val="black"/>
                </a:solidFill>
                <a:latin typeface="Times New Roman" panose="02020603050405020304" pitchFamily="18" charset="0"/>
                <a:cs typeface="Times New Roman" panose="02020603050405020304" pitchFamily="18" charset="0"/>
                <a:sym typeface="Symbol" panose="05050102010706020507" pitchFamily="18" charset="2"/>
              </a:rPr>
              <a:t> A ở </a:t>
            </a:r>
            <a:r>
              <a:rPr lang="en-US" sz="3200" dirty="0" err="1" smtClean="0">
                <a:solidFill>
                  <a:prstClr val="black"/>
                </a:solidFill>
                <a:latin typeface="Times New Roman" panose="02020603050405020304" pitchFamily="18" charset="0"/>
                <a:cs typeface="Times New Roman" panose="02020603050405020304" pitchFamily="18" charset="0"/>
                <a:sym typeface="Symbol" panose="05050102010706020507" pitchFamily="18" charset="2"/>
              </a:rPr>
              <a:t>chu</a:t>
            </a:r>
            <a:r>
              <a:rPr lang="en-US" sz="3200" dirty="0" smtClean="0">
                <a:solidFill>
                  <a:prstClr val="black"/>
                </a:solidFill>
                <a:latin typeface="Times New Roman" panose="02020603050405020304" pitchFamily="18" charset="0"/>
                <a:cs typeface="Times New Roman" panose="02020603050405020304" pitchFamily="18" charset="0"/>
                <a:sym typeface="Symbol" panose="05050102010706020507" pitchFamily="18" charset="2"/>
              </a:rPr>
              <a:t> </a:t>
            </a:r>
            <a:r>
              <a:rPr lang="en-US" sz="3200" dirty="0" err="1" smtClean="0">
                <a:solidFill>
                  <a:prstClr val="black"/>
                </a:solidFill>
                <a:latin typeface="Times New Roman" panose="02020603050405020304" pitchFamily="18" charset="0"/>
                <a:cs typeface="Times New Roman" panose="02020603050405020304" pitchFamily="18" charset="0"/>
                <a:sym typeface="Symbol" panose="05050102010706020507" pitchFamily="18" charset="2"/>
              </a:rPr>
              <a:t>kì</a:t>
            </a:r>
            <a:r>
              <a:rPr lang="en-US" sz="3200" dirty="0" smtClean="0">
                <a:solidFill>
                  <a:prstClr val="black"/>
                </a:solidFill>
                <a:latin typeface="Times New Roman" panose="02020603050405020304" pitchFamily="18" charset="0"/>
                <a:cs typeface="Times New Roman" panose="02020603050405020304" pitchFamily="18" charset="0"/>
                <a:sym typeface="Symbol" panose="05050102010706020507" pitchFamily="18" charset="2"/>
              </a:rPr>
              <a:t> 3</a:t>
            </a:r>
          </a:p>
          <a:p>
            <a:pPr defTabSz="457200"/>
            <a:r>
              <a:rPr lang="en-US" sz="3200" dirty="0">
                <a:solidFill>
                  <a:prstClr val="black"/>
                </a:solidFill>
                <a:latin typeface="Times New Roman" panose="02020603050405020304" pitchFamily="18" charset="0"/>
                <a:cs typeface="Times New Roman" panose="02020603050405020304" pitchFamily="18" charset="0"/>
                <a:sym typeface="Symbol" panose="05050102010706020507" pitchFamily="18" charset="2"/>
              </a:rPr>
              <a:t> </a:t>
            </a:r>
            <a:r>
              <a:rPr lang="en-US" sz="3200" dirty="0" smtClean="0">
                <a:solidFill>
                  <a:prstClr val="black"/>
                </a:solidFill>
                <a:latin typeface="Times New Roman" panose="02020603050405020304" pitchFamily="18" charset="0"/>
                <a:cs typeface="Times New Roman" panose="02020603050405020304" pitchFamily="18" charset="0"/>
                <a:sym typeface="Symbol" panose="05050102010706020507" pitchFamily="18" charset="2"/>
              </a:rPr>
              <a:t>                 + Do </a:t>
            </a:r>
            <a:r>
              <a:rPr lang="en-US" sz="3200" dirty="0" err="1" smtClean="0">
                <a:solidFill>
                  <a:prstClr val="black"/>
                </a:solidFill>
                <a:latin typeface="Times New Roman" panose="02020603050405020304" pitchFamily="18" charset="0"/>
                <a:cs typeface="Times New Roman" panose="02020603050405020304" pitchFamily="18" charset="0"/>
                <a:sym typeface="Symbol" panose="05050102010706020507" pitchFamily="18" charset="2"/>
              </a:rPr>
              <a:t>có</a:t>
            </a:r>
            <a:r>
              <a:rPr lang="en-US" sz="3200" dirty="0" smtClean="0">
                <a:solidFill>
                  <a:prstClr val="black"/>
                </a:solidFill>
                <a:latin typeface="Times New Roman" panose="02020603050405020304" pitchFamily="18" charset="0"/>
                <a:cs typeface="Times New Roman" panose="02020603050405020304" pitchFamily="18" charset="0"/>
                <a:sym typeface="Symbol" panose="05050102010706020507" pitchFamily="18" charset="2"/>
              </a:rPr>
              <a:t> 6 e </a:t>
            </a:r>
            <a:r>
              <a:rPr lang="en-US" sz="3200" dirty="0" err="1" smtClean="0">
                <a:solidFill>
                  <a:prstClr val="black"/>
                </a:solidFill>
                <a:latin typeface="Times New Roman" panose="02020603050405020304" pitchFamily="18" charset="0"/>
                <a:cs typeface="Times New Roman" panose="02020603050405020304" pitchFamily="18" charset="0"/>
                <a:sym typeface="Symbol" panose="05050102010706020507" pitchFamily="18" charset="2"/>
              </a:rPr>
              <a:t>lớp</a:t>
            </a:r>
            <a:r>
              <a:rPr lang="en-US" sz="3200" dirty="0" smtClean="0">
                <a:solidFill>
                  <a:prstClr val="black"/>
                </a:solidFill>
                <a:latin typeface="Times New Roman" panose="02020603050405020304" pitchFamily="18" charset="0"/>
                <a:cs typeface="Times New Roman" panose="02020603050405020304" pitchFamily="18" charset="0"/>
                <a:sym typeface="Symbol" panose="05050102010706020507" pitchFamily="18" charset="2"/>
              </a:rPr>
              <a:t> </a:t>
            </a:r>
            <a:r>
              <a:rPr lang="en-US" sz="3200" dirty="0" err="1" smtClean="0">
                <a:solidFill>
                  <a:prstClr val="black"/>
                </a:solidFill>
                <a:latin typeface="Times New Roman" panose="02020603050405020304" pitchFamily="18" charset="0"/>
                <a:cs typeface="Times New Roman" panose="02020603050405020304" pitchFamily="18" charset="0"/>
                <a:sym typeface="Symbol" panose="05050102010706020507" pitchFamily="18" charset="2"/>
              </a:rPr>
              <a:t>ngoài</a:t>
            </a:r>
            <a:r>
              <a:rPr lang="en-US" sz="3200" dirty="0" smtClean="0">
                <a:solidFill>
                  <a:prstClr val="black"/>
                </a:solidFill>
                <a:latin typeface="Times New Roman" panose="02020603050405020304" pitchFamily="18" charset="0"/>
                <a:cs typeface="Times New Roman" panose="02020603050405020304" pitchFamily="18" charset="0"/>
                <a:sym typeface="Symbol" panose="05050102010706020507" pitchFamily="18" charset="2"/>
              </a:rPr>
              <a:t> </a:t>
            </a:r>
            <a:r>
              <a:rPr lang="en-US" sz="3200" dirty="0" err="1" smtClean="0">
                <a:solidFill>
                  <a:prstClr val="black"/>
                </a:solidFill>
                <a:latin typeface="Times New Roman" panose="02020603050405020304" pitchFamily="18" charset="0"/>
                <a:cs typeface="Times New Roman" panose="02020603050405020304" pitchFamily="18" charset="0"/>
                <a:sym typeface="Symbol" panose="05050102010706020507" pitchFamily="18" charset="2"/>
              </a:rPr>
              <a:t>cùng</a:t>
            </a:r>
            <a:r>
              <a:rPr lang="en-US" sz="3200" dirty="0" smtClean="0">
                <a:solidFill>
                  <a:prstClr val="black"/>
                </a:solidFill>
                <a:latin typeface="Times New Roman" panose="02020603050405020304" pitchFamily="18" charset="0"/>
                <a:cs typeface="Times New Roman" panose="02020603050405020304" pitchFamily="18" charset="0"/>
                <a:sym typeface="Symbol" panose="05050102010706020507" pitchFamily="18" charset="2"/>
              </a:rPr>
              <a:t> </a:t>
            </a:r>
            <a:r>
              <a:rPr lang="en-US" sz="3200" dirty="0" err="1" smtClean="0">
                <a:solidFill>
                  <a:prstClr val="black"/>
                </a:solidFill>
                <a:latin typeface="Times New Roman" panose="02020603050405020304" pitchFamily="18" charset="0"/>
                <a:cs typeface="Times New Roman" panose="02020603050405020304" pitchFamily="18" charset="0"/>
                <a:sym typeface="Symbol" panose="05050102010706020507" pitchFamily="18" charset="2"/>
              </a:rPr>
              <a:t>nên</a:t>
            </a:r>
            <a:r>
              <a:rPr lang="en-US" sz="3200" dirty="0" smtClean="0">
                <a:solidFill>
                  <a:prstClr val="black"/>
                </a:solidFill>
                <a:latin typeface="Times New Roman" panose="02020603050405020304" pitchFamily="18" charset="0"/>
                <a:cs typeface="Times New Roman" panose="02020603050405020304" pitchFamily="18" charset="0"/>
                <a:sym typeface="Symbol" panose="05050102010706020507" pitchFamily="18" charset="2"/>
              </a:rPr>
              <a:t> A ở </a:t>
            </a:r>
            <a:r>
              <a:rPr lang="en-US" sz="3200" dirty="0" err="1" smtClean="0">
                <a:solidFill>
                  <a:prstClr val="black"/>
                </a:solidFill>
                <a:latin typeface="Times New Roman" panose="02020603050405020304" pitchFamily="18" charset="0"/>
                <a:cs typeface="Times New Roman" panose="02020603050405020304" pitchFamily="18" charset="0"/>
                <a:sym typeface="Symbol" panose="05050102010706020507" pitchFamily="18" charset="2"/>
              </a:rPr>
              <a:t>nhóm</a:t>
            </a:r>
            <a:r>
              <a:rPr lang="en-US" sz="3200" dirty="0" smtClean="0">
                <a:solidFill>
                  <a:prstClr val="black"/>
                </a:solidFill>
                <a:latin typeface="Times New Roman" panose="02020603050405020304" pitchFamily="18" charset="0"/>
                <a:cs typeface="Times New Roman" panose="02020603050405020304" pitchFamily="18" charset="0"/>
                <a:sym typeface="Symbol" panose="05050102010706020507" pitchFamily="18" charset="2"/>
              </a:rPr>
              <a:t> VI A</a:t>
            </a:r>
          </a:p>
          <a:p>
            <a:pPr defTabSz="457200"/>
            <a:r>
              <a:rPr lang="en-US" sz="3200" dirty="0">
                <a:solidFill>
                  <a:prstClr val="black"/>
                </a:solidFill>
                <a:latin typeface="Times New Roman" panose="02020603050405020304" pitchFamily="18" charset="0"/>
                <a:cs typeface="Times New Roman" panose="02020603050405020304" pitchFamily="18" charset="0"/>
                <a:sym typeface="Symbol" panose="05050102010706020507" pitchFamily="18" charset="2"/>
              </a:rPr>
              <a:t> </a:t>
            </a:r>
            <a:r>
              <a:rPr lang="en-US" sz="3200" dirty="0" smtClean="0">
                <a:solidFill>
                  <a:prstClr val="black"/>
                </a:solidFill>
                <a:latin typeface="Times New Roman" panose="02020603050405020304" pitchFamily="18" charset="0"/>
                <a:cs typeface="Times New Roman" panose="02020603050405020304" pitchFamily="18" charset="0"/>
                <a:sym typeface="Symbol" panose="05050102010706020507" pitchFamily="18" charset="2"/>
              </a:rPr>
              <a:t>- A </a:t>
            </a:r>
            <a:r>
              <a:rPr lang="en-US" sz="3200" dirty="0" err="1" smtClean="0">
                <a:solidFill>
                  <a:prstClr val="black"/>
                </a:solidFill>
                <a:latin typeface="Times New Roman" panose="02020603050405020304" pitchFamily="18" charset="0"/>
                <a:cs typeface="Times New Roman" panose="02020603050405020304" pitchFamily="18" charset="0"/>
                <a:sym typeface="Symbol" panose="05050102010706020507" pitchFamily="18" charset="2"/>
              </a:rPr>
              <a:t>là</a:t>
            </a:r>
            <a:r>
              <a:rPr lang="en-US" sz="3200" dirty="0" smtClean="0">
                <a:solidFill>
                  <a:prstClr val="black"/>
                </a:solidFill>
                <a:latin typeface="Times New Roman" panose="02020603050405020304" pitchFamily="18" charset="0"/>
                <a:cs typeface="Times New Roman" panose="02020603050405020304" pitchFamily="18" charset="0"/>
                <a:sym typeface="Symbol" panose="05050102010706020507" pitchFamily="18" charset="2"/>
              </a:rPr>
              <a:t> phi </a:t>
            </a:r>
            <a:r>
              <a:rPr lang="en-US" sz="3200" dirty="0" err="1" smtClean="0">
                <a:solidFill>
                  <a:prstClr val="black"/>
                </a:solidFill>
                <a:latin typeface="Times New Roman" panose="02020603050405020304" pitchFamily="18" charset="0"/>
                <a:cs typeface="Times New Roman" panose="02020603050405020304" pitchFamily="18" charset="0"/>
                <a:sym typeface="Symbol" panose="05050102010706020507" pitchFamily="18" charset="2"/>
              </a:rPr>
              <a:t>kim</a:t>
            </a:r>
            <a:r>
              <a:rPr lang="en-US" sz="3200" dirty="0" smtClean="0">
                <a:solidFill>
                  <a:prstClr val="black"/>
                </a:solidFill>
                <a:latin typeface="Times New Roman" panose="02020603050405020304" pitchFamily="18" charset="0"/>
                <a:cs typeface="Times New Roman" panose="02020603050405020304" pitchFamily="18" charset="0"/>
                <a:sym typeface="Symbol" panose="05050102010706020507" pitchFamily="18" charset="2"/>
              </a:rPr>
              <a:t> </a:t>
            </a:r>
            <a:r>
              <a:rPr lang="en-US" sz="3200" dirty="0" err="1" smtClean="0">
                <a:solidFill>
                  <a:prstClr val="black"/>
                </a:solidFill>
                <a:latin typeface="Times New Roman" panose="02020603050405020304" pitchFamily="18" charset="0"/>
                <a:cs typeface="Times New Roman" panose="02020603050405020304" pitchFamily="18" charset="0"/>
                <a:sym typeface="Symbol" panose="05050102010706020507" pitchFamily="18" charset="2"/>
              </a:rPr>
              <a:t>Sunfur</a:t>
            </a:r>
            <a:r>
              <a:rPr lang="en-US" sz="3200" dirty="0" smtClean="0">
                <a:solidFill>
                  <a:prstClr val="black"/>
                </a:solidFill>
                <a:latin typeface="Times New Roman" panose="02020603050405020304" pitchFamily="18" charset="0"/>
                <a:cs typeface="Times New Roman" panose="02020603050405020304" pitchFamily="18" charset="0"/>
                <a:sym typeface="Symbol" panose="05050102010706020507" pitchFamily="18" charset="2"/>
              </a:rPr>
              <a:t> ( </a:t>
            </a:r>
            <a:r>
              <a:rPr lang="en-US" sz="3200" dirty="0" err="1" smtClean="0">
                <a:solidFill>
                  <a:prstClr val="black"/>
                </a:solidFill>
                <a:latin typeface="Times New Roman" panose="02020603050405020304" pitchFamily="18" charset="0"/>
                <a:cs typeface="Times New Roman" panose="02020603050405020304" pitchFamily="18" charset="0"/>
                <a:sym typeface="Symbol" panose="05050102010706020507" pitchFamily="18" charset="2"/>
              </a:rPr>
              <a:t>lưu</a:t>
            </a:r>
            <a:r>
              <a:rPr lang="en-US" sz="3200" dirty="0" smtClean="0">
                <a:solidFill>
                  <a:prstClr val="black"/>
                </a:solidFill>
                <a:latin typeface="Times New Roman" panose="02020603050405020304" pitchFamily="18" charset="0"/>
                <a:cs typeface="Times New Roman" panose="02020603050405020304" pitchFamily="18" charset="0"/>
                <a:sym typeface="Symbol" panose="05050102010706020507" pitchFamily="18" charset="2"/>
              </a:rPr>
              <a:t> </a:t>
            </a:r>
            <a:r>
              <a:rPr lang="en-US" sz="3200" dirty="0" err="1" smtClean="0">
                <a:solidFill>
                  <a:prstClr val="black"/>
                </a:solidFill>
                <a:latin typeface="Times New Roman" panose="02020603050405020304" pitchFamily="18" charset="0"/>
                <a:cs typeface="Times New Roman" panose="02020603050405020304" pitchFamily="18" charset="0"/>
                <a:sym typeface="Symbol" panose="05050102010706020507" pitchFamily="18" charset="2"/>
              </a:rPr>
              <a:t>huỳnh</a:t>
            </a:r>
            <a:r>
              <a:rPr lang="en-US" sz="3200" dirty="0" smtClean="0">
                <a:solidFill>
                  <a:prstClr val="black"/>
                </a:solidFill>
                <a:latin typeface="Times New Roman" panose="02020603050405020304" pitchFamily="18" charset="0"/>
                <a:cs typeface="Times New Roman" panose="02020603050405020304" pitchFamily="18" charset="0"/>
                <a:sym typeface="Symbol" panose="05050102010706020507" pitchFamily="18" charset="2"/>
              </a:rPr>
              <a:t>) </a:t>
            </a:r>
            <a:r>
              <a:rPr lang="en-US" sz="3200" dirty="0">
                <a:solidFill>
                  <a:prstClr val="black"/>
                </a:solidFill>
                <a:latin typeface="Times New Roman" panose="02020603050405020304" pitchFamily="18" charset="0"/>
                <a:cs typeface="Times New Roman" panose="02020603050405020304" pitchFamily="18" charset="0"/>
                <a:sym typeface="Symbol" panose="05050102010706020507" pitchFamily="18" charset="2"/>
              </a:rPr>
              <a:t>( S ) </a:t>
            </a:r>
            <a:endParaRPr lang="en-US" sz="3200" dirty="0">
              <a:solidFill>
                <a:prstClr val="black"/>
              </a:solidFill>
              <a:latin typeface="Times New Roman" panose="02020603050405020304" pitchFamily="18" charset="0"/>
              <a:cs typeface="Times New Roman" panose="02020603050405020304" pitchFamily="18" charset="0"/>
            </a:endParaRPr>
          </a:p>
        </p:txBody>
      </p:sp>
      <p:sp>
        <p:nvSpPr>
          <p:cNvPr id="4" name="Action Button: Home 3">
            <a:hlinkClick r:id="rId2" action="ppaction://hlinksldjump" highlightClick="1"/>
          </p:cNvPr>
          <p:cNvSpPr/>
          <p:nvPr/>
        </p:nvSpPr>
        <p:spPr>
          <a:xfrm>
            <a:off x="10515600" y="5715000"/>
            <a:ext cx="1569720" cy="1143000"/>
          </a:xfrm>
          <a:prstGeom prst="actionButtonHo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Tree>
    <p:extLst>
      <p:ext uri="{BB962C8B-B14F-4D97-AF65-F5344CB8AC3E}">
        <p14:creationId xmlns:p14="http://schemas.microsoft.com/office/powerpoint/2010/main" val="847646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91285" y="1487922"/>
            <a:ext cx="11783005" cy="3316286"/>
          </a:xfrm>
          <a:prstGeom prst="rect">
            <a:avLst/>
          </a:prstGeom>
          <a:noFill/>
          <a:ln w="9525">
            <a:noFill/>
            <a:miter lim="800000"/>
            <a:headEnd/>
            <a:tailEnd/>
          </a:ln>
          <a:effectLst/>
        </p:spPr>
      </p:pic>
    </p:spTree>
    <p:extLst>
      <p:ext uri="{BB962C8B-B14F-4D97-AF65-F5344CB8AC3E}">
        <p14:creationId xmlns:p14="http://schemas.microsoft.com/office/powerpoint/2010/main" val="2635201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 calcmode="lin" valueType="num">
                                      <p:cBhvr>
                                        <p:cTn id="9" dur="500" fill="hold"/>
                                        <p:tgtEl>
                                          <p:spTgt spid="1026"/>
                                        </p:tgtEl>
                                        <p:attrNameLst>
                                          <p:attrName>style.rotation</p:attrName>
                                        </p:attrNameLst>
                                      </p:cBhvr>
                                      <p:tavLst>
                                        <p:tav tm="0">
                                          <p:val>
                                            <p:fltVal val="360"/>
                                          </p:val>
                                        </p:tav>
                                        <p:tav tm="100000">
                                          <p:val>
                                            <p:fltVal val="0"/>
                                          </p:val>
                                        </p:tav>
                                      </p:tavLst>
                                    </p:anim>
                                    <p:animEffect transition="in" filter="fade">
                                      <p:cBhvr>
                                        <p:cTn id="10"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Ở ĐẦU KHTN 7-HIỀ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MỞ ĐẦU KHTN 7-HIỀN</Template>
  <TotalTime>1388</TotalTime>
  <Words>1424</Words>
  <Application>Microsoft Office PowerPoint</Application>
  <PresentationFormat>Widescreen</PresentationFormat>
  <Paragraphs>166</Paragraphs>
  <Slides>35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Calibri Light</vt:lpstr>
      <vt:lpstr>Symbol</vt:lpstr>
      <vt:lpstr>Times New Roman</vt:lpstr>
      <vt:lpstr>MỞ ĐẦU KHTN 7-HIỀN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Bùi Thị Thu Hiền</dc:creator>
  <cp:lastModifiedBy>Admin</cp:lastModifiedBy>
  <cp:revision>218</cp:revision>
  <dcterms:created xsi:type="dcterms:W3CDTF">2022-07-11T10:05:56Z</dcterms:created>
  <dcterms:modified xsi:type="dcterms:W3CDTF">2023-08-21T09:39:24Z</dcterms:modified>
</cp:coreProperties>
</file>