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1"/>
  </p:notesMasterIdLst>
  <p:sldIdLst>
    <p:sldId id="256" r:id="rId2"/>
    <p:sldId id="301" r:id="rId3"/>
    <p:sldId id="448" r:id="rId4"/>
    <p:sldId id="567" r:id="rId5"/>
    <p:sldId id="569" r:id="rId6"/>
    <p:sldId id="553" r:id="rId7"/>
    <p:sldId id="568" r:id="rId8"/>
    <p:sldId id="555" r:id="rId9"/>
    <p:sldId id="556" r:id="rId10"/>
    <p:sldId id="536" r:id="rId11"/>
    <p:sldId id="538" r:id="rId12"/>
    <p:sldId id="559" r:id="rId13"/>
    <p:sldId id="560" r:id="rId14"/>
    <p:sldId id="561" r:id="rId15"/>
    <p:sldId id="562" r:id="rId16"/>
    <p:sldId id="563" r:id="rId17"/>
    <p:sldId id="541" r:id="rId18"/>
    <p:sldId id="564" r:id="rId19"/>
    <p:sldId id="570"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96" y="8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18A52A-B7C4-4479-BDCE-D56F353E9BEF}" type="datetimeFigureOut">
              <a:rPr lang="en-US" smtClean="0"/>
              <a:t>2/10/2023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7280E9-E9DA-4C59-AE8C-B1870E5D9495}" type="slidenum">
              <a:rPr lang="en-US" smtClean="0"/>
              <a:t>‹#›</a:t>
            </a:fld>
            <a:endParaRPr lang="en-US"/>
          </a:p>
        </p:txBody>
      </p:sp>
    </p:spTree>
    <p:extLst>
      <p:ext uri="{BB962C8B-B14F-4D97-AF65-F5344CB8AC3E}">
        <p14:creationId xmlns:p14="http://schemas.microsoft.com/office/powerpoint/2010/main" val="1074437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1EAA3A0-03DD-42A7-8858-02097ACA36BD}" type="datetimeFigureOut">
              <a:rPr lang="en-US" smtClean="0"/>
              <a:t>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C582B-BA4A-4146-8678-C0EA4808F717}" type="slidenum">
              <a:rPr lang="en-US" smtClean="0"/>
              <a:t>‹#›</a:t>
            </a:fld>
            <a:endParaRPr lang="en-US"/>
          </a:p>
        </p:txBody>
      </p:sp>
    </p:spTree>
    <p:extLst>
      <p:ext uri="{BB962C8B-B14F-4D97-AF65-F5344CB8AC3E}">
        <p14:creationId xmlns:p14="http://schemas.microsoft.com/office/powerpoint/2010/main" val="3146250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EAA3A0-03DD-42A7-8858-02097ACA36BD}" type="datetimeFigureOut">
              <a:rPr lang="en-US" smtClean="0"/>
              <a:t>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C582B-BA4A-4146-8678-C0EA4808F717}" type="slidenum">
              <a:rPr lang="en-US" smtClean="0"/>
              <a:t>‹#›</a:t>
            </a:fld>
            <a:endParaRPr lang="en-US"/>
          </a:p>
        </p:txBody>
      </p:sp>
    </p:spTree>
    <p:extLst>
      <p:ext uri="{BB962C8B-B14F-4D97-AF65-F5344CB8AC3E}">
        <p14:creationId xmlns:p14="http://schemas.microsoft.com/office/powerpoint/2010/main" val="1740750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EAA3A0-03DD-42A7-8858-02097ACA36BD}" type="datetimeFigureOut">
              <a:rPr lang="en-US" smtClean="0"/>
              <a:t>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C582B-BA4A-4146-8678-C0EA4808F717}" type="slidenum">
              <a:rPr lang="en-US" smtClean="0"/>
              <a:t>‹#›</a:t>
            </a:fld>
            <a:endParaRPr lang="en-US"/>
          </a:p>
        </p:txBody>
      </p:sp>
    </p:spTree>
    <p:extLst>
      <p:ext uri="{BB962C8B-B14F-4D97-AF65-F5344CB8AC3E}">
        <p14:creationId xmlns:p14="http://schemas.microsoft.com/office/powerpoint/2010/main" val="4009642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EAA3A0-03DD-42A7-8858-02097ACA36BD}" type="datetimeFigureOut">
              <a:rPr lang="en-US" smtClean="0"/>
              <a:t>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C582B-BA4A-4146-8678-C0EA4808F717}" type="slidenum">
              <a:rPr lang="en-US" smtClean="0"/>
              <a:t>‹#›</a:t>
            </a:fld>
            <a:endParaRPr lang="en-US"/>
          </a:p>
        </p:txBody>
      </p:sp>
    </p:spTree>
    <p:extLst>
      <p:ext uri="{BB962C8B-B14F-4D97-AF65-F5344CB8AC3E}">
        <p14:creationId xmlns:p14="http://schemas.microsoft.com/office/powerpoint/2010/main" val="3504535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EAA3A0-03DD-42A7-8858-02097ACA36BD}" type="datetimeFigureOut">
              <a:rPr lang="en-US" smtClean="0"/>
              <a:t>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C582B-BA4A-4146-8678-C0EA4808F717}" type="slidenum">
              <a:rPr lang="en-US" smtClean="0"/>
              <a:t>‹#›</a:t>
            </a:fld>
            <a:endParaRPr lang="en-US"/>
          </a:p>
        </p:txBody>
      </p:sp>
    </p:spTree>
    <p:extLst>
      <p:ext uri="{BB962C8B-B14F-4D97-AF65-F5344CB8AC3E}">
        <p14:creationId xmlns:p14="http://schemas.microsoft.com/office/powerpoint/2010/main" val="2930497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1EAA3A0-03DD-42A7-8858-02097ACA36BD}" type="datetimeFigureOut">
              <a:rPr lang="en-US" smtClean="0"/>
              <a:t>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C582B-BA4A-4146-8678-C0EA4808F717}" type="slidenum">
              <a:rPr lang="en-US" smtClean="0"/>
              <a:t>‹#›</a:t>
            </a:fld>
            <a:endParaRPr lang="en-US"/>
          </a:p>
        </p:txBody>
      </p:sp>
    </p:spTree>
    <p:extLst>
      <p:ext uri="{BB962C8B-B14F-4D97-AF65-F5344CB8AC3E}">
        <p14:creationId xmlns:p14="http://schemas.microsoft.com/office/powerpoint/2010/main" val="4129980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1EAA3A0-03DD-42A7-8858-02097ACA36BD}" type="datetimeFigureOut">
              <a:rPr lang="en-US" smtClean="0"/>
              <a:t>2/10/2023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7C582B-BA4A-4146-8678-C0EA4808F717}" type="slidenum">
              <a:rPr lang="en-US" smtClean="0"/>
              <a:t>‹#›</a:t>
            </a:fld>
            <a:endParaRPr lang="en-US"/>
          </a:p>
        </p:txBody>
      </p:sp>
    </p:spTree>
    <p:extLst>
      <p:ext uri="{BB962C8B-B14F-4D97-AF65-F5344CB8AC3E}">
        <p14:creationId xmlns:p14="http://schemas.microsoft.com/office/powerpoint/2010/main" val="3624868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1EAA3A0-03DD-42A7-8858-02097ACA36BD}" type="datetimeFigureOut">
              <a:rPr lang="en-US" smtClean="0"/>
              <a:t>2/10/2023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7C582B-BA4A-4146-8678-C0EA4808F717}" type="slidenum">
              <a:rPr lang="en-US" smtClean="0"/>
              <a:t>‹#›</a:t>
            </a:fld>
            <a:endParaRPr lang="en-US"/>
          </a:p>
        </p:txBody>
      </p:sp>
    </p:spTree>
    <p:extLst>
      <p:ext uri="{BB962C8B-B14F-4D97-AF65-F5344CB8AC3E}">
        <p14:creationId xmlns:p14="http://schemas.microsoft.com/office/powerpoint/2010/main" val="417189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EAA3A0-03DD-42A7-8858-02097ACA36BD}" type="datetimeFigureOut">
              <a:rPr lang="en-US" smtClean="0"/>
              <a:t>2/10/2023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7C582B-BA4A-4146-8678-C0EA4808F717}" type="slidenum">
              <a:rPr lang="en-US" smtClean="0"/>
              <a:t>‹#›</a:t>
            </a:fld>
            <a:endParaRPr lang="en-US"/>
          </a:p>
        </p:txBody>
      </p:sp>
    </p:spTree>
    <p:extLst>
      <p:ext uri="{BB962C8B-B14F-4D97-AF65-F5344CB8AC3E}">
        <p14:creationId xmlns:p14="http://schemas.microsoft.com/office/powerpoint/2010/main" val="2702426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EAA3A0-03DD-42A7-8858-02097ACA36BD}" type="datetimeFigureOut">
              <a:rPr lang="en-US" smtClean="0"/>
              <a:t>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C582B-BA4A-4146-8678-C0EA4808F717}" type="slidenum">
              <a:rPr lang="en-US" smtClean="0"/>
              <a:t>‹#›</a:t>
            </a:fld>
            <a:endParaRPr lang="en-US"/>
          </a:p>
        </p:txBody>
      </p:sp>
    </p:spTree>
    <p:extLst>
      <p:ext uri="{BB962C8B-B14F-4D97-AF65-F5344CB8AC3E}">
        <p14:creationId xmlns:p14="http://schemas.microsoft.com/office/powerpoint/2010/main" val="862902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EAA3A0-03DD-42A7-8858-02097ACA36BD}" type="datetimeFigureOut">
              <a:rPr lang="en-US" smtClean="0"/>
              <a:t>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C582B-BA4A-4146-8678-C0EA4808F717}" type="slidenum">
              <a:rPr lang="en-US" smtClean="0"/>
              <a:t>‹#›</a:t>
            </a:fld>
            <a:endParaRPr lang="en-US"/>
          </a:p>
        </p:txBody>
      </p:sp>
    </p:spTree>
    <p:extLst>
      <p:ext uri="{BB962C8B-B14F-4D97-AF65-F5344CB8AC3E}">
        <p14:creationId xmlns:p14="http://schemas.microsoft.com/office/powerpoint/2010/main" val="1078944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EAA3A0-03DD-42A7-8858-02097ACA36BD}" type="datetimeFigureOut">
              <a:rPr lang="en-US" smtClean="0"/>
              <a:t>2/10/2023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7C582B-BA4A-4146-8678-C0EA4808F717}" type="slidenum">
              <a:rPr lang="en-US" smtClean="0"/>
              <a:t>‹#›</a:t>
            </a:fld>
            <a:endParaRPr lang="en-US"/>
          </a:p>
        </p:txBody>
      </p:sp>
    </p:spTree>
    <p:extLst>
      <p:ext uri="{BB962C8B-B14F-4D97-AF65-F5344CB8AC3E}">
        <p14:creationId xmlns:p14="http://schemas.microsoft.com/office/powerpoint/2010/main" val="302606276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97893D0-CE91-45F5-966D-EFBA5D27F11F}"/>
              </a:ext>
            </a:extLst>
          </p:cNvPr>
          <p:cNvSpPr>
            <a:spLocks noGrp="1"/>
          </p:cNvSpPr>
          <p:nvPr>
            <p:ph type="ctrTitle"/>
          </p:nvPr>
        </p:nvSpPr>
        <p:spPr>
          <a:xfrm>
            <a:off x="699247" y="216274"/>
            <a:ext cx="10905565" cy="5700432"/>
          </a:xfrm>
          <a:noFill/>
        </p:spPr>
        <p:txBody>
          <a:bodyPr anchor="ctr">
            <a:normAutofit fontScale="90000"/>
          </a:bodyPr>
          <a:lstStyle/>
          <a:p>
            <a:pPr>
              <a:lnSpc>
                <a:spcPct val="150000"/>
              </a:lnSpc>
            </a:pPr>
            <a:r>
              <a:rPr lang="vi-VN" sz="4800" b="1" dirty="0" smtClean="0">
                <a:solidFill>
                  <a:srgbClr val="080808"/>
                </a:solidFill>
                <a:latin typeface="Times New Roman" panose="02020603050405020304" pitchFamily="18" charset="0"/>
                <a:cs typeface="Times New Roman" panose="02020603050405020304" pitchFamily="18" charset="0"/>
              </a:rPr>
              <a:t>Tiết 37, 38: Bài </a:t>
            </a:r>
            <a:r>
              <a:rPr lang="vi-VN" sz="4800" b="1" dirty="0">
                <a:solidFill>
                  <a:srgbClr val="080808"/>
                </a:solidFill>
                <a:latin typeface="Times New Roman" panose="02020603050405020304" pitchFamily="18" charset="0"/>
                <a:cs typeface="Times New Roman" panose="02020603050405020304" pitchFamily="18" charset="0"/>
              </a:rPr>
              <a:t>29. Khái quát sinh trưởng và phát triển ở sinh </a:t>
            </a:r>
            <a:r>
              <a:rPr lang="vi-VN" sz="4800" b="1" dirty="0" smtClean="0">
                <a:solidFill>
                  <a:srgbClr val="080808"/>
                </a:solidFill>
                <a:latin typeface="Times New Roman" panose="02020603050405020304" pitchFamily="18" charset="0"/>
                <a:cs typeface="Times New Roman" panose="02020603050405020304" pitchFamily="18" charset="0"/>
              </a:rPr>
              <a:t>vật</a:t>
            </a:r>
            <a:br>
              <a:rPr lang="vi-VN" sz="4800" b="1" dirty="0" smtClean="0">
                <a:solidFill>
                  <a:srgbClr val="080808"/>
                </a:solidFill>
                <a:latin typeface="Times New Roman" panose="02020603050405020304" pitchFamily="18" charset="0"/>
                <a:cs typeface="Times New Roman" panose="02020603050405020304" pitchFamily="18" charset="0"/>
              </a:rPr>
            </a:br>
            <a:r>
              <a:rPr lang="vi-VN" sz="4800" dirty="0">
                <a:cs typeface="Times New Roman" panose="02020603050405020304" pitchFamily="18" charset="0"/>
              </a:rPr>
              <a:t>I. Khái niệm sinh trưởng, phát triển và mối quan hệ giữa sinh trưởng, phát triển ở sinh vật.</a:t>
            </a:r>
            <a:r>
              <a:rPr lang="en-US" sz="4800" dirty="0" smtClean="0">
                <a:latin typeface="Times New Roman" pitchFamily="18" charset="0"/>
                <a:cs typeface="Times New Roman" pitchFamily="18" charset="0"/>
              </a:rPr>
              <a:t/>
            </a:r>
            <a:br>
              <a:rPr lang="en-US" sz="4800" dirty="0" smtClean="0">
                <a:latin typeface="Times New Roman" pitchFamily="18" charset="0"/>
                <a:cs typeface="Times New Roman" pitchFamily="18" charset="0"/>
              </a:rPr>
            </a:b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8131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260648"/>
            <a:ext cx="11258550" cy="946373"/>
          </a:xfrm>
        </p:spPr>
        <p:txBody>
          <a:bodyPr>
            <a:normAutofit/>
          </a:bodyPr>
          <a:lstStyle/>
          <a:p>
            <a:r>
              <a:rPr lang="en-US" sz="4000" b="1" dirty="0">
                <a:solidFill>
                  <a:srgbClr val="C00000"/>
                </a:solidFill>
                <a:latin typeface="Times New Roman" panose="02020603050405020304" pitchFamily="18" charset="0"/>
                <a:cs typeface="Times New Roman" panose="02020603050405020304" pitchFamily="18" charset="0"/>
              </a:rPr>
              <a:t>1. </a:t>
            </a:r>
            <a:r>
              <a:rPr lang="vi-VN" sz="4000" b="1" dirty="0">
                <a:solidFill>
                  <a:srgbClr val="C00000"/>
                </a:solidFill>
                <a:latin typeface="Times New Roman" panose="02020603050405020304" pitchFamily="18" charset="0"/>
                <a:cs typeface="Times New Roman" panose="02020603050405020304" pitchFamily="18" charset="0"/>
              </a:rPr>
              <a:t>Ảnh hưởng của chất dinh dưỡng</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2875" y="2434431"/>
            <a:ext cx="4286250" cy="313372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9141" y="1196753"/>
            <a:ext cx="7022151" cy="2512839"/>
          </a:xfrm>
          <a:prstGeom prst="rect">
            <a:avLst/>
          </a:prstGeom>
        </p:spPr>
      </p:pic>
      <p:sp>
        <p:nvSpPr>
          <p:cNvPr id="6" name="Rounded Rectangular Callout 5"/>
          <p:cNvSpPr/>
          <p:nvPr/>
        </p:nvSpPr>
        <p:spPr>
          <a:xfrm>
            <a:off x="3101222" y="3971246"/>
            <a:ext cx="3600400" cy="2376264"/>
          </a:xfrm>
          <a:prstGeom prst="wedgeRoundRectCallout">
            <a:avLst>
              <a:gd name="adj1" fmla="val 57662"/>
              <a:gd name="adj2" fmla="val -8872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Dinh dưỡng </a:t>
            </a:r>
            <a:r>
              <a:rPr lang="en-US" sz="2800" dirty="0" err="1">
                <a:solidFill>
                  <a:schemeClr val="tx1"/>
                </a:solidFill>
                <a:latin typeface="Times New Roman" panose="02020603050405020304" pitchFamily="18" charset="0"/>
                <a:cs typeface="Times New Roman" panose="02020603050405020304" pitchFamily="18" charset="0"/>
              </a:rPr>
              <a:t>là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nhân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tố</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ảnh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hưởng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như</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thế</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nào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đến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sự</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sinh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trưởng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phát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triển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sinh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vật</a:t>
            </a:r>
            <a:r>
              <a:rPr lang="en-US" sz="2800" dirty="0">
                <a:solidFill>
                  <a:schemeClr val="tx1"/>
                </a:solidFill>
                <a:latin typeface="Times New Roman" panose="02020603050405020304" pitchFamily="18" charset="0"/>
                <a:cs typeface="Times New Roman" panose="02020603050405020304" pitchFamily="18" charset="0"/>
              </a:rPr>
              <a:t>?</a:t>
            </a:r>
            <a:endParaRPr lang="vi-VN"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0434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1951" y="514375"/>
            <a:ext cx="5511901" cy="435117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2327" y="514375"/>
            <a:ext cx="5221678" cy="4351178"/>
          </a:xfrm>
          <a:prstGeom prst="rect">
            <a:avLst/>
          </a:prstGeom>
        </p:spPr>
      </p:pic>
      <p:sp>
        <p:nvSpPr>
          <p:cNvPr id="6" name="Horizontal Scroll 5"/>
          <p:cNvSpPr/>
          <p:nvPr/>
        </p:nvSpPr>
        <p:spPr>
          <a:xfrm>
            <a:off x="691951" y="5193809"/>
            <a:ext cx="10311549" cy="1080120"/>
          </a:xfrm>
          <a:prstGeom prst="horizontalScroll">
            <a:avLst/>
          </a:prstGeom>
          <a:solidFill>
            <a:schemeClr val="bg1"/>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400" dirty="0" err="1">
                <a:latin typeface="Times New Roman" panose="02020603050405020304" pitchFamily="18" charset="0"/>
                <a:cs typeface="Times New Roman" panose="02020603050405020304" pitchFamily="18" charset="0"/>
              </a:rPr>
              <a:t>Em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suy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nghĩ</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gì</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ảnh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trên</a:t>
            </a:r>
            <a:r>
              <a:rPr lang="en-US" sz="4400" dirty="0">
                <a:latin typeface="Times New Roman" panose="02020603050405020304" pitchFamily="18" charset="0"/>
                <a:cs typeface="Times New Roman" panose="02020603050405020304" pitchFamily="18" charset="0"/>
              </a:rPr>
              <a:t> ?</a:t>
            </a:r>
            <a:endParaRPr lang="vi-VN"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18236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04731F28-0FB9-40B0-949D-AE46D8B500BE}"/>
              </a:ext>
            </a:extLst>
          </p:cNvPr>
          <p:cNvSpPr>
            <a:spLocks noGrp="1"/>
          </p:cNvSpPr>
          <p:nvPr>
            <p:ph idx="1"/>
          </p:nvPr>
        </p:nvSpPr>
        <p:spPr>
          <a:xfrm>
            <a:off x="2400299" y="1655446"/>
            <a:ext cx="9581601" cy="4960358"/>
          </a:xfrm>
          <a:ln/>
        </p:spPr>
        <p:style>
          <a:lnRef idx="2">
            <a:schemeClr val="accent1"/>
          </a:lnRef>
          <a:fillRef idx="1">
            <a:schemeClr val="lt1"/>
          </a:fillRef>
          <a:effectRef idx="0">
            <a:schemeClr val="accent1"/>
          </a:effectRef>
          <a:fontRef idx="minor">
            <a:schemeClr val="dk1"/>
          </a:fontRef>
        </p:style>
        <p:txBody>
          <a:bodyPr>
            <a:normAutofit/>
          </a:bodyPr>
          <a:lstStyle/>
          <a:p>
            <a:pPr marL="0" marR="0" indent="0" algn="just">
              <a:lnSpc>
                <a:spcPct val="150000"/>
              </a:lnSpc>
              <a:spcBef>
                <a:spcPts val="0"/>
              </a:spcBef>
              <a:spcAft>
                <a:spcPts val="0"/>
              </a:spcAft>
              <a:buNone/>
            </a:pPr>
            <a:r>
              <a:rPr lang="en-US" sz="28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Cơ</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thiếu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thừa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dưỡng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sẽ</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hưởng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tốc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trưởng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qua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giai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50000"/>
              </a:lnSpc>
              <a:spcBef>
                <a:spcPts val="0"/>
              </a:spcBef>
              <a:spcAft>
                <a:spcPts val="0"/>
              </a:spcAft>
              <a:buNone/>
            </a:pPr>
            <a:r>
              <a:rPr lang="en-US" sz="28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Ở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nếu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thiếu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dưỡng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biệt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protein,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sẽ</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chậm</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lớn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gầy</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yếu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sức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kháng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kém</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50000"/>
              </a:lnSpc>
              <a:spcBef>
                <a:spcPts val="0"/>
              </a:spcBef>
              <a:spcAft>
                <a:spcPts val="0"/>
              </a:spcAft>
              <a:buNone/>
            </a:pPr>
            <a:r>
              <a:rPr lang="en-US" sz="28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Ở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nếu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thiếu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tố</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khoáng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biệt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nitrogen,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quá</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trưởng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sẽ</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bị</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ức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chế</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thậm</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chí</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bị</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chết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800" dirty="0"/>
          </a:p>
        </p:txBody>
      </p:sp>
      <p:sp>
        <p:nvSpPr>
          <p:cNvPr id="4" name="Title 1">
            <a:extLst>
              <a:ext uri="{FF2B5EF4-FFF2-40B4-BE49-F238E27FC236}">
                <a16:creationId xmlns="" xmlns:a16="http://schemas.microsoft.com/office/drawing/2014/main" id="{95B7FAAB-4D1B-4D55-8832-D4F28151D542}"/>
              </a:ext>
            </a:extLst>
          </p:cNvPr>
          <p:cNvSpPr txBox="1">
            <a:spLocks/>
          </p:cNvSpPr>
          <p:nvPr/>
        </p:nvSpPr>
        <p:spPr>
          <a:xfrm>
            <a:off x="304800" y="822960"/>
            <a:ext cx="11258550" cy="9463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r>
              <a:rPr lang="vi-VN" sz="3200" b="1" dirty="0">
                <a:solidFill>
                  <a:srgbClr val="C00000"/>
                </a:solidFill>
                <a:latin typeface="Times New Roman" panose="02020603050405020304" pitchFamily="18" charset="0"/>
                <a:cs typeface="Times New Roman" panose="02020603050405020304" pitchFamily="18" charset="0"/>
              </a:rPr>
              <a:t>1. Ảnh hưởng của chất dinh dưỡng</a:t>
            </a:r>
          </a:p>
        </p:txBody>
      </p:sp>
      <p:sp>
        <p:nvSpPr>
          <p:cNvPr id="5" name="Text Box 4">
            <a:extLst>
              <a:ext uri="{FF2B5EF4-FFF2-40B4-BE49-F238E27FC236}">
                <a16:creationId xmlns="" xmlns:a16="http://schemas.microsoft.com/office/drawing/2014/main" id="{F1CDED68-FC0F-4714-8C00-23705002AFEA}"/>
              </a:ext>
            </a:extLst>
          </p:cNvPr>
          <p:cNvSpPr txBox="1">
            <a:spLocks noChangeArrowheads="1"/>
          </p:cNvSpPr>
          <p:nvPr/>
        </p:nvSpPr>
        <p:spPr bwMode="auto">
          <a:xfrm>
            <a:off x="210099" y="242196"/>
            <a:ext cx="11771802" cy="52322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eaLnBrk="0" hangingPunct="0"/>
            <a:r>
              <a:rPr lang="vi-VN" sz="2800" b="1" dirty="0">
                <a:solidFill>
                  <a:srgbClr val="7030A0"/>
                </a:solidFill>
                <a:latin typeface="Times New Roman" pitchFamily="18" charset="0"/>
                <a:cs typeface="Times New Roman" pitchFamily="18" charset="0"/>
              </a:rPr>
              <a:t>II</a:t>
            </a:r>
            <a:r>
              <a:rPr lang="en-US" sz="2800" b="1" dirty="0">
                <a:solidFill>
                  <a:srgbClr val="7030A0"/>
                </a:solidFill>
                <a:latin typeface="Times New Roman" pitchFamily="18" charset="0"/>
                <a:cs typeface="Times New Roman" pitchFamily="18" charset="0"/>
              </a:rPr>
              <a:t>. </a:t>
            </a:r>
            <a:r>
              <a:rPr lang="vi-VN" sz="2800" b="1" dirty="0">
                <a:solidFill>
                  <a:srgbClr val="7030A0"/>
                </a:solidFill>
                <a:latin typeface="Times New Roman" panose="02020603050405020304" pitchFamily="18" charset="0"/>
                <a:cs typeface="Times New Roman" panose="02020603050405020304" pitchFamily="18" charset="0"/>
              </a:rPr>
              <a:t>Các nhân tố chủ yếu ảnh hưởng đến sinh trưởng và phát triển ở sinh vật</a:t>
            </a:r>
            <a:endParaRPr lang="en-US" sz="2800" b="1" dirty="0">
              <a:solidFill>
                <a:srgbClr val="7030A0"/>
              </a:solidFill>
              <a:latin typeface="Times New Roman" pitchFamily="18" charset="0"/>
              <a:cs typeface="Times New Roman" pitchFamily="18" charset="0"/>
            </a:endParaRPr>
          </a:p>
        </p:txBody>
      </p:sp>
      <p:pic>
        <p:nvPicPr>
          <p:cNvPr id="5124" name="Picture 4" descr="10 lời khuyên dinh dưỡng hợp lý - Tuổi Trẻ Online">
            <a:extLst>
              <a:ext uri="{FF2B5EF4-FFF2-40B4-BE49-F238E27FC236}">
                <a16:creationId xmlns="" xmlns:a16="http://schemas.microsoft.com/office/drawing/2014/main" id="{8EB1751F-F5A1-4A6D-9ECD-73B54565F32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25" y="4914900"/>
            <a:ext cx="2352674" cy="180909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Ý nghĩa của tháp dinh dưỡng | Vinmec">
            <a:extLst>
              <a:ext uri="{FF2B5EF4-FFF2-40B4-BE49-F238E27FC236}">
                <a16:creationId xmlns="" xmlns:a16="http://schemas.microsoft.com/office/drawing/2014/main" id="{EF37551A-210F-4192-B890-E6A68922AF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655446"/>
            <a:ext cx="2400298" cy="3259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1890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additive="base">
                                        <p:cTn id="3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22287C01-FC42-408B-9AD1-53B2DF3E1448}"/>
              </a:ext>
            </a:extLst>
          </p:cNvPr>
          <p:cNvSpPr txBox="1">
            <a:spLocks/>
          </p:cNvSpPr>
          <p:nvPr/>
        </p:nvSpPr>
        <p:spPr>
          <a:xfrm>
            <a:off x="343452" y="765416"/>
            <a:ext cx="11258550" cy="6629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r>
              <a:rPr lang="vi-VN" sz="2800" b="1" dirty="0">
                <a:solidFill>
                  <a:srgbClr val="C00000"/>
                </a:solidFill>
                <a:latin typeface="Times New Roman" panose="02020603050405020304" pitchFamily="18" charset="0"/>
                <a:cs typeface="Times New Roman" panose="02020603050405020304" pitchFamily="18" charset="0"/>
              </a:rPr>
              <a:t>2. Ảnh hưởng của nước</a:t>
            </a:r>
          </a:p>
        </p:txBody>
      </p:sp>
      <p:sp>
        <p:nvSpPr>
          <p:cNvPr id="5" name="Text Box 4">
            <a:extLst>
              <a:ext uri="{FF2B5EF4-FFF2-40B4-BE49-F238E27FC236}">
                <a16:creationId xmlns="" xmlns:a16="http://schemas.microsoft.com/office/drawing/2014/main" id="{840FD5B8-AB06-4538-A9AC-8E0E9DBB66C6}"/>
              </a:ext>
            </a:extLst>
          </p:cNvPr>
          <p:cNvSpPr txBox="1">
            <a:spLocks noChangeArrowheads="1"/>
          </p:cNvSpPr>
          <p:nvPr/>
        </p:nvSpPr>
        <p:spPr bwMode="auto">
          <a:xfrm>
            <a:off x="210099" y="242196"/>
            <a:ext cx="11771802" cy="52322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eaLnBrk="0" hangingPunct="0"/>
            <a:r>
              <a:rPr lang="vi-VN" sz="2800" b="1" dirty="0">
                <a:solidFill>
                  <a:srgbClr val="7030A0"/>
                </a:solidFill>
                <a:latin typeface="Times New Roman" pitchFamily="18" charset="0"/>
                <a:cs typeface="Times New Roman" pitchFamily="18" charset="0"/>
              </a:rPr>
              <a:t>II</a:t>
            </a:r>
            <a:r>
              <a:rPr lang="en-US" sz="2800" b="1" dirty="0">
                <a:solidFill>
                  <a:srgbClr val="7030A0"/>
                </a:solidFill>
                <a:latin typeface="Times New Roman" pitchFamily="18" charset="0"/>
                <a:cs typeface="Times New Roman" pitchFamily="18" charset="0"/>
              </a:rPr>
              <a:t>. </a:t>
            </a:r>
            <a:r>
              <a:rPr lang="vi-VN" sz="2800" b="1" dirty="0">
                <a:solidFill>
                  <a:srgbClr val="7030A0"/>
                </a:solidFill>
                <a:latin typeface="Times New Roman" panose="02020603050405020304" pitchFamily="18" charset="0"/>
                <a:cs typeface="Times New Roman" panose="02020603050405020304" pitchFamily="18" charset="0"/>
              </a:rPr>
              <a:t>Các nhân tố chủ yếu ảnh hưởng đến sinh trưởng và phát triển ở sinh vật</a:t>
            </a:r>
            <a:endParaRPr lang="en-US" sz="2800" b="1" dirty="0">
              <a:solidFill>
                <a:srgbClr val="7030A0"/>
              </a:solidFill>
              <a:latin typeface="Times New Roman" pitchFamily="18" charset="0"/>
              <a:cs typeface="Times New Roman" pitchFamily="18" charset="0"/>
            </a:endParaRPr>
          </a:p>
        </p:txBody>
      </p:sp>
      <p:sp>
        <p:nvSpPr>
          <p:cNvPr id="8" name="TextBox 7">
            <a:extLst>
              <a:ext uri="{FF2B5EF4-FFF2-40B4-BE49-F238E27FC236}">
                <a16:creationId xmlns="" xmlns:a16="http://schemas.microsoft.com/office/drawing/2014/main" id="{7AF31183-8ECE-4BA0-ADEA-D77D3C736942}"/>
              </a:ext>
            </a:extLst>
          </p:cNvPr>
          <p:cNvSpPr txBox="1"/>
          <p:nvPr/>
        </p:nvSpPr>
        <p:spPr>
          <a:xfrm>
            <a:off x="689316" y="1484005"/>
            <a:ext cx="11113477" cy="4989507"/>
          </a:xfrm>
          <a:prstGeom prst="rect">
            <a:avLst/>
          </a:prstGeom>
          <a:solidFill>
            <a:schemeClr val="bg1"/>
          </a:solidFill>
        </p:spPr>
        <p:style>
          <a:lnRef idx="1">
            <a:schemeClr val="accent3"/>
          </a:lnRef>
          <a:fillRef idx="2">
            <a:schemeClr val="accent3"/>
          </a:fillRef>
          <a:effectRef idx="1">
            <a:schemeClr val="accent3"/>
          </a:effectRef>
          <a:fontRef idx="minor">
            <a:schemeClr val="dk1"/>
          </a:fontRef>
        </p:style>
        <p:txBody>
          <a:bodyPr wrap="square">
            <a:spAutoFit/>
          </a:bodyPr>
          <a:lstStyle/>
          <a:p>
            <a:pPr>
              <a:lnSpc>
                <a:spcPct val="150000"/>
              </a:lnSpc>
            </a:pPr>
            <a:r>
              <a:rPr lang="vi-VN" sz="3600" dirty="0" smtClean="0">
                <a:solidFill>
                  <a:srgbClr val="000000"/>
                </a:solidFill>
                <a:latin typeface="Times New Roman" panose="02020603050405020304" pitchFamily="18" charset="0"/>
                <a:ea typeface="Times New Roman" panose="02020603050405020304" pitchFamily="18" charset="0"/>
              </a:rPr>
              <a:t>- Nước </a:t>
            </a:r>
            <a:r>
              <a:rPr lang="vi-VN" sz="3600" dirty="0">
                <a:solidFill>
                  <a:srgbClr val="000000"/>
                </a:solidFill>
                <a:latin typeface="Times New Roman" panose="02020603050405020304" pitchFamily="18" charset="0"/>
                <a:ea typeface="Times New Roman" panose="02020603050405020304" pitchFamily="18" charset="0"/>
              </a:rPr>
              <a:t>là thành phần cấu tạo của tế bào nên nước ảnh hưởng đến các quá trình phân chia và dãn dài của tế bào thực vật.</a:t>
            </a:r>
            <a:endParaRPr lang="en-US" sz="36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36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trưởng</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Thiếu</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loài</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trưởng</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chậm</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hoặc</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bị</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chết</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3206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3EB84D03-01AB-4B92-B0BD-58BDB3092E03}"/>
              </a:ext>
            </a:extLst>
          </p:cNvPr>
          <p:cNvSpPr txBox="1">
            <a:spLocks/>
          </p:cNvSpPr>
          <p:nvPr/>
        </p:nvSpPr>
        <p:spPr>
          <a:xfrm>
            <a:off x="304800" y="822960"/>
            <a:ext cx="11258550" cy="6629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r>
              <a:rPr lang="vi-VN" sz="2800" b="1" dirty="0">
                <a:solidFill>
                  <a:srgbClr val="C00000"/>
                </a:solidFill>
                <a:latin typeface="Times New Roman" panose="02020603050405020304" pitchFamily="18" charset="0"/>
                <a:cs typeface="Times New Roman" panose="02020603050405020304" pitchFamily="18" charset="0"/>
              </a:rPr>
              <a:t>3. Ảnh hưởng của nhiệt độ</a:t>
            </a:r>
          </a:p>
        </p:txBody>
      </p:sp>
      <p:sp>
        <p:nvSpPr>
          <p:cNvPr id="5" name="Text Box 4">
            <a:extLst>
              <a:ext uri="{FF2B5EF4-FFF2-40B4-BE49-F238E27FC236}">
                <a16:creationId xmlns="" xmlns:a16="http://schemas.microsoft.com/office/drawing/2014/main" id="{3F65CBA6-F05C-4D6C-ABB0-4EEC6B134084}"/>
              </a:ext>
            </a:extLst>
          </p:cNvPr>
          <p:cNvSpPr txBox="1">
            <a:spLocks noChangeArrowheads="1"/>
          </p:cNvSpPr>
          <p:nvPr/>
        </p:nvSpPr>
        <p:spPr bwMode="auto">
          <a:xfrm>
            <a:off x="210099" y="242196"/>
            <a:ext cx="11771802" cy="52322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eaLnBrk="0" hangingPunct="0"/>
            <a:r>
              <a:rPr lang="vi-VN" sz="2800" b="1" dirty="0">
                <a:solidFill>
                  <a:srgbClr val="7030A0"/>
                </a:solidFill>
                <a:latin typeface="Times New Roman" pitchFamily="18" charset="0"/>
                <a:cs typeface="Times New Roman" pitchFamily="18" charset="0"/>
              </a:rPr>
              <a:t>II</a:t>
            </a:r>
            <a:r>
              <a:rPr lang="en-US" sz="2800" b="1" dirty="0">
                <a:solidFill>
                  <a:srgbClr val="7030A0"/>
                </a:solidFill>
                <a:latin typeface="Times New Roman" pitchFamily="18" charset="0"/>
                <a:cs typeface="Times New Roman" pitchFamily="18" charset="0"/>
              </a:rPr>
              <a:t>. </a:t>
            </a:r>
            <a:r>
              <a:rPr lang="vi-VN" sz="2800" b="1" dirty="0">
                <a:solidFill>
                  <a:srgbClr val="7030A0"/>
                </a:solidFill>
                <a:latin typeface="Times New Roman" panose="02020603050405020304" pitchFamily="18" charset="0"/>
                <a:cs typeface="Times New Roman" panose="02020603050405020304" pitchFamily="18" charset="0"/>
              </a:rPr>
              <a:t>Các nhân tố chủ yếu ảnh hưởng đến sinh trưởng và phát triển ở sinh vật</a:t>
            </a:r>
            <a:endParaRPr lang="en-US" sz="2800" b="1" dirty="0">
              <a:solidFill>
                <a:srgbClr val="7030A0"/>
              </a:solidFill>
              <a:latin typeface="Times New Roman" pitchFamily="18" charset="0"/>
              <a:cs typeface="Times New Roman" pitchFamily="18" charset="0"/>
            </a:endParaRPr>
          </a:p>
        </p:txBody>
      </p:sp>
      <p:pic>
        <p:nvPicPr>
          <p:cNvPr id="9" name="Picture 8">
            <a:extLst>
              <a:ext uri="{FF2B5EF4-FFF2-40B4-BE49-F238E27FC236}">
                <a16:creationId xmlns="" xmlns:a16="http://schemas.microsoft.com/office/drawing/2014/main" id="{891BDF6D-A2DD-4865-82DA-76F2119264C2}"/>
              </a:ext>
            </a:extLst>
          </p:cNvPr>
          <p:cNvPicPr>
            <a:picLocks noChangeAspect="1"/>
          </p:cNvPicPr>
          <p:nvPr/>
        </p:nvPicPr>
        <p:blipFill>
          <a:blip r:embed="rId2"/>
          <a:stretch>
            <a:fillRect/>
          </a:stretch>
        </p:blipFill>
        <p:spPr>
          <a:xfrm>
            <a:off x="1545843" y="1469569"/>
            <a:ext cx="8776463" cy="5129905"/>
          </a:xfrm>
          <a:prstGeom prst="rect">
            <a:avLst/>
          </a:prstGeom>
        </p:spPr>
      </p:pic>
    </p:spTree>
    <p:extLst>
      <p:ext uri="{BB962C8B-B14F-4D97-AF65-F5344CB8AC3E}">
        <p14:creationId xmlns:p14="http://schemas.microsoft.com/office/powerpoint/2010/main" val="2198801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a:extLst>
              <a:ext uri="{FF2B5EF4-FFF2-40B4-BE49-F238E27FC236}">
                <a16:creationId xmlns="" xmlns:a16="http://schemas.microsoft.com/office/drawing/2014/main" id="{B551F3C5-986A-4685-8F35-552E008253CE}"/>
              </a:ext>
            </a:extLst>
          </p:cNvPr>
          <p:cNvSpPr/>
          <p:nvPr/>
        </p:nvSpPr>
        <p:spPr>
          <a:xfrm>
            <a:off x="304800" y="436390"/>
            <a:ext cx="4876800" cy="4105276"/>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vi-VN" sz="2400" dirty="0">
                <a:solidFill>
                  <a:srgbClr val="000000"/>
                </a:solidFill>
                <a:effectLst/>
                <a:latin typeface="Times New Roman" panose="02020603050405020304" pitchFamily="18" charset="0"/>
                <a:ea typeface="Times New Roman" panose="02020603050405020304" pitchFamily="18" charset="0"/>
              </a:rPr>
              <a:t>Quan sát hình sau, dựa vào đường cong của đồ thị trong hình để giải thích ảnh hưởng của nhiệt độ đến sự sinh trưởng và phát triển của cá rô phi?</a:t>
            </a:r>
            <a:endParaRPr lang="en-US" sz="2400" dirty="0"/>
          </a:p>
        </p:txBody>
      </p:sp>
      <p:pic>
        <p:nvPicPr>
          <p:cNvPr id="5" name="Picture 4" descr="Giới hạn chịu đựng của cá rô phi ở Việt Nam là">
            <a:extLst>
              <a:ext uri="{FF2B5EF4-FFF2-40B4-BE49-F238E27FC236}">
                <a16:creationId xmlns="" xmlns:a16="http://schemas.microsoft.com/office/drawing/2014/main" id="{FB327ADE-3350-4345-BCBB-5C76178BFF7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940117"/>
            <a:ext cx="6810375" cy="4977765"/>
          </a:xfrm>
          <a:prstGeom prst="rect">
            <a:avLst/>
          </a:prstGeom>
          <a:noFill/>
          <a:ln>
            <a:noFill/>
          </a:ln>
        </p:spPr>
      </p:pic>
      <p:pic>
        <p:nvPicPr>
          <p:cNvPr id="6" name="Picture 5">
            <a:extLst>
              <a:ext uri="{FF2B5EF4-FFF2-40B4-BE49-F238E27FC236}">
                <a16:creationId xmlns="" xmlns:a16="http://schemas.microsoft.com/office/drawing/2014/main" id="{78D1A092-F0E9-4FF3-B02C-77202EA21E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71901"/>
            <a:ext cx="3076577" cy="3086099"/>
          </a:xfrm>
          <a:prstGeom prst="rect">
            <a:avLst/>
          </a:prstGeom>
        </p:spPr>
      </p:pic>
    </p:spTree>
    <p:extLst>
      <p:ext uri="{BB962C8B-B14F-4D97-AF65-F5344CB8AC3E}">
        <p14:creationId xmlns:p14="http://schemas.microsoft.com/office/powerpoint/2010/main" val="221653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16189F66-7C36-46CB-B4C6-70238052BD1D}"/>
              </a:ext>
            </a:extLst>
          </p:cNvPr>
          <p:cNvSpPr>
            <a:spLocks noGrp="1"/>
          </p:cNvSpPr>
          <p:nvPr>
            <p:ph idx="1"/>
          </p:nvPr>
        </p:nvSpPr>
        <p:spPr>
          <a:xfrm>
            <a:off x="464024" y="1543442"/>
            <a:ext cx="11099325" cy="4993835"/>
          </a:xfrm>
          <a:solidFill>
            <a:schemeClr val="bg1"/>
          </a:solidFill>
        </p:spPr>
        <p:style>
          <a:lnRef idx="1">
            <a:schemeClr val="accent3"/>
          </a:lnRef>
          <a:fillRef idx="2">
            <a:schemeClr val="accent3"/>
          </a:fillRef>
          <a:effectRef idx="1">
            <a:schemeClr val="accent3"/>
          </a:effectRef>
          <a:fontRef idx="minor">
            <a:schemeClr val="dk1"/>
          </a:fontRef>
        </p:style>
        <p:txBody>
          <a:bodyPr>
            <a:noAutofit/>
          </a:bodyPr>
          <a:lstStyle/>
          <a:p>
            <a:pPr algn="just">
              <a:buFontTx/>
              <a:buChar char="-"/>
            </a:pPr>
            <a:r>
              <a:rPr lang="en-US" sz="320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Mỗi</a:t>
            </a:r>
            <a:r>
              <a:rPr lang="en-US" sz="3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loài</a:t>
            </a:r>
            <a:r>
              <a:rPr lang="en-US" sz="3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3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3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3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trưởng</a:t>
            </a:r>
            <a:r>
              <a:rPr lang="en-US" sz="3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US" sz="3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3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tốt</a:t>
            </a:r>
            <a:r>
              <a:rPr lang="en-US" sz="3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3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kiện</a:t>
            </a:r>
            <a:r>
              <a:rPr lang="en-US" sz="3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nhiệt</a:t>
            </a:r>
            <a:r>
              <a:rPr lang="en-US" sz="3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3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môi</a:t>
            </a:r>
            <a:r>
              <a:rPr lang="en-US" sz="3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3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thích</a:t>
            </a:r>
            <a:r>
              <a:rPr lang="en-US" sz="3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3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Nhiêt</a:t>
            </a:r>
            <a:r>
              <a:rPr lang="en-US" sz="3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3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quá</a:t>
            </a:r>
            <a:r>
              <a:rPr lang="en-US" sz="3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cao</a:t>
            </a:r>
            <a:r>
              <a:rPr lang="en-US" sz="3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hoặc</a:t>
            </a:r>
            <a:r>
              <a:rPr lang="en-US" sz="3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quá</a:t>
            </a:r>
            <a:r>
              <a:rPr lang="en-US" sz="3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thấp</a:t>
            </a:r>
            <a:r>
              <a:rPr lang="en-US" sz="3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3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3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chậm</a:t>
            </a:r>
            <a:r>
              <a:rPr lang="en-US" sz="3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quá</a:t>
            </a:r>
            <a:r>
              <a:rPr lang="en-US" sz="3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3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3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trưởng</a:t>
            </a:r>
            <a:r>
              <a:rPr lang="en-US" sz="3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US" sz="3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3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3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3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hoặc</a:t>
            </a:r>
            <a:r>
              <a:rPr lang="en-US" sz="3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3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chết</a:t>
            </a:r>
            <a:r>
              <a:rPr lang="en-US" sz="3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3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3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p>
            <a:pPr algn="just">
              <a:buFontTx/>
              <a:buChar char="-"/>
            </a:pPr>
            <a:r>
              <a:rPr lang="vi-VN" sz="3200" dirty="0" smtClean="0">
                <a:solidFill>
                  <a:schemeClr val="tx1"/>
                </a:solidFill>
                <a:latin typeface="Times New Roman" panose="02020603050405020304" pitchFamily="18" charset="0"/>
                <a:cs typeface="Times New Roman" panose="02020603050405020304" pitchFamily="18" charset="0"/>
              </a:rPr>
              <a:t>Ở </a:t>
            </a:r>
            <a:r>
              <a:rPr lang="vi-VN" sz="3200" dirty="0">
                <a:solidFill>
                  <a:schemeClr val="tx1"/>
                </a:solidFill>
                <a:latin typeface="Times New Roman" panose="02020603050405020304" pitchFamily="18" charset="0"/>
                <a:cs typeface="Times New Roman" panose="02020603050405020304" pitchFamily="18" charset="0"/>
              </a:rPr>
              <a:t>thực vật,nhiệt độ ảnh hưởng đến sự nảy mầm của hạt, sự lớn </a:t>
            </a:r>
            <a:r>
              <a:rPr lang="vi-VN" sz="3200" dirty="0" smtClean="0">
                <a:solidFill>
                  <a:schemeClr val="tx1"/>
                </a:solidFill>
                <a:latin typeface="Times New Roman" panose="02020603050405020304" pitchFamily="18" charset="0"/>
                <a:cs typeface="Times New Roman" panose="02020603050405020304" pitchFamily="18" charset="0"/>
              </a:rPr>
              <a:t>lên của </a:t>
            </a:r>
            <a:r>
              <a:rPr lang="vi-VN" sz="3200" dirty="0">
                <a:solidFill>
                  <a:schemeClr val="tx1"/>
                </a:solidFill>
                <a:latin typeface="Times New Roman" panose="02020603050405020304" pitchFamily="18" charset="0"/>
                <a:cs typeface="Times New Roman" panose="02020603050405020304" pitchFamily="18" charset="0"/>
              </a:rPr>
              <a:t>cây, ra hoa,... Ví dụ: Các loại rau bắp cải, su hào, </a:t>
            </a:r>
            <a:r>
              <a:rPr lang="vi-VN" sz="3200" dirty="0" smtClean="0">
                <a:solidFill>
                  <a:schemeClr val="tx1"/>
                </a:solidFill>
                <a:latin typeface="Times New Roman" panose="02020603050405020304" pitchFamily="18" charset="0"/>
                <a:cs typeface="Times New Roman" panose="02020603050405020304" pitchFamily="18" charset="0"/>
              </a:rPr>
              <a:t>củ cải </a:t>
            </a:r>
            <a:r>
              <a:rPr lang="vi-VN" sz="3200" dirty="0">
                <a:solidFill>
                  <a:schemeClr val="tx1"/>
                </a:solidFill>
                <a:latin typeface="Times New Roman" panose="02020603050405020304" pitchFamily="18" charset="0"/>
                <a:cs typeface="Times New Roman" panose="02020603050405020304" pitchFamily="18" charset="0"/>
              </a:rPr>
              <a:t>phát </a:t>
            </a:r>
            <a:r>
              <a:rPr lang="vi-VN" sz="3200" dirty="0" smtClean="0">
                <a:solidFill>
                  <a:schemeClr val="tx1"/>
                </a:solidFill>
                <a:latin typeface="Times New Roman" panose="02020603050405020304" pitchFamily="18" charset="0"/>
                <a:cs typeface="Times New Roman" panose="02020603050405020304" pitchFamily="18" charset="0"/>
              </a:rPr>
              <a:t>triển tốt </a:t>
            </a:r>
            <a:r>
              <a:rPr lang="vi-VN" sz="3200" dirty="0">
                <a:solidFill>
                  <a:schemeClr val="tx1"/>
                </a:solidFill>
                <a:latin typeface="Times New Roman" panose="02020603050405020304" pitchFamily="18" charset="0"/>
                <a:cs typeface="Times New Roman" panose="02020603050405020304" pitchFamily="18" charset="0"/>
              </a:rPr>
              <a:t>ở 13 - 15 °C; Các loại đậu đỗ, bầu bí, </a:t>
            </a:r>
            <a:r>
              <a:rPr lang="vi-VN" sz="3200" dirty="0" smtClean="0">
                <a:solidFill>
                  <a:schemeClr val="tx1"/>
                </a:solidFill>
                <a:latin typeface="Times New Roman" panose="02020603050405020304" pitchFamily="18" charset="0"/>
                <a:cs typeface="Times New Roman" panose="02020603050405020304" pitchFamily="18" charset="0"/>
              </a:rPr>
              <a:t>cà chua </a:t>
            </a:r>
            <a:r>
              <a:rPr lang="vi-VN" sz="3200" dirty="0">
                <a:solidFill>
                  <a:schemeClr val="tx1"/>
                </a:solidFill>
                <a:latin typeface="Times New Roman" panose="02020603050405020304" pitchFamily="18" charset="0"/>
                <a:cs typeface="Times New Roman" panose="02020603050405020304" pitchFamily="18" charset="0"/>
              </a:rPr>
              <a:t>sinh trưởng và phát triển tốt ở 15 -30 °C. </a:t>
            </a:r>
            <a:endParaRPr lang="vi-VN" sz="3200" dirty="0" smtClean="0">
              <a:solidFill>
                <a:schemeClr val="tx1"/>
              </a:solidFill>
              <a:latin typeface="Times New Roman" panose="02020603050405020304" pitchFamily="18" charset="0"/>
              <a:cs typeface="Times New Roman" panose="02020603050405020304" pitchFamily="18" charset="0"/>
            </a:endParaRPr>
          </a:p>
          <a:p>
            <a:pPr algn="just">
              <a:buFontTx/>
              <a:buChar char="-"/>
            </a:pPr>
            <a:r>
              <a:rPr lang="vi-VN" sz="3200" dirty="0" smtClean="0">
                <a:solidFill>
                  <a:schemeClr val="tx1"/>
                </a:solidFill>
                <a:latin typeface="Times New Roman" panose="02020603050405020304" pitchFamily="18" charset="0"/>
                <a:cs typeface="Times New Roman" panose="02020603050405020304" pitchFamily="18" charset="0"/>
              </a:rPr>
              <a:t>Ở </a:t>
            </a:r>
            <a:r>
              <a:rPr lang="vi-VN" sz="3200" dirty="0">
                <a:solidFill>
                  <a:schemeClr val="tx1"/>
                </a:solidFill>
                <a:latin typeface="Times New Roman" panose="02020603050405020304" pitchFamily="18" charset="0"/>
                <a:cs typeface="Times New Roman" panose="02020603050405020304" pitchFamily="18" charset="0"/>
              </a:rPr>
              <a:t>động vật,nhiệt độ ánh hưởng đến chu kì sống, tỉ lệ nở của trứng, tỉ lệgiới tính,..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 xmlns:a16="http://schemas.microsoft.com/office/drawing/2014/main" id="{64316F94-9F74-45E9-85AE-A995A1FF1099}"/>
              </a:ext>
            </a:extLst>
          </p:cNvPr>
          <p:cNvSpPr txBox="1">
            <a:spLocks/>
          </p:cNvSpPr>
          <p:nvPr/>
        </p:nvSpPr>
        <p:spPr>
          <a:xfrm>
            <a:off x="304800" y="822960"/>
            <a:ext cx="11258550" cy="6629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r>
              <a:rPr lang="vi-VN" sz="2800" b="1" dirty="0">
                <a:solidFill>
                  <a:srgbClr val="C00000"/>
                </a:solidFill>
                <a:latin typeface="Times New Roman" panose="02020603050405020304" pitchFamily="18" charset="0"/>
                <a:cs typeface="Times New Roman" panose="02020603050405020304" pitchFamily="18" charset="0"/>
              </a:rPr>
              <a:t>3. Ảnh hưởng của nhiệt độ</a:t>
            </a:r>
          </a:p>
        </p:txBody>
      </p:sp>
      <p:sp>
        <p:nvSpPr>
          <p:cNvPr id="5" name="Text Box 4">
            <a:extLst>
              <a:ext uri="{FF2B5EF4-FFF2-40B4-BE49-F238E27FC236}">
                <a16:creationId xmlns="" xmlns:a16="http://schemas.microsoft.com/office/drawing/2014/main" id="{5B920778-304F-4782-A83A-34480BC0B236}"/>
              </a:ext>
            </a:extLst>
          </p:cNvPr>
          <p:cNvSpPr txBox="1">
            <a:spLocks noChangeArrowheads="1"/>
          </p:cNvSpPr>
          <p:nvPr/>
        </p:nvSpPr>
        <p:spPr bwMode="auto">
          <a:xfrm>
            <a:off x="210099" y="242196"/>
            <a:ext cx="11771802" cy="52322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eaLnBrk="0" hangingPunct="0"/>
            <a:r>
              <a:rPr lang="vi-VN" sz="2800" b="1" dirty="0">
                <a:solidFill>
                  <a:srgbClr val="7030A0"/>
                </a:solidFill>
                <a:latin typeface="Times New Roman" pitchFamily="18" charset="0"/>
                <a:cs typeface="Times New Roman" pitchFamily="18" charset="0"/>
              </a:rPr>
              <a:t>II</a:t>
            </a:r>
            <a:r>
              <a:rPr lang="en-US" sz="2800" b="1" dirty="0">
                <a:solidFill>
                  <a:srgbClr val="7030A0"/>
                </a:solidFill>
                <a:latin typeface="Times New Roman" pitchFamily="18" charset="0"/>
                <a:cs typeface="Times New Roman" pitchFamily="18" charset="0"/>
              </a:rPr>
              <a:t>. </a:t>
            </a:r>
            <a:r>
              <a:rPr lang="vi-VN" sz="2800" b="1" dirty="0">
                <a:solidFill>
                  <a:srgbClr val="7030A0"/>
                </a:solidFill>
                <a:latin typeface="Times New Roman" panose="02020603050405020304" pitchFamily="18" charset="0"/>
                <a:cs typeface="Times New Roman" panose="02020603050405020304" pitchFamily="18" charset="0"/>
              </a:rPr>
              <a:t>Các nhân tố chủ yếu ảnh hưởng đến sinh trưởng và phát triển ở sinh vật</a:t>
            </a:r>
            <a:endParaRPr lang="en-US" sz="2800" b="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2637184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additive="base">
                                        <p:cTn id="3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366369"/>
            <a:ext cx="10058400" cy="1371600"/>
          </a:xfrm>
        </p:spPr>
        <p:txBody>
          <a:bodyPr>
            <a:normAutofit/>
          </a:bodyPr>
          <a:lstStyle/>
          <a:p>
            <a:r>
              <a:rPr lang="vi-VN" sz="2800" b="1" dirty="0">
                <a:solidFill>
                  <a:srgbClr val="C00000"/>
                </a:solidFill>
                <a:latin typeface="Times New Roman" panose="02020603050405020304" pitchFamily="18" charset="0"/>
                <a:cs typeface="Times New Roman" panose="02020603050405020304" pitchFamily="18" charset="0"/>
              </a:rPr>
              <a:t>4</a:t>
            </a:r>
            <a:r>
              <a:rPr lang="en-US" sz="2800" b="1" dirty="0">
                <a:solidFill>
                  <a:srgbClr val="C00000"/>
                </a:solidFill>
                <a:latin typeface="Times New Roman" panose="02020603050405020304" pitchFamily="18" charset="0"/>
                <a:cs typeface="Times New Roman" panose="02020603050405020304" pitchFamily="18" charset="0"/>
              </a:rPr>
              <a:t>. </a:t>
            </a:r>
            <a:r>
              <a:rPr lang="vi-VN" sz="2800" b="1" dirty="0">
                <a:solidFill>
                  <a:srgbClr val="C00000"/>
                </a:solidFill>
                <a:latin typeface="Times New Roman" panose="02020603050405020304" pitchFamily="18" charset="0"/>
                <a:cs typeface="Times New Roman" panose="02020603050405020304" pitchFamily="18" charset="0"/>
              </a:rPr>
              <a:t>Ảnh hưởng </a:t>
            </a:r>
            <a:r>
              <a:rPr lang="vi-VN" sz="2800" b="1" dirty="0" smtClean="0">
                <a:solidFill>
                  <a:srgbClr val="C00000"/>
                </a:solidFill>
                <a:latin typeface="Times New Roman" panose="02020603050405020304" pitchFamily="18" charset="0"/>
                <a:cs typeface="Times New Roman" panose="02020603050405020304" pitchFamily="18" charset="0"/>
              </a:rPr>
              <a:t>của ánh sáng</a:t>
            </a:r>
            <a:endParaRPr lang="vi-VN" sz="2800" b="1" dirty="0">
              <a:solidFill>
                <a:srgbClr val="C00000"/>
              </a:solidFill>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7808" y="1396690"/>
            <a:ext cx="5260880" cy="4842185"/>
          </a:xfrm>
        </p:spPr>
      </p:pic>
      <p:sp>
        <p:nvSpPr>
          <p:cNvPr id="6" name="Text Box 4">
            <a:extLst>
              <a:ext uri="{FF2B5EF4-FFF2-40B4-BE49-F238E27FC236}">
                <a16:creationId xmlns="" xmlns:a16="http://schemas.microsoft.com/office/drawing/2014/main" id="{499BCDA8-5DE9-4C2E-B723-241F74264429}"/>
              </a:ext>
            </a:extLst>
          </p:cNvPr>
          <p:cNvSpPr txBox="1">
            <a:spLocks noChangeArrowheads="1"/>
          </p:cNvSpPr>
          <p:nvPr/>
        </p:nvSpPr>
        <p:spPr bwMode="auto">
          <a:xfrm>
            <a:off x="210099" y="242196"/>
            <a:ext cx="11771802" cy="52322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eaLnBrk="0" hangingPunct="0"/>
            <a:r>
              <a:rPr lang="vi-VN" sz="2800" b="1" dirty="0">
                <a:solidFill>
                  <a:srgbClr val="7030A0"/>
                </a:solidFill>
                <a:latin typeface="Times New Roman" pitchFamily="18" charset="0"/>
                <a:cs typeface="Times New Roman" pitchFamily="18" charset="0"/>
              </a:rPr>
              <a:t>II</a:t>
            </a:r>
            <a:r>
              <a:rPr lang="en-US" sz="2800" b="1" dirty="0">
                <a:solidFill>
                  <a:srgbClr val="7030A0"/>
                </a:solidFill>
                <a:latin typeface="Times New Roman" pitchFamily="18" charset="0"/>
                <a:cs typeface="Times New Roman" pitchFamily="18" charset="0"/>
              </a:rPr>
              <a:t>. </a:t>
            </a:r>
            <a:r>
              <a:rPr lang="vi-VN" sz="2800" b="1" dirty="0">
                <a:solidFill>
                  <a:srgbClr val="7030A0"/>
                </a:solidFill>
                <a:latin typeface="Times New Roman" panose="02020603050405020304" pitchFamily="18" charset="0"/>
                <a:cs typeface="Times New Roman" panose="02020603050405020304" pitchFamily="18" charset="0"/>
              </a:rPr>
              <a:t>Các nhân tố chủ yếu ảnh hưởng đến sinh trưởng và phát triển ở sinh vật</a:t>
            </a:r>
            <a:endParaRPr lang="en-US" sz="2800" b="1" dirty="0">
              <a:solidFill>
                <a:srgbClr val="7030A0"/>
              </a:solidFill>
              <a:latin typeface="Times New Roman" pitchFamily="18" charset="0"/>
              <a:cs typeface="Times New Roman" pitchFamily="18" charset="0"/>
            </a:endParaRPr>
          </a:p>
        </p:txBody>
      </p:sp>
      <p:pic>
        <p:nvPicPr>
          <p:cNvPr id="7170" name="Picture 2" descr="Tree - Cây | 3D Warehouse">
            <a:extLst>
              <a:ext uri="{FF2B5EF4-FFF2-40B4-BE49-F238E27FC236}">
                <a16:creationId xmlns="" xmlns:a16="http://schemas.microsoft.com/office/drawing/2014/main" id="{3F456176-AB24-4004-AA56-4D3E823F8D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7001" y="1396690"/>
            <a:ext cx="6184900" cy="4842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22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5D1D2D9E-545F-4659-A044-B61DE1780FEE}"/>
              </a:ext>
            </a:extLst>
          </p:cNvPr>
          <p:cNvSpPr txBox="1"/>
          <p:nvPr/>
        </p:nvSpPr>
        <p:spPr>
          <a:xfrm>
            <a:off x="633047" y="266699"/>
            <a:ext cx="11301778" cy="2308324"/>
          </a:xfrm>
          <a:prstGeom prst="rect">
            <a:avLst/>
          </a:prstGeom>
          <a:solidFill>
            <a:schemeClr val="bg1"/>
          </a:solidFill>
        </p:spPr>
        <p:style>
          <a:lnRef idx="3">
            <a:schemeClr val="lt1"/>
          </a:lnRef>
          <a:fillRef idx="1">
            <a:schemeClr val="accent3"/>
          </a:fillRef>
          <a:effectRef idx="1">
            <a:schemeClr val="accent3"/>
          </a:effectRef>
          <a:fontRef idx="minor">
            <a:schemeClr val="lt1"/>
          </a:fontRef>
        </p:style>
        <p:txBody>
          <a:bodyPr wrap="square">
            <a:spAutoFit/>
          </a:bodyPr>
          <a:lstStyle/>
          <a:p>
            <a:pPr algn="just"/>
            <a:r>
              <a:rPr lang="en-US" sz="3600" dirty="0" smtClean="0">
                <a:solidFill>
                  <a:srgbClr val="000000"/>
                </a:solidFill>
                <a:effectLst/>
                <a:latin typeface="Times New Roman" panose="02020603050405020304" pitchFamily="18" charset="0"/>
                <a:ea typeface="Calibri" panose="020F0502020204030204" pitchFamily="34" charset="0"/>
              </a:rPr>
              <a:t>- </a:t>
            </a:r>
            <a:r>
              <a:rPr lang="en-US" sz="3600" dirty="0" err="1" smtClean="0">
                <a:solidFill>
                  <a:srgbClr val="000000"/>
                </a:solidFill>
                <a:effectLst/>
                <a:latin typeface="Times New Roman" panose="02020603050405020304" pitchFamily="18" charset="0"/>
                <a:ea typeface="Calibri" panose="020F0502020204030204" pitchFamily="34" charset="0"/>
              </a:rPr>
              <a:t>Ánh</a:t>
            </a:r>
            <a:r>
              <a:rPr lang="en-US" sz="3600" dirty="0" smtClean="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sáng</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ảnh</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hưởng</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trực</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tiếp</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đến</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sinh</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trưởng</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và</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phát</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triển</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của</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thực</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vật</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thông</a:t>
            </a:r>
            <a:r>
              <a:rPr lang="en-US" sz="3600" dirty="0">
                <a:solidFill>
                  <a:srgbClr val="000000"/>
                </a:solidFill>
                <a:effectLst/>
                <a:latin typeface="Times New Roman" panose="02020603050405020304" pitchFamily="18" charset="0"/>
                <a:ea typeface="Calibri" panose="020F0502020204030204" pitchFamily="34" charset="0"/>
              </a:rPr>
              <a:t> qua </a:t>
            </a:r>
            <a:r>
              <a:rPr lang="en-US" sz="3600" dirty="0" err="1">
                <a:solidFill>
                  <a:srgbClr val="000000"/>
                </a:solidFill>
                <a:effectLst/>
                <a:latin typeface="Times New Roman" panose="02020603050405020304" pitchFamily="18" charset="0"/>
                <a:ea typeface="Calibri" panose="020F0502020204030204" pitchFamily="34" charset="0"/>
              </a:rPr>
              <a:t>quá</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trình</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quang</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hợp</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và</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gián</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tiếp</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ảnh</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hưởng</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đến</a:t>
            </a:r>
            <a:r>
              <a:rPr lang="en-US" sz="3600" dirty="0">
                <a:solidFill>
                  <a:srgbClr val="000000"/>
                </a:solidFill>
                <a:effectLst/>
                <a:latin typeface="Times New Roman" panose="02020603050405020304" pitchFamily="18" charset="0"/>
                <a:ea typeface="Calibri" panose="020F0502020204030204" pitchFamily="34" charset="0"/>
              </a:rPr>
              <a:t> chu </a:t>
            </a:r>
            <a:r>
              <a:rPr lang="en-US" sz="3600" dirty="0" err="1">
                <a:solidFill>
                  <a:srgbClr val="000000"/>
                </a:solidFill>
                <a:effectLst/>
                <a:latin typeface="Times New Roman" panose="02020603050405020304" pitchFamily="18" charset="0"/>
                <a:ea typeface="Calibri" panose="020F0502020204030204" pitchFamily="34" charset="0"/>
              </a:rPr>
              <a:t>kì</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thời</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gian</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từ</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đó</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tác</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động</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đến</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thời</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gian</a:t>
            </a:r>
            <a:r>
              <a:rPr lang="en-US" sz="3600" dirty="0">
                <a:solidFill>
                  <a:srgbClr val="000000"/>
                </a:solidFill>
                <a:effectLst/>
                <a:latin typeface="Times New Roman" panose="02020603050405020304" pitchFamily="18" charset="0"/>
                <a:ea typeface="Calibri" panose="020F0502020204030204" pitchFamily="34" charset="0"/>
              </a:rPr>
              <a:t> ra </a:t>
            </a:r>
            <a:r>
              <a:rPr lang="en-US" sz="3600" dirty="0" err="1">
                <a:solidFill>
                  <a:srgbClr val="000000"/>
                </a:solidFill>
                <a:effectLst/>
                <a:latin typeface="Times New Roman" panose="02020603050405020304" pitchFamily="18" charset="0"/>
                <a:ea typeface="Calibri" panose="020F0502020204030204" pitchFamily="34" charset="0"/>
              </a:rPr>
              <a:t>hoa</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và</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phát</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sinh</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hình</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thái</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của</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thực</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vật</a:t>
            </a:r>
            <a:r>
              <a:rPr lang="en-US" sz="3600" dirty="0">
                <a:solidFill>
                  <a:srgbClr val="000000"/>
                </a:solidFill>
                <a:effectLst/>
                <a:latin typeface="Times New Roman" panose="02020603050405020304" pitchFamily="18" charset="0"/>
                <a:ea typeface="Calibri" panose="020F0502020204030204" pitchFamily="34" charset="0"/>
              </a:rPr>
              <a:t>.</a:t>
            </a:r>
            <a:endParaRPr lang="en-US" sz="3600" dirty="0"/>
          </a:p>
        </p:txBody>
      </p:sp>
      <p:sp>
        <p:nvSpPr>
          <p:cNvPr id="8" name="TextBox 7">
            <a:extLst>
              <a:ext uri="{FF2B5EF4-FFF2-40B4-BE49-F238E27FC236}">
                <a16:creationId xmlns="" xmlns:a16="http://schemas.microsoft.com/office/drawing/2014/main" id="{60CE3ADE-BEEB-4723-9FF6-B323676DBEBC}"/>
              </a:ext>
            </a:extLst>
          </p:cNvPr>
          <p:cNvSpPr txBox="1"/>
          <p:nvPr/>
        </p:nvSpPr>
        <p:spPr>
          <a:xfrm>
            <a:off x="633049" y="2871165"/>
            <a:ext cx="11301776" cy="1754326"/>
          </a:xfrm>
          <a:prstGeom prst="rect">
            <a:avLst/>
          </a:prstGeom>
          <a:solidFill>
            <a:schemeClr val="bg1"/>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n-US" sz="3600" dirty="0" smtClean="0">
                <a:solidFill>
                  <a:srgbClr val="000000"/>
                </a:solidFill>
                <a:effectLst/>
                <a:latin typeface="Times New Roman" panose="02020603050405020304" pitchFamily="18" charset="0"/>
                <a:ea typeface="Calibri" panose="020F0502020204030204" pitchFamily="34" charset="0"/>
              </a:rPr>
              <a:t>- </a:t>
            </a:r>
            <a:r>
              <a:rPr lang="en-US" sz="3600" dirty="0" err="1" smtClean="0">
                <a:solidFill>
                  <a:srgbClr val="000000"/>
                </a:solidFill>
                <a:effectLst/>
                <a:latin typeface="Times New Roman" panose="02020603050405020304" pitchFamily="18" charset="0"/>
                <a:ea typeface="Calibri" panose="020F0502020204030204" pitchFamily="34" charset="0"/>
              </a:rPr>
              <a:t>Vai</a:t>
            </a:r>
            <a:r>
              <a:rPr lang="en-US" sz="3600" dirty="0" smtClean="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trò</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của</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ánh</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sáng</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đối</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với</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động</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vật</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ánh</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sáng</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gián</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tiếp</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ảnh</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hưởng</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đến</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sự</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hấp</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thụ</a:t>
            </a:r>
            <a:r>
              <a:rPr lang="en-US" sz="3600" dirty="0">
                <a:solidFill>
                  <a:srgbClr val="000000"/>
                </a:solidFill>
                <a:effectLst/>
                <a:latin typeface="Times New Roman" panose="02020603050405020304" pitchFamily="18" charset="0"/>
                <a:ea typeface="Calibri" panose="020F0502020204030204" pitchFamily="34" charset="0"/>
              </a:rPr>
              <a:t> calcium </a:t>
            </a:r>
            <a:r>
              <a:rPr lang="en-US" sz="3600" dirty="0" err="1">
                <a:solidFill>
                  <a:srgbClr val="000000"/>
                </a:solidFill>
                <a:effectLst/>
                <a:latin typeface="Times New Roman" panose="02020603050405020304" pitchFamily="18" charset="0"/>
                <a:ea typeface="Calibri" panose="020F0502020204030204" pitchFamily="34" charset="0"/>
              </a:rPr>
              <a:t>để</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hình</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thành</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xương</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từ</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đó</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tác</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dộng</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đến</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sự</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sinh</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trưởng</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của</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cơ</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thể</a:t>
            </a:r>
            <a:r>
              <a:rPr lang="en-US" sz="3600">
                <a:solidFill>
                  <a:srgbClr val="000000"/>
                </a:solidFill>
                <a:effectLst/>
                <a:latin typeface="Times New Roman" panose="02020603050405020304" pitchFamily="18" charset="0"/>
                <a:ea typeface="Calibri" panose="020F0502020204030204" pitchFamily="34" charset="0"/>
              </a:rPr>
              <a:t>. </a:t>
            </a:r>
            <a:endParaRPr lang="en-US" sz="3600" dirty="0"/>
          </a:p>
        </p:txBody>
      </p:sp>
    </p:spTree>
    <p:extLst>
      <p:ext uri="{BB962C8B-B14F-4D97-AF65-F5344CB8AC3E}">
        <p14:creationId xmlns:p14="http://schemas.microsoft.com/office/powerpoint/2010/main" val="705270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 xmlns:a16="http://schemas.microsoft.com/office/drawing/2014/main" id="{79ED8C07-8D17-4478-AED5-6C394FA442BA}"/>
              </a:ext>
            </a:extLst>
          </p:cNvPr>
          <p:cNvSpPr>
            <a:spLocks noChangeArrowheads="1"/>
          </p:cNvSpPr>
          <p:nvPr/>
        </p:nvSpPr>
        <p:spPr bwMode="auto">
          <a:xfrm rot="10800000" flipV="1">
            <a:off x="390525" y="288191"/>
            <a:ext cx="11591925"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H3. Nếu động vật không được cung cấp thức ăn, còn thực vật không được cung cấp chất khoáng thì cơ thể thực vật và động vật sẽ như thế nào?</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H4. Nước là thành phần cấu tạo của tế bào nên nước ảnh hưởng đến các quá trình phân chia và dãn dài của tế bào thực vật. Thiếu nước sẽ ảnh hưởng như thế nào đến quá trình sinh trưởng và phát triển của sinh vật?</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H5. Quan sát hình sau, dựa vào đường cong của đồ thị trong hình để giải thích ảnh hưởng của nhiệt độ đến sự sinh trưởng và phát triển của cá rô phi?</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 name="Rectangle 3">
            <a:extLst>
              <a:ext uri="{FF2B5EF4-FFF2-40B4-BE49-F238E27FC236}">
                <a16:creationId xmlns="" xmlns:a16="http://schemas.microsoft.com/office/drawing/2014/main" id="{782F1DB2-38F4-4102-A334-1460CC484478}"/>
              </a:ext>
            </a:extLst>
          </p:cNvPr>
          <p:cNvSpPr>
            <a:spLocks noChangeArrowheads="1"/>
          </p:cNvSpPr>
          <p:nvPr/>
        </p:nvSpPr>
        <p:spPr bwMode="auto">
          <a:xfrm>
            <a:off x="0" y="6017669"/>
            <a:ext cx="119824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l" defTabSz="914400" rtl="0" eaLnBrk="0" fontAlgn="base" latinLnBrk="0" hangingPunct="0">
              <a:lnSpc>
                <a:spcPct val="100000"/>
              </a:lnSpc>
              <a:spcBef>
                <a:spcPct val="0"/>
              </a:spcBef>
              <a:spcAft>
                <a:spcPct val="0"/>
              </a:spcAft>
              <a:buClrTx/>
              <a:buSzTx/>
              <a:buFontTx/>
              <a:buNone/>
              <a:tabLst/>
            </a:pPr>
            <a:r>
              <a:rPr kumimoji="0" lang="vi-VN"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H6. Nêu vai trò của ánh sáng đối với sự sinh trưởng và phát triẻn của thực vật và động vật?</a:t>
            </a:r>
            <a:endParaRPr kumimoji="0" lang="vi-VN"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5" name="Picture 4" descr="Giới hạn chịu đựng của cá rô phi ở Việt Nam là">
            <a:extLst>
              <a:ext uri="{FF2B5EF4-FFF2-40B4-BE49-F238E27FC236}">
                <a16:creationId xmlns="" xmlns:a16="http://schemas.microsoft.com/office/drawing/2014/main" id="{2CD9EC2B-EE23-4C78-96E2-AE545D80709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09850" y="3182781"/>
            <a:ext cx="6829425" cy="2682488"/>
          </a:xfrm>
          <a:prstGeom prst="rect">
            <a:avLst/>
          </a:prstGeom>
          <a:noFill/>
          <a:ln>
            <a:noFill/>
          </a:ln>
        </p:spPr>
      </p:pic>
    </p:spTree>
    <p:extLst>
      <p:ext uri="{BB962C8B-B14F-4D97-AF65-F5344CB8AC3E}">
        <p14:creationId xmlns:p14="http://schemas.microsoft.com/office/powerpoint/2010/main" val="16237939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11"/>
          <p:cNvSpPr txBox="1">
            <a:spLocks noChangeArrowheads="1"/>
          </p:cNvSpPr>
          <p:nvPr/>
        </p:nvSpPr>
        <p:spPr bwMode="auto">
          <a:xfrm>
            <a:off x="385011" y="5657045"/>
            <a:ext cx="11806989" cy="954107"/>
          </a:xfrm>
          <a:prstGeom prst="rect">
            <a:avLst/>
          </a:prstGeom>
          <a:noFill/>
          <a:ln w="9525">
            <a:noFill/>
            <a:miter lim="800000"/>
            <a:headEnd/>
            <a:tailEnd/>
          </a:ln>
          <a:effectLst/>
        </p:spPr>
        <p:txBody>
          <a:bodyPr wrap="square">
            <a:spAutoFit/>
          </a:bodyPr>
          <a:lstStyle/>
          <a:p>
            <a:pPr algn="just" eaLnBrk="0" hangingPunct="0"/>
            <a:r>
              <a:rPr lang="en-US" sz="2800" b="1" dirty="0" err="1">
                <a:solidFill>
                  <a:srgbClr val="FF0000"/>
                </a:solidFill>
                <a:latin typeface="Times New Roman" pitchFamily="18" charset="0"/>
                <a:cs typeface="Times New Roman" pitchFamily="18" charset="0"/>
              </a:rPr>
              <a:t>Nhận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xét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sự</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biến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đổi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về</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kích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thước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khối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lượng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từ</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gà</a:t>
            </a:r>
            <a:r>
              <a:rPr lang="en-US" sz="2800" b="1" dirty="0">
                <a:solidFill>
                  <a:srgbClr val="FF0000"/>
                </a:solidFill>
                <a:latin typeface="Times New Roman" pitchFamily="18" charset="0"/>
                <a:cs typeface="Times New Roman" pitchFamily="18" charset="0"/>
              </a:rPr>
              <a:t> con </a:t>
            </a:r>
            <a:r>
              <a:rPr lang="en-US" sz="2800" b="1" dirty="0" err="1">
                <a:solidFill>
                  <a:srgbClr val="FF0000"/>
                </a:solidFill>
                <a:latin typeface="Times New Roman" pitchFamily="18" charset="0"/>
                <a:cs typeface="Times New Roman" pitchFamily="18" charset="0"/>
              </a:rPr>
              <a:t>thành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trưởng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thành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từ</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chó</a:t>
            </a:r>
            <a:r>
              <a:rPr lang="en-US" sz="2800" b="1" dirty="0">
                <a:solidFill>
                  <a:srgbClr val="FF0000"/>
                </a:solidFill>
                <a:latin typeface="Times New Roman" pitchFamily="18" charset="0"/>
                <a:cs typeface="Times New Roman" pitchFamily="18" charset="0"/>
              </a:rPr>
              <a:t> con </a:t>
            </a:r>
            <a:r>
              <a:rPr lang="en-US" sz="2800" b="1" dirty="0" err="1">
                <a:solidFill>
                  <a:srgbClr val="FF0000"/>
                </a:solidFill>
                <a:latin typeface="Times New Roman" pitchFamily="18" charset="0"/>
                <a:cs typeface="Times New Roman" pitchFamily="18" charset="0"/>
              </a:rPr>
              <a:t>thành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chó</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trưởng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thành</a:t>
            </a:r>
            <a:r>
              <a:rPr lang="en-US" sz="2800" b="1" dirty="0">
                <a:solidFill>
                  <a:srgbClr val="FF0000"/>
                </a:solidFill>
                <a:latin typeface="Times New Roman" pitchFamily="18" charset="0"/>
                <a:cs typeface="Times New Roman" pitchFamily="18" charset="0"/>
              </a:rPr>
              <a:t> ?</a:t>
            </a:r>
            <a:endParaRPr lang="en-US" sz="2800" b="1" u="sng" dirty="0">
              <a:solidFill>
                <a:srgbClr val="FF0000"/>
              </a:solidFill>
              <a:latin typeface="Times New Roman" pitchFamily="18" charset="0"/>
              <a:cs typeface="Times New Roman" pitchFamily="18" charset="0"/>
            </a:endParaRPr>
          </a:p>
        </p:txBody>
      </p:sp>
      <p:sp>
        <p:nvSpPr>
          <p:cNvPr id="5125" name="Text Box 5"/>
          <p:cNvSpPr txBox="1">
            <a:spLocks noChangeArrowheads="1"/>
          </p:cNvSpPr>
          <p:nvPr/>
        </p:nvSpPr>
        <p:spPr bwMode="auto">
          <a:xfrm>
            <a:off x="236458" y="298103"/>
            <a:ext cx="4251485" cy="523220"/>
          </a:xfrm>
          <a:prstGeom prst="rect">
            <a:avLst/>
          </a:prstGeom>
          <a:noFill/>
          <a:ln w="9525">
            <a:noFill/>
            <a:miter lim="800000"/>
            <a:headEnd/>
            <a:tailEnd/>
          </a:ln>
          <a:effectLst/>
        </p:spPr>
        <p:txBody>
          <a:bodyPr wrap="none">
            <a:spAutoFit/>
          </a:bodyPr>
          <a:lstStyle/>
          <a:p>
            <a:pPr eaLnBrk="0" hangingPunct="0"/>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Khái</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niệm</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sinh</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trưởng</a:t>
            </a:r>
            <a:r>
              <a:rPr lang="en-US" sz="2800" b="1" dirty="0">
                <a:solidFill>
                  <a:srgbClr val="7030A0"/>
                </a:solidFill>
                <a:latin typeface="Times New Roman" pitchFamily="18" charset="0"/>
                <a:cs typeface="Times New Roman" pitchFamily="18" charset="0"/>
              </a:rPr>
              <a:t> :</a:t>
            </a:r>
            <a:r>
              <a:rPr lang="en-US" sz="2800" dirty="0">
                <a:solidFill>
                  <a:srgbClr val="7030A0"/>
                </a:solidFill>
                <a:latin typeface="Times New Roman" pitchFamily="18" charset="0"/>
                <a:cs typeface="Times New Roman" pitchFamily="18" charset="0"/>
              </a:rPr>
              <a:t> </a:t>
            </a:r>
          </a:p>
        </p:txBody>
      </p:sp>
      <p:pic>
        <p:nvPicPr>
          <p:cNvPr id="5127" name="Picture 7" descr="anh029nz2"/>
          <p:cNvPicPr>
            <a:picLocks noChangeAspect="1" noChangeArrowheads="1"/>
          </p:cNvPicPr>
          <p:nvPr/>
        </p:nvPicPr>
        <p:blipFill>
          <a:blip r:embed="rId2" cstate="print"/>
          <a:srcRect/>
          <a:stretch>
            <a:fillRect/>
          </a:stretch>
        </p:blipFill>
        <p:spPr bwMode="auto">
          <a:xfrm>
            <a:off x="7103941" y="723901"/>
            <a:ext cx="2452812" cy="1828800"/>
          </a:xfrm>
          <a:prstGeom prst="rect">
            <a:avLst/>
          </a:prstGeom>
          <a:noFill/>
        </p:spPr>
      </p:pic>
      <p:sp>
        <p:nvSpPr>
          <p:cNvPr id="5129" name="Text Box 9"/>
          <p:cNvSpPr txBox="1">
            <a:spLocks noChangeArrowheads="1"/>
          </p:cNvSpPr>
          <p:nvPr/>
        </p:nvSpPr>
        <p:spPr bwMode="auto">
          <a:xfrm>
            <a:off x="1105473" y="2600980"/>
            <a:ext cx="4105611" cy="523220"/>
          </a:xfrm>
          <a:prstGeom prst="rect">
            <a:avLst/>
          </a:prstGeom>
          <a:noFill/>
          <a:ln w="9525">
            <a:noFill/>
            <a:miter lim="800000"/>
            <a:headEnd/>
            <a:tailEnd/>
          </a:ln>
          <a:effectLst/>
        </p:spPr>
        <p:txBody>
          <a:bodyPr wrap="none">
            <a:spAutoFit/>
          </a:bodyPr>
          <a:lstStyle/>
          <a:p>
            <a:pPr eaLnBrk="0" hangingPunct="0"/>
            <a:r>
              <a:rPr lang="en-US" sz="2800" b="1" dirty="0" err="1">
                <a:latin typeface="Times New Roman" pitchFamily="18" charset="0"/>
              </a:rPr>
              <a:t>Gà</a:t>
            </a:r>
            <a:r>
              <a:rPr lang="en-US" sz="2800" b="1" dirty="0">
                <a:latin typeface="Times New Roman" pitchFamily="18" charset="0"/>
              </a:rPr>
              <a:t> con </a:t>
            </a:r>
            <a:r>
              <a:rPr lang="en-US" sz="2800" b="1" dirty="0" err="1">
                <a:latin typeface="Times New Roman" pitchFamily="18" charset="0"/>
              </a:rPr>
              <a:t>mới</a:t>
            </a:r>
            <a:r>
              <a:rPr lang="en-US" sz="2800" b="1" dirty="0">
                <a:latin typeface="Times New Roman" pitchFamily="18" charset="0"/>
              </a:rPr>
              <a:t> </a:t>
            </a:r>
            <a:r>
              <a:rPr lang="en-US" sz="2800" b="1" dirty="0" err="1">
                <a:latin typeface="Times New Roman" pitchFamily="18" charset="0"/>
              </a:rPr>
              <a:t>nở</a:t>
            </a:r>
            <a:r>
              <a:rPr lang="en-US" sz="2800" b="1" dirty="0">
                <a:latin typeface="Times New Roman" pitchFamily="18" charset="0"/>
              </a:rPr>
              <a:t> </a:t>
            </a:r>
            <a:r>
              <a:rPr lang="en-US" sz="2800" b="1" dirty="0" err="1">
                <a:latin typeface="Times New Roman" pitchFamily="18" charset="0"/>
              </a:rPr>
              <a:t>nặng</a:t>
            </a:r>
            <a:r>
              <a:rPr lang="en-US" sz="2800" b="1" dirty="0">
                <a:latin typeface="Times New Roman" pitchFamily="18" charset="0"/>
              </a:rPr>
              <a:t> 200g</a:t>
            </a:r>
          </a:p>
        </p:txBody>
      </p:sp>
      <p:sp>
        <p:nvSpPr>
          <p:cNvPr id="5130" name="Text Box 10"/>
          <p:cNvSpPr txBox="1">
            <a:spLocks noChangeArrowheads="1"/>
          </p:cNvSpPr>
          <p:nvPr/>
        </p:nvSpPr>
        <p:spPr bwMode="auto">
          <a:xfrm>
            <a:off x="6096000" y="2743201"/>
            <a:ext cx="5791200" cy="523220"/>
          </a:xfrm>
          <a:prstGeom prst="rect">
            <a:avLst/>
          </a:prstGeom>
          <a:noFill/>
          <a:ln w="9525">
            <a:noFill/>
            <a:miter lim="800000"/>
            <a:headEnd/>
            <a:tailEnd/>
          </a:ln>
          <a:effectLst/>
        </p:spPr>
        <p:txBody>
          <a:bodyPr wrap="square">
            <a:spAutoFit/>
          </a:bodyPr>
          <a:lstStyle/>
          <a:p>
            <a:pPr eaLnBrk="0" hangingPunct="0"/>
            <a:r>
              <a:rPr lang="en-US" sz="2800" b="1" dirty="0" err="1">
                <a:latin typeface="Times New Roman" pitchFamily="18" charset="0"/>
              </a:rPr>
              <a:t>Gà</a:t>
            </a:r>
            <a:r>
              <a:rPr lang="en-US" sz="2800" b="1" dirty="0">
                <a:latin typeface="Times New Roman" pitchFamily="18" charset="0"/>
              </a:rPr>
              <a:t> </a:t>
            </a:r>
            <a:r>
              <a:rPr lang="en-US" sz="2800" b="1" dirty="0" err="1">
                <a:latin typeface="Times New Roman" pitchFamily="18" charset="0"/>
              </a:rPr>
              <a:t>trống</a:t>
            </a:r>
            <a:r>
              <a:rPr lang="en-US" sz="2800" b="1" dirty="0">
                <a:latin typeface="Times New Roman" pitchFamily="18" charset="0"/>
              </a:rPr>
              <a:t>, </a:t>
            </a:r>
            <a:r>
              <a:rPr lang="en-US" sz="2800" b="1" dirty="0" err="1">
                <a:latin typeface="Times New Roman" pitchFamily="18" charset="0"/>
              </a:rPr>
              <a:t>mái</a:t>
            </a:r>
            <a:r>
              <a:rPr lang="en-US" sz="2800" b="1" dirty="0">
                <a:latin typeface="Times New Roman" pitchFamily="18" charset="0"/>
              </a:rPr>
              <a:t> </a:t>
            </a:r>
            <a:r>
              <a:rPr lang="en-US" sz="2800" b="1" dirty="0" err="1">
                <a:latin typeface="Times New Roman" pitchFamily="18" charset="0"/>
              </a:rPr>
              <a:t>sau</a:t>
            </a:r>
            <a:r>
              <a:rPr lang="en-US" sz="2800" b="1" dirty="0">
                <a:latin typeface="Times New Roman" pitchFamily="18" charset="0"/>
              </a:rPr>
              <a:t> 4 </a:t>
            </a:r>
            <a:r>
              <a:rPr lang="en-US" sz="2800" b="1" dirty="0" err="1">
                <a:latin typeface="Times New Roman" pitchFamily="18" charset="0"/>
              </a:rPr>
              <a:t>tháng</a:t>
            </a:r>
            <a:r>
              <a:rPr lang="en-US" sz="2800" b="1" dirty="0">
                <a:latin typeface="Times New Roman" pitchFamily="18" charset="0"/>
              </a:rPr>
              <a:t> </a:t>
            </a:r>
            <a:r>
              <a:rPr lang="en-US" sz="2800" b="1" dirty="0" err="1">
                <a:latin typeface="Times New Roman" pitchFamily="18" charset="0"/>
              </a:rPr>
              <a:t>nặng</a:t>
            </a:r>
            <a:r>
              <a:rPr lang="en-US" sz="2800" b="1" dirty="0">
                <a:latin typeface="Times New Roman" pitchFamily="18" charset="0"/>
              </a:rPr>
              <a:t> 2kg</a:t>
            </a:r>
          </a:p>
        </p:txBody>
      </p:sp>
      <p:pic>
        <p:nvPicPr>
          <p:cNvPr id="5132" name="Picture 12"/>
          <p:cNvPicPr>
            <a:picLocks noChangeAspect="1" noChangeArrowheads="1"/>
          </p:cNvPicPr>
          <p:nvPr/>
        </p:nvPicPr>
        <p:blipFill>
          <a:blip r:embed="rId3" cstate="print"/>
          <a:srcRect/>
          <a:stretch>
            <a:fillRect/>
          </a:stretch>
        </p:blipFill>
        <p:spPr bwMode="auto">
          <a:xfrm>
            <a:off x="2121221" y="859507"/>
            <a:ext cx="2074117" cy="1616994"/>
          </a:xfrm>
          <a:prstGeom prst="rect">
            <a:avLst/>
          </a:prstGeom>
          <a:noFill/>
          <a:ln w="9525">
            <a:noFill/>
            <a:miter lim="800000"/>
            <a:headEnd/>
            <a:tailEnd/>
          </a:ln>
          <a:effectLst/>
        </p:spPr>
      </p:pic>
      <p:sp>
        <p:nvSpPr>
          <p:cNvPr id="5133" name="Text Box 13"/>
          <p:cNvSpPr txBox="1">
            <a:spLocks noChangeArrowheads="1"/>
          </p:cNvSpPr>
          <p:nvPr/>
        </p:nvSpPr>
        <p:spPr bwMode="auto">
          <a:xfrm>
            <a:off x="1905000" y="5410201"/>
            <a:ext cx="8534400" cy="523220"/>
          </a:xfrm>
          <a:prstGeom prst="rect">
            <a:avLst/>
          </a:prstGeom>
          <a:noFill/>
          <a:ln w="9525">
            <a:noFill/>
            <a:miter lim="800000"/>
            <a:headEnd/>
            <a:tailEnd/>
          </a:ln>
          <a:effectLst/>
        </p:spPr>
        <p:txBody>
          <a:bodyPr wrap="square">
            <a:spAutoFit/>
          </a:bodyPr>
          <a:lstStyle/>
          <a:p>
            <a:pPr eaLnBrk="0" hangingPunct="0"/>
            <a:r>
              <a:rPr lang="en-US" sz="2800" dirty="0">
                <a:solidFill>
                  <a:srgbClr val="FF0000"/>
                </a:solidFill>
                <a:effectLst>
                  <a:outerShdw blurRad="38100" dist="38100" dir="2700000" algn="tl">
                    <a:srgbClr val="C0C0C0"/>
                  </a:outerShdw>
                </a:effectLst>
                <a:latin typeface="Times New Roman" pitchFamily="18" charset="0"/>
                <a:cs typeface="Times New Roman" pitchFamily="18" charset="0"/>
                <a:sym typeface="Wingdings" pitchFamily="2" charset="2"/>
              </a:rPr>
              <a:t> </a:t>
            </a:r>
            <a:r>
              <a:rPr lang="en-US" sz="2800" dirty="0">
                <a:solidFill>
                  <a:schemeClr val="tx1">
                    <a:lumMod val="95000"/>
                    <a:lumOff val="5000"/>
                  </a:schemeClr>
                </a:solidFill>
                <a:latin typeface="Times New Roman" pitchFamily="18" charset="0"/>
                <a:cs typeface="Times New Roman" pitchFamily="18" charset="0"/>
                <a:sym typeface="Wingdings" pitchFamily="2" charset="2"/>
              </a:rPr>
              <a:t> </a:t>
            </a:r>
            <a:endParaRPr lang="en-US" sz="2800" u="sng" dirty="0">
              <a:solidFill>
                <a:schemeClr val="tx1">
                  <a:lumMod val="95000"/>
                  <a:lumOff val="5000"/>
                </a:schemeClr>
              </a:solidFill>
              <a:latin typeface="Times New Roman" pitchFamily="18" charset="0"/>
              <a:cs typeface="Times New Roman" pitchFamily="18" charset="0"/>
            </a:endParaRPr>
          </a:p>
        </p:txBody>
      </p:sp>
      <p:sp>
        <p:nvSpPr>
          <p:cNvPr id="15" name="Text Box 7"/>
          <p:cNvSpPr txBox="1">
            <a:spLocks noChangeArrowheads="1"/>
          </p:cNvSpPr>
          <p:nvPr/>
        </p:nvSpPr>
        <p:spPr bwMode="auto">
          <a:xfrm>
            <a:off x="674570" y="994611"/>
            <a:ext cx="1221809" cy="523220"/>
          </a:xfrm>
          <a:prstGeom prst="rect">
            <a:avLst/>
          </a:prstGeom>
          <a:noFill/>
          <a:ln w="9525">
            <a:noFill/>
            <a:miter lim="800000"/>
            <a:headEnd/>
            <a:tailEnd/>
          </a:ln>
          <a:effectLst/>
        </p:spPr>
        <p:txBody>
          <a:bodyPr wrap="none">
            <a:spAutoFit/>
          </a:bodyPr>
          <a:lstStyle/>
          <a:p>
            <a:pPr algn="l"/>
            <a:r>
              <a:rPr lang="en-US" sz="2800" dirty="0">
                <a:solidFill>
                  <a:srgbClr val="003300"/>
                </a:solidFill>
                <a:latin typeface="Times New Roman" pitchFamily="18" charset="0"/>
                <a:cs typeface="Times New Roman" pitchFamily="18" charset="0"/>
              </a:rPr>
              <a:t> </a:t>
            </a:r>
            <a:r>
              <a:rPr lang="en-US" sz="2800" dirty="0" err="1">
                <a:solidFill>
                  <a:srgbClr val="003300"/>
                </a:solidFill>
                <a:latin typeface="Times New Roman" pitchFamily="18" charset="0"/>
                <a:cs typeface="Times New Roman" pitchFamily="18" charset="0"/>
              </a:rPr>
              <a:t>Ví</a:t>
            </a:r>
            <a:r>
              <a:rPr lang="en-US" sz="2800" dirty="0">
                <a:solidFill>
                  <a:srgbClr val="003300"/>
                </a:solidFill>
                <a:latin typeface="Times New Roman" pitchFamily="18" charset="0"/>
                <a:cs typeface="Times New Roman" pitchFamily="18" charset="0"/>
              </a:rPr>
              <a:t> </a:t>
            </a:r>
            <a:r>
              <a:rPr lang="en-US" sz="2800" dirty="0" err="1">
                <a:solidFill>
                  <a:srgbClr val="003300"/>
                </a:solidFill>
                <a:latin typeface="Times New Roman" pitchFamily="18" charset="0"/>
                <a:cs typeface="Times New Roman" pitchFamily="18" charset="0"/>
              </a:rPr>
              <a:t>dụ</a:t>
            </a:r>
            <a:r>
              <a:rPr lang="en-US" sz="2800" dirty="0">
                <a:solidFill>
                  <a:srgbClr val="003300"/>
                </a:solidFill>
                <a:latin typeface="Times New Roman" pitchFamily="18" charset="0"/>
                <a:cs typeface="Times New Roman" pitchFamily="18" charset="0"/>
              </a:rPr>
              <a:t>:</a:t>
            </a:r>
          </a:p>
        </p:txBody>
      </p:sp>
      <p:sp>
        <p:nvSpPr>
          <p:cNvPr id="16" name="AutoShape 10"/>
          <p:cNvSpPr>
            <a:spLocks noChangeArrowheads="1"/>
          </p:cNvSpPr>
          <p:nvPr/>
        </p:nvSpPr>
        <p:spPr bwMode="auto">
          <a:xfrm>
            <a:off x="4468306" y="3768420"/>
            <a:ext cx="2286000" cy="838200"/>
          </a:xfrm>
          <a:prstGeom prst="rightArrow">
            <a:avLst>
              <a:gd name="adj1" fmla="val 50000"/>
              <a:gd name="adj2" fmla="val 65385"/>
            </a:avLst>
          </a:prstGeom>
          <a:solidFill>
            <a:srgbClr val="000066"/>
          </a:solidFill>
          <a:ln w="9525">
            <a:solidFill>
              <a:schemeClr val="tx1"/>
            </a:solidFill>
            <a:miter lim="800000"/>
            <a:headEnd/>
            <a:tailEnd/>
          </a:ln>
        </p:spPr>
        <p:txBody>
          <a:bodyPr wrap="none" anchor="ctr"/>
          <a:lstStyle/>
          <a:p>
            <a:pPr algn="l"/>
            <a:r>
              <a:rPr lang="en-US" sz="2800" dirty="0" err="1">
                <a:solidFill>
                  <a:srgbClr val="FFFF66"/>
                </a:solidFill>
                <a:latin typeface="Times New Roman" pitchFamily="18" charset="0"/>
                <a:cs typeface="Times New Roman" pitchFamily="18" charset="0"/>
              </a:rPr>
              <a:t>Sinh</a:t>
            </a:r>
            <a:r>
              <a:rPr lang="en-US" sz="2800" dirty="0">
                <a:solidFill>
                  <a:srgbClr val="FFFF66"/>
                </a:solidFill>
                <a:latin typeface="Times New Roman" pitchFamily="18" charset="0"/>
                <a:cs typeface="Times New Roman" pitchFamily="18" charset="0"/>
              </a:rPr>
              <a:t> </a:t>
            </a:r>
            <a:r>
              <a:rPr lang="en-US" sz="2800" dirty="0" err="1">
                <a:solidFill>
                  <a:srgbClr val="FFFF66"/>
                </a:solidFill>
                <a:latin typeface="Times New Roman" pitchFamily="18" charset="0"/>
                <a:cs typeface="Times New Roman" pitchFamily="18" charset="0"/>
              </a:rPr>
              <a:t>Trưởng</a:t>
            </a:r>
            <a:endParaRPr lang="en-US" sz="2800" dirty="0">
              <a:solidFill>
                <a:srgbClr val="FFFF66"/>
              </a:solidFill>
              <a:latin typeface="Times New Roman" pitchFamily="18" charset="0"/>
              <a:cs typeface="Times New Roman" pitchFamily="18" charset="0"/>
            </a:endParaRPr>
          </a:p>
        </p:txBody>
      </p:sp>
      <p:pic>
        <p:nvPicPr>
          <p:cNvPr id="18" name="Picture 22" descr="dog3 278x300 Various Types of Dog"/>
          <p:cNvPicPr>
            <a:picLocks noChangeAspect="1" noChangeArrowheads="1"/>
          </p:cNvPicPr>
          <p:nvPr/>
        </p:nvPicPr>
        <p:blipFill>
          <a:blip r:embed="rId4" cstate="print"/>
          <a:srcRect/>
          <a:stretch>
            <a:fillRect/>
          </a:stretch>
        </p:blipFill>
        <p:spPr bwMode="auto">
          <a:xfrm>
            <a:off x="2167678" y="3210579"/>
            <a:ext cx="1981200" cy="1676400"/>
          </a:xfrm>
          <a:prstGeom prst="rect">
            <a:avLst/>
          </a:prstGeom>
          <a:noFill/>
        </p:spPr>
      </p:pic>
      <p:pic>
        <p:nvPicPr>
          <p:cNvPr id="19" name="Picture 23" descr="dog2 Various Types of Dog"/>
          <p:cNvPicPr>
            <a:picLocks noChangeAspect="1" noChangeArrowheads="1"/>
          </p:cNvPicPr>
          <p:nvPr/>
        </p:nvPicPr>
        <p:blipFill>
          <a:blip r:embed="rId5" cstate="print"/>
          <a:srcRect/>
          <a:stretch>
            <a:fillRect/>
          </a:stretch>
        </p:blipFill>
        <p:spPr bwMode="auto">
          <a:xfrm>
            <a:off x="7073734" y="3248679"/>
            <a:ext cx="2413475" cy="1600200"/>
          </a:xfrm>
          <a:prstGeom prst="rect">
            <a:avLst/>
          </a:prstGeom>
          <a:noFill/>
        </p:spPr>
      </p:pic>
      <p:sp>
        <p:nvSpPr>
          <p:cNvPr id="21" name="AutoShape 10"/>
          <p:cNvSpPr>
            <a:spLocks noChangeArrowheads="1"/>
          </p:cNvSpPr>
          <p:nvPr/>
        </p:nvSpPr>
        <p:spPr bwMode="auto">
          <a:xfrm>
            <a:off x="4420180" y="1543855"/>
            <a:ext cx="2133600" cy="762000"/>
          </a:xfrm>
          <a:prstGeom prst="rightArrow">
            <a:avLst>
              <a:gd name="adj1" fmla="val 50000"/>
              <a:gd name="adj2" fmla="val 84432"/>
            </a:avLst>
          </a:prstGeom>
          <a:solidFill>
            <a:srgbClr val="000066"/>
          </a:solidFill>
          <a:ln w="9525">
            <a:solidFill>
              <a:schemeClr val="tx1"/>
            </a:solidFill>
            <a:miter lim="800000"/>
            <a:headEnd/>
            <a:tailEnd/>
          </a:ln>
        </p:spPr>
        <p:txBody>
          <a:bodyPr wrap="none" anchor="ctr"/>
          <a:lstStyle/>
          <a:p>
            <a:pPr algn="l"/>
            <a:r>
              <a:rPr lang="en-US" sz="2800" dirty="0" err="1">
                <a:solidFill>
                  <a:srgbClr val="FFFF66"/>
                </a:solidFill>
                <a:latin typeface="Times New Roman" pitchFamily="18" charset="0"/>
                <a:cs typeface="Times New Roman" pitchFamily="18" charset="0"/>
              </a:rPr>
              <a:t>Sinh</a:t>
            </a:r>
            <a:r>
              <a:rPr lang="en-US" sz="2800" dirty="0">
                <a:solidFill>
                  <a:srgbClr val="FFFF66"/>
                </a:solidFill>
                <a:latin typeface="Times New Roman" pitchFamily="18" charset="0"/>
                <a:cs typeface="Times New Roman" pitchFamily="18" charset="0"/>
              </a:rPr>
              <a:t> </a:t>
            </a:r>
            <a:r>
              <a:rPr lang="en-US" sz="2800" dirty="0" err="1">
                <a:solidFill>
                  <a:srgbClr val="FFFF66"/>
                </a:solidFill>
                <a:latin typeface="Times New Roman" pitchFamily="18" charset="0"/>
                <a:cs typeface="Times New Roman" pitchFamily="18" charset="0"/>
              </a:rPr>
              <a:t>Trưởng</a:t>
            </a:r>
            <a:endParaRPr lang="en-US" sz="2800" dirty="0">
              <a:solidFill>
                <a:srgbClr val="FFFF66"/>
              </a:solidFill>
              <a:latin typeface="Times New Roman" pitchFamily="18" charset="0"/>
              <a:cs typeface="Times New Roman" pitchFamily="18" charset="0"/>
            </a:endParaRPr>
          </a:p>
        </p:txBody>
      </p:sp>
      <p:sp>
        <p:nvSpPr>
          <p:cNvPr id="22" name="Text Box 18"/>
          <p:cNvSpPr txBox="1">
            <a:spLocks noChangeArrowheads="1"/>
          </p:cNvSpPr>
          <p:nvPr/>
        </p:nvSpPr>
        <p:spPr bwMode="auto">
          <a:xfrm>
            <a:off x="1105473" y="4958091"/>
            <a:ext cx="4724400" cy="523220"/>
          </a:xfrm>
          <a:prstGeom prst="rect">
            <a:avLst/>
          </a:prstGeom>
          <a:noFill/>
          <a:ln w="9525">
            <a:noFill/>
            <a:miter lim="800000"/>
            <a:headEnd/>
            <a:tailEnd/>
          </a:ln>
          <a:effectLst/>
        </p:spPr>
        <p:txBody>
          <a:bodyPr wrap="square">
            <a:spAutoFit/>
          </a:bodyPr>
          <a:lstStyle/>
          <a:p>
            <a:pPr algn="l"/>
            <a:r>
              <a:rPr lang="en-US" sz="2800" dirty="0" err="1">
                <a:latin typeface="Times New Roman" pitchFamily="18" charset="0"/>
                <a:cs typeface="Times New Roman" pitchFamily="18" charset="0"/>
              </a:rPr>
              <a:t>Chó</a:t>
            </a:r>
            <a:r>
              <a:rPr lang="en-US" sz="2800" dirty="0">
                <a:latin typeface="Times New Roman" pitchFamily="18" charset="0"/>
                <a:cs typeface="Times New Roman" pitchFamily="18" charset="0"/>
              </a:rPr>
              <a:t> con </a:t>
            </a:r>
            <a:r>
              <a:rPr lang="en-US" sz="2800" dirty="0" err="1">
                <a:latin typeface="Times New Roman" pitchFamily="18" charset="0"/>
                <a:cs typeface="Times New Roman" pitchFamily="18" charset="0"/>
              </a:rPr>
              <a:t>mới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nặng</a:t>
            </a:r>
            <a:r>
              <a:rPr lang="en-US" sz="2800" dirty="0">
                <a:latin typeface="Times New Roman" pitchFamily="18" charset="0"/>
                <a:cs typeface="Times New Roman" pitchFamily="18" charset="0"/>
              </a:rPr>
              <a:t> 500g</a:t>
            </a:r>
          </a:p>
        </p:txBody>
      </p:sp>
      <p:sp>
        <p:nvSpPr>
          <p:cNvPr id="23" name="TextBox 22"/>
          <p:cNvSpPr txBox="1"/>
          <p:nvPr/>
        </p:nvSpPr>
        <p:spPr>
          <a:xfrm>
            <a:off x="5947611" y="4903114"/>
            <a:ext cx="5939589" cy="523220"/>
          </a:xfrm>
          <a:prstGeom prst="rect">
            <a:avLst/>
          </a:prstGeom>
          <a:noFill/>
        </p:spPr>
        <p:txBody>
          <a:bodyPr wrap="square" rtlCol="0">
            <a:spAutoFit/>
          </a:bodyPr>
          <a:lstStyle/>
          <a:p>
            <a:r>
              <a:rPr lang="en-US" sz="2800" dirty="0" err="1">
                <a:latin typeface="Times New Roman" pitchFamily="18" charset="0"/>
                <a:cs typeface="Times New Roman" pitchFamily="18" charset="0"/>
              </a:rPr>
              <a:t>Chó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trưởng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sau</a:t>
            </a:r>
            <a:r>
              <a:rPr lang="en-US" sz="2800" dirty="0">
                <a:latin typeface="Times New Roman" pitchFamily="18" charset="0"/>
                <a:cs typeface="Times New Roman" pitchFamily="18" charset="0"/>
              </a:rPr>
              <a:t> 6 </a:t>
            </a:r>
            <a:r>
              <a:rPr lang="en-US" sz="2800" dirty="0" err="1">
                <a:latin typeface="Times New Roman" pitchFamily="18" charset="0"/>
                <a:cs typeface="Times New Roman" pitchFamily="18" charset="0"/>
              </a:rPr>
              <a:t>tháng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nặng</a:t>
            </a:r>
            <a:r>
              <a:rPr lang="en-US" sz="2800" dirty="0">
                <a:latin typeface="Times New Roman" pitchFamily="18" charset="0"/>
                <a:cs typeface="Times New Roman" pitchFamily="18" charset="0"/>
              </a:rPr>
              <a:t> 3kg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125">
                                            <p:txEl>
                                              <p:pRg st="0" end="0"/>
                                            </p:txEl>
                                          </p:spTgt>
                                        </p:tgtEl>
                                        <p:attrNameLst>
                                          <p:attrName>style.visibility</p:attrName>
                                        </p:attrNameLst>
                                      </p:cBhvr>
                                      <p:to>
                                        <p:strVal val="visible"/>
                                      </p:to>
                                    </p:set>
                                    <p:animEffect transition="in" filter="diamond(in)">
                                      <p:cBhvr>
                                        <p:cTn id="7" dur="500"/>
                                        <p:tgtEl>
                                          <p:spTgt spid="51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par>
                          <p:cTn id="13" fill="hold">
                            <p:stCondLst>
                              <p:cond delay="500"/>
                            </p:stCondLst>
                            <p:childTnLst>
                              <p:par>
                                <p:cTn id="14" presetID="8" presetClass="entr" presetSubtype="16" fill="hold" nodeType="afterEffect">
                                  <p:stCondLst>
                                    <p:cond delay="0"/>
                                  </p:stCondLst>
                                  <p:childTnLst>
                                    <p:set>
                                      <p:cBhvr>
                                        <p:cTn id="15" dur="1" fill="hold">
                                          <p:stCondLst>
                                            <p:cond delay="0"/>
                                          </p:stCondLst>
                                        </p:cTn>
                                        <p:tgtEl>
                                          <p:spTgt spid="5132"/>
                                        </p:tgtEl>
                                        <p:attrNameLst>
                                          <p:attrName>style.visibility</p:attrName>
                                        </p:attrNameLst>
                                      </p:cBhvr>
                                      <p:to>
                                        <p:strVal val="visible"/>
                                      </p:to>
                                    </p:set>
                                    <p:animEffect transition="in" filter="diamond(in)">
                                      <p:cBhvr>
                                        <p:cTn id="16" dur="500"/>
                                        <p:tgtEl>
                                          <p:spTgt spid="5132"/>
                                        </p:tgtEl>
                                      </p:cBhvr>
                                    </p:animEffect>
                                  </p:childTnLst>
                                </p:cTn>
                              </p:par>
                            </p:childTnLst>
                          </p:cTn>
                        </p:par>
                        <p:par>
                          <p:cTn id="17" fill="hold">
                            <p:stCondLst>
                              <p:cond delay="1500"/>
                            </p:stCondLst>
                            <p:childTnLst>
                              <p:par>
                                <p:cTn id="18" presetID="8" presetClass="entr" presetSubtype="16" fill="hold" nodeType="afterEffect">
                                  <p:stCondLst>
                                    <p:cond delay="0"/>
                                  </p:stCondLst>
                                  <p:childTnLst>
                                    <p:set>
                                      <p:cBhvr>
                                        <p:cTn id="19" dur="1" fill="hold">
                                          <p:stCondLst>
                                            <p:cond delay="0"/>
                                          </p:stCondLst>
                                        </p:cTn>
                                        <p:tgtEl>
                                          <p:spTgt spid="5129">
                                            <p:txEl>
                                              <p:pRg st="0" end="0"/>
                                            </p:txEl>
                                          </p:spTgt>
                                        </p:tgtEl>
                                        <p:attrNameLst>
                                          <p:attrName>style.visibility</p:attrName>
                                        </p:attrNameLst>
                                      </p:cBhvr>
                                      <p:to>
                                        <p:strVal val="visible"/>
                                      </p:to>
                                    </p:set>
                                    <p:animEffect transition="in" filter="diamond(in)">
                                      <p:cBhvr>
                                        <p:cTn id="20" dur="500"/>
                                        <p:tgtEl>
                                          <p:spTgt spid="5129">
                                            <p:txEl>
                                              <p:pRg st="0" end="0"/>
                                            </p:txEl>
                                          </p:spTgt>
                                        </p:tgtEl>
                                      </p:cBhvr>
                                    </p:animEffect>
                                  </p:childTnLst>
                                </p:cTn>
                              </p:par>
                            </p:childTnLst>
                          </p:cTn>
                        </p:par>
                        <p:par>
                          <p:cTn id="21" fill="hold">
                            <p:stCondLst>
                              <p:cond delay="2000"/>
                            </p:stCondLst>
                            <p:childTnLst>
                              <p:par>
                                <p:cTn id="22" presetID="8" presetClass="entr" presetSubtype="16" fill="hold" nodeType="afterEffect">
                                  <p:stCondLst>
                                    <p:cond delay="0"/>
                                  </p:stCondLst>
                                  <p:childTnLst>
                                    <p:set>
                                      <p:cBhvr>
                                        <p:cTn id="23" dur="1" fill="hold">
                                          <p:stCondLst>
                                            <p:cond delay="0"/>
                                          </p:stCondLst>
                                        </p:cTn>
                                        <p:tgtEl>
                                          <p:spTgt spid="5127"/>
                                        </p:tgtEl>
                                        <p:attrNameLst>
                                          <p:attrName>style.visibility</p:attrName>
                                        </p:attrNameLst>
                                      </p:cBhvr>
                                      <p:to>
                                        <p:strVal val="visible"/>
                                      </p:to>
                                    </p:set>
                                    <p:animEffect transition="in" filter="diamond(in)">
                                      <p:cBhvr>
                                        <p:cTn id="24" dur="500"/>
                                        <p:tgtEl>
                                          <p:spTgt spid="5127"/>
                                        </p:tgtEl>
                                      </p:cBhvr>
                                    </p:animEffect>
                                  </p:childTnLst>
                                </p:cTn>
                              </p:par>
                            </p:childTnLst>
                          </p:cTn>
                        </p:par>
                        <p:par>
                          <p:cTn id="25" fill="hold">
                            <p:stCondLst>
                              <p:cond delay="2500"/>
                            </p:stCondLst>
                            <p:childTnLst>
                              <p:par>
                                <p:cTn id="26" presetID="8" presetClass="entr" presetSubtype="16" fill="hold" nodeType="afterEffect">
                                  <p:stCondLst>
                                    <p:cond delay="0"/>
                                  </p:stCondLst>
                                  <p:childTnLst>
                                    <p:set>
                                      <p:cBhvr>
                                        <p:cTn id="27" dur="1" fill="hold">
                                          <p:stCondLst>
                                            <p:cond delay="0"/>
                                          </p:stCondLst>
                                        </p:cTn>
                                        <p:tgtEl>
                                          <p:spTgt spid="5130">
                                            <p:txEl>
                                              <p:pRg st="0" end="0"/>
                                            </p:txEl>
                                          </p:spTgt>
                                        </p:tgtEl>
                                        <p:attrNameLst>
                                          <p:attrName>style.visibility</p:attrName>
                                        </p:attrNameLst>
                                      </p:cBhvr>
                                      <p:to>
                                        <p:strVal val="visible"/>
                                      </p:to>
                                    </p:set>
                                    <p:animEffect transition="in" filter="diamond(in)">
                                      <p:cBhvr>
                                        <p:cTn id="28" dur="500"/>
                                        <p:tgtEl>
                                          <p:spTgt spid="5130">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ox(in)">
                                      <p:cBhvr>
                                        <p:cTn id="33" dur="500"/>
                                        <p:tgtEl>
                                          <p:spTgt spid="18"/>
                                        </p:tgtEl>
                                      </p:cBhvr>
                                    </p:animEffect>
                                  </p:childTnLst>
                                </p:cTn>
                              </p:par>
                            </p:childTnLst>
                          </p:cTn>
                        </p:par>
                        <p:par>
                          <p:cTn id="34" fill="hold">
                            <p:stCondLst>
                              <p:cond delay="500"/>
                            </p:stCondLst>
                            <p:childTnLst>
                              <p:par>
                                <p:cTn id="35" presetID="3" presetClass="entr" presetSubtype="1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linds(horizontal)">
                                      <p:cBhvr>
                                        <p:cTn id="37" dur="500"/>
                                        <p:tgtEl>
                                          <p:spTgt spid="22"/>
                                        </p:tgtEl>
                                      </p:cBhvr>
                                    </p:animEffect>
                                  </p:childTnLst>
                                </p:cTn>
                              </p:par>
                              <p:par>
                                <p:cTn id="38" presetID="4"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box(in)">
                                      <p:cBhvr>
                                        <p:cTn id="40" dur="500"/>
                                        <p:tgtEl>
                                          <p:spTgt spid="19"/>
                                        </p:tgtEl>
                                      </p:cBhvr>
                                    </p:animEffect>
                                  </p:childTnLst>
                                </p:cTn>
                              </p:par>
                            </p:childTnLst>
                          </p:cTn>
                        </p:par>
                        <p:par>
                          <p:cTn id="41" fill="hold">
                            <p:stCondLst>
                              <p:cond delay="1000"/>
                            </p:stCondLst>
                            <p:childTnLst>
                              <p:par>
                                <p:cTn id="42" presetID="5" presetClass="entr" presetSubtype="10" fill="hold" grpId="0"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checkerboard(across)">
                                      <p:cBhvr>
                                        <p:cTn id="44" dur="5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4">
                                            <p:txEl>
                                              <p:pRg st="0" end="0"/>
                                            </p:txEl>
                                          </p:spTgt>
                                        </p:tgtEl>
                                        <p:attrNameLst>
                                          <p:attrName>style.visibility</p:attrName>
                                        </p:attrNameLst>
                                      </p:cBhvr>
                                      <p:to>
                                        <p:strVal val="visible"/>
                                      </p:to>
                                    </p:set>
                                    <p:anim calcmode="lin" valueType="num">
                                      <p:cBhvr additive="base">
                                        <p:cTn id="49"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8" presetClass="exit" presetSubtype="16" fill="hold" grpId="0" nodeType="clickEffect">
                                  <p:stCondLst>
                                    <p:cond delay="0"/>
                                  </p:stCondLst>
                                  <p:childTnLst>
                                    <p:animEffect transition="out" filter="diamond(in)">
                                      <p:cBhvr>
                                        <p:cTn id="54" dur="2000"/>
                                        <p:tgtEl>
                                          <p:spTgt spid="24">
                                            <p:txEl>
                                              <p:pRg st="0" end="0"/>
                                            </p:txEl>
                                          </p:spTgt>
                                        </p:tgtEl>
                                      </p:cBhvr>
                                    </p:animEffect>
                                    <p:set>
                                      <p:cBhvr>
                                        <p:cTn id="55" dur="1" fill="hold">
                                          <p:stCondLst>
                                            <p:cond delay="1999"/>
                                          </p:stCondLst>
                                        </p:cTn>
                                        <p:tgtEl>
                                          <p:spTgt spid="24">
                                            <p:txEl>
                                              <p:pRg st="0" end="0"/>
                                            </p:txEl>
                                          </p:spTgt>
                                        </p:tgtEl>
                                        <p:attrNameLst>
                                          <p:attrName>style.visibility</p:attrName>
                                        </p:attrNameLst>
                                      </p:cBhvr>
                                      <p:to>
                                        <p:strVal val="hidden"/>
                                      </p:to>
                                    </p:set>
                                  </p:childTnLst>
                                </p:cTn>
                              </p:par>
                            </p:childTnLst>
                          </p:cTn>
                        </p:par>
                        <p:par>
                          <p:cTn id="56" fill="hold">
                            <p:stCondLst>
                              <p:cond delay="2000"/>
                            </p:stCondLst>
                            <p:childTnLst>
                              <p:par>
                                <p:cTn id="57" presetID="5" presetClass="entr" presetSubtype="1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checkerboard(across)">
                                      <p:cBhvr>
                                        <p:cTn id="59" dur="500"/>
                                        <p:tgtEl>
                                          <p:spTgt spid="21"/>
                                        </p:tgtEl>
                                      </p:cBhvr>
                                    </p:animEffect>
                                  </p:childTnLst>
                                </p:cTn>
                              </p:par>
                            </p:childTnLst>
                          </p:cTn>
                        </p:par>
                        <p:par>
                          <p:cTn id="60" fill="hold">
                            <p:stCondLst>
                              <p:cond delay="2500"/>
                            </p:stCondLst>
                            <p:childTnLst>
                              <p:par>
                                <p:cTn id="61" presetID="5" presetClass="entr" presetSubtype="10" fill="hold" grpId="0"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checkerboard(across)">
                                      <p:cBhvr>
                                        <p:cTn id="63" dur="500"/>
                                        <p:tgtEl>
                                          <p:spTgt spid="16"/>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5133">
                                            <p:txEl>
                                              <p:pRg st="0" end="0"/>
                                            </p:txEl>
                                          </p:spTgt>
                                        </p:tgtEl>
                                        <p:attrNameLst>
                                          <p:attrName>style.visibility</p:attrName>
                                        </p:attrNameLst>
                                      </p:cBhvr>
                                      <p:to>
                                        <p:strVal val="visible"/>
                                      </p:to>
                                    </p:set>
                                    <p:anim calcmode="lin" valueType="num">
                                      <p:cBhvr additive="base">
                                        <p:cTn id="68" dur="500" fill="hold"/>
                                        <p:tgtEl>
                                          <p:spTgt spid="5133">
                                            <p:txEl>
                                              <p:pRg st="0" end="0"/>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513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allAtOnce"/>
      <p:bldP spid="15" grpId="0"/>
      <p:bldP spid="16" grpId="0" animBg="1"/>
      <p:bldP spid="21" grpId="0" animBg="1"/>
      <p:bldP spid="22"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20"/>
          <p:cNvSpPr txBox="1">
            <a:spLocks noChangeArrowheads="1"/>
          </p:cNvSpPr>
          <p:nvPr/>
        </p:nvSpPr>
        <p:spPr bwMode="auto">
          <a:xfrm>
            <a:off x="4572000" y="4724401"/>
            <a:ext cx="1066800" cy="366713"/>
          </a:xfrm>
          <a:prstGeom prst="rect">
            <a:avLst/>
          </a:prstGeom>
          <a:noFill/>
          <a:ln w="9525">
            <a:noFill/>
            <a:miter lim="800000"/>
            <a:headEnd/>
            <a:tailEnd/>
          </a:ln>
        </p:spPr>
        <p:txBody>
          <a:bodyPr>
            <a:spAutoFit/>
          </a:bodyPr>
          <a:lstStyle/>
          <a:p>
            <a:pPr>
              <a:spcBef>
                <a:spcPct val="50000"/>
              </a:spcBef>
            </a:pPr>
            <a:r>
              <a:rPr lang="en-US"/>
              <a:t> </a:t>
            </a:r>
          </a:p>
        </p:txBody>
      </p:sp>
      <p:pic>
        <p:nvPicPr>
          <p:cNvPr id="6" name="Picture 2" descr="4"/>
          <p:cNvPicPr>
            <a:picLocks noChangeAspect="1" noChangeArrowheads="1"/>
          </p:cNvPicPr>
          <p:nvPr/>
        </p:nvPicPr>
        <p:blipFill>
          <a:blip r:embed="rId2" cstate="print"/>
          <a:srcRect/>
          <a:stretch>
            <a:fillRect/>
          </a:stretch>
        </p:blipFill>
        <p:spPr bwMode="auto">
          <a:xfrm>
            <a:off x="1981200" y="609600"/>
            <a:ext cx="1676400" cy="1676400"/>
          </a:xfrm>
          <a:prstGeom prst="rect">
            <a:avLst/>
          </a:prstGeom>
          <a:noFill/>
          <a:ln w="9525">
            <a:noFill/>
            <a:miter lim="800000"/>
            <a:headEnd/>
            <a:tailEnd/>
          </a:ln>
        </p:spPr>
      </p:pic>
      <p:pic>
        <p:nvPicPr>
          <p:cNvPr id="7" name="Picture 3" descr="10"/>
          <p:cNvPicPr>
            <a:picLocks noChangeAspect="1" noChangeArrowheads="1"/>
          </p:cNvPicPr>
          <p:nvPr/>
        </p:nvPicPr>
        <p:blipFill>
          <a:blip r:embed="rId3" cstate="print"/>
          <a:srcRect/>
          <a:stretch>
            <a:fillRect/>
          </a:stretch>
        </p:blipFill>
        <p:spPr bwMode="auto">
          <a:xfrm>
            <a:off x="3810000" y="609600"/>
            <a:ext cx="1600200" cy="1600200"/>
          </a:xfrm>
          <a:prstGeom prst="rect">
            <a:avLst/>
          </a:prstGeom>
          <a:noFill/>
          <a:ln w="9525">
            <a:noFill/>
            <a:miter lim="800000"/>
            <a:headEnd/>
            <a:tailEnd/>
          </a:ln>
        </p:spPr>
      </p:pic>
      <p:pic>
        <p:nvPicPr>
          <p:cNvPr id="8" name="Picture 4" descr="11"/>
          <p:cNvPicPr>
            <a:picLocks noChangeAspect="1" noChangeArrowheads="1"/>
          </p:cNvPicPr>
          <p:nvPr/>
        </p:nvPicPr>
        <p:blipFill>
          <a:blip r:embed="rId4" cstate="print"/>
          <a:srcRect/>
          <a:stretch>
            <a:fillRect/>
          </a:stretch>
        </p:blipFill>
        <p:spPr bwMode="auto">
          <a:xfrm>
            <a:off x="5562600" y="609600"/>
            <a:ext cx="1676400" cy="1600200"/>
          </a:xfrm>
          <a:prstGeom prst="rect">
            <a:avLst/>
          </a:prstGeom>
          <a:noFill/>
          <a:ln w="9525">
            <a:noFill/>
            <a:miter lim="800000"/>
            <a:headEnd/>
            <a:tailEnd/>
          </a:ln>
        </p:spPr>
      </p:pic>
      <p:pic>
        <p:nvPicPr>
          <p:cNvPr id="9" name="Picture 5" descr="12"/>
          <p:cNvPicPr>
            <a:picLocks noChangeAspect="1" noChangeArrowheads="1"/>
          </p:cNvPicPr>
          <p:nvPr/>
        </p:nvPicPr>
        <p:blipFill>
          <a:blip r:embed="rId5" cstate="print"/>
          <a:srcRect/>
          <a:stretch>
            <a:fillRect/>
          </a:stretch>
        </p:blipFill>
        <p:spPr bwMode="auto">
          <a:xfrm>
            <a:off x="8991600" y="1905000"/>
            <a:ext cx="1524000" cy="1600200"/>
          </a:xfrm>
          <a:prstGeom prst="rect">
            <a:avLst/>
          </a:prstGeom>
          <a:noFill/>
          <a:ln w="9525">
            <a:noFill/>
            <a:miter lim="800000"/>
            <a:headEnd/>
            <a:tailEnd/>
          </a:ln>
        </p:spPr>
      </p:pic>
      <p:pic>
        <p:nvPicPr>
          <p:cNvPr id="10" name="Picture 6" descr="14"/>
          <p:cNvPicPr>
            <a:picLocks noChangeAspect="1" noChangeArrowheads="1"/>
          </p:cNvPicPr>
          <p:nvPr/>
        </p:nvPicPr>
        <p:blipFill>
          <a:blip r:embed="rId6" cstate="print"/>
          <a:srcRect/>
          <a:stretch>
            <a:fillRect/>
          </a:stretch>
        </p:blipFill>
        <p:spPr bwMode="auto">
          <a:xfrm>
            <a:off x="8991601" y="3886200"/>
            <a:ext cx="1527175" cy="1600200"/>
          </a:xfrm>
          <a:prstGeom prst="rect">
            <a:avLst/>
          </a:prstGeom>
          <a:noFill/>
          <a:ln w="9525">
            <a:noFill/>
            <a:miter lim="800000"/>
            <a:headEnd/>
            <a:tailEnd/>
          </a:ln>
        </p:spPr>
      </p:pic>
      <p:pic>
        <p:nvPicPr>
          <p:cNvPr id="11" name="Picture 7" descr="19"/>
          <p:cNvPicPr>
            <a:picLocks noChangeAspect="1" noChangeArrowheads="1"/>
          </p:cNvPicPr>
          <p:nvPr/>
        </p:nvPicPr>
        <p:blipFill>
          <a:blip r:embed="rId7" cstate="print"/>
          <a:srcRect/>
          <a:stretch>
            <a:fillRect/>
          </a:stretch>
        </p:blipFill>
        <p:spPr bwMode="auto">
          <a:xfrm>
            <a:off x="7391401" y="4876800"/>
            <a:ext cx="1527175" cy="1600200"/>
          </a:xfrm>
          <a:prstGeom prst="rect">
            <a:avLst/>
          </a:prstGeom>
          <a:noFill/>
          <a:ln w="9525">
            <a:noFill/>
            <a:miter lim="800000"/>
            <a:headEnd/>
            <a:tailEnd/>
          </a:ln>
        </p:spPr>
      </p:pic>
      <p:pic>
        <p:nvPicPr>
          <p:cNvPr id="12" name="Picture 8" descr="20"/>
          <p:cNvPicPr>
            <a:picLocks noChangeAspect="1" noChangeArrowheads="1"/>
          </p:cNvPicPr>
          <p:nvPr/>
        </p:nvPicPr>
        <p:blipFill>
          <a:blip r:embed="rId8" cstate="print"/>
          <a:srcRect/>
          <a:stretch>
            <a:fillRect/>
          </a:stretch>
        </p:blipFill>
        <p:spPr bwMode="auto">
          <a:xfrm>
            <a:off x="5562600" y="4876800"/>
            <a:ext cx="1600200" cy="1676400"/>
          </a:xfrm>
          <a:prstGeom prst="rect">
            <a:avLst/>
          </a:prstGeom>
          <a:noFill/>
          <a:ln w="9525">
            <a:noFill/>
            <a:miter lim="800000"/>
            <a:headEnd/>
            <a:tailEnd/>
          </a:ln>
        </p:spPr>
      </p:pic>
      <p:pic>
        <p:nvPicPr>
          <p:cNvPr id="13" name="Picture 10" descr="Chicks10"/>
          <p:cNvPicPr>
            <a:picLocks noChangeAspect="1" noChangeArrowheads="1"/>
          </p:cNvPicPr>
          <p:nvPr/>
        </p:nvPicPr>
        <p:blipFill>
          <a:blip r:embed="rId9" cstate="print"/>
          <a:srcRect/>
          <a:stretch>
            <a:fillRect/>
          </a:stretch>
        </p:blipFill>
        <p:spPr bwMode="auto">
          <a:xfrm>
            <a:off x="3886200" y="4876800"/>
            <a:ext cx="1524000" cy="1593850"/>
          </a:xfrm>
          <a:prstGeom prst="rect">
            <a:avLst/>
          </a:prstGeom>
          <a:noFill/>
          <a:ln w="9525">
            <a:noFill/>
            <a:miter lim="800000"/>
            <a:headEnd/>
            <a:tailEnd/>
          </a:ln>
        </p:spPr>
      </p:pic>
      <p:pic>
        <p:nvPicPr>
          <p:cNvPr id="14" name="Picture 11" descr="leghornm"/>
          <p:cNvPicPr>
            <a:picLocks noChangeAspect="1" noChangeArrowheads="1"/>
          </p:cNvPicPr>
          <p:nvPr/>
        </p:nvPicPr>
        <p:blipFill>
          <a:blip r:embed="rId10" cstate="print"/>
          <a:srcRect/>
          <a:stretch>
            <a:fillRect/>
          </a:stretch>
        </p:blipFill>
        <p:spPr bwMode="auto">
          <a:xfrm>
            <a:off x="1981201" y="4876800"/>
            <a:ext cx="1674813" cy="1524000"/>
          </a:xfrm>
          <a:prstGeom prst="rect">
            <a:avLst/>
          </a:prstGeom>
          <a:noFill/>
          <a:ln w="9525">
            <a:noFill/>
            <a:miter lim="800000"/>
            <a:headEnd/>
            <a:tailEnd/>
          </a:ln>
        </p:spPr>
      </p:pic>
      <p:pic>
        <p:nvPicPr>
          <p:cNvPr id="15" name="Picture 12" descr="day12"/>
          <p:cNvPicPr>
            <a:picLocks noChangeAspect="1" noChangeArrowheads="1"/>
          </p:cNvPicPr>
          <p:nvPr/>
        </p:nvPicPr>
        <p:blipFill>
          <a:blip r:embed="rId11" cstate="print"/>
          <a:srcRect/>
          <a:stretch>
            <a:fillRect/>
          </a:stretch>
        </p:blipFill>
        <p:spPr bwMode="auto">
          <a:xfrm>
            <a:off x="7385050" y="609600"/>
            <a:ext cx="1530350" cy="1600200"/>
          </a:xfrm>
          <a:prstGeom prst="rect">
            <a:avLst/>
          </a:prstGeom>
          <a:noFill/>
          <a:ln w="9525">
            <a:noFill/>
            <a:miter lim="800000"/>
            <a:headEnd/>
            <a:tailEnd/>
          </a:ln>
        </p:spPr>
      </p:pic>
      <p:sp>
        <p:nvSpPr>
          <p:cNvPr id="27662" name="Text Box 20"/>
          <p:cNvSpPr txBox="1">
            <a:spLocks noChangeArrowheads="1"/>
          </p:cNvSpPr>
          <p:nvPr/>
        </p:nvSpPr>
        <p:spPr bwMode="auto">
          <a:xfrm>
            <a:off x="4572000" y="4724401"/>
            <a:ext cx="1066800" cy="366713"/>
          </a:xfrm>
          <a:prstGeom prst="rect">
            <a:avLst/>
          </a:prstGeom>
          <a:noFill/>
          <a:ln w="9525">
            <a:noFill/>
            <a:miter lim="800000"/>
            <a:headEnd/>
            <a:tailEnd/>
          </a:ln>
        </p:spPr>
        <p:txBody>
          <a:bodyPr>
            <a:spAutoFit/>
          </a:bodyPr>
          <a:lstStyle/>
          <a:p>
            <a:pPr>
              <a:spcBef>
                <a:spcPct val="50000"/>
              </a:spcBef>
            </a:pPr>
            <a:r>
              <a:rPr lang="en-US"/>
              <a:t> </a:t>
            </a:r>
          </a:p>
        </p:txBody>
      </p:sp>
      <p:sp>
        <p:nvSpPr>
          <p:cNvPr id="17" name="TextBox 16"/>
          <p:cNvSpPr txBox="1">
            <a:spLocks noChangeArrowheads="1"/>
          </p:cNvSpPr>
          <p:nvPr/>
        </p:nvSpPr>
        <p:spPr bwMode="auto">
          <a:xfrm>
            <a:off x="820271" y="2932094"/>
            <a:ext cx="7561729" cy="1077218"/>
          </a:xfrm>
          <a:prstGeom prst="rect">
            <a:avLst/>
          </a:prstGeom>
          <a:noFill/>
          <a:ln w="9525">
            <a:noFill/>
            <a:miter lim="800000"/>
            <a:headEnd/>
            <a:tailEnd/>
          </a:ln>
        </p:spPr>
        <p:txBody>
          <a:bodyPr wrap="square">
            <a:spAutoFit/>
          </a:bodyPr>
          <a:lstStyle/>
          <a:p>
            <a:pPr algn="just"/>
            <a:r>
              <a:rPr lang="en-US" sz="3200" dirty="0" err="1">
                <a:solidFill>
                  <a:srgbClr val="FF0000"/>
                </a:solidFill>
                <a:latin typeface="Times New Roman" pitchFamily="18" charset="0"/>
                <a:cs typeface="Times New Roman" pitchFamily="18" charset="0"/>
              </a:rPr>
              <a:t>Nhận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xét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sự</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biến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đổi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từ</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trứng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thành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gà</a:t>
            </a:r>
            <a:r>
              <a:rPr lang="en-US" sz="3200" dirty="0">
                <a:solidFill>
                  <a:srgbClr val="FF0000"/>
                </a:solidFill>
                <a:latin typeface="Times New Roman" pitchFamily="18" charset="0"/>
                <a:cs typeface="Times New Roman" pitchFamily="18" charset="0"/>
              </a:rPr>
              <a:t> con </a:t>
            </a:r>
            <a:r>
              <a:rPr lang="en-US" sz="3200" dirty="0" err="1">
                <a:solidFill>
                  <a:srgbClr val="FF0000"/>
                </a:solidFill>
                <a:latin typeface="Times New Roman" pitchFamily="18" charset="0"/>
                <a:cs typeface="Times New Roman" pitchFamily="18" charset="0"/>
              </a:rPr>
              <a:t>đến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gà</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trưởng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thành</a:t>
            </a:r>
            <a:r>
              <a:rPr lang="en-US" sz="3200" dirty="0">
                <a:solidFill>
                  <a:srgbClr val="FF0000"/>
                </a:solidFill>
                <a:latin typeface="Times New Roman" pitchFamily="18" charset="0"/>
                <a:cs typeface="Times New Roman" pitchFamily="18" charset="0"/>
              </a:rPr>
              <a:t>?</a:t>
            </a:r>
          </a:p>
        </p:txBody>
      </p:sp>
      <p:sp>
        <p:nvSpPr>
          <p:cNvPr id="21" name="Line 27"/>
          <p:cNvSpPr>
            <a:spLocks noChangeShapeType="1"/>
          </p:cNvSpPr>
          <p:nvPr/>
        </p:nvSpPr>
        <p:spPr bwMode="auto">
          <a:xfrm>
            <a:off x="3657600" y="1447800"/>
            <a:ext cx="149860" cy="0"/>
          </a:xfrm>
          <a:prstGeom prst="line">
            <a:avLst/>
          </a:prstGeom>
          <a:noFill/>
          <a:ln w="38100">
            <a:solidFill>
              <a:schemeClr val="tx1"/>
            </a:solidFill>
            <a:round/>
            <a:headEnd/>
            <a:tailEnd type="triangle" w="med" len="med"/>
          </a:ln>
        </p:spPr>
        <p:txBody>
          <a:bodyPr/>
          <a:lstStyle/>
          <a:p>
            <a:endParaRPr lang="en-US"/>
          </a:p>
        </p:txBody>
      </p:sp>
      <p:sp>
        <p:nvSpPr>
          <p:cNvPr id="22" name="Line 27"/>
          <p:cNvSpPr>
            <a:spLocks noChangeShapeType="1"/>
          </p:cNvSpPr>
          <p:nvPr/>
        </p:nvSpPr>
        <p:spPr bwMode="auto">
          <a:xfrm>
            <a:off x="5410200" y="1371600"/>
            <a:ext cx="149860" cy="0"/>
          </a:xfrm>
          <a:prstGeom prst="line">
            <a:avLst/>
          </a:prstGeom>
          <a:noFill/>
          <a:ln w="38100">
            <a:solidFill>
              <a:schemeClr val="tx1"/>
            </a:solidFill>
            <a:round/>
            <a:headEnd/>
            <a:tailEnd type="triangle" w="med" len="med"/>
          </a:ln>
        </p:spPr>
        <p:txBody>
          <a:bodyPr/>
          <a:lstStyle/>
          <a:p>
            <a:endParaRPr lang="en-US"/>
          </a:p>
        </p:txBody>
      </p:sp>
      <p:sp>
        <p:nvSpPr>
          <p:cNvPr id="23" name="Line 27"/>
          <p:cNvSpPr>
            <a:spLocks noChangeShapeType="1"/>
          </p:cNvSpPr>
          <p:nvPr/>
        </p:nvSpPr>
        <p:spPr bwMode="auto">
          <a:xfrm>
            <a:off x="7239000" y="1371600"/>
            <a:ext cx="149860" cy="0"/>
          </a:xfrm>
          <a:prstGeom prst="line">
            <a:avLst/>
          </a:prstGeom>
          <a:noFill/>
          <a:ln w="38100">
            <a:solidFill>
              <a:schemeClr val="tx1"/>
            </a:solidFill>
            <a:round/>
            <a:headEnd/>
            <a:tailEnd type="triangle" w="med" len="med"/>
          </a:ln>
        </p:spPr>
        <p:txBody>
          <a:bodyPr/>
          <a:lstStyle/>
          <a:p>
            <a:endParaRPr lang="en-US"/>
          </a:p>
        </p:txBody>
      </p:sp>
      <p:sp>
        <p:nvSpPr>
          <p:cNvPr id="25" name="Line 27"/>
          <p:cNvSpPr>
            <a:spLocks noChangeShapeType="1"/>
          </p:cNvSpPr>
          <p:nvPr/>
        </p:nvSpPr>
        <p:spPr bwMode="auto">
          <a:xfrm>
            <a:off x="9753600" y="3581400"/>
            <a:ext cx="0" cy="228600"/>
          </a:xfrm>
          <a:prstGeom prst="line">
            <a:avLst/>
          </a:prstGeom>
          <a:noFill/>
          <a:ln w="38100">
            <a:solidFill>
              <a:schemeClr val="tx1"/>
            </a:solidFill>
            <a:round/>
            <a:headEnd/>
            <a:tailEnd type="triangle" w="med" len="med"/>
          </a:ln>
        </p:spPr>
        <p:txBody>
          <a:bodyPr/>
          <a:lstStyle/>
          <a:p>
            <a:endParaRPr lang="en-US"/>
          </a:p>
        </p:txBody>
      </p:sp>
      <p:sp>
        <p:nvSpPr>
          <p:cNvPr id="26" name="Line 27"/>
          <p:cNvSpPr>
            <a:spLocks noChangeShapeType="1"/>
          </p:cNvSpPr>
          <p:nvPr/>
        </p:nvSpPr>
        <p:spPr bwMode="auto">
          <a:xfrm flipH="1">
            <a:off x="7162800" y="5638800"/>
            <a:ext cx="228600" cy="0"/>
          </a:xfrm>
          <a:prstGeom prst="line">
            <a:avLst/>
          </a:prstGeom>
          <a:noFill/>
          <a:ln w="38100">
            <a:solidFill>
              <a:schemeClr val="tx1"/>
            </a:solidFill>
            <a:round/>
            <a:headEnd/>
            <a:tailEnd type="triangle" w="med" len="med"/>
          </a:ln>
        </p:spPr>
        <p:txBody>
          <a:bodyPr/>
          <a:lstStyle/>
          <a:p>
            <a:endParaRPr lang="en-US"/>
          </a:p>
        </p:txBody>
      </p:sp>
      <p:sp>
        <p:nvSpPr>
          <p:cNvPr id="28" name="Line 27"/>
          <p:cNvSpPr>
            <a:spLocks noChangeShapeType="1"/>
          </p:cNvSpPr>
          <p:nvPr/>
        </p:nvSpPr>
        <p:spPr bwMode="auto">
          <a:xfrm flipH="1">
            <a:off x="5334000" y="5638800"/>
            <a:ext cx="228600" cy="0"/>
          </a:xfrm>
          <a:prstGeom prst="line">
            <a:avLst/>
          </a:prstGeom>
          <a:noFill/>
          <a:ln w="38100">
            <a:solidFill>
              <a:schemeClr val="tx1"/>
            </a:solidFill>
            <a:round/>
            <a:headEnd/>
            <a:tailEnd type="triangle" w="med" len="med"/>
          </a:ln>
        </p:spPr>
        <p:txBody>
          <a:bodyPr/>
          <a:lstStyle/>
          <a:p>
            <a:endParaRPr lang="en-US"/>
          </a:p>
        </p:txBody>
      </p:sp>
      <p:sp>
        <p:nvSpPr>
          <p:cNvPr id="29" name="Line 27"/>
          <p:cNvSpPr>
            <a:spLocks noChangeShapeType="1"/>
          </p:cNvSpPr>
          <p:nvPr/>
        </p:nvSpPr>
        <p:spPr bwMode="auto">
          <a:xfrm flipH="1">
            <a:off x="3581400" y="5638800"/>
            <a:ext cx="304800" cy="0"/>
          </a:xfrm>
          <a:prstGeom prst="line">
            <a:avLst/>
          </a:prstGeom>
          <a:noFill/>
          <a:ln w="38100">
            <a:solidFill>
              <a:schemeClr val="tx1"/>
            </a:solidFill>
            <a:round/>
            <a:headEnd/>
            <a:tailEnd type="triangle" w="med" len="med"/>
          </a:ln>
        </p:spPr>
        <p:txBody>
          <a:bodyPr/>
          <a:lstStyle/>
          <a:p>
            <a:endParaRPr lang="en-US"/>
          </a:p>
        </p:txBody>
      </p:sp>
      <p:sp>
        <p:nvSpPr>
          <p:cNvPr id="31" name="Bent-Up Arrow 30"/>
          <p:cNvSpPr/>
          <p:nvPr/>
        </p:nvSpPr>
        <p:spPr>
          <a:xfrm rot="5400000" flipV="1">
            <a:off x="8991604" y="5562603"/>
            <a:ext cx="609601" cy="609599"/>
          </a:xfrm>
          <a:prstGeom prst="bentUpArrow">
            <a:avLst>
              <a:gd name="adj1" fmla="val 7143"/>
              <a:gd name="adj2" fmla="val 14286"/>
              <a:gd name="adj3" fmla="val 46429"/>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95000"/>
                  <a:lumOff val="5000"/>
                </a:schemeClr>
              </a:solidFill>
            </a:endParaRPr>
          </a:p>
        </p:txBody>
      </p:sp>
      <p:sp>
        <p:nvSpPr>
          <p:cNvPr id="32" name="Bent-Up Arrow 31"/>
          <p:cNvSpPr/>
          <p:nvPr/>
        </p:nvSpPr>
        <p:spPr>
          <a:xfrm flipV="1">
            <a:off x="8991601" y="1143002"/>
            <a:ext cx="609601" cy="609599"/>
          </a:xfrm>
          <a:prstGeom prst="bentUpArrow">
            <a:avLst>
              <a:gd name="adj1" fmla="val 7143"/>
              <a:gd name="adj2" fmla="val 14286"/>
              <a:gd name="adj3" fmla="val 46429"/>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95000"/>
                  <a:lumOff val="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500"/>
                                        <p:tgtEl>
                                          <p:spTgt spid="6"/>
                                        </p:tgtEl>
                                      </p:cBhvr>
                                    </p:animEffect>
                                  </p:childTnLst>
                                </p:cTn>
                              </p:par>
                              <p:par>
                                <p:cTn id="8" presetID="8"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amond(in)">
                                      <p:cBhvr>
                                        <p:cTn id="10" dur="500"/>
                                        <p:tgtEl>
                                          <p:spTgt spid="7"/>
                                        </p:tgtEl>
                                      </p:cBhvr>
                                    </p:animEffect>
                                  </p:childTnLst>
                                </p:cTn>
                              </p:par>
                              <p:par>
                                <p:cTn id="11" presetID="8" presetClass="entr" presetSubtype="16"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amond(in)">
                                      <p:cBhvr>
                                        <p:cTn id="13" dur="500"/>
                                        <p:tgtEl>
                                          <p:spTgt spid="8"/>
                                        </p:tgtEl>
                                      </p:cBhvr>
                                    </p:animEffect>
                                  </p:childTnLst>
                                </p:cTn>
                              </p:par>
                              <p:par>
                                <p:cTn id="14" presetID="8" presetClass="entr" presetSubtype="16"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amond(in)">
                                      <p:cBhvr>
                                        <p:cTn id="16" dur="500"/>
                                        <p:tgtEl>
                                          <p:spTgt spid="15"/>
                                        </p:tgtEl>
                                      </p:cBhvr>
                                    </p:animEffect>
                                  </p:childTnLst>
                                </p:cTn>
                              </p:par>
                              <p:par>
                                <p:cTn id="17" presetID="8" presetClass="entr" presetSubtype="16"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amond(in)">
                                      <p:cBhvr>
                                        <p:cTn id="19" dur="500"/>
                                        <p:tgtEl>
                                          <p:spTgt spid="9"/>
                                        </p:tgtEl>
                                      </p:cBhvr>
                                    </p:animEffect>
                                  </p:childTnLst>
                                </p:cTn>
                              </p:par>
                              <p:par>
                                <p:cTn id="20" presetID="8" presetClass="entr" presetSubtype="16"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amond(in)">
                                      <p:cBhvr>
                                        <p:cTn id="22" dur="500"/>
                                        <p:tgtEl>
                                          <p:spTgt spid="10"/>
                                        </p:tgtEl>
                                      </p:cBhvr>
                                    </p:animEffect>
                                  </p:childTnLst>
                                </p:cTn>
                              </p:par>
                              <p:par>
                                <p:cTn id="23" presetID="8" presetClass="entr" presetSubtype="16"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diamond(in)">
                                      <p:cBhvr>
                                        <p:cTn id="25" dur="500"/>
                                        <p:tgtEl>
                                          <p:spTgt spid="11"/>
                                        </p:tgtEl>
                                      </p:cBhvr>
                                    </p:animEffect>
                                  </p:childTnLst>
                                </p:cTn>
                              </p:par>
                              <p:par>
                                <p:cTn id="26" presetID="8" presetClass="entr" presetSubtype="16"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diamond(in)">
                                      <p:cBhvr>
                                        <p:cTn id="28" dur="500"/>
                                        <p:tgtEl>
                                          <p:spTgt spid="12"/>
                                        </p:tgtEl>
                                      </p:cBhvr>
                                    </p:animEffect>
                                  </p:childTnLst>
                                </p:cTn>
                              </p:par>
                              <p:par>
                                <p:cTn id="29" presetID="8" presetClass="entr" presetSubtype="16"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diamond(in)">
                                      <p:cBhvr>
                                        <p:cTn id="31" dur="500"/>
                                        <p:tgtEl>
                                          <p:spTgt spid="13"/>
                                        </p:tgtEl>
                                      </p:cBhvr>
                                    </p:animEffect>
                                  </p:childTnLst>
                                </p:cTn>
                              </p:par>
                              <p:par>
                                <p:cTn id="32" presetID="8" presetClass="entr" presetSubtype="16"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diamond(in)">
                                      <p:cBhvr>
                                        <p:cTn id="34" dur="500"/>
                                        <p:tgtEl>
                                          <p:spTgt spid="14"/>
                                        </p:tgtEl>
                                      </p:cBhvr>
                                    </p:animEffect>
                                  </p:childTnLst>
                                </p:cTn>
                              </p:par>
                            </p:childTnLst>
                          </p:cTn>
                        </p:par>
                        <p:par>
                          <p:cTn id="35" fill="hold">
                            <p:stCondLst>
                              <p:cond delay="500"/>
                            </p:stCondLst>
                            <p:childTnLst>
                              <p:par>
                                <p:cTn id="36" presetID="3" presetClass="entr" presetSubtype="1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blinds(horizontal)">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xit" presetSubtype="16" fill="hold" grpId="1" nodeType="clickEffect">
                                  <p:stCondLst>
                                    <p:cond delay="0"/>
                                  </p:stCondLst>
                                  <p:childTnLst>
                                    <p:animEffect transition="out" filter="diamond(in)">
                                      <p:cBhvr>
                                        <p:cTn id="42" dur="500"/>
                                        <p:tgtEl>
                                          <p:spTgt spid="17"/>
                                        </p:tgtEl>
                                      </p:cBhvr>
                                    </p:animEffect>
                                    <p:set>
                                      <p:cBhvr>
                                        <p:cTn id="43"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DD57442B-1882-453F-9345-07F6B2C40DEE}"/>
              </a:ext>
            </a:extLst>
          </p:cNvPr>
          <p:cNvPicPr>
            <a:picLocks noChangeAspect="1"/>
          </p:cNvPicPr>
          <p:nvPr/>
        </p:nvPicPr>
        <p:blipFill>
          <a:blip r:embed="rId2"/>
          <a:stretch>
            <a:fillRect/>
          </a:stretch>
        </p:blipFill>
        <p:spPr>
          <a:xfrm>
            <a:off x="59918" y="0"/>
            <a:ext cx="12132082" cy="6781800"/>
          </a:xfrm>
          <a:prstGeom prst="rect">
            <a:avLst/>
          </a:prstGeom>
        </p:spPr>
      </p:pic>
      <p:sp>
        <p:nvSpPr>
          <p:cNvPr id="15" name="TextBox 14">
            <a:extLst>
              <a:ext uri="{FF2B5EF4-FFF2-40B4-BE49-F238E27FC236}">
                <a16:creationId xmlns="" xmlns:a16="http://schemas.microsoft.com/office/drawing/2014/main" id="{4AEDAA45-243E-4874-9D32-3C3B73BE93E9}"/>
              </a:ext>
            </a:extLst>
          </p:cNvPr>
          <p:cNvSpPr txBox="1"/>
          <p:nvPr/>
        </p:nvSpPr>
        <p:spPr>
          <a:xfrm>
            <a:off x="323850" y="361950"/>
            <a:ext cx="9479056" cy="1569660"/>
          </a:xfrm>
          <a:prstGeom prst="rect">
            <a:avLst/>
          </a:prstGeom>
          <a:noFill/>
        </p:spPr>
        <p:txBody>
          <a:bodyPr wrap="square" rtlCol="0">
            <a:spAutoFit/>
          </a:bodyPr>
          <a:lstStyle/>
          <a:p>
            <a:r>
              <a:rPr lang="vi-VN" sz="2400" dirty="0" smtClean="0">
                <a:latin typeface="Times New Roman" panose="02020603050405020304" pitchFamily="18" charset="0"/>
                <a:cs typeface="Times New Roman" panose="02020603050405020304" pitchFamily="18" charset="0"/>
              </a:rPr>
              <a:t>Hình 29.1. Hoa </a:t>
            </a:r>
            <a:r>
              <a:rPr lang="vi-VN" sz="2400" dirty="0">
                <a:latin typeface="Times New Roman" panose="02020603050405020304" pitchFamily="18" charset="0"/>
                <a:cs typeface="Times New Roman" panose="02020603050405020304" pitchFamily="18" charset="0"/>
              </a:rPr>
              <a:t>hướng dương: Giai đoạn sinh trưởng (cây con -&gt; cây trưởng thành) và giai đoạn phát triển (cây ra hoa -&gt; Tạo quả -&gt; Hạt)</a:t>
            </a:r>
          </a:p>
          <a:p>
            <a:r>
              <a:rPr lang="vi-VN" sz="2400" dirty="0" smtClean="0">
                <a:latin typeface="Times New Roman" panose="02020603050405020304" pitchFamily="18" charset="0"/>
                <a:cs typeface="Times New Roman" panose="02020603050405020304" pitchFamily="18" charset="0"/>
              </a:rPr>
              <a:t>- Con </a:t>
            </a:r>
            <a:r>
              <a:rPr lang="vi-VN" sz="2400" dirty="0">
                <a:latin typeface="Times New Roman" panose="02020603050405020304" pitchFamily="18" charset="0"/>
                <a:cs typeface="Times New Roman" panose="02020603050405020304" pitchFamily="18" charset="0"/>
              </a:rPr>
              <a:t>gà: Giai đoạn phát triển (trứng thụ tinh -&gt; gà con). Giai đoạn sinh trưởng (gà con -&gt; gà trưởng thành).</a:t>
            </a:r>
            <a:endParaRPr lang="en-US" sz="24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 xmlns:a16="http://schemas.microsoft.com/office/drawing/2014/main" id="{35818B65-D170-4FA0-9E95-087141125E36}"/>
              </a:ext>
            </a:extLst>
          </p:cNvPr>
          <p:cNvSpPr txBox="1"/>
          <p:nvPr/>
        </p:nvSpPr>
        <p:spPr>
          <a:xfrm>
            <a:off x="323850" y="282357"/>
            <a:ext cx="3959894" cy="3108543"/>
          </a:xfrm>
          <a:prstGeom prst="rect">
            <a:avLst/>
          </a:prstGeom>
          <a:solidFill>
            <a:schemeClr val="bg1"/>
          </a:solidFill>
        </p:spPr>
        <p:txBody>
          <a:bodyPr wrap="square">
            <a:spAutoFit/>
          </a:bodyPr>
          <a:lstStyle/>
          <a:p>
            <a:pPr algn="just"/>
            <a:r>
              <a:rPr lang="en-US" sz="2800" dirty="0" err="1">
                <a:solidFill>
                  <a:schemeClr val="tx1">
                    <a:lumMod val="95000"/>
                    <a:lumOff val="5000"/>
                  </a:schemeClr>
                </a:solidFill>
                <a:effectLst/>
                <a:latin typeface="Times New Roman" panose="02020603050405020304" pitchFamily="18" charset="0"/>
                <a:ea typeface="Calibri" panose="020F0502020204030204" pitchFamily="34" charset="0"/>
              </a:rPr>
              <a:t>Mô</a:t>
            </a:r>
            <a:r>
              <a:rPr lang="vi-VN" sz="2800" dirty="0">
                <a:solidFill>
                  <a:schemeClr val="tx1">
                    <a:lumMod val="95000"/>
                    <a:lumOff val="5000"/>
                  </a:schemeClr>
                </a:solidFill>
                <a:effectLst/>
                <a:latin typeface="Times New Roman" panose="02020603050405020304" pitchFamily="18" charset="0"/>
                <a:ea typeface="Calibri" panose="020F0502020204030204" pitchFamily="34" charset="0"/>
              </a:rPr>
              <a:t> tả các dấu hiệu thể hiện sự sinh trưởng, phát triển ở cây hoa hướng dương và con gà. Những biến đổi nào diễn ra trong đời sống của chúng thể hiện sự phát triển?</a:t>
            </a:r>
            <a:endParaRPr lang="en-US" sz="2800" dirty="0">
              <a:solidFill>
                <a:schemeClr val="tx1">
                  <a:lumMod val="95000"/>
                  <a:lumOff val="5000"/>
                </a:schemeClr>
              </a:solidFill>
            </a:endParaRPr>
          </a:p>
        </p:txBody>
      </p:sp>
    </p:spTree>
    <p:extLst>
      <p:ext uri="{BB962C8B-B14F-4D97-AF65-F5344CB8AC3E}">
        <p14:creationId xmlns:p14="http://schemas.microsoft.com/office/powerpoint/2010/main" val="2861784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29167E-6 -4.07407E-6 L 0.00248 0.97408 " pathEditMode="relative" rAng="0" ptsTypes="AA">
                                      <p:cBhvr>
                                        <p:cTn id="6" dur="2000" fill="hold"/>
                                        <p:tgtEl>
                                          <p:spTgt spid="13"/>
                                        </p:tgtEl>
                                        <p:attrNameLst>
                                          <p:attrName>ppt_x</p:attrName>
                                          <p:attrName>ppt_y</p:attrName>
                                        </p:attrNameLst>
                                      </p:cBhvr>
                                      <p:rCtr x="117" y="48704"/>
                                    </p:animMotion>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randombar(horizontal)">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a:extLst>
              <a:ext uri="{FF2B5EF4-FFF2-40B4-BE49-F238E27FC236}">
                <a16:creationId xmlns="" xmlns:a16="http://schemas.microsoft.com/office/drawing/2014/main" id="{CD617737-FFF7-41AF-9AFE-FBA7074A4B48}"/>
              </a:ext>
            </a:extLst>
          </p:cNvPr>
          <p:cNvSpPr txBox="1">
            <a:spLocks noChangeArrowheads="1"/>
          </p:cNvSpPr>
          <p:nvPr/>
        </p:nvSpPr>
        <p:spPr bwMode="auto">
          <a:xfrm>
            <a:off x="272715" y="172841"/>
            <a:ext cx="11662610" cy="954107"/>
          </a:xfrm>
          <a:prstGeom prst="rect">
            <a:avLst/>
          </a:prstGeom>
          <a:solidFill>
            <a:schemeClr val="bg1"/>
          </a:solidFill>
          <a:ln w="9525">
            <a:noFill/>
            <a:miter lim="800000"/>
            <a:headEnd/>
            <a:tailEnd/>
          </a:ln>
          <a:effectLst>
            <a:glow rad="228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eaLnBrk="0" hangingPunct="0"/>
            <a:r>
              <a:rPr lang="vi-VN" sz="2800" b="1" dirty="0">
                <a:latin typeface="Times New Roman" panose="02020603050405020304" pitchFamily="18" charset="0"/>
                <a:cs typeface="Times New Roman" panose="02020603050405020304" pitchFamily="18" charset="0"/>
              </a:rPr>
              <a:t>I. Khái niệm sinh trưởng, phát triển và mối quan hệ giữa sinh trưởng, phát triển ở sinh vật.</a:t>
            </a:r>
            <a:endParaRPr lang="en-US" sz="2800" b="1" dirty="0">
              <a:latin typeface="Times New Roman" pitchFamily="18" charset="0"/>
              <a:cs typeface="Times New Roman" pitchFamily="18" charset="0"/>
            </a:endParaRPr>
          </a:p>
        </p:txBody>
      </p:sp>
      <p:sp>
        <p:nvSpPr>
          <p:cNvPr id="9" name="TextBox 8">
            <a:extLst>
              <a:ext uri="{FF2B5EF4-FFF2-40B4-BE49-F238E27FC236}">
                <a16:creationId xmlns="" xmlns:a16="http://schemas.microsoft.com/office/drawing/2014/main" id="{214C67D4-1A57-45B1-AC31-16A6EA0AFBB7}"/>
              </a:ext>
            </a:extLst>
          </p:cNvPr>
          <p:cNvSpPr txBox="1"/>
          <p:nvPr/>
        </p:nvSpPr>
        <p:spPr>
          <a:xfrm>
            <a:off x="1298701" y="1466714"/>
            <a:ext cx="10434918" cy="646331"/>
          </a:xfrm>
          <a:prstGeom prst="rect">
            <a:avLst/>
          </a:prstGeom>
          <a:noFill/>
        </p:spPr>
        <p:txBody>
          <a:bodyPr wrap="square">
            <a:spAutoFit/>
          </a:bodyPr>
          <a:lstStyle/>
          <a:p>
            <a:pPr defTabSz="914400" fontAlgn="base">
              <a:spcBef>
                <a:spcPct val="0"/>
              </a:spcBef>
              <a:spcAft>
                <a:spcPct val="0"/>
              </a:spcAft>
              <a:tabLst>
                <a:tab pos="450850" algn="l"/>
              </a:tabLst>
            </a:pPr>
            <a:r>
              <a:rPr lang="vi-VN" sz="3600" b="1" dirty="0">
                <a:latin typeface="Times New Roman" pitchFamily="18" charset="0"/>
                <a:ea typeface="Times New Roman" pitchFamily="18" charset="0"/>
                <a:cs typeface="Times New Roman" pitchFamily="18" charset="0"/>
              </a:rPr>
              <a:t>H1. </a:t>
            </a:r>
            <a:r>
              <a:rPr lang="en-US" sz="3600" b="1" dirty="0" err="1">
                <a:latin typeface="Times New Roman" pitchFamily="18" charset="0"/>
                <a:ea typeface="Times New Roman" pitchFamily="18" charset="0"/>
                <a:cs typeface="Times New Roman" pitchFamily="18" charset="0"/>
              </a:rPr>
              <a:t>Tìm</a:t>
            </a:r>
            <a:r>
              <a:rPr lang="en-US" sz="3600" b="1" dirty="0">
                <a:latin typeface="Times New Roman" pitchFamily="18" charset="0"/>
                <a:ea typeface="Times New Roman" pitchFamily="18" charset="0"/>
                <a:cs typeface="Times New Roman" pitchFamily="18" charset="0"/>
              </a:rPr>
              <a:t> </a:t>
            </a:r>
            <a:r>
              <a:rPr lang="en-US" sz="3600" b="1" dirty="0" err="1">
                <a:latin typeface="Times New Roman" pitchFamily="18" charset="0"/>
                <a:ea typeface="Times New Roman" pitchFamily="18" charset="0"/>
                <a:cs typeface="Times New Roman" pitchFamily="18" charset="0"/>
              </a:rPr>
              <a:t>hiểu</a:t>
            </a:r>
            <a:r>
              <a:rPr lang="en-US" sz="3600" b="1" dirty="0">
                <a:latin typeface="Times New Roman" pitchFamily="18" charset="0"/>
                <a:ea typeface="Times New Roman" pitchFamily="18" charset="0"/>
                <a:cs typeface="Times New Roman" pitchFamily="18" charset="0"/>
              </a:rPr>
              <a:t> </a:t>
            </a:r>
            <a:r>
              <a:rPr lang="en-US" sz="3600" b="1" dirty="0" err="1">
                <a:latin typeface="Times New Roman" pitchFamily="18" charset="0"/>
                <a:ea typeface="Times New Roman" pitchFamily="18" charset="0"/>
                <a:cs typeface="Times New Roman" pitchFamily="18" charset="0"/>
              </a:rPr>
              <a:t>về</a:t>
            </a:r>
            <a:r>
              <a:rPr lang="en-US" sz="3600" b="1" dirty="0">
                <a:latin typeface="Times New Roman" pitchFamily="18" charset="0"/>
                <a:ea typeface="Times New Roman" pitchFamily="18" charset="0"/>
                <a:cs typeface="Times New Roman" pitchFamily="18" charset="0"/>
              </a:rPr>
              <a:t> </a:t>
            </a:r>
            <a:r>
              <a:rPr lang="en-US" sz="3600" b="1" dirty="0" err="1">
                <a:latin typeface="Times New Roman" pitchFamily="18" charset="0"/>
                <a:ea typeface="Times New Roman" pitchFamily="18" charset="0"/>
                <a:cs typeface="Times New Roman" pitchFamily="18" charset="0"/>
              </a:rPr>
              <a:t>sinh</a:t>
            </a:r>
            <a:r>
              <a:rPr lang="en-US" sz="3600" b="1" dirty="0">
                <a:latin typeface="Times New Roman" pitchFamily="18" charset="0"/>
                <a:ea typeface="Times New Roman" pitchFamily="18" charset="0"/>
                <a:cs typeface="Times New Roman" pitchFamily="18" charset="0"/>
              </a:rPr>
              <a:t> </a:t>
            </a:r>
            <a:r>
              <a:rPr lang="en-US" sz="3600" b="1" dirty="0" err="1">
                <a:latin typeface="Times New Roman" pitchFamily="18" charset="0"/>
                <a:ea typeface="Times New Roman" pitchFamily="18" charset="0"/>
                <a:cs typeface="Times New Roman" pitchFamily="18" charset="0"/>
              </a:rPr>
              <a:t>trưởng</a:t>
            </a:r>
            <a:r>
              <a:rPr lang="en-US" sz="3600" b="1" dirty="0">
                <a:latin typeface="Times New Roman" pitchFamily="18" charset="0"/>
                <a:ea typeface="Times New Roman" pitchFamily="18" charset="0"/>
                <a:cs typeface="Times New Roman" pitchFamily="18" charset="0"/>
              </a:rPr>
              <a:t>, </a:t>
            </a:r>
            <a:r>
              <a:rPr lang="en-US" sz="3600" b="1" dirty="0" err="1">
                <a:latin typeface="Times New Roman" pitchFamily="18" charset="0"/>
                <a:ea typeface="Times New Roman" pitchFamily="18" charset="0"/>
                <a:cs typeface="Times New Roman" pitchFamily="18" charset="0"/>
              </a:rPr>
              <a:t>phát</a:t>
            </a:r>
            <a:r>
              <a:rPr lang="en-US" sz="3600" b="1" dirty="0">
                <a:latin typeface="Times New Roman" pitchFamily="18" charset="0"/>
                <a:ea typeface="Times New Roman" pitchFamily="18" charset="0"/>
                <a:cs typeface="Times New Roman" pitchFamily="18" charset="0"/>
              </a:rPr>
              <a:t> </a:t>
            </a:r>
            <a:r>
              <a:rPr lang="en-US" sz="3600" b="1" dirty="0" err="1">
                <a:latin typeface="Times New Roman" pitchFamily="18" charset="0"/>
                <a:ea typeface="Times New Roman" pitchFamily="18" charset="0"/>
                <a:cs typeface="Times New Roman" pitchFamily="18" charset="0"/>
              </a:rPr>
              <a:t>triển</a:t>
            </a:r>
            <a:r>
              <a:rPr lang="en-US" sz="3600" b="1" dirty="0">
                <a:latin typeface="Times New Roman" pitchFamily="18" charset="0"/>
                <a:ea typeface="Times New Roman" pitchFamily="18" charset="0"/>
                <a:cs typeface="Times New Roman" pitchFamily="18" charset="0"/>
              </a:rPr>
              <a:t> ở </a:t>
            </a:r>
            <a:r>
              <a:rPr lang="en-US" sz="3600" b="1" dirty="0" err="1">
                <a:latin typeface="Times New Roman" pitchFamily="18" charset="0"/>
                <a:ea typeface="Times New Roman" pitchFamily="18" charset="0"/>
                <a:cs typeface="Times New Roman" pitchFamily="18" charset="0"/>
              </a:rPr>
              <a:t>sinh</a:t>
            </a:r>
            <a:r>
              <a:rPr lang="en-US" sz="3600" b="1" dirty="0">
                <a:latin typeface="Times New Roman" pitchFamily="18" charset="0"/>
                <a:ea typeface="Times New Roman" pitchFamily="18" charset="0"/>
                <a:cs typeface="Times New Roman" pitchFamily="18" charset="0"/>
              </a:rPr>
              <a:t> </a:t>
            </a:r>
            <a:r>
              <a:rPr lang="en-US" sz="3600" b="1" dirty="0" err="1">
                <a:latin typeface="Times New Roman" pitchFamily="18" charset="0"/>
                <a:ea typeface="Times New Roman" pitchFamily="18" charset="0"/>
                <a:cs typeface="Times New Roman" pitchFamily="18" charset="0"/>
              </a:rPr>
              <a:t>vật</a:t>
            </a:r>
            <a:endParaRPr lang="en-US" sz="3600" dirty="0">
              <a:latin typeface="Times New Roman" pitchFamily="18" charset="0"/>
              <a:cs typeface="Times New Roman" pitchFamily="18" charset="0"/>
            </a:endParaRPr>
          </a:p>
        </p:txBody>
      </p:sp>
      <p:graphicFrame>
        <p:nvGraphicFramePr>
          <p:cNvPr id="10" name="Table 9">
            <a:extLst>
              <a:ext uri="{FF2B5EF4-FFF2-40B4-BE49-F238E27FC236}">
                <a16:creationId xmlns="" xmlns:a16="http://schemas.microsoft.com/office/drawing/2014/main" id="{411077CA-5988-4EFA-BE55-C611F4C62301}"/>
              </a:ext>
            </a:extLst>
          </p:cNvPr>
          <p:cNvGraphicFramePr>
            <a:graphicFrameLocks noGrp="1"/>
          </p:cNvGraphicFramePr>
          <p:nvPr>
            <p:extLst/>
          </p:nvPr>
        </p:nvGraphicFramePr>
        <p:xfrm>
          <a:off x="510988" y="2113044"/>
          <a:ext cx="11424337" cy="4610486"/>
        </p:xfrm>
        <a:graphic>
          <a:graphicData uri="http://schemas.openxmlformats.org/drawingml/2006/table">
            <a:tbl>
              <a:tblPr firstRow="1" firstCol="1" bandRow="1">
                <a:tableStyleId>{5940675A-B579-460E-94D1-54222C63F5DA}</a:tableStyleId>
              </a:tblPr>
              <a:tblGrid>
                <a:gridCol w="1253446">
                  <a:extLst>
                    <a:ext uri="{9D8B030D-6E8A-4147-A177-3AD203B41FA5}">
                      <a16:colId xmlns="" xmlns:a16="http://schemas.microsoft.com/office/drawing/2014/main" val="20000"/>
                    </a:ext>
                  </a:extLst>
                </a:gridCol>
                <a:gridCol w="2245901">
                  <a:extLst>
                    <a:ext uri="{9D8B030D-6E8A-4147-A177-3AD203B41FA5}">
                      <a16:colId xmlns="" xmlns:a16="http://schemas.microsoft.com/office/drawing/2014/main" val="20001"/>
                    </a:ext>
                  </a:extLst>
                </a:gridCol>
                <a:gridCol w="7924990">
                  <a:extLst>
                    <a:ext uri="{9D8B030D-6E8A-4147-A177-3AD203B41FA5}">
                      <a16:colId xmlns="" xmlns:a16="http://schemas.microsoft.com/office/drawing/2014/main" val="20002"/>
                    </a:ext>
                  </a:extLst>
                </a:gridCol>
              </a:tblGrid>
              <a:tr h="517831">
                <a:tc rowSpan="2">
                  <a:txBody>
                    <a:bodyPr/>
                    <a:lstStyle/>
                    <a:p>
                      <a:pPr algn="just">
                        <a:spcAft>
                          <a:spcPts val="0"/>
                        </a:spcAft>
                        <a:tabLst>
                          <a:tab pos="450215" algn="l"/>
                        </a:tabLst>
                      </a:pPr>
                      <a:r>
                        <a:rPr lang="en-US" sz="2800" b="0" dirty="0" err="1">
                          <a:solidFill>
                            <a:srgbClr val="FF0000"/>
                          </a:solidFill>
                          <a:effectLst/>
                          <a:latin typeface="Times New Roman" pitchFamily="18" charset="0"/>
                          <a:cs typeface="Times New Roman" pitchFamily="18" charset="0"/>
                        </a:rPr>
                        <a:t>Sinh</a:t>
                      </a:r>
                      <a:r>
                        <a:rPr lang="en-US" sz="2800" b="0" dirty="0">
                          <a:solidFill>
                            <a:srgbClr val="FF0000"/>
                          </a:solidFill>
                          <a:effectLst/>
                          <a:latin typeface="Times New Roman" pitchFamily="18" charset="0"/>
                          <a:cs typeface="Times New Roman" pitchFamily="18" charset="0"/>
                        </a:rPr>
                        <a:t> </a:t>
                      </a:r>
                      <a:r>
                        <a:rPr lang="en-US" sz="2800" b="0" dirty="0" err="1">
                          <a:solidFill>
                            <a:srgbClr val="FF0000"/>
                          </a:solidFill>
                          <a:effectLst/>
                          <a:latin typeface="Times New Roman" pitchFamily="18" charset="0"/>
                          <a:cs typeface="Times New Roman" pitchFamily="18" charset="0"/>
                        </a:rPr>
                        <a:t>trưởng</a:t>
                      </a:r>
                      <a:endParaRPr lang="en-US" sz="2800" b="0" dirty="0">
                        <a:solidFill>
                          <a:srgbClr val="FF0000"/>
                        </a:solidFill>
                        <a:effectLst/>
                        <a:latin typeface="Times New Roman" pitchFamily="18" charset="0"/>
                        <a:ea typeface="Times New Roman"/>
                        <a:cs typeface="Times New Roman" pitchFamily="18" charset="0"/>
                      </a:endParaRPr>
                    </a:p>
                  </a:txBody>
                  <a:tcPr marL="68580" marR="68580" marT="0" marB="0" anchor="ctr"/>
                </a:tc>
                <a:tc>
                  <a:txBody>
                    <a:bodyPr/>
                    <a:lstStyle/>
                    <a:p>
                      <a:pPr algn="just">
                        <a:spcAft>
                          <a:spcPts val="0"/>
                        </a:spcAft>
                        <a:tabLst>
                          <a:tab pos="450215" algn="l"/>
                        </a:tabLst>
                      </a:pPr>
                      <a:r>
                        <a:rPr lang="en-US" sz="2800" dirty="0" err="1">
                          <a:solidFill>
                            <a:srgbClr val="0000FF"/>
                          </a:solidFill>
                          <a:effectLst/>
                          <a:latin typeface="Times New Roman" pitchFamily="18" charset="0"/>
                          <a:cs typeface="Times New Roman" pitchFamily="18" charset="0"/>
                        </a:rPr>
                        <a:t>Bản</a:t>
                      </a:r>
                      <a:r>
                        <a:rPr lang="en-US" sz="2800" dirty="0">
                          <a:solidFill>
                            <a:srgbClr val="0000FF"/>
                          </a:solidFill>
                          <a:effectLst/>
                          <a:latin typeface="Times New Roman" pitchFamily="18" charset="0"/>
                          <a:cs typeface="Times New Roman" pitchFamily="18" charset="0"/>
                        </a:rPr>
                        <a:t> </a:t>
                      </a:r>
                      <a:r>
                        <a:rPr lang="en-US" sz="2800" dirty="0" err="1">
                          <a:solidFill>
                            <a:srgbClr val="0000FF"/>
                          </a:solidFill>
                          <a:effectLst/>
                          <a:latin typeface="Times New Roman" pitchFamily="18" charset="0"/>
                          <a:cs typeface="Times New Roman" pitchFamily="18" charset="0"/>
                        </a:rPr>
                        <a:t>chất</a:t>
                      </a:r>
                      <a:endParaRPr lang="en-US" sz="2800" dirty="0">
                        <a:solidFill>
                          <a:srgbClr val="0000FF"/>
                        </a:solidFill>
                        <a:effectLst/>
                        <a:latin typeface="Times New Roman" pitchFamily="18" charset="0"/>
                        <a:ea typeface="Times New Roman"/>
                        <a:cs typeface="Times New Roman" pitchFamily="18" charset="0"/>
                      </a:endParaRPr>
                    </a:p>
                  </a:txBody>
                  <a:tcPr marL="68580" marR="68580" marT="0" marB="0" anchor="ctr"/>
                </a:tc>
                <a:tc>
                  <a:txBody>
                    <a:bodyPr/>
                    <a:lstStyle/>
                    <a:p>
                      <a:pPr algn="just">
                        <a:spcAft>
                          <a:spcPts val="0"/>
                        </a:spcAft>
                        <a:tabLst>
                          <a:tab pos="450215" algn="l"/>
                        </a:tabLst>
                      </a:pPr>
                      <a:endParaRPr lang="en-US" sz="2200" dirty="0">
                        <a:effectLst/>
                        <a:latin typeface="Times New Roman" pitchFamily="18" charset="0"/>
                        <a:ea typeface="Times New Roman"/>
                        <a:cs typeface="Times New Roman" pitchFamily="18" charset="0"/>
                      </a:endParaRPr>
                    </a:p>
                  </a:txBody>
                  <a:tcPr marL="68580" marR="68580" marT="0" marB="0"/>
                </a:tc>
                <a:extLst>
                  <a:ext uri="{0D108BD9-81ED-4DB2-BD59-A6C34878D82A}">
                    <a16:rowId xmlns="" xmlns:a16="http://schemas.microsoft.com/office/drawing/2014/main" val="10000"/>
                  </a:ext>
                </a:extLst>
              </a:tr>
              <a:tr h="857326">
                <a:tc vMerge="1">
                  <a:txBody>
                    <a:bodyPr/>
                    <a:lstStyle/>
                    <a:p>
                      <a:endParaRPr lang="en-US"/>
                    </a:p>
                  </a:txBody>
                  <a:tcPr/>
                </a:tc>
                <a:tc>
                  <a:txBody>
                    <a:bodyPr/>
                    <a:lstStyle/>
                    <a:p>
                      <a:pPr algn="just">
                        <a:spcAft>
                          <a:spcPts val="0"/>
                        </a:spcAft>
                        <a:tabLst>
                          <a:tab pos="450215" algn="l"/>
                        </a:tabLst>
                      </a:pPr>
                      <a:r>
                        <a:rPr lang="en-US" sz="2800" dirty="0" err="1">
                          <a:solidFill>
                            <a:srgbClr val="0000FF"/>
                          </a:solidFill>
                          <a:effectLst/>
                          <a:latin typeface="Times New Roman" pitchFamily="18" charset="0"/>
                          <a:cs typeface="Times New Roman" pitchFamily="18" charset="0"/>
                        </a:rPr>
                        <a:t>Hình</a:t>
                      </a:r>
                      <a:r>
                        <a:rPr lang="en-US" sz="2800" dirty="0">
                          <a:solidFill>
                            <a:srgbClr val="0000FF"/>
                          </a:solidFill>
                          <a:effectLst/>
                          <a:latin typeface="Times New Roman" pitchFamily="18" charset="0"/>
                          <a:cs typeface="Times New Roman" pitchFamily="18" charset="0"/>
                        </a:rPr>
                        <a:t> </a:t>
                      </a:r>
                      <a:r>
                        <a:rPr lang="en-US" sz="2800" dirty="0" err="1">
                          <a:solidFill>
                            <a:srgbClr val="0000FF"/>
                          </a:solidFill>
                          <a:effectLst/>
                          <a:latin typeface="Times New Roman" pitchFamily="18" charset="0"/>
                          <a:cs typeface="Times New Roman" pitchFamily="18" charset="0"/>
                        </a:rPr>
                        <a:t>thức</a:t>
                      </a:r>
                      <a:r>
                        <a:rPr lang="en-US" sz="2800" dirty="0">
                          <a:solidFill>
                            <a:srgbClr val="0000FF"/>
                          </a:solidFill>
                          <a:effectLst/>
                          <a:latin typeface="Times New Roman" pitchFamily="18" charset="0"/>
                          <a:cs typeface="Times New Roman" pitchFamily="18" charset="0"/>
                        </a:rPr>
                        <a:t> </a:t>
                      </a:r>
                      <a:r>
                        <a:rPr lang="en-US" sz="2800" dirty="0" err="1">
                          <a:solidFill>
                            <a:srgbClr val="0000FF"/>
                          </a:solidFill>
                          <a:effectLst/>
                          <a:latin typeface="Times New Roman" pitchFamily="18" charset="0"/>
                          <a:cs typeface="Times New Roman" pitchFamily="18" charset="0"/>
                        </a:rPr>
                        <a:t>biểu</a:t>
                      </a:r>
                      <a:r>
                        <a:rPr lang="en-US" sz="2800" dirty="0">
                          <a:solidFill>
                            <a:srgbClr val="0000FF"/>
                          </a:solidFill>
                          <a:effectLst/>
                          <a:latin typeface="Times New Roman" pitchFamily="18" charset="0"/>
                          <a:cs typeface="Times New Roman" pitchFamily="18" charset="0"/>
                        </a:rPr>
                        <a:t> </a:t>
                      </a:r>
                      <a:r>
                        <a:rPr lang="en-US" sz="2800" dirty="0" err="1">
                          <a:solidFill>
                            <a:srgbClr val="0000FF"/>
                          </a:solidFill>
                          <a:effectLst/>
                          <a:latin typeface="Times New Roman" pitchFamily="18" charset="0"/>
                          <a:cs typeface="Times New Roman" pitchFamily="18" charset="0"/>
                        </a:rPr>
                        <a:t>hiện</a:t>
                      </a:r>
                      <a:endParaRPr lang="en-US" sz="2800" dirty="0">
                        <a:solidFill>
                          <a:srgbClr val="0000FF"/>
                        </a:solidFill>
                        <a:effectLst/>
                        <a:latin typeface="Times New Roman" pitchFamily="18" charset="0"/>
                        <a:ea typeface="Times New Roman"/>
                        <a:cs typeface="Times New Roman" pitchFamily="18" charset="0"/>
                      </a:endParaRPr>
                    </a:p>
                  </a:txBody>
                  <a:tcPr marL="68580" marR="68580" marT="0" marB="0" anchor="ctr"/>
                </a:tc>
                <a:tc>
                  <a:txBody>
                    <a:bodyPr/>
                    <a:lstStyle/>
                    <a:p>
                      <a:pPr algn="just">
                        <a:spcAft>
                          <a:spcPts val="0"/>
                        </a:spcAft>
                        <a:tabLst>
                          <a:tab pos="450215" algn="l"/>
                        </a:tabLst>
                      </a:pPr>
                      <a:endParaRPr lang="en-US" sz="2200" dirty="0">
                        <a:effectLst/>
                        <a:latin typeface="Times New Roman" pitchFamily="18" charset="0"/>
                        <a:cs typeface="Times New Roman" pitchFamily="18" charset="0"/>
                      </a:endParaRPr>
                    </a:p>
                    <a:p>
                      <a:pPr algn="just">
                        <a:spcAft>
                          <a:spcPts val="0"/>
                        </a:spcAft>
                        <a:tabLst>
                          <a:tab pos="450215" algn="l"/>
                        </a:tabLst>
                      </a:pPr>
                      <a:r>
                        <a:rPr lang="en-US" sz="2200" dirty="0">
                          <a:effectLst/>
                          <a:latin typeface="Times New Roman" pitchFamily="18" charset="0"/>
                          <a:cs typeface="Times New Roman" pitchFamily="18" charset="0"/>
                        </a:rPr>
                        <a:t> </a:t>
                      </a:r>
                      <a:endParaRPr lang="en-US" sz="2200" dirty="0">
                        <a:effectLst/>
                        <a:latin typeface="Times New Roman" pitchFamily="18" charset="0"/>
                        <a:ea typeface="Times New Roman"/>
                        <a:cs typeface="Times New Roman" pitchFamily="18" charset="0"/>
                      </a:endParaRPr>
                    </a:p>
                  </a:txBody>
                  <a:tcPr marL="68580" marR="68580" marT="0" marB="0"/>
                </a:tc>
                <a:extLst>
                  <a:ext uri="{0D108BD9-81ED-4DB2-BD59-A6C34878D82A}">
                    <a16:rowId xmlns="" xmlns:a16="http://schemas.microsoft.com/office/drawing/2014/main" val="10001"/>
                  </a:ext>
                </a:extLst>
              </a:tr>
              <a:tr h="707421">
                <a:tc rowSpan="2">
                  <a:txBody>
                    <a:bodyPr/>
                    <a:lstStyle/>
                    <a:p>
                      <a:pPr algn="just">
                        <a:spcAft>
                          <a:spcPts val="0"/>
                        </a:spcAft>
                        <a:tabLst>
                          <a:tab pos="450215" algn="l"/>
                        </a:tabLst>
                      </a:pPr>
                      <a:r>
                        <a:rPr lang="en-US" sz="2800" b="0" dirty="0" err="1">
                          <a:solidFill>
                            <a:srgbClr val="FF0000"/>
                          </a:solidFill>
                          <a:effectLst/>
                          <a:latin typeface="Times New Roman" pitchFamily="18" charset="0"/>
                          <a:cs typeface="Times New Roman" pitchFamily="18" charset="0"/>
                        </a:rPr>
                        <a:t>Phát</a:t>
                      </a:r>
                      <a:r>
                        <a:rPr lang="en-US" sz="2800" b="0" dirty="0">
                          <a:solidFill>
                            <a:srgbClr val="FF0000"/>
                          </a:solidFill>
                          <a:effectLst/>
                          <a:latin typeface="Times New Roman" pitchFamily="18" charset="0"/>
                          <a:cs typeface="Times New Roman" pitchFamily="18" charset="0"/>
                        </a:rPr>
                        <a:t> </a:t>
                      </a:r>
                      <a:r>
                        <a:rPr lang="en-US" sz="2800" b="0" dirty="0" err="1">
                          <a:solidFill>
                            <a:srgbClr val="FF0000"/>
                          </a:solidFill>
                          <a:effectLst/>
                          <a:latin typeface="Times New Roman" pitchFamily="18" charset="0"/>
                          <a:cs typeface="Times New Roman" pitchFamily="18" charset="0"/>
                        </a:rPr>
                        <a:t>triển</a:t>
                      </a:r>
                      <a:endParaRPr lang="en-US" sz="2800" b="0" dirty="0">
                        <a:solidFill>
                          <a:srgbClr val="FF0000"/>
                        </a:solidFill>
                        <a:effectLst/>
                        <a:latin typeface="Times New Roman" pitchFamily="18" charset="0"/>
                        <a:ea typeface="Times New Roman"/>
                        <a:cs typeface="Times New Roman" pitchFamily="18" charset="0"/>
                      </a:endParaRPr>
                    </a:p>
                  </a:txBody>
                  <a:tcPr marL="68580" marR="68580" marT="0" marB="0" anchor="ctr"/>
                </a:tc>
                <a:tc>
                  <a:txBody>
                    <a:bodyPr/>
                    <a:lstStyle/>
                    <a:p>
                      <a:pPr algn="just">
                        <a:spcAft>
                          <a:spcPts val="0"/>
                        </a:spcAft>
                        <a:tabLst>
                          <a:tab pos="450215" algn="l"/>
                        </a:tabLst>
                      </a:pPr>
                      <a:r>
                        <a:rPr lang="en-US" sz="2800" dirty="0" err="1">
                          <a:solidFill>
                            <a:srgbClr val="0000FF"/>
                          </a:solidFill>
                          <a:effectLst/>
                          <a:latin typeface="Times New Roman" pitchFamily="18" charset="0"/>
                          <a:cs typeface="Times New Roman" pitchFamily="18" charset="0"/>
                        </a:rPr>
                        <a:t>Bản</a:t>
                      </a:r>
                      <a:r>
                        <a:rPr lang="en-US" sz="2800" dirty="0">
                          <a:solidFill>
                            <a:srgbClr val="0000FF"/>
                          </a:solidFill>
                          <a:effectLst/>
                          <a:latin typeface="Times New Roman" pitchFamily="18" charset="0"/>
                          <a:cs typeface="Times New Roman" pitchFamily="18" charset="0"/>
                        </a:rPr>
                        <a:t> </a:t>
                      </a:r>
                      <a:r>
                        <a:rPr lang="en-US" sz="2800" dirty="0" err="1">
                          <a:solidFill>
                            <a:srgbClr val="0000FF"/>
                          </a:solidFill>
                          <a:effectLst/>
                          <a:latin typeface="Times New Roman" pitchFamily="18" charset="0"/>
                          <a:cs typeface="Times New Roman" pitchFamily="18" charset="0"/>
                        </a:rPr>
                        <a:t>chất</a:t>
                      </a:r>
                      <a:endParaRPr lang="en-US" sz="2800" dirty="0">
                        <a:solidFill>
                          <a:srgbClr val="0000FF"/>
                        </a:solidFill>
                        <a:effectLst/>
                        <a:latin typeface="Times New Roman" pitchFamily="18" charset="0"/>
                        <a:ea typeface="Times New Roman"/>
                        <a:cs typeface="Times New Roman" pitchFamily="18" charset="0"/>
                      </a:endParaRPr>
                    </a:p>
                  </a:txBody>
                  <a:tcPr marL="68580" marR="68580" marT="0" marB="0" anchor="ctr"/>
                </a:tc>
                <a:tc>
                  <a:txBody>
                    <a:bodyPr/>
                    <a:lstStyle/>
                    <a:p>
                      <a:pPr algn="just">
                        <a:spcAft>
                          <a:spcPts val="0"/>
                        </a:spcAft>
                        <a:tabLst>
                          <a:tab pos="450215" algn="l"/>
                        </a:tabLst>
                      </a:pPr>
                      <a:endParaRPr lang="en-US" sz="2200" dirty="0">
                        <a:effectLst/>
                        <a:latin typeface="Times New Roman" pitchFamily="18" charset="0"/>
                        <a:ea typeface="Times New Roman"/>
                        <a:cs typeface="Times New Roman" pitchFamily="18" charset="0"/>
                      </a:endParaRPr>
                    </a:p>
                  </a:txBody>
                  <a:tcPr marL="68580" marR="68580" marT="0" marB="0"/>
                </a:tc>
                <a:extLst>
                  <a:ext uri="{0D108BD9-81ED-4DB2-BD59-A6C34878D82A}">
                    <a16:rowId xmlns="" xmlns:a16="http://schemas.microsoft.com/office/drawing/2014/main" val="10002"/>
                  </a:ext>
                </a:extLst>
              </a:tr>
              <a:tr h="1294575">
                <a:tc vMerge="1">
                  <a:txBody>
                    <a:bodyPr/>
                    <a:lstStyle/>
                    <a:p>
                      <a:endParaRPr lang="en-US"/>
                    </a:p>
                  </a:txBody>
                  <a:tcPr/>
                </a:tc>
                <a:tc>
                  <a:txBody>
                    <a:bodyPr/>
                    <a:lstStyle/>
                    <a:p>
                      <a:pPr algn="just">
                        <a:spcAft>
                          <a:spcPts val="0"/>
                        </a:spcAft>
                        <a:tabLst>
                          <a:tab pos="450215" algn="l"/>
                        </a:tabLst>
                      </a:pPr>
                      <a:r>
                        <a:rPr lang="en-US" sz="2800" dirty="0" err="1">
                          <a:solidFill>
                            <a:srgbClr val="0000FF"/>
                          </a:solidFill>
                          <a:effectLst/>
                          <a:latin typeface="Times New Roman" pitchFamily="18" charset="0"/>
                          <a:cs typeface="Times New Roman" pitchFamily="18" charset="0"/>
                        </a:rPr>
                        <a:t>Hình</a:t>
                      </a:r>
                      <a:r>
                        <a:rPr lang="en-US" sz="2800" dirty="0">
                          <a:solidFill>
                            <a:srgbClr val="0000FF"/>
                          </a:solidFill>
                          <a:effectLst/>
                          <a:latin typeface="Times New Roman" pitchFamily="18" charset="0"/>
                          <a:cs typeface="Times New Roman" pitchFamily="18" charset="0"/>
                        </a:rPr>
                        <a:t> </a:t>
                      </a:r>
                      <a:r>
                        <a:rPr lang="en-US" sz="2800" dirty="0" err="1">
                          <a:solidFill>
                            <a:srgbClr val="0000FF"/>
                          </a:solidFill>
                          <a:effectLst/>
                          <a:latin typeface="Times New Roman" pitchFamily="18" charset="0"/>
                          <a:cs typeface="Times New Roman" pitchFamily="18" charset="0"/>
                        </a:rPr>
                        <a:t>thức</a:t>
                      </a:r>
                      <a:r>
                        <a:rPr lang="en-US" sz="2800" dirty="0">
                          <a:solidFill>
                            <a:srgbClr val="0000FF"/>
                          </a:solidFill>
                          <a:effectLst/>
                          <a:latin typeface="Times New Roman" pitchFamily="18" charset="0"/>
                          <a:cs typeface="Times New Roman" pitchFamily="18" charset="0"/>
                        </a:rPr>
                        <a:t> </a:t>
                      </a:r>
                      <a:r>
                        <a:rPr lang="en-US" sz="2800" dirty="0" err="1">
                          <a:solidFill>
                            <a:srgbClr val="0000FF"/>
                          </a:solidFill>
                          <a:effectLst/>
                          <a:latin typeface="Times New Roman" pitchFamily="18" charset="0"/>
                          <a:cs typeface="Times New Roman" pitchFamily="18" charset="0"/>
                        </a:rPr>
                        <a:t>biểu</a:t>
                      </a:r>
                      <a:r>
                        <a:rPr lang="en-US" sz="2800" dirty="0">
                          <a:solidFill>
                            <a:srgbClr val="0000FF"/>
                          </a:solidFill>
                          <a:effectLst/>
                          <a:latin typeface="Times New Roman" pitchFamily="18" charset="0"/>
                          <a:cs typeface="Times New Roman" pitchFamily="18" charset="0"/>
                        </a:rPr>
                        <a:t> </a:t>
                      </a:r>
                      <a:r>
                        <a:rPr lang="en-US" sz="2800" dirty="0" err="1">
                          <a:solidFill>
                            <a:srgbClr val="0000FF"/>
                          </a:solidFill>
                          <a:effectLst/>
                          <a:latin typeface="Times New Roman" pitchFamily="18" charset="0"/>
                          <a:cs typeface="Times New Roman" pitchFamily="18" charset="0"/>
                        </a:rPr>
                        <a:t>hiện</a:t>
                      </a:r>
                      <a:endParaRPr lang="en-US" sz="2800" dirty="0">
                        <a:solidFill>
                          <a:srgbClr val="0000FF"/>
                        </a:solidFill>
                        <a:effectLst/>
                        <a:latin typeface="Times New Roman" pitchFamily="18" charset="0"/>
                        <a:ea typeface="Times New Roman"/>
                        <a:cs typeface="Times New Roman" pitchFamily="18" charset="0"/>
                      </a:endParaRPr>
                    </a:p>
                  </a:txBody>
                  <a:tcPr marL="68580" marR="68580" marT="0" marB="0" anchor="ctr"/>
                </a:tc>
                <a:tc>
                  <a:txBody>
                    <a:bodyPr/>
                    <a:lstStyle/>
                    <a:p>
                      <a:pPr algn="just">
                        <a:spcAft>
                          <a:spcPts val="0"/>
                        </a:spcAft>
                        <a:tabLst>
                          <a:tab pos="450215" algn="l"/>
                        </a:tabLst>
                      </a:pPr>
                      <a:endParaRPr lang="en-US" sz="2200" dirty="0">
                        <a:effectLst/>
                        <a:latin typeface="Times New Roman" pitchFamily="18" charset="0"/>
                        <a:ea typeface="Times New Roman"/>
                        <a:cs typeface="Times New Roman" pitchFamily="18" charset="0"/>
                      </a:endParaRPr>
                    </a:p>
                  </a:txBody>
                  <a:tcPr marL="68580" marR="68580" marT="0" marB="0"/>
                </a:tc>
                <a:extLst>
                  <a:ext uri="{0D108BD9-81ED-4DB2-BD59-A6C34878D82A}">
                    <a16:rowId xmlns="" xmlns:a16="http://schemas.microsoft.com/office/drawing/2014/main" val="10003"/>
                  </a:ext>
                </a:extLst>
              </a:tr>
              <a:tr h="1233333">
                <a:tc gridSpan="2">
                  <a:txBody>
                    <a:bodyPr/>
                    <a:lstStyle/>
                    <a:p>
                      <a:pPr algn="just">
                        <a:spcAft>
                          <a:spcPts val="0"/>
                        </a:spcAft>
                        <a:tabLst>
                          <a:tab pos="450215" algn="l"/>
                        </a:tabLst>
                      </a:pPr>
                      <a:r>
                        <a:rPr lang="en-US" sz="2800" b="0" dirty="0" err="1">
                          <a:solidFill>
                            <a:srgbClr val="FF0000"/>
                          </a:solidFill>
                          <a:effectLst/>
                          <a:latin typeface="Times New Roman" pitchFamily="18" charset="0"/>
                          <a:cs typeface="Times New Roman" pitchFamily="18" charset="0"/>
                        </a:rPr>
                        <a:t>Mối</a:t>
                      </a:r>
                      <a:r>
                        <a:rPr lang="en-US" sz="2800" b="0" dirty="0">
                          <a:solidFill>
                            <a:srgbClr val="FF0000"/>
                          </a:solidFill>
                          <a:effectLst/>
                          <a:latin typeface="Times New Roman" pitchFamily="18" charset="0"/>
                          <a:cs typeface="Times New Roman" pitchFamily="18" charset="0"/>
                        </a:rPr>
                        <a:t> </a:t>
                      </a:r>
                      <a:r>
                        <a:rPr lang="en-US" sz="2800" b="0" dirty="0" err="1">
                          <a:solidFill>
                            <a:srgbClr val="FF0000"/>
                          </a:solidFill>
                          <a:effectLst/>
                          <a:latin typeface="Times New Roman" pitchFamily="18" charset="0"/>
                          <a:cs typeface="Times New Roman" pitchFamily="18" charset="0"/>
                        </a:rPr>
                        <a:t>quan</a:t>
                      </a:r>
                      <a:r>
                        <a:rPr lang="en-US" sz="2800" b="0" dirty="0">
                          <a:solidFill>
                            <a:srgbClr val="FF0000"/>
                          </a:solidFill>
                          <a:effectLst/>
                          <a:latin typeface="Times New Roman" pitchFamily="18" charset="0"/>
                          <a:cs typeface="Times New Roman" pitchFamily="18" charset="0"/>
                        </a:rPr>
                        <a:t> </a:t>
                      </a:r>
                      <a:r>
                        <a:rPr lang="en-US" sz="2800" b="0" dirty="0" err="1">
                          <a:solidFill>
                            <a:srgbClr val="FF0000"/>
                          </a:solidFill>
                          <a:effectLst/>
                          <a:latin typeface="Times New Roman" pitchFamily="18" charset="0"/>
                          <a:cs typeface="Times New Roman" pitchFamily="18" charset="0"/>
                        </a:rPr>
                        <a:t>hệ</a:t>
                      </a:r>
                      <a:r>
                        <a:rPr lang="en-US" sz="2800" b="0" dirty="0">
                          <a:solidFill>
                            <a:srgbClr val="FF0000"/>
                          </a:solidFill>
                          <a:effectLst/>
                          <a:latin typeface="Times New Roman" pitchFamily="18" charset="0"/>
                          <a:cs typeface="Times New Roman" pitchFamily="18" charset="0"/>
                        </a:rPr>
                        <a:t> </a:t>
                      </a:r>
                      <a:r>
                        <a:rPr lang="en-US" sz="2800" b="0" dirty="0" err="1">
                          <a:solidFill>
                            <a:srgbClr val="FF0000"/>
                          </a:solidFill>
                          <a:effectLst/>
                          <a:latin typeface="Times New Roman" pitchFamily="18" charset="0"/>
                          <a:cs typeface="Times New Roman" pitchFamily="18" charset="0"/>
                        </a:rPr>
                        <a:t>giữa</a:t>
                      </a:r>
                      <a:r>
                        <a:rPr lang="en-US" sz="2800" b="0" dirty="0">
                          <a:solidFill>
                            <a:srgbClr val="FF0000"/>
                          </a:solidFill>
                          <a:effectLst/>
                          <a:latin typeface="Times New Roman" pitchFamily="18" charset="0"/>
                          <a:cs typeface="Times New Roman" pitchFamily="18" charset="0"/>
                        </a:rPr>
                        <a:t> </a:t>
                      </a:r>
                      <a:r>
                        <a:rPr lang="en-US" sz="2800" b="0" dirty="0" err="1">
                          <a:solidFill>
                            <a:srgbClr val="FF0000"/>
                          </a:solidFill>
                          <a:effectLst/>
                          <a:latin typeface="Times New Roman" pitchFamily="18" charset="0"/>
                          <a:cs typeface="Times New Roman" pitchFamily="18" charset="0"/>
                        </a:rPr>
                        <a:t>sinh</a:t>
                      </a:r>
                      <a:r>
                        <a:rPr lang="en-US" sz="2800" b="0" dirty="0">
                          <a:solidFill>
                            <a:srgbClr val="FF0000"/>
                          </a:solidFill>
                          <a:effectLst/>
                          <a:latin typeface="Times New Roman" pitchFamily="18" charset="0"/>
                          <a:cs typeface="Times New Roman" pitchFamily="18" charset="0"/>
                        </a:rPr>
                        <a:t> </a:t>
                      </a:r>
                      <a:r>
                        <a:rPr lang="en-US" sz="2800" b="0" dirty="0" err="1">
                          <a:solidFill>
                            <a:srgbClr val="FF0000"/>
                          </a:solidFill>
                          <a:effectLst/>
                          <a:latin typeface="Times New Roman" pitchFamily="18" charset="0"/>
                          <a:cs typeface="Times New Roman" pitchFamily="18" charset="0"/>
                        </a:rPr>
                        <a:t>trưởng</a:t>
                      </a:r>
                      <a:r>
                        <a:rPr lang="en-US" sz="2800" b="0" dirty="0">
                          <a:solidFill>
                            <a:srgbClr val="FF0000"/>
                          </a:solidFill>
                          <a:effectLst/>
                          <a:latin typeface="Times New Roman" pitchFamily="18" charset="0"/>
                          <a:cs typeface="Times New Roman" pitchFamily="18" charset="0"/>
                        </a:rPr>
                        <a:t> </a:t>
                      </a:r>
                      <a:r>
                        <a:rPr lang="en-US" sz="2800" b="0" dirty="0" err="1">
                          <a:solidFill>
                            <a:srgbClr val="FF0000"/>
                          </a:solidFill>
                          <a:effectLst/>
                          <a:latin typeface="Times New Roman" pitchFamily="18" charset="0"/>
                          <a:cs typeface="Times New Roman" pitchFamily="18" charset="0"/>
                        </a:rPr>
                        <a:t>và</a:t>
                      </a:r>
                      <a:r>
                        <a:rPr lang="en-US" sz="2800" b="0" dirty="0">
                          <a:solidFill>
                            <a:srgbClr val="FF0000"/>
                          </a:solidFill>
                          <a:effectLst/>
                          <a:latin typeface="Times New Roman" pitchFamily="18" charset="0"/>
                          <a:cs typeface="Times New Roman" pitchFamily="18" charset="0"/>
                        </a:rPr>
                        <a:t> </a:t>
                      </a:r>
                      <a:r>
                        <a:rPr lang="en-US" sz="2800" b="0" dirty="0" err="1">
                          <a:solidFill>
                            <a:srgbClr val="FF0000"/>
                          </a:solidFill>
                          <a:effectLst/>
                          <a:latin typeface="Times New Roman" pitchFamily="18" charset="0"/>
                          <a:cs typeface="Times New Roman" pitchFamily="18" charset="0"/>
                        </a:rPr>
                        <a:t>phát</a:t>
                      </a:r>
                      <a:r>
                        <a:rPr lang="en-US" sz="2800" b="0" dirty="0">
                          <a:solidFill>
                            <a:srgbClr val="FF0000"/>
                          </a:solidFill>
                          <a:effectLst/>
                          <a:latin typeface="Times New Roman" pitchFamily="18" charset="0"/>
                          <a:cs typeface="Times New Roman" pitchFamily="18" charset="0"/>
                        </a:rPr>
                        <a:t> </a:t>
                      </a:r>
                      <a:r>
                        <a:rPr lang="en-US" sz="2800" b="0" dirty="0" err="1">
                          <a:solidFill>
                            <a:srgbClr val="FF0000"/>
                          </a:solidFill>
                          <a:effectLst/>
                          <a:latin typeface="Times New Roman" pitchFamily="18" charset="0"/>
                          <a:cs typeface="Times New Roman" pitchFamily="18" charset="0"/>
                        </a:rPr>
                        <a:t>triển</a:t>
                      </a:r>
                      <a:endParaRPr lang="en-US" sz="2800" b="0" dirty="0">
                        <a:solidFill>
                          <a:srgbClr val="FF0000"/>
                        </a:solidFill>
                        <a:effectLst/>
                        <a:latin typeface="Times New Roman" pitchFamily="18" charset="0"/>
                        <a:ea typeface="Times New Roman"/>
                        <a:cs typeface="Times New Roman" pitchFamily="18" charset="0"/>
                      </a:endParaRPr>
                    </a:p>
                  </a:txBody>
                  <a:tcPr marL="68580" marR="68580" marT="0" marB="0" anchor="ctr"/>
                </a:tc>
                <a:tc hMerge="1">
                  <a:txBody>
                    <a:bodyPr/>
                    <a:lstStyle/>
                    <a:p>
                      <a:endParaRPr lang="en-US"/>
                    </a:p>
                  </a:txBody>
                  <a:tcPr/>
                </a:tc>
                <a:tc>
                  <a:txBody>
                    <a:bodyPr/>
                    <a:lstStyle/>
                    <a:p>
                      <a:pPr algn="just">
                        <a:spcAft>
                          <a:spcPts val="0"/>
                        </a:spcAft>
                        <a:tabLst>
                          <a:tab pos="450215" algn="l"/>
                        </a:tabLst>
                      </a:pPr>
                      <a:endParaRPr lang="en-US" sz="2200" dirty="0">
                        <a:effectLst/>
                        <a:latin typeface="Times New Roman" pitchFamily="18" charset="0"/>
                        <a:ea typeface="Times New Roman"/>
                        <a:cs typeface="Times New Roman" pitchFamily="18" charset="0"/>
                      </a:endParaRPr>
                    </a:p>
                  </a:txBody>
                  <a:tcPr marL="68580" marR="68580" marT="0" marB="0"/>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1950134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 presetClass="entr" presetSubtype="1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450342359"/>
              </p:ext>
            </p:extLst>
          </p:nvPr>
        </p:nvGraphicFramePr>
        <p:xfrm>
          <a:off x="818147" y="918866"/>
          <a:ext cx="10234863" cy="5632994"/>
        </p:xfrm>
        <a:graphic>
          <a:graphicData uri="http://schemas.openxmlformats.org/drawingml/2006/table">
            <a:tbl>
              <a:tblPr firstRow="1" firstCol="1" bandRow="1">
                <a:tableStyleId>{5940675A-B579-460E-94D1-54222C63F5DA}</a:tableStyleId>
              </a:tblPr>
              <a:tblGrid>
                <a:gridCol w="1122939">
                  <a:extLst>
                    <a:ext uri="{9D8B030D-6E8A-4147-A177-3AD203B41FA5}">
                      <a16:colId xmlns="" xmlns:a16="http://schemas.microsoft.com/office/drawing/2014/main" val="20000"/>
                    </a:ext>
                  </a:extLst>
                </a:gridCol>
                <a:gridCol w="2012063">
                  <a:extLst>
                    <a:ext uri="{9D8B030D-6E8A-4147-A177-3AD203B41FA5}">
                      <a16:colId xmlns="" xmlns:a16="http://schemas.microsoft.com/office/drawing/2014/main" val="20001"/>
                    </a:ext>
                  </a:extLst>
                </a:gridCol>
                <a:gridCol w="7099861">
                  <a:extLst>
                    <a:ext uri="{9D8B030D-6E8A-4147-A177-3AD203B41FA5}">
                      <a16:colId xmlns="" xmlns:a16="http://schemas.microsoft.com/office/drawing/2014/main" val="20002"/>
                    </a:ext>
                  </a:extLst>
                </a:gridCol>
              </a:tblGrid>
              <a:tr h="573264">
                <a:tc rowSpan="2">
                  <a:txBody>
                    <a:bodyPr/>
                    <a:lstStyle/>
                    <a:p>
                      <a:pPr algn="just">
                        <a:spcAft>
                          <a:spcPts val="0"/>
                        </a:spcAft>
                        <a:tabLst>
                          <a:tab pos="450215" algn="l"/>
                        </a:tabLst>
                      </a:pPr>
                      <a:r>
                        <a:rPr lang="en-US" sz="2200" b="0" dirty="0" err="1">
                          <a:solidFill>
                            <a:srgbClr val="FF0000"/>
                          </a:solidFill>
                          <a:effectLst/>
                          <a:latin typeface="Times New Roman" pitchFamily="18" charset="0"/>
                          <a:cs typeface="Times New Roman" pitchFamily="18" charset="0"/>
                        </a:rPr>
                        <a:t>Sinh</a:t>
                      </a:r>
                      <a:r>
                        <a:rPr lang="en-US" sz="2200" b="0" dirty="0">
                          <a:solidFill>
                            <a:srgbClr val="FF0000"/>
                          </a:solidFill>
                          <a:effectLst/>
                          <a:latin typeface="Times New Roman" pitchFamily="18" charset="0"/>
                          <a:cs typeface="Times New Roman" pitchFamily="18" charset="0"/>
                        </a:rPr>
                        <a:t> </a:t>
                      </a:r>
                      <a:r>
                        <a:rPr lang="en-US" sz="2200" b="0" dirty="0" err="1">
                          <a:solidFill>
                            <a:srgbClr val="FF0000"/>
                          </a:solidFill>
                          <a:effectLst/>
                          <a:latin typeface="Times New Roman" pitchFamily="18" charset="0"/>
                          <a:cs typeface="Times New Roman" pitchFamily="18" charset="0"/>
                        </a:rPr>
                        <a:t>trưởng</a:t>
                      </a:r>
                      <a:endParaRPr lang="en-US" sz="2200" b="0" dirty="0">
                        <a:solidFill>
                          <a:srgbClr val="FF0000"/>
                        </a:solidFill>
                        <a:effectLst/>
                        <a:latin typeface="Times New Roman" pitchFamily="18" charset="0"/>
                        <a:ea typeface="Times New Roman"/>
                        <a:cs typeface="Times New Roman" pitchFamily="18" charset="0"/>
                      </a:endParaRPr>
                    </a:p>
                  </a:txBody>
                  <a:tcPr marL="68580" marR="68580" marT="0" marB="0" anchor="ctr"/>
                </a:tc>
                <a:tc>
                  <a:txBody>
                    <a:bodyPr/>
                    <a:lstStyle/>
                    <a:p>
                      <a:pPr algn="just">
                        <a:spcAft>
                          <a:spcPts val="0"/>
                        </a:spcAft>
                        <a:tabLst>
                          <a:tab pos="450215" algn="l"/>
                        </a:tabLst>
                      </a:pPr>
                      <a:r>
                        <a:rPr lang="en-US" sz="2200" dirty="0" err="1">
                          <a:solidFill>
                            <a:srgbClr val="0000FF"/>
                          </a:solidFill>
                          <a:effectLst/>
                          <a:latin typeface="Times New Roman" pitchFamily="18" charset="0"/>
                          <a:cs typeface="Times New Roman" pitchFamily="18" charset="0"/>
                        </a:rPr>
                        <a:t>Bản</a:t>
                      </a:r>
                      <a:r>
                        <a:rPr lang="en-US" sz="2200" dirty="0">
                          <a:solidFill>
                            <a:srgbClr val="0000FF"/>
                          </a:solidFill>
                          <a:effectLst/>
                          <a:latin typeface="Times New Roman" pitchFamily="18" charset="0"/>
                          <a:cs typeface="Times New Roman" pitchFamily="18" charset="0"/>
                        </a:rPr>
                        <a:t> </a:t>
                      </a:r>
                      <a:r>
                        <a:rPr lang="en-US" sz="2200" dirty="0" err="1">
                          <a:solidFill>
                            <a:srgbClr val="0000FF"/>
                          </a:solidFill>
                          <a:effectLst/>
                          <a:latin typeface="Times New Roman" pitchFamily="18" charset="0"/>
                          <a:cs typeface="Times New Roman" pitchFamily="18" charset="0"/>
                        </a:rPr>
                        <a:t>chất</a:t>
                      </a:r>
                      <a:endParaRPr lang="en-US" sz="2200" dirty="0">
                        <a:solidFill>
                          <a:srgbClr val="0000FF"/>
                        </a:solidFill>
                        <a:effectLst/>
                        <a:latin typeface="Times New Roman" pitchFamily="18" charset="0"/>
                        <a:ea typeface="Times New Roman"/>
                        <a:cs typeface="Times New Roman" pitchFamily="18" charset="0"/>
                      </a:endParaRPr>
                    </a:p>
                  </a:txBody>
                  <a:tcPr marL="68580" marR="68580" marT="0" marB="0" anchor="ctr"/>
                </a:tc>
                <a:tc>
                  <a:txBody>
                    <a:bodyPr/>
                    <a:lstStyle/>
                    <a:p>
                      <a:pPr algn="just">
                        <a:spcAft>
                          <a:spcPts val="0"/>
                        </a:spcAft>
                        <a:tabLst>
                          <a:tab pos="450215" algn="l"/>
                        </a:tabLst>
                      </a:pPr>
                      <a:endParaRPr lang="en-US" sz="2200" dirty="0">
                        <a:effectLst/>
                        <a:latin typeface="Times New Roman" pitchFamily="18" charset="0"/>
                        <a:ea typeface="Times New Roman"/>
                        <a:cs typeface="Times New Roman" pitchFamily="18" charset="0"/>
                      </a:endParaRPr>
                    </a:p>
                  </a:txBody>
                  <a:tcPr marL="68580" marR="68580" marT="0" marB="0"/>
                </a:tc>
                <a:extLst>
                  <a:ext uri="{0D108BD9-81ED-4DB2-BD59-A6C34878D82A}">
                    <a16:rowId xmlns="" xmlns:a16="http://schemas.microsoft.com/office/drawing/2014/main" val="10000"/>
                  </a:ext>
                </a:extLst>
              </a:tr>
              <a:tr h="859896">
                <a:tc vMerge="1">
                  <a:txBody>
                    <a:bodyPr/>
                    <a:lstStyle/>
                    <a:p>
                      <a:endParaRPr lang="en-US"/>
                    </a:p>
                  </a:txBody>
                  <a:tcPr/>
                </a:tc>
                <a:tc>
                  <a:txBody>
                    <a:bodyPr/>
                    <a:lstStyle/>
                    <a:p>
                      <a:pPr algn="just">
                        <a:spcAft>
                          <a:spcPts val="0"/>
                        </a:spcAft>
                        <a:tabLst>
                          <a:tab pos="450215" algn="l"/>
                        </a:tabLst>
                      </a:pPr>
                      <a:r>
                        <a:rPr lang="en-US" sz="2200" dirty="0" err="1">
                          <a:solidFill>
                            <a:srgbClr val="0000FF"/>
                          </a:solidFill>
                          <a:effectLst/>
                          <a:latin typeface="Times New Roman" pitchFamily="18" charset="0"/>
                          <a:cs typeface="Times New Roman" pitchFamily="18" charset="0"/>
                        </a:rPr>
                        <a:t>Hình</a:t>
                      </a:r>
                      <a:r>
                        <a:rPr lang="en-US" sz="2200" dirty="0">
                          <a:solidFill>
                            <a:srgbClr val="0000FF"/>
                          </a:solidFill>
                          <a:effectLst/>
                          <a:latin typeface="Times New Roman" pitchFamily="18" charset="0"/>
                          <a:cs typeface="Times New Roman" pitchFamily="18" charset="0"/>
                        </a:rPr>
                        <a:t> </a:t>
                      </a:r>
                      <a:r>
                        <a:rPr lang="en-US" sz="2200" dirty="0" err="1">
                          <a:solidFill>
                            <a:srgbClr val="0000FF"/>
                          </a:solidFill>
                          <a:effectLst/>
                          <a:latin typeface="Times New Roman" pitchFamily="18" charset="0"/>
                          <a:cs typeface="Times New Roman" pitchFamily="18" charset="0"/>
                        </a:rPr>
                        <a:t>thức</a:t>
                      </a:r>
                      <a:r>
                        <a:rPr lang="en-US" sz="2200" dirty="0">
                          <a:solidFill>
                            <a:srgbClr val="0000FF"/>
                          </a:solidFill>
                          <a:effectLst/>
                          <a:latin typeface="Times New Roman" pitchFamily="18" charset="0"/>
                          <a:cs typeface="Times New Roman" pitchFamily="18" charset="0"/>
                        </a:rPr>
                        <a:t> </a:t>
                      </a:r>
                      <a:r>
                        <a:rPr lang="en-US" sz="2200" dirty="0" err="1">
                          <a:solidFill>
                            <a:srgbClr val="0000FF"/>
                          </a:solidFill>
                          <a:effectLst/>
                          <a:latin typeface="Times New Roman" pitchFamily="18" charset="0"/>
                          <a:cs typeface="Times New Roman" pitchFamily="18" charset="0"/>
                        </a:rPr>
                        <a:t>biểu</a:t>
                      </a:r>
                      <a:r>
                        <a:rPr lang="en-US" sz="2200" dirty="0">
                          <a:solidFill>
                            <a:srgbClr val="0000FF"/>
                          </a:solidFill>
                          <a:effectLst/>
                          <a:latin typeface="Times New Roman" pitchFamily="18" charset="0"/>
                          <a:cs typeface="Times New Roman" pitchFamily="18" charset="0"/>
                        </a:rPr>
                        <a:t> </a:t>
                      </a:r>
                      <a:r>
                        <a:rPr lang="en-US" sz="2200" dirty="0" err="1">
                          <a:solidFill>
                            <a:srgbClr val="0000FF"/>
                          </a:solidFill>
                          <a:effectLst/>
                          <a:latin typeface="Times New Roman" pitchFamily="18" charset="0"/>
                          <a:cs typeface="Times New Roman" pitchFamily="18" charset="0"/>
                        </a:rPr>
                        <a:t>hiện</a:t>
                      </a:r>
                      <a:endParaRPr lang="en-US" sz="2200" dirty="0">
                        <a:solidFill>
                          <a:srgbClr val="0000FF"/>
                        </a:solidFill>
                        <a:effectLst/>
                        <a:latin typeface="Times New Roman" pitchFamily="18" charset="0"/>
                        <a:ea typeface="Times New Roman"/>
                        <a:cs typeface="Times New Roman" pitchFamily="18" charset="0"/>
                      </a:endParaRPr>
                    </a:p>
                  </a:txBody>
                  <a:tcPr marL="68580" marR="68580" marT="0" marB="0" anchor="ctr"/>
                </a:tc>
                <a:tc>
                  <a:txBody>
                    <a:bodyPr/>
                    <a:lstStyle/>
                    <a:p>
                      <a:pPr algn="just">
                        <a:spcAft>
                          <a:spcPts val="0"/>
                        </a:spcAft>
                        <a:tabLst>
                          <a:tab pos="450215" algn="l"/>
                        </a:tabLst>
                      </a:pPr>
                      <a:r>
                        <a:rPr lang="en-US" sz="2200" dirty="0">
                          <a:effectLst/>
                          <a:latin typeface="Times New Roman" pitchFamily="18" charset="0"/>
                          <a:cs typeface="Times New Roman" pitchFamily="18" charset="0"/>
                        </a:rPr>
                        <a:t> </a:t>
                      </a:r>
                      <a:endParaRPr lang="en-US" sz="2200" dirty="0">
                        <a:effectLst/>
                        <a:latin typeface="Times New Roman" pitchFamily="18" charset="0"/>
                        <a:ea typeface="Times New Roman"/>
                        <a:cs typeface="Times New Roman" pitchFamily="18" charset="0"/>
                      </a:endParaRPr>
                    </a:p>
                  </a:txBody>
                  <a:tcPr marL="68580" marR="68580" marT="0" marB="0"/>
                </a:tc>
                <a:extLst>
                  <a:ext uri="{0D108BD9-81ED-4DB2-BD59-A6C34878D82A}">
                    <a16:rowId xmlns="" xmlns:a16="http://schemas.microsoft.com/office/drawing/2014/main" val="10001"/>
                  </a:ext>
                </a:extLst>
              </a:tr>
              <a:tr h="699972">
                <a:tc rowSpan="2">
                  <a:txBody>
                    <a:bodyPr/>
                    <a:lstStyle/>
                    <a:p>
                      <a:pPr algn="just">
                        <a:spcAft>
                          <a:spcPts val="0"/>
                        </a:spcAft>
                        <a:tabLst>
                          <a:tab pos="450215" algn="l"/>
                        </a:tabLst>
                      </a:pPr>
                      <a:r>
                        <a:rPr lang="en-US" sz="2200" b="0" dirty="0" err="1" smtClean="0">
                          <a:solidFill>
                            <a:srgbClr val="FF0000"/>
                          </a:solidFill>
                          <a:effectLst/>
                          <a:latin typeface="Times New Roman" pitchFamily="18" charset="0"/>
                          <a:cs typeface="Times New Roman" pitchFamily="18" charset="0"/>
                        </a:rPr>
                        <a:t>Phát</a:t>
                      </a:r>
                      <a:r>
                        <a:rPr lang="en-US" sz="2200" b="0" dirty="0" smtClean="0">
                          <a:solidFill>
                            <a:srgbClr val="FF0000"/>
                          </a:solidFill>
                          <a:effectLst/>
                          <a:latin typeface="Times New Roman" pitchFamily="18" charset="0"/>
                          <a:cs typeface="Times New Roman" pitchFamily="18" charset="0"/>
                        </a:rPr>
                        <a:t> </a:t>
                      </a:r>
                      <a:r>
                        <a:rPr lang="en-US" sz="2200" b="0" dirty="0" err="1">
                          <a:solidFill>
                            <a:srgbClr val="FF0000"/>
                          </a:solidFill>
                          <a:effectLst/>
                          <a:latin typeface="Times New Roman" pitchFamily="18" charset="0"/>
                          <a:cs typeface="Times New Roman" pitchFamily="18" charset="0"/>
                        </a:rPr>
                        <a:t>triển</a:t>
                      </a:r>
                      <a:endParaRPr lang="en-US" sz="2200" b="0" dirty="0">
                        <a:solidFill>
                          <a:srgbClr val="FF0000"/>
                        </a:solidFill>
                        <a:effectLst/>
                        <a:latin typeface="Times New Roman" pitchFamily="18" charset="0"/>
                        <a:cs typeface="Times New Roman" pitchFamily="18" charset="0"/>
                      </a:endParaRPr>
                    </a:p>
                    <a:p>
                      <a:pPr algn="just">
                        <a:spcAft>
                          <a:spcPts val="0"/>
                        </a:spcAft>
                        <a:tabLst>
                          <a:tab pos="450215" algn="l"/>
                        </a:tabLst>
                      </a:pPr>
                      <a:endParaRPr lang="en-US" sz="2200" b="0" dirty="0">
                        <a:solidFill>
                          <a:srgbClr val="FF0000"/>
                        </a:solidFill>
                        <a:effectLst/>
                        <a:latin typeface="Times New Roman" pitchFamily="18" charset="0"/>
                        <a:ea typeface="Times New Roman"/>
                        <a:cs typeface="Times New Roman" pitchFamily="18" charset="0"/>
                      </a:endParaRPr>
                    </a:p>
                    <a:p>
                      <a:pPr algn="just">
                        <a:spcAft>
                          <a:spcPts val="0"/>
                        </a:spcAft>
                        <a:tabLst>
                          <a:tab pos="450215" algn="l"/>
                        </a:tabLst>
                      </a:pPr>
                      <a:endParaRPr lang="en-US" sz="2200" b="0" dirty="0">
                        <a:solidFill>
                          <a:srgbClr val="FF0000"/>
                        </a:solidFill>
                        <a:effectLst/>
                        <a:latin typeface="Times New Roman" pitchFamily="18" charset="0"/>
                        <a:ea typeface="Times New Roman"/>
                        <a:cs typeface="Times New Roman" pitchFamily="18" charset="0"/>
                      </a:endParaRPr>
                    </a:p>
                    <a:p>
                      <a:pPr algn="just">
                        <a:spcAft>
                          <a:spcPts val="0"/>
                        </a:spcAft>
                        <a:tabLst>
                          <a:tab pos="450215" algn="l"/>
                        </a:tabLst>
                      </a:pPr>
                      <a:endParaRPr lang="en-US" sz="2200" b="0" dirty="0">
                        <a:solidFill>
                          <a:srgbClr val="FF0000"/>
                        </a:solidFill>
                        <a:effectLst/>
                        <a:latin typeface="Times New Roman" pitchFamily="18" charset="0"/>
                        <a:ea typeface="Times New Roman"/>
                        <a:cs typeface="Times New Roman" pitchFamily="18" charset="0"/>
                      </a:endParaRPr>
                    </a:p>
                    <a:p>
                      <a:pPr algn="just">
                        <a:spcAft>
                          <a:spcPts val="0"/>
                        </a:spcAft>
                        <a:tabLst>
                          <a:tab pos="450215" algn="l"/>
                        </a:tabLst>
                      </a:pPr>
                      <a:endParaRPr lang="en-US" sz="800" b="0" dirty="0">
                        <a:solidFill>
                          <a:srgbClr val="FF0000"/>
                        </a:solidFill>
                        <a:effectLst/>
                        <a:latin typeface="Times New Roman" pitchFamily="18" charset="0"/>
                        <a:ea typeface="Times New Roman"/>
                        <a:cs typeface="Times New Roman" pitchFamily="18" charset="0"/>
                      </a:endParaRPr>
                    </a:p>
                    <a:p>
                      <a:pPr algn="just">
                        <a:spcAft>
                          <a:spcPts val="0"/>
                        </a:spcAft>
                        <a:tabLst>
                          <a:tab pos="450215" algn="l"/>
                        </a:tabLst>
                      </a:pPr>
                      <a:endParaRPr lang="en-US" sz="800" b="0" dirty="0">
                        <a:solidFill>
                          <a:srgbClr val="FF0000"/>
                        </a:solidFill>
                        <a:effectLst/>
                        <a:latin typeface="Times New Roman" pitchFamily="18" charset="0"/>
                        <a:ea typeface="Times New Roman"/>
                        <a:cs typeface="Times New Roman" pitchFamily="18" charset="0"/>
                      </a:endParaRPr>
                    </a:p>
                    <a:p>
                      <a:pPr algn="just">
                        <a:spcAft>
                          <a:spcPts val="0"/>
                        </a:spcAft>
                        <a:tabLst>
                          <a:tab pos="450215" algn="l"/>
                        </a:tabLst>
                      </a:pPr>
                      <a:endParaRPr lang="en-US" sz="800" b="0" dirty="0">
                        <a:solidFill>
                          <a:srgbClr val="FF0000"/>
                        </a:solidFill>
                        <a:effectLst/>
                        <a:latin typeface="Times New Roman" pitchFamily="18" charset="0"/>
                        <a:ea typeface="Times New Roman"/>
                        <a:cs typeface="Times New Roman" pitchFamily="18" charset="0"/>
                      </a:endParaRPr>
                    </a:p>
                    <a:p>
                      <a:pPr algn="just">
                        <a:spcAft>
                          <a:spcPts val="0"/>
                        </a:spcAft>
                        <a:tabLst>
                          <a:tab pos="450215" algn="l"/>
                        </a:tabLst>
                      </a:pPr>
                      <a:endParaRPr lang="en-US" sz="800" b="0" dirty="0">
                        <a:solidFill>
                          <a:srgbClr val="FF0000"/>
                        </a:solidFill>
                        <a:effectLst/>
                        <a:latin typeface="Times New Roman" pitchFamily="18" charset="0"/>
                        <a:ea typeface="Times New Roman"/>
                        <a:cs typeface="Times New Roman" pitchFamily="18" charset="0"/>
                      </a:endParaRPr>
                    </a:p>
                  </a:txBody>
                  <a:tcPr marL="68580" marR="68580" marT="0" marB="0" anchor="b"/>
                </a:tc>
                <a:tc>
                  <a:txBody>
                    <a:bodyPr/>
                    <a:lstStyle/>
                    <a:p>
                      <a:pPr algn="just">
                        <a:spcAft>
                          <a:spcPts val="0"/>
                        </a:spcAft>
                        <a:tabLst>
                          <a:tab pos="450215" algn="l"/>
                        </a:tabLst>
                      </a:pPr>
                      <a:r>
                        <a:rPr lang="en-US" sz="2200" dirty="0" err="1">
                          <a:solidFill>
                            <a:srgbClr val="0000FF"/>
                          </a:solidFill>
                          <a:effectLst/>
                          <a:latin typeface="Times New Roman" pitchFamily="18" charset="0"/>
                          <a:cs typeface="Times New Roman" pitchFamily="18" charset="0"/>
                        </a:rPr>
                        <a:t>Bản</a:t>
                      </a:r>
                      <a:r>
                        <a:rPr lang="en-US" sz="2200" dirty="0">
                          <a:solidFill>
                            <a:srgbClr val="0000FF"/>
                          </a:solidFill>
                          <a:effectLst/>
                          <a:latin typeface="Times New Roman" pitchFamily="18" charset="0"/>
                          <a:cs typeface="Times New Roman" pitchFamily="18" charset="0"/>
                        </a:rPr>
                        <a:t> </a:t>
                      </a:r>
                      <a:r>
                        <a:rPr lang="en-US" sz="2200" dirty="0" err="1">
                          <a:solidFill>
                            <a:srgbClr val="0000FF"/>
                          </a:solidFill>
                          <a:effectLst/>
                          <a:latin typeface="Times New Roman" pitchFamily="18" charset="0"/>
                          <a:cs typeface="Times New Roman" pitchFamily="18" charset="0"/>
                        </a:rPr>
                        <a:t>chất</a:t>
                      </a:r>
                      <a:endParaRPr lang="en-US" sz="2200" dirty="0">
                        <a:solidFill>
                          <a:srgbClr val="0000FF"/>
                        </a:solidFill>
                        <a:effectLst/>
                        <a:latin typeface="Times New Roman" pitchFamily="18" charset="0"/>
                        <a:cs typeface="Times New Roman" pitchFamily="18" charset="0"/>
                      </a:endParaRPr>
                    </a:p>
                    <a:p>
                      <a:pPr algn="just">
                        <a:spcAft>
                          <a:spcPts val="0"/>
                        </a:spcAft>
                        <a:tabLst>
                          <a:tab pos="450215" algn="l"/>
                        </a:tabLst>
                      </a:pPr>
                      <a:endParaRPr lang="en-US" sz="2200" dirty="0">
                        <a:solidFill>
                          <a:srgbClr val="0000FF"/>
                        </a:solidFill>
                        <a:effectLst/>
                        <a:latin typeface="Times New Roman" pitchFamily="18" charset="0"/>
                        <a:ea typeface="Times New Roman"/>
                        <a:cs typeface="Times New Roman" pitchFamily="18" charset="0"/>
                      </a:endParaRPr>
                    </a:p>
                  </a:txBody>
                  <a:tcPr marL="68580" marR="68580" marT="0" marB="0" anchor="ctr"/>
                </a:tc>
                <a:tc>
                  <a:txBody>
                    <a:bodyPr/>
                    <a:lstStyle/>
                    <a:p>
                      <a:pPr algn="just">
                        <a:spcAft>
                          <a:spcPts val="0"/>
                        </a:spcAft>
                        <a:tabLst>
                          <a:tab pos="450215" algn="l"/>
                        </a:tabLst>
                      </a:pPr>
                      <a:endParaRPr lang="en-US" sz="2200" dirty="0">
                        <a:effectLst/>
                        <a:latin typeface="Times New Roman" pitchFamily="18" charset="0"/>
                        <a:ea typeface="Times New Roman"/>
                        <a:cs typeface="Times New Roman" pitchFamily="18" charset="0"/>
                      </a:endParaRPr>
                    </a:p>
                  </a:txBody>
                  <a:tcPr marL="68580" marR="68580" marT="0" marB="0"/>
                </a:tc>
                <a:extLst>
                  <a:ext uri="{0D108BD9-81ED-4DB2-BD59-A6C34878D82A}">
                    <a16:rowId xmlns="" xmlns:a16="http://schemas.microsoft.com/office/drawing/2014/main" val="10002"/>
                  </a:ext>
                </a:extLst>
              </a:tr>
              <a:tr h="1559029">
                <a:tc vMerge="1">
                  <a:txBody>
                    <a:bodyPr/>
                    <a:lstStyle/>
                    <a:p>
                      <a:endParaRPr lang="en-US"/>
                    </a:p>
                  </a:txBody>
                  <a:tcPr/>
                </a:tc>
                <a:tc>
                  <a:txBody>
                    <a:bodyPr/>
                    <a:lstStyle/>
                    <a:p>
                      <a:pPr algn="just">
                        <a:spcAft>
                          <a:spcPts val="0"/>
                        </a:spcAft>
                        <a:tabLst>
                          <a:tab pos="450215" algn="l"/>
                        </a:tabLst>
                      </a:pPr>
                      <a:r>
                        <a:rPr lang="en-US" sz="2200" dirty="0" err="1">
                          <a:solidFill>
                            <a:srgbClr val="0000FF"/>
                          </a:solidFill>
                          <a:effectLst/>
                          <a:latin typeface="Times New Roman" pitchFamily="18" charset="0"/>
                          <a:cs typeface="Times New Roman" pitchFamily="18" charset="0"/>
                        </a:rPr>
                        <a:t>Hình</a:t>
                      </a:r>
                      <a:r>
                        <a:rPr lang="en-US" sz="2200" dirty="0">
                          <a:solidFill>
                            <a:srgbClr val="0000FF"/>
                          </a:solidFill>
                          <a:effectLst/>
                          <a:latin typeface="Times New Roman" pitchFamily="18" charset="0"/>
                          <a:cs typeface="Times New Roman" pitchFamily="18" charset="0"/>
                        </a:rPr>
                        <a:t> </a:t>
                      </a:r>
                      <a:r>
                        <a:rPr lang="en-US" sz="2200" dirty="0" err="1">
                          <a:solidFill>
                            <a:srgbClr val="0000FF"/>
                          </a:solidFill>
                          <a:effectLst/>
                          <a:latin typeface="Times New Roman" pitchFamily="18" charset="0"/>
                          <a:cs typeface="Times New Roman" pitchFamily="18" charset="0"/>
                        </a:rPr>
                        <a:t>thức</a:t>
                      </a:r>
                      <a:r>
                        <a:rPr lang="en-US" sz="2200" dirty="0">
                          <a:solidFill>
                            <a:srgbClr val="0000FF"/>
                          </a:solidFill>
                          <a:effectLst/>
                          <a:latin typeface="Times New Roman" pitchFamily="18" charset="0"/>
                          <a:cs typeface="Times New Roman" pitchFamily="18" charset="0"/>
                        </a:rPr>
                        <a:t> </a:t>
                      </a:r>
                      <a:r>
                        <a:rPr lang="en-US" sz="2200" dirty="0" err="1">
                          <a:solidFill>
                            <a:srgbClr val="0000FF"/>
                          </a:solidFill>
                          <a:effectLst/>
                          <a:latin typeface="Times New Roman" pitchFamily="18" charset="0"/>
                          <a:cs typeface="Times New Roman" pitchFamily="18" charset="0"/>
                        </a:rPr>
                        <a:t>biểu</a:t>
                      </a:r>
                      <a:r>
                        <a:rPr lang="en-US" sz="2200" dirty="0">
                          <a:solidFill>
                            <a:srgbClr val="0000FF"/>
                          </a:solidFill>
                          <a:effectLst/>
                          <a:latin typeface="Times New Roman" pitchFamily="18" charset="0"/>
                          <a:cs typeface="Times New Roman" pitchFamily="18" charset="0"/>
                        </a:rPr>
                        <a:t> </a:t>
                      </a:r>
                      <a:r>
                        <a:rPr lang="en-US" sz="2200" dirty="0" err="1">
                          <a:solidFill>
                            <a:srgbClr val="0000FF"/>
                          </a:solidFill>
                          <a:effectLst/>
                          <a:latin typeface="Times New Roman" pitchFamily="18" charset="0"/>
                          <a:cs typeface="Times New Roman" pitchFamily="18" charset="0"/>
                        </a:rPr>
                        <a:t>hiện</a:t>
                      </a:r>
                      <a:endParaRPr lang="en-US" sz="2200" dirty="0">
                        <a:solidFill>
                          <a:srgbClr val="0000FF"/>
                        </a:solidFill>
                        <a:effectLst/>
                        <a:latin typeface="Times New Roman" pitchFamily="18" charset="0"/>
                        <a:ea typeface="Times New Roman"/>
                        <a:cs typeface="Times New Roman" pitchFamily="18" charset="0"/>
                      </a:endParaRPr>
                    </a:p>
                  </a:txBody>
                  <a:tcPr marL="68580" marR="68580" marT="0" marB="0" anchor="ctr"/>
                </a:tc>
                <a:tc>
                  <a:txBody>
                    <a:bodyPr/>
                    <a:lstStyle/>
                    <a:p>
                      <a:pPr algn="just">
                        <a:spcAft>
                          <a:spcPts val="0"/>
                        </a:spcAft>
                        <a:tabLst>
                          <a:tab pos="450215" algn="l"/>
                        </a:tabLst>
                      </a:pPr>
                      <a:endParaRPr lang="en-US" sz="2200" dirty="0">
                        <a:effectLst/>
                        <a:latin typeface="Times New Roman" pitchFamily="18" charset="0"/>
                        <a:ea typeface="Times New Roman"/>
                        <a:cs typeface="Times New Roman" pitchFamily="18" charset="0"/>
                      </a:endParaRPr>
                    </a:p>
                  </a:txBody>
                  <a:tcPr marL="68580" marR="68580" marT="0" marB="0"/>
                </a:tc>
                <a:extLst>
                  <a:ext uri="{0D108BD9-81ED-4DB2-BD59-A6C34878D82A}">
                    <a16:rowId xmlns="" xmlns:a16="http://schemas.microsoft.com/office/drawing/2014/main" val="10003"/>
                  </a:ext>
                </a:extLst>
              </a:tr>
              <a:tr h="1940833">
                <a:tc gridSpan="2">
                  <a:txBody>
                    <a:bodyPr/>
                    <a:lstStyle/>
                    <a:p>
                      <a:pPr algn="just">
                        <a:spcAft>
                          <a:spcPts val="0"/>
                        </a:spcAft>
                        <a:tabLst>
                          <a:tab pos="450215" algn="l"/>
                        </a:tabLst>
                      </a:pPr>
                      <a:r>
                        <a:rPr lang="en-US" sz="2200" b="0" dirty="0" err="1">
                          <a:solidFill>
                            <a:srgbClr val="FF0000"/>
                          </a:solidFill>
                          <a:effectLst/>
                          <a:latin typeface="Times New Roman" pitchFamily="18" charset="0"/>
                          <a:cs typeface="Times New Roman" pitchFamily="18" charset="0"/>
                        </a:rPr>
                        <a:t>Mối</a:t>
                      </a:r>
                      <a:r>
                        <a:rPr lang="en-US" sz="2200" b="0" dirty="0">
                          <a:solidFill>
                            <a:srgbClr val="FF0000"/>
                          </a:solidFill>
                          <a:effectLst/>
                          <a:latin typeface="Times New Roman" pitchFamily="18" charset="0"/>
                          <a:cs typeface="Times New Roman" pitchFamily="18" charset="0"/>
                        </a:rPr>
                        <a:t> </a:t>
                      </a:r>
                      <a:r>
                        <a:rPr lang="en-US" sz="2200" b="0" dirty="0" err="1">
                          <a:solidFill>
                            <a:srgbClr val="FF0000"/>
                          </a:solidFill>
                          <a:effectLst/>
                          <a:latin typeface="Times New Roman" pitchFamily="18" charset="0"/>
                          <a:cs typeface="Times New Roman" pitchFamily="18" charset="0"/>
                        </a:rPr>
                        <a:t>quan</a:t>
                      </a:r>
                      <a:r>
                        <a:rPr lang="en-US" sz="2200" b="0" dirty="0">
                          <a:solidFill>
                            <a:srgbClr val="FF0000"/>
                          </a:solidFill>
                          <a:effectLst/>
                          <a:latin typeface="Times New Roman" pitchFamily="18" charset="0"/>
                          <a:cs typeface="Times New Roman" pitchFamily="18" charset="0"/>
                        </a:rPr>
                        <a:t> </a:t>
                      </a:r>
                      <a:r>
                        <a:rPr lang="en-US" sz="2200" b="0" dirty="0" err="1">
                          <a:solidFill>
                            <a:srgbClr val="FF0000"/>
                          </a:solidFill>
                          <a:effectLst/>
                          <a:latin typeface="Times New Roman" pitchFamily="18" charset="0"/>
                          <a:cs typeface="Times New Roman" pitchFamily="18" charset="0"/>
                        </a:rPr>
                        <a:t>hệ</a:t>
                      </a:r>
                      <a:r>
                        <a:rPr lang="en-US" sz="2200" b="0" dirty="0">
                          <a:solidFill>
                            <a:srgbClr val="FF0000"/>
                          </a:solidFill>
                          <a:effectLst/>
                          <a:latin typeface="Times New Roman" pitchFamily="18" charset="0"/>
                          <a:cs typeface="Times New Roman" pitchFamily="18" charset="0"/>
                        </a:rPr>
                        <a:t> </a:t>
                      </a:r>
                      <a:r>
                        <a:rPr lang="en-US" sz="2200" b="0" dirty="0" err="1">
                          <a:solidFill>
                            <a:srgbClr val="FF0000"/>
                          </a:solidFill>
                          <a:effectLst/>
                          <a:latin typeface="Times New Roman" pitchFamily="18" charset="0"/>
                          <a:cs typeface="Times New Roman" pitchFamily="18" charset="0"/>
                        </a:rPr>
                        <a:t>giữa</a:t>
                      </a:r>
                      <a:r>
                        <a:rPr lang="en-US" sz="2200" b="0" dirty="0">
                          <a:solidFill>
                            <a:srgbClr val="FF0000"/>
                          </a:solidFill>
                          <a:effectLst/>
                          <a:latin typeface="Times New Roman" pitchFamily="18" charset="0"/>
                          <a:cs typeface="Times New Roman" pitchFamily="18" charset="0"/>
                        </a:rPr>
                        <a:t> </a:t>
                      </a:r>
                      <a:r>
                        <a:rPr lang="en-US" sz="2200" b="0" dirty="0" err="1">
                          <a:solidFill>
                            <a:srgbClr val="FF0000"/>
                          </a:solidFill>
                          <a:effectLst/>
                          <a:latin typeface="Times New Roman" pitchFamily="18" charset="0"/>
                          <a:cs typeface="Times New Roman" pitchFamily="18" charset="0"/>
                        </a:rPr>
                        <a:t>sinh</a:t>
                      </a:r>
                      <a:r>
                        <a:rPr lang="en-US" sz="2200" b="0" dirty="0">
                          <a:solidFill>
                            <a:srgbClr val="FF0000"/>
                          </a:solidFill>
                          <a:effectLst/>
                          <a:latin typeface="Times New Roman" pitchFamily="18" charset="0"/>
                          <a:cs typeface="Times New Roman" pitchFamily="18" charset="0"/>
                        </a:rPr>
                        <a:t> </a:t>
                      </a:r>
                      <a:r>
                        <a:rPr lang="en-US" sz="2200" b="0" dirty="0" err="1">
                          <a:solidFill>
                            <a:srgbClr val="FF0000"/>
                          </a:solidFill>
                          <a:effectLst/>
                          <a:latin typeface="Times New Roman" pitchFamily="18" charset="0"/>
                          <a:cs typeface="Times New Roman" pitchFamily="18" charset="0"/>
                        </a:rPr>
                        <a:t>trưởng</a:t>
                      </a:r>
                      <a:r>
                        <a:rPr lang="en-US" sz="2200" b="0" dirty="0">
                          <a:solidFill>
                            <a:srgbClr val="FF0000"/>
                          </a:solidFill>
                          <a:effectLst/>
                          <a:latin typeface="Times New Roman" pitchFamily="18" charset="0"/>
                          <a:cs typeface="Times New Roman" pitchFamily="18" charset="0"/>
                        </a:rPr>
                        <a:t> </a:t>
                      </a:r>
                      <a:r>
                        <a:rPr lang="en-US" sz="2200" b="0" dirty="0" err="1">
                          <a:solidFill>
                            <a:srgbClr val="FF0000"/>
                          </a:solidFill>
                          <a:effectLst/>
                          <a:latin typeface="Times New Roman" pitchFamily="18" charset="0"/>
                          <a:cs typeface="Times New Roman" pitchFamily="18" charset="0"/>
                        </a:rPr>
                        <a:t>và</a:t>
                      </a:r>
                      <a:r>
                        <a:rPr lang="en-US" sz="2200" b="0" dirty="0">
                          <a:solidFill>
                            <a:srgbClr val="FF0000"/>
                          </a:solidFill>
                          <a:effectLst/>
                          <a:latin typeface="Times New Roman" pitchFamily="18" charset="0"/>
                          <a:cs typeface="Times New Roman" pitchFamily="18" charset="0"/>
                        </a:rPr>
                        <a:t> </a:t>
                      </a:r>
                      <a:r>
                        <a:rPr lang="en-US" sz="2200" b="0" dirty="0" err="1">
                          <a:solidFill>
                            <a:srgbClr val="FF0000"/>
                          </a:solidFill>
                          <a:effectLst/>
                          <a:latin typeface="Times New Roman" pitchFamily="18" charset="0"/>
                          <a:cs typeface="Times New Roman" pitchFamily="18" charset="0"/>
                        </a:rPr>
                        <a:t>phát</a:t>
                      </a:r>
                      <a:r>
                        <a:rPr lang="en-US" sz="2200" b="0" dirty="0">
                          <a:solidFill>
                            <a:srgbClr val="FF0000"/>
                          </a:solidFill>
                          <a:effectLst/>
                          <a:latin typeface="Times New Roman" pitchFamily="18" charset="0"/>
                          <a:cs typeface="Times New Roman" pitchFamily="18" charset="0"/>
                        </a:rPr>
                        <a:t> </a:t>
                      </a:r>
                      <a:r>
                        <a:rPr lang="en-US" sz="2200" b="0" dirty="0" err="1">
                          <a:solidFill>
                            <a:srgbClr val="FF0000"/>
                          </a:solidFill>
                          <a:effectLst/>
                          <a:latin typeface="Times New Roman" pitchFamily="18" charset="0"/>
                          <a:cs typeface="Times New Roman" pitchFamily="18" charset="0"/>
                        </a:rPr>
                        <a:t>triển</a:t>
                      </a:r>
                      <a:endParaRPr lang="en-US" sz="2200" b="0" dirty="0">
                        <a:solidFill>
                          <a:srgbClr val="FF0000"/>
                        </a:solidFill>
                        <a:effectLst/>
                        <a:latin typeface="Times New Roman" pitchFamily="18" charset="0"/>
                        <a:cs typeface="Times New Roman" pitchFamily="18" charset="0"/>
                      </a:endParaRPr>
                    </a:p>
                    <a:p>
                      <a:pPr algn="just">
                        <a:spcAft>
                          <a:spcPts val="0"/>
                        </a:spcAft>
                        <a:tabLst>
                          <a:tab pos="450215" algn="l"/>
                        </a:tabLst>
                      </a:pPr>
                      <a:endParaRPr lang="en-US" sz="2200" b="0" dirty="0">
                        <a:solidFill>
                          <a:srgbClr val="FF0000"/>
                        </a:solidFill>
                        <a:effectLst/>
                        <a:latin typeface="Times New Roman" pitchFamily="18" charset="0"/>
                        <a:ea typeface="Times New Roman"/>
                        <a:cs typeface="Times New Roman" pitchFamily="18" charset="0"/>
                      </a:endParaRPr>
                    </a:p>
                    <a:p>
                      <a:pPr algn="just">
                        <a:spcAft>
                          <a:spcPts val="600"/>
                        </a:spcAft>
                        <a:tabLst>
                          <a:tab pos="450215" algn="l"/>
                        </a:tabLst>
                      </a:pPr>
                      <a:endParaRPr lang="en-US" sz="800" b="0" dirty="0">
                        <a:solidFill>
                          <a:srgbClr val="FF0000"/>
                        </a:solidFill>
                        <a:effectLst/>
                        <a:latin typeface="Times New Roman" pitchFamily="18" charset="0"/>
                        <a:ea typeface="Times New Roman"/>
                        <a:cs typeface="Times New Roman" pitchFamily="18" charset="0"/>
                      </a:endParaRPr>
                    </a:p>
                    <a:p>
                      <a:pPr algn="just">
                        <a:spcAft>
                          <a:spcPts val="600"/>
                        </a:spcAft>
                        <a:tabLst>
                          <a:tab pos="450215" algn="l"/>
                        </a:tabLst>
                      </a:pPr>
                      <a:endParaRPr lang="en-US" sz="800" b="0" dirty="0">
                        <a:solidFill>
                          <a:srgbClr val="FF0000"/>
                        </a:solidFill>
                        <a:effectLst/>
                        <a:latin typeface="Times New Roman" pitchFamily="18" charset="0"/>
                        <a:ea typeface="Times New Roman"/>
                        <a:cs typeface="Times New Roman" pitchFamily="18" charset="0"/>
                      </a:endParaRPr>
                    </a:p>
                    <a:p>
                      <a:pPr algn="just">
                        <a:spcAft>
                          <a:spcPts val="600"/>
                        </a:spcAft>
                        <a:tabLst>
                          <a:tab pos="450215" algn="l"/>
                        </a:tabLst>
                      </a:pPr>
                      <a:endParaRPr lang="en-US" sz="800" b="0" dirty="0">
                        <a:solidFill>
                          <a:srgbClr val="FF0000"/>
                        </a:solidFill>
                        <a:effectLst/>
                        <a:latin typeface="Times New Roman" pitchFamily="18" charset="0"/>
                        <a:ea typeface="Times New Roman"/>
                        <a:cs typeface="Times New Roman" pitchFamily="18" charset="0"/>
                      </a:endParaRPr>
                    </a:p>
                  </a:txBody>
                  <a:tcPr marL="68580" marR="68580" marT="0" marB="0" anchor="ctr"/>
                </a:tc>
                <a:tc hMerge="1">
                  <a:txBody>
                    <a:bodyPr/>
                    <a:lstStyle/>
                    <a:p>
                      <a:endParaRPr lang="en-US"/>
                    </a:p>
                  </a:txBody>
                  <a:tcPr/>
                </a:tc>
                <a:tc>
                  <a:txBody>
                    <a:bodyPr/>
                    <a:lstStyle/>
                    <a:p>
                      <a:pPr algn="just">
                        <a:spcAft>
                          <a:spcPts val="0"/>
                        </a:spcAft>
                        <a:tabLst>
                          <a:tab pos="450215" algn="l"/>
                        </a:tabLst>
                      </a:pPr>
                      <a:endParaRPr lang="en-US" sz="2200" dirty="0">
                        <a:effectLst/>
                        <a:latin typeface="Times New Roman" pitchFamily="18" charset="0"/>
                        <a:ea typeface="Times New Roman"/>
                        <a:cs typeface="Times New Roman" pitchFamily="18" charset="0"/>
                      </a:endParaRPr>
                    </a:p>
                  </a:txBody>
                  <a:tcPr marL="68580" marR="68580" marT="0" marB="0"/>
                </a:tc>
                <a:extLst>
                  <a:ext uri="{0D108BD9-81ED-4DB2-BD59-A6C34878D82A}">
                    <a16:rowId xmlns="" xmlns:a16="http://schemas.microsoft.com/office/drawing/2014/main" val="10004"/>
                  </a:ext>
                </a:extLst>
              </a:tr>
            </a:tbl>
          </a:graphicData>
        </a:graphic>
      </p:graphicFrame>
      <p:sp>
        <p:nvSpPr>
          <p:cNvPr id="4" name="Rectangle 1"/>
          <p:cNvSpPr>
            <a:spLocks noChangeArrowheads="1"/>
          </p:cNvSpPr>
          <p:nvPr/>
        </p:nvSpPr>
        <p:spPr bwMode="auto">
          <a:xfrm>
            <a:off x="981635" y="9124"/>
            <a:ext cx="10744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tabLst>
                <a:tab pos="450850" algn="l"/>
              </a:tabLst>
            </a:pPr>
            <a:r>
              <a:rPr lang="vi-VN" sz="3200" b="1" dirty="0">
                <a:latin typeface="Times New Roman" pitchFamily="18" charset="0"/>
                <a:ea typeface="Times New Roman" pitchFamily="18" charset="0"/>
                <a:cs typeface="Times New Roman" pitchFamily="18" charset="0"/>
              </a:rPr>
              <a:t>H1. </a:t>
            </a:r>
            <a:r>
              <a:rPr lang="en-US" sz="3200" b="1" dirty="0" err="1">
                <a:latin typeface="Times New Roman" pitchFamily="18" charset="0"/>
                <a:ea typeface="Times New Roman" pitchFamily="18" charset="0"/>
                <a:cs typeface="Times New Roman" pitchFamily="18" charset="0"/>
              </a:rPr>
              <a:t>Tìm</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hiểu</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về</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sinh</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trưởng</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phát</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triển</a:t>
            </a:r>
            <a:r>
              <a:rPr lang="en-US" sz="3200" b="1" dirty="0">
                <a:latin typeface="Times New Roman" pitchFamily="18" charset="0"/>
                <a:ea typeface="Times New Roman" pitchFamily="18" charset="0"/>
                <a:cs typeface="Times New Roman" pitchFamily="18" charset="0"/>
              </a:rPr>
              <a:t> ở </a:t>
            </a:r>
            <a:r>
              <a:rPr lang="en-US" sz="3200" b="1" dirty="0" err="1">
                <a:latin typeface="Times New Roman" pitchFamily="18" charset="0"/>
                <a:ea typeface="Times New Roman" pitchFamily="18" charset="0"/>
                <a:cs typeface="Times New Roman" pitchFamily="18" charset="0"/>
              </a:rPr>
              <a:t>sinh</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vật</a:t>
            </a:r>
            <a:endParaRPr lang="en-US" sz="3200" dirty="0">
              <a:latin typeface="Times New Roman" pitchFamily="18" charset="0"/>
              <a:cs typeface="Times New Roman" pitchFamily="18" charset="0"/>
            </a:endParaRPr>
          </a:p>
        </p:txBody>
      </p:sp>
      <p:sp>
        <p:nvSpPr>
          <p:cNvPr id="5" name="Rectangle 1"/>
          <p:cNvSpPr>
            <a:spLocks noChangeArrowheads="1"/>
          </p:cNvSpPr>
          <p:nvPr/>
        </p:nvSpPr>
        <p:spPr bwMode="auto">
          <a:xfrm>
            <a:off x="4178968" y="1012449"/>
            <a:ext cx="652111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tabLst>
                <a:tab pos="450215" algn="l"/>
              </a:tabLst>
            </a:pP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bào</a:t>
            </a:r>
            <a:r>
              <a:rPr lang="en-US" sz="2400" dirty="0">
                <a:latin typeface="Times New Roman" pitchFamily="18" charset="0"/>
                <a:cs typeface="Times New Roman" pitchFamily="18" charset="0"/>
              </a:rPr>
              <a:t>. </a:t>
            </a:r>
            <a:endParaRPr lang="en-US" sz="2400" dirty="0">
              <a:latin typeface="Times New Roman" pitchFamily="18" charset="0"/>
              <a:ea typeface="Times New Roman"/>
              <a:cs typeface="Times New Roman" pitchFamily="18" charset="0"/>
            </a:endParaRPr>
          </a:p>
        </p:txBody>
      </p:sp>
      <p:sp>
        <p:nvSpPr>
          <p:cNvPr id="6" name="Rectangle 1"/>
          <p:cNvSpPr>
            <a:spLocks noChangeArrowheads="1"/>
          </p:cNvSpPr>
          <p:nvPr/>
        </p:nvSpPr>
        <p:spPr bwMode="auto">
          <a:xfrm>
            <a:off x="4178968" y="1708836"/>
            <a:ext cx="5867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tabLst>
                <a:tab pos="450215" algn="l"/>
              </a:tabLst>
            </a:pP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endParaRPr lang="en-US" sz="2400" dirty="0">
              <a:latin typeface="Times New Roman" pitchFamily="18" charset="0"/>
              <a:cs typeface="Times New Roman" pitchFamily="18" charset="0"/>
            </a:endParaRPr>
          </a:p>
        </p:txBody>
      </p:sp>
      <p:sp>
        <p:nvSpPr>
          <p:cNvPr id="7" name="Rectangle 1"/>
          <p:cNvSpPr>
            <a:spLocks noChangeArrowheads="1"/>
          </p:cNvSpPr>
          <p:nvPr/>
        </p:nvSpPr>
        <p:spPr bwMode="auto">
          <a:xfrm>
            <a:off x="4050631" y="2471856"/>
            <a:ext cx="687404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tabLst>
                <a:tab pos="450215" algn="l"/>
              </a:tabLst>
            </a:pP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diễn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endParaRPr lang="en-US" sz="2400" dirty="0">
              <a:latin typeface="Times New Roman" pitchFamily="18" charset="0"/>
              <a:ea typeface="Times New Roman"/>
              <a:cs typeface="Times New Roman" pitchFamily="18" charset="0"/>
            </a:endParaRPr>
          </a:p>
        </p:txBody>
      </p:sp>
      <p:sp>
        <p:nvSpPr>
          <p:cNvPr id="8" name="Rectangle 1"/>
          <p:cNvSpPr>
            <a:spLocks noChangeArrowheads="1"/>
          </p:cNvSpPr>
          <p:nvPr/>
        </p:nvSpPr>
        <p:spPr bwMode="auto">
          <a:xfrm>
            <a:off x="4178969" y="3020184"/>
            <a:ext cx="663341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tabLst>
                <a:tab pos="450215" algn="l"/>
              </a:tabLst>
            </a:pPr>
            <a:r>
              <a:rPr lang="en-US" sz="2400" dirty="0" err="1">
                <a:latin typeface="Times New Roman" pitchFamily="18" charset="0"/>
                <a:cs typeface="Times New Roman" pitchFamily="18" charset="0"/>
              </a:rPr>
              <a:t>Biểu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ba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trình</a:t>
            </a:r>
            <a:r>
              <a:rPr lang="en-US" sz="2400" dirty="0">
                <a:latin typeface="Times New Roman" pitchFamily="18" charset="0"/>
                <a:cs typeface="Times New Roman" pitchFamily="18" charset="0"/>
              </a:rPr>
              <a:t>: </a:t>
            </a:r>
          </a:p>
          <a:p>
            <a:pPr algn="just">
              <a:tabLst>
                <a:tab pos="450215" algn="l"/>
              </a:tabLst>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trưởng</a:t>
            </a:r>
            <a:endParaRPr lang="en-US" sz="2400" dirty="0">
              <a:latin typeface="Times New Roman" pitchFamily="18" charset="0"/>
              <a:cs typeface="Times New Roman" pitchFamily="18" charset="0"/>
            </a:endParaRPr>
          </a:p>
          <a:p>
            <a:pPr algn="just">
              <a:tabLst>
                <a:tab pos="450215" algn="l"/>
              </a:tabLst>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hóa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biệt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hóa</a:t>
            </a:r>
            <a:r>
              <a:rPr lang="en-US" sz="2400" dirty="0">
                <a:latin typeface="Times New Roman" pitchFamily="18" charset="0"/>
                <a:cs typeface="Times New Roman" pitchFamily="18" charset="0"/>
              </a:rPr>
              <a:t>) </a:t>
            </a:r>
          </a:p>
          <a:p>
            <a:pPr algn="just">
              <a:tabLst>
                <a:tab pos="450215" algn="l"/>
              </a:tabLst>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endParaRPr lang="en-US" sz="2400" dirty="0">
              <a:latin typeface="Times New Roman" pitchFamily="18" charset="0"/>
              <a:ea typeface="Times New Roman"/>
              <a:cs typeface="Times New Roman" pitchFamily="18" charset="0"/>
            </a:endParaRPr>
          </a:p>
        </p:txBody>
      </p:sp>
      <p:sp>
        <p:nvSpPr>
          <p:cNvPr id="9" name="Rectangle 1"/>
          <p:cNvSpPr>
            <a:spLocks noChangeArrowheads="1"/>
          </p:cNvSpPr>
          <p:nvPr/>
        </p:nvSpPr>
        <p:spPr bwMode="auto">
          <a:xfrm>
            <a:off x="4419600" y="4614952"/>
            <a:ext cx="663341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tabLst>
                <a:tab pos="450215" algn="l"/>
              </a:tabLst>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sống</a:t>
            </a:r>
            <a:r>
              <a:rPr lang="en-US" sz="2400" dirty="0">
                <a:latin typeface="Times New Roman" pitchFamily="18" charset="0"/>
                <a:cs typeface="Times New Roman" pitchFamily="18" charset="0"/>
              </a:rPr>
              <a:t>. </a:t>
            </a:r>
          </a:p>
          <a:p>
            <a:pPr algn="just">
              <a:tabLst>
                <a:tab pos="450215" algn="l"/>
              </a:tabLst>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trưởng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triển</a:t>
            </a:r>
            <a:r>
              <a:rPr lang="en-US" sz="2400" dirty="0">
                <a:latin typeface="Times New Roman" pitchFamily="18" charset="0"/>
                <a:cs typeface="Times New Roman" pitchFamily="18" charset="0"/>
              </a:rPr>
              <a:t>. </a:t>
            </a:r>
          </a:p>
          <a:p>
            <a:pPr algn="just">
              <a:tabLst>
                <a:tab pos="450215" algn="l"/>
              </a:tabLst>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Nếu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trưởng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triển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a:t>
            </a:r>
            <a:endParaRPr lang="en-US" sz="2400" dirty="0">
              <a:latin typeface="Times New Roman" pitchFamily="18" charset="0"/>
              <a:ea typeface="Times New Roman"/>
              <a:cs typeface="Times New Roman" pitchFamily="18" charset="0"/>
            </a:endParaRPr>
          </a:p>
        </p:txBody>
      </p:sp>
    </p:spTree>
    <p:extLst>
      <p:ext uri="{BB962C8B-B14F-4D97-AF65-F5344CB8AC3E}">
        <p14:creationId xmlns:p14="http://schemas.microsoft.com/office/powerpoint/2010/main" val="106929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a:extLst>
              <a:ext uri="{FF2B5EF4-FFF2-40B4-BE49-F238E27FC236}">
                <a16:creationId xmlns="" xmlns:a16="http://schemas.microsoft.com/office/drawing/2014/main" id="{F79DFEB9-44A8-478D-A538-C5DCEF62980C}"/>
              </a:ext>
            </a:extLst>
          </p:cNvPr>
          <p:cNvSpPr txBox="1">
            <a:spLocks noChangeArrowheads="1"/>
          </p:cNvSpPr>
          <p:nvPr/>
        </p:nvSpPr>
        <p:spPr bwMode="auto">
          <a:xfrm>
            <a:off x="532263" y="506095"/>
            <a:ext cx="11150221" cy="95410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eaLnBrk="0" hangingPunct="0"/>
            <a:r>
              <a:rPr lang="vi-VN" sz="2800" b="1" dirty="0">
                <a:latin typeface="Times New Roman" panose="02020603050405020304" pitchFamily="18" charset="0"/>
                <a:cs typeface="Times New Roman" panose="02020603050405020304" pitchFamily="18" charset="0"/>
              </a:rPr>
              <a:t>I. Khái niệm sinh trưởng, phát triển và mối quan hệ giữa sinh trưởng, phát triển ở sinh vật.</a:t>
            </a:r>
            <a:endParaRPr lang="en-US" sz="2800" b="1" dirty="0">
              <a:latin typeface="Times New Roman" pitchFamily="18" charset="0"/>
              <a:cs typeface="Times New Roman" pitchFamily="18" charset="0"/>
            </a:endParaRPr>
          </a:p>
        </p:txBody>
      </p:sp>
      <p:sp>
        <p:nvSpPr>
          <p:cNvPr id="3" name="Text Box 4">
            <a:extLst>
              <a:ext uri="{FF2B5EF4-FFF2-40B4-BE49-F238E27FC236}">
                <a16:creationId xmlns="" xmlns:a16="http://schemas.microsoft.com/office/drawing/2014/main" id="{47D79270-9298-4300-8B80-35121DA565D0}"/>
              </a:ext>
            </a:extLst>
          </p:cNvPr>
          <p:cNvSpPr txBox="1">
            <a:spLocks noChangeArrowheads="1"/>
          </p:cNvSpPr>
          <p:nvPr/>
        </p:nvSpPr>
        <p:spPr bwMode="auto">
          <a:xfrm>
            <a:off x="532262" y="1723447"/>
            <a:ext cx="11150221" cy="489364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eaLnBrk="0" hangingPunct="0"/>
            <a:r>
              <a:rPr lang="vi-VN" sz="3000" b="1" dirty="0" smtClean="0">
                <a:solidFill>
                  <a:srgbClr val="7030A0"/>
                </a:solidFill>
                <a:latin typeface="Times New Roman" panose="02020603050405020304" pitchFamily="18" charset="0"/>
                <a:cs typeface="Times New Roman" pitchFamily="18" charset="0"/>
              </a:rPr>
              <a:t>                   </a:t>
            </a:r>
            <a:r>
              <a:rPr lang="vi-VN" sz="3600" b="1" dirty="0" smtClean="0">
                <a:solidFill>
                  <a:srgbClr val="7030A0"/>
                </a:solidFill>
                <a:latin typeface="Times New Roman" panose="02020603050405020304" pitchFamily="18" charset="0"/>
                <a:cs typeface="Times New Roman" pitchFamily="18" charset="0"/>
              </a:rPr>
              <a:t>? Nêu khái niệm về sinh trưởng và phát triển</a:t>
            </a:r>
          </a:p>
          <a:p>
            <a:r>
              <a:rPr lang="vi-VN" sz="3600" dirty="0">
                <a:latin typeface="Times New Roman" panose="02020603050405020304" pitchFamily="18" charset="0"/>
                <a:cs typeface="Times New Roman" panose="02020603050405020304" pitchFamily="18" charset="0"/>
              </a:rPr>
              <a:t>- Sinh trưởng ở sinh vật là quá trình tăng về kích thước, khối lượng của cơ thể do tăng số lượng và kích thước của tế bào, làm cơ thể lớn lên. VD.</a:t>
            </a:r>
            <a:endParaRPr lang="en-US" sz="3600" dirty="0">
              <a:latin typeface="Times New Roman" panose="02020603050405020304" pitchFamily="18" charset="0"/>
              <a:cs typeface="Times New Roman" panose="02020603050405020304" pitchFamily="18" charset="0"/>
            </a:endParaRPr>
          </a:p>
          <a:p>
            <a:r>
              <a:rPr lang="vi-VN" sz="3600" dirty="0">
                <a:latin typeface="Times New Roman" panose="02020603050405020304" pitchFamily="18" charset="0"/>
                <a:cs typeface="Times New Roman" panose="02020603050405020304" pitchFamily="18" charset="0"/>
              </a:rPr>
              <a:t>- Phát triển ở sinh vật là quá trình biến đổi tạo nên các tế bào, mô, cơ quan và hình thành chức năng mới ở các giai đoạn. VD.</a:t>
            </a:r>
            <a:endParaRPr lang="en-US" sz="3600" dirty="0">
              <a:latin typeface="Times New Roman" panose="02020603050405020304" pitchFamily="18" charset="0"/>
              <a:cs typeface="Times New Roman" panose="02020603050405020304" pitchFamily="18" charset="0"/>
            </a:endParaRPr>
          </a:p>
          <a:p>
            <a:pPr eaLnBrk="0" hangingPunct="0"/>
            <a:endParaRPr lang="en-US" sz="3000" b="1" dirty="0">
              <a:solidFill>
                <a:srgbClr val="7030A0"/>
              </a:solidFill>
              <a:latin typeface="Times New Roman" panose="02020603050405020304" pitchFamily="18" charset="0"/>
              <a:cs typeface="Times New Roman" pitchFamily="18" charset="0"/>
            </a:endParaRPr>
          </a:p>
          <a:p>
            <a:pPr eaLnBrk="0" hangingPunct="0"/>
            <a:endParaRPr lang="en-US" sz="3000" b="1" dirty="0">
              <a:solidFill>
                <a:srgbClr val="7030A0"/>
              </a:solidFill>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182324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a:extLst>
              <a:ext uri="{FF2B5EF4-FFF2-40B4-BE49-F238E27FC236}">
                <a16:creationId xmlns="" xmlns:a16="http://schemas.microsoft.com/office/drawing/2014/main" id="{F79DFEB9-44A8-478D-A538-C5DCEF62980C}"/>
              </a:ext>
            </a:extLst>
          </p:cNvPr>
          <p:cNvSpPr txBox="1">
            <a:spLocks noChangeArrowheads="1"/>
          </p:cNvSpPr>
          <p:nvPr/>
        </p:nvSpPr>
        <p:spPr bwMode="auto">
          <a:xfrm>
            <a:off x="573204" y="123958"/>
            <a:ext cx="11218461" cy="107721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eaLnBrk="0" hangingPunct="0"/>
            <a:r>
              <a:rPr lang="vi-VN" sz="3200" b="1" dirty="0">
                <a:latin typeface="Times New Roman" panose="02020603050405020304" pitchFamily="18" charset="0"/>
                <a:cs typeface="Times New Roman" panose="02020603050405020304" pitchFamily="18" charset="0"/>
              </a:rPr>
              <a:t>I. Khái niệm sinh trưởng, phát triển và mối quan hệ giữa sinh trưởng, phát triển ở sinh vật.</a:t>
            </a:r>
            <a:endParaRPr lang="en-US" sz="3200" b="1" dirty="0">
              <a:latin typeface="Times New Roman" pitchFamily="18" charset="0"/>
              <a:cs typeface="Times New Roman" pitchFamily="18" charset="0"/>
            </a:endParaRPr>
          </a:p>
        </p:txBody>
      </p:sp>
      <p:sp>
        <p:nvSpPr>
          <p:cNvPr id="3" name="Text Box 4">
            <a:extLst>
              <a:ext uri="{FF2B5EF4-FFF2-40B4-BE49-F238E27FC236}">
                <a16:creationId xmlns="" xmlns:a16="http://schemas.microsoft.com/office/drawing/2014/main" id="{47D79270-9298-4300-8B80-35121DA565D0}"/>
              </a:ext>
            </a:extLst>
          </p:cNvPr>
          <p:cNvSpPr txBox="1">
            <a:spLocks noChangeArrowheads="1"/>
          </p:cNvSpPr>
          <p:nvPr/>
        </p:nvSpPr>
        <p:spPr bwMode="auto">
          <a:xfrm>
            <a:off x="573203" y="1382253"/>
            <a:ext cx="11218461" cy="523220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vi-VN" sz="4000" dirty="0" smtClean="0">
                <a:latin typeface="Times New Roman" panose="02020603050405020304" pitchFamily="18" charset="0"/>
                <a:cs typeface="Times New Roman" panose="02020603050405020304" pitchFamily="18" charset="0"/>
              </a:rPr>
              <a:t>? Nêu mối quan hệ giữa sinh trưởng và phát triển?</a:t>
            </a:r>
          </a:p>
          <a:p>
            <a:pPr algn="just">
              <a:lnSpc>
                <a:spcPct val="150000"/>
              </a:lnSpc>
            </a:pPr>
            <a:r>
              <a:rPr lang="vi-VN" sz="4400" dirty="0" smtClean="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Sinh trưởng và phát triển có liên quan mật thiết với nhau, nối tiếp, xen kẽ nhau. Sinh trưởng là cơ sở cho phát triển. Phát triển làm thay đổi và thúc đẩy sinh trưởng.</a:t>
            </a:r>
            <a:endParaRPr lang="en-US" sz="4400" dirty="0">
              <a:latin typeface="Times New Roman" panose="02020603050405020304" pitchFamily="18" charset="0"/>
              <a:cs typeface="Times New Roman" panose="02020603050405020304" pitchFamily="18" charset="0"/>
            </a:endParaRPr>
          </a:p>
          <a:p>
            <a:pPr eaLnBrk="0" hangingPunct="0"/>
            <a:endParaRPr lang="en-US" sz="3000" b="1" dirty="0">
              <a:solidFill>
                <a:srgbClr val="7030A0"/>
              </a:solidFill>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25906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a:extLst>
              <a:ext uri="{FF2B5EF4-FFF2-40B4-BE49-F238E27FC236}">
                <a16:creationId xmlns="" xmlns:a16="http://schemas.microsoft.com/office/drawing/2014/main" id="{12A24C25-68B2-43F3-B2DB-4C80FC8C8A4B}"/>
              </a:ext>
            </a:extLst>
          </p:cNvPr>
          <p:cNvSpPr txBox="1">
            <a:spLocks noChangeArrowheads="1"/>
          </p:cNvSpPr>
          <p:nvPr/>
        </p:nvSpPr>
        <p:spPr bwMode="auto">
          <a:xfrm>
            <a:off x="464232" y="734565"/>
            <a:ext cx="11169749" cy="144655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just" eaLnBrk="0" hangingPunct="0"/>
            <a:r>
              <a:rPr lang="vi-VN" sz="4400" b="1" dirty="0">
                <a:solidFill>
                  <a:srgbClr val="7030A0"/>
                </a:solidFill>
                <a:latin typeface="Times New Roman" pitchFamily="18" charset="0"/>
                <a:cs typeface="Times New Roman" pitchFamily="18" charset="0"/>
              </a:rPr>
              <a:t>II</a:t>
            </a:r>
            <a:r>
              <a:rPr lang="en-US" sz="4400" b="1" dirty="0">
                <a:solidFill>
                  <a:srgbClr val="7030A0"/>
                </a:solidFill>
                <a:latin typeface="Times New Roman" pitchFamily="18" charset="0"/>
                <a:cs typeface="Times New Roman" pitchFamily="18" charset="0"/>
              </a:rPr>
              <a:t>. </a:t>
            </a:r>
            <a:r>
              <a:rPr lang="vi-VN" sz="4400" b="1" dirty="0">
                <a:solidFill>
                  <a:srgbClr val="7030A0"/>
                </a:solidFill>
                <a:latin typeface="Times New Roman" panose="02020603050405020304" pitchFamily="18" charset="0"/>
                <a:cs typeface="Times New Roman" panose="02020603050405020304" pitchFamily="18" charset="0"/>
              </a:rPr>
              <a:t>Các nhân tố chủ yếu ảnh hưởng đến sinh trưởng và phát triển ở sinh vật</a:t>
            </a:r>
            <a:endParaRPr lang="en-US" sz="4400" b="1" dirty="0">
              <a:solidFill>
                <a:srgbClr val="7030A0"/>
              </a:solidFill>
              <a:latin typeface="Times New Roman" pitchFamily="18" charset="0"/>
              <a:cs typeface="Times New Roman" pitchFamily="18" charset="0"/>
            </a:endParaRPr>
          </a:p>
        </p:txBody>
      </p:sp>
      <p:sp>
        <p:nvSpPr>
          <p:cNvPr id="3" name="Title 2"/>
          <p:cNvSpPr>
            <a:spLocks noGrp="1"/>
          </p:cNvSpPr>
          <p:nvPr>
            <p:ph type="ctrTitle"/>
          </p:nvPr>
        </p:nvSpPr>
        <p:spPr>
          <a:xfrm>
            <a:off x="945776" y="5057011"/>
            <a:ext cx="9144000" cy="2387600"/>
          </a:xfrm>
        </p:spPr>
        <p:txBody>
          <a:bodyPr>
            <a:noAutofit/>
          </a:bodyPr>
          <a:lstStyle/>
          <a:p>
            <a:pPr algn="l">
              <a:lnSpc>
                <a:spcPct val="100000"/>
              </a:lnSpc>
              <a:spcBef>
                <a:spcPts val="600"/>
              </a:spcBef>
              <a:spcAft>
                <a:spcPts val="600"/>
              </a:spcAft>
            </a:pPr>
            <a:r>
              <a:rPr lang="vi-VN" sz="4000" b="1" dirty="0" smtClean="0">
                <a:solidFill>
                  <a:srgbClr val="7030A0"/>
                </a:solidFill>
                <a:cs typeface="Times New Roman" panose="02020603050405020304" pitchFamily="18" charset="0"/>
              </a:rPr>
              <a:t>- Các </a:t>
            </a:r>
            <a:r>
              <a:rPr lang="vi-VN" sz="4000" b="1" dirty="0">
                <a:solidFill>
                  <a:srgbClr val="7030A0"/>
                </a:solidFill>
                <a:cs typeface="Times New Roman" panose="02020603050405020304" pitchFamily="18" charset="0"/>
              </a:rPr>
              <a:t>nhân tố chủ yếu ảnh hưởng đến sinh trưởng và phát triển ở sinh </a:t>
            </a:r>
            <a:r>
              <a:rPr lang="vi-VN" sz="4000" b="1" dirty="0" smtClean="0">
                <a:solidFill>
                  <a:srgbClr val="7030A0"/>
                </a:solidFill>
                <a:cs typeface="Times New Roman" panose="02020603050405020304" pitchFamily="18" charset="0"/>
              </a:rPr>
              <a:t>vật</a:t>
            </a:r>
            <a:r>
              <a:rPr lang="en-US" sz="4000" b="1" dirty="0" smtClean="0">
                <a:solidFill>
                  <a:srgbClr val="7030A0"/>
                </a:solidFill>
                <a:cs typeface="Times New Roman" panose="02020603050405020304" pitchFamily="18" charset="0"/>
              </a:rPr>
              <a:t> </a:t>
            </a:r>
            <a:r>
              <a:rPr lang="en-US" sz="4000" b="1" dirty="0" err="1" smtClean="0">
                <a:solidFill>
                  <a:srgbClr val="7030A0"/>
                </a:solidFill>
                <a:latin typeface="Times New Roman" panose="02020603050405020304" pitchFamily="18" charset="0"/>
                <a:cs typeface="Times New Roman" panose="02020603050405020304" pitchFamily="18" charset="0"/>
              </a:rPr>
              <a:t>gồm</a:t>
            </a:r>
            <a:r>
              <a:rPr lang="en-US" sz="4000" b="1" dirty="0" smtClean="0">
                <a:solidFill>
                  <a:srgbClr val="7030A0"/>
                </a:solidFill>
                <a:latin typeface="Times New Roman" panose="02020603050405020304" pitchFamily="18" charset="0"/>
                <a:cs typeface="Times New Roman" panose="02020603050405020304" pitchFamily="18" charset="0"/>
              </a:rPr>
              <a:t>:</a:t>
            </a:r>
            <a:br>
              <a:rPr lang="en-US" sz="4000" b="1" dirty="0" smtClean="0">
                <a:solidFill>
                  <a:srgbClr val="7030A0"/>
                </a:solidFill>
                <a:latin typeface="Times New Roman" panose="02020603050405020304" pitchFamily="18" charset="0"/>
                <a:cs typeface="Times New Roman" panose="02020603050405020304" pitchFamily="18" charset="0"/>
              </a:rPr>
            </a:br>
            <a:r>
              <a:rPr lang="en-US" sz="4000" b="1" dirty="0" smtClean="0">
                <a:solidFill>
                  <a:srgbClr val="7030A0"/>
                </a:solidFill>
                <a:cs typeface="Times New Roman" panose="02020603050405020304" pitchFamily="18" charset="0"/>
              </a:rPr>
              <a:t>	+ </a:t>
            </a:r>
            <a:r>
              <a:rPr lang="vi-VN" sz="4000" b="1" dirty="0" smtClean="0">
                <a:cs typeface="Times New Roman" panose="02020603050405020304" pitchFamily="18" charset="0"/>
              </a:rPr>
              <a:t>Chất </a:t>
            </a:r>
            <a:r>
              <a:rPr lang="vi-VN" sz="4000" b="1" dirty="0">
                <a:cs typeface="Times New Roman" panose="02020603050405020304" pitchFamily="18" charset="0"/>
              </a:rPr>
              <a:t>dinh </a:t>
            </a:r>
            <a:r>
              <a:rPr lang="vi-VN" sz="4000" b="1" dirty="0" smtClean="0">
                <a:cs typeface="Times New Roman" panose="02020603050405020304" pitchFamily="18" charset="0"/>
              </a:rPr>
              <a:t>dưỡng</a:t>
            </a:r>
            <a:br>
              <a:rPr lang="vi-VN" sz="4000" b="1" dirty="0" smtClean="0">
                <a:cs typeface="Times New Roman" panose="02020603050405020304" pitchFamily="18" charset="0"/>
              </a:rPr>
            </a:br>
            <a:r>
              <a:rPr lang="vi-VN" sz="4000" b="1" dirty="0" smtClean="0">
                <a:cs typeface="Times New Roman" panose="02020603050405020304" pitchFamily="18" charset="0"/>
              </a:rPr>
              <a:t>	+ Nước</a:t>
            </a:r>
            <a:br>
              <a:rPr lang="vi-VN" sz="4000" b="1" dirty="0" smtClean="0">
                <a:cs typeface="Times New Roman" panose="02020603050405020304" pitchFamily="18" charset="0"/>
              </a:rPr>
            </a:br>
            <a:r>
              <a:rPr lang="vi-VN" sz="4000" b="1" dirty="0" smtClean="0">
                <a:cs typeface="Times New Roman" panose="02020603050405020304" pitchFamily="18" charset="0"/>
              </a:rPr>
              <a:t>	+ Nhiệt độ</a:t>
            </a:r>
            <a:br>
              <a:rPr lang="vi-VN" sz="4000" b="1" dirty="0" smtClean="0">
                <a:cs typeface="Times New Roman" panose="02020603050405020304" pitchFamily="18" charset="0"/>
              </a:rPr>
            </a:br>
            <a:r>
              <a:rPr lang="vi-VN" sz="4000" b="1" dirty="0" smtClean="0">
                <a:cs typeface="Times New Roman" panose="02020603050405020304" pitchFamily="18" charset="0"/>
              </a:rPr>
              <a:t>	+ Ánh sáng</a:t>
            </a:r>
            <a:r>
              <a:rPr lang="vi-VN" sz="4000" b="1" dirty="0">
                <a:solidFill>
                  <a:srgbClr val="C00000"/>
                </a:solidFill>
                <a:cs typeface="Times New Roman" panose="02020603050405020304" pitchFamily="18" charset="0"/>
              </a:rPr>
              <a:t/>
            </a:r>
            <a:br>
              <a:rPr lang="vi-VN" sz="4000" b="1" dirty="0">
                <a:solidFill>
                  <a:srgbClr val="C00000"/>
                </a:solidFill>
                <a:cs typeface="Times New Roman" panose="02020603050405020304" pitchFamily="18" charset="0"/>
              </a:rPr>
            </a:br>
            <a:r>
              <a:rPr lang="en-US" sz="2800" b="1" dirty="0">
                <a:solidFill>
                  <a:srgbClr val="7030A0"/>
                </a:solidFill>
                <a:cs typeface="Times New Roman" pitchFamily="18" charset="0"/>
              </a:rPr>
              <a:t/>
            </a:r>
            <a:br>
              <a:rPr lang="en-US" sz="2800" b="1" dirty="0">
                <a:solidFill>
                  <a:srgbClr val="7030A0"/>
                </a:solidFill>
                <a:cs typeface="Times New Roman" pitchFamily="18" charset="0"/>
              </a:rPr>
            </a:br>
            <a:endParaRPr lang="vi-VN" sz="2800" dirty="0"/>
          </a:p>
        </p:txBody>
      </p:sp>
    </p:spTree>
    <p:extLst>
      <p:ext uri="{BB962C8B-B14F-4D97-AF65-F5344CB8AC3E}">
        <p14:creationId xmlns:p14="http://schemas.microsoft.com/office/powerpoint/2010/main" val="64833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247</TotalTime>
  <Words>1346</Words>
  <Application>Microsoft Office PowerPoint</Application>
  <PresentationFormat>Widescreen</PresentationFormat>
  <Paragraphs>91</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Times New Roman</vt:lpstr>
      <vt:lpstr>Wingdings</vt:lpstr>
      <vt:lpstr>Office Theme</vt:lpstr>
      <vt:lpstr>Tiết 37, 38: Bài 29. Khái quát sinh trưởng và phát triển ở sinh vật I. Khái niệm sinh trưởng, phát triển và mối quan hệ giữa sinh trưởng, phát triển ở sinh vật.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Các nhân tố chủ yếu ảnh hưởng đến sinh trưởng và phát triển ở sinh vật gồm:  + Chất dinh dưỡng  + Nước  + Nhiệt độ  + Ánh sáng  </vt:lpstr>
      <vt:lpstr>1. Ảnh hưởng của chất dinh dưỡng</vt:lpstr>
      <vt:lpstr>PowerPoint Presentation</vt:lpstr>
      <vt:lpstr>PowerPoint Presentation</vt:lpstr>
      <vt:lpstr>PowerPoint Presentation</vt:lpstr>
      <vt:lpstr>PowerPoint Presentation</vt:lpstr>
      <vt:lpstr>PowerPoint Presentation</vt:lpstr>
      <vt:lpstr>PowerPoint Presentation</vt:lpstr>
      <vt:lpstr>4. Ảnh hưởng của ánh sáng</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29. Khái quát sinh trưởng và phát triển ở sinh vật</dc:title>
  <dc:creator>Admin</dc:creator>
  <cp:lastModifiedBy>Admin</cp:lastModifiedBy>
  <cp:revision>30</cp:revision>
  <dcterms:created xsi:type="dcterms:W3CDTF">2022-07-08T15:05:06Z</dcterms:created>
  <dcterms:modified xsi:type="dcterms:W3CDTF">2023-02-10T02:01:12Z</dcterms:modified>
</cp:coreProperties>
</file>