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59" r:id="rId1"/>
  </p:sldMasterIdLst>
  <p:notesMasterIdLst>
    <p:notesMasterId r:id="rId25"/>
  </p:notesMasterIdLst>
  <p:sldIdLst>
    <p:sldId id="256" r:id="rId2"/>
    <p:sldId id="375" r:id="rId3"/>
    <p:sldId id="376" r:id="rId4"/>
    <p:sldId id="339" r:id="rId5"/>
    <p:sldId id="356" r:id="rId6"/>
    <p:sldId id="358" r:id="rId7"/>
    <p:sldId id="359" r:id="rId8"/>
    <p:sldId id="360" r:id="rId9"/>
    <p:sldId id="362" r:id="rId10"/>
    <p:sldId id="341" r:id="rId11"/>
    <p:sldId id="366" r:id="rId12"/>
    <p:sldId id="363" r:id="rId13"/>
    <p:sldId id="365" r:id="rId14"/>
    <p:sldId id="374" r:id="rId15"/>
    <p:sldId id="373" r:id="rId16"/>
    <p:sldId id="342" r:id="rId17"/>
    <p:sldId id="369" r:id="rId18"/>
    <p:sldId id="372" r:id="rId19"/>
    <p:sldId id="371" r:id="rId20"/>
    <p:sldId id="343" r:id="rId21"/>
    <p:sldId id="344" r:id="rId22"/>
    <p:sldId id="345" r:id="rId23"/>
    <p:sldId id="346" r:id="rId24"/>
  </p:sldIdLst>
  <p:sldSz cx="9144000" cy="5143500" type="screen16x9"/>
  <p:notesSz cx="6858000" cy="9144000"/>
  <p:embeddedFontLst>
    <p:embeddedFont>
      <p:font typeface="Calibri Light" panose="020F0302020204030204" pitchFamily="34" charset="0"/>
      <p:regular r:id="rId26"/>
      <p: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10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60CA2F-AD4F-43A7-B7A6-27E5CA5AA7E8}">
  <a:tblStyle styleId="{E960CA2F-AD4F-43A7-B7A6-27E5CA5AA7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1679FC-7606-471D-BB11-6C18445E7FC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7" d="100"/>
          <a:sy n="117" d="100"/>
        </p:scale>
        <p:origin x="204" y="12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67777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16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BEB3CC-76AF-49FF-94C4-3A594C49201F}" type="slidenum">
              <a:rPr lang="en-US" smtClean="0"/>
              <a:pPr>
                <a:defRPr/>
              </a:pPr>
              <a:t>‹#›</a:t>
            </a:fld>
            <a:endParaRPr lang="en-US"/>
          </a:p>
        </p:txBody>
      </p:sp>
    </p:spTree>
    <p:extLst>
      <p:ext uri="{BB962C8B-B14F-4D97-AF65-F5344CB8AC3E}">
        <p14:creationId xmlns:p14="http://schemas.microsoft.com/office/powerpoint/2010/main" val="11392063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26/11/2024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345615404"/>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26/11/2024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611733564"/>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95643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1" y="1599700"/>
            <a:ext cx="3447300" cy="2890200"/>
          </a:xfrm>
          <a:prstGeom prst="rect">
            <a:avLst/>
          </a:prstGeom>
        </p:spPr>
        <p:txBody>
          <a:bodyPr spcFirstLastPara="1" wrap="square" lIns="0" tIns="0" rIns="0" bIns="0" anchor="t" anchorCtr="0">
            <a:noAutofit/>
          </a:bodyPr>
          <a:lstStyle>
            <a:lvl1pPr marL="457189" lvl="0" indent="-355591" rtl="0">
              <a:spcBef>
                <a:spcPts val="600"/>
              </a:spcBef>
              <a:spcAft>
                <a:spcPts val="0"/>
              </a:spcAft>
              <a:buSzPts val="2000"/>
              <a:buChar char="▪"/>
              <a:defRPr sz="2000"/>
            </a:lvl1pPr>
            <a:lvl2pPr marL="914378" lvl="1" indent="-355591" rtl="0">
              <a:spcBef>
                <a:spcPts val="0"/>
              </a:spcBef>
              <a:spcAft>
                <a:spcPts val="0"/>
              </a:spcAft>
              <a:buSzPts val="2000"/>
              <a:buChar char="▫"/>
              <a:defRPr sz="2000"/>
            </a:lvl2pPr>
            <a:lvl3pPr marL="1371566" lvl="2" indent="-355591" rtl="0">
              <a:spcBef>
                <a:spcPts val="0"/>
              </a:spcBef>
              <a:spcAft>
                <a:spcPts val="0"/>
              </a:spcAft>
              <a:buSzPts val="2000"/>
              <a:buChar char="▫"/>
              <a:defRPr sz="2000"/>
            </a:lvl3pPr>
            <a:lvl4pPr marL="1828754" lvl="3" indent="-355591" rtl="0">
              <a:spcBef>
                <a:spcPts val="0"/>
              </a:spcBef>
              <a:spcAft>
                <a:spcPts val="0"/>
              </a:spcAft>
              <a:buSzPts val="2000"/>
              <a:buChar char="▫"/>
              <a:defRPr sz="2000"/>
            </a:lvl4pPr>
            <a:lvl5pPr marL="2285943" lvl="4" indent="-355591" rtl="0">
              <a:spcBef>
                <a:spcPts val="0"/>
              </a:spcBef>
              <a:spcAft>
                <a:spcPts val="0"/>
              </a:spcAft>
              <a:buSzPts val="2000"/>
              <a:buChar char="▫"/>
              <a:defRPr sz="2000"/>
            </a:lvl5pPr>
            <a:lvl6pPr marL="2743132" lvl="5" indent="-355591" rtl="0">
              <a:spcBef>
                <a:spcPts val="0"/>
              </a:spcBef>
              <a:spcAft>
                <a:spcPts val="0"/>
              </a:spcAft>
              <a:buSzPts val="2000"/>
              <a:buChar char="▫"/>
              <a:defRPr sz="2000"/>
            </a:lvl6pPr>
            <a:lvl7pPr marL="3200320" lvl="6" indent="-355591" rtl="0">
              <a:spcBef>
                <a:spcPts val="0"/>
              </a:spcBef>
              <a:spcAft>
                <a:spcPts val="0"/>
              </a:spcAft>
              <a:buSzPts val="2000"/>
              <a:buChar char="▫"/>
              <a:defRPr sz="2000"/>
            </a:lvl7pPr>
            <a:lvl8pPr marL="3657509" lvl="7" indent="-355591" rtl="0">
              <a:spcBef>
                <a:spcPts val="0"/>
              </a:spcBef>
              <a:spcAft>
                <a:spcPts val="0"/>
              </a:spcAft>
              <a:buSzPts val="2000"/>
              <a:buChar char="▫"/>
              <a:defRPr sz="2000"/>
            </a:lvl8pPr>
            <a:lvl9pPr marL="4114697" lvl="8" indent="-355591"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90" y="1599700"/>
            <a:ext cx="3447300" cy="2890200"/>
          </a:xfrm>
          <a:prstGeom prst="rect">
            <a:avLst/>
          </a:prstGeom>
        </p:spPr>
        <p:txBody>
          <a:bodyPr spcFirstLastPara="1" wrap="square" lIns="0" tIns="0" rIns="0" bIns="0" anchor="t" anchorCtr="0">
            <a:noAutofit/>
          </a:bodyPr>
          <a:lstStyle>
            <a:lvl1pPr marL="457189" lvl="0" indent="-355591" rtl="0">
              <a:spcBef>
                <a:spcPts val="600"/>
              </a:spcBef>
              <a:spcAft>
                <a:spcPts val="0"/>
              </a:spcAft>
              <a:buSzPts val="2000"/>
              <a:buChar char="▪"/>
              <a:defRPr sz="2000"/>
            </a:lvl1pPr>
            <a:lvl2pPr marL="914378" lvl="1" indent="-355591" rtl="0">
              <a:spcBef>
                <a:spcPts val="0"/>
              </a:spcBef>
              <a:spcAft>
                <a:spcPts val="0"/>
              </a:spcAft>
              <a:buSzPts val="2000"/>
              <a:buChar char="▫"/>
              <a:defRPr sz="2000"/>
            </a:lvl2pPr>
            <a:lvl3pPr marL="1371566" lvl="2" indent="-355591" rtl="0">
              <a:spcBef>
                <a:spcPts val="0"/>
              </a:spcBef>
              <a:spcAft>
                <a:spcPts val="0"/>
              </a:spcAft>
              <a:buSzPts val="2000"/>
              <a:buChar char="▫"/>
              <a:defRPr sz="2000"/>
            </a:lvl3pPr>
            <a:lvl4pPr marL="1828754" lvl="3" indent="-355591" rtl="0">
              <a:spcBef>
                <a:spcPts val="0"/>
              </a:spcBef>
              <a:spcAft>
                <a:spcPts val="0"/>
              </a:spcAft>
              <a:buSzPts val="2000"/>
              <a:buChar char="▫"/>
              <a:defRPr sz="2000"/>
            </a:lvl4pPr>
            <a:lvl5pPr marL="2285943" lvl="4" indent="-355591" rtl="0">
              <a:spcBef>
                <a:spcPts val="0"/>
              </a:spcBef>
              <a:spcAft>
                <a:spcPts val="0"/>
              </a:spcAft>
              <a:buSzPts val="2000"/>
              <a:buChar char="▫"/>
              <a:defRPr sz="2000"/>
            </a:lvl5pPr>
            <a:lvl6pPr marL="2743132" lvl="5" indent="-355591" rtl="0">
              <a:spcBef>
                <a:spcPts val="0"/>
              </a:spcBef>
              <a:spcAft>
                <a:spcPts val="0"/>
              </a:spcAft>
              <a:buSzPts val="2000"/>
              <a:buChar char="▫"/>
              <a:defRPr sz="2000"/>
            </a:lvl6pPr>
            <a:lvl7pPr marL="3200320" lvl="6" indent="-355591" rtl="0">
              <a:spcBef>
                <a:spcPts val="0"/>
              </a:spcBef>
              <a:spcAft>
                <a:spcPts val="0"/>
              </a:spcAft>
              <a:buSzPts val="2000"/>
              <a:buChar char="▫"/>
              <a:defRPr sz="2000"/>
            </a:lvl7pPr>
            <a:lvl8pPr marL="3657509" lvl="7" indent="-355591" rtl="0">
              <a:spcBef>
                <a:spcPts val="0"/>
              </a:spcBef>
              <a:spcAft>
                <a:spcPts val="0"/>
              </a:spcAft>
              <a:buSzPts val="2000"/>
              <a:buChar char="▫"/>
              <a:defRPr sz="2000"/>
            </a:lvl8pPr>
            <a:lvl9pPr marL="4114697" lvl="8" indent="-355591"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5"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2928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64ECF5-20D0-41D5-AD49-0BB54D680DD8}" type="slidenum">
              <a:rPr lang="en-US" smtClean="0"/>
              <a:pPr>
                <a:defRPr/>
              </a:pPr>
              <a:t>‹#›</a:t>
            </a:fld>
            <a:endParaRPr lang="en-US"/>
          </a:p>
        </p:txBody>
      </p:sp>
    </p:spTree>
    <p:extLst>
      <p:ext uri="{BB962C8B-B14F-4D97-AF65-F5344CB8AC3E}">
        <p14:creationId xmlns:p14="http://schemas.microsoft.com/office/powerpoint/2010/main" val="431006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26/11/2024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87223709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26/11/2024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450316323"/>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26/11/2024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23153651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26/11/2024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458806824"/>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26/11/2024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50347182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26/11/2024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370993846"/>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26/11/2024</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212566809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latinLnBrk="0" hangingPunct="1"/>
            <a:fld id="{544213AF-26F6-41FA-8D85-E2C5388D6E58}" type="datetimeFigureOut">
              <a:rPr lang="en-US" smtClean="0"/>
              <a:pPr eaLnBrk="1" latinLnBrk="0" hangingPunct="1"/>
              <a:t>26/11/2024</a:t>
            </a:fld>
            <a:endParaRPr lang="en-US" sz="1000" dirty="0">
              <a:solidFill>
                <a:schemeClr val="tx1"/>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02233334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3" r:id="rId13"/>
  </p:sldLayoutIdLst>
  <p:transition>
    <p:fade thruBlk="1"/>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102744" y="71919"/>
            <a:ext cx="8835775" cy="1102528"/>
          </a:xfrm>
          <a:prstGeom prst="rect">
            <a:avLst/>
          </a:prstGeom>
        </p:spPr>
        <p:txBody>
          <a:bodyPr spcFirstLastPara="1" vert="horz" wrap="square" lIns="0" tIns="0" rIns="0" bIns="0" rtlCol="0" anchor="ctr" anchorCtr="0">
            <a:noAutofit/>
          </a:bodyPr>
          <a:lstStyle/>
          <a:p>
            <a:pPr algn="ctr">
              <a:lnSpc>
                <a:spcPts val="4000"/>
              </a:lnSpc>
              <a:spcBef>
                <a:spcPts val="400"/>
              </a:spcBef>
              <a:spcAft>
                <a:spcPts val="400"/>
              </a:spcAft>
            </a:pPr>
            <a:r>
              <a:rPr lang="en" sz="2800" b="1" dirty="0">
                <a:latin typeface="Times New Roman" pitchFamily="18" charset="0"/>
                <a:cs typeface="Times New Roman" pitchFamily="18" charset="0"/>
              </a:rPr>
              <a:t>Tiết </a:t>
            </a:r>
            <a:r>
              <a:rPr lang="en" sz="2800" b="1" dirty="0" smtClean="0">
                <a:latin typeface="Times New Roman" pitchFamily="18" charset="0"/>
                <a:cs typeface="Times New Roman" pitchFamily="18" charset="0"/>
              </a:rPr>
              <a:t>23,24,25.26: </a:t>
            </a:r>
            <a:r>
              <a:rPr lang="en" sz="2800" b="1" dirty="0">
                <a:latin typeface="Times New Roman" pitchFamily="18" charset="0"/>
                <a:cs typeface="Times New Roman" pitchFamily="18" charset="0"/>
              </a:rPr>
              <a:t>Bài 25: TRAO ĐỔI NƯỚC VÀ CÁC CHẤT DINH DƯỠNG Ở THỰC VẬT</a:t>
            </a:r>
            <a:endParaRPr sz="2800" b="1" dirty="0">
              <a:latin typeface="Times New Roman" pitchFamily="18" charset="0"/>
              <a:cs typeface="Times New Roman" pitchFamily="18" charset="0"/>
            </a:endParaRPr>
          </a:p>
        </p:txBody>
      </p:sp>
      <p:sp>
        <p:nvSpPr>
          <p:cNvPr id="2" name="Rectangle 1"/>
          <p:cNvSpPr/>
          <p:nvPr/>
        </p:nvSpPr>
        <p:spPr>
          <a:xfrm>
            <a:off x="215758" y="938048"/>
            <a:ext cx="7592602" cy="707886"/>
          </a:xfrm>
          <a:prstGeom prst="rect">
            <a:avLst/>
          </a:prstGeom>
        </p:spPr>
        <p:txBody>
          <a:bodyPr wrap="square">
            <a:spAutoFit/>
          </a:bodyPr>
          <a:lstStyle/>
          <a:p>
            <a:pPr lvl="0"/>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620961" y="1433717"/>
            <a:ext cx="7084032" cy="738664"/>
          </a:xfrm>
          <a:prstGeom prst="rect">
            <a:avLst/>
          </a:prstGeom>
        </p:spPr>
        <p:txBody>
          <a:bodyPr wrap="square">
            <a:spAutoFit/>
          </a:bodyPr>
          <a:lstStyle/>
          <a:p>
            <a:pPr>
              <a:lnSpc>
                <a:spcPct val="150000"/>
              </a:lnSpc>
              <a:spcAft>
                <a:spcPts val="1000"/>
              </a:spcAft>
            </a:pPr>
            <a:r>
              <a:rPr lang="en-GB"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 </a:t>
            </a:r>
            <a:r>
              <a:rPr lang="en-GB" sz="28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Hấp</a:t>
            </a:r>
            <a:r>
              <a:rPr lang="en-GB"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thụ</a:t>
            </a:r>
            <a:r>
              <a:rPr lang="en-GB"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GB"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ở </a:t>
            </a:r>
            <a:r>
              <a:rPr lang="en-GB" sz="28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8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610" y="1973454"/>
            <a:ext cx="8611710" cy="1077218"/>
          </a:xfrm>
          <a:prstGeom prst="rect">
            <a:avLst/>
          </a:prstGeom>
        </p:spPr>
        <p:txBody>
          <a:bodyPr wrap="square">
            <a:spAutoFit/>
          </a:bodyPr>
          <a:lstStyle/>
          <a:p>
            <a:pPr algn="just"/>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trên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cạn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và</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3200" dirty="0">
                <a:latin typeface="Times New Roman" panose="02020603050405020304" pitchFamily="18" charset="0"/>
                <a:ea typeface="Calibri" panose="020F0502020204030204" pitchFamily="34" charset="0"/>
                <a:cs typeface="Times New Roman" panose="02020603050405020304" pitchFamily="18" charset="0"/>
              </a:rPr>
              <a:t> qua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3200" dirty="0">
                <a:latin typeface="Times New Roman" panose="02020603050405020304" pitchFamily="18" charset="0"/>
                <a:ea typeface="Calibri" panose="020F0502020204030204" pitchFamily="34" charset="0"/>
                <a:cs typeface="Times New Roman" panose="02020603050405020304" pitchFamily="18" charset="0"/>
              </a:rPr>
              <a:t> ở </a:t>
            </a:r>
            <a:r>
              <a:rPr lang="en-GB" sz="32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83135" y="2971388"/>
            <a:ext cx="8790659" cy="1077218"/>
          </a:xfrm>
          <a:prstGeom prst="rect">
            <a:avLst/>
          </a:prstGeom>
        </p:spPr>
        <p:txBody>
          <a:bodyPr wrap="square">
            <a:spAutoFit/>
          </a:bodyPr>
          <a:lstStyle/>
          <a:p>
            <a:pPr algn="just"/>
            <a:r>
              <a:rPr lang="en-GB" sz="3200" dirty="0">
                <a:latin typeface="Times New Roman" panose="02020603050405020304" pitchFamily="18" charset="0"/>
                <a:ea typeface="Calibri" panose="020F0502020204030204" pitchFamily="34" charset="0"/>
                <a:cs typeface="Times New Roman" panose="02020603050405020304" pitchFamily="18" charset="0"/>
              </a:rPr>
              <a:t>- Con </a:t>
            </a:r>
            <a:r>
              <a:rPr lang="en-GB" sz="32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và</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hoà</a:t>
            </a:r>
            <a:r>
              <a:rPr lang="en-GB" sz="3200" dirty="0">
                <a:latin typeface="Times New Roman" panose="02020603050405020304" pitchFamily="18" charset="0"/>
                <a:ea typeface="Calibri" panose="020F0502020204030204" pitchFamily="34" charset="0"/>
                <a:cs typeface="Times New Roman" panose="02020603050405020304" pitchFamily="18" charset="0"/>
              </a:rPr>
              <a:t> tan → </a:t>
            </a:r>
            <a:r>
              <a:rPr lang="en-GB" sz="32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3200" dirty="0">
                <a:latin typeface="Times New Roman" panose="02020603050405020304" pitchFamily="18" charset="0"/>
                <a:ea typeface="Calibri" panose="020F0502020204030204" pitchFamily="34" charset="0"/>
                <a:cs typeface="Times New Roman" panose="02020603050405020304" pitchFamily="18" charset="0"/>
              </a:rPr>
              <a:t> →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vỏ</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3200" dirty="0">
                <a:latin typeface="Times New Roman" panose="02020603050405020304" pitchFamily="18" charset="0"/>
                <a:ea typeface="Calibri" panose="020F0502020204030204" pitchFamily="34" charset="0"/>
                <a:cs typeface="Times New Roman" panose="02020603050405020304" pitchFamily="18" charset="0"/>
              </a:rPr>
              <a:t> → </a:t>
            </a:r>
            <a:r>
              <a:rPr lang="en-GB" sz="32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70480" y="3661215"/>
            <a:ext cx="8994918" cy="1569660"/>
          </a:xfrm>
          <a:prstGeom prst="rect">
            <a:avLst/>
          </a:prstGeom>
        </p:spPr>
        <p:txBody>
          <a:bodyPr wrap="square">
            <a:spAutoFit/>
          </a:bodyPr>
          <a:lstStyle/>
          <a:p>
            <a:pPr algn="just">
              <a:lnSpc>
                <a:spcPct val="150000"/>
              </a:lnSpc>
            </a:pP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và</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3200" dirty="0">
                <a:latin typeface="Times New Roman" panose="02020603050405020304" pitchFamily="18" charset="0"/>
                <a:ea typeface="Calibri" panose="020F0502020204030204" pitchFamily="34" charset="0"/>
                <a:cs typeface="Times New Roman" panose="02020603050405020304" pitchFamily="18" charset="0"/>
              </a:rPr>
              <a:t> qua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bề</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mặt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biểu</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bì</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38"/>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331940" y="55546"/>
            <a:ext cx="8812060" cy="504625"/>
          </a:xfrm>
          <a:prstGeom prst="rect">
            <a:avLst/>
          </a:prstGeom>
        </p:spPr>
        <p:txBody>
          <a:bodyPr wrap="square">
            <a:spAutoFit/>
          </a:bodyPr>
          <a:lstStyle/>
          <a:p>
            <a:pPr>
              <a:lnSpc>
                <a:spcPct val="150000"/>
              </a:lnSpc>
              <a:spcAft>
                <a:spcPts val="1000"/>
              </a:spcAft>
            </a:pPr>
            <a:r>
              <a:rPr lang="en-GB"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III. </a:t>
            </a:r>
            <a:r>
              <a:rPr lang="nl-NL"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Một số yếu tố ảnh hưởng đến trao đổi nước và dinh dưỡng ở thực vật</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Freeform 34"/>
          <p:cNvSpPr/>
          <p:nvPr/>
        </p:nvSpPr>
        <p:spPr>
          <a:xfrm>
            <a:off x="150189" y="1266378"/>
            <a:ext cx="2555435" cy="1078564"/>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36" name="Group 11"/>
          <p:cNvGrpSpPr>
            <a:grpSpLocks/>
          </p:cNvGrpSpPr>
          <p:nvPr/>
        </p:nvGrpSpPr>
        <p:grpSpPr bwMode="auto">
          <a:xfrm>
            <a:off x="3007687" y="1697240"/>
            <a:ext cx="369888" cy="647700"/>
            <a:chOff x="2057400" y="2332412"/>
            <a:chExt cx="324766" cy="568896"/>
          </a:xfrm>
          <a:solidFill>
            <a:schemeClr val="accent2"/>
          </a:solidFill>
        </p:grpSpPr>
        <p:sp>
          <p:nvSpPr>
            <p:cNvPr id="37" name="Oval 36"/>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38" name="Oval 37"/>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39" name="Oval 38"/>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sp>
        <p:nvSpPr>
          <p:cNvPr id="40" name="Rectangle 31"/>
          <p:cNvSpPr>
            <a:spLocks noChangeArrowheads="1"/>
          </p:cNvSpPr>
          <p:nvPr/>
        </p:nvSpPr>
        <p:spPr bwMode="auto">
          <a:xfrm>
            <a:off x="264338" y="1676573"/>
            <a:ext cx="2604694"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Ánh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sáng</a:t>
            </a:r>
            <a:endParaRPr lang="en-US" sz="2000" b="1" dirty="0">
              <a:solidFill>
                <a:schemeClr val="bg1"/>
              </a:solidFill>
              <a:latin typeface="Times New Roman" pitchFamily="18" charset="0"/>
              <a:cs typeface="Times New Roman" pitchFamily="18" charset="0"/>
            </a:endParaRPr>
          </a:p>
        </p:txBody>
      </p:sp>
      <p:sp>
        <p:nvSpPr>
          <p:cNvPr id="41" name="Freeform 40"/>
          <p:cNvSpPr/>
          <p:nvPr/>
        </p:nvSpPr>
        <p:spPr>
          <a:xfrm>
            <a:off x="267117" y="2974044"/>
            <a:ext cx="2678686" cy="124785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46" name="Rectangle 31"/>
          <p:cNvSpPr>
            <a:spLocks noChangeArrowheads="1"/>
          </p:cNvSpPr>
          <p:nvPr/>
        </p:nvSpPr>
        <p:spPr bwMode="auto">
          <a:xfrm>
            <a:off x="415254" y="3514010"/>
            <a:ext cx="2493555" cy="707886"/>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ẩm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không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khí</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ẩm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đất</a:t>
            </a:r>
            <a:endParaRPr lang="en-US" sz="2000" b="1" dirty="0">
              <a:solidFill>
                <a:schemeClr val="bg1"/>
              </a:solidFill>
              <a:latin typeface="Times New Roman" pitchFamily="18" charset="0"/>
              <a:cs typeface="Times New Roman" pitchFamily="18" charset="0"/>
            </a:endParaRPr>
          </a:p>
        </p:txBody>
      </p:sp>
      <p:sp>
        <p:nvSpPr>
          <p:cNvPr id="47" name="Freeform 46"/>
          <p:cNvSpPr/>
          <p:nvPr/>
        </p:nvSpPr>
        <p:spPr>
          <a:xfrm>
            <a:off x="5867023" y="1621779"/>
            <a:ext cx="2666960" cy="108755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52" name="Rectangle 31"/>
          <p:cNvSpPr>
            <a:spLocks noChangeArrowheads="1"/>
          </p:cNvSpPr>
          <p:nvPr/>
        </p:nvSpPr>
        <p:spPr bwMode="auto">
          <a:xfrm>
            <a:off x="5442929" y="2012636"/>
            <a:ext cx="3091381"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Nhiệt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độ</a:t>
            </a:r>
            <a:endParaRPr lang="en-US" sz="2000" b="1" dirty="0">
              <a:solidFill>
                <a:schemeClr val="bg1"/>
              </a:solidFill>
              <a:latin typeface="Times New Roman" pitchFamily="18" charset="0"/>
              <a:cs typeface="Times New Roman" pitchFamily="18" charset="0"/>
            </a:endParaRPr>
          </a:p>
        </p:txBody>
      </p:sp>
      <p:sp>
        <p:nvSpPr>
          <p:cNvPr id="53" name="Freeform 52"/>
          <p:cNvSpPr/>
          <p:nvPr/>
        </p:nvSpPr>
        <p:spPr>
          <a:xfrm>
            <a:off x="5905089" y="3347614"/>
            <a:ext cx="2502226" cy="13671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58" name="Rectangle 31"/>
          <p:cNvSpPr>
            <a:spLocks noChangeArrowheads="1"/>
          </p:cNvSpPr>
          <p:nvPr/>
        </p:nvSpPr>
        <p:spPr bwMode="auto">
          <a:xfrm>
            <a:off x="5867024" y="4031164"/>
            <a:ext cx="2467372"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thoáng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khí</a:t>
            </a:r>
            <a:endParaRPr lang="en-US" sz="20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559" y="1278117"/>
            <a:ext cx="2644886" cy="3333750"/>
          </a:xfrm>
          <a:prstGeom prst="rect">
            <a:avLst/>
          </a:prstGeom>
        </p:spPr>
      </p:pic>
    </p:spTree>
    <p:extLst>
      <p:ext uri="{BB962C8B-B14F-4D97-AF65-F5344CB8AC3E}">
        <p14:creationId xmlns:p14="http://schemas.microsoft.com/office/powerpoint/2010/main" val="32588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10"/>
                                        <p:tgtEl>
                                          <p:spTgt spid="4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10"/>
                                        <p:tgtEl>
                                          <p:spTgt spid="35"/>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10"/>
                                        <p:tgtEl>
                                          <p:spTgt spid="3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10"/>
                                        <p:tgtEl>
                                          <p:spTgt spid="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10"/>
                                        <p:tgtEl>
                                          <p:spTgt spid="4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down)">
                                      <p:cBhvr>
                                        <p:cTn id="27" dur="10"/>
                                        <p:tgtEl>
                                          <p:spTgt spid="5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10"/>
                                        <p:tgtEl>
                                          <p:spTgt spid="4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down)">
                                      <p:cBhvr>
                                        <p:cTn id="33" dur="10"/>
                                        <p:tgtEl>
                                          <p:spTgt spid="5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1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P spid="41" grpId="0" animBg="1"/>
      <p:bldP spid="46" grpId="0"/>
      <p:bldP spid="47" grpId="0" animBg="1"/>
      <p:bldP spid="52" grpId="0"/>
      <p:bldP spid="53" grpId="0" animBg="1"/>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600" b="1" dirty="0" smtClean="0">
                <a:latin typeface="Times New Roman" panose="02020603050405020304" pitchFamily="18" charset="0"/>
                <a:ea typeface="Calibri" panose="020F0502020204030204" pitchFamily="34" charset="0"/>
                <a:cs typeface="Times New Roman" panose="02020603050405020304" pitchFamily="18" charset="0"/>
              </a:rPr>
              <a:t>Các yếu </a:t>
            </a:r>
            <a:r>
              <a:rPr lang="nl-NL" sz="3600" b="1" dirty="0">
                <a:latin typeface="Times New Roman" panose="02020603050405020304" pitchFamily="18" charset="0"/>
                <a:ea typeface="Calibri" panose="020F0502020204030204" pitchFamily="34" charset="0"/>
                <a:cs typeface="Times New Roman" panose="02020603050405020304" pitchFamily="18" charset="0"/>
              </a:rPr>
              <a:t>tố ảnh hưởng đến trao đổi nước và dinh dưỡng ở thực </a:t>
            </a:r>
            <a:r>
              <a:rPr lang="nl-NL" sz="3600" b="1" smtClean="0">
                <a:latin typeface="Times New Roman" panose="02020603050405020304" pitchFamily="18" charset="0"/>
                <a:ea typeface="Calibri" panose="020F0502020204030204" pitchFamily="34" charset="0"/>
                <a:cs typeface="Times New Roman" panose="02020603050405020304" pitchFamily="18" charset="0"/>
              </a:rPr>
              <a:t>vật: </a:t>
            </a:r>
            <a:r>
              <a:rPr lang="en-US" sz="3600" dirty="0">
                <a:latin typeface="Calibri" panose="020F0502020204030204" pitchFamily="34" charset="0"/>
                <a:ea typeface="Calibri" panose="020F0502020204030204" pitchFamily="34" charset="0"/>
                <a:cs typeface="Times New Roman" panose="02020603050405020304" pitchFamily="18" charset="0"/>
              </a:rPr>
              <a:t/>
            </a:r>
            <a:br>
              <a:rPr lang="en-US" sz="3600" dirty="0">
                <a:latin typeface="Calibri" panose="020F0502020204030204" pitchFamily="34" charset="0"/>
                <a:ea typeface="Calibri" panose="020F0502020204030204" pitchFamily="34" charset="0"/>
                <a:cs typeface="Times New Roman" panose="02020603050405020304" pitchFamily="18" charset="0"/>
              </a:rPr>
            </a:br>
            <a:endParaRPr lang="vi-VN" dirty="0"/>
          </a:p>
        </p:txBody>
      </p:sp>
      <p:sp>
        <p:nvSpPr>
          <p:cNvPr id="4" name="Text Placeholder 3"/>
          <p:cNvSpPr>
            <a:spLocks noGrp="1"/>
          </p:cNvSpPr>
          <p:nvPr>
            <p:ph type="body" idx="2"/>
          </p:nvPr>
        </p:nvSpPr>
        <p:spPr>
          <a:xfrm>
            <a:off x="936952" y="1722990"/>
            <a:ext cx="7960467" cy="2890200"/>
          </a:xfrm>
        </p:spPr>
        <p:txBody>
          <a:bodyPr/>
          <a:lstStyle/>
          <a:p>
            <a:pPr>
              <a:buFontTx/>
              <a:buChar char="-"/>
            </a:pPr>
            <a:r>
              <a:rPr lang="vi-VN" sz="3600" dirty="0" smtClean="0">
                <a:latin typeface="+mj-lt"/>
              </a:rPr>
              <a:t>Ánh sáng</a:t>
            </a:r>
            <a:endParaRPr lang="vi-VN" sz="3600" dirty="0">
              <a:latin typeface="+mj-lt"/>
            </a:endParaRPr>
          </a:p>
          <a:p>
            <a:pPr>
              <a:buFontTx/>
              <a:buChar char="-"/>
            </a:pPr>
            <a:r>
              <a:rPr lang="vi-VN" sz="3600" dirty="0" smtClean="0">
                <a:latin typeface="+mj-lt"/>
              </a:rPr>
              <a:t>Nhiệt độ</a:t>
            </a:r>
          </a:p>
          <a:p>
            <a:pPr>
              <a:buFontTx/>
              <a:buChar char="-"/>
            </a:pPr>
            <a:r>
              <a:rPr lang="vi-VN" sz="3600" dirty="0" smtClean="0">
                <a:latin typeface="+mj-lt"/>
              </a:rPr>
              <a:t>Độ ẩm không khí, độ ẩm đất</a:t>
            </a:r>
          </a:p>
          <a:p>
            <a:pPr>
              <a:buFontTx/>
              <a:buChar char="-"/>
            </a:pPr>
            <a:r>
              <a:rPr lang="vi-VN" sz="3600" dirty="0" smtClean="0">
                <a:latin typeface="+mj-lt"/>
              </a:rPr>
              <a:t>Độ thoáng khí.</a:t>
            </a:r>
          </a:p>
        </p:txBody>
      </p:sp>
      <p:sp>
        <p:nvSpPr>
          <p:cNvPr id="5" name="Slide Number Placeholder 4"/>
          <p:cNvSpPr>
            <a:spLocks noGrp="1"/>
          </p:cNvSpPr>
          <p:nvPr>
            <p:ph type="sldNum" idx="12"/>
          </p:nvPr>
        </p:nvSpPr>
        <p:spPr/>
        <p:txBody>
          <a:bodyPr/>
          <a:lstStyle/>
          <a:p>
            <a:pPr algn="ctr"/>
            <a:fld id="{00000000-1234-1234-1234-123412341234}" type="slidenum">
              <a:rPr lang="en" smtClean="0"/>
              <a:pPr algn="ctr"/>
              <a:t>11</a:t>
            </a:fld>
            <a:endParaRPr lang="en"/>
          </a:p>
        </p:txBody>
      </p:sp>
    </p:spTree>
    <p:extLst>
      <p:ext uri="{BB962C8B-B14F-4D97-AF65-F5344CB8AC3E}">
        <p14:creationId xmlns:p14="http://schemas.microsoft.com/office/powerpoint/2010/main" val="360225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543" y="130704"/>
            <a:ext cx="6179907" cy="720551"/>
          </a:xfrm>
        </p:spPr>
        <p:txBody>
          <a:bodyPr/>
          <a:lstStyle/>
          <a:p>
            <a:pPr algn="l"/>
            <a:r>
              <a:rPr lang="vi-VN" dirty="0" smtClean="0"/>
              <a:t>1. Ánh sáng</a:t>
            </a:r>
            <a:endParaRPr lang="vi-VN" dirty="0"/>
          </a:p>
        </p:txBody>
      </p:sp>
      <p:sp>
        <p:nvSpPr>
          <p:cNvPr id="5" name="Slide Number Placeholder 4"/>
          <p:cNvSpPr>
            <a:spLocks noGrp="1"/>
          </p:cNvSpPr>
          <p:nvPr>
            <p:ph type="sldNum" sz="quarter" idx="12"/>
          </p:nvPr>
        </p:nvSpPr>
        <p:spPr/>
        <p:txBody>
          <a:bodyPr/>
          <a:lstStyle/>
          <a:p>
            <a:pPr algn="ctr"/>
            <a:fld id="{00000000-1234-1234-1234-123412341234}" type="slidenum">
              <a:rPr lang="en" smtClean="0"/>
              <a:pPr algn="ctr"/>
              <a:t>12</a:t>
            </a:fld>
            <a:endParaRPr lang="en"/>
          </a:p>
        </p:txBody>
      </p:sp>
      <p:sp>
        <p:nvSpPr>
          <p:cNvPr id="11" name="Rectangle 10"/>
          <p:cNvSpPr/>
          <p:nvPr/>
        </p:nvSpPr>
        <p:spPr>
          <a:xfrm>
            <a:off x="300579" y="1101099"/>
            <a:ext cx="8577607" cy="3416320"/>
          </a:xfrm>
          <a:prstGeom prst="rect">
            <a:avLst/>
          </a:prstGeom>
        </p:spPr>
        <p:txBody>
          <a:bodyPr wrap="square">
            <a:spAutoFit/>
          </a:bodyPr>
          <a:lstStyle/>
          <a:p>
            <a:pPr marL="457200" indent="-457200">
              <a:buFontTx/>
              <a:buChar char="-"/>
            </a:pPr>
            <a:r>
              <a:rPr lang="vi-VN" sz="3600" dirty="0" smtClean="0">
                <a:solidFill>
                  <a:srgbClr val="070700"/>
                </a:solidFill>
                <a:latin typeface="Times New Roman" panose="02020603050405020304" pitchFamily="18" charset="0"/>
                <a:ea typeface="Times New Roman" panose="02020603050405020304" pitchFamily="18" charset="0"/>
                <a:cs typeface="Times New Roman" panose="02020603050405020304" pitchFamily="18" charset="0"/>
              </a:rPr>
              <a:t>Ánh </a:t>
            </a:r>
            <a:r>
              <a:rPr lang="vi-VN" sz="3600" dirty="0">
                <a:solidFill>
                  <a:srgbClr val="171700"/>
                </a:solidFill>
                <a:latin typeface="Times New Roman" panose="02020603050405020304" pitchFamily="18" charset="0"/>
                <a:ea typeface="Times New Roman" panose="02020603050405020304" pitchFamily="18" charset="0"/>
                <a:cs typeface="Times New Roman" panose="02020603050405020304" pitchFamily="18" charset="0"/>
              </a:rPr>
              <a:t>sáng </a:t>
            </a:r>
            <a:r>
              <a:rPr lang="vi-VN" sz="36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vi-VN" sz="3600" dirty="0">
                <a:solidFill>
                  <a:srgbClr val="010100"/>
                </a:solidFill>
                <a:latin typeface="Times New Roman" panose="02020603050405020304" pitchFamily="18" charset="0"/>
                <a:ea typeface="Times New Roman" panose="02020603050405020304" pitchFamily="18" charset="0"/>
                <a:cs typeface="Times New Roman" panose="02020603050405020304" pitchFamily="18" charset="0"/>
              </a:rPr>
              <a:t>hưởng </a:t>
            </a:r>
            <a:r>
              <a:rPr lang="vi-VN" sz="3600" dirty="0">
                <a:solidFill>
                  <a:srgbClr val="0C0C00"/>
                </a:solidFill>
                <a:latin typeface="Times New Roman" panose="02020603050405020304" pitchFamily="18" charset="0"/>
                <a:ea typeface="Times New Roman" panose="02020603050405020304" pitchFamily="18" charset="0"/>
                <a:cs typeface="Times New Roman" panose="02020603050405020304" pitchFamily="18" charset="0"/>
              </a:rPr>
              <a:t>đến </a:t>
            </a:r>
            <a:r>
              <a:rPr lang="vi-VN" sz="3600" dirty="0">
                <a:solidFill>
                  <a:srgbClr val="060600"/>
                </a:solidFill>
                <a:latin typeface="Times New Roman" panose="02020603050405020304" pitchFamily="18" charset="0"/>
                <a:ea typeface="Times New Roman" panose="02020603050405020304" pitchFamily="18" charset="0"/>
                <a:cs typeface="Times New Roman" panose="02020603050405020304" pitchFamily="18" charset="0"/>
              </a:rPr>
              <a:t>quá </a:t>
            </a:r>
            <a:r>
              <a:rPr lang="vi-VN" sz="36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trình </a:t>
            </a:r>
            <a:r>
              <a:rPr lang="vi-VN" sz="3600" dirty="0">
                <a:solidFill>
                  <a:srgbClr val="090900"/>
                </a:solidFill>
                <a:latin typeface="Times New Roman" panose="02020603050405020304" pitchFamily="18" charset="0"/>
                <a:ea typeface="Times New Roman" panose="02020603050405020304" pitchFamily="18" charset="0"/>
                <a:cs typeface="Times New Roman" panose="02020603050405020304" pitchFamily="18" charset="0"/>
              </a:rPr>
              <a:t>hấp </a:t>
            </a:r>
            <a:r>
              <a:rPr lang="vi-VN" sz="36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thụ nước </a:t>
            </a:r>
            <a:r>
              <a:rPr lang="vi-VN" sz="3600" dirty="0">
                <a:solidFill>
                  <a:srgbClr val="080800"/>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3600" dirty="0">
                <a:solidFill>
                  <a:srgbClr val="070700"/>
                </a:solidFill>
                <a:latin typeface="Times New Roman" panose="02020603050405020304" pitchFamily="18" charset="0"/>
                <a:ea typeface="Times New Roman" panose="02020603050405020304" pitchFamily="18" charset="0"/>
                <a:cs typeface="Times New Roman" panose="02020603050405020304" pitchFamily="18" charset="0"/>
              </a:rPr>
              <a:t>muối </a:t>
            </a:r>
            <a:r>
              <a:rPr lang="vi-VN" sz="3600" dirty="0">
                <a:solidFill>
                  <a:srgbClr val="111100"/>
                </a:solidFill>
                <a:latin typeface="Times New Roman" panose="02020603050405020304" pitchFamily="18" charset="0"/>
                <a:ea typeface="Times New Roman" panose="02020603050405020304" pitchFamily="18" charset="0"/>
                <a:cs typeface="Times New Roman" panose="02020603050405020304" pitchFamily="18" charset="0"/>
              </a:rPr>
              <a:t>khoáng ở </a:t>
            </a:r>
            <a:r>
              <a:rPr lang="vi-VN" sz="3600" dirty="0">
                <a:solidFill>
                  <a:srgbClr val="0D0D00"/>
                </a:solidFill>
                <a:latin typeface="Times New Roman" panose="02020603050405020304" pitchFamily="18" charset="0"/>
                <a:ea typeface="Times New Roman" panose="02020603050405020304" pitchFamily="18" charset="0"/>
                <a:cs typeface="Times New Roman" panose="02020603050405020304" pitchFamily="18" charset="0"/>
              </a:rPr>
              <a:t>thực </a:t>
            </a:r>
            <a:r>
              <a:rPr lang="vi-VN" sz="3600" dirty="0" smtClean="0">
                <a:solidFill>
                  <a:srgbClr val="0B0B00"/>
                </a:solidFill>
                <a:latin typeface="Times New Roman" panose="02020603050405020304" pitchFamily="18" charset="0"/>
                <a:ea typeface="Times New Roman" panose="02020603050405020304" pitchFamily="18" charset="0"/>
                <a:cs typeface="Times New Roman" panose="02020603050405020304" pitchFamily="18" charset="0"/>
              </a:rPr>
              <a:t>vật.</a:t>
            </a:r>
          </a:p>
          <a:p>
            <a:pPr marL="457200" indent="-457200">
              <a:buFontTx/>
              <a:buChar char="-"/>
            </a:pPr>
            <a:r>
              <a:rPr lang="vi-VN" sz="3600" dirty="0" smtClean="0">
                <a:solidFill>
                  <a:srgbClr val="0B0B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070700"/>
                </a:solidFill>
                <a:latin typeface="Times New Roman" panose="02020603050405020304" pitchFamily="18" charset="0"/>
                <a:ea typeface="Times New Roman" panose="02020603050405020304" pitchFamily="18" charset="0"/>
                <a:cs typeface="Times New Roman" panose="02020603050405020304" pitchFamily="18" charset="0"/>
              </a:rPr>
              <a:t>Ánh </a:t>
            </a:r>
            <a:r>
              <a:rPr lang="vi-VN" sz="3600" dirty="0">
                <a:solidFill>
                  <a:srgbClr val="171700"/>
                </a:solidFill>
                <a:latin typeface="Times New Roman" panose="02020603050405020304" pitchFamily="18" charset="0"/>
                <a:ea typeface="Times New Roman" panose="02020603050405020304" pitchFamily="18" charset="0"/>
                <a:cs typeface="Times New Roman" panose="02020603050405020304" pitchFamily="18" charset="0"/>
              </a:rPr>
              <a:t>sáng </a:t>
            </a:r>
            <a:r>
              <a:rPr lang="vi-VN" sz="36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vi-VN" sz="3600" dirty="0">
                <a:solidFill>
                  <a:srgbClr val="010100"/>
                </a:solidFill>
                <a:latin typeface="Times New Roman" panose="02020603050405020304" pitchFamily="18" charset="0"/>
                <a:ea typeface="Times New Roman" panose="02020603050405020304" pitchFamily="18" charset="0"/>
                <a:cs typeface="Times New Roman" panose="02020603050405020304" pitchFamily="18" charset="0"/>
              </a:rPr>
              <a:t>hưởng </a:t>
            </a:r>
            <a:r>
              <a:rPr lang="vi-VN" sz="3600" dirty="0">
                <a:solidFill>
                  <a:srgbClr val="0C0C00"/>
                </a:solidFill>
                <a:latin typeface="Times New Roman" panose="02020603050405020304" pitchFamily="18" charset="0"/>
                <a:ea typeface="Times New Roman" panose="02020603050405020304" pitchFamily="18" charset="0"/>
                <a:cs typeface="Times New Roman" panose="02020603050405020304" pitchFamily="18" charset="0"/>
              </a:rPr>
              <a:t>đến </a:t>
            </a:r>
            <a:r>
              <a:rPr lang="vi-VN" sz="3600" dirty="0" smtClean="0">
                <a:solidFill>
                  <a:srgbClr val="060600"/>
                </a:solidFill>
                <a:latin typeface="Times New Roman" panose="02020603050405020304" pitchFamily="18" charset="0"/>
                <a:ea typeface="Times New Roman" panose="02020603050405020304" pitchFamily="18" charset="0"/>
                <a:cs typeface="Times New Roman" panose="02020603050405020304" pitchFamily="18" charset="0"/>
              </a:rPr>
              <a:t>quá </a:t>
            </a:r>
            <a:r>
              <a:rPr lang="vi-VN" sz="3600" dirty="0">
                <a:solidFill>
                  <a:srgbClr val="161600"/>
                </a:solidFill>
                <a:latin typeface="Times New Roman" panose="02020603050405020304" pitchFamily="18" charset="0"/>
                <a:ea typeface="Times New Roman" panose="02020603050405020304" pitchFamily="18" charset="0"/>
                <a:cs typeface="Times New Roman" panose="02020603050405020304" pitchFamily="18" charset="0"/>
              </a:rPr>
              <a:t>trình </a:t>
            </a:r>
            <a:r>
              <a:rPr lang="vi-VN" sz="3600" dirty="0">
                <a:solidFill>
                  <a:srgbClr val="030300"/>
                </a:solidFill>
                <a:latin typeface="Times New Roman" panose="02020603050405020304" pitchFamily="18" charset="0"/>
                <a:ea typeface="Times New Roman" panose="02020603050405020304" pitchFamily="18" charset="0"/>
                <a:cs typeface="Times New Roman" panose="02020603050405020304" pitchFamily="18" charset="0"/>
              </a:rPr>
              <a:t>quang </a:t>
            </a:r>
            <a:r>
              <a:rPr lang="vi-VN" sz="3600" dirty="0">
                <a:solidFill>
                  <a:srgbClr val="1212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vi-VN" sz="3600" dirty="0">
                <a:solidFill>
                  <a:srgbClr val="0808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060600"/>
                </a:solidFill>
                <a:latin typeface="Times New Roman" panose="02020603050405020304" pitchFamily="18" charset="0"/>
                <a:ea typeface="Times New Roman" panose="02020603050405020304" pitchFamily="18" charset="0"/>
                <a:cs typeface="Times New Roman" panose="02020603050405020304" pitchFamily="18" charset="0"/>
              </a:rPr>
              <a:t>Khi </a:t>
            </a:r>
            <a:r>
              <a:rPr lang="vi-VN" sz="36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quang </a:t>
            </a:r>
            <a:r>
              <a:rPr lang="vi-VN" sz="3600" dirty="0">
                <a:solidFill>
                  <a:srgbClr val="0404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vi-VN" sz="3600" dirty="0">
                <a:solidFill>
                  <a:srgbClr val="0B0B00"/>
                </a:solidFill>
                <a:latin typeface="Times New Roman" panose="02020603050405020304" pitchFamily="18" charset="0"/>
                <a:ea typeface="Times New Roman" panose="02020603050405020304" pitchFamily="18" charset="0"/>
                <a:cs typeface="Times New Roman" panose="02020603050405020304" pitchFamily="18" charset="0"/>
              </a:rPr>
              <a:t>mạnh </a:t>
            </a:r>
            <a:r>
              <a:rPr lang="vi-VN" sz="3600" dirty="0">
                <a:solidFill>
                  <a:srgbClr val="050500"/>
                </a:solidFill>
                <a:latin typeface="Times New Roman" panose="02020603050405020304" pitchFamily="18" charset="0"/>
                <a:ea typeface="Times New Roman" panose="02020603050405020304" pitchFamily="18" charset="0"/>
                <a:cs typeface="Times New Roman" panose="02020603050405020304" pitchFamily="18" charset="0"/>
              </a:rPr>
              <a:t>thực </a:t>
            </a:r>
            <a:r>
              <a:rPr lang="vi-VN" sz="3600" dirty="0">
                <a:solidFill>
                  <a:srgbClr val="0E0E00"/>
                </a:solidFill>
                <a:latin typeface="Times New Roman" panose="02020603050405020304" pitchFamily="18" charset="0"/>
                <a:ea typeface="Times New Roman" panose="02020603050405020304" pitchFamily="18" charset="0"/>
                <a:cs typeface="Times New Roman" panose="02020603050405020304" pitchFamily="18" charset="0"/>
              </a:rPr>
              <a:t>vật </a:t>
            </a:r>
            <a:r>
              <a:rPr lang="vi-VN" sz="3600" dirty="0">
                <a:solidFill>
                  <a:srgbClr val="070700"/>
                </a:solidFill>
                <a:latin typeface="Times New Roman" panose="02020603050405020304" pitchFamily="18" charset="0"/>
                <a:ea typeface="Times New Roman" panose="02020603050405020304" pitchFamily="18" charset="0"/>
                <a:cs typeface="Times New Roman" panose="02020603050405020304" pitchFamily="18" charset="0"/>
              </a:rPr>
              <a:t>hút </a:t>
            </a:r>
            <a:r>
              <a:rPr lang="vi-VN" sz="3200" dirty="0">
                <a:latin typeface="Times New Roman" panose="02020603050405020304" pitchFamily="18" charset="0"/>
                <a:ea typeface="Times New Roman" panose="02020603050405020304" pitchFamily="18" charset="0"/>
              </a:rPr>
              <a:t>nhiều </a:t>
            </a:r>
            <a:r>
              <a:rPr lang="vi-VN" sz="3600" dirty="0">
                <a:solidFill>
                  <a:srgbClr val="030300"/>
                </a:solidFill>
                <a:latin typeface="Times New Roman" panose="02020603050405020304" pitchFamily="18" charset="0"/>
                <a:ea typeface="Times New Roman" panose="02020603050405020304" pitchFamily="18" charset="0"/>
                <a:cs typeface="Times New Roman" panose="02020603050405020304" pitchFamily="18" charset="0"/>
              </a:rPr>
              <a:t>nước </a:t>
            </a:r>
            <a:r>
              <a:rPr lang="vi-VN" sz="3600" dirty="0">
                <a:solidFill>
                  <a:srgbClr val="080800"/>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muối khoáng (chủ </a:t>
            </a:r>
            <a:r>
              <a:rPr lang="vi-VN" sz="3200" dirty="0">
                <a:solidFill>
                  <a:schemeClr val="tx1"/>
                </a:solidFill>
                <a:latin typeface="Times New Roman" panose="02020603050405020304" pitchFamily="18" charset="0"/>
                <a:ea typeface="Times New Roman" panose="02020603050405020304" pitchFamily="18" charset="0"/>
              </a:rPr>
              <a:t>yếu </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như N, </a:t>
            </a:r>
            <a:r>
              <a:rPr lang="vi-VN" sz="3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 </a:t>
            </a:r>
            <a:r>
              <a:rPr lang="vi-VN" sz="3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 Mg, Fe, K, Na,...).</a:t>
            </a:r>
            <a:r>
              <a:rPr lang="vi-VN"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1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05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a:fld id="{00000000-1234-1234-1234-123412341234}" type="slidenum">
              <a:rPr lang="en" smtClean="0">
                <a:solidFill>
                  <a:prstClr val="black">
                    <a:tint val="75000"/>
                  </a:prstClr>
                </a:solidFill>
              </a:rPr>
              <a:pPr algn="ctr"/>
              <a:t>13</a:t>
            </a:fld>
            <a:endParaRPr lang="en">
              <a:solidFill>
                <a:prstClr val="black">
                  <a:tint val="75000"/>
                </a:prstClr>
              </a:solidFill>
            </a:endParaRPr>
          </a:p>
        </p:txBody>
      </p:sp>
      <p:sp>
        <p:nvSpPr>
          <p:cNvPr id="7" name="Rectangle 6"/>
          <p:cNvSpPr/>
          <p:nvPr/>
        </p:nvSpPr>
        <p:spPr>
          <a:xfrm>
            <a:off x="422958" y="0"/>
            <a:ext cx="8393985" cy="999441"/>
          </a:xfrm>
          <a:prstGeom prst="rect">
            <a:avLst/>
          </a:prstGeom>
        </p:spPr>
        <p:txBody>
          <a:bodyPr wrap="square">
            <a:spAutoFit/>
          </a:bodyPr>
          <a:lstStyle/>
          <a:p>
            <a:pPr algn="just">
              <a:lnSpc>
                <a:spcPct val="150000"/>
              </a:lnSpc>
              <a:spcAft>
                <a:spcPts val="1000"/>
              </a:spcAft>
            </a:pPr>
            <a:r>
              <a:rPr lang="vi-VN" sz="4400" dirty="0" smtClean="0">
                <a:latin typeface="Times New Roman" panose="02020603050405020304" pitchFamily="18" charset="0"/>
                <a:ea typeface="Calibri" panose="020F0502020204030204" pitchFamily="34" charset="0"/>
                <a:cs typeface="Times New Roman" panose="02020603050405020304" pitchFamily="18" charset="0"/>
              </a:rPr>
              <a:t>2. Nhiệt độ</a:t>
            </a:r>
            <a:endParaRPr lang="vi-VN"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22958" y="999441"/>
            <a:ext cx="8519023" cy="3539430"/>
          </a:xfrm>
          <a:prstGeom prst="rect">
            <a:avLst/>
          </a:prstGeom>
        </p:spPr>
        <p:txBody>
          <a:bodyPr wrap="square">
            <a:spAutoFit/>
          </a:bodyPr>
          <a:lstStyle/>
          <a:p>
            <a:r>
              <a:rPr lang="vi-VN" sz="2800" dirty="0" smtClean="0">
                <a:solidFill>
                  <a:srgbClr val="010100"/>
                </a:solidFill>
                <a:latin typeface="Times New Roman" panose="02020603050405020304" pitchFamily="18" charset="0"/>
                <a:ea typeface="Times New Roman" panose="02020603050405020304" pitchFamily="18" charset="0"/>
                <a:cs typeface="Times New Roman" panose="02020603050405020304" pitchFamily="18" charset="0"/>
              </a:rPr>
              <a:t>-    Nhiệt </a:t>
            </a:r>
            <a:r>
              <a:rPr lang="vi-VN" sz="2800" dirty="0">
                <a:solidFill>
                  <a:srgbClr val="0D0D00"/>
                </a:solidFill>
                <a:latin typeface="Times New Roman" panose="02020603050405020304" pitchFamily="18" charset="0"/>
                <a:ea typeface="Times New Roman" panose="02020603050405020304" pitchFamily="18" charset="0"/>
                <a:cs typeface="Times New Roman" panose="02020603050405020304" pitchFamily="18" charset="0"/>
              </a:rPr>
              <a:t>độ </a:t>
            </a:r>
            <a:r>
              <a:rPr lang="vi-VN" sz="2800" dirty="0">
                <a:solidFill>
                  <a:srgbClr val="0F0F00"/>
                </a:solidFill>
                <a:latin typeface="Times New Roman" panose="02020603050405020304" pitchFamily="18" charset="0"/>
                <a:ea typeface="Times New Roman" panose="02020603050405020304" pitchFamily="18" charset="0"/>
                <a:cs typeface="Times New Roman" panose="02020603050405020304" pitchFamily="18" charset="0"/>
              </a:rPr>
              <a:t>của </a:t>
            </a:r>
            <a:r>
              <a:rPr lang="vi-VN" sz="2800" dirty="0">
                <a:solidFill>
                  <a:srgbClr val="0A0A00"/>
                </a:solidFill>
                <a:latin typeface="Times New Roman" panose="02020603050405020304" pitchFamily="18" charset="0"/>
                <a:ea typeface="Times New Roman" panose="02020603050405020304" pitchFamily="18" charset="0"/>
                <a:cs typeface="Times New Roman" panose="02020603050405020304" pitchFamily="18" charset="0"/>
              </a:rPr>
              <a:t>đất </a:t>
            </a:r>
            <a:r>
              <a:rPr lang="vi-VN" sz="2800" dirty="0">
                <a:solidFill>
                  <a:srgbClr val="010100"/>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vi-VN" sz="28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hưởng </a:t>
            </a:r>
            <a:r>
              <a:rPr lang="vi-VN" sz="2800" dirty="0">
                <a:solidFill>
                  <a:srgbClr val="050500"/>
                </a:solidFill>
                <a:latin typeface="Times New Roman" panose="02020603050405020304" pitchFamily="18" charset="0"/>
                <a:ea typeface="Times New Roman" panose="02020603050405020304" pitchFamily="18" charset="0"/>
                <a:cs typeface="Times New Roman" panose="02020603050405020304" pitchFamily="18" charset="0"/>
              </a:rPr>
              <a:t>rất </a:t>
            </a:r>
            <a:r>
              <a:rPr lang="vi-VN" sz="2800" dirty="0">
                <a:solidFill>
                  <a:srgbClr val="070700"/>
                </a:solidFill>
                <a:latin typeface="Times New Roman" panose="02020603050405020304" pitchFamily="18" charset="0"/>
                <a:ea typeface="Times New Roman" panose="02020603050405020304" pitchFamily="18" charset="0"/>
                <a:cs typeface="Times New Roman" panose="02020603050405020304" pitchFamily="18" charset="0"/>
              </a:rPr>
              <a:t>lớn </a:t>
            </a:r>
            <a:r>
              <a:rPr lang="vi-VN" sz="2800" dirty="0">
                <a:solidFill>
                  <a:srgbClr val="050500"/>
                </a:solidFill>
                <a:latin typeface="Times New Roman" panose="02020603050405020304" pitchFamily="18" charset="0"/>
                <a:ea typeface="Times New Roman" panose="02020603050405020304" pitchFamily="18" charset="0"/>
                <a:cs typeface="Times New Roman" panose="02020603050405020304" pitchFamily="18" charset="0"/>
              </a:rPr>
              <a:t>đến </a:t>
            </a:r>
            <a:r>
              <a:rPr lang="vi-VN" sz="2800" dirty="0">
                <a:solidFill>
                  <a:srgbClr val="040400"/>
                </a:solidFill>
                <a:latin typeface="Times New Roman" panose="02020603050405020304" pitchFamily="18" charset="0"/>
                <a:ea typeface="Times New Roman" panose="02020603050405020304" pitchFamily="18" charset="0"/>
                <a:cs typeface="Times New Roman" panose="02020603050405020304" pitchFamily="18" charset="0"/>
              </a:rPr>
              <a:t>sự </a:t>
            </a:r>
            <a:r>
              <a:rPr lang="vi-VN" sz="2800" dirty="0">
                <a:solidFill>
                  <a:srgbClr val="181800"/>
                </a:solidFill>
                <a:latin typeface="Times New Roman" panose="02020603050405020304" pitchFamily="18" charset="0"/>
                <a:ea typeface="Times New Roman" panose="02020603050405020304" pitchFamily="18" charset="0"/>
                <a:cs typeface="Times New Roman" panose="02020603050405020304" pitchFamily="18" charset="0"/>
              </a:rPr>
              <a:t>hút </a:t>
            </a:r>
            <a:r>
              <a:rPr lang="vi-VN" sz="2800" dirty="0">
                <a:solidFill>
                  <a:srgbClr val="131300"/>
                </a:solidFill>
                <a:latin typeface="Times New Roman" panose="02020603050405020304" pitchFamily="18" charset="0"/>
                <a:ea typeface="Times New Roman" panose="02020603050405020304" pitchFamily="18" charset="0"/>
                <a:cs typeface="Times New Roman" panose="02020603050405020304" pitchFamily="18" charset="0"/>
              </a:rPr>
              <a:t>nước </a:t>
            </a:r>
            <a:r>
              <a:rPr lang="vi-VN" sz="2800" dirty="0">
                <a:solidFill>
                  <a:srgbClr val="040400"/>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2800" dirty="0">
                <a:solidFill>
                  <a:srgbClr val="090900"/>
                </a:solidFill>
                <a:latin typeface="Times New Roman" panose="02020603050405020304" pitchFamily="18" charset="0"/>
                <a:ea typeface="Times New Roman" panose="02020603050405020304" pitchFamily="18" charset="0"/>
                <a:cs typeface="Times New Roman" panose="02020603050405020304" pitchFamily="18" charset="0"/>
              </a:rPr>
              <a:t>muối khoáng </a:t>
            </a:r>
            <a:r>
              <a:rPr lang="vi-VN" sz="28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của </a:t>
            </a:r>
            <a:r>
              <a:rPr lang="vi-VN" sz="2800" dirty="0">
                <a:solidFill>
                  <a:srgbClr val="2F2F00"/>
                </a:solidFill>
                <a:latin typeface="Times New Roman" panose="02020603050405020304" pitchFamily="18" charset="0"/>
                <a:ea typeface="Times New Roman" panose="02020603050405020304" pitchFamily="18" charset="0"/>
                <a:cs typeface="Times New Roman" panose="02020603050405020304" pitchFamily="18" charset="0"/>
              </a:rPr>
              <a:t>rễ </a:t>
            </a:r>
            <a:r>
              <a:rPr lang="vi-VN" sz="2800" dirty="0" smtClean="0">
                <a:solidFill>
                  <a:srgbClr val="0707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vi-VN" sz="2800" dirty="0" smtClean="0">
                <a:solidFill>
                  <a:srgbClr val="F3F3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F3F3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endParaRPr>
          </a:p>
          <a:p>
            <a:pPr marL="457200" indent="-457200">
              <a:buFontTx/>
              <a:buChar char="-"/>
            </a:pPr>
            <a:r>
              <a:rPr lang="vi-VN" sz="2800" dirty="0" smtClean="0">
                <a:solidFill>
                  <a:srgbClr val="060600"/>
                </a:solidFill>
                <a:latin typeface="Times New Roman" panose="02020603050405020304" pitchFamily="18" charset="0"/>
                <a:ea typeface="Times New Roman" panose="02020603050405020304" pitchFamily="18" charset="0"/>
                <a:cs typeface="Times New Roman" panose="02020603050405020304" pitchFamily="18" charset="0"/>
              </a:rPr>
              <a:t>Nhiệt </a:t>
            </a:r>
            <a:r>
              <a:rPr lang="vi-VN" sz="2800" dirty="0">
                <a:solidFill>
                  <a:srgbClr val="101000"/>
                </a:solidFill>
                <a:latin typeface="Times New Roman" panose="02020603050405020304" pitchFamily="18" charset="0"/>
                <a:ea typeface="Times New Roman" panose="02020603050405020304" pitchFamily="18" charset="0"/>
                <a:cs typeface="Times New Roman" panose="02020603050405020304" pitchFamily="18" charset="0"/>
              </a:rPr>
              <a:t>độ </a:t>
            </a:r>
            <a:r>
              <a:rPr lang="vi-VN" sz="2800" dirty="0">
                <a:solidFill>
                  <a:srgbClr val="090900"/>
                </a:solidFill>
                <a:latin typeface="Times New Roman" panose="02020603050405020304" pitchFamily="18" charset="0"/>
                <a:ea typeface="Times New Roman" panose="02020603050405020304" pitchFamily="18" charset="0"/>
                <a:cs typeface="Times New Roman" panose="02020603050405020304" pitchFamily="18" charset="0"/>
              </a:rPr>
              <a:t>không </a:t>
            </a:r>
            <a:r>
              <a:rPr lang="vi-VN" sz="2800" dirty="0">
                <a:solidFill>
                  <a:srgbClr val="030300"/>
                </a:solidFill>
                <a:latin typeface="Times New Roman" panose="02020603050405020304" pitchFamily="18" charset="0"/>
                <a:ea typeface="Times New Roman" panose="02020603050405020304" pitchFamily="18" charset="0"/>
                <a:cs typeface="Times New Roman" panose="02020603050405020304" pitchFamily="18" charset="0"/>
              </a:rPr>
              <a:t>khí </a:t>
            </a:r>
            <a:r>
              <a:rPr lang="vi-VN" sz="2800" dirty="0">
                <a:solidFill>
                  <a:srgbClr val="010100"/>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vi-VN" sz="2800" dirty="0">
                <a:solidFill>
                  <a:srgbClr val="050500"/>
                </a:solidFill>
                <a:latin typeface="Times New Roman" panose="02020603050405020304" pitchFamily="18" charset="0"/>
                <a:ea typeface="Times New Roman" panose="02020603050405020304" pitchFamily="18" charset="0"/>
                <a:cs typeface="Times New Roman" panose="02020603050405020304" pitchFamily="18" charset="0"/>
              </a:rPr>
              <a:t>hưởng </a:t>
            </a:r>
            <a:r>
              <a:rPr lang="vi-VN" sz="2800" dirty="0">
                <a:solidFill>
                  <a:srgbClr val="060600"/>
                </a:solidFill>
                <a:latin typeface="Times New Roman" panose="02020603050405020304" pitchFamily="18" charset="0"/>
                <a:ea typeface="Times New Roman" panose="02020603050405020304" pitchFamily="18" charset="0"/>
                <a:cs typeface="Times New Roman" panose="02020603050405020304" pitchFamily="18" charset="0"/>
              </a:rPr>
              <a:t>tới </a:t>
            </a:r>
            <a:r>
              <a:rPr lang="vi-VN" sz="2800" dirty="0">
                <a:solidFill>
                  <a:srgbClr val="040400"/>
                </a:solidFill>
                <a:latin typeface="Times New Roman" panose="02020603050405020304" pitchFamily="18" charset="0"/>
                <a:ea typeface="Times New Roman" panose="02020603050405020304" pitchFamily="18" charset="0"/>
                <a:cs typeface="Times New Roman" panose="02020603050405020304" pitchFamily="18" charset="0"/>
              </a:rPr>
              <a:t>quá </a:t>
            </a:r>
            <a:r>
              <a:rPr lang="vi-VN" sz="28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trình </a:t>
            </a:r>
            <a:r>
              <a:rPr lang="vi-VN" sz="2800" dirty="0">
                <a:solidFill>
                  <a:srgbClr val="080800"/>
                </a:solidFill>
                <a:latin typeface="Times New Roman" panose="02020603050405020304" pitchFamily="18" charset="0"/>
                <a:ea typeface="Times New Roman" panose="02020603050405020304" pitchFamily="18" charset="0"/>
                <a:cs typeface="Times New Roman" panose="02020603050405020304" pitchFamily="18" charset="0"/>
              </a:rPr>
              <a:t>thoát </a:t>
            </a:r>
            <a:r>
              <a:rPr lang="vi-VN" sz="2800" dirty="0">
                <a:solidFill>
                  <a:srgbClr val="060600"/>
                </a:solidFill>
                <a:latin typeface="Times New Roman" panose="02020603050405020304" pitchFamily="18" charset="0"/>
                <a:ea typeface="Times New Roman" panose="02020603050405020304" pitchFamily="18" charset="0"/>
                <a:cs typeface="Times New Roman" panose="02020603050405020304" pitchFamily="18" charset="0"/>
              </a:rPr>
              <a:t>hơi </a:t>
            </a:r>
            <a:r>
              <a:rPr lang="vi-VN" sz="2400" dirty="0">
                <a:latin typeface="Times New Roman" panose="02020603050405020304" pitchFamily="18" charset="0"/>
                <a:ea typeface="Times New Roman" panose="02020603050405020304" pitchFamily="18" charset="0"/>
              </a:rPr>
              <a:t>nước </a:t>
            </a:r>
            <a:r>
              <a:rPr lang="vi-VN" sz="2800" dirty="0">
                <a:solidFill>
                  <a:srgbClr val="030300"/>
                </a:solidFill>
                <a:latin typeface="Times New Roman" panose="02020603050405020304" pitchFamily="18" charset="0"/>
                <a:ea typeface="Times New Roman" panose="02020603050405020304" pitchFamily="18" charset="0"/>
                <a:cs typeface="Times New Roman" panose="02020603050405020304" pitchFamily="18" charset="0"/>
              </a:rPr>
              <a:t>ở </a:t>
            </a:r>
            <a:r>
              <a:rPr lang="vi-VN" sz="2800" dirty="0">
                <a:solidFill>
                  <a:srgbClr val="0C0C00"/>
                </a:solidFill>
                <a:latin typeface="Times New Roman" panose="02020603050405020304" pitchFamily="18" charset="0"/>
                <a:ea typeface="Times New Roman" panose="02020603050405020304" pitchFamily="18" charset="0"/>
                <a:cs typeface="Times New Roman" panose="02020603050405020304" pitchFamily="18" charset="0"/>
              </a:rPr>
              <a:t>lá </a:t>
            </a:r>
            <a:r>
              <a:rPr lang="vi-VN" sz="2800" dirty="0">
                <a:solidFill>
                  <a:srgbClr val="0A0A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Tx/>
              <a:buChar char="-"/>
            </a:pPr>
            <a:r>
              <a:rPr lang="vi-VN" sz="2800" dirty="0" smtClean="0">
                <a:solidFill>
                  <a:srgbClr val="030300"/>
                </a:solidFill>
                <a:latin typeface="Times New Roman" panose="02020603050405020304" pitchFamily="18" charset="0"/>
                <a:ea typeface="Times New Roman" panose="02020603050405020304" pitchFamily="18" charset="0"/>
                <a:cs typeface="Times New Roman" panose="02020603050405020304" pitchFamily="18" charset="0"/>
              </a:rPr>
              <a:t>Ban </a:t>
            </a:r>
            <a:r>
              <a:rPr lang="vi-VN" sz="2800" dirty="0">
                <a:solidFill>
                  <a:srgbClr val="040400"/>
                </a:solidFill>
                <a:latin typeface="Times New Roman" panose="02020603050405020304" pitchFamily="18" charset="0"/>
                <a:ea typeface="Times New Roman" panose="02020603050405020304" pitchFamily="18" charset="0"/>
                <a:cs typeface="Times New Roman" panose="02020603050405020304" pitchFamily="18" charset="0"/>
              </a:rPr>
              <a:t>ngày </a:t>
            </a:r>
            <a:r>
              <a:rPr lang="vi-VN" sz="2800" dirty="0">
                <a:solidFill>
                  <a:srgbClr val="060600"/>
                </a:solidFill>
                <a:latin typeface="Times New Roman" panose="02020603050405020304" pitchFamily="18" charset="0"/>
                <a:ea typeface="Times New Roman" panose="02020603050405020304" pitchFamily="18" charset="0"/>
                <a:cs typeface="Times New Roman" panose="02020603050405020304" pitchFamily="18" charset="0"/>
              </a:rPr>
              <a:t>trời </a:t>
            </a:r>
            <a:r>
              <a:rPr lang="vi-VN" sz="2800" dirty="0">
                <a:solidFill>
                  <a:srgbClr val="040400"/>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70700"/>
                </a:solidFill>
                <a:latin typeface="Times New Roman" panose="02020603050405020304" pitchFamily="18" charset="0"/>
                <a:ea typeface="Times New Roman" panose="02020603050405020304" pitchFamily="18" charset="0"/>
                <a:cs typeface="Times New Roman" panose="02020603050405020304" pitchFamily="18" charset="0"/>
              </a:rPr>
              <a:t>nhiệt </a:t>
            </a:r>
            <a:r>
              <a:rPr lang="vi-VN" sz="2800" dirty="0">
                <a:solidFill>
                  <a:srgbClr val="060600"/>
                </a:solidFill>
                <a:latin typeface="Times New Roman" panose="02020603050405020304" pitchFamily="18" charset="0"/>
                <a:ea typeface="Times New Roman" panose="02020603050405020304" pitchFamily="18" charset="0"/>
                <a:cs typeface="Times New Roman" panose="02020603050405020304" pitchFamily="18" charset="0"/>
              </a:rPr>
              <a:t>độ </a:t>
            </a:r>
            <a:r>
              <a:rPr lang="vi-VN" sz="2800" dirty="0">
                <a:solidFill>
                  <a:srgbClr val="040400"/>
                </a:solidFill>
                <a:latin typeface="Times New Roman" panose="02020603050405020304" pitchFamily="18" charset="0"/>
                <a:ea typeface="Times New Roman" panose="02020603050405020304" pitchFamily="18" charset="0"/>
                <a:cs typeface="Times New Roman" panose="02020603050405020304" pitchFamily="18" charset="0"/>
              </a:rPr>
              <a:t>tăng </a:t>
            </a:r>
            <a:r>
              <a:rPr lang="vi-VN" sz="2800" dirty="0">
                <a:solidFill>
                  <a:srgbClr val="010100"/>
                </a:solidFill>
                <a:latin typeface="Times New Roman" panose="02020603050405020304" pitchFamily="18" charset="0"/>
                <a:ea typeface="Times New Roman" panose="02020603050405020304" pitchFamily="18" charset="0"/>
                <a:cs typeface="Times New Roman" panose="02020603050405020304" pitchFamily="18" charset="0"/>
              </a:rPr>
              <a:t>cao</a:t>
            </a:r>
            <a:r>
              <a:rPr lang="vi-VN" sz="2800" dirty="0">
                <a:solidFill>
                  <a:srgbClr val="0D0D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50500"/>
                </a:solidFill>
                <a:latin typeface="Times New Roman" panose="02020603050405020304" pitchFamily="18" charset="0"/>
                <a:ea typeface="Times New Roman" panose="02020603050405020304" pitchFamily="18" charset="0"/>
                <a:cs typeface="Times New Roman" panose="02020603050405020304" pitchFamily="18" charset="0"/>
              </a:rPr>
              <a:t>thực </a:t>
            </a:r>
            <a:r>
              <a:rPr lang="vi-VN" sz="2800" dirty="0">
                <a:solidFill>
                  <a:srgbClr val="161600"/>
                </a:solidFill>
                <a:latin typeface="Times New Roman" panose="02020603050405020304" pitchFamily="18" charset="0"/>
                <a:ea typeface="Times New Roman" panose="02020603050405020304" pitchFamily="18" charset="0"/>
                <a:cs typeface="Times New Roman" panose="02020603050405020304" pitchFamily="18" charset="0"/>
              </a:rPr>
              <a:t>vật </a:t>
            </a:r>
            <a:r>
              <a:rPr lang="vi-VN" sz="2800" dirty="0">
                <a:solidFill>
                  <a:srgbClr val="010100"/>
                </a:solidFill>
                <a:latin typeface="Times New Roman" panose="02020603050405020304" pitchFamily="18" charset="0"/>
                <a:ea typeface="Times New Roman" panose="02020603050405020304" pitchFamily="18" charset="0"/>
                <a:cs typeface="Times New Roman" panose="02020603050405020304" pitchFamily="18" charset="0"/>
              </a:rPr>
              <a:t>cần </a:t>
            </a:r>
            <a:r>
              <a:rPr lang="vi-VN" sz="2800" dirty="0">
                <a:solidFill>
                  <a:srgbClr val="050500"/>
                </a:solidFill>
                <a:latin typeface="Times New Roman" panose="02020603050405020304" pitchFamily="18" charset="0"/>
                <a:ea typeface="Times New Roman" panose="02020603050405020304" pitchFamily="18" charset="0"/>
                <a:cs typeface="Times New Roman" panose="02020603050405020304" pitchFamily="18" charset="0"/>
              </a:rPr>
              <a:t>thoát </a:t>
            </a:r>
            <a:r>
              <a:rPr lang="vi-VN" sz="28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hơi nước </a:t>
            </a:r>
            <a:r>
              <a:rPr lang="vi-VN" sz="2800" dirty="0">
                <a:solidFill>
                  <a:srgbClr val="070700"/>
                </a:solidFill>
                <a:latin typeface="Times New Roman" panose="02020603050405020304" pitchFamily="18" charset="0"/>
                <a:ea typeface="Times New Roman" panose="02020603050405020304" pitchFamily="18" charset="0"/>
                <a:cs typeface="Times New Roman" panose="02020603050405020304" pitchFamily="18" charset="0"/>
              </a:rPr>
              <a:t>mạnh </a:t>
            </a:r>
            <a:r>
              <a:rPr lang="vi-VN" sz="2400" dirty="0">
                <a:latin typeface="Times New Roman" panose="02020603050405020304" pitchFamily="18" charset="0"/>
                <a:ea typeface="Times New Roman" panose="02020603050405020304" pitchFamily="18" charset="0"/>
              </a:rPr>
              <a:t>giữ </a:t>
            </a:r>
            <a:r>
              <a:rPr lang="vi-VN" sz="2800" dirty="0">
                <a:solidFill>
                  <a:srgbClr val="090900"/>
                </a:solidFill>
                <a:latin typeface="Times New Roman" panose="02020603050405020304" pitchFamily="18" charset="0"/>
                <a:ea typeface="Times New Roman" panose="02020603050405020304" pitchFamily="18" charset="0"/>
                <a:cs typeface="Times New Roman" panose="02020603050405020304" pitchFamily="18" charset="0"/>
              </a:rPr>
              <a:t>cho </a:t>
            </a:r>
            <a:r>
              <a:rPr lang="vi-VN" sz="2800" dirty="0">
                <a:solidFill>
                  <a:srgbClr val="070700"/>
                </a:solidFill>
                <a:latin typeface="Times New Roman" panose="02020603050405020304" pitchFamily="18" charset="0"/>
                <a:ea typeface="Times New Roman" panose="02020603050405020304" pitchFamily="18" charset="0"/>
                <a:cs typeface="Times New Roman" panose="02020603050405020304" pitchFamily="18" charset="0"/>
              </a:rPr>
              <a:t>cây </a:t>
            </a:r>
            <a:r>
              <a:rPr lang="vi-VN" sz="2800" dirty="0">
                <a:solidFill>
                  <a:srgbClr val="040400"/>
                </a:solidFill>
                <a:latin typeface="Times New Roman" panose="02020603050405020304" pitchFamily="18" charset="0"/>
                <a:ea typeface="Times New Roman" panose="02020603050405020304" pitchFamily="18" charset="0"/>
                <a:cs typeface="Times New Roman" panose="02020603050405020304" pitchFamily="18" charset="0"/>
              </a:rPr>
              <a:t>không </a:t>
            </a:r>
            <a:r>
              <a:rPr lang="vi-VN" sz="2800" dirty="0">
                <a:solidFill>
                  <a:srgbClr val="0E0E00"/>
                </a:solidFill>
                <a:latin typeface="Times New Roman" panose="02020603050405020304" pitchFamily="18" charset="0"/>
                <a:ea typeface="Times New Roman" panose="02020603050405020304" pitchFamily="18" charset="0"/>
                <a:cs typeface="Times New Roman" panose="02020603050405020304" pitchFamily="18" charset="0"/>
              </a:rPr>
              <a:t>bị </a:t>
            </a:r>
            <a:r>
              <a:rPr lang="vi-VN" sz="2800" dirty="0">
                <a:solidFill>
                  <a:srgbClr val="030300"/>
                </a:solidFill>
                <a:latin typeface="Times New Roman" panose="02020603050405020304" pitchFamily="18" charset="0"/>
                <a:ea typeface="Times New Roman" panose="02020603050405020304" pitchFamily="18" charset="0"/>
                <a:cs typeface="Times New Roman" panose="02020603050405020304" pitchFamily="18" charset="0"/>
              </a:rPr>
              <a:t>đốt </a:t>
            </a:r>
            <a:r>
              <a:rPr lang="vi-VN" sz="2800" dirty="0">
                <a:solidFill>
                  <a:srgbClr val="010100"/>
                </a:solidFill>
                <a:latin typeface="Times New Roman" panose="02020603050405020304" pitchFamily="18" charset="0"/>
                <a:ea typeface="Times New Roman" panose="02020603050405020304" pitchFamily="18" charset="0"/>
                <a:cs typeface="Times New Roman" panose="02020603050405020304" pitchFamily="18" charset="0"/>
              </a:rPr>
              <a:t>nóng</a:t>
            </a:r>
            <a:r>
              <a:rPr lang="vi-VN" sz="2800" dirty="0">
                <a:solidFill>
                  <a:srgbClr val="F9F9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30300"/>
                </a:solidFill>
                <a:latin typeface="Times New Roman" panose="02020603050405020304" pitchFamily="18" charset="0"/>
                <a:ea typeface="Times New Roman" panose="02020603050405020304" pitchFamily="18" charset="0"/>
                <a:cs typeface="Times New Roman" panose="02020603050405020304" pitchFamily="18" charset="0"/>
              </a:rPr>
              <a:t>khi đó </a:t>
            </a:r>
            <a:r>
              <a:rPr lang="vi-VN" sz="2400" dirty="0">
                <a:latin typeface="Times New Roman" panose="02020603050405020304" pitchFamily="18" charset="0"/>
                <a:ea typeface="Times New Roman" panose="02020603050405020304" pitchFamily="18" charset="0"/>
              </a:rPr>
              <a:t>quá </a:t>
            </a:r>
            <a:r>
              <a:rPr lang="vi-VN" sz="2800" dirty="0">
                <a:solidFill>
                  <a:srgbClr val="040400"/>
                </a:solidFill>
                <a:latin typeface="Times New Roman" panose="02020603050405020304" pitchFamily="18" charset="0"/>
                <a:ea typeface="Times New Roman" panose="02020603050405020304" pitchFamily="18" charset="0"/>
                <a:cs typeface="Times New Roman" panose="02020603050405020304" pitchFamily="18" charset="0"/>
              </a:rPr>
              <a:t>trình </a:t>
            </a:r>
            <a:r>
              <a:rPr lang="vi-VN" sz="2800" dirty="0">
                <a:solidFill>
                  <a:srgbClr val="050500"/>
                </a:solidFill>
                <a:latin typeface="Times New Roman" panose="02020603050405020304" pitchFamily="18" charset="0"/>
                <a:ea typeface="Times New Roman" panose="02020603050405020304" pitchFamily="18" charset="0"/>
                <a:cs typeface="Times New Roman" panose="02020603050405020304" pitchFamily="18" charset="0"/>
              </a:rPr>
              <a:t>hút </a:t>
            </a:r>
            <a:r>
              <a:rPr lang="vi-VN" sz="2800" dirty="0">
                <a:solidFill>
                  <a:srgbClr val="030300"/>
                </a:solidFill>
                <a:latin typeface="Times New Roman" panose="02020603050405020304" pitchFamily="18" charset="0"/>
                <a:ea typeface="Times New Roman" panose="02020603050405020304" pitchFamily="18" charset="0"/>
                <a:cs typeface="Times New Roman" panose="02020603050405020304" pitchFamily="18" charset="0"/>
              </a:rPr>
              <a:t>nước </a:t>
            </a:r>
            <a:r>
              <a:rPr lang="vi-VN" sz="2800" dirty="0">
                <a:solidFill>
                  <a:srgbClr val="080800"/>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2800" dirty="0">
                <a:solidFill>
                  <a:srgbClr val="090900"/>
                </a:solidFill>
                <a:latin typeface="Times New Roman" panose="02020603050405020304" pitchFamily="18" charset="0"/>
                <a:ea typeface="Times New Roman" panose="02020603050405020304" pitchFamily="18" charset="0"/>
                <a:cs typeface="Times New Roman" panose="02020603050405020304" pitchFamily="18" charset="0"/>
              </a:rPr>
              <a:t>muối </a:t>
            </a:r>
            <a:r>
              <a:rPr lang="vi-VN" sz="2800" dirty="0">
                <a:solidFill>
                  <a:srgbClr val="020200"/>
                </a:solidFill>
                <a:latin typeface="Times New Roman" panose="02020603050405020304" pitchFamily="18" charset="0"/>
                <a:ea typeface="Times New Roman" panose="02020603050405020304" pitchFamily="18" charset="0"/>
                <a:cs typeface="Times New Roman" panose="02020603050405020304" pitchFamily="18" charset="0"/>
              </a:rPr>
              <a:t>khoáng </a:t>
            </a:r>
            <a:r>
              <a:rPr lang="vi-VN" sz="2800" dirty="0">
                <a:solidFill>
                  <a:srgbClr val="080800"/>
                </a:solidFill>
                <a:latin typeface="Times New Roman" panose="02020603050405020304" pitchFamily="18" charset="0"/>
                <a:ea typeface="Times New Roman" panose="02020603050405020304" pitchFamily="18" charset="0"/>
                <a:cs typeface="Times New Roman" panose="02020603050405020304" pitchFamily="18" charset="0"/>
              </a:rPr>
              <a:t>của </a:t>
            </a:r>
            <a:r>
              <a:rPr lang="vi-VN" sz="2800" dirty="0">
                <a:solidFill>
                  <a:srgbClr val="2E2E00"/>
                </a:solidFill>
                <a:latin typeface="Times New Roman" panose="02020603050405020304" pitchFamily="18" charset="0"/>
                <a:ea typeface="Times New Roman" panose="02020603050405020304" pitchFamily="18" charset="0"/>
                <a:cs typeface="Times New Roman" panose="02020603050405020304" pitchFamily="18" charset="0"/>
              </a:rPr>
              <a:t>rễ </a:t>
            </a:r>
            <a:r>
              <a:rPr lang="vi-VN" sz="2800" dirty="0">
                <a:solidFill>
                  <a:srgbClr val="0E0E00"/>
                </a:solidFill>
                <a:latin typeface="Times New Roman" panose="02020603050405020304" pitchFamily="18" charset="0"/>
                <a:ea typeface="Times New Roman" panose="02020603050405020304" pitchFamily="18" charset="0"/>
                <a:cs typeface="Times New Roman" panose="02020603050405020304" pitchFamily="18" charset="0"/>
              </a:rPr>
              <a:t>cây </a:t>
            </a:r>
            <a:r>
              <a:rPr lang="vi-VN" sz="2800" dirty="0">
                <a:solidFill>
                  <a:srgbClr val="090900"/>
                </a:solidFill>
                <a:latin typeface="Times New Roman" panose="02020603050405020304" pitchFamily="18" charset="0"/>
                <a:ea typeface="Times New Roman" panose="02020603050405020304" pitchFamily="18" charset="0"/>
                <a:cs typeface="Times New Roman" panose="02020603050405020304" pitchFamily="18" charset="0"/>
              </a:rPr>
              <a:t>tăng </a:t>
            </a:r>
            <a:r>
              <a:rPr lang="vi-VN" sz="2800" dirty="0" smtClean="0">
                <a:solidFill>
                  <a:srgbClr val="0505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vi-VN" sz="2800" dirty="0" smtClean="0">
                <a:solidFill>
                  <a:srgbClr val="F9F9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F9F9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92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64ECF5-20D0-41D5-AD49-0BB54D680DD8}" type="slidenum">
              <a:rPr lang="en-US" smtClean="0"/>
              <a:pPr>
                <a:defRPr/>
              </a:pPr>
              <a:t>14</a:t>
            </a:fld>
            <a:endParaRPr lang="en-US"/>
          </a:p>
        </p:txBody>
      </p:sp>
      <p:sp>
        <p:nvSpPr>
          <p:cNvPr id="6" name="Rectangle 5"/>
          <p:cNvSpPr/>
          <p:nvPr/>
        </p:nvSpPr>
        <p:spPr>
          <a:xfrm>
            <a:off x="606056" y="999441"/>
            <a:ext cx="8027582" cy="1665521"/>
          </a:xfrm>
          <a:prstGeom prst="rect">
            <a:avLst/>
          </a:prstGeom>
        </p:spPr>
        <p:txBody>
          <a:bodyPr wrap="square">
            <a:spAutoFit/>
          </a:bodyPr>
          <a:lstStyle/>
          <a:p>
            <a:pPr>
              <a:lnSpc>
                <a:spcPct val="150000"/>
              </a:lnSpc>
              <a:spcAft>
                <a:spcPts val="1000"/>
              </a:spcAft>
            </a:pPr>
            <a:r>
              <a:rPr lang="nl-NL" sz="3600" dirty="0" smtClean="0">
                <a:latin typeface="Times New Roman" panose="02020603050405020304" pitchFamily="18" charset="0"/>
                <a:ea typeface="Calibri" panose="020F0502020204030204" pitchFamily="34" charset="0"/>
                <a:cs typeface="Times New Roman" panose="02020603050405020304" pitchFamily="18" charset="0"/>
              </a:rPr>
              <a:t>Độ </a:t>
            </a:r>
            <a:r>
              <a:rPr lang="nl-NL" sz="3600" dirty="0">
                <a:latin typeface="Times New Roman" panose="02020603050405020304" pitchFamily="18" charset="0"/>
                <a:ea typeface="Calibri" panose="020F0502020204030204" pitchFamily="34" charset="0"/>
                <a:cs typeface="Times New Roman" panose="02020603050405020304" pitchFamily="18" charset="0"/>
              </a:rPr>
              <a:t>ẩm đất cao rễ sinh trưởng tốt, lông hút nhiều → tăng hút nước và khoáng.</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818707" y="0"/>
            <a:ext cx="7382149" cy="1107996"/>
          </a:xfrm>
          <a:prstGeom prst="rect">
            <a:avLst/>
          </a:prstGeom>
        </p:spPr>
        <p:txBody>
          <a:bodyPr wrap="none">
            <a:spAutoFit/>
          </a:bodyPr>
          <a:lstStyle/>
          <a:p>
            <a:pPr>
              <a:lnSpc>
                <a:spcPct val="150000"/>
              </a:lnSpc>
              <a:spcAft>
                <a:spcPts val="1000"/>
              </a:spcAft>
            </a:pPr>
            <a:r>
              <a:rPr lang="vi-VN" sz="4400" b="1" i="1" dirty="0">
                <a:latin typeface="Times New Roman" panose="02020603050405020304" pitchFamily="18" charset="0"/>
                <a:ea typeface="Calibri" panose="020F0502020204030204" pitchFamily="34" charset="0"/>
                <a:cs typeface="Times New Roman" panose="02020603050405020304" pitchFamily="18" charset="0"/>
              </a:rPr>
              <a:t>3</a:t>
            </a:r>
            <a:r>
              <a:rPr lang="nl-NL" sz="44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4400" b="1" i="1" dirty="0">
                <a:latin typeface="Times New Roman" panose="02020603050405020304" pitchFamily="18" charset="0"/>
                <a:ea typeface="Calibri" panose="020F0502020204030204" pitchFamily="34" charset="0"/>
                <a:cs typeface="Times New Roman" panose="02020603050405020304" pitchFamily="18" charset="0"/>
              </a:rPr>
              <a:t>Độ ẩm không khí, độ ẩm đất</a:t>
            </a:r>
            <a:endParaRPr lang="vi-V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535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10363" y="171920"/>
            <a:ext cx="7490637" cy="1790700"/>
          </a:xfrm>
        </p:spPr>
        <p:txBody>
          <a:bodyPr>
            <a:normAutofit/>
          </a:bodyPr>
          <a:lstStyle/>
          <a:p>
            <a:r>
              <a:rPr lang="vi-VN" sz="4800" b="1" i="1" dirty="0">
                <a:latin typeface="Times New Roman" panose="02020603050405020304" pitchFamily="18" charset="0"/>
                <a:ea typeface="Calibri" panose="020F0502020204030204" pitchFamily="34" charset="0"/>
                <a:cs typeface="Times New Roman" panose="02020603050405020304" pitchFamily="18" charset="0"/>
              </a:rPr>
              <a:t>4</a:t>
            </a:r>
            <a:r>
              <a:rPr lang="nl-NL" sz="4800" b="1" i="1" smtClean="0">
                <a:latin typeface="Times New Roman" panose="02020603050405020304" pitchFamily="18" charset="0"/>
                <a:ea typeface="Calibri" panose="020F0502020204030204" pitchFamily="34" charset="0"/>
                <a:cs typeface="Times New Roman" panose="02020603050405020304" pitchFamily="18" charset="0"/>
              </a:rPr>
              <a:t>.</a:t>
            </a:r>
            <a:r>
              <a:rPr lang="vi-VN" sz="4800" b="1" i="1" dirty="0" smtClean="0">
                <a:latin typeface="Times New Roman" panose="02020603050405020304" pitchFamily="18" charset="0"/>
                <a:ea typeface="Calibri" panose="020F0502020204030204" pitchFamily="34" charset="0"/>
                <a:cs typeface="Times New Roman" panose="02020603050405020304" pitchFamily="18" charset="0"/>
              </a:rPr>
              <a:t> Độ thoáng khí</a:t>
            </a:r>
            <a:r>
              <a:rPr lang="nl-NL" sz="48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4000" dirty="0">
                <a:latin typeface="Calibri" panose="020F0502020204030204" pitchFamily="34" charset="0"/>
                <a:ea typeface="Calibri" panose="020F0502020204030204" pitchFamily="34" charset="0"/>
                <a:cs typeface="Times New Roman" panose="02020603050405020304" pitchFamily="18" charset="0"/>
              </a:rPr>
              <a:t/>
            </a:r>
            <a:br>
              <a:rPr lang="vi-VN" sz="4000" dirty="0">
                <a:latin typeface="Calibri" panose="020F0502020204030204" pitchFamily="34" charset="0"/>
                <a:ea typeface="Calibri" panose="020F0502020204030204" pitchFamily="34" charset="0"/>
                <a:cs typeface="Times New Roman" panose="02020603050405020304" pitchFamily="18" charset="0"/>
              </a:rPr>
            </a:br>
            <a:endParaRPr lang="vi-VN" dirty="0"/>
          </a:p>
        </p:txBody>
      </p:sp>
      <p:sp>
        <p:nvSpPr>
          <p:cNvPr id="4" name="Slide Number Placeholder 3"/>
          <p:cNvSpPr>
            <a:spLocks noGrp="1"/>
          </p:cNvSpPr>
          <p:nvPr>
            <p:ph type="sldNum" sz="quarter" idx="12"/>
          </p:nvPr>
        </p:nvSpPr>
        <p:spPr/>
        <p:txBody>
          <a:bodyPr/>
          <a:lstStyle/>
          <a:p>
            <a:pPr>
              <a:defRPr/>
            </a:pPr>
            <a:fld id="{1C64ECF5-20D0-41D5-AD49-0BB54D680DD8}" type="slidenum">
              <a:rPr lang="en-US" smtClean="0">
                <a:solidFill>
                  <a:prstClr val="black">
                    <a:tint val="75000"/>
                  </a:prstClr>
                </a:solidFill>
              </a:rPr>
              <a:pPr>
                <a:defRPr/>
              </a:pPr>
              <a:t>15</a:t>
            </a:fld>
            <a:endParaRPr lang="en-US">
              <a:solidFill>
                <a:prstClr val="black">
                  <a:tint val="75000"/>
                </a:prstClr>
              </a:solidFill>
            </a:endParaRPr>
          </a:p>
        </p:txBody>
      </p:sp>
      <p:sp>
        <p:nvSpPr>
          <p:cNvPr id="3" name="Rectangle 2"/>
          <p:cNvSpPr/>
          <p:nvPr/>
        </p:nvSpPr>
        <p:spPr>
          <a:xfrm>
            <a:off x="393405" y="1565861"/>
            <a:ext cx="8623005" cy="2123658"/>
          </a:xfrm>
          <a:prstGeom prst="rect">
            <a:avLst/>
          </a:prstGeom>
        </p:spPr>
        <p:txBody>
          <a:bodyPr wrap="square">
            <a:spAutoFit/>
          </a:bodyPr>
          <a:lstStyle/>
          <a:p>
            <a:r>
              <a:rPr lang="nl-NL" sz="4400" dirty="0">
                <a:latin typeface="Times New Roman" panose="02020603050405020304" pitchFamily="18" charset="0"/>
                <a:ea typeface="Calibri" panose="020F0502020204030204" pitchFamily="34" charset="0"/>
              </a:rPr>
              <a:t>Đất tơi xốp, thoáng khí, nồng độ oxygen cao → rễ tăng hô hấp → tăng hút nước và khoáng.</a:t>
            </a:r>
            <a:endParaRPr lang="vi-VN" sz="4400" dirty="0"/>
          </a:p>
        </p:txBody>
      </p:sp>
    </p:spTree>
    <p:extLst>
      <p:ext uri="{BB962C8B-B14F-4D97-AF65-F5344CB8AC3E}">
        <p14:creationId xmlns:p14="http://schemas.microsoft.com/office/powerpoint/2010/main" val="23261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38"/>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206679" y="117786"/>
            <a:ext cx="8730641" cy="1823384"/>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 hiểu biết trao đổi chất và chuyển hoá năng lượng vào thực </a:t>
            </a:r>
            <a:r>
              <a:rPr lang="nl-NL"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tiễn</a:t>
            </a:r>
            <a:endPar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vi-VN"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Tưới nước hợp lí cho cây trồng</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ctrTitle"/>
          </p:nvPr>
        </p:nvSpPr>
        <p:spPr>
          <a:xfrm>
            <a:off x="350874" y="3217672"/>
            <a:ext cx="8586446" cy="1790700"/>
          </a:xfrm>
        </p:spPr>
        <p:txBody>
          <a:bodyPr>
            <a:normAutofit fontScale="90000"/>
          </a:bodyPr>
          <a:lstStyle/>
          <a:p>
            <a:pPr algn="just"/>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Khi</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cho</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cách</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phát</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triển</a:t>
            </a:r>
            <a:r>
              <a:rPr lang="en-GB" sz="4400" dirty="0">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latin typeface="Times New Roman" panose="02020603050405020304" pitchFamily="18" charset="0"/>
                <a:ea typeface="Calibri" panose="020F0502020204030204" pitchFamily="34" charset="0"/>
                <a:cs typeface="Times New Roman" panose="02020603050405020304" pitchFamily="18" charset="0"/>
              </a:rPr>
              <a:t>tốt</a:t>
            </a:r>
            <a:r>
              <a:rPr lang="en-GB" sz="4400"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vi-VN" dirty="0"/>
          </a:p>
        </p:txBody>
      </p:sp>
      <p:sp>
        <p:nvSpPr>
          <p:cNvPr id="4" name="Subtitle 3"/>
          <p:cNvSpPr>
            <a:spLocks noGrp="1"/>
          </p:cNvSpPr>
          <p:nvPr>
            <p:ph type="subTitle" idx="1"/>
          </p:nvPr>
        </p:nvSpPr>
        <p:spPr>
          <a:xfrm>
            <a:off x="518664" y="1975850"/>
            <a:ext cx="8250866" cy="1241822"/>
          </a:xfrm>
        </p:spPr>
        <p:txBody>
          <a:bodyPr>
            <a:noAutofit/>
          </a:bodyPr>
          <a:lstStyle/>
          <a:p>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là</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3600" dirty="0">
                <a:latin typeface="Times New Roman" panose="02020603050405020304" pitchFamily="18" charset="0"/>
                <a:ea typeface="Calibri" panose="020F0502020204030204" pitchFamily="34" charset="0"/>
                <a:cs typeface="Times New Roman" panose="02020603050405020304" pitchFamily="18" charset="0"/>
              </a:rPr>
              <a:t>?</a:t>
            </a:r>
            <a:r>
              <a:rPr lang="en-US" sz="3600" dirty="0">
                <a:latin typeface="Times New Roman" panose="02020603050405020304" pitchFamily="18" charset="0"/>
                <a:ea typeface="Calibri" panose="020F0502020204030204" pitchFamily="34" charset="0"/>
                <a:cs typeface="Times New Roman" panose="02020603050405020304" pitchFamily="18" charset="0"/>
              </a:rPr>
              <a:t/>
            </a:r>
            <a:br>
              <a:rPr lang="en-US" sz="3600" dirty="0">
                <a:latin typeface="Times New Roman" panose="02020603050405020304" pitchFamily="18" charset="0"/>
                <a:ea typeface="Calibri" panose="020F0502020204030204" pitchFamily="34" charset="0"/>
                <a:cs typeface="Times New Roman" panose="02020603050405020304" pitchFamily="18" charset="0"/>
              </a:rPr>
            </a:br>
            <a:endParaRPr lang="vi-VN" sz="3600" dirty="0"/>
          </a:p>
        </p:txBody>
      </p:sp>
    </p:spTree>
    <p:extLst>
      <p:ext uri="{BB962C8B-B14F-4D97-AF65-F5344CB8AC3E}">
        <p14:creationId xmlns:p14="http://schemas.microsoft.com/office/powerpoint/2010/main" val="21804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lgn="ctr"/>
            <a:fld id="{00000000-1234-1234-1234-123412341234}" type="slidenum">
              <a:rPr lang="en" smtClean="0"/>
              <a:pPr algn="ctr"/>
              <a:t>17</a:t>
            </a:fld>
            <a:endParaRPr lang="en"/>
          </a:p>
        </p:txBody>
      </p:sp>
      <p:sp>
        <p:nvSpPr>
          <p:cNvPr id="7" name="Rectangle 6"/>
          <p:cNvSpPr/>
          <p:nvPr/>
        </p:nvSpPr>
        <p:spPr>
          <a:xfrm>
            <a:off x="391548" y="30040"/>
            <a:ext cx="8112642" cy="1569660"/>
          </a:xfrm>
          <a:prstGeom prst="rect">
            <a:avLst/>
          </a:prstGeom>
        </p:spPr>
        <p:txBody>
          <a:bodyPr wrap="square">
            <a:spAutoFit/>
          </a:bodyPr>
          <a:lstStyle/>
          <a:p>
            <a:pPr algn="just">
              <a:lnSpc>
                <a:spcPct val="150000"/>
              </a:lnSpc>
              <a:spcAft>
                <a:spcPts val="100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 Cân bằng nước trong cây là sự cân bằng giữa hấp thụ, sử dụng và thoát hơi nước của cây.</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91547" y="1686893"/>
            <a:ext cx="8656759" cy="3062377"/>
          </a:xfrm>
          <a:prstGeom prst="rect">
            <a:avLst/>
          </a:prstGeom>
        </p:spPr>
        <p:txBody>
          <a:bodyPr wrap="square">
            <a:spAutoFit/>
          </a:bodyPr>
          <a:lstStyle/>
          <a:p>
            <a:pPr algn="just">
              <a:lnSpc>
                <a:spcPct val="150000"/>
              </a:lnSpc>
              <a:spcAft>
                <a:spcPts val="10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 Lượng nước cần cho cây căn cứ vào:</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 Loài cây, thời điểm sinh trưởng, nhu cầu của cây</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 Loại đất và điều kiện môi trường</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 Nguyên tắc: tưới khi cây cần, lượng vừa đủ và đúng cách</a:t>
            </a:r>
            <a:endParaRPr lang="vi-V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36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38"/>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74573" y="-31940"/>
            <a:ext cx="8730641" cy="1328569"/>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 hiểu biết trao đổi chất và chuyển hoá năng lượng vào thực </a:t>
            </a:r>
            <a:r>
              <a:rPr lang="nl-NL"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tiễn</a:t>
            </a:r>
          </a:p>
          <a:p>
            <a:pPr>
              <a:lnSpc>
                <a:spcPct val="150000"/>
              </a:lnSpc>
              <a:spcAft>
                <a:spcPts val="1000"/>
              </a:spcAft>
            </a:pPr>
            <a:r>
              <a:rPr lang="nl-NL"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Bón phân hợp lí cho cây trồng</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629" y="1271556"/>
            <a:ext cx="3801858" cy="3509897"/>
          </a:xfrm>
          <a:prstGeom prst="rect">
            <a:avLst/>
          </a:prstGeom>
        </p:spPr>
      </p:pic>
      <p:sp>
        <p:nvSpPr>
          <p:cNvPr id="6" name="Rectangle 5"/>
          <p:cNvSpPr/>
          <p:nvPr/>
        </p:nvSpPr>
        <p:spPr>
          <a:xfrm>
            <a:off x="244257" y="1303578"/>
            <a:ext cx="4540394" cy="2923877"/>
          </a:xfrm>
          <a:prstGeom prst="rect">
            <a:avLst/>
          </a:prstGeom>
        </p:spPr>
        <p:txBody>
          <a:bodyPr wrap="square">
            <a:spAutoFit/>
          </a:bodyPr>
          <a:lstStyle/>
          <a:p>
            <a:pPr algn="just"/>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3600" dirty="0">
                <a:latin typeface="Times New Roman" panose="02020603050405020304" pitchFamily="18" charset="0"/>
                <a:ea typeface="Calibri" panose="020F0502020204030204" pitchFamily="34" charset="0"/>
                <a:cs typeface="Times New Roman" panose="02020603050405020304" pitchFamily="18" charset="0"/>
              </a:rPr>
              <a:t> 25.10 </a:t>
            </a:r>
            <a:r>
              <a:rPr lang="en-GB" sz="36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tắc</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bón</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lí</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cho</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3600" dirty="0">
                <a:latin typeface="Times New Roman" panose="02020603050405020304" pitchFamily="18" charset="0"/>
                <a:ea typeface="Calibri" panose="020F0502020204030204" pitchFamily="34" charset="0"/>
                <a:cs typeface="Times New Roman" panose="02020603050405020304" pitchFamily="18" charset="0"/>
              </a:rPr>
              <a:t> </a:t>
            </a:r>
            <a:r>
              <a:rPr lang="en-GB" sz="36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36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9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lgn="ctr"/>
            <a:fld id="{00000000-1234-1234-1234-123412341234}" type="slidenum">
              <a:rPr lang="en" smtClean="0"/>
              <a:pPr algn="ctr"/>
              <a:t>19</a:t>
            </a:fld>
            <a:endParaRPr lang="en"/>
          </a:p>
        </p:txBody>
      </p:sp>
      <p:sp>
        <p:nvSpPr>
          <p:cNvPr id="6" name="Rectangle 5"/>
          <p:cNvSpPr/>
          <p:nvPr/>
        </p:nvSpPr>
        <p:spPr>
          <a:xfrm>
            <a:off x="404037" y="138613"/>
            <a:ext cx="8250865" cy="4739759"/>
          </a:xfrm>
          <a:prstGeom prst="rect">
            <a:avLst/>
          </a:prstGeom>
        </p:spPr>
        <p:txBody>
          <a:bodyPr wrap="square">
            <a:spAutoFit/>
          </a:bodyPr>
          <a:lstStyle/>
          <a:p>
            <a:pPr>
              <a:spcAft>
                <a:spcPts val="1000"/>
              </a:spcAft>
            </a:pPr>
            <a:r>
              <a:rPr lang="nl-NL" sz="3600" b="1" i="1" dirty="0" smtClean="0">
                <a:latin typeface="Times New Roman" panose="02020603050405020304" pitchFamily="18" charset="0"/>
                <a:ea typeface="Calibri" panose="020F0502020204030204" pitchFamily="34" charset="0"/>
                <a:cs typeface="Times New Roman" panose="02020603050405020304" pitchFamily="18" charset="0"/>
              </a:rPr>
              <a:t>Bón </a:t>
            </a:r>
            <a:r>
              <a:rPr lang="nl-NL" sz="3600" b="1" i="1" dirty="0">
                <a:latin typeface="Times New Roman" panose="02020603050405020304" pitchFamily="18" charset="0"/>
                <a:ea typeface="Calibri" panose="020F0502020204030204" pitchFamily="34" charset="0"/>
                <a:cs typeface="Times New Roman" panose="02020603050405020304" pitchFamily="18" charset="0"/>
              </a:rPr>
              <a:t>phân hợp lí cho cây </a:t>
            </a:r>
            <a:r>
              <a:rPr lang="nl-NL" sz="3600" b="1" i="1" dirty="0" smtClean="0">
                <a:latin typeface="Times New Roman" panose="02020603050405020304" pitchFamily="18" charset="0"/>
                <a:ea typeface="Calibri" panose="020F0502020204030204" pitchFamily="34" charset="0"/>
                <a:cs typeface="Times New Roman" panose="02020603050405020304" pitchFamily="18" charset="0"/>
              </a:rPr>
              <a:t>trồng là:</a:t>
            </a:r>
            <a:endParaRPr lang="vi-VN" sz="28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 Bón phân cân đối</a:t>
            </a:r>
            <a:endParaRPr lang="vi-VN" sz="28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 Đúng lúc, đúng liều lượng</a:t>
            </a:r>
            <a:endParaRPr lang="vi-VN" sz="28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 Đúng thời tiết, mùa vụ</a:t>
            </a:r>
            <a:endParaRPr lang="vi-VN" sz="28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 Đúng loại phân</a:t>
            </a:r>
            <a:endParaRPr lang="vi-VN" sz="28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nl-NL" sz="3600" dirty="0">
                <a:latin typeface="Times New Roman" panose="02020603050405020304" pitchFamily="18" charset="0"/>
                <a:ea typeface="Calibri" panose="020F0502020204030204" pitchFamily="34" charset="0"/>
                <a:cs typeface="Times New Roman" panose="02020603050405020304" pitchFamily="18" charset="0"/>
              </a:rPr>
              <a:t>- Đúng đối tượng</a:t>
            </a:r>
            <a:endParaRPr lang="vi-VN" sz="2800" dirty="0">
              <a:latin typeface="Calibri" panose="020F0502020204030204" pitchFamily="34" charset="0"/>
              <a:ea typeface="Calibri" panose="020F0502020204030204" pitchFamily="34" charset="0"/>
              <a:cs typeface="Times New Roman" panose="02020603050405020304" pitchFamily="18" charset="0"/>
            </a:endParaRPr>
          </a:p>
          <a:p>
            <a:r>
              <a:rPr lang="nl-NL" sz="3600" dirty="0">
                <a:latin typeface="Times New Roman" panose="02020603050405020304" pitchFamily="18" charset="0"/>
                <a:ea typeface="Calibri" panose="020F0502020204030204" pitchFamily="34" charset="0"/>
              </a:rPr>
              <a:t>- Đúng cách</a:t>
            </a:r>
            <a:endParaRPr lang="vi-VN" sz="3600" dirty="0"/>
          </a:p>
        </p:txBody>
      </p:sp>
    </p:spTree>
    <p:extLst>
      <p:ext uri="{BB962C8B-B14F-4D97-AF65-F5344CB8AC3E}">
        <p14:creationId xmlns:p14="http://schemas.microsoft.com/office/powerpoint/2010/main" val="316870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lgn="ctr"/>
            <a:fld id="{00000000-1234-1234-1234-123412341234}" type="slidenum">
              <a:rPr lang="en" smtClean="0"/>
              <a:pPr algn="ctr"/>
              <a:t>2</a:t>
            </a:fld>
            <a:endParaRPr lang="en"/>
          </a:p>
        </p:txBody>
      </p:sp>
      <p:sp>
        <p:nvSpPr>
          <p:cNvPr id="10" name="Rectangle 9"/>
          <p:cNvSpPr/>
          <p:nvPr/>
        </p:nvSpPr>
        <p:spPr>
          <a:xfrm>
            <a:off x="171558" y="-193560"/>
            <a:ext cx="7372531" cy="669542"/>
          </a:xfrm>
          <a:prstGeom prst="rect">
            <a:avLst/>
          </a:prstGeom>
        </p:spPr>
        <p:txBody>
          <a:bodyPr wrap="none">
            <a:spAutoFit/>
          </a:bodyPr>
          <a:lstStyle/>
          <a:p>
            <a:pPr>
              <a:lnSpc>
                <a:spcPct val="150000"/>
              </a:lnSpc>
              <a:spcAft>
                <a:spcPts val="1000"/>
              </a:spcAft>
            </a:pPr>
            <a:r>
              <a:rPr lang="en-GB"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en-GB" sz="28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a:t>
            </a:r>
            <a:r>
              <a:rPr lang="en-GB"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hữu</a:t>
            </a:r>
            <a:r>
              <a:rPr lang="en-GB" sz="28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71558" y="461612"/>
            <a:ext cx="8541365" cy="4355038"/>
          </a:xfrm>
          <a:prstGeom prst="rect">
            <a:avLst/>
          </a:prstGeom>
        </p:spPr>
        <p:txBody>
          <a:bodyPr wrap="square">
            <a:spAutoFit/>
          </a:bodyPr>
          <a:lstStyle/>
          <a:p>
            <a:pPr marL="72000">
              <a:spcBef>
                <a:spcPts val="600"/>
              </a:spcBef>
              <a:spcAft>
                <a:spcPts val="600"/>
              </a:spcAft>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nhờ</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rây</a:t>
            </a:r>
            <a:endParaRPr lang="en-GB"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72000">
              <a:spcBef>
                <a:spcPts val="600"/>
              </a:spcBef>
              <a:spcAft>
                <a:spcPts val="600"/>
              </a:spcAft>
            </a:pPr>
            <a:r>
              <a:rPr lang="en-GB" sz="2800" dirty="0" smtClean="0">
                <a:latin typeface="Times New Roman" panose="02020603050405020304" pitchFamily="18" charset="0"/>
                <a:ea typeface="Calibri" panose="020F0502020204030204" pitchFamily="34" charset="0"/>
              </a:rPr>
              <a:t>+ </a:t>
            </a:r>
            <a:r>
              <a:rPr lang="en-GB" sz="2800" dirty="0" err="1" smtClean="0">
                <a:latin typeface="Times New Roman" panose="02020603050405020304" pitchFamily="18" charset="0"/>
                <a:ea typeface="Calibri" panose="020F0502020204030204" pitchFamily="34" charset="0"/>
              </a:rPr>
              <a:t>Mạch</a:t>
            </a:r>
            <a:r>
              <a:rPr lang="en-GB" sz="2800" dirty="0" smtClean="0">
                <a:latin typeface="Times New Roman" panose="02020603050405020304" pitchFamily="18" charset="0"/>
                <a:ea typeface="Calibri" panose="020F0502020204030204" pitchFamily="34" charset="0"/>
              </a:rPr>
              <a:t> </a:t>
            </a:r>
            <a:r>
              <a:rPr lang="en-GB" sz="2800" dirty="0" err="1" smtClean="0">
                <a:latin typeface="Times New Roman" panose="02020603050405020304" pitchFamily="18" charset="0"/>
                <a:ea typeface="Calibri" panose="020F0502020204030204" pitchFamily="34" charset="0"/>
              </a:rPr>
              <a:t>gỗ</a:t>
            </a:r>
            <a:r>
              <a:rPr lang="en-GB" sz="2800" dirty="0" smtClean="0">
                <a:latin typeface="Times New Roman" panose="02020603050405020304" pitchFamily="18" charset="0"/>
                <a:ea typeface="Calibri" panose="020F0502020204030204" pitchFamily="34" charset="0"/>
              </a:rPr>
              <a:t>: </a:t>
            </a:r>
            <a:r>
              <a:rPr lang="en-GB" sz="2800" dirty="0" err="1" smtClean="0">
                <a:latin typeface="Times New Roman" panose="02020603050405020304" pitchFamily="18" charset="0"/>
                <a:ea typeface="Calibri" panose="020F0502020204030204" pitchFamily="34" charset="0"/>
              </a:rPr>
              <a:t>Vận</a:t>
            </a:r>
            <a:r>
              <a:rPr lang="en-GB" sz="2800" dirty="0" smtClean="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chuyển</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nước</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và</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chất</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khoáng</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từ</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rễ</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lên</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lá</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dòng</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đi</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lên</a:t>
            </a:r>
            <a:r>
              <a:rPr lang="en-GB" sz="2800" dirty="0">
                <a:latin typeface="Times New Roman" panose="02020603050405020304" pitchFamily="18" charset="0"/>
                <a:ea typeface="Calibri" panose="020F0502020204030204" pitchFamily="34" charset="0"/>
              </a:rPr>
              <a:t>) </a:t>
            </a:r>
            <a:endParaRPr lang="en-GB" sz="2800" dirty="0" smtClean="0">
              <a:latin typeface="Times New Roman" panose="02020603050405020304" pitchFamily="18" charset="0"/>
              <a:ea typeface="Calibri" panose="020F0502020204030204" pitchFamily="34" charset="0"/>
            </a:endParaRPr>
          </a:p>
          <a:p>
            <a:pPr marL="72000">
              <a:spcBef>
                <a:spcPts val="600"/>
              </a:spcBef>
              <a:spcAft>
                <a:spcPts val="600"/>
              </a:spcAft>
            </a:pPr>
            <a:r>
              <a:rPr lang="en-GB" sz="2800" dirty="0" smtClean="0">
                <a:latin typeface="Times New Roman" panose="02020603050405020304" pitchFamily="18" charset="0"/>
                <a:ea typeface="Calibri" panose="020F0502020204030204" pitchFamily="34" charset="0"/>
              </a:rPr>
              <a:t>+ </a:t>
            </a:r>
            <a:r>
              <a:rPr lang="en-GB" sz="2800" dirty="0" err="1" smtClean="0">
                <a:latin typeface="Times New Roman" panose="02020603050405020304" pitchFamily="18" charset="0"/>
                <a:ea typeface="Calibri" panose="020F0502020204030204" pitchFamily="34" charset="0"/>
              </a:rPr>
              <a:t>Mạch</a:t>
            </a:r>
            <a:r>
              <a:rPr lang="en-GB" sz="2800" dirty="0" smtClean="0">
                <a:latin typeface="Times New Roman" panose="02020603050405020304" pitchFamily="18" charset="0"/>
                <a:ea typeface="Calibri" panose="020F0502020204030204" pitchFamily="34" charset="0"/>
              </a:rPr>
              <a:t> </a:t>
            </a:r>
            <a:r>
              <a:rPr lang="en-GB" sz="2800" dirty="0" err="1" smtClean="0">
                <a:latin typeface="Times New Roman" panose="02020603050405020304" pitchFamily="18" charset="0"/>
                <a:ea typeface="Calibri" panose="020F0502020204030204" pitchFamily="34" charset="0"/>
              </a:rPr>
              <a:t>rây</a:t>
            </a:r>
            <a:r>
              <a:rPr lang="en-GB" sz="2800" dirty="0" smtClean="0">
                <a:latin typeface="Times New Roman" panose="02020603050405020304" pitchFamily="18" charset="0"/>
                <a:ea typeface="Calibri" panose="020F0502020204030204" pitchFamily="34" charset="0"/>
              </a:rPr>
              <a:t>: </a:t>
            </a:r>
            <a:r>
              <a:rPr lang="en-GB" sz="2800" dirty="0" err="1" smtClean="0">
                <a:latin typeface="Times New Roman" panose="02020603050405020304" pitchFamily="18" charset="0"/>
                <a:ea typeface="Calibri" panose="020F0502020204030204" pitchFamily="34" charset="0"/>
              </a:rPr>
              <a:t>Vận</a:t>
            </a:r>
            <a:r>
              <a:rPr lang="en-GB" sz="2800" dirty="0" smtClean="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chuyển</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chủ</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yếu</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các</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chất</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hữu</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cơ</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được</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tổng</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hợp</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từ</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lá</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tới</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cơ</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quan</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dự</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trữ</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hoặc</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cơ</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quan</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cần</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dùng</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dòng</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đi</a:t>
            </a:r>
            <a:r>
              <a:rPr lang="en-GB" sz="2800" dirty="0">
                <a:latin typeface="Times New Roman" panose="02020603050405020304" pitchFamily="18" charset="0"/>
                <a:ea typeface="Calibri" panose="020F0502020204030204" pitchFamily="34" charset="0"/>
              </a:rPr>
              <a:t> </a:t>
            </a:r>
            <a:r>
              <a:rPr lang="en-GB" sz="2800" dirty="0" err="1">
                <a:latin typeface="Times New Roman" panose="02020603050405020304" pitchFamily="18" charset="0"/>
                <a:ea typeface="Calibri" panose="020F0502020204030204" pitchFamily="34" charset="0"/>
              </a:rPr>
              <a:t>xuống</a:t>
            </a:r>
            <a:r>
              <a:rPr lang="en-GB" sz="2800" dirty="0">
                <a:latin typeface="Times New Roman" panose="02020603050405020304" pitchFamily="18" charset="0"/>
                <a:ea typeface="Calibri" panose="020F0502020204030204" pitchFamily="34" charset="0"/>
              </a:rPr>
              <a:t>)</a:t>
            </a:r>
            <a:endParaRPr lang="en-US" sz="2800" dirty="0"/>
          </a:p>
          <a:p>
            <a:endParaRPr lang="en-US" sz="2800" dirty="0"/>
          </a:p>
          <a:p>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69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38"/>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388307" y="1155269"/>
            <a:ext cx="8711852" cy="3831818"/>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1:</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hút nước và khoáng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Lá cây		B. Thân cây		C. Quả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2</a:t>
            </a:r>
            <a:r>
              <a:rPr lang="nl-NL" sz="1800" dirty="0">
                <a:latin typeface="Times New Roman" panose="02020603050405020304" pitchFamily="18" charset="0"/>
                <a:ea typeface="Calibri" panose="020F0502020204030204" pitchFamily="34" charset="0"/>
                <a:cs typeface="Times New Roman" panose="02020603050405020304" pitchFamily="18" charset="0"/>
              </a:rPr>
              <a:t>: Nước được vận chuyển từ rễ lên các bộ phận phía trên nhờ:</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B. Dòng mạch gỗ		C. Lá cây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3:</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vận chuyển các chất hữu cơ tổng hợp ở lá đến cơ quan dự trữ hoặc cơ quan sử dụng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B. Dòng mạch gỗ	C. Lá cây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p:cNvSpPr txBox="1"/>
          <p:nvPr/>
        </p:nvSpPr>
        <p:spPr>
          <a:xfrm>
            <a:off x="2812095" y="554554"/>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181001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38"/>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410228" y="1155269"/>
            <a:ext cx="832354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4:</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nhiệm vụ thoát hơi nước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Rễ cây		B. Thân cây		C. Quả		D. Lá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5:</a:t>
            </a:r>
            <a:r>
              <a:rPr lang="nl-NL" sz="1800" dirty="0">
                <a:latin typeface="Times New Roman" panose="02020603050405020304" pitchFamily="18" charset="0"/>
                <a:ea typeface="Calibri" panose="020F0502020204030204" pitchFamily="34" charset="0"/>
                <a:cs typeface="Times New Roman" panose="02020603050405020304" pitchFamily="18" charset="0"/>
              </a:rPr>
              <a:t> Đâu không phải là vai trò của thoát hơi nước?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khoáng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lên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B.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trời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C.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dirty="0">
                <a:latin typeface="Times New Roman" panose="02020603050405020304" pitchFamily="18" charset="0"/>
                <a:ea typeface="Calibri" panose="020F0502020204030204" pitchFamily="34" charset="0"/>
                <a:cs typeface="Times New Roman" panose="02020603050405020304" pitchFamily="18" charset="0"/>
              </a:rPr>
              <a:t> CO</a:t>
            </a:r>
            <a:r>
              <a:rPr lang="en-US" sz="1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quang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D.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héo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812095" y="554554"/>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701245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38"/>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12095" y="554554"/>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p:txBody>
      </p:sp>
      <p:sp>
        <p:nvSpPr>
          <p:cNvPr id="2" name="Rectangle 1"/>
          <p:cNvSpPr/>
          <p:nvPr/>
        </p:nvSpPr>
        <p:spPr>
          <a:xfrm>
            <a:off x="626301" y="1155269"/>
            <a:ext cx="767845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1</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a:latin typeface="Times New Roman" panose="02020603050405020304" pitchFamily="18" charset="0"/>
                <a:ea typeface="Calibri" panose="020F0502020204030204" pitchFamily="34" charset="0"/>
                <a:cs typeface="Times New Roman" panose="02020603050405020304" pitchFamily="18" charset="0"/>
              </a:rPr>
              <a:t>Bạn Na mua cành hoa hồng trắng về để cắm. Mẹ bạn Na bảo phải cho nước sạch vào bình hoa và cắt bỏ phần gốc của cành hoa trước khi cắm. Na thắc mắc tại sao phải làm như vậy. Em hãy giải thích để bạn hiểu nhé?</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2:</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	Bạn An mua hoa lay ơn màu trắng về cắm. Bạn nảy ra ý tưởng cắm hoa vào dung dịch xanh mêtylen (màu xanh) để nhuộm hoa thành màu xanh. Em hãy giải thích tại sao khi làm như vậy thì hoa lại có màu xanh?</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832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38"/>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12095" y="554554"/>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p:txBody>
      </p:sp>
      <p:sp>
        <p:nvSpPr>
          <p:cNvPr id="3" name="Rectangle 2"/>
          <p:cNvSpPr/>
          <p:nvPr/>
        </p:nvSpPr>
        <p:spPr>
          <a:xfrm>
            <a:off x="175365" y="1303074"/>
            <a:ext cx="8555276" cy="2169825"/>
          </a:xfrm>
          <a:prstGeom prst="rect">
            <a:avLst/>
          </a:prstGeom>
        </p:spPr>
        <p:txBody>
          <a:bodyPr wrap="square">
            <a:spAutoFit/>
          </a:bodyPr>
          <a:lstStyle/>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3:</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Tại sao về mùa hè ngồi dưới các tán cây lớn lại mát hơn ngồi dưới mái che bằng tôn?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Tại sao khi dịch chuyển các cây cảnh lớn đến trồng nơi khác người ta lại cắt bỏ bớt các cành lá?</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396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lgn="ctr"/>
            <a:fld id="{00000000-1234-1234-1234-123412341234}" type="slidenum">
              <a:rPr lang="en" smtClean="0"/>
              <a:pPr algn="ctr"/>
              <a:t>3</a:t>
            </a:fld>
            <a:endParaRPr lang="en"/>
          </a:p>
        </p:txBody>
      </p:sp>
      <p:sp>
        <p:nvSpPr>
          <p:cNvPr id="15" name="Rectangle 14"/>
          <p:cNvSpPr/>
          <p:nvPr/>
        </p:nvSpPr>
        <p:spPr>
          <a:xfrm>
            <a:off x="-19550" y="-179170"/>
            <a:ext cx="5569560" cy="830997"/>
          </a:xfrm>
          <a:prstGeom prst="rect">
            <a:avLst/>
          </a:prstGeom>
        </p:spPr>
        <p:txBody>
          <a:bodyPr wrap="square">
            <a:spAutoFit/>
          </a:bodyPr>
          <a:lstStyle/>
          <a:p>
            <a:pPr>
              <a:lnSpc>
                <a:spcPct val="150000"/>
              </a:lnSpc>
              <a:spcAft>
                <a:spcPts val="1000"/>
              </a:spcAft>
            </a:pPr>
            <a:r>
              <a:rPr lang="en-GB"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3. </a:t>
            </a:r>
            <a:r>
              <a:rPr lang="en-GB"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32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3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2012" y="507458"/>
            <a:ext cx="8710326" cy="954107"/>
          </a:xfrm>
          <a:prstGeom prst="rect">
            <a:avLst/>
          </a:prstGeom>
        </p:spPr>
        <p:txBody>
          <a:bodyPr wrap="square">
            <a:spAutoFit/>
          </a:bodyPr>
          <a:lstStyle/>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rễ</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hút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lá</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9550" y="1250986"/>
            <a:ext cx="9177505" cy="1815882"/>
          </a:xfrm>
          <a:prstGeom prst="rect">
            <a:avLst/>
          </a:prstGeom>
        </p:spPr>
        <p:txBody>
          <a:bodyPr wrap="square">
            <a:spAutoFit/>
          </a:bodyPr>
          <a:lstStyle/>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khổng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800" dirty="0">
                <a:latin typeface="Times New Roman" panose="02020603050405020304" pitchFamily="18" charset="0"/>
                <a:ea typeface="Calibri" panose="020F0502020204030204" pitchFamily="34" charset="0"/>
                <a:cs typeface="Times New Roman" panose="02020603050405020304" pitchFamily="18" charset="0"/>
              </a:rPr>
              <a:t> no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đóng</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→thoát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ít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58216" y="3066868"/>
            <a:ext cx="8821972" cy="1815882"/>
          </a:xfrm>
          <a:prstGeom prst="rect">
            <a:avLst/>
          </a:prstGeom>
        </p:spPr>
        <p:txBody>
          <a:bodyPr wrap="square">
            <a:spAutoFit/>
          </a:bodyPr>
          <a:lstStyle/>
          <a:p>
            <a:pPr algn="just"/>
            <a:r>
              <a:rPr lang="en-US" sz="2800" smtClean="0">
                <a:latin typeface="Times New Roman" panose="02020603050405020304" pitchFamily="18" charset="0"/>
                <a:ea typeface="Calibri" panose="020F0502020204030204" pitchFamily="34" charset="0"/>
                <a:cs typeface="Times New Roman" panose="02020603050405020304" pitchFamily="18" charset="0"/>
              </a:rPr>
              <a:t>- Ý </a:t>
            </a:r>
            <a:r>
              <a:rPr lang="en-US" sz="2800">
                <a:latin typeface="Times New Roman" panose="02020603050405020304" pitchFamily="18" charset="0"/>
                <a:ea typeface="Calibri" panose="020F0502020204030204" pitchFamily="34" charset="0"/>
                <a:cs typeface="Times New Roman" panose="02020603050405020304" pitchFamily="18" charset="0"/>
              </a:rPr>
              <a:t>nghĩa thoát hơi nước:</a:t>
            </a:r>
          </a:p>
          <a:p>
            <a:pPr algn="just"/>
            <a:r>
              <a:rPr lang="en-US" sz="2800">
                <a:latin typeface="Times New Roman" panose="02020603050405020304" pitchFamily="18" charset="0"/>
                <a:ea typeface="Calibri" panose="020F0502020204030204" pitchFamily="34" charset="0"/>
                <a:cs typeface="Times New Roman" panose="02020603050405020304" pitchFamily="18" charset="0"/>
              </a:rPr>
              <a:t>+ Là động lực trên của dòng mạch gỗ.</a:t>
            </a:r>
          </a:p>
          <a:p>
            <a:pPr algn="just"/>
            <a:r>
              <a:rPr lang="en-US" sz="2800">
                <a:latin typeface="Times New Roman" panose="02020603050405020304" pitchFamily="18" charset="0"/>
                <a:ea typeface="Calibri" panose="020F0502020204030204" pitchFamily="34" charset="0"/>
                <a:cs typeface="Times New Roman" panose="02020603050405020304" pitchFamily="18" charset="0"/>
              </a:rPr>
              <a:t>+ Giúp lá cây không bị đốt nóng.</a:t>
            </a:r>
          </a:p>
          <a:p>
            <a:pPr algn="just"/>
            <a:r>
              <a:rPr lang="en-US" sz="2800">
                <a:latin typeface="Times New Roman" panose="02020603050405020304" pitchFamily="18" charset="0"/>
                <a:ea typeface="Calibri" panose="020F0502020204030204" pitchFamily="34" charset="0"/>
                <a:cs typeface="Times New Roman" panose="02020603050405020304" pitchFamily="18" charset="0"/>
              </a:rPr>
              <a:t>+ Khi thoát hơi nước khí khổng mở giúp khí CO</a:t>
            </a:r>
            <a:r>
              <a:rPr lang="en-US" sz="2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2800">
                <a:latin typeface="Times New Roman" panose="02020603050405020304" pitchFamily="18" charset="0"/>
                <a:ea typeface="Calibri" panose="020F0502020204030204" pitchFamily="34" charset="0"/>
                <a:cs typeface="Times New Roman" panose="02020603050405020304" pitchFamily="18" charset="0"/>
              </a:rPr>
              <a:t> đi vào.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912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lgn="ctr"/>
            <a:fld id="{00000000-1234-1234-1234-123412341234}" type="slidenum">
              <a:rPr lang="en" smtClean="0"/>
              <a:pPr algn="ctr"/>
              <a:t>4</a:t>
            </a:fld>
            <a:endParaRPr lang="en"/>
          </a:p>
        </p:txBody>
      </p:sp>
      <p:sp>
        <p:nvSpPr>
          <p:cNvPr id="2" name="Rectangle 1"/>
          <p:cNvSpPr/>
          <p:nvPr/>
        </p:nvSpPr>
        <p:spPr>
          <a:xfrm>
            <a:off x="94921" y="0"/>
            <a:ext cx="8970063" cy="959237"/>
          </a:xfrm>
          <a:prstGeom prst="rect">
            <a:avLst/>
          </a:prstGeom>
        </p:spPr>
        <p:txBody>
          <a:bodyPr wrap="square">
            <a:spAutoFit/>
          </a:bodyPr>
          <a:lstStyle/>
          <a:p>
            <a:pPr>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r>
              <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GB"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flipH="1">
            <a:off x="4376147" y="2275367"/>
            <a:ext cx="8632" cy="2772144"/>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3" y="1951017"/>
            <a:ext cx="2955851" cy="300080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177" y="2275367"/>
            <a:ext cx="2934586" cy="2772144"/>
          </a:xfrm>
          <a:prstGeom prst="rect">
            <a:avLst/>
          </a:prstGeom>
        </p:spPr>
      </p:pic>
    </p:spTree>
    <p:extLst>
      <p:ext uri="{BB962C8B-B14F-4D97-AF65-F5344CB8AC3E}">
        <p14:creationId xmlns:p14="http://schemas.microsoft.com/office/powerpoint/2010/main" val="38049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55" y="120591"/>
            <a:ext cx="7843200" cy="653700"/>
          </a:xfrm>
        </p:spPr>
        <p:txBody>
          <a:bodyPr/>
          <a:lstStyle/>
          <a:p>
            <a:r>
              <a:rPr lang="vi-VN" smtClean="0"/>
              <a:t>- Kết </a:t>
            </a:r>
            <a:r>
              <a:rPr lang="vi-VN" dirty="0" smtClean="0"/>
              <a:t>quả và giải thích:</a:t>
            </a:r>
            <a:endParaRPr lang="vi-VN" dirty="0"/>
          </a:p>
        </p:txBody>
      </p:sp>
      <p:sp>
        <p:nvSpPr>
          <p:cNvPr id="5" name="Slide Number Placeholder 4"/>
          <p:cNvSpPr>
            <a:spLocks noGrp="1"/>
          </p:cNvSpPr>
          <p:nvPr>
            <p:ph type="sldNum" idx="12"/>
          </p:nvPr>
        </p:nvSpPr>
        <p:spPr/>
        <p:txBody>
          <a:bodyPr/>
          <a:lstStyle/>
          <a:p>
            <a:pPr algn="ctr"/>
            <a:fld id="{00000000-1234-1234-1234-123412341234}" type="slidenum">
              <a:rPr lang="en" smtClean="0"/>
              <a:pPr algn="ctr"/>
              <a:t>5</a:t>
            </a:fld>
            <a:endParaRPr lang="en"/>
          </a:p>
        </p:txBody>
      </p:sp>
      <p:sp>
        <p:nvSpPr>
          <p:cNvPr id="7" name="Rectangle 6"/>
          <p:cNvSpPr/>
          <p:nvPr/>
        </p:nvSpPr>
        <p:spPr>
          <a:xfrm>
            <a:off x="661055" y="774291"/>
            <a:ext cx="5934954" cy="3662541"/>
          </a:xfrm>
          <a:prstGeom prst="rect">
            <a:avLst/>
          </a:prstGeom>
        </p:spPr>
        <p:txBody>
          <a:bodyPr wrap="square">
            <a:spAutoFit/>
          </a:bodyPr>
          <a:lstStyle/>
          <a:p>
            <a:pPr algn="just">
              <a:spcBef>
                <a:spcPts val="1800"/>
              </a:spcBef>
              <a:spcAft>
                <a:spcPts val="6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smtClean="0">
                <a:latin typeface="Times New Roman" panose="02020603050405020304" pitchFamily="18" charset="0"/>
                <a:ea typeface="Calibri" panose="020F0502020204030204" pitchFamily="34" charset="0"/>
                <a:cs typeface="Times New Roman" panose="02020603050405020304" pitchFamily="18" charset="0"/>
              </a:rPr>
              <a:t>Cắt</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ngang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dung dịch màu đỏ</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đỏ</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còn </a:t>
            </a:r>
            <a:r>
              <a:rPr lang="en-GB" sz="2400" dirty="0" err="1" smtClean="0">
                <a:latin typeface="Times New Roman" panose="02020603050405020304" pitchFamily="18" charset="0"/>
                <a:ea typeface="Calibri" panose="020F0502020204030204" pitchFamily="34" charset="0"/>
                <a:cs typeface="Times New Roman" panose="02020603050405020304" pitchFamily="18" charset="0"/>
              </a:rPr>
              <a:t>cốc</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dung dịch màu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xanh</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xanh</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18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1800"/>
              </a:spcBef>
              <a:spcAft>
                <a:spcPts val="600"/>
              </a:spcAft>
            </a:pPr>
            <a:r>
              <a:rPr lang="en-GB" sz="2400" dirty="0" err="1">
                <a:latin typeface="Times New Roman" panose="02020603050405020304" pitchFamily="18" charset="0"/>
                <a:ea typeface="Calibri" panose="020F0502020204030204" pitchFamily="34" charset="0"/>
                <a:cs typeface="Times New Roman" panose="02020603050405020304" pitchFamily="18" charset="0"/>
              </a:rPr>
              <a:t>Vì</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dưới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gỗ</a:t>
            </a:r>
            <a:endParaRPr lang="vi-VN" sz="18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1800"/>
              </a:spcBef>
              <a:spcAft>
                <a:spcPts val="600"/>
              </a:spcAft>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luận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smtClean="0">
                <a:latin typeface="Times New Roman" panose="02020603050405020304" pitchFamily="18" charset="0"/>
                <a:ea typeface="Calibri" panose="020F0502020204030204" pitchFamily="34" charset="0"/>
                <a:cs typeface="Times New Roman" panose="02020603050405020304" pitchFamily="18" charset="0"/>
              </a:rPr>
              <a:t>thân</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6596009" y="996593"/>
            <a:ext cx="2157573" cy="3996646"/>
          </a:xfrm>
          <a:prstGeom prst="rect">
            <a:avLst/>
          </a:prstGeom>
        </p:spPr>
      </p:pic>
    </p:spTree>
    <p:extLst>
      <p:ext uri="{BB962C8B-B14F-4D97-AF65-F5344CB8AC3E}">
        <p14:creationId xmlns:p14="http://schemas.microsoft.com/office/powerpoint/2010/main" val="11257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lgn="ctr"/>
            <a:fld id="{00000000-1234-1234-1234-123412341234}" type="slidenum">
              <a:rPr lang="en" smtClean="0"/>
              <a:pPr algn="ctr"/>
              <a:t>6</a:t>
            </a:fld>
            <a:endParaRPr lang="en"/>
          </a:p>
        </p:txBody>
      </p:sp>
      <p:sp>
        <p:nvSpPr>
          <p:cNvPr id="6" name="Rectangle 5"/>
          <p:cNvSpPr/>
          <p:nvPr/>
        </p:nvSpPr>
        <p:spPr>
          <a:xfrm>
            <a:off x="516446" y="428159"/>
            <a:ext cx="8314659" cy="1815882"/>
          </a:xfrm>
          <a:prstGeom prst="rect">
            <a:avLst/>
          </a:prstGeom>
        </p:spPr>
        <p:txBody>
          <a:bodyPr wrap="square">
            <a:spAutoFit/>
          </a:bodyPr>
          <a:lstStyle/>
          <a:p>
            <a:r>
              <a:rPr lang="en-GB" sz="2800" b="1" dirty="0">
                <a:latin typeface="Times New Roman" panose="02020603050405020304" pitchFamily="18" charset="0"/>
                <a:ea typeface="Calibri" panose="020F0502020204030204" pitchFamily="34" charset="0"/>
                <a:cs typeface="Times New Roman" panose="02020603050405020304" pitchFamily="18" charset="0"/>
              </a:rPr>
              <a:t>2.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Thí</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chứng</a:t>
            </a:r>
            <a:r>
              <a:rPr lang="en-GB" sz="2800" b="1" dirty="0">
                <a:latin typeface="Times New Roman" panose="02020603050405020304" pitchFamily="18" charset="0"/>
                <a:ea typeface="Calibri" panose="020F0502020204030204" pitchFamily="34" charset="0"/>
                <a:cs typeface="Times New Roman" panose="02020603050405020304" pitchFamily="18" charset="0"/>
              </a:rPr>
              <a:t> minh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hơi</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800" b="1" dirty="0">
                <a:latin typeface="Times New Roman" panose="02020603050405020304" pitchFamily="18" charset="0"/>
                <a:ea typeface="Calibri" panose="020F0502020204030204" pitchFamily="34" charset="0"/>
                <a:cs typeface="Times New Roman" panose="02020603050405020304" pitchFamily="18" charset="0"/>
              </a:rPr>
              <a:t> ở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lá</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smtClean="0">
                <a:latin typeface="Times New Roman" panose="02020603050405020304" pitchFamily="18" charset="0"/>
                <a:ea typeface="Calibri" panose="020F0502020204030204" pitchFamily="34" charset="0"/>
                <a:cs typeface="Times New Roman" panose="02020603050405020304" pitchFamily="18" charset="0"/>
              </a:rPr>
              <a:t>cây</a:t>
            </a:r>
            <a:endParaRPr lang="en-GB" sz="2800" b="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a:p>
            <a:r>
              <a:rPr lang="en-GB" sz="2800" b="1" dirty="0" err="1" smtClean="0">
                <a:latin typeface="Times New Roman" panose="02020603050405020304" pitchFamily="18" charset="0"/>
                <a:ea typeface="Calibri" panose="020F0502020204030204" pitchFamily="34" charset="0"/>
                <a:cs typeface="Times New Roman" panose="02020603050405020304" pitchFamily="18" charset="0"/>
              </a:rPr>
              <a:t>THÍ</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smtClean="0">
                <a:latin typeface="Times New Roman" panose="02020603050405020304" pitchFamily="18" charset="0"/>
                <a:ea typeface="Calibri" panose="020F0502020204030204" pitchFamily="34" charset="0"/>
                <a:cs typeface="Times New Roman" panose="02020603050405020304" pitchFamily="18" charset="0"/>
              </a:rPr>
              <a:t>NGHIỆM</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 1</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vi-VN" sz="2800" dirty="0"/>
          </a:p>
        </p:txBody>
      </p:sp>
    </p:spTree>
    <p:extLst>
      <p:ext uri="{BB962C8B-B14F-4D97-AF65-F5344CB8AC3E}">
        <p14:creationId xmlns:p14="http://schemas.microsoft.com/office/powerpoint/2010/main" val="3862325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55" y="120591"/>
            <a:ext cx="7843200" cy="653700"/>
          </a:xfrm>
        </p:spPr>
        <p:txBody>
          <a:bodyPr/>
          <a:lstStyle/>
          <a:p>
            <a:r>
              <a:rPr lang="vi-VN" dirty="0" smtClean="0"/>
              <a:t>Kết quả và giải thích:</a:t>
            </a:r>
            <a:endParaRPr lang="vi-VN" dirty="0"/>
          </a:p>
        </p:txBody>
      </p:sp>
      <p:sp>
        <p:nvSpPr>
          <p:cNvPr id="5" name="Slide Number Placeholder 4"/>
          <p:cNvSpPr>
            <a:spLocks noGrp="1"/>
          </p:cNvSpPr>
          <p:nvPr>
            <p:ph type="sldNum" idx="12"/>
          </p:nvPr>
        </p:nvSpPr>
        <p:spPr/>
        <p:txBody>
          <a:bodyPr/>
          <a:lstStyle/>
          <a:p>
            <a:pPr algn="ctr"/>
            <a:fld id="{00000000-1234-1234-1234-123412341234}" type="slidenum">
              <a:rPr lang="en" smtClean="0">
                <a:solidFill>
                  <a:prstClr val="black">
                    <a:tint val="75000"/>
                  </a:prstClr>
                </a:solidFill>
              </a:rPr>
              <a:pPr algn="ctr"/>
              <a:t>7</a:t>
            </a:fld>
            <a:endParaRPr lang="en">
              <a:solidFill>
                <a:prstClr val="black">
                  <a:tint val="75000"/>
                </a:prstClr>
              </a:solidFill>
            </a:endParaRPr>
          </a:p>
        </p:txBody>
      </p:sp>
      <p:sp>
        <p:nvSpPr>
          <p:cNvPr id="3" name="Rectangle 2"/>
          <p:cNvSpPr/>
          <p:nvPr/>
        </p:nvSpPr>
        <p:spPr>
          <a:xfrm>
            <a:off x="404201" y="641732"/>
            <a:ext cx="8400752" cy="3708708"/>
          </a:xfrm>
          <a:prstGeom prst="rect">
            <a:avLst/>
          </a:prstGeom>
        </p:spPr>
        <p:txBody>
          <a:bodyPr wrap="square">
            <a:spAutoFit/>
          </a:bodyPr>
          <a:lstStyle/>
          <a:p>
            <a:pPr algn="just">
              <a:lnSpc>
                <a:spcPct val="150000"/>
              </a:lnSpc>
              <a:spcAft>
                <a:spcPts val="1000"/>
              </a:spcAft>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Cây</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cắt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bỏ</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lá</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sau</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hơn</a:t>
            </a:r>
            <a:r>
              <a:rPr lang="en-GB" sz="2800" dirty="0">
                <a:latin typeface="Times New Roman" panose="02020603050405020304" pitchFamily="18" charset="0"/>
                <a:ea typeface="Calibri" panose="020F0502020204030204" pitchFamily="34" charset="0"/>
                <a:cs typeface="Times New Roman" panose="02020603050405020304" pitchFamily="18" charset="0"/>
              </a:rPr>
              <a:t> 1 </a:t>
            </a:r>
            <a:r>
              <a:rPr lang="en-GB" sz="2800" dirty="0" err="1">
                <a:latin typeface="Times New Roman" panose="02020603050405020304" pitchFamily="18" charset="0"/>
                <a:ea typeface="Calibri" panose="020F0502020204030204" pitchFamily="34" charset="0"/>
                <a:cs typeface="Times New Roman" panose="02020603050405020304" pitchFamily="18" charset="0"/>
              </a:rPr>
              <a:t>giờ</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túi</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nilong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không</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hơi</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Cây</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lá</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sau</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hơn</a:t>
            </a:r>
            <a:r>
              <a:rPr lang="en-GB" sz="2800" dirty="0">
                <a:latin typeface="Times New Roman" panose="02020603050405020304" pitchFamily="18" charset="0"/>
                <a:ea typeface="Calibri" panose="020F0502020204030204" pitchFamily="34" charset="0"/>
                <a:cs typeface="Times New Roman" panose="02020603050405020304" pitchFamily="18" charset="0"/>
              </a:rPr>
              <a:t> 1 </a:t>
            </a:r>
            <a:r>
              <a:rPr lang="en-GB" sz="2800" dirty="0" err="1">
                <a:latin typeface="Times New Roman" panose="02020603050405020304" pitchFamily="18" charset="0"/>
                <a:ea typeface="Calibri" panose="020F0502020204030204" pitchFamily="34" charset="0"/>
                <a:cs typeface="Times New Roman" panose="02020603050405020304" pitchFamily="18" charset="0"/>
              </a:rPr>
              <a:t>giờ</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túi</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nilong</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hơi</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GB" sz="2800" dirty="0" err="1">
                <a:latin typeface="Times New Roman" panose="02020603050405020304" pitchFamily="18" charset="0"/>
                <a:ea typeface="Calibri" panose="020F0502020204030204" pitchFamily="34" charset="0"/>
                <a:cs typeface="Times New Roman" panose="02020603050405020304" pitchFamily="18" charset="0"/>
              </a:rPr>
              <a:t>Vì</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cắt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bỏ</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lá</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thoát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hơi</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không</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diễn</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ra</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được</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thoát</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hơi</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800" dirty="0">
                <a:latin typeface="Times New Roman" panose="02020603050405020304" pitchFamily="18" charset="0"/>
                <a:ea typeface="Calibri" panose="020F0502020204030204" pitchFamily="34" charset="0"/>
                <a:cs typeface="Times New Roman" panose="02020603050405020304" pitchFamily="18" charset="0"/>
              </a:rPr>
              <a:t> ở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lá</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883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lgn="ctr"/>
            <a:fld id="{00000000-1234-1234-1234-123412341234}" type="slidenum">
              <a:rPr lang="en" smtClean="0">
                <a:solidFill>
                  <a:prstClr val="black">
                    <a:tint val="75000"/>
                  </a:prstClr>
                </a:solidFill>
              </a:rPr>
              <a:pPr algn="ctr"/>
              <a:t>8</a:t>
            </a:fld>
            <a:endParaRPr lang="en">
              <a:solidFill>
                <a:prstClr val="black">
                  <a:tint val="75000"/>
                </a:prstClr>
              </a:solidFill>
            </a:endParaRPr>
          </a:p>
        </p:txBody>
      </p:sp>
      <p:sp>
        <p:nvSpPr>
          <p:cNvPr id="6" name="Rectangle 5"/>
          <p:cNvSpPr/>
          <p:nvPr/>
        </p:nvSpPr>
        <p:spPr>
          <a:xfrm>
            <a:off x="516446" y="0"/>
            <a:ext cx="8314659" cy="1384995"/>
          </a:xfrm>
          <a:prstGeom prst="rect">
            <a:avLst/>
          </a:prstGeom>
        </p:spPr>
        <p:txBody>
          <a:bodyPr wrap="square">
            <a:spAutoFit/>
          </a:bodyPr>
          <a:lstStyle/>
          <a:p>
            <a:r>
              <a:rPr lang="en-GB" sz="2800" b="1" dirty="0">
                <a:latin typeface="Times New Roman" panose="02020603050405020304" pitchFamily="18" charset="0"/>
                <a:ea typeface="Calibri" panose="020F0502020204030204" pitchFamily="34" charset="0"/>
                <a:cs typeface="Times New Roman" panose="02020603050405020304" pitchFamily="18" charset="0"/>
              </a:rPr>
              <a:t>2.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Thí</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nghiệm</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chứng</a:t>
            </a:r>
            <a:r>
              <a:rPr lang="en-GB" sz="2800" b="1" dirty="0">
                <a:latin typeface="Times New Roman" panose="02020603050405020304" pitchFamily="18" charset="0"/>
                <a:ea typeface="Calibri" panose="020F0502020204030204" pitchFamily="34" charset="0"/>
                <a:cs typeface="Times New Roman" panose="02020603050405020304" pitchFamily="18" charset="0"/>
              </a:rPr>
              <a:t> minh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hơi</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800" b="1" dirty="0">
                <a:latin typeface="Times New Roman" panose="02020603050405020304" pitchFamily="18" charset="0"/>
                <a:ea typeface="Calibri" panose="020F0502020204030204" pitchFamily="34" charset="0"/>
                <a:cs typeface="Times New Roman" panose="02020603050405020304" pitchFamily="18" charset="0"/>
              </a:rPr>
              <a:t> ở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lá</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smtClean="0">
                <a:latin typeface="Times New Roman" panose="02020603050405020304" pitchFamily="18" charset="0"/>
                <a:ea typeface="Calibri" panose="020F0502020204030204" pitchFamily="34" charset="0"/>
                <a:cs typeface="Times New Roman" panose="02020603050405020304" pitchFamily="18" charset="0"/>
              </a:rPr>
              <a:t>cây</a:t>
            </a:r>
            <a:endParaRPr lang="en-GB" sz="2800" b="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GB" sz="2800" b="1" dirty="0">
              <a:latin typeface="Times New Roman" panose="02020603050405020304" pitchFamily="18" charset="0"/>
              <a:ea typeface="Calibri" panose="020F0502020204030204" pitchFamily="34" charset="0"/>
              <a:cs typeface="Times New Roman" panose="02020603050405020304" pitchFamily="18" charset="0"/>
            </a:endParaRPr>
          </a:p>
          <a:p>
            <a:r>
              <a:rPr lang="en-GB" sz="2800" b="1" dirty="0" err="1" smtClean="0">
                <a:latin typeface="Times New Roman" panose="02020603050405020304" pitchFamily="18" charset="0"/>
                <a:ea typeface="Calibri" panose="020F0502020204030204" pitchFamily="34" charset="0"/>
                <a:cs typeface="Times New Roman" panose="02020603050405020304" pitchFamily="18" charset="0"/>
              </a:rPr>
              <a:t>THÍ</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smtClean="0">
                <a:latin typeface="Times New Roman" panose="02020603050405020304" pitchFamily="18" charset="0"/>
                <a:ea typeface="Calibri" panose="020F0502020204030204" pitchFamily="34" charset="0"/>
                <a:cs typeface="Times New Roman" panose="02020603050405020304" pitchFamily="18" charset="0"/>
              </a:rPr>
              <a:t>NGHIỆM</a:t>
            </a:r>
            <a:r>
              <a:rPr lang="en-GB" sz="2800" b="1" dirty="0" smtClean="0">
                <a:latin typeface="Times New Roman" panose="02020603050405020304" pitchFamily="18" charset="0"/>
                <a:ea typeface="Calibri" panose="020F0502020204030204" pitchFamily="34" charset="0"/>
                <a:cs typeface="Times New Roman" panose="02020603050405020304" pitchFamily="18" charset="0"/>
              </a:rPr>
              <a:t> 2</a:t>
            </a:r>
            <a:endParaRPr lang="vi-VN" sz="2800" dirty="0"/>
          </a:p>
        </p:txBody>
      </p:sp>
    </p:spTree>
    <p:extLst>
      <p:ext uri="{BB962C8B-B14F-4D97-AF65-F5344CB8AC3E}">
        <p14:creationId xmlns:p14="http://schemas.microsoft.com/office/powerpoint/2010/main" val="3280280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55" y="120591"/>
            <a:ext cx="7843200" cy="653700"/>
          </a:xfrm>
        </p:spPr>
        <p:txBody>
          <a:bodyPr/>
          <a:lstStyle/>
          <a:p>
            <a:r>
              <a:rPr lang="vi-VN" dirty="0" smtClean="0"/>
              <a:t>Kết quả và giải thích:</a:t>
            </a:r>
            <a:endParaRPr lang="vi-VN" dirty="0"/>
          </a:p>
        </p:txBody>
      </p:sp>
      <p:sp>
        <p:nvSpPr>
          <p:cNvPr id="5" name="Slide Number Placeholder 4"/>
          <p:cNvSpPr>
            <a:spLocks noGrp="1"/>
          </p:cNvSpPr>
          <p:nvPr>
            <p:ph type="sldNum" idx="12"/>
          </p:nvPr>
        </p:nvSpPr>
        <p:spPr/>
        <p:txBody>
          <a:bodyPr/>
          <a:lstStyle/>
          <a:p>
            <a:pPr algn="ctr"/>
            <a:fld id="{00000000-1234-1234-1234-123412341234}" type="slidenum">
              <a:rPr lang="en" smtClean="0">
                <a:solidFill>
                  <a:prstClr val="black">
                    <a:tint val="75000"/>
                  </a:prstClr>
                </a:solidFill>
              </a:rPr>
              <a:pPr algn="ctr"/>
              <a:t>9</a:t>
            </a:fld>
            <a:endParaRPr lang="en">
              <a:solidFill>
                <a:prstClr val="black">
                  <a:tint val="75000"/>
                </a:prstClr>
              </a:solidFill>
            </a:endParaRPr>
          </a:p>
        </p:txBody>
      </p:sp>
      <p:sp>
        <p:nvSpPr>
          <p:cNvPr id="4" name="Rectangle 3"/>
          <p:cNvSpPr/>
          <p:nvPr/>
        </p:nvSpPr>
        <p:spPr>
          <a:xfrm>
            <a:off x="661055" y="697740"/>
            <a:ext cx="7843200" cy="2990562"/>
          </a:xfrm>
          <a:prstGeom prst="rect">
            <a:avLst/>
          </a:prstGeom>
        </p:spPr>
        <p:txBody>
          <a:bodyPr wrap="square">
            <a:spAutoFit/>
          </a:bodyPr>
          <a:lstStyle/>
          <a:p>
            <a:pPr algn="just">
              <a:lnSpc>
                <a:spcPct val="150000"/>
              </a:lnSpc>
              <a:spcAft>
                <a:spcPts val="1000"/>
              </a:spcAft>
            </a:pP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smtClean="0">
                <a:latin typeface="Times New Roman" panose="02020603050405020304" pitchFamily="18" charset="0"/>
                <a:ea typeface="Calibri" panose="020F0502020204030204" pitchFamily="34" charset="0"/>
                <a:cs typeface="Times New Roman" panose="02020603050405020304" pitchFamily="18" charset="0"/>
              </a:rPr>
              <a:t>Sau</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thời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gian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bị</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lệch</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phía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chậu</a:t>
            </a:r>
            <a:r>
              <a:rPr lang="en-GB" sz="3200" dirty="0">
                <a:latin typeface="Times New Roman" panose="02020603050405020304" pitchFamily="18" charset="0"/>
                <a:ea typeface="Calibri" panose="020F0502020204030204" pitchFamily="34" charset="0"/>
                <a:cs typeface="Times New Roman" panose="02020603050405020304" pitchFamily="18" charset="0"/>
              </a:rPr>
              <a:t> B </a:t>
            </a:r>
            <a:r>
              <a:rPr lang="en-GB" sz="3200" dirty="0" err="1">
                <a:latin typeface="Times New Roman" panose="02020603050405020304" pitchFamily="18" charset="0"/>
                <a:ea typeface="Calibri" panose="020F0502020204030204" pitchFamily="34" charset="0"/>
                <a:cs typeface="Times New Roman" panose="02020603050405020304" pitchFamily="18" charset="0"/>
              </a:rPr>
              <a:t>vì</a:t>
            </a:r>
            <a:r>
              <a:rPr lang="en-GB" sz="3200" dirty="0">
                <a:latin typeface="Times New Roman" panose="02020603050405020304" pitchFamily="18" charset="0"/>
                <a:ea typeface="Calibri" panose="020F0502020204030204" pitchFamily="34" charset="0"/>
                <a:cs typeface="Times New Roman" panose="02020603050405020304" pitchFamily="18" charset="0"/>
              </a:rPr>
              <a:t> ở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bình</a:t>
            </a:r>
            <a:r>
              <a:rPr lang="en-GB" sz="3200" dirty="0">
                <a:latin typeface="Times New Roman" panose="02020603050405020304" pitchFamily="18" charset="0"/>
                <a:ea typeface="Calibri" panose="020F0502020204030204" pitchFamily="34" charset="0"/>
                <a:cs typeface="Times New Roman" panose="02020603050405020304" pitchFamily="18" charset="0"/>
              </a:rPr>
              <a:t> A </a:t>
            </a:r>
            <a:r>
              <a:rPr lang="en-GB" sz="3200" dirty="0" err="1">
                <a:latin typeface="Times New Roman" panose="02020603050405020304" pitchFamily="18" charset="0"/>
                <a:ea typeface="Calibri" panose="020F0502020204030204" pitchFamily="34" charset="0"/>
                <a:cs typeface="Times New Roman" panose="02020603050405020304" pitchFamily="18" charset="0"/>
              </a:rPr>
              <a:t>diễn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ra</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thoát</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hơi</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lượng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bình</a:t>
            </a:r>
            <a:r>
              <a:rPr lang="en-GB" sz="3200" dirty="0">
                <a:latin typeface="Times New Roman" panose="02020603050405020304" pitchFamily="18" charset="0"/>
                <a:ea typeface="Calibri" panose="020F0502020204030204" pitchFamily="34" charset="0"/>
                <a:cs typeface="Times New Roman" panose="02020603050405020304" pitchFamily="18" charset="0"/>
              </a:rPr>
              <a:t> tam </a:t>
            </a:r>
            <a:r>
              <a:rPr lang="en-GB"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bị</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latin typeface="Times New Roman" panose="02020603050405020304" pitchFamily="18" charset="0"/>
                <a:ea typeface="Calibri" panose="020F0502020204030204" pitchFamily="34" charset="0"/>
                <a:cs typeface="Times New Roman" panose="02020603050405020304" pitchFamily="18" charset="0"/>
              </a:rPr>
              <a:t>cạn</a:t>
            </a:r>
            <a:r>
              <a:rPr lang="en-GB" sz="3200" dirty="0">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smtClean="0">
                <a:latin typeface="Times New Roman" panose="02020603050405020304" pitchFamily="18" charset="0"/>
                <a:ea typeface="Calibri" panose="020F0502020204030204" pitchFamily="34" charset="0"/>
                <a:cs typeface="Times New Roman" panose="02020603050405020304" pitchFamily="18" charset="0"/>
              </a:rPr>
              <a:t>dần</a:t>
            </a:r>
            <a:r>
              <a:rPr lang="en-GB"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400" dirty="0">
              <a:latin typeface="Calibri" panose="020F0502020204030204" pitchFamily="34" charset="0"/>
              <a:ea typeface="Calibri" panose="020F0502020204030204" pitchFamily="34" charset="0"/>
              <a:cs typeface="Times New Roman" panose="02020603050405020304" pitchFamily="18" charset="0"/>
            </a:endParaRPr>
          </a:p>
          <a:p>
            <a:r>
              <a:rPr lang="en-GB" sz="3200" dirty="0">
                <a:latin typeface="Times New Roman" panose="02020603050405020304" pitchFamily="18" charset="0"/>
                <a:ea typeface="Calibri" panose="020F0502020204030204" pitchFamily="34" charset="0"/>
              </a:rPr>
              <a:t>- </a:t>
            </a:r>
            <a:r>
              <a:rPr lang="en-GB" sz="3200" dirty="0" err="1">
                <a:latin typeface="Times New Roman" panose="02020603050405020304" pitchFamily="18" charset="0"/>
                <a:ea typeface="Calibri" panose="020F0502020204030204" pitchFamily="34" charset="0"/>
              </a:rPr>
              <a:t>Kết</a:t>
            </a:r>
            <a:r>
              <a:rPr lang="en-GB" sz="3200" dirty="0">
                <a:latin typeface="Times New Roman" panose="02020603050405020304" pitchFamily="18" charset="0"/>
                <a:ea typeface="Calibri" panose="020F0502020204030204" pitchFamily="34" charset="0"/>
              </a:rPr>
              <a:t> </a:t>
            </a:r>
            <a:r>
              <a:rPr lang="en-GB" sz="3200" dirty="0" err="1">
                <a:latin typeface="Times New Roman" panose="02020603050405020304" pitchFamily="18" charset="0"/>
                <a:ea typeface="Calibri" panose="020F0502020204030204" pitchFamily="34" charset="0"/>
              </a:rPr>
              <a:t>luận</a:t>
            </a:r>
            <a:r>
              <a:rPr lang="en-GB" sz="3200" dirty="0">
                <a:latin typeface="Times New Roman" panose="02020603050405020304" pitchFamily="18" charset="0"/>
                <a:ea typeface="Calibri" panose="020F0502020204030204" pitchFamily="34" charset="0"/>
              </a:rPr>
              <a:t>: </a:t>
            </a:r>
            <a:r>
              <a:rPr lang="en-GB" sz="3200" dirty="0" err="1">
                <a:latin typeface="Times New Roman" panose="02020603050405020304" pitchFamily="18" charset="0"/>
                <a:ea typeface="Calibri" panose="020F0502020204030204" pitchFamily="34" charset="0"/>
              </a:rPr>
              <a:t>có</a:t>
            </a:r>
            <a:r>
              <a:rPr lang="en-GB" sz="3200" dirty="0">
                <a:latin typeface="Times New Roman" panose="02020603050405020304" pitchFamily="18" charset="0"/>
                <a:ea typeface="Calibri" panose="020F0502020204030204" pitchFamily="34" charset="0"/>
              </a:rPr>
              <a:t> </a:t>
            </a:r>
            <a:r>
              <a:rPr lang="en-GB" sz="3200" dirty="0" err="1">
                <a:latin typeface="Times New Roman" panose="02020603050405020304" pitchFamily="18" charset="0"/>
                <a:ea typeface="Calibri" panose="020F0502020204030204" pitchFamily="34" charset="0"/>
              </a:rPr>
              <a:t>sự</a:t>
            </a:r>
            <a:r>
              <a:rPr lang="en-GB" sz="3200" dirty="0">
                <a:latin typeface="Times New Roman" panose="02020603050405020304" pitchFamily="18" charset="0"/>
                <a:ea typeface="Calibri" panose="020F0502020204030204" pitchFamily="34" charset="0"/>
              </a:rPr>
              <a:t> </a:t>
            </a:r>
            <a:r>
              <a:rPr lang="en-GB" sz="3200" dirty="0" err="1">
                <a:latin typeface="Times New Roman" panose="02020603050405020304" pitchFamily="18" charset="0"/>
                <a:ea typeface="Calibri" panose="020F0502020204030204" pitchFamily="34" charset="0"/>
              </a:rPr>
              <a:t>thoát</a:t>
            </a:r>
            <a:r>
              <a:rPr lang="en-GB" sz="3200" dirty="0">
                <a:latin typeface="Times New Roman" panose="02020603050405020304" pitchFamily="18" charset="0"/>
                <a:ea typeface="Calibri" panose="020F0502020204030204" pitchFamily="34" charset="0"/>
              </a:rPr>
              <a:t> </a:t>
            </a:r>
            <a:r>
              <a:rPr lang="en-GB" sz="3200" dirty="0" err="1">
                <a:latin typeface="Times New Roman" panose="02020603050405020304" pitchFamily="18" charset="0"/>
                <a:ea typeface="Calibri" panose="020F0502020204030204" pitchFamily="34" charset="0"/>
              </a:rPr>
              <a:t>hơi</a:t>
            </a:r>
            <a:r>
              <a:rPr lang="en-GB" sz="3200" dirty="0">
                <a:latin typeface="Times New Roman" panose="02020603050405020304" pitchFamily="18" charset="0"/>
                <a:ea typeface="Calibri" panose="020F0502020204030204" pitchFamily="34" charset="0"/>
              </a:rPr>
              <a:t> </a:t>
            </a:r>
            <a:r>
              <a:rPr lang="en-GB" sz="3200" dirty="0" err="1">
                <a:latin typeface="Times New Roman" panose="02020603050405020304" pitchFamily="18" charset="0"/>
                <a:ea typeface="Calibri" panose="020F0502020204030204" pitchFamily="34" charset="0"/>
              </a:rPr>
              <a:t>nước</a:t>
            </a:r>
            <a:r>
              <a:rPr lang="en-GB" sz="3200" dirty="0">
                <a:latin typeface="Times New Roman" panose="02020603050405020304" pitchFamily="18" charset="0"/>
                <a:ea typeface="Calibri" panose="020F0502020204030204" pitchFamily="34" charset="0"/>
              </a:rPr>
              <a:t> ở </a:t>
            </a:r>
            <a:r>
              <a:rPr lang="en-GB" sz="3200" dirty="0" err="1" smtClean="0">
                <a:latin typeface="Times New Roman" panose="02020603050405020304" pitchFamily="18" charset="0"/>
                <a:ea typeface="Calibri" panose="020F0502020204030204" pitchFamily="34" charset="0"/>
              </a:rPr>
              <a:t>lá</a:t>
            </a:r>
            <a:r>
              <a:rPr lang="en-GB" sz="3200" dirty="0" smtClean="0">
                <a:latin typeface="Times New Roman" panose="02020603050405020304" pitchFamily="18" charset="0"/>
                <a:ea typeface="Calibri" panose="020F0502020204030204" pitchFamily="34" charset="0"/>
              </a:rPr>
              <a:t>.</a:t>
            </a:r>
            <a:endParaRPr lang="vi-VN" sz="3200" dirty="0"/>
          </a:p>
        </p:txBody>
      </p:sp>
    </p:spTree>
    <p:extLst>
      <p:ext uri="{BB962C8B-B14F-4D97-AF65-F5344CB8AC3E}">
        <p14:creationId xmlns:p14="http://schemas.microsoft.com/office/powerpoint/2010/main" val="575913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1883</TotalTime>
  <Words>1184</Words>
  <Application>Microsoft Office PowerPoint</Application>
  <PresentationFormat>On-screen Show (16:9)</PresentationFormat>
  <Paragraphs>131</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Times New Roman</vt:lpstr>
      <vt:lpstr>Calibri Light</vt:lpstr>
      <vt:lpstr>Calibri</vt:lpstr>
      <vt:lpstr>Office Theme</vt:lpstr>
      <vt:lpstr>Tiết 23,24,25.26: Bài 25: TRAO ĐỔI NƯỚC VÀ CÁC CHẤT DINH DƯỠNG Ở THỰC VẬT</vt:lpstr>
      <vt:lpstr>PowerPoint Presentation</vt:lpstr>
      <vt:lpstr>PowerPoint Presentation</vt:lpstr>
      <vt:lpstr>PowerPoint Presentation</vt:lpstr>
      <vt:lpstr>- Kết quả và giải thích:</vt:lpstr>
      <vt:lpstr>PowerPoint Presentation</vt:lpstr>
      <vt:lpstr>Kết quả và giải thích:</vt:lpstr>
      <vt:lpstr>PowerPoint Presentation</vt:lpstr>
      <vt:lpstr>Kết quả và giải thích:</vt:lpstr>
      <vt:lpstr>PowerPoint Presentation</vt:lpstr>
      <vt:lpstr>Các yếu tố ảnh hưởng đến trao đổi nước và dinh dưỡng ở thực vật:  </vt:lpstr>
      <vt:lpstr>1. Ánh sáng</vt:lpstr>
      <vt:lpstr>PowerPoint Presentation</vt:lpstr>
      <vt:lpstr>PowerPoint Presentation</vt:lpstr>
      <vt:lpstr>4. Độ thoáng khí  </vt:lpstr>
      <vt:lpstr>? Khi nào cần tưới nước cho cây? Cần tưới với lượng nước và cách tưới như thế nào để cây sinh trưởng phát triển tốt?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Admin</cp:lastModifiedBy>
  <cp:revision>165</cp:revision>
  <dcterms:modified xsi:type="dcterms:W3CDTF">2024-11-26T00:22:54Z</dcterms:modified>
</cp:coreProperties>
</file>