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333" r:id="rId2"/>
    <p:sldId id="335" r:id="rId3"/>
    <p:sldId id="334" r:id="rId4"/>
    <p:sldId id="394" r:id="rId5"/>
    <p:sldId id="440" r:id="rId6"/>
    <p:sldId id="441" r:id="rId7"/>
    <p:sldId id="442" r:id="rId8"/>
    <p:sldId id="443" r:id="rId9"/>
    <p:sldId id="444" r:id="rId10"/>
    <p:sldId id="445" r:id="rId11"/>
    <p:sldId id="446" r:id="rId12"/>
    <p:sldId id="447" r:id="rId13"/>
    <p:sldId id="448" r:id="rId14"/>
    <p:sldId id="458" r:id="rId15"/>
    <p:sldId id="449" r:id="rId16"/>
    <p:sldId id="451" r:id="rId17"/>
    <p:sldId id="450" r:id="rId18"/>
    <p:sldId id="452" r:id="rId19"/>
    <p:sldId id="453" r:id="rId20"/>
    <p:sldId id="454" r:id="rId21"/>
    <p:sldId id="455" r:id="rId22"/>
    <p:sldId id="456" r:id="rId23"/>
    <p:sldId id="45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6600"/>
    <a:srgbClr val="FF0000"/>
    <a:srgbClr val="0000FF"/>
    <a:srgbClr val="0000CC"/>
    <a:srgbClr val="FF6600"/>
    <a:srgbClr val="00CC00"/>
    <a:srgbClr val="9C0C24"/>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98" autoAdjust="0"/>
    <p:restoredTop sz="98566" autoAdjust="0"/>
  </p:normalViewPr>
  <p:slideViewPr>
    <p:cSldViewPr snapToGrid="0">
      <p:cViewPr varScale="1">
        <p:scale>
          <a:sx n="91" d="100"/>
          <a:sy n="91" d="100"/>
        </p:scale>
        <p:origin x="33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7BCDB4-68F1-4CF5-B86E-7ECC8F61CF4F}" type="datetimeFigureOut">
              <a:rPr lang="en-US" smtClean="0"/>
              <a:pPr/>
              <a:t>14/10/2024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19BF97-CCE8-4556-AECF-D3B0ACA3D1B9}" type="slidenum">
              <a:rPr lang="en-US" smtClean="0"/>
              <a:pPr/>
              <a:t>‹#›</a:t>
            </a:fld>
            <a:endParaRPr lang="en-US"/>
          </a:p>
        </p:txBody>
      </p:sp>
    </p:spTree>
    <p:extLst>
      <p:ext uri="{BB962C8B-B14F-4D97-AF65-F5344CB8AC3E}">
        <p14:creationId xmlns:p14="http://schemas.microsoft.com/office/powerpoint/2010/main" val="2409274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3423-AC26-81A6-D911-CC9E4035B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29A722-DED6-E4C0-713C-06AAA68E7C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A308FB-1498-7B9A-946F-62E1B0251D58}"/>
              </a:ext>
            </a:extLst>
          </p:cNvPr>
          <p:cNvSpPr>
            <a:spLocks noGrp="1"/>
          </p:cNvSpPr>
          <p:nvPr>
            <p:ph type="dt" sz="half" idx="10"/>
          </p:nvPr>
        </p:nvSpPr>
        <p:spPr/>
        <p:txBody>
          <a:bodyPr/>
          <a:lstStyle/>
          <a:p>
            <a:fld id="{5C547B41-D574-4D99-8733-CDF2B4333776}" type="datetimeFigureOut">
              <a:rPr lang="en-US" smtClean="0"/>
              <a:pPr/>
              <a:t>14/10/2024</a:t>
            </a:fld>
            <a:endParaRPr lang="en-US"/>
          </a:p>
        </p:txBody>
      </p:sp>
      <p:sp>
        <p:nvSpPr>
          <p:cNvPr id="5" name="Footer Placeholder 4">
            <a:extLst>
              <a:ext uri="{FF2B5EF4-FFF2-40B4-BE49-F238E27FC236}">
                <a16:creationId xmlns:a16="http://schemas.microsoft.com/office/drawing/2014/main" id="{AE3CFA85-9F4C-191C-F201-193CD17CA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AB831E-DA43-063D-18A1-DB90E8D6AD9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29091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AB99-42D0-CE95-4922-976A7F2DF9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F6EB7F-1B14-FDAC-D9F6-7677633F1B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129353-18A1-E62E-F0E7-0D1DB37C746D}"/>
              </a:ext>
            </a:extLst>
          </p:cNvPr>
          <p:cNvSpPr>
            <a:spLocks noGrp="1"/>
          </p:cNvSpPr>
          <p:nvPr>
            <p:ph type="dt" sz="half" idx="10"/>
          </p:nvPr>
        </p:nvSpPr>
        <p:spPr/>
        <p:txBody>
          <a:bodyPr/>
          <a:lstStyle/>
          <a:p>
            <a:fld id="{5C547B41-D574-4D99-8733-CDF2B4333776}" type="datetimeFigureOut">
              <a:rPr lang="en-US" smtClean="0"/>
              <a:pPr/>
              <a:t>14/10/2024</a:t>
            </a:fld>
            <a:endParaRPr lang="en-US"/>
          </a:p>
        </p:txBody>
      </p:sp>
      <p:sp>
        <p:nvSpPr>
          <p:cNvPr id="5" name="Footer Placeholder 4">
            <a:extLst>
              <a:ext uri="{FF2B5EF4-FFF2-40B4-BE49-F238E27FC236}">
                <a16:creationId xmlns:a16="http://schemas.microsoft.com/office/drawing/2014/main" id="{ECCFBAF1-8F12-554D-5626-6E222607EE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51114-B29E-9DB5-1161-02C36CE1D3E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24219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4FAE5C-66BA-BDC3-EED8-AB2E7FDBE5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B6C9E6-16C6-6AEE-AEA6-FD466789C7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8DFEF-F563-6ADA-AE7D-EA7B9CBD9BA3}"/>
              </a:ext>
            </a:extLst>
          </p:cNvPr>
          <p:cNvSpPr>
            <a:spLocks noGrp="1"/>
          </p:cNvSpPr>
          <p:nvPr>
            <p:ph type="dt" sz="half" idx="10"/>
          </p:nvPr>
        </p:nvSpPr>
        <p:spPr/>
        <p:txBody>
          <a:bodyPr/>
          <a:lstStyle/>
          <a:p>
            <a:fld id="{5C547B41-D574-4D99-8733-CDF2B4333776}" type="datetimeFigureOut">
              <a:rPr lang="en-US" smtClean="0"/>
              <a:pPr/>
              <a:t>14/10/2024</a:t>
            </a:fld>
            <a:endParaRPr lang="en-US"/>
          </a:p>
        </p:txBody>
      </p:sp>
      <p:sp>
        <p:nvSpPr>
          <p:cNvPr id="5" name="Footer Placeholder 4">
            <a:extLst>
              <a:ext uri="{FF2B5EF4-FFF2-40B4-BE49-F238E27FC236}">
                <a16:creationId xmlns:a16="http://schemas.microsoft.com/office/drawing/2014/main" id="{A1B8784B-C865-9894-5752-1B48F7CB77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68AD1F-F136-ABB3-FCE9-BBCDA401D4D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1073369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6424F-6FF3-581E-D9F7-CC3699FF31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20A5D7-9373-D28C-F89A-7376169690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FFF51C-A686-C9EF-6705-2D21B90A814C}"/>
              </a:ext>
            </a:extLst>
          </p:cNvPr>
          <p:cNvSpPr>
            <a:spLocks noGrp="1"/>
          </p:cNvSpPr>
          <p:nvPr>
            <p:ph type="dt" sz="half" idx="10"/>
          </p:nvPr>
        </p:nvSpPr>
        <p:spPr/>
        <p:txBody>
          <a:bodyPr/>
          <a:lstStyle/>
          <a:p>
            <a:fld id="{5C547B41-D574-4D99-8733-CDF2B4333776}" type="datetimeFigureOut">
              <a:rPr lang="en-US" smtClean="0"/>
              <a:pPr/>
              <a:t>14/10/2024</a:t>
            </a:fld>
            <a:endParaRPr lang="en-US"/>
          </a:p>
        </p:txBody>
      </p:sp>
      <p:sp>
        <p:nvSpPr>
          <p:cNvPr id="5" name="Footer Placeholder 4">
            <a:extLst>
              <a:ext uri="{FF2B5EF4-FFF2-40B4-BE49-F238E27FC236}">
                <a16:creationId xmlns:a16="http://schemas.microsoft.com/office/drawing/2014/main" id="{D40D90C3-869F-C288-4F55-A252885B3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73D1F9-89D8-9F64-B07C-D123DEE88145}"/>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02696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D1C4D-97AE-9836-D351-8BB2475332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DF857A-248B-AA0A-6ECD-ED130A5EC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A1E298-89A3-8D15-25E9-03DFDEE533DC}"/>
              </a:ext>
            </a:extLst>
          </p:cNvPr>
          <p:cNvSpPr>
            <a:spLocks noGrp="1"/>
          </p:cNvSpPr>
          <p:nvPr>
            <p:ph type="dt" sz="half" idx="10"/>
          </p:nvPr>
        </p:nvSpPr>
        <p:spPr/>
        <p:txBody>
          <a:bodyPr/>
          <a:lstStyle/>
          <a:p>
            <a:fld id="{5C547B41-D574-4D99-8733-CDF2B4333776}" type="datetimeFigureOut">
              <a:rPr lang="en-US" smtClean="0"/>
              <a:pPr/>
              <a:t>14/10/2024</a:t>
            </a:fld>
            <a:endParaRPr lang="en-US"/>
          </a:p>
        </p:txBody>
      </p:sp>
      <p:sp>
        <p:nvSpPr>
          <p:cNvPr id="5" name="Footer Placeholder 4">
            <a:extLst>
              <a:ext uri="{FF2B5EF4-FFF2-40B4-BE49-F238E27FC236}">
                <a16:creationId xmlns:a16="http://schemas.microsoft.com/office/drawing/2014/main" id="{0BDA0F6F-0B75-E846-009B-1690213FC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58A3CF-BCE3-2EA9-2FDD-D98673788DB2}"/>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92951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DFA6C-AB45-DD85-3521-91DF4480D1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93F6DC-66D1-6A8D-28C7-C530456E1E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A55E59-565D-A0D6-B7A4-34CCB370ED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06D9F4-C35F-E5D4-C980-AF9C8B965E7C}"/>
              </a:ext>
            </a:extLst>
          </p:cNvPr>
          <p:cNvSpPr>
            <a:spLocks noGrp="1"/>
          </p:cNvSpPr>
          <p:nvPr>
            <p:ph type="dt" sz="half" idx="10"/>
          </p:nvPr>
        </p:nvSpPr>
        <p:spPr/>
        <p:txBody>
          <a:bodyPr/>
          <a:lstStyle/>
          <a:p>
            <a:fld id="{5C547B41-D574-4D99-8733-CDF2B4333776}" type="datetimeFigureOut">
              <a:rPr lang="en-US" smtClean="0"/>
              <a:pPr/>
              <a:t>14/10/2024</a:t>
            </a:fld>
            <a:endParaRPr lang="en-US"/>
          </a:p>
        </p:txBody>
      </p:sp>
      <p:sp>
        <p:nvSpPr>
          <p:cNvPr id="6" name="Footer Placeholder 5">
            <a:extLst>
              <a:ext uri="{FF2B5EF4-FFF2-40B4-BE49-F238E27FC236}">
                <a16:creationId xmlns:a16="http://schemas.microsoft.com/office/drawing/2014/main" id="{212C7EAD-7C89-6EC3-C7A8-B66DDE2B45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29EFD7-C7BF-5164-3CF1-8FB389B52F2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88102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78A87-FB49-3DEE-3661-0A34760C73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0BB807-E386-B2CB-7253-C78C9FA983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D7D980-B07A-E27C-2A45-68A39F972A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49F2E8-928C-854C-F944-59D364FCF4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264C32-CCC0-5C55-C11E-C5BFD0D835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7046D3-876D-4C5B-45C3-7A78EAF1461A}"/>
              </a:ext>
            </a:extLst>
          </p:cNvPr>
          <p:cNvSpPr>
            <a:spLocks noGrp="1"/>
          </p:cNvSpPr>
          <p:nvPr>
            <p:ph type="dt" sz="half" idx="10"/>
          </p:nvPr>
        </p:nvSpPr>
        <p:spPr/>
        <p:txBody>
          <a:bodyPr/>
          <a:lstStyle/>
          <a:p>
            <a:fld id="{5C547B41-D574-4D99-8733-CDF2B4333776}" type="datetimeFigureOut">
              <a:rPr lang="en-US" smtClean="0"/>
              <a:pPr/>
              <a:t>14/10/2024</a:t>
            </a:fld>
            <a:endParaRPr lang="en-US"/>
          </a:p>
        </p:txBody>
      </p:sp>
      <p:sp>
        <p:nvSpPr>
          <p:cNvPr id="8" name="Footer Placeholder 7">
            <a:extLst>
              <a:ext uri="{FF2B5EF4-FFF2-40B4-BE49-F238E27FC236}">
                <a16:creationId xmlns:a16="http://schemas.microsoft.com/office/drawing/2014/main" id="{508E8B65-41C0-F8DC-75B1-B3B3144050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F5E86F-4264-6A88-EF6C-EF2EE1D61724}"/>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2304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6D308-D658-43EC-8619-1829004A63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7C2031-2CC5-7BA1-98FD-2403904DC528}"/>
              </a:ext>
            </a:extLst>
          </p:cNvPr>
          <p:cNvSpPr>
            <a:spLocks noGrp="1"/>
          </p:cNvSpPr>
          <p:nvPr>
            <p:ph type="dt" sz="half" idx="10"/>
          </p:nvPr>
        </p:nvSpPr>
        <p:spPr/>
        <p:txBody>
          <a:bodyPr/>
          <a:lstStyle/>
          <a:p>
            <a:fld id="{5C547B41-D574-4D99-8733-CDF2B4333776}" type="datetimeFigureOut">
              <a:rPr lang="en-US" smtClean="0"/>
              <a:pPr/>
              <a:t>14/10/2024</a:t>
            </a:fld>
            <a:endParaRPr lang="en-US"/>
          </a:p>
        </p:txBody>
      </p:sp>
      <p:sp>
        <p:nvSpPr>
          <p:cNvPr id="4" name="Footer Placeholder 3">
            <a:extLst>
              <a:ext uri="{FF2B5EF4-FFF2-40B4-BE49-F238E27FC236}">
                <a16:creationId xmlns:a16="http://schemas.microsoft.com/office/drawing/2014/main" id="{179A14F2-E749-902A-31C6-F874B212B9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D2D4EB-9FBC-B70F-8618-4A37A97BF3B7}"/>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37406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F85CE8-8581-2F50-4DAF-FC03F1FDF7FE}"/>
              </a:ext>
            </a:extLst>
          </p:cNvPr>
          <p:cNvSpPr>
            <a:spLocks noGrp="1"/>
          </p:cNvSpPr>
          <p:nvPr>
            <p:ph type="dt" sz="half" idx="10"/>
          </p:nvPr>
        </p:nvSpPr>
        <p:spPr/>
        <p:txBody>
          <a:bodyPr/>
          <a:lstStyle/>
          <a:p>
            <a:fld id="{5C547B41-D574-4D99-8733-CDF2B4333776}" type="datetimeFigureOut">
              <a:rPr lang="en-US" smtClean="0"/>
              <a:pPr/>
              <a:t>14/10/2024</a:t>
            </a:fld>
            <a:endParaRPr lang="en-US"/>
          </a:p>
        </p:txBody>
      </p:sp>
      <p:sp>
        <p:nvSpPr>
          <p:cNvPr id="3" name="Footer Placeholder 2">
            <a:extLst>
              <a:ext uri="{FF2B5EF4-FFF2-40B4-BE49-F238E27FC236}">
                <a16:creationId xmlns:a16="http://schemas.microsoft.com/office/drawing/2014/main" id="{667E7FA6-B5DF-8560-6067-2C59387AA6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7ED599-BE0F-70D7-28EE-1D8ED4885CF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186443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82498-553D-A2DB-F771-00B5A2B995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321FBF-EDCB-43AA-0632-84400D0C6E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1847BC-9E53-30FA-0FD6-6BE424C745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C2C796-6882-D4E3-AA7F-532004367F89}"/>
              </a:ext>
            </a:extLst>
          </p:cNvPr>
          <p:cNvSpPr>
            <a:spLocks noGrp="1"/>
          </p:cNvSpPr>
          <p:nvPr>
            <p:ph type="dt" sz="half" idx="10"/>
          </p:nvPr>
        </p:nvSpPr>
        <p:spPr/>
        <p:txBody>
          <a:bodyPr/>
          <a:lstStyle/>
          <a:p>
            <a:fld id="{5C547B41-D574-4D99-8733-CDF2B4333776}" type="datetimeFigureOut">
              <a:rPr lang="en-US" smtClean="0"/>
              <a:pPr/>
              <a:t>14/10/2024</a:t>
            </a:fld>
            <a:endParaRPr lang="en-US"/>
          </a:p>
        </p:txBody>
      </p:sp>
      <p:sp>
        <p:nvSpPr>
          <p:cNvPr id="6" name="Footer Placeholder 5">
            <a:extLst>
              <a:ext uri="{FF2B5EF4-FFF2-40B4-BE49-F238E27FC236}">
                <a16:creationId xmlns:a16="http://schemas.microsoft.com/office/drawing/2014/main" id="{85B08152-6956-F4C5-3A69-7CC7C7E2F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DD2FE6-4227-FD82-4937-8D59EA69BE1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60023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C873F-E510-719F-98AC-3E70D87AE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C9E2E2-2AE6-3EBD-A9E4-7ED224ABC8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1D2EBDC-61E3-44F2-ABB4-2EB174992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F2E887-1386-15D9-5ECB-2E2384DFF0F1}"/>
              </a:ext>
            </a:extLst>
          </p:cNvPr>
          <p:cNvSpPr>
            <a:spLocks noGrp="1"/>
          </p:cNvSpPr>
          <p:nvPr>
            <p:ph type="dt" sz="half" idx="10"/>
          </p:nvPr>
        </p:nvSpPr>
        <p:spPr/>
        <p:txBody>
          <a:bodyPr/>
          <a:lstStyle/>
          <a:p>
            <a:fld id="{5C547B41-D574-4D99-8733-CDF2B4333776}" type="datetimeFigureOut">
              <a:rPr lang="en-US" smtClean="0"/>
              <a:pPr/>
              <a:t>14/10/2024</a:t>
            </a:fld>
            <a:endParaRPr lang="en-US"/>
          </a:p>
        </p:txBody>
      </p:sp>
      <p:sp>
        <p:nvSpPr>
          <p:cNvPr id="6" name="Footer Placeholder 5">
            <a:extLst>
              <a:ext uri="{FF2B5EF4-FFF2-40B4-BE49-F238E27FC236}">
                <a16:creationId xmlns:a16="http://schemas.microsoft.com/office/drawing/2014/main" id="{F8D42CEC-AEEF-DFC4-E282-D593A0296C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F40693-F29B-CF3B-65FE-11FC48F97020}"/>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000316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A1EDD5-0880-E869-4D10-C85553C03F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80795F-1B41-82CD-C290-311DBA831F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86E56-0772-62DB-E800-7629071249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47B41-D574-4D99-8733-CDF2B4333776}" type="datetimeFigureOut">
              <a:rPr lang="en-US" smtClean="0"/>
              <a:pPr/>
              <a:t>14/10/2024</a:t>
            </a:fld>
            <a:endParaRPr lang="en-US"/>
          </a:p>
        </p:txBody>
      </p:sp>
      <p:sp>
        <p:nvSpPr>
          <p:cNvPr id="5" name="Footer Placeholder 4">
            <a:extLst>
              <a:ext uri="{FF2B5EF4-FFF2-40B4-BE49-F238E27FC236}">
                <a16:creationId xmlns:a16="http://schemas.microsoft.com/office/drawing/2014/main" id="{7BB15C0E-FBAF-B2D2-251A-970E2D4CC2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E648B1-B142-9FCA-13B3-C5042150F3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5BB2F-C9CB-4F18-9077-FBA6E68299B4}" type="slidenum">
              <a:rPr lang="en-US" smtClean="0"/>
              <a:pPr/>
              <a:t>‹#›</a:t>
            </a:fld>
            <a:endParaRPr lang="en-US"/>
          </a:p>
        </p:txBody>
      </p:sp>
    </p:spTree>
    <p:extLst>
      <p:ext uri="{BB962C8B-B14F-4D97-AF65-F5344CB8AC3E}">
        <p14:creationId xmlns:p14="http://schemas.microsoft.com/office/powerpoint/2010/main" val="1710290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file:///H:\THT_Chuyen%20de%20Thuc%20hien%20giao%20an%20dien%20tu\GDCD\Yeu%20thuong%20con%20nguoi.ppt#-1,1,Slide 1" TargetMode="External"/><Relationship Id="rId1" Type="http://schemas.openxmlformats.org/officeDocument/2006/relationships/slideLayout" Target="../slideLayouts/slideLayout7.xml"/><Relationship Id="rId5" Type="http://schemas.openxmlformats.org/officeDocument/2006/relationships/image" Target="../media/image3.gi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l_hA5NklK_U" TargetMode="External"/><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14" descr="Asian lily">
            <a:hlinkClick r:id="rId2" action="ppaction://hlinkpres?slideindex=1&amp;slidetitle=Slide 1"/>
          </p:cNvPr>
          <p:cNvPicPr>
            <a:picLocks noChangeAspect="1" noChangeArrowheads="1"/>
          </p:cNvPicPr>
          <p:nvPr/>
        </p:nvPicPr>
        <p:blipFill>
          <a:blip r:embed="rId3"/>
          <a:srcRect/>
          <a:stretch>
            <a:fillRect/>
          </a:stretch>
        </p:blipFill>
        <p:spPr bwMode="auto">
          <a:xfrm>
            <a:off x="6191251" y="3860427"/>
            <a:ext cx="6400800" cy="2662798"/>
          </a:xfrm>
          <a:prstGeom prst="rect">
            <a:avLst/>
          </a:prstGeom>
          <a:noFill/>
          <a:ln w="9525">
            <a:noFill/>
            <a:miter lim="800000"/>
            <a:headEnd/>
            <a:tailEnd/>
          </a:ln>
        </p:spPr>
      </p:pic>
      <p:pic>
        <p:nvPicPr>
          <p:cNvPr id="2052" name="Picture 6" descr="Buombay"/>
          <p:cNvPicPr>
            <a:picLocks noChangeAspect="1" noChangeArrowheads="1" noCrop="1"/>
          </p:cNvPicPr>
          <p:nvPr/>
        </p:nvPicPr>
        <p:blipFill>
          <a:blip r:embed="rId4"/>
          <a:srcRect/>
          <a:stretch>
            <a:fillRect/>
          </a:stretch>
        </p:blipFill>
        <p:spPr bwMode="auto">
          <a:xfrm>
            <a:off x="0" y="-295556"/>
            <a:ext cx="12192000" cy="798420"/>
          </a:xfrm>
          <a:prstGeom prst="rect">
            <a:avLst/>
          </a:prstGeom>
          <a:noFill/>
          <a:ln w="9525">
            <a:noFill/>
            <a:miter lim="800000"/>
            <a:headEnd/>
            <a:tailEnd/>
          </a:ln>
        </p:spPr>
      </p:pic>
      <p:pic>
        <p:nvPicPr>
          <p:cNvPr id="2053" name="Picture 7" descr="Buombay"/>
          <p:cNvPicPr>
            <a:picLocks noChangeAspect="1" noChangeArrowheads="1" noCrop="1"/>
          </p:cNvPicPr>
          <p:nvPr/>
        </p:nvPicPr>
        <p:blipFill>
          <a:blip r:embed="rId4"/>
          <a:srcRect/>
          <a:stretch>
            <a:fillRect/>
          </a:stretch>
        </p:blipFill>
        <p:spPr bwMode="auto">
          <a:xfrm>
            <a:off x="0" y="5944723"/>
            <a:ext cx="12192000" cy="798419"/>
          </a:xfrm>
          <a:prstGeom prst="rect">
            <a:avLst/>
          </a:prstGeom>
          <a:noFill/>
          <a:ln w="9525">
            <a:noFill/>
            <a:miter lim="800000"/>
            <a:headEnd/>
            <a:tailEnd/>
          </a:ln>
        </p:spPr>
      </p:pic>
      <p:sp>
        <p:nvSpPr>
          <p:cNvPr id="2054" name="WordArt 8"/>
          <p:cNvSpPr>
            <a:spLocks noChangeArrowheads="1" noChangeShapeType="1" noTextEdit="1"/>
          </p:cNvSpPr>
          <p:nvPr/>
        </p:nvSpPr>
        <p:spPr bwMode="auto">
          <a:xfrm>
            <a:off x="406400" y="672354"/>
            <a:ext cx="11785600" cy="1657070"/>
          </a:xfrm>
          <a:prstGeom prst="rect">
            <a:avLst/>
          </a:prstGeom>
        </p:spPr>
        <p:txBody>
          <a:bodyPr wrap="none" fromWordArt="1">
            <a:prstTxWarp prst="textWave2">
              <a:avLst>
                <a:gd name="adj1" fmla="val 13005"/>
                <a:gd name="adj2" fmla="val 0"/>
              </a:avLst>
            </a:prstTxWarp>
          </a:bodyPr>
          <a:lstStyle/>
          <a:p>
            <a:pPr algn="ct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CHÀO MỪNG CÁC EM HỌC SINH </a:t>
            </a:r>
          </a:p>
          <a:p>
            <a:pPr algn="ct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ĐẾN VỚI </a:t>
            </a:r>
            <a:r>
              <a:rPr lang="en-US" kern="10" dirty="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BÀI GIẢNG ĐIỆN TỬ</a:t>
            </a:r>
            <a:endPar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endParaRPr>
          </a:p>
        </p:txBody>
      </p:sp>
      <p:pic>
        <p:nvPicPr>
          <p:cNvPr id="2055" name="Picture 8" descr="hoahong">
            <a:hlinkClick r:id="" action="ppaction://noaction"/>
          </p:cNvPr>
          <p:cNvPicPr>
            <a:picLocks noChangeAspect="1" noChangeArrowheads="1" noCrop="1"/>
          </p:cNvPicPr>
          <p:nvPr/>
        </p:nvPicPr>
        <p:blipFill>
          <a:blip r:embed="rId5"/>
          <a:srcRect/>
          <a:stretch>
            <a:fillRect/>
          </a:stretch>
        </p:blipFill>
        <p:spPr bwMode="auto">
          <a:xfrm rot="2289621">
            <a:off x="730252" y="4332477"/>
            <a:ext cx="1835149" cy="1983441"/>
          </a:xfrm>
          <a:prstGeom prst="rect">
            <a:avLst/>
          </a:prstGeom>
          <a:noFill/>
          <a:ln w="9525">
            <a:noFill/>
            <a:miter lim="800000"/>
            <a:headEnd/>
            <a:tailEnd/>
          </a:ln>
        </p:spPr>
      </p:pic>
      <p:sp>
        <p:nvSpPr>
          <p:cNvPr id="2056" name="WordArt 14"/>
          <p:cNvSpPr>
            <a:spLocks noChangeArrowheads="1" noChangeShapeType="1" noTextEdit="1"/>
          </p:cNvSpPr>
          <p:nvPr/>
        </p:nvSpPr>
        <p:spPr bwMode="auto">
          <a:xfrm>
            <a:off x="3860800" y="2506847"/>
            <a:ext cx="6197600" cy="806824"/>
          </a:xfrm>
          <a:prstGeom prst="rect">
            <a:avLst/>
          </a:prstGeom>
        </p:spPr>
        <p:txBody>
          <a:bodyPr wrap="none" fromWordArt="1">
            <a:prstTxWarp prst="textPlain">
              <a:avLst>
                <a:gd name="adj" fmla="val 50000"/>
              </a:avLst>
            </a:prstTxWarp>
          </a:bodyPr>
          <a:lstStyle/>
          <a:p>
            <a:pPr algn="ctr"/>
            <a:r>
              <a:rPr lang="en-US" sz="3600" b="1" kern="1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rPr>
              <a:t>MÔN: </a:t>
            </a:r>
            <a:r>
              <a:rPr lang="en-US" sz="3600" b="1" kern="1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rPr>
              <a:t>KHOA HỌC TỰ NHIÊN 7</a:t>
            </a:r>
            <a:endParaRPr lang="en-US" sz="3600" b="1" kern="1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endParaRPr>
          </a:p>
        </p:txBody>
      </p:sp>
      <p:sp>
        <p:nvSpPr>
          <p:cNvPr id="13" name="Title 1"/>
          <p:cNvSpPr txBox="1">
            <a:spLocks/>
          </p:cNvSpPr>
          <p:nvPr/>
        </p:nvSpPr>
        <p:spPr>
          <a:xfrm>
            <a:off x="406400" y="3591486"/>
            <a:ext cx="10363200" cy="537882"/>
          </a:xfrm>
          <a:prstGeom prst="rect">
            <a:avLst/>
          </a:prstGeom>
        </p:spPr>
        <p:txBody>
          <a:bodyPr>
            <a:normAutofit fontScale="82500" lnSpcReduction="20000"/>
          </a:bodyPr>
          <a:lstStyle/>
          <a:p>
            <a:pPr algn="ctr" eaLnBrk="0" hangingPunct="0">
              <a:defRPr/>
            </a:pPr>
            <a:r>
              <a:rPr lang="en-US" sz="4400" b="1" kern="0" dirty="0" smtClean="0">
                <a:solidFill>
                  <a:srgbClr val="0000FF"/>
                </a:solidFill>
                <a:ea typeface="+mj-ea"/>
                <a:cs typeface="Times New Roman" pitchFamily="18" charset="0"/>
              </a:rPr>
              <a:t>BỘ SÁCH CÁNH DIỀU</a:t>
            </a:r>
            <a:endParaRPr lang="en-US" sz="4400" kern="0" dirty="0">
              <a:solidFill>
                <a:srgbClr val="0000FF"/>
              </a:solidFill>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pic>
        <p:nvPicPr>
          <p:cNvPr id="5123" name="Picture 3"/>
          <p:cNvPicPr>
            <a:picLocks noChangeAspect="1" noChangeArrowheads="1"/>
          </p:cNvPicPr>
          <p:nvPr/>
        </p:nvPicPr>
        <p:blipFill>
          <a:blip r:embed="rId2"/>
          <a:srcRect/>
          <a:stretch>
            <a:fillRect/>
          </a:stretch>
        </p:blipFill>
        <p:spPr bwMode="auto">
          <a:xfrm>
            <a:off x="314552" y="1135279"/>
            <a:ext cx="11715619" cy="371248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5123"/>
                                        </p:tgtEl>
                                        <p:attrNameLst>
                                          <p:attrName>style.visibility</p:attrName>
                                        </p:attrNameLst>
                                      </p:cBhvr>
                                      <p:to>
                                        <p:strVal val="visible"/>
                                      </p:to>
                                    </p:set>
                                    <p:anim from="(-#ppt_w/2)" to="(#ppt_x)" calcmode="lin" valueType="num">
                                      <p:cBhvr>
                                        <p:cTn id="7" dur="600" fill="hold">
                                          <p:stCondLst>
                                            <p:cond delay="0"/>
                                          </p:stCondLst>
                                        </p:cTn>
                                        <p:tgtEl>
                                          <p:spTgt spid="5123"/>
                                        </p:tgtEl>
                                        <p:attrNameLst>
                                          <p:attrName>ppt_x</p:attrName>
                                        </p:attrNameLst>
                                      </p:cBhvr>
                                    </p:anim>
                                    <p:anim from="0" to="-1.0" calcmode="lin" valueType="num">
                                      <p:cBhvr>
                                        <p:cTn id="8" dur="200" decel="50000" autoRev="1" fill="hold">
                                          <p:stCondLst>
                                            <p:cond delay="600"/>
                                          </p:stCondLst>
                                        </p:cTn>
                                        <p:tgtEl>
                                          <p:spTgt spid="5123"/>
                                        </p:tgtEl>
                                        <p:attrNameLst>
                                          <p:attrName>xshear</p:attrName>
                                        </p:attrNameLst>
                                      </p:cBhvr>
                                    </p:anim>
                                    <p:animScale>
                                      <p:cBhvr>
                                        <p:cTn id="9" dur="200" decel="100000" autoRev="1" fill="hold">
                                          <p:stCondLst>
                                            <p:cond delay="600"/>
                                          </p:stCondLst>
                                        </p:cTn>
                                        <p:tgtEl>
                                          <p:spTgt spid="5123"/>
                                        </p:tgtEl>
                                      </p:cBhvr>
                                      <p:from x="100000" y="100000"/>
                                      <p:to x="80000" y="100000"/>
                                    </p:animScale>
                                    <p:anim by="(#ppt_h/3+#ppt_w*0.1)" calcmode="lin" valueType="num">
                                      <p:cBhvr additive="sum">
                                        <p:cTn id="10" dur="200" decel="100000" autoRev="1" fill="hold">
                                          <p:stCondLst>
                                            <p:cond delay="600"/>
                                          </p:stCondLst>
                                        </p:cTn>
                                        <p:tgtEl>
                                          <p:spTgt spid="512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957946"/>
            <a:ext cx="12192000" cy="1384995"/>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phóng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cung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này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dụng</a:t>
            </a:r>
            <a:r>
              <a:rPr lang="en-US" sz="2800" dirty="0" smtClean="0">
                <a:solidFill>
                  <a:srgbClr val="0000FF"/>
                </a:solidFill>
                <a:latin typeface="Times New Roman" pitchFamily="18" charset="0"/>
                <a:cs typeface="Times New Roman" pitchFamily="18" charset="0"/>
              </a:rPr>
              <a:t> oxygen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ra</a:t>
            </a:r>
            <a:r>
              <a:rPr lang="en-US" sz="2800" dirty="0" smtClean="0">
                <a:solidFill>
                  <a:srgbClr val="0000FF"/>
                </a:solidFill>
                <a:latin typeface="Times New Roman" pitchFamily="18" charset="0"/>
                <a:cs typeface="Times New Roman" pitchFamily="18" charset="0"/>
              </a:rPr>
              <a:t> carbon dioxide, </a:t>
            </a:r>
            <a:r>
              <a:rPr lang="en-US" sz="2800" dirty="0" err="1" smtClean="0">
                <a:solidFill>
                  <a:srgbClr val="0000FF"/>
                </a:solidFill>
                <a:latin typeface="Times New Roman" pitchFamily="18" charset="0"/>
                <a:cs typeface="Times New Roman" pitchFamily="18" charset="0"/>
              </a:rPr>
              <a:t>nước</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10" name="TextBox 9"/>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16" name="TextBox 15"/>
          <p:cNvSpPr txBox="1"/>
          <p:nvPr/>
        </p:nvSpPr>
        <p:spPr>
          <a:xfrm>
            <a:off x="0" y="44268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
        <p:nvSpPr>
          <p:cNvPr id="5" name="TextBox 4"/>
          <p:cNvSpPr txBox="1"/>
          <p:nvPr/>
        </p:nvSpPr>
        <p:spPr>
          <a:xfrm>
            <a:off x="0" y="2227946"/>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Phương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chữ</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6" name="TextBox 5"/>
          <p:cNvSpPr txBox="1"/>
          <p:nvPr/>
        </p:nvSpPr>
        <p:spPr>
          <a:xfrm>
            <a:off x="0" y="2677889"/>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Glucose + Oxygen </a:t>
            </a:r>
            <a:r>
              <a:rPr lang="en-US" sz="2800" dirty="0" smtClean="0">
                <a:solidFill>
                  <a:srgbClr val="0000FF"/>
                </a:solidFill>
                <a:latin typeface="Times New Roman" pitchFamily="18" charset="0"/>
                <a:cs typeface="Times New Roman" pitchFamily="18" charset="0"/>
                <a:sym typeface="Wingdings 3"/>
              </a:rPr>
              <a:t>Carbon dioxide + </a:t>
            </a:r>
            <a:r>
              <a:rPr lang="en-US" sz="2800" dirty="0" err="1" smtClean="0">
                <a:solidFill>
                  <a:srgbClr val="0000FF"/>
                </a:solidFill>
                <a:latin typeface="Times New Roman" pitchFamily="18" charset="0"/>
                <a:cs typeface="Times New Roman" pitchFamily="18" charset="0"/>
                <a:sym typeface="Wingdings 3"/>
              </a:rPr>
              <a:t>Nước</a:t>
            </a:r>
            <a:r>
              <a:rPr lang="en-US" sz="2800" dirty="0" smtClean="0">
                <a:solidFill>
                  <a:srgbClr val="0000FF"/>
                </a:solidFill>
                <a:latin typeface="Times New Roman" pitchFamily="18" charset="0"/>
                <a:cs typeface="Times New Roman" pitchFamily="18" charset="0"/>
                <a:sym typeface="Wingdings 3"/>
              </a:rPr>
              <a:t> + </a:t>
            </a:r>
            <a:r>
              <a:rPr lang="en-US" sz="2800" dirty="0" err="1" smtClean="0">
                <a:solidFill>
                  <a:srgbClr val="0000FF"/>
                </a:solidFill>
                <a:latin typeface="Times New Roman" pitchFamily="18" charset="0"/>
                <a:cs typeface="Times New Roman" pitchFamily="18" charset="0"/>
                <a:sym typeface="Wingdings 3"/>
              </a:rPr>
              <a:t>Năng</a:t>
            </a:r>
            <a:r>
              <a:rPr lang="en-US" sz="2800" dirty="0" smtClean="0">
                <a:solidFill>
                  <a:srgbClr val="0000FF"/>
                </a:solidFill>
                <a:latin typeface="Times New Roman" pitchFamily="18" charset="0"/>
                <a:cs typeface="Times New Roman" pitchFamily="18" charset="0"/>
                <a:sym typeface="Wingdings 3"/>
              </a:rPr>
              <a:t> </a:t>
            </a:r>
            <a:r>
              <a:rPr lang="en-US" sz="2800" dirty="0" err="1" smtClean="0">
                <a:solidFill>
                  <a:srgbClr val="0000FF"/>
                </a:solidFill>
                <a:latin typeface="Times New Roman" pitchFamily="18" charset="0"/>
                <a:cs typeface="Times New Roman" pitchFamily="18" charset="0"/>
                <a:sym typeface="Wingdings 3"/>
              </a:rPr>
              <a:t>lượng</a:t>
            </a:r>
            <a:r>
              <a:rPr lang="en-US" sz="2800" dirty="0" smtClean="0">
                <a:solidFill>
                  <a:srgbClr val="0000FF"/>
                </a:solidFill>
                <a:latin typeface="Times New Roman" pitchFamily="18" charset="0"/>
                <a:cs typeface="Times New Roman" pitchFamily="18" charset="0"/>
                <a:sym typeface="Wingdings 3"/>
              </a:rPr>
              <a:t> (ATP </a:t>
            </a:r>
            <a:r>
              <a:rPr lang="en-US" sz="2800" dirty="0" err="1" smtClean="0">
                <a:solidFill>
                  <a:srgbClr val="0000FF"/>
                </a:solidFill>
                <a:latin typeface="Times New Roman" pitchFamily="18" charset="0"/>
                <a:cs typeface="Times New Roman" pitchFamily="18" charset="0"/>
                <a:sym typeface="Wingdings 3"/>
              </a:rPr>
              <a:t>và</a:t>
            </a:r>
            <a:r>
              <a:rPr lang="en-US" sz="2800" dirty="0" smtClean="0">
                <a:solidFill>
                  <a:srgbClr val="0000FF"/>
                </a:solidFill>
                <a:latin typeface="Times New Roman" pitchFamily="18" charset="0"/>
                <a:cs typeface="Times New Roman" pitchFamily="18" charset="0"/>
                <a:sym typeface="Wingdings 3"/>
              </a:rPr>
              <a:t> </a:t>
            </a:r>
            <a:r>
              <a:rPr lang="en-US" sz="2800" dirty="0" err="1" smtClean="0">
                <a:solidFill>
                  <a:srgbClr val="0000FF"/>
                </a:solidFill>
                <a:latin typeface="Times New Roman" pitchFamily="18" charset="0"/>
                <a:cs typeface="Times New Roman" pitchFamily="18" charset="0"/>
                <a:sym typeface="Wingdings 3"/>
              </a:rPr>
              <a:t>nhiệt</a:t>
            </a:r>
            <a:r>
              <a:rPr lang="en-US" sz="2800" dirty="0" smtClean="0">
                <a:solidFill>
                  <a:srgbClr val="0000FF"/>
                </a:solidFill>
                <a:latin typeface="Times New Roman" pitchFamily="18" charset="0"/>
                <a:cs typeface="Times New Roman" pitchFamily="18" charset="0"/>
                <a:sym typeface="Wingdings 3"/>
              </a:rPr>
              <a:t>).</a:t>
            </a:r>
            <a:endParaRPr lang="en-US" sz="2800" dirty="0">
              <a:solidFill>
                <a:srgbClr val="0000FF"/>
              </a:solidFill>
              <a:latin typeface="Times New Roman" pitchFamily="18" charset="0"/>
              <a:cs typeface="Times New Roman" pitchFamily="18" charset="0"/>
            </a:endParaRPr>
          </a:p>
        </p:txBody>
      </p:sp>
      <p:sp>
        <p:nvSpPr>
          <p:cNvPr id="7" name="TextBox 6"/>
          <p:cNvSpPr txBox="1"/>
          <p:nvPr/>
        </p:nvSpPr>
        <p:spPr>
          <a:xfrm>
            <a:off x="0" y="3178630"/>
            <a:ext cx="12192000" cy="954107"/>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 </a:t>
            </a:r>
            <a:r>
              <a:rPr lang="en-US" sz="2800" b="1" dirty="0" err="1" smtClean="0">
                <a:solidFill>
                  <a:srgbClr val="0000FF"/>
                </a:solidFill>
                <a:latin typeface="Times New Roman" pitchFamily="18" charset="0"/>
                <a:cs typeface="Times New Roman" pitchFamily="18" charset="0"/>
              </a:rPr>
              <a:t>MỐI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QUAN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HỆ</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HAI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CHIỀU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GIỮA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TỔNG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HỢP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PHÂN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GIẢI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CHẤT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HỮU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CƠ</a:t>
            </a:r>
            <a:r>
              <a:rPr lang="en-US" sz="2800" b="1" dirty="0" smtClean="0">
                <a:solidFill>
                  <a:srgbClr val="0000FF"/>
                </a:solidFill>
                <a:latin typeface="Times New Roman" pitchFamily="18" charset="0"/>
                <a:cs typeface="Times New Roman" pitchFamily="18" charset="0"/>
              </a:rPr>
              <a:t> Ở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from="(-#ppt_w/2)" to="(#ppt_x)" calcmode="lin" valueType="num">
                                      <p:cBhvr>
                                        <p:cTn id="7" dur="600" fill="hold">
                                          <p:stCondLst>
                                            <p:cond delay="0"/>
                                          </p:stCondLst>
                                        </p:cTn>
                                        <p:tgtEl>
                                          <p:spTgt spid="7"/>
                                        </p:tgtEl>
                                        <p:attrNameLst>
                                          <p:attrName>ppt_x</p:attrName>
                                        </p:attrNameLst>
                                      </p:cBhvr>
                                    </p:anim>
                                    <p:anim from="0" to="-1.0" calcmode="lin" valueType="num">
                                      <p:cBhvr>
                                        <p:cTn id="8" dur="200" decel="50000" autoRev="1" fill="hold">
                                          <p:stCondLst>
                                            <p:cond delay="600"/>
                                          </p:stCondLst>
                                        </p:cTn>
                                        <p:tgtEl>
                                          <p:spTgt spid="7"/>
                                        </p:tgtEl>
                                        <p:attrNameLst>
                                          <p:attrName>xshear</p:attrName>
                                        </p:attrNameLst>
                                      </p:cBhvr>
                                    </p:anim>
                                    <p:animScale>
                                      <p:cBhvr>
                                        <p:cTn id="9" dur="200" decel="100000" autoRev="1" fill="hold">
                                          <p:stCondLst>
                                            <p:cond delay="600"/>
                                          </p:stCondLst>
                                        </p:cTn>
                                        <p:tgtEl>
                                          <p:spTgt spid="7"/>
                                        </p:tgtEl>
                                      </p:cBhvr>
                                      <p:from x="100000" y="100000"/>
                                      <p:to x="80000" y="100000"/>
                                    </p:animScale>
                                    <p:anim by="(#ppt_h/3+#ppt_w*0.1)" calcmode="lin" valueType="num">
                                      <p:cBhvr additive="sum">
                                        <p:cTn id="10" dur="200" decel="100000" autoRev="1" fill="hold">
                                          <p:stCondLst>
                                            <p:cond delay="600"/>
                                          </p:stCondLst>
                                        </p:cTn>
                                        <p:tgtEl>
                                          <p:spTgt spid="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srcRect/>
          <a:stretch>
            <a:fillRect/>
          </a:stretch>
        </p:blipFill>
        <p:spPr bwMode="auto">
          <a:xfrm>
            <a:off x="0" y="539525"/>
            <a:ext cx="5863772" cy="3699396"/>
          </a:xfrm>
          <a:prstGeom prst="rect">
            <a:avLst/>
          </a:prstGeom>
          <a:noFill/>
          <a:ln w="9525">
            <a:noFill/>
            <a:miter lim="800000"/>
            <a:headEnd/>
            <a:tailEnd/>
          </a:ln>
          <a:effectLst/>
        </p:spPr>
      </p:pic>
      <p:pic>
        <p:nvPicPr>
          <p:cNvPr id="7170" name="Picture 2"/>
          <p:cNvPicPr>
            <a:picLocks noChangeAspect="1" noChangeArrowheads="1"/>
          </p:cNvPicPr>
          <p:nvPr/>
        </p:nvPicPr>
        <p:blipFill>
          <a:blip r:embed="rId3"/>
          <a:srcRect/>
          <a:stretch>
            <a:fillRect/>
          </a:stretch>
        </p:blipFill>
        <p:spPr bwMode="auto">
          <a:xfrm>
            <a:off x="6197600" y="546100"/>
            <a:ext cx="5030134" cy="3544551"/>
          </a:xfrm>
          <a:prstGeom prst="rect">
            <a:avLst/>
          </a:prstGeom>
          <a:noFill/>
          <a:ln w="9525">
            <a:noFill/>
            <a:miter lim="800000"/>
            <a:headEnd/>
            <a:tailEnd/>
          </a:ln>
          <a:effectLst/>
        </p:spPr>
      </p:pic>
      <p:sp>
        <p:nvSpPr>
          <p:cNvPr id="7" name="Rectangle 6"/>
          <p:cNvSpPr/>
          <p:nvPr/>
        </p:nvSpPr>
        <p:spPr>
          <a:xfrm>
            <a:off x="0" y="4200107"/>
            <a:ext cx="12192000" cy="2677656"/>
          </a:xfrm>
          <a:prstGeom prst="rect">
            <a:avLst/>
          </a:prstGeom>
        </p:spPr>
        <p:txBody>
          <a:bodyPr wrap="square">
            <a:spAutoFit/>
          </a:bodyPr>
          <a:lstStyle/>
          <a:p>
            <a:pPr algn="just"/>
            <a:r>
              <a:rPr lang="en-US" sz="2800" dirty="0" smtClean="0">
                <a:solidFill>
                  <a:srgbClr val="FF00FF"/>
                </a:solidFill>
                <a:latin typeface="+mj-lt"/>
              </a:rPr>
              <a:t>	</a:t>
            </a:r>
            <a:r>
              <a:rPr lang="vi-VN" sz="2800" dirty="0" smtClean="0">
                <a:solidFill>
                  <a:srgbClr val="FF00FF"/>
                </a:solidFill>
                <a:latin typeface="+mj-lt"/>
              </a:rPr>
              <a:t>Quá trình phân giải và tổng hợp chất hữu cơ ở tế bào trái ngược nhau vì nguyên liệu của quá trình này là sản phẩm của quá trình kia và ngược lại. Quá trình tổng hợp và phân giải chất hữu cơ ở tế bào có mối quan hệ hai chiều. Trong đó, quá trình tổng hợp tạo chất hữu cơ (những phân tử có kích thước lớn) là nguyên liệu cho quá trình phân giải trong hô hấp tế bào; quá trình hô hấp tế bào phân giải các chất hữu cơ giải phóng năng lượng cung cấp cho quá trình tổng hợp.</a:t>
            </a:r>
            <a:endParaRPr lang="en-US" sz="2800" dirty="0">
              <a:solidFill>
                <a:srgbClr val="FF00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4" presetClass="entr" presetSubtype="0"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 from="(-#ppt_w/2)" to="(#ppt_x)" calcmode="lin" valueType="num">
                                      <p:cBhvr>
                                        <p:cTn id="14" dur="600" fill="hold">
                                          <p:stCondLst>
                                            <p:cond delay="0"/>
                                          </p:stCondLst>
                                        </p:cTn>
                                        <p:tgtEl>
                                          <p:spTgt spid="7170"/>
                                        </p:tgtEl>
                                        <p:attrNameLst>
                                          <p:attrName>ppt_x</p:attrName>
                                        </p:attrNameLst>
                                      </p:cBhvr>
                                    </p:anim>
                                    <p:anim from="0" to="-1.0" calcmode="lin" valueType="num">
                                      <p:cBhvr>
                                        <p:cTn id="15" dur="200" decel="50000" autoRev="1" fill="hold">
                                          <p:stCondLst>
                                            <p:cond delay="600"/>
                                          </p:stCondLst>
                                        </p:cTn>
                                        <p:tgtEl>
                                          <p:spTgt spid="7170"/>
                                        </p:tgtEl>
                                        <p:attrNameLst>
                                          <p:attrName>xshear</p:attrName>
                                        </p:attrNameLst>
                                      </p:cBhvr>
                                    </p:anim>
                                    <p:animScale>
                                      <p:cBhvr>
                                        <p:cTn id="16" dur="200" decel="100000" autoRev="1" fill="hold">
                                          <p:stCondLst>
                                            <p:cond delay="600"/>
                                          </p:stCondLst>
                                        </p:cTn>
                                        <p:tgtEl>
                                          <p:spTgt spid="7170"/>
                                        </p:tgtEl>
                                      </p:cBhvr>
                                      <p:from x="100000" y="100000"/>
                                      <p:to x="80000" y="100000"/>
                                    </p:animScale>
                                    <p:anim by="(#ppt_h/3+#ppt_w*0.1)" calcmode="lin" valueType="num">
                                      <p:cBhvr additive="sum">
                                        <p:cTn id="17" dur="200" decel="100000" autoRev="1" fill="hold">
                                          <p:stCondLst>
                                            <p:cond delay="600"/>
                                          </p:stCondLst>
                                        </p:cTn>
                                        <p:tgtEl>
                                          <p:spTgt spid="7170"/>
                                        </p:tgtEl>
                                        <p:attrNameLst>
                                          <p:attrName>ppt_x</p:attrName>
                                        </p:attrNameLst>
                                      </p:cBhvr>
                                    </p:anim>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trips(downRight)">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pic>
        <p:nvPicPr>
          <p:cNvPr id="8194" name="Picture 2"/>
          <p:cNvPicPr>
            <a:picLocks noChangeAspect="1" noChangeArrowheads="1"/>
          </p:cNvPicPr>
          <p:nvPr/>
        </p:nvPicPr>
        <p:blipFill>
          <a:blip r:embed="rId2"/>
          <a:srcRect/>
          <a:stretch>
            <a:fillRect/>
          </a:stretch>
        </p:blipFill>
        <p:spPr bwMode="auto">
          <a:xfrm>
            <a:off x="-1" y="931176"/>
            <a:ext cx="12176419" cy="500516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fltVal val="0"/>
                                          </p:val>
                                        </p:tav>
                                        <p:tav tm="100000">
                                          <p:val>
                                            <p:strVal val="#ppt_w"/>
                                          </p:val>
                                        </p:tav>
                                      </p:tavLst>
                                    </p:anim>
                                    <p:anim calcmode="lin" valueType="num">
                                      <p:cBhvr>
                                        <p:cTn id="8" dur="500" fill="hold"/>
                                        <p:tgtEl>
                                          <p:spTgt spid="8194"/>
                                        </p:tgtEl>
                                        <p:attrNameLst>
                                          <p:attrName>ppt_h</p:attrName>
                                        </p:attrNameLst>
                                      </p:cBhvr>
                                      <p:tavLst>
                                        <p:tav tm="0">
                                          <p:val>
                                            <p:fltVal val="0"/>
                                          </p:val>
                                        </p:tav>
                                        <p:tav tm="100000">
                                          <p:val>
                                            <p:strVal val="#ppt_h"/>
                                          </p:val>
                                        </p:tav>
                                      </p:tavLst>
                                    </p:anim>
                                    <p:anim calcmode="lin" valueType="num">
                                      <p:cBhvr>
                                        <p:cTn id="9" dur="500" fill="hold"/>
                                        <p:tgtEl>
                                          <p:spTgt spid="8194"/>
                                        </p:tgtEl>
                                        <p:attrNameLst>
                                          <p:attrName>style.rotation</p:attrName>
                                        </p:attrNameLst>
                                      </p:cBhvr>
                                      <p:tavLst>
                                        <p:tav tm="0">
                                          <p:val>
                                            <p:fltVal val="360"/>
                                          </p:val>
                                        </p:tav>
                                        <p:tav tm="100000">
                                          <p:val>
                                            <p:fltVal val="0"/>
                                          </p:val>
                                        </p:tav>
                                      </p:tavLst>
                                    </p:anim>
                                    <p:animEffect transition="in" filter="fade">
                                      <p:cBhvr>
                                        <p:cTn id="10"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1184104"/>
          <a:ext cx="12192000" cy="5361828"/>
        </p:xfrm>
        <a:graphic>
          <a:graphicData uri="http://schemas.openxmlformats.org/drawingml/2006/table">
            <a:tbl>
              <a:tblPr firstRow="1" bandRow="1">
                <a:tableStyleId>{5C22544A-7EE6-4342-B048-85BDC9FD1C3A}</a:tableStyleId>
              </a:tblPr>
              <a:tblGrid>
                <a:gridCol w="2496457">
                  <a:extLst>
                    <a:ext uri="{9D8B030D-6E8A-4147-A177-3AD203B41FA5}">
                      <a16:colId xmlns:a16="http://schemas.microsoft.com/office/drawing/2014/main" val="20000"/>
                    </a:ext>
                  </a:extLst>
                </a:gridCol>
                <a:gridCol w="4586514">
                  <a:extLst>
                    <a:ext uri="{9D8B030D-6E8A-4147-A177-3AD203B41FA5}">
                      <a16:colId xmlns:a16="http://schemas.microsoft.com/office/drawing/2014/main" val="20001"/>
                    </a:ext>
                  </a:extLst>
                </a:gridCol>
                <a:gridCol w="5109029">
                  <a:extLst>
                    <a:ext uri="{9D8B030D-6E8A-4147-A177-3AD203B41FA5}">
                      <a16:colId xmlns:a16="http://schemas.microsoft.com/office/drawing/2014/main" val="20002"/>
                    </a:ext>
                  </a:extLst>
                </a:gridCol>
              </a:tblGrid>
              <a:tr h="963995">
                <a:tc>
                  <a:txBody>
                    <a:bodyPr/>
                    <a:lstStyle/>
                    <a:p>
                      <a:endParaRPr lang="en-US" sz="2800" dirty="0">
                        <a:latin typeface="Times New Roman" pitchFamily="18" charset="0"/>
                        <a:cs typeface="Times New Roman" pitchFamily="18" charset="0"/>
                      </a:endParaRPr>
                    </a:p>
                  </a:txBody>
                  <a:tcPr/>
                </a:tc>
                <a:tc>
                  <a:txBody>
                    <a:bodyPr/>
                    <a:lstStyle/>
                    <a:p>
                      <a:pPr algn="ctr"/>
                      <a:r>
                        <a:rPr lang="en-US" sz="2800" dirty="0" err="1" smtClean="0">
                          <a:latin typeface="Times New Roman" pitchFamily="18" charset="0"/>
                          <a:cs typeface="Times New Roman" pitchFamily="18" charset="0"/>
                        </a:rPr>
                        <a:t>Quá</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trình</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tổng</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hợp</a:t>
                      </a:r>
                      <a:r>
                        <a:rPr lang="en-US" sz="2800" baseline="0" dirty="0" smtClean="0">
                          <a:latin typeface="Times New Roman" pitchFamily="18" charset="0"/>
                          <a:cs typeface="Times New Roman" pitchFamily="18" charset="0"/>
                        </a:rPr>
                        <a:t> ở </a:t>
                      </a:r>
                      <a:r>
                        <a:rPr lang="en-US" sz="2800" baseline="0" dirty="0" err="1" smtClean="0">
                          <a:latin typeface="Times New Roman" pitchFamily="18" charset="0"/>
                          <a:cs typeface="Times New Roman" pitchFamily="18" charset="0"/>
                        </a:rPr>
                        <a:t>tế</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bào</a:t>
                      </a:r>
                      <a:endParaRPr lang="en-US" sz="2800" dirty="0">
                        <a:latin typeface="Times New Roman" pitchFamily="18" charset="0"/>
                        <a:cs typeface="Times New Roman" pitchFamily="18" charset="0"/>
                      </a:endParaRPr>
                    </a:p>
                  </a:txBody>
                  <a:tcPr/>
                </a:tc>
                <a:tc>
                  <a:txBody>
                    <a:bodyPr/>
                    <a:lstStyle/>
                    <a:p>
                      <a:pPr algn="ctr"/>
                      <a:r>
                        <a:rPr lang="en-US" sz="2800" dirty="0" err="1" smtClean="0">
                          <a:latin typeface="Times New Roman" pitchFamily="18" charset="0"/>
                          <a:cs typeface="Times New Roman" pitchFamily="18" charset="0"/>
                        </a:rPr>
                        <a:t>Quá</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trình</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phân</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giải</a:t>
                      </a:r>
                      <a:endParaRPr lang="en-US" sz="2800" baseline="0" dirty="0" smtClean="0">
                        <a:latin typeface="Times New Roman" pitchFamily="18" charset="0"/>
                        <a:cs typeface="Times New Roman" pitchFamily="18" charset="0"/>
                      </a:endParaRPr>
                    </a:p>
                    <a:p>
                      <a:pPr algn="ctr"/>
                      <a:r>
                        <a:rPr lang="en-US" sz="2800" baseline="0" dirty="0" smtClean="0">
                          <a:latin typeface="Times New Roman" pitchFamily="18" charset="0"/>
                          <a:cs typeface="Times New Roman" pitchFamily="18" charset="0"/>
                        </a:rPr>
                        <a:t>(</a:t>
                      </a:r>
                      <a:r>
                        <a:rPr lang="en-US" sz="2800" baseline="0" dirty="0" err="1" smtClean="0">
                          <a:latin typeface="Times New Roman" pitchFamily="18" charset="0"/>
                          <a:cs typeface="Times New Roman" pitchFamily="18" charset="0"/>
                        </a:rPr>
                        <a:t>hô</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hấp</a:t>
                      </a:r>
                      <a:r>
                        <a:rPr lang="en-US" sz="2800" baseline="0" dirty="0" smtClean="0">
                          <a:latin typeface="Times New Roman" pitchFamily="18" charset="0"/>
                          <a:cs typeface="Times New Roman" pitchFamily="18" charset="0"/>
                        </a:rPr>
                        <a:t> ở </a:t>
                      </a:r>
                      <a:r>
                        <a:rPr lang="en-US" sz="2800" baseline="0" dirty="0" err="1" smtClean="0">
                          <a:latin typeface="Times New Roman" pitchFamily="18" charset="0"/>
                          <a:cs typeface="Times New Roman" pitchFamily="18" charset="0"/>
                        </a:rPr>
                        <a:t>tế</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bào</a:t>
                      </a:r>
                      <a:r>
                        <a:rPr lang="en-US" sz="2800" baseline="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960099">
                <a:tc>
                  <a:txBody>
                    <a:bodyPr/>
                    <a:lstStyle/>
                    <a:p>
                      <a:endParaRPr lang="en-US" sz="2800" dirty="0" smtClean="0">
                        <a:latin typeface="Times New Roman" pitchFamily="18" charset="0"/>
                        <a:cs typeface="Times New Roman" pitchFamily="18" charset="0"/>
                      </a:endParaRPr>
                    </a:p>
                    <a:p>
                      <a:r>
                        <a:rPr lang="en-US" sz="2800" dirty="0" err="1" smtClean="0">
                          <a:latin typeface="Times New Roman" pitchFamily="18" charset="0"/>
                          <a:cs typeface="Times New Roman" pitchFamily="18" charset="0"/>
                        </a:rPr>
                        <a:t>Chức</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năng</a:t>
                      </a:r>
                      <a:endParaRPr lang="en-US" sz="2800" baseline="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txBody>
                  <a:tcPr/>
                </a:tc>
                <a:tc>
                  <a:txBody>
                    <a:bodyPr/>
                    <a:lstStyle/>
                    <a:p>
                      <a:endParaRPr lang="en-US" sz="2800" dirty="0">
                        <a:latin typeface="Times New Roman" pitchFamily="18" charset="0"/>
                        <a:cs typeface="Times New Roman" pitchFamily="18" charset="0"/>
                      </a:endParaRPr>
                    </a:p>
                  </a:txBody>
                  <a:tcPr/>
                </a:tc>
                <a:tc>
                  <a:txBody>
                    <a:bodyPr/>
                    <a:lstStyle/>
                    <a:p>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960099">
                <a:tc>
                  <a:txBody>
                    <a:bodyPr/>
                    <a:lstStyle/>
                    <a:p>
                      <a:r>
                        <a:rPr lang="en-US" sz="2800" dirty="0" err="1" smtClean="0">
                          <a:latin typeface="Times New Roman" pitchFamily="18" charset="0"/>
                          <a:cs typeface="Times New Roman" pitchFamily="18" charset="0"/>
                        </a:rPr>
                        <a:t>Chất</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tham</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gia</a:t>
                      </a:r>
                      <a:endParaRPr lang="en-US" sz="2800" dirty="0">
                        <a:latin typeface="Times New Roman" pitchFamily="18" charset="0"/>
                        <a:cs typeface="Times New Roman" pitchFamily="18" charset="0"/>
                      </a:endParaRPr>
                    </a:p>
                  </a:txBody>
                  <a:tcPr/>
                </a:tc>
                <a:tc>
                  <a:txBody>
                    <a:bodyPr/>
                    <a:lstStyle/>
                    <a:p>
                      <a:endParaRPr lang="en-US" sz="2800" dirty="0">
                        <a:latin typeface="Times New Roman" pitchFamily="18" charset="0"/>
                        <a:cs typeface="Times New Roman" pitchFamily="18" charset="0"/>
                      </a:endParaRPr>
                    </a:p>
                  </a:txBody>
                  <a:tcPr/>
                </a:tc>
                <a:tc>
                  <a:txBody>
                    <a:bodyPr/>
                    <a:lstStyle/>
                    <a:p>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960099">
                <a:tc>
                  <a:txBody>
                    <a:bodyPr/>
                    <a:lstStyle/>
                    <a:p>
                      <a:r>
                        <a:rPr lang="en-US" sz="2800" dirty="0" err="1" smtClean="0">
                          <a:latin typeface="Times New Roman" pitchFamily="18" charset="0"/>
                          <a:cs typeface="Times New Roman" pitchFamily="18" charset="0"/>
                        </a:rPr>
                        <a:t>Chất</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tạo</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thành</a:t>
                      </a:r>
                      <a:endParaRPr lang="en-US" sz="2800" dirty="0">
                        <a:latin typeface="Times New Roman" pitchFamily="18" charset="0"/>
                        <a:cs typeface="Times New Roman" pitchFamily="18" charset="0"/>
                      </a:endParaRPr>
                    </a:p>
                  </a:txBody>
                  <a:tcPr/>
                </a:tc>
                <a:tc>
                  <a:txBody>
                    <a:bodyPr/>
                    <a:lstStyle/>
                    <a:p>
                      <a:endParaRPr lang="en-US" sz="2800" dirty="0">
                        <a:latin typeface="Times New Roman" pitchFamily="18" charset="0"/>
                        <a:cs typeface="Times New Roman" pitchFamily="18" charset="0"/>
                      </a:endParaRPr>
                    </a:p>
                  </a:txBody>
                  <a:tcPr/>
                </a:tc>
                <a:tc>
                  <a:txBody>
                    <a:bodyPr/>
                    <a:lstStyle/>
                    <a:p>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554492">
                <a:tc>
                  <a:txBody>
                    <a:bodyPr/>
                    <a:lstStyle/>
                    <a:p>
                      <a:r>
                        <a:rPr lang="en-US" sz="2800" dirty="0" err="1" smtClean="0">
                          <a:latin typeface="Times New Roman" pitchFamily="18" charset="0"/>
                          <a:cs typeface="Times New Roman" pitchFamily="18" charset="0"/>
                        </a:rPr>
                        <a:t>Nơi</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diễn</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ra</a:t>
                      </a:r>
                      <a:endParaRPr lang="en-US" sz="2800" dirty="0">
                        <a:latin typeface="Times New Roman" pitchFamily="18" charset="0"/>
                        <a:cs typeface="Times New Roman" pitchFamily="18" charset="0"/>
                      </a:endParaRPr>
                    </a:p>
                  </a:txBody>
                  <a:tcPr/>
                </a:tc>
                <a:tc>
                  <a:txBody>
                    <a:bodyPr/>
                    <a:lstStyle/>
                    <a:p>
                      <a:endParaRPr lang="en-US" sz="2800" dirty="0">
                        <a:latin typeface="Times New Roman" pitchFamily="18" charset="0"/>
                        <a:cs typeface="Times New Roman" pitchFamily="18" charset="0"/>
                      </a:endParaRPr>
                    </a:p>
                  </a:txBody>
                  <a:tcPr/>
                </a:tc>
                <a:tc>
                  <a:txBody>
                    <a:bodyPr/>
                    <a:lstStyle/>
                    <a:p>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551543">
                <a:tc>
                  <a:txBody>
                    <a:bodyPr/>
                    <a:lstStyle/>
                    <a:p>
                      <a:r>
                        <a:rPr lang="en-US" sz="2800" dirty="0" err="1" smtClean="0">
                          <a:latin typeface="Times New Roman" pitchFamily="18" charset="0"/>
                          <a:cs typeface="Times New Roman" pitchFamily="18" charset="0"/>
                        </a:rPr>
                        <a:t>Năng</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lượng</a:t>
                      </a:r>
                      <a:endParaRPr lang="en-US" sz="2800" dirty="0">
                        <a:latin typeface="Times New Roman" pitchFamily="18" charset="0"/>
                        <a:cs typeface="Times New Roman" pitchFamily="18" charset="0"/>
                      </a:endParaRPr>
                    </a:p>
                  </a:txBody>
                  <a:tcPr/>
                </a:tc>
                <a:tc>
                  <a:txBody>
                    <a:bodyPr/>
                    <a:lstStyle/>
                    <a:p>
                      <a:endParaRPr lang="en-US" sz="2800" dirty="0">
                        <a:latin typeface="Times New Roman" pitchFamily="18" charset="0"/>
                        <a:cs typeface="Times New Roman" pitchFamily="18" charset="0"/>
                      </a:endParaRPr>
                    </a:p>
                  </a:txBody>
                  <a:tcPr/>
                </a:tc>
                <a:tc>
                  <a:txBody>
                    <a:bodyPr/>
                    <a:lstStyle/>
                    <a:p>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5"/>
                  </a:ext>
                </a:extLst>
              </a:tr>
            </a:tbl>
          </a:graphicData>
        </a:graphic>
      </p:graphicFrame>
      <p:sp>
        <p:nvSpPr>
          <p:cNvPr id="5" name="TextBox 4"/>
          <p:cNvSpPr txBox="1"/>
          <p:nvPr/>
        </p:nvSpPr>
        <p:spPr>
          <a:xfrm>
            <a:off x="2496457" y="2394838"/>
            <a:ext cx="4615543" cy="954107"/>
          </a:xfrm>
          <a:prstGeom prst="rect">
            <a:avLst/>
          </a:prstGeom>
          <a:noFill/>
        </p:spPr>
        <p:txBody>
          <a:bodyPr wrap="square" rtlCol="0">
            <a:spAutoFit/>
          </a:bodyPr>
          <a:lstStyle/>
          <a:p>
            <a:r>
              <a:rPr lang="en-US" sz="2800" dirty="0" err="1" smtClean="0">
                <a:solidFill>
                  <a:srgbClr val="FF00FF"/>
                </a:solidFill>
                <a:latin typeface="Times New Roman" pitchFamily="18" charset="0"/>
                <a:cs typeface="Times New Roman" pitchFamily="18" charset="0"/>
              </a:rPr>
              <a:t>Tổng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hợp</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chất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hữu</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cơ</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bằng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cách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kết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hợp</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các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phân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tử</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nhỏ</a:t>
            </a:r>
            <a:endParaRPr lang="en-US" sz="2800" dirty="0">
              <a:solidFill>
                <a:srgbClr val="FF00FF"/>
              </a:solidFill>
              <a:latin typeface="Times New Roman" pitchFamily="18" charset="0"/>
              <a:cs typeface="Times New Roman" pitchFamily="18" charset="0"/>
            </a:endParaRPr>
          </a:p>
        </p:txBody>
      </p:sp>
      <p:sp>
        <p:nvSpPr>
          <p:cNvPr id="6" name="TextBox 5"/>
          <p:cNvSpPr txBox="1"/>
          <p:nvPr/>
        </p:nvSpPr>
        <p:spPr>
          <a:xfrm>
            <a:off x="7090228" y="2184384"/>
            <a:ext cx="5101772" cy="1384995"/>
          </a:xfrm>
          <a:prstGeom prst="rect">
            <a:avLst/>
          </a:prstGeom>
          <a:noFill/>
        </p:spPr>
        <p:txBody>
          <a:bodyPr wrap="square" rtlCol="0">
            <a:spAutoFit/>
          </a:bodyPr>
          <a:lstStyle/>
          <a:p>
            <a:r>
              <a:rPr lang="en-US" sz="2800" dirty="0" err="1" smtClean="0">
                <a:solidFill>
                  <a:srgbClr val="FF00FF"/>
                </a:solidFill>
                <a:latin typeface="Times New Roman" pitchFamily="18" charset="0"/>
                <a:cs typeface="Times New Roman" pitchFamily="18" charset="0"/>
              </a:rPr>
              <a:t>Phân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giải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chất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hữu</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cơ</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giải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phóng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năng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lượng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hoạt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động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sống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của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cây</a:t>
            </a:r>
            <a:endParaRPr lang="en-US" sz="2800" dirty="0">
              <a:solidFill>
                <a:srgbClr val="FF00FF"/>
              </a:solidFill>
              <a:latin typeface="Times New Roman" pitchFamily="18" charset="0"/>
              <a:cs typeface="Times New Roman" pitchFamily="18" charset="0"/>
            </a:endParaRPr>
          </a:p>
        </p:txBody>
      </p:sp>
      <p:sp>
        <p:nvSpPr>
          <p:cNvPr id="7" name="TextBox 6"/>
          <p:cNvSpPr txBox="1"/>
          <p:nvPr/>
        </p:nvSpPr>
        <p:spPr>
          <a:xfrm>
            <a:off x="2510971" y="3570499"/>
            <a:ext cx="4615543" cy="954107"/>
          </a:xfrm>
          <a:prstGeom prst="rect">
            <a:avLst/>
          </a:prstGeom>
          <a:noFill/>
        </p:spPr>
        <p:txBody>
          <a:bodyPr wrap="square" rtlCol="0">
            <a:spAutoFit/>
          </a:bodyPr>
          <a:lstStyle/>
          <a:p>
            <a:r>
              <a:rPr lang="en-US" sz="2800" dirty="0" smtClean="0">
                <a:solidFill>
                  <a:srgbClr val="FF00FF"/>
                </a:solidFill>
                <a:latin typeface="Times New Roman" pitchFamily="18" charset="0"/>
                <a:cs typeface="Times New Roman" pitchFamily="18" charset="0"/>
              </a:rPr>
              <a:t>Glucose, </a:t>
            </a:r>
            <a:r>
              <a:rPr lang="en-US" sz="2800" dirty="0" err="1" smtClean="0">
                <a:solidFill>
                  <a:srgbClr val="FF00FF"/>
                </a:solidFill>
                <a:latin typeface="Times New Roman" pitchFamily="18" charset="0"/>
                <a:cs typeface="Times New Roman" pitchFamily="18" charset="0"/>
              </a:rPr>
              <a:t>axit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amin</a:t>
            </a:r>
            <a:r>
              <a:rPr lang="en-US" sz="2800" dirty="0" smtClean="0">
                <a:solidFill>
                  <a:srgbClr val="FF00FF"/>
                </a:solidFill>
                <a:latin typeface="Times New Roman" pitchFamily="18" charset="0"/>
                <a:cs typeface="Times New Roman" pitchFamily="18" charset="0"/>
              </a:rPr>
              <a:t>,…+</a:t>
            </a:r>
            <a:r>
              <a:rPr lang="en-US" sz="2800" dirty="0" err="1" smtClean="0">
                <a:solidFill>
                  <a:srgbClr val="FF00FF"/>
                </a:solidFill>
                <a:latin typeface="Times New Roman" pitchFamily="18" charset="0"/>
                <a:cs typeface="Times New Roman" pitchFamily="18" charset="0"/>
              </a:rPr>
              <a:t>năng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lượng</a:t>
            </a:r>
            <a:endParaRPr lang="en-US" sz="2800" dirty="0">
              <a:solidFill>
                <a:srgbClr val="FF00FF"/>
              </a:solidFill>
              <a:latin typeface="Times New Roman" pitchFamily="18" charset="0"/>
              <a:cs typeface="Times New Roman" pitchFamily="18" charset="0"/>
            </a:endParaRPr>
          </a:p>
        </p:txBody>
      </p:sp>
      <p:sp>
        <p:nvSpPr>
          <p:cNvPr id="8" name="TextBox 7"/>
          <p:cNvSpPr txBox="1"/>
          <p:nvPr/>
        </p:nvSpPr>
        <p:spPr>
          <a:xfrm>
            <a:off x="7082971" y="3773695"/>
            <a:ext cx="5109029" cy="523220"/>
          </a:xfrm>
          <a:prstGeom prst="rect">
            <a:avLst/>
          </a:prstGeom>
          <a:noFill/>
        </p:spPr>
        <p:txBody>
          <a:bodyPr wrap="square" rtlCol="0">
            <a:spAutoFit/>
          </a:bodyPr>
          <a:lstStyle/>
          <a:p>
            <a:r>
              <a:rPr lang="en-US" sz="2800" dirty="0" err="1" smtClean="0">
                <a:solidFill>
                  <a:srgbClr val="FF00FF"/>
                </a:solidFill>
                <a:latin typeface="Times New Roman" pitchFamily="18" charset="0"/>
                <a:cs typeface="Times New Roman" pitchFamily="18" charset="0"/>
              </a:rPr>
              <a:t>Chất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hữu</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cơ</a:t>
            </a:r>
            <a:r>
              <a:rPr lang="en-US" sz="2800" dirty="0" smtClean="0">
                <a:solidFill>
                  <a:srgbClr val="FF00FF"/>
                </a:solidFill>
                <a:latin typeface="Times New Roman" pitchFamily="18" charset="0"/>
                <a:cs typeface="Times New Roman" pitchFamily="18" charset="0"/>
              </a:rPr>
              <a:t> + Oxygen</a:t>
            </a:r>
            <a:endParaRPr lang="en-US" sz="2800" dirty="0">
              <a:solidFill>
                <a:srgbClr val="FF00FF"/>
              </a:solidFill>
              <a:latin typeface="Times New Roman" pitchFamily="18" charset="0"/>
              <a:cs typeface="Times New Roman" pitchFamily="18" charset="0"/>
            </a:endParaRPr>
          </a:p>
        </p:txBody>
      </p:sp>
      <p:sp>
        <p:nvSpPr>
          <p:cNvPr id="9" name="TextBox 8"/>
          <p:cNvSpPr txBox="1"/>
          <p:nvPr/>
        </p:nvSpPr>
        <p:spPr>
          <a:xfrm>
            <a:off x="2481943" y="4673582"/>
            <a:ext cx="4615543" cy="523220"/>
          </a:xfrm>
          <a:prstGeom prst="rect">
            <a:avLst/>
          </a:prstGeom>
          <a:noFill/>
        </p:spPr>
        <p:txBody>
          <a:bodyPr wrap="square" rtlCol="0">
            <a:spAutoFit/>
          </a:bodyPr>
          <a:lstStyle/>
          <a:p>
            <a:r>
              <a:rPr lang="en-US" sz="2800" dirty="0" err="1" smtClean="0">
                <a:solidFill>
                  <a:srgbClr val="FF00FF"/>
                </a:solidFill>
                <a:latin typeface="Times New Roman" pitchFamily="18" charset="0"/>
                <a:cs typeface="Times New Roman" pitchFamily="18" charset="0"/>
              </a:rPr>
              <a:t>Chất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hữu</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cơ</a:t>
            </a:r>
            <a:endParaRPr lang="en-US" sz="2800" dirty="0">
              <a:solidFill>
                <a:srgbClr val="FF00FF"/>
              </a:solidFill>
              <a:latin typeface="Times New Roman" pitchFamily="18" charset="0"/>
              <a:cs typeface="Times New Roman" pitchFamily="18" charset="0"/>
            </a:endParaRPr>
          </a:p>
        </p:txBody>
      </p:sp>
      <p:sp>
        <p:nvSpPr>
          <p:cNvPr id="10" name="TextBox 9"/>
          <p:cNvSpPr txBox="1"/>
          <p:nvPr/>
        </p:nvSpPr>
        <p:spPr>
          <a:xfrm>
            <a:off x="7097486" y="4484898"/>
            <a:ext cx="5094514" cy="954107"/>
          </a:xfrm>
          <a:prstGeom prst="rect">
            <a:avLst/>
          </a:prstGeom>
          <a:noFill/>
        </p:spPr>
        <p:txBody>
          <a:bodyPr wrap="square" rtlCol="0">
            <a:spAutoFit/>
          </a:bodyPr>
          <a:lstStyle/>
          <a:p>
            <a:r>
              <a:rPr lang="en-US" sz="2800" dirty="0" err="1" smtClean="0">
                <a:solidFill>
                  <a:srgbClr val="FF00FF"/>
                </a:solidFill>
                <a:latin typeface="Times New Roman" pitchFamily="18" charset="0"/>
                <a:cs typeface="Times New Roman" pitchFamily="18" charset="0"/>
              </a:rPr>
              <a:t>Nước</a:t>
            </a:r>
            <a:r>
              <a:rPr lang="en-US" sz="2800" dirty="0" smtClean="0">
                <a:solidFill>
                  <a:srgbClr val="FF00FF"/>
                </a:solidFill>
                <a:latin typeface="Times New Roman" pitchFamily="18" charset="0"/>
                <a:cs typeface="Times New Roman" pitchFamily="18" charset="0"/>
              </a:rPr>
              <a:t> + Carbon dioxide + </a:t>
            </a:r>
            <a:r>
              <a:rPr lang="en-US" sz="2800" dirty="0" err="1" smtClean="0">
                <a:solidFill>
                  <a:srgbClr val="FF00FF"/>
                </a:solidFill>
                <a:latin typeface="Times New Roman" pitchFamily="18" charset="0"/>
                <a:cs typeface="Times New Roman" pitchFamily="18" charset="0"/>
              </a:rPr>
              <a:t>Năng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lượng</a:t>
            </a:r>
            <a:endParaRPr lang="en-US" sz="2800" dirty="0">
              <a:solidFill>
                <a:srgbClr val="FF00FF"/>
              </a:solidFill>
              <a:latin typeface="Times New Roman" pitchFamily="18" charset="0"/>
              <a:cs typeface="Times New Roman" pitchFamily="18" charset="0"/>
            </a:endParaRPr>
          </a:p>
        </p:txBody>
      </p:sp>
      <p:sp>
        <p:nvSpPr>
          <p:cNvPr id="11" name="TextBox 10"/>
          <p:cNvSpPr txBox="1"/>
          <p:nvPr/>
        </p:nvSpPr>
        <p:spPr>
          <a:xfrm>
            <a:off x="2510972" y="5457353"/>
            <a:ext cx="4615543" cy="523220"/>
          </a:xfrm>
          <a:prstGeom prst="rect">
            <a:avLst/>
          </a:prstGeom>
          <a:noFill/>
        </p:spPr>
        <p:txBody>
          <a:bodyPr wrap="square" rtlCol="0">
            <a:spAutoFit/>
          </a:bodyPr>
          <a:lstStyle/>
          <a:p>
            <a:r>
              <a:rPr lang="en-US" sz="2800" dirty="0" err="1" smtClean="0">
                <a:solidFill>
                  <a:srgbClr val="FF00FF"/>
                </a:solidFill>
                <a:latin typeface="Times New Roman" pitchFamily="18" charset="0"/>
                <a:cs typeface="Times New Roman" pitchFamily="18" charset="0"/>
              </a:rPr>
              <a:t>Diễn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ra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trong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tế</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bào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chất</a:t>
            </a:r>
            <a:endParaRPr lang="en-US" sz="2800" dirty="0">
              <a:solidFill>
                <a:srgbClr val="FF00FF"/>
              </a:solidFill>
              <a:latin typeface="Times New Roman" pitchFamily="18" charset="0"/>
              <a:cs typeface="Times New Roman" pitchFamily="18" charset="0"/>
            </a:endParaRPr>
          </a:p>
        </p:txBody>
      </p:sp>
      <p:sp>
        <p:nvSpPr>
          <p:cNvPr id="12" name="TextBox 11"/>
          <p:cNvSpPr txBox="1"/>
          <p:nvPr/>
        </p:nvSpPr>
        <p:spPr>
          <a:xfrm>
            <a:off x="7082971" y="5442838"/>
            <a:ext cx="5109029" cy="523220"/>
          </a:xfrm>
          <a:prstGeom prst="rect">
            <a:avLst/>
          </a:prstGeom>
          <a:noFill/>
        </p:spPr>
        <p:txBody>
          <a:bodyPr wrap="square" rtlCol="0">
            <a:spAutoFit/>
          </a:bodyPr>
          <a:lstStyle/>
          <a:p>
            <a:r>
              <a:rPr lang="en-US" sz="2800" dirty="0" err="1" smtClean="0">
                <a:solidFill>
                  <a:srgbClr val="FF00FF"/>
                </a:solidFill>
                <a:latin typeface="Times New Roman" pitchFamily="18" charset="0"/>
                <a:cs typeface="Times New Roman" pitchFamily="18" charset="0"/>
              </a:rPr>
              <a:t>Diễn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ra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trong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thể</a:t>
            </a:r>
            <a:r>
              <a:rPr lang="en-US" sz="2800" dirty="0" smtClean="0">
                <a:solidFill>
                  <a:srgbClr val="FF00FF"/>
                </a:solidFill>
                <a:latin typeface="Times New Roman" pitchFamily="18" charset="0"/>
                <a:cs typeface="Times New Roman" pitchFamily="18" charset="0"/>
              </a:rPr>
              <a:t> ở </a:t>
            </a:r>
            <a:r>
              <a:rPr lang="en-US" sz="2800" dirty="0" err="1" smtClean="0">
                <a:solidFill>
                  <a:srgbClr val="FF00FF"/>
                </a:solidFill>
                <a:latin typeface="Times New Roman" pitchFamily="18" charset="0"/>
                <a:cs typeface="Times New Roman" pitchFamily="18" charset="0"/>
              </a:rPr>
              <a:t>mọi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tế</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bào</a:t>
            </a:r>
            <a:endParaRPr lang="en-US" sz="2800" dirty="0">
              <a:solidFill>
                <a:srgbClr val="FF00FF"/>
              </a:solidFill>
              <a:latin typeface="Times New Roman" pitchFamily="18" charset="0"/>
              <a:cs typeface="Times New Roman" pitchFamily="18" charset="0"/>
            </a:endParaRPr>
          </a:p>
        </p:txBody>
      </p:sp>
      <p:sp>
        <p:nvSpPr>
          <p:cNvPr id="13" name="TextBox 12"/>
          <p:cNvSpPr txBox="1"/>
          <p:nvPr/>
        </p:nvSpPr>
        <p:spPr>
          <a:xfrm>
            <a:off x="2510972" y="5994380"/>
            <a:ext cx="4615543" cy="523220"/>
          </a:xfrm>
          <a:prstGeom prst="rect">
            <a:avLst/>
          </a:prstGeom>
          <a:noFill/>
        </p:spPr>
        <p:txBody>
          <a:bodyPr wrap="square" rtlCol="0">
            <a:spAutoFit/>
          </a:bodyPr>
          <a:lstStyle/>
          <a:p>
            <a:r>
              <a:rPr lang="en-US" sz="2800" dirty="0" err="1" smtClean="0">
                <a:solidFill>
                  <a:srgbClr val="FF00FF"/>
                </a:solidFill>
                <a:latin typeface="Times New Roman" pitchFamily="18" charset="0"/>
                <a:cs typeface="Times New Roman" pitchFamily="18" charset="0"/>
              </a:rPr>
              <a:t>Cần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cung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cấp</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năng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lượng</a:t>
            </a:r>
            <a:endParaRPr lang="en-US" sz="2800" dirty="0">
              <a:solidFill>
                <a:srgbClr val="FF00FF"/>
              </a:solidFill>
              <a:latin typeface="Times New Roman" pitchFamily="18" charset="0"/>
              <a:cs typeface="Times New Roman" pitchFamily="18" charset="0"/>
            </a:endParaRPr>
          </a:p>
        </p:txBody>
      </p:sp>
      <p:sp>
        <p:nvSpPr>
          <p:cNvPr id="14" name="TextBox 13"/>
          <p:cNvSpPr txBox="1"/>
          <p:nvPr/>
        </p:nvSpPr>
        <p:spPr>
          <a:xfrm>
            <a:off x="7068457" y="6023409"/>
            <a:ext cx="5123543" cy="523220"/>
          </a:xfrm>
          <a:prstGeom prst="rect">
            <a:avLst/>
          </a:prstGeom>
          <a:noFill/>
        </p:spPr>
        <p:txBody>
          <a:bodyPr wrap="square" rtlCol="0">
            <a:spAutoFit/>
          </a:bodyPr>
          <a:lstStyle/>
          <a:p>
            <a:r>
              <a:rPr lang="en-US" sz="2800" dirty="0" err="1" smtClean="0">
                <a:solidFill>
                  <a:srgbClr val="FF00FF"/>
                </a:solidFill>
                <a:latin typeface="Times New Roman" pitchFamily="18" charset="0"/>
                <a:cs typeface="Times New Roman" pitchFamily="18" charset="0"/>
              </a:rPr>
              <a:t>Giải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phóng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năng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lượng</a:t>
            </a:r>
            <a:endParaRPr lang="en-US" sz="2800" dirty="0">
              <a:solidFill>
                <a:srgbClr val="FF00FF"/>
              </a:solidFill>
              <a:latin typeface="Times New Roman" pitchFamily="18" charset="0"/>
              <a:cs typeface="Times New Roman" pitchFamily="18" charset="0"/>
            </a:endParaRPr>
          </a:p>
        </p:txBody>
      </p:sp>
      <p:sp>
        <p:nvSpPr>
          <p:cNvPr id="15" name="TextBox 14"/>
          <p:cNvSpPr txBox="1"/>
          <p:nvPr/>
        </p:nvSpPr>
        <p:spPr>
          <a:xfrm>
            <a:off x="0" y="0"/>
            <a:ext cx="12192000" cy="1077218"/>
          </a:xfrm>
          <a:prstGeom prst="rect">
            <a:avLst/>
          </a:prstGeom>
          <a:noFill/>
        </p:spPr>
        <p:txBody>
          <a:bodyPr wrap="square" rtlCol="0">
            <a:spAutoFit/>
          </a:bodyPr>
          <a:lstStyle/>
          <a:p>
            <a:pPr algn="ctr"/>
            <a:r>
              <a:rPr lang="en-US" sz="3200" dirty="0" err="1" smtClean="0">
                <a:solidFill>
                  <a:srgbClr val="FF0000"/>
                </a:solidFill>
                <a:latin typeface="Times New Roman" pitchFamily="18" charset="0"/>
                <a:cs typeface="Times New Roman" pitchFamily="18" charset="0"/>
              </a:rPr>
              <a:t>Bảng</a:t>
            </a:r>
            <a:r>
              <a:rPr lang="en-US" sz="3200" dirty="0" smtClean="0">
                <a:solidFill>
                  <a:srgbClr val="FF0000"/>
                </a:solidFill>
                <a:latin typeface="Times New Roman" pitchFamily="18" charset="0"/>
                <a:cs typeface="Times New Roman" pitchFamily="18" charset="0"/>
              </a:rPr>
              <a:t> so </a:t>
            </a:r>
            <a:r>
              <a:rPr lang="en-US" sz="3200" dirty="0" err="1" smtClean="0">
                <a:solidFill>
                  <a:srgbClr val="FF0000"/>
                </a:solidFill>
                <a:latin typeface="Times New Roman" pitchFamily="18" charset="0"/>
                <a:cs typeface="Times New Roman" pitchFamily="18" charset="0"/>
              </a:rPr>
              <a:t>sánh</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sự</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khác</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nhau</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giữa</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quá</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trình</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tổng</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hợp</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và</a:t>
            </a:r>
            <a:r>
              <a:rPr lang="en-US" sz="3200" dirty="0" smtClean="0">
                <a:solidFill>
                  <a:srgbClr val="FF0000"/>
                </a:solidFill>
                <a:latin typeface="Times New Roman" pitchFamily="18" charset="0"/>
                <a:cs typeface="Times New Roman" pitchFamily="18" charset="0"/>
              </a:rPr>
              <a:t> </a:t>
            </a:r>
          </a:p>
          <a:p>
            <a:pPr algn="ctr"/>
            <a:r>
              <a:rPr lang="en-US" sz="3200" dirty="0" err="1" smtClean="0">
                <a:solidFill>
                  <a:srgbClr val="FF0000"/>
                </a:solidFill>
                <a:latin typeface="Times New Roman" pitchFamily="18" charset="0"/>
                <a:cs typeface="Times New Roman" pitchFamily="18" charset="0"/>
              </a:rPr>
              <a:t>quá</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trình</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phân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giải</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chất</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hữu</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cơ</a:t>
            </a:r>
            <a:r>
              <a:rPr lang="en-US" sz="3200" dirty="0" smtClean="0">
                <a:solidFill>
                  <a:srgbClr val="FF0000"/>
                </a:solidFill>
                <a:latin typeface="Times New Roman" pitchFamily="18" charset="0"/>
                <a:cs typeface="Times New Roman" pitchFamily="18" charset="0"/>
              </a:rPr>
              <a:t> ở </a:t>
            </a:r>
            <a:r>
              <a:rPr lang="en-US" sz="3200" dirty="0" err="1" smtClean="0">
                <a:solidFill>
                  <a:srgbClr val="FF0000"/>
                </a:solidFill>
                <a:latin typeface="Times New Roman" pitchFamily="18" charset="0"/>
                <a:cs typeface="Times New Roman" pitchFamily="18" charset="0"/>
              </a:rPr>
              <a:t>sinh</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vật</a:t>
            </a:r>
            <a:endParaRPr lang="en-US" sz="32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1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p:cTn id="21"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2" dur="10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23" dur="10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 calcmode="lin" valueType="num">
                                      <p:cBhvr>
                                        <p:cTn id="28"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9" dur="10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30" dur="1000"/>
                                        <p:tgtEl>
                                          <p:spTgt spid="7">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 calcmode="lin" valueType="num">
                                      <p:cBhvr>
                                        <p:cTn id="35"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6" dur="10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37" dur="10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 calcmode="lin" valueType="num">
                                      <p:cBhvr>
                                        <p:cTn id="42"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43" dur="10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44" dur="1000"/>
                                        <p:tgtEl>
                                          <p:spTgt spid="9">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10">
                                            <p:txEl>
                                              <p:pRg st="0" end="0"/>
                                            </p:txEl>
                                          </p:spTgt>
                                        </p:tgtEl>
                                        <p:attrNameLst>
                                          <p:attrName>style.visibility</p:attrName>
                                        </p:attrNameLst>
                                      </p:cBhvr>
                                      <p:to>
                                        <p:strVal val="visible"/>
                                      </p:to>
                                    </p:set>
                                    <p:anim calcmode="lin" valueType="num">
                                      <p:cBhvr>
                                        <p:cTn id="49"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50" dur="10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51" dur="1000"/>
                                        <p:tgtEl>
                                          <p:spTgt spid="10">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11">
                                            <p:txEl>
                                              <p:pRg st="0" end="0"/>
                                            </p:txEl>
                                          </p:spTgt>
                                        </p:tgtEl>
                                        <p:attrNameLst>
                                          <p:attrName>style.visibility</p:attrName>
                                        </p:attrNameLst>
                                      </p:cBhvr>
                                      <p:to>
                                        <p:strVal val="visible"/>
                                      </p:to>
                                    </p:set>
                                    <p:anim calcmode="lin" valueType="num">
                                      <p:cBhvr>
                                        <p:cTn id="56" dur="1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57" dur="10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58" dur="1000"/>
                                        <p:tgtEl>
                                          <p:spTgt spid="11">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nodeType="clickEffect">
                                  <p:stCondLst>
                                    <p:cond delay="0"/>
                                  </p:stCondLst>
                                  <p:childTnLst>
                                    <p:set>
                                      <p:cBhvr>
                                        <p:cTn id="62" dur="1" fill="hold">
                                          <p:stCondLst>
                                            <p:cond delay="0"/>
                                          </p:stCondLst>
                                        </p:cTn>
                                        <p:tgtEl>
                                          <p:spTgt spid="12">
                                            <p:txEl>
                                              <p:pRg st="0" end="0"/>
                                            </p:txEl>
                                          </p:spTgt>
                                        </p:tgtEl>
                                        <p:attrNameLst>
                                          <p:attrName>style.visibility</p:attrName>
                                        </p:attrNameLst>
                                      </p:cBhvr>
                                      <p:to>
                                        <p:strVal val="visible"/>
                                      </p:to>
                                    </p:set>
                                    <p:anim calcmode="lin" valueType="num">
                                      <p:cBhvr>
                                        <p:cTn id="63"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64"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65" dur="1000"/>
                                        <p:tgtEl>
                                          <p:spTgt spid="12">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nodeType="clickEffect">
                                  <p:stCondLst>
                                    <p:cond delay="0"/>
                                  </p:stCondLst>
                                  <p:childTnLst>
                                    <p:set>
                                      <p:cBhvr>
                                        <p:cTn id="69" dur="1" fill="hold">
                                          <p:stCondLst>
                                            <p:cond delay="0"/>
                                          </p:stCondLst>
                                        </p:cTn>
                                        <p:tgtEl>
                                          <p:spTgt spid="13">
                                            <p:txEl>
                                              <p:pRg st="0" end="0"/>
                                            </p:txEl>
                                          </p:spTgt>
                                        </p:tgtEl>
                                        <p:attrNameLst>
                                          <p:attrName>style.visibility</p:attrName>
                                        </p:attrNameLst>
                                      </p:cBhvr>
                                      <p:to>
                                        <p:strVal val="visible"/>
                                      </p:to>
                                    </p:set>
                                    <p:anim calcmode="lin" valueType="num">
                                      <p:cBhvr>
                                        <p:cTn id="70" dur="10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71" dur="10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72" dur="1000"/>
                                        <p:tgtEl>
                                          <p:spTgt spid="13">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nodeType="clickEffect">
                                  <p:stCondLst>
                                    <p:cond delay="0"/>
                                  </p:stCondLst>
                                  <p:childTnLst>
                                    <p:set>
                                      <p:cBhvr>
                                        <p:cTn id="76" dur="1" fill="hold">
                                          <p:stCondLst>
                                            <p:cond delay="0"/>
                                          </p:stCondLst>
                                        </p:cTn>
                                        <p:tgtEl>
                                          <p:spTgt spid="14">
                                            <p:txEl>
                                              <p:pRg st="0" end="0"/>
                                            </p:txEl>
                                          </p:spTgt>
                                        </p:tgtEl>
                                        <p:attrNameLst>
                                          <p:attrName>style.visibility</p:attrName>
                                        </p:attrNameLst>
                                      </p:cBhvr>
                                      <p:to>
                                        <p:strVal val="visible"/>
                                      </p:to>
                                    </p:set>
                                    <p:anim calcmode="lin" valueType="num">
                                      <p:cBhvr>
                                        <p:cTn id="77" dur="10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78" dur="10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79" dur="1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pic>
        <p:nvPicPr>
          <p:cNvPr id="9218" name="Picture 2"/>
          <p:cNvPicPr>
            <a:picLocks noChangeAspect="1" noChangeArrowheads="1"/>
          </p:cNvPicPr>
          <p:nvPr/>
        </p:nvPicPr>
        <p:blipFill>
          <a:blip r:embed="rId2"/>
          <a:srcRect/>
          <a:stretch>
            <a:fillRect/>
          </a:stretch>
        </p:blipFill>
        <p:spPr bwMode="auto">
          <a:xfrm>
            <a:off x="1306260" y="597807"/>
            <a:ext cx="5167086" cy="3283253"/>
          </a:xfrm>
          <a:prstGeom prst="rect">
            <a:avLst/>
          </a:prstGeom>
          <a:noFill/>
          <a:ln w="9525">
            <a:noFill/>
            <a:miter lim="800000"/>
            <a:headEnd/>
            <a:tailEnd/>
          </a:ln>
          <a:effectLst/>
        </p:spPr>
      </p:pic>
      <p:pic>
        <p:nvPicPr>
          <p:cNvPr id="9219" name="Picture 3"/>
          <p:cNvPicPr>
            <a:picLocks noChangeAspect="1" noChangeArrowheads="1"/>
          </p:cNvPicPr>
          <p:nvPr/>
        </p:nvPicPr>
        <p:blipFill>
          <a:blip r:embed="rId3"/>
          <a:srcRect/>
          <a:stretch>
            <a:fillRect/>
          </a:stretch>
        </p:blipFill>
        <p:spPr bwMode="auto">
          <a:xfrm>
            <a:off x="6550452" y="757010"/>
            <a:ext cx="4560471" cy="2668361"/>
          </a:xfrm>
          <a:prstGeom prst="rect">
            <a:avLst/>
          </a:prstGeom>
          <a:noFill/>
          <a:ln w="9525">
            <a:noFill/>
            <a:miter lim="800000"/>
            <a:headEnd/>
            <a:tailEnd/>
          </a:ln>
          <a:effectLst/>
        </p:spPr>
      </p:pic>
      <p:sp>
        <p:nvSpPr>
          <p:cNvPr id="7" name="Rectangle 6"/>
          <p:cNvSpPr/>
          <p:nvPr/>
        </p:nvSpPr>
        <p:spPr>
          <a:xfrm>
            <a:off x="0" y="4185308"/>
            <a:ext cx="12192000" cy="2246769"/>
          </a:xfrm>
          <a:prstGeom prst="rect">
            <a:avLst/>
          </a:prstGeom>
        </p:spPr>
        <p:txBody>
          <a:bodyPr wrap="square">
            <a:spAutoFit/>
          </a:bodyPr>
          <a:lstStyle/>
          <a:p>
            <a:pPr algn="just"/>
            <a:r>
              <a:rPr lang="en-US" sz="2800" dirty="0" smtClean="0">
                <a:solidFill>
                  <a:srgbClr val="FF00FF"/>
                </a:solidFill>
                <a:latin typeface="+mj-lt"/>
              </a:rPr>
              <a:t>	</a:t>
            </a:r>
            <a:r>
              <a:rPr lang="vi-VN" sz="2800" dirty="0" smtClean="0">
                <a:solidFill>
                  <a:srgbClr val="FF00FF"/>
                </a:solidFill>
                <a:latin typeface="+mj-lt"/>
              </a:rPr>
              <a:t>Ở tế bào lá cây: </a:t>
            </a:r>
            <a:endParaRPr lang="en-US" sz="2800" dirty="0" smtClean="0">
              <a:solidFill>
                <a:srgbClr val="FF00FF"/>
              </a:solidFill>
              <a:latin typeface="+mj-lt"/>
            </a:endParaRPr>
          </a:p>
          <a:p>
            <a:pPr algn="just">
              <a:buFontTx/>
              <a:buChar char="-"/>
            </a:pPr>
            <a:r>
              <a:rPr lang="en-US" sz="2800" dirty="0" smtClean="0">
                <a:solidFill>
                  <a:srgbClr val="FF00FF"/>
                </a:solidFill>
                <a:latin typeface="+mj-lt"/>
              </a:rPr>
              <a:t> </a:t>
            </a:r>
            <a:r>
              <a:rPr lang="vi-VN" sz="2800" dirty="0" smtClean="0">
                <a:solidFill>
                  <a:srgbClr val="FF00FF"/>
                </a:solidFill>
                <a:latin typeface="+mj-lt"/>
              </a:rPr>
              <a:t>Quá trình tổng hợp chất hữu cơ (quang hợp) tạo ra nguyên liệu cho quá trình phân giải chất hữu cơ (hô hấp tế bào). </a:t>
            </a:r>
            <a:endParaRPr lang="en-US" sz="2800" dirty="0" smtClean="0">
              <a:solidFill>
                <a:srgbClr val="FF00FF"/>
              </a:solidFill>
              <a:latin typeface="+mj-lt"/>
            </a:endParaRPr>
          </a:p>
          <a:p>
            <a:pPr algn="just">
              <a:buFontTx/>
              <a:buChar char="-"/>
            </a:pPr>
            <a:r>
              <a:rPr lang="en-US" sz="2800" dirty="0" smtClean="0">
                <a:solidFill>
                  <a:srgbClr val="FF00FF"/>
                </a:solidFill>
                <a:latin typeface="+mj-lt"/>
              </a:rPr>
              <a:t> </a:t>
            </a:r>
            <a:r>
              <a:rPr lang="vi-VN" sz="2800" dirty="0" smtClean="0">
                <a:solidFill>
                  <a:srgbClr val="FF00FF"/>
                </a:solidFill>
                <a:latin typeface="+mj-lt"/>
              </a:rPr>
              <a:t>Ngược lại, quá trình phân giải chất hữu cơ lại cung cấp năng lượng cần thiết và khí carbon dioxide cho quá trình tổng hợp chất hữu cơ.</a:t>
            </a:r>
            <a:endParaRPr lang="en-US" sz="2800" dirty="0">
              <a:solidFill>
                <a:srgbClr val="FF00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animEffect transition="in" filter="fade">
                                      <p:cBhvr>
                                        <p:cTn id="9" dur="500"/>
                                        <p:tgtEl>
                                          <p:spTgt spid="921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9219"/>
                                        </p:tgtEl>
                                        <p:attrNameLst>
                                          <p:attrName>style.visibility</p:attrName>
                                        </p:attrNameLst>
                                      </p:cBhvr>
                                      <p:to>
                                        <p:strVal val="visible"/>
                                      </p:to>
                                    </p:set>
                                    <p:anim calcmode="lin" valueType="num">
                                      <p:cBhvr>
                                        <p:cTn id="14" dur="500" fill="hold"/>
                                        <p:tgtEl>
                                          <p:spTgt spid="9219"/>
                                        </p:tgtEl>
                                        <p:attrNameLst>
                                          <p:attrName>ppt_w</p:attrName>
                                        </p:attrNameLst>
                                      </p:cBhvr>
                                      <p:tavLst>
                                        <p:tav tm="0">
                                          <p:val>
                                            <p:fltVal val="0"/>
                                          </p:val>
                                        </p:tav>
                                        <p:tav tm="100000">
                                          <p:val>
                                            <p:strVal val="#ppt_w"/>
                                          </p:val>
                                        </p:tav>
                                      </p:tavLst>
                                    </p:anim>
                                    <p:anim calcmode="lin" valueType="num">
                                      <p:cBhvr>
                                        <p:cTn id="15" dur="500" fill="hold"/>
                                        <p:tgtEl>
                                          <p:spTgt spid="9219"/>
                                        </p:tgtEl>
                                        <p:attrNameLst>
                                          <p:attrName>ppt_h</p:attrName>
                                        </p:attrNameLst>
                                      </p:cBhvr>
                                      <p:tavLst>
                                        <p:tav tm="0">
                                          <p:val>
                                            <p:fltVal val="0"/>
                                          </p:val>
                                        </p:tav>
                                        <p:tav tm="100000">
                                          <p:val>
                                            <p:strVal val="#ppt_h"/>
                                          </p:val>
                                        </p:tav>
                                      </p:tavLst>
                                    </p:anim>
                                    <p:animEffect transition="in" filter="fade">
                                      <p:cBhvr>
                                        <p:cTn id="16" dur="500"/>
                                        <p:tgtEl>
                                          <p:spTgt spid="9219"/>
                                        </p:tgtEl>
                                      </p:cBhvr>
                                    </p:animEffect>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 calcmode="lin" valueType="num">
                                      <p:cBhvr>
                                        <p:cTn id="21"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0" end="0"/>
                                            </p:txEl>
                                          </p:spTgt>
                                        </p:tgtEl>
                                        <p:attrNameLst>
                                          <p:attrName>ppt_h</p:attrName>
                                        </p:attrNameLst>
                                      </p:cBhvr>
                                      <p:tavLst>
                                        <p:tav tm="0">
                                          <p:val>
                                            <p:fltVal val="0"/>
                                          </p:val>
                                        </p:tav>
                                        <p:tav tm="100000">
                                          <p:val>
                                            <p:strVal val="#ppt_h"/>
                                          </p:val>
                                        </p:tav>
                                      </p:tavLst>
                                    </p:anim>
                                    <p:anim calcmode="lin" valueType="num">
                                      <p:cBhvr>
                                        <p:cTn id="23" dur="500" fill="hold"/>
                                        <p:tgtEl>
                                          <p:spTgt spid="7">
                                            <p:txEl>
                                              <p:pRg st="0" end="0"/>
                                            </p:txEl>
                                          </p:spTgt>
                                        </p:tgtEl>
                                        <p:attrNameLst>
                                          <p:attrName>style.rotation</p:attrName>
                                        </p:attrNameLst>
                                      </p:cBhvr>
                                      <p:tavLst>
                                        <p:tav tm="0">
                                          <p:val>
                                            <p:fltVal val="360"/>
                                          </p:val>
                                        </p:tav>
                                        <p:tav tm="100000">
                                          <p:val>
                                            <p:fltVal val="0"/>
                                          </p:val>
                                        </p:tav>
                                      </p:tavLst>
                                    </p:anim>
                                    <p:animEffect transition="in" filter="fade">
                                      <p:cBhvr>
                                        <p:cTn id="24" dur="500"/>
                                        <p:tgtEl>
                                          <p:spTgt spid="7">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nodeType="clickEffect">
                                  <p:stCondLst>
                                    <p:cond delay="0"/>
                                  </p:stCondLst>
                                  <p:childTnLst>
                                    <p:set>
                                      <p:cBhvr>
                                        <p:cTn id="28" dur="1" fill="hold">
                                          <p:stCondLst>
                                            <p:cond delay="0"/>
                                          </p:stCondLst>
                                        </p:cTn>
                                        <p:tgtEl>
                                          <p:spTgt spid="7">
                                            <p:txEl>
                                              <p:pRg st="1" end="1"/>
                                            </p:txEl>
                                          </p:spTgt>
                                        </p:tgtEl>
                                        <p:attrNameLst>
                                          <p:attrName>style.visibility</p:attrName>
                                        </p:attrNameLst>
                                      </p:cBhvr>
                                      <p:to>
                                        <p:strVal val="visible"/>
                                      </p:to>
                                    </p:set>
                                    <p:anim calcmode="lin" valueType="num">
                                      <p:cBhvr>
                                        <p:cTn id="29"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7">
                                            <p:txEl>
                                              <p:pRg st="1" end="1"/>
                                            </p:txEl>
                                          </p:spTgt>
                                        </p:tgtEl>
                                        <p:attrNameLst>
                                          <p:attrName>ppt_h</p:attrName>
                                        </p:attrNameLst>
                                      </p:cBhvr>
                                      <p:tavLst>
                                        <p:tav tm="0">
                                          <p:val>
                                            <p:fltVal val="0"/>
                                          </p:val>
                                        </p:tav>
                                        <p:tav tm="100000">
                                          <p:val>
                                            <p:strVal val="#ppt_h"/>
                                          </p:val>
                                        </p:tav>
                                      </p:tavLst>
                                    </p:anim>
                                    <p:anim calcmode="lin" valueType="num">
                                      <p:cBhvr>
                                        <p:cTn id="31" dur="500" fill="hold"/>
                                        <p:tgtEl>
                                          <p:spTgt spid="7">
                                            <p:txEl>
                                              <p:pRg st="1" end="1"/>
                                            </p:txEl>
                                          </p:spTgt>
                                        </p:tgtEl>
                                        <p:attrNameLst>
                                          <p:attrName>style.rotation</p:attrName>
                                        </p:attrNameLst>
                                      </p:cBhvr>
                                      <p:tavLst>
                                        <p:tav tm="0">
                                          <p:val>
                                            <p:fltVal val="360"/>
                                          </p:val>
                                        </p:tav>
                                        <p:tav tm="100000">
                                          <p:val>
                                            <p:fltVal val="0"/>
                                          </p:val>
                                        </p:tav>
                                      </p:tavLst>
                                    </p:anim>
                                    <p:animEffect transition="in" filter="fade">
                                      <p:cBhvr>
                                        <p:cTn id="32" dur="500"/>
                                        <p:tgtEl>
                                          <p:spTgt spid="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9" presetClass="entr" presetSubtype="0" decel="100000" fill="hold" nodeType="click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anim calcmode="lin" valueType="num">
                                      <p:cBhvr>
                                        <p:cTn id="37"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38" dur="500" fill="hold"/>
                                        <p:tgtEl>
                                          <p:spTgt spid="7">
                                            <p:txEl>
                                              <p:pRg st="2" end="2"/>
                                            </p:txEl>
                                          </p:spTgt>
                                        </p:tgtEl>
                                        <p:attrNameLst>
                                          <p:attrName>ppt_h</p:attrName>
                                        </p:attrNameLst>
                                      </p:cBhvr>
                                      <p:tavLst>
                                        <p:tav tm="0">
                                          <p:val>
                                            <p:fltVal val="0"/>
                                          </p:val>
                                        </p:tav>
                                        <p:tav tm="100000">
                                          <p:val>
                                            <p:strVal val="#ppt_h"/>
                                          </p:val>
                                        </p:tav>
                                      </p:tavLst>
                                    </p:anim>
                                    <p:anim calcmode="lin" valueType="num">
                                      <p:cBhvr>
                                        <p:cTn id="39" dur="500" fill="hold"/>
                                        <p:tgtEl>
                                          <p:spTgt spid="7">
                                            <p:txEl>
                                              <p:pRg st="2" end="2"/>
                                            </p:txEl>
                                          </p:spTgt>
                                        </p:tgtEl>
                                        <p:attrNameLst>
                                          <p:attrName>style.rotation</p:attrName>
                                        </p:attrNameLst>
                                      </p:cBhvr>
                                      <p:tavLst>
                                        <p:tav tm="0">
                                          <p:val>
                                            <p:fltVal val="360"/>
                                          </p:val>
                                        </p:tav>
                                        <p:tav tm="100000">
                                          <p:val>
                                            <p:fltVal val="0"/>
                                          </p:val>
                                        </p:tav>
                                      </p:tavLst>
                                    </p:anim>
                                    <p:animEffect transition="in" filter="fade">
                                      <p:cBhvr>
                                        <p:cTn id="40"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957946"/>
            <a:ext cx="12192000" cy="1384995"/>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phóng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cung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này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dụng</a:t>
            </a:r>
            <a:r>
              <a:rPr lang="en-US" sz="2800" dirty="0" smtClean="0">
                <a:solidFill>
                  <a:srgbClr val="0000FF"/>
                </a:solidFill>
                <a:latin typeface="Times New Roman" pitchFamily="18" charset="0"/>
                <a:cs typeface="Times New Roman" pitchFamily="18" charset="0"/>
              </a:rPr>
              <a:t> oxygen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ra</a:t>
            </a:r>
            <a:r>
              <a:rPr lang="en-US" sz="2800" dirty="0" smtClean="0">
                <a:solidFill>
                  <a:srgbClr val="0000FF"/>
                </a:solidFill>
                <a:latin typeface="Times New Roman" pitchFamily="18" charset="0"/>
                <a:cs typeface="Times New Roman" pitchFamily="18" charset="0"/>
              </a:rPr>
              <a:t> carbon dioxide, </a:t>
            </a:r>
            <a:r>
              <a:rPr lang="en-US" sz="2800" dirty="0" err="1" smtClean="0">
                <a:solidFill>
                  <a:srgbClr val="0000FF"/>
                </a:solidFill>
                <a:latin typeface="Times New Roman" pitchFamily="18" charset="0"/>
                <a:cs typeface="Times New Roman" pitchFamily="18" charset="0"/>
              </a:rPr>
              <a:t>nước</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10" name="TextBox 9"/>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16" name="TextBox 15"/>
          <p:cNvSpPr txBox="1"/>
          <p:nvPr/>
        </p:nvSpPr>
        <p:spPr>
          <a:xfrm>
            <a:off x="0" y="44268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
        <p:nvSpPr>
          <p:cNvPr id="5" name="TextBox 4"/>
          <p:cNvSpPr txBox="1"/>
          <p:nvPr/>
        </p:nvSpPr>
        <p:spPr>
          <a:xfrm>
            <a:off x="0" y="2227946"/>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Phương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chữ</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6" name="TextBox 5"/>
          <p:cNvSpPr txBox="1"/>
          <p:nvPr/>
        </p:nvSpPr>
        <p:spPr>
          <a:xfrm>
            <a:off x="0" y="2677889"/>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Glucose + Oxygen </a:t>
            </a:r>
            <a:r>
              <a:rPr lang="en-US" sz="2800" dirty="0" smtClean="0">
                <a:solidFill>
                  <a:srgbClr val="0000FF"/>
                </a:solidFill>
                <a:latin typeface="Times New Roman" pitchFamily="18" charset="0"/>
                <a:cs typeface="Times New Roman" pitchFamily="18" charset="0"/>
                <a:sym typeface="Wingdings 3"/>
              </a:rPr>
              <a:t>Carbon dioxide + </a:t>
            </a:r>
            <a:r>
              <a:rPr lang="en-US" sz="2800" dirty="0" err="1" smtClean="0">
                <a:solidFill>
                  <a:srgbClr val="0000FF"/>
                </a:solidFill>
                <a:latin typeface="Times New Roman" pitchFamily="18" charset="0"/>
                <a:cs typeface="Times New Roman" pitchFamily="18" charset="0"/>
                <a:sym typeface="Wingdings 3"/>
              </a:rPr>
              <a:t>Nước</a:t>
            </a:r>
            <a:r>
              <a:rPr lang="en-US" sz="2800" dirty="0" smtClean="0">
                <a:solidFill>
                  <a:srgbClr val="0000FF"/>
                </a:solidFill>
                <a:latin typeface="Times New Roman" pitchFamily="18" charset="0"/>
                <a:cs typeface="Times New Roman" pitchFamily="18" charset="0"/>
                <a:sym typeface="Wingdings 3"/>
              </a:rPr>
              <a:t> + </a:t>
            </a:r>
            <a:r>
              <a:rPr lang="en-US" sz="2800" dirty="0" err="1" smtClean="0">
                <a:solidFill>
                  <a:srgbClr val="0000FF"/>
                </a:solidFill>
                <a:latin typeface="Times New Roman" pitchFamily="18" charset="0"/>
                <a:cs typeface="Times New Roman" pitchFamily="18" charset="0"/>
                <a:sym typeface="Wingdings 3"/>
              </a:rPr>
              <a:t>Năng</a:t>
            </a:r>
            <a:r>
              <a:rPr lang="en-US" sz="2800" dirty="0" smtClean="0">
                <a:solidFill>
                  <a:srgbClr val="0000FF"/>
                </a:solidFill>
                <a:latin typeface="Times New Roman" pitchFamily="18" charset="0"/>
                <a:cs typeface="Times New Roman" pitchFamily="18" charset="0"/>
                <a:sym typeface="Wingdings 3"/>
              </a:rPr>
              <a:t> </a:t>
            </a:r>
            <a:r>
              <a:rPr lang="en-US" sz="2800" dirty="0" err="1" smtClean="0">
                <a:solidFill>
                  <a:srgbClr val="0000FF"/>
                </a:solidFill>
                <a:latin typeface="Times New Roman" pitchFamily="18" charset="0"/>
                <a:cs typeface="Times New Roman" pitchFamily="18" charset="0"/>
                <a:sym typeface="Wingdings 3"/>
              </a:rPr>
              <a:t>lượng</a:t>
            </a:r>
            <a:r>
              <a:rPr lang="en-US" sz="2800" dirty="0" smtClean="0">
                <a:solidFill>
                  <a:srgbClr val="0000FF"/>
                </a:solidFill>
                <a:latin typeface="Times New Roman" pitchFamily="18" charset="0"/>
                <a:cs typeface="Times New Roman" pitchFamily="18" charset="0"/>
                <a:sym typeface="Wingdings 3"/>
              </a:rPr>
              <a:t> (ATP </a:t>
            </a:r>
            <a:r>
              <a:rPr lang="en-US" sz="2800" dirty="0" err="1" smtClean="0">
                <a:solidFill>
                  <a:srgbClr val="0000FF"/>
                </a:solidFill>
                <a:latin typeface="Times New Roman" pitchFamily="18" charset="0"/>
                <a:cs typeface="Times New Roman" pitchFamily="18" charset="0"/>
                <a:sym typeface="Wingdings 3"/>
              </a:rPr>
              <a:t>và</a:t>
            </a:r>
            <a:r>
              <a:rPr lang="en-US" sz="2800" dirty="0" smtClean="0">
                <a:solidFill>
                  <a:srgbClr val="0000FF"/>
                </a:solidFill>
                <a:latin typeface="Times New Roman" pitchFamily="18" charset="0"/>
                <a:cs typeface="Times New Roman" pitchFamily="18" charset="0"/>
                <a:sym typeface="Wingdings 3"/>
              </a:rPr>
              <a:t> </a:t>
            </a:r>
            <a:r>
              <a:rPr lang="en-US" sz="2800" dirty="0" err="1" smtClean="0">
                <a:solidFill>
                  <a:srgbClr val="0000FF"/>
                </a:solidFill>
                <a:latin typeface="Times New Roman" pitchFamily="18" charset="0"/>
                <a:cs typeface="Times New Roman" pitchFamily="18" charset="0"/>
                <a:sym typeface="Wingdings 3"/>
              </a:rPr>
              <a:t>nhiệt</a:t>
            </a:r>
            <a:r>
              <a:rPr lang="en-US" sz="2800" dirty="0" smtClean="0">
                <a:solidFill>
                  <a:srgbClr val="0000FF"/>
                </a:solidFill>
                <a:latin typeface="Times New Roman" pitchFamily="18" charset="0"/>
                <a:cs typeface="Times New Roman" pitchFamily="18" charset="0"/>
                <a:sym typeface="Wingdings 3"/>
              </a:rPr>
              <a:t>).</a:t>
            </a:r>
            <a:endParaRPr lang="en-US" sz="2800" dirty="0">
              <a:solidFill>
                <a:srgbClr val="0000FF"/>
              </a:solidFill>
              <a:latin typeface="Times New Roman" pitchFamily="18" charset="0"/>
              <a:cs typeface="Times New Roman" pitchFamily="18" charset="0"/>
            </a:endParaRPr>
          </a:p>
        </p:txBody>
      </p:sp>
      <p:sp>
        <p:nvSpPr>
          <p:cNvPr id="7" name="TextBox 6"/>
          <p:cNvSpPr txBox="1"/>
          <p:nvPr/>
        </p:nvSpPr>
        <p:spPr>
          <a:xfrm>
            <a:off x="0" y="3178630"/>
            <a:ext cx="12192000" cy="954107"/>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 </a:t>
            </a:r>
            <a:r>
              <a:rPr lang="en-US" sz="2800" b="1" dirty="0" err="1" smtClean="0">
                <a:solidFill>
                  <a:srgbClr val="0000FF"/>
                </a:solidFill>
                <a:latin typeface="Times New Roman" pitchFamily="18" charset="0"/>
                <a:cs typeface="Times New Roman" pitchFamily="18" charset="0"/>
              </a:rPr>
              <a:t>MỐI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QUAN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HỆ</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HAI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CHIỀU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GIỮA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TỔNG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HỢP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PHÂN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GIẢI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CHẤT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HỮU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CƠ</a:t>
            </a:r>
            <a:r>
              <a:rPr lang="en-US" sz="2800" b="1" dirty="0" smtClean="0">
                <a:solidFill>
                  <a:srgbClr val="0000FF"/>
                </a:solidFill>
                <a:latin typeface="Times New Roman" pitchFamily="18" charset="0"/>
                <a:cs typeface="Times New Roman" pitchFamily="18" charset="0"/>
              </a:rPr>
              <a:t> Ở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
        <p:nvSpPr>
          <p:cNvPr id="9" name="TextBox 8"/>
          <p:cNvSpPr txBox="1"/>
          <p:nvPr/>
        </p:nvSpPr>
        <p:spPr>
          <a:xfrm>
            <a:off x="0" y="4085775"/>
            <a:ext cx="12192000" cy="1384995"/>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mối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quan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hệ</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hai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nguyên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liệu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phóng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Effect transition="in" filter="fade">
                                      <p:cBhvr>
                                        <p:cTn id="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7" name="Rectangle 6"/>
          <p:cNvSpPr/>
          <p:nvPr/>
        </p:nvSpPr>
        <p:spPr>
          <a:xfrm>
            <a:off x="0" y="4185308"/>
            <a:ext cx="12192000" cy="1384995"/>
          </a:xfrm>
          <a:prstGeom prst="rect">
            <a:avLst/>
          </a:prstGeom>
        </p:spPr>
        <p:txBody>
          <a:bodyPr wrap="square">
            <a:spAutoFit/>
          </a:bodyPr>
          <a:lstStyle/>
          <a:p>
            <a:pPr algn="just"/>
            <a:r>
              <a:rPr lang="en-US" sz="2800" dirty="0" smtClean="0">
                <a:solidFill>
                  <a:srgbClr val="FF00FF"/>
                </a:solidFill>
                <a:latin typeface="+mj-lt"/>
              </a:rPr>
              <a:t>	</a:t>
            </a:r>
            <a:r>
              <a:rPr lang="vi-VN" sz="2800" dirty="0" smtClean="0">
                <a:solidFill>
                  <a:srgbClr val="FF00FF"/>
                </a:solidFill>
                <a:latin typeface="+mj-lt"/>
              </a:rPr>
              <a:t>Trong trồng trọt người nông dân cần phải làm đất tơi xốp, thoáng khí sẽ cấp nhiều oxygen cho hô hấp của tế bào lông hút, rễ sẽ hút được nhiều nước và mu</a:t>
            </a:r>
            <a:r>
              <a:rPr lang="en-US" sz="2800" dirty="0" smtClean="0">
                <a:solidFill>
                  <a:srgbClr val="FF00FF"/>
                </a:solidFill>
                <a:latin typeface="+mj-lt"/>
              </a:rPr>
              <a:t>ố</a:t>
            </a:r>
            <a:r>
              <a:rPr lang="vi-VN" sz="2800" dirty="0" smtClean="0">
                <a:solidFill>
                  <a:srgbClr val="FF00FF"/>
                </a:solidFill>
                <a:latin typeface="+mj-lt"/>
              </a:rPr>
              <a:t>i khoáng cần cho quang hợp của cây, tạo năng suất cao.</a:t>
            </a:r>
            <a:endParaRPr lang="en-US" sz="2800" dirty="0">
              <a:solidFill>
                <a:srgbClr val="FF00FF"/>
              </a:solidFill>
              <a:latin typeface="+mj-lt"/>
            </a:endParaRPr>
          </a:p>
        </p:txBody>
      </p:sp>
      <p:pic>
        <p:nvPicPr>
          <p:cNvPr id="10242" name="Picture 2"/>
          <p:cNvPicPr>
            <a:picLocks noChangeAspect="1" noChangeArrowheads="1"/>
          </p:cNvPicPr>
          <p:nvPr/>
        </p:nvPicPr>
        <p:blipFill>
          <a:blip r:embed="rId2"/>
          <a:srcRect/>
          <a:stretch>
            <a:fillRect/>
          </a:stretch>
        </p:blipFill>
        <p:spPr bwMode="auto">
          <a:xfrm>
            <a:off x="3764411" y="541561"/>
            <a:ext cx="4624841" cy="3286689"/>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10242"/>
                                        </p:tgtEl>
                                        <p:attrNameLst>
                                          <p:attrName>style.visibility</p:attrName>
                                        </p:attrNameLst>
                                      </p:cBhvr>
                                      <p:to>
                                        <p:strVal val="visible"/>
                                      </p:to>
                                    </p:set>
                                    <p:anim from="(-#ppt_w/2)" to="(#ppt_x)" calcmode="lin" valueType="num">
                                      <p:cBhvr>
                                        <p:cTn id="7" dur="600" fill="hold">
                                          <p:stCondLst>
                                            <p:cond delay="0"/>
                                          </p:stCondLst>
                                        </p:cTn>
                                        <p:tgtEl>
                                          <p:spTgt spid="10242"/>
                                        </p:tgtEl>
                                        <p:attrNameLst>
                                          <p:attrName>ppt_x</p:attrName>
                                        </p:attrNameLst>
                                      </p:cBhvr>
                                    </p:anim>
                                    <p:anim from="0" to="-1.0" calcmode="lin" valueType="num">
                                      <p:cBhvr>
                                        <p:cTn id="8" dur="200" decel="50000" autoRev="1" fill="hold">
                                          <p:stCondLst>
                                            <p:cond delay="600"/>
                                          </p:stCondLst>
                                        </p:cTn>
                                        <p:tgtEl>
                                          <p:spTgt spid="10242"/>
                                        </p:tgtEl>
                                        <p:attrNameLst>
                                          <p:attrName>xshear</p:attrName>
                                        </p:attrNameLst>
                                      </p:cBhvr>
                                    </p:anim>
                                    <p:animScale>
                                      <p:cBhvr>
                                        <p:cTn id="9" dur="200" decel="100000" autoRev="1" fill="hold">
                                          <p:stCondLst>
                                            <p:cond delay="600"/>
                                          </p:stCondLst>
                                        </p:cTn>
                                        <p:tgtEl>
                                          <p:spTgt spid="10242"/>
                                        </p:tgtEl>
                                      </p:cBhvr>
                                      <p:from x="100000" y="100000"/>
                                      <p:to x="80000" y="100000"/>
                                    </p:animScale>
                                    <p:anim by="(#ppt_h/3+#ppt_w*0.1)" calcmode="lin" valueType="num">
                                      <p:cBhvr additive="sum">
                                        <p:cTn id="10" dur="200" decel="100000" autoRev="1" fill="hold">
                                          <p:stCondLst>
                                            <p:cond delay="600"/>
                                          </p:stCondLst>
                                        </p:cTn>
                                        <p:tgtEl>
                                          <p:spTgt spid="1024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strips(downLeft)">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pic>
        <p:nvPicPr>
          <p:cNvPr id="11266" name="Picture 2"/>
          <p:cNvPicPr>
            <a:picLocks noChangeAspect="1" noChangeArrowheads="1"/>
          </p:cNvPicPr>
          <p:nvPr/>
        </p:nvPicPr>
        <p:blipFill>
          <a:blip r:embed="rId2"/>
          <a:srcRect/>
          <a:stretch>
            <a:fillRect/>
          </a:stretch>
        </p:blipFill>
        <p:spPr bwMode="auto">
          <a:xfrm>
            <a:off x="32811" y="1915886"/>
            <a:ext cx="12097295" cy="3018971"/>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slide(fromBottom)">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957946"/>
            <a:ext cx="12192000" cy="1384995"/>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phóng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cung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này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dụng</a:t>
            </a:r>
            <a:r>
              <a:rPr lang="en-US" sz="2800" dirty="0" smtClean="0">
                <a:solidFill>
                  <a:srgbClr val="0000FF"/>
                </a:solidFill>
                <a:latin typeface="Times New Roman" pitchFamily="18" charset="0"/>
                <a:cs typeface="Times New Roman" pitchFamily="18" charset="0"/>
              </a:rPr>
              <a:t> oxygen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ra</a:t>
            </a:r>
            <a:r>
              <a:rPr lang="en-US" sz="2800" dirty="0" smtClean="0">
                <a:solidFill>
                  <a:srgbClr val="0000FF"/>
                </a:solidFill>
                <a:latin typeface="Times New Roman" pitchFamily="18" charset="0"/>
                <a:cs typeface="Times New Roman" pitchFamily="18" charset="0"/>
              </a:rPr>
              <a:t> carbon dioxide, </a:t>
            </a:r>
            <a:r>
              <a:rPr lang="en-US" sz="2800" dirty="0" err="1" smtClean="0">
                <a:solidFill>
                  <a:srgbClr val="0000FF"/>
                </a:solidFill>
                <a:latin typeface="Times New Roman" pitchFamily="18" charset="0"/>
                <a:cs typeface="Times New Roman" pitchFamily="18" charset="0"/>
              </a:rPr>
              <a:t>nước</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10" name="TextBox 9"/>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16" name="TextBox 15"/>
          <p:cNvSpPr txBox="1"/>
          <p:nvPr/>
        </p:nvSpPr>
        <p:spPr>
          <a:xfrm>
            <a:off x="0" y="44268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
        <p:nvSpPr>
          <p:cNvPr id="5" name="TextBox 4"/>
          <p:cNvSpPr txBox="1"/>
          <p:nvPr/>
        </p:nvSpPr>
        <p:spPr>
          <a:xfrm>
            <a:off x="0" y="2227946"/>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Phương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chữ</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6" name="TextBox 5"/>
          <p:cNvSpPr txBox="1"/>
          <p:nvPr/>
        </p:nvSpPr>
        <p:spPr>
          <a:xfrm>
            <a:off x="0" y="2677889"/>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Glucose + Oxygen </a:t>
            </a:r>
            <a:r>
              <a:rPr lang="en-US" sz="2800" dirty="0" smtClean="0">
                <a:solidFill>
                  <a:srgbClr val="0000FF"/>
                </a:solidFill>
                <a:latin typeface="Times New Roman" pitchFamily="18" charset="0"/>
                <a:cs typeface="Times New Roman" pitchFamily="18" charset="0"/>
                <a:sym typeface="Wingdings 3"/>
              </a:rPr>
              <a:t>Carbon dioxide + </a:t>
            </a:r>
            <a:r>
              <a:rPr lang="en-US" sz="2800" dirty="0" err="1" smtClean="0">
                <a:solidFill>
                  <a:srgbClr val="0000FF"/>
                </a:solidFill>
                <a:latin typeface="Times New Roman" pitchFamily="18" charset="0"/>
                <a:cs typeface="Times New Roman" pitchFamily="18" charset="0"/>
                <a:sym typeface="Wingdings 3"/>
              </a:rPr>
              <a:t>Nước</a:t>
            </a:r>
            <a:r>
              <a:rPr lang="en-US" sz="2800" dirty="0" smtClean="0">
                <a:solidFill>
                  <a:srgbClr val="0000FF"/>
                </a:solidFill>
                <a:latin typeface="Times New Roman" pitchFamily="18" charset="0"/>
                <a:cs typeface="Times New Roman" pitchFamily="18" charset="0"/>
                <a:sym typeface="Wingdings 3"/>
              </a:rPr>
              <a:t> + </a:t>
            </a:r>
            <a:r>
              <a:rPr lang="en-US" sz="2800" dirty="0" err="1" smtClean="0">
                <a:solidFill>
                  <a:srgbClr val="0000FF"/>
                </a:solidFill>
                <a:latin typeface="Times New Roman" pitchFamily="18" charset="0"/>
                <a:cs typeface="Times New Roman" pitchFamily="18" charset="0"/>
                <a:sym typeface="Wingdings 3"/>
              </a:rPr>
              <a:t>Năng</a:t>
            </a:r>
            <a:r>
              <a:rPr lang="en-US" sz="2800" dirty="0" smtClean="0">
                <a:solidFill>
                  <a:srgbClr val="0000FF"/>
                </a:solidFill>
                <a:latin typeface="Times New Roman" pitchFamily="18" charset="0"/>
                <a:cs typeface="Times New Roman" pitchFamily="18" charset="0"/>
                <a:sym typeface="Wingdings 3"/>
              </a:rPr>
              <a:t> </a:t>
            </a:r>
            <a:r>
              <a:rPr lang="en-US" sz="2800" dirty="0" err="1" smtClean="0">
                <a:solidFill>
                  <a:srgbClr val="0000FF"/>
                </a:solidFill>
                <a:latin typeface="Times New Roman" pitchFamily="18" charset="0"/>
                <a:cs typeface="Times New Roman" pitchFamily="18" charset="0"/>
                <a:sym typeface="Wingdings 3"/>
              </a:rPr>
              <a:t>lượng</a:t>
            </a:r>
            <a:r>
              <a:rPr lang="en-US" sz="2800" dirty="0" smtClean="0">
                <a:solidFill>
                  <a:srgbClr val="0000FF"/>
                </a:solidFill>
                <a:latin typeface="Times New Roman" pitchFamily="18" charset="0"/>
                <a:cs typeface="Times New Roman" pitchFamily="18" charset="0"/>
                <a:sym typeface="Wingdings 3"/>
              </a:rPr>
              <a:t> (ATP </a:t>
            </a:r>
            <a:r>
              <a:rPr lang="en-US" sz="2800" dirty="0" err="1" smtClean="0">
                <a:solidFill>
                  <a:srgbClr val="0000FF"/>
                </a:solidFill>
                <a:latin typeface="Times New Roman" pitchFamily="18" charset="0"/>
                <a:cs typeface="Times New Roman" pitchFamily="18" charset="0"/>
                <a:sym typeface="Wingdings 3"/>
              </a:rPr>
              <a:t>và</a:t>
            </a:r>
            <a:r>
              <a:rPr lang="en-US" sz="2800" dirty="0" smtClean="0">
                <a:solidFill>
                  <a:srgbClr val="0000FF"/>
                </a:solidFill>
                <a:latin typeface="Times New Roman" pitchFamily="18" charset="0"/>
                <a:cs typeface="Times New Roman" pitchFamily="18" charset="0"/>
                <a:sym typeface="Wingdings 3"/>
              </a:rPr>
              <a:t> </a:t>
            </a:r>
            <a:r>
              <a:rPr lang="en-US" sz="2800" dirty="0" err="1" smtClean="0">
                <a:solidFill>
                  <a:srgbClr val="0000FF"/>
                </a:solidFill>
                <a:latin typeface="Times New Roman" pitchFamily="18" charset="0"/>
                <a:cs typeface="Times New Roman" pitchFamily="18" charset="0"/>
                <a:sym typeface="Wingdings 3"/>
              </a:rPr>
              <a:t>nhiệt</a:t>
            </a:r>
            <a:r>
              <a:rPr lang="en-US" sz="2800" dirty="0" smtClean="0">
                <a:solidFill>
                  <a:srgbClr val="0000FF"/>
                </a:solidFill>
                <a:latin typeface="Times New Roman" pitchFamily="18" charset="0"/>
                <a:cs typeface="Times New Roman" pitchFamily="18" charset="0"/>
                <a:sym typeface="Wingdings 3"/>
              </a:rPr>
              <a:t>).</a:t>
            </a:r>
            <a:endParaRPr lang="en-US" sz="2800" dirty="0">
              <a:solidFill>
                <a:srgbClr val="0000FF"/>
              </a:solidFill>
              <a:latin typeface="Times New Roman" pitchFamily="18" charset="0"/>
              <a:cs typeface="Times New Roman" pitchFamily="18" charset="0"/>
            </a:endParaRPr>
          </a:p>
        </p:txBody>
      </p:sp>
      <p:sp>
        <p:nvSpPr>
          <p:cNvPr id="7" name="TextBox 6"/>
          <p:cNvSpPr txBox="1"/>
          <p:nvPr/>
        </p:nvSpPr>
        <p:spPr>
          <a:xfrm>
            <a:off x="0" y="3178630"/>
            <a:ext cx="12192000" cy="954107"/>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 </a:t>
            </a:r>
            <a:r>
              <a:rPr lang="en-US" sz="2800" b="1" dirty="0" err="1" smtClean="0">
                <a:solidFill>
                  <a:srgbClr val="0000FF"/>
                </a:solidFill>
                <a:latin typeface="Times New Roman" pitchFamily="18" charset="0"/>
                <a:cs typeface="Times New Roman" pitchFamily="18" charset="0"/>
              </a:rPr>
              <a:t>MỐI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QUAN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HỆ</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HAI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CHIỀU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GIỮA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TỔNG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HỢP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PHÂN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GIẢI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CHẤT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HỮU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CƠ</a:t>
            </a:r>
            <a:r>
              <a:rPr lang="en-US" sz="2800" b="1" dirty="0" smtClean="0">
                <a:solidFill>
                  <a:srgbClr val="0000FF"/>
                </a:solidFill>
                <a:latin typeface="Times New Roman" pitchFamily="18" charset="0"/>
                <a:cs typeface="Times New Roman" pitchFamily="18" charset="0"/>
              </a:rPr>
              <a:t> Ở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
        <p:nvSpPr>
          <p:cNvPr id="9" name="TextBox 8"/>
          <p:cNvSpPr txBox="1"/>
          <p:nvPr/>
        </p:nvSpPr>
        <p:spPr>
          <a:xfrm>
            <a:off x="0" y="4085775"/>
            <a:ext cx="12192000" cy="1384995"/>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mối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quan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hệ</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hai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nguyên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liệu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phóng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11" name="TextBox 10"/>
          <p:cNvSpPr txBox="1"/>
          <p:nvPr/>
        </p:nvSpPr>
        <p:spPr>
          <a:xfrm>
            <a:off x="0" y="5392059"/>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III. </a:t>
            </a:r>
            <a:r>
              <a:rPr lang="en-US" sz="2800" b="1" dirty="0" err="1" smtClean="0">
                <a:solidFill>
                  <a:srgbClr val="0000FF"/>
                </a:solidFill>
                <a:latin typeface="Times New Roman" pitchFamily="18" charset="0"/>
                <a:cs typeface="Times New Roman" pitchFamily="18" charset="0"/>
              </a:rPr>
              <a:t>THÍ</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NGHIỆM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VỀ</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CẦN</a:t>
            </a:r>
            <a:r>
              <a:rPr lang="en-US" sz="2800" b="1" dirty="0" smtClean="0">
                <a:solidFill>
                  <a:srgbClr val="0000FF"/>
                </a:solidFill>
                <a:latin typeface="Times New Roman" pitchFamily="18" charset="0"/>
                <a:cs typeface="Times New Roman" pitchFamily="18" charset="0"/>
              </a:rPr>
              <a:t> OXYGEN Ở </a:t>
            </a:r>
            <a:r>
              <a:rPr lang="en-US" sz="2800" b="1" dirty="0" err="1" smtClean="0">
                <a:solidFill>
                  <a:srgbClr val="0000FF"/>
                </a:solidFill>
                <a:latin typeface="Times New Roman" pitchFamily="18" charset="0"/>
                <a:cs typeface="Times New Roman" pitchFamily="18" charset="0"/>
              </a:rPr>
              <a:t>HẠT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NẢY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MẦM</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Effect transition="in" filter="fade">
                                      <p:cBhvr>
                                        <p:cTn id="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063921"/>
            <a:ext cx="12192000" cy="1569660"/>
          </a:xfrm>
          <a:prstGeom prst="rect">
            <a:avLst/>
          </a:prstGeom>
          <a:noFill/>
        </p:spPr>
        <p:txBody>
          <a:bodyPr wrap="square" rtlCol="0">
            <a:spAutoFit/>
          </a:bodyPr>
          <a:lstStyle/>
          <a:p>
            <a:pPr algn="ctr"/>
            <a:r>
              <a:rPr lang="en-US" sz="4800" b="1" dirty="0" smtClean="0">
                <a:solidFill>
                  <a:srgbClr val="0000FF"/>
                </a:solidFill>
                <a:latin typeface="Times New Roman" pitchFamily="18" charset="0"/>
                <a:cs typeface="Times New Roman" pitchFamily="18" charset="0"/>
              </a:rPr>
              <a:t>CHỦ </a:t>
            </a:r>
            <a:r>
              <a:rPr lang="en-US" sz="4800" b="1" dirty="0" err="1" smtClean="0">
                <a:solidFill>
                  <a:srgbClr val="0000FF"/>
                </a:solidFill>
                <a:latin typeface="Times New Roman" pitchFamily="18" charset="0"/>
                <a:cs typeface="Times New Roman" pitchFamily="18" charset="0"/>
              </a:rPr>
              <a:t>ĐỀ</a:t>
            </a:r>
            <a:r>
              <a:rPr lang="en-US" sz="4800" b="1" dirty="0" smtClean="0">
                <a:solidFill>
                  <a:srgbClr val="0000FF"/>
                </a:solidFill>
                <a:latin typeface="Times New Roman" pitchFamily="18" charset="0"/>
                <a:cs typeface="Times New Roman" pitchFamily="18" charset="0"/>
              </a:rPr>
              <a:t> 8: </a:t>
            </a:r>
            <a:r>
              <a:rPr lang="en-US" sz="4800" b="1" dirty="0" err="1" smtClean="0">
                <a:solidFill>
                  <a:srgbClr val="0000FF"/>
                </a:solidFill>
                <a:latin typeface="Times New Roman" pitchFamily="18" charset="0"/>
                <a:cs typeface="Times New Roman" pitchFamily="18" charset="0"/>
              </a:rPr>
              <a:t>TRAO</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ĐỔI</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CHẤT</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VÀ</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CHUYỂN</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HÓA</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NĂNG</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LƯỢNG</a:t>
            </a:r>
            <a:r>
              <a:rPr lang="en-US" sz="4800" b="1" dirty="0" smtClean="0">
                <a:solidFill>
                  <a:srgbClr val="0000FF"/>
                </a:solidFill>
                <a:latin typeface="Times New Roman" pitchFamily="18" charset="0"/>
                <a:cs typeface="Times New Roman" pitchFamily="18" charset="0"/>
              </a:rPr>
              <a:t> Ở </a:t>
            </a:r>
            <a:r>
              <a:rPr lang="en-US" sz="4800" b="1" dirty="0" err="1" smtClean="0">
                <a:solidFill>
                  <a:srgbClr val="0000FF"/>
                </a:solidFill>
                <a:latin typeface="Times New Roman" pitchFamily="18" charset="0"/>
                <a:cs typeface="Times New Roman" pitchFamily="18" charset="0"/>
              </a:rPr>
              <a:t>SINH</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VẬT</a:t>
            </a:r>
            <a:endParaRPr lang="en-US" sz="3200" b="1" dirty="0">
              <a:solidFill>
                <a:srgbClr val="0000FF"/>
              </a:solidFill>
              <a:latin typeface="Times New Roman" pitchFamily="18" charset="0"/>
              <a:cs typeface="Times New Roman" pitchFamily="18" charset="0"/>
            </a:endParaRPr>
          </a:p>
        </p:txBody>
      </p:sp>
      <p:sp>
        <p:nvSpPr>
          <p:cNvPr id="5" name="TextBox 4"/>
          <p:cNvSpPr txBox="1"/>
          <p:nvPr/>
        </p:nvSpPr>
        <p:spPr>
          <a:xfrm>
            <a:off x="0" y="3783836"/>
            <a:ext cx="12192000" cy="1523494"/>
          </a:xfrm>
          <a:prstGeom prst="rect">
            <a:avLst/>
          </a:prstGeom>
          <a:noFill/>
        </p:spPr>
        <p:txBody>
          <a:bodyPr wrap="square" rtlCol="0">
            <a:spAutoFit/>
          </a:bodyPr>
          <a:lstStyle/>
          <a:p>
            <a:pPr algn="ctr"/>
            <a:r>
              <a:rPr lang="en-US" sz="4500" b="1" smtClean="0">
                <a:solidFill>
                  <a:srgbClr val="0000FF"/>
                </a:solidFill>
                <a:latin typeface="Times New Roman" pitchFamily="18" charset="0"/>
                <a:cs typeface="Times New Roman" pitchFamily="18" charset="0"/>
              </a:rPr>
              <a:t>TIẾT 11,12,13,14</a:t>
            </a:r>
          </a:p>
          <a:p>
            <a:pPr algn="ctr"/>
            <a:r>
              <a:rPr lang="en-US" sz="4500" b="1" smtClean="0">
                <a:solidFill>
                  <a:srgbClr val="0000FF"/>
                </a:solidFill>
                <a:latin typeface="Times New Roman" pitchFamily="18" charset="0"/>
                <a:cs typeface="Times New Roman" pitchFamily="18" charset="0"/>
              </a:rPr>
              <a:t>BÀI </a:t>
            </a:r>
            <a:r>
              <a:rPr lang="en-US" sz="4500" b="1" dirty="0" smtClean="0">
                <a:solidFill>
                  <a:srgbClr val="0000FF"/>
                </a:solidFill>
                <a:latin typeface="Times New Roman" pitchFamily="18" charset="0"/>
                <a:cs typeface="Times New Roman" pitchFamily="18" charset="0"/>
              </a:rPr>
              <a:t>21: </a:t>
            </a:r>
            <a:r>
              <a:rPr lang="en-US" sz="4500" b="1" dirty="0" err="1" smtClean="0">
                <a:solidFill>
                  <a:srgbClr val="0000FF"/>
                </a:solidFill>
                <a:latin typeface="Times New Roman" pitchFamily="18" charset="0"/>
                <a:cs typeface="Times New Roman" pitchFamily="18" charset="0"/>
              </a:rPr>
              <a:t>HÔ</a:t>
            </a:r>
            <a:r>
              <a:rPr lang="en-US" sz="4500" b="1" dirty="0" smtClean="0">
                <a:solidFill>
                  <a:srgbClr val="0000FF"/>
                </a:solidFill>
                <a:latin typeface="Times New Roman" pitchFamily="18" charset="0"/>
                <a:cs typeface="Times New Roman" pitchFamily="18" charset="0"/>
              </a:rPr>
              <a:t> </a:t>
            </a:r>
            <a:r>
              <a:rPr lang="en-US" sz="4500" b="1" dirty="0" err="1" smtClean="0">
                <a:solidFill>
                  <a:srgbClr val="0000FF"/>
                </a:solidFill>
                <a:latin typeface="Times New Roman" pitchFamily="18" charset="0"/>
                <a:cs typeface="Times New Roman" pitchFamily="18" charset="0"/>
              </a:rPr>
              <a:t>HẤP</a:t>
            </a:r>
            <a:r>
              <a:rPr lang="en-US" sz="4500" b="1" dirty="0" smtClean="0">
                <a:solidFill>
                  <a:srgbClr val="0000FF"/>
                </a:solidFill>
                <a:latin typeface="Times New Roman" pitchFamily="18" charset="0"/>
                <a:cs typeface="Times New Roman" pitchFamily="18" charset="0"/>
              </a:rPr>
              <a:t> </a:t>
            </a:r>
            <a:r>
              <a:rPr lang="en-US" sz="4500" b="1" dirty="0" err="1" smtClean="0">
                <a:solidFill>
                  <a:srgbClr val="0000FF"/>
                </a:solidFill>
                <a:latin typeface="Times New Roman" pitchFamily="18" charset="0"/>
                <a:cs typeface="Times New Roman" pitchFamily="18" charset="0"/>
              </a:rPr>
              <a:t>TẾ</a:t>
            </a:r>
            <a:r>
              <a:rPr lang="en-US" sz="4500" b="1" dirty="0" smtClean="0">
                <a:solidFill>
                  <a:srgbClr val="0000FF"/>
                </a:solidFill>
                <a:latin typeface="Times New Roman" pitchFamily="18" charset="0"/>
                <a:cs typeface="Times New Roman" pitchFamily="18" charset="0"/>
              </a:rPr>
              <a:t> </a:t>
            </a:r>
            <a:r>
              <a:rPr lang="en-US" sz="4500" b="1" dirty="0" err="1" smtClean="0">
                <a:solidFill>
                  <a:srgbClr val="0000FF"/>
                </a:solidFill>
                <a:latin typeface="Times New Roman" pitchFamily="18" charset="0"/>
                <a:cs typeface="Times New Roman" pitchFamily="18" charset="0"/>
              </a:rPr>
              <a:t>BÀO</a:t>
            </a:r>
            <a:r>
              <a:rPr lang="en-US" sz="4800" b="1" dirty="0" smtClean="0">
                <a:solidFill>
                  <a:srgbClr val="0000FF"/>
                </a:solidFill>
                <a:latin typeface="Times New Roman" pitchFamily="18" charset="0"/>
                <a:cs typeface="Times New Roman" pitchFamily="18" charset="0"/>
              </a:rPr>
              <a:t>.</a:t>
            </a:r>
            <a:endParaRPr lang="en-US" sz="48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5"/>
                                        </p:tgtEl>
                                        <p:attrNameLst>
                                          <p:attrName>ppt_y</p:attrName>
                                        </p:attrNameLst>
                                      </p:cBhvr>
                                      <p:tavLst>
                                        <p:tav tm="0">
                                          <p:val>
                                            <p:strVal val="#ppt_y"/>
                                          </p:val>
                                        </p:tav>
                                        <p:tav tm="100000">
                                          <p:val>
                                            <p:strVal val="#ppt_y"/>
                                          </p:val>
                                        </p:tav>
                                      </p:tavLst>
                                    </p:anim>
                                    <p:anim calcmode="lin" valueType="num">
                                      <p:cBhvr>
                                        <p:cTn id="14"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4" name="TextBox 3"/>
          <p:cNvSpPr txBox="1"/>
          <p:nvPr/>
        </p:nvSpPr>
        <p:spPr>
          <a:xfrm>
            <a:off x="0" y="471715"/>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III. </a:t>
            </a:r>
            <a:r>
              <a:rPr lang="en-US" sz="2800" b="1" dirty="0" err="1" smtClean="0">
                <a:solidFill>
                  <a:srgbClr val="0000FF"/>
                </a:solidFill>
                <a:latin typeface="Times New Roman" pitchFamily="18" charset="0"/>
                <a:cs typeface="Times New Roman" pitchFamily="18" charset="0"/>
              </a:rPr>
              <a:t>THÍ</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NGHIỆM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VỀ</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CẦN</a:t>
            </a:r>
            <a:r>
              <a:rPr lang="en-US" sz="2800" b="1" dirty="0" smtClean="0">
                <a:solidFill>
                  <a:srgbClr val="0000FF"/>
                </a:solidFill>
                <a:latin typeface="Times New Roman" pitchFamily="18" charset="0"/>
                <a:cs typeface="Times New Roman" pitchFamily="18" charset="0"/>
              </a:rPr>
              <a:t> OXYGEN Ở </a:t>
            </a:r>
            <a:r>
              <a:rPr lang="en-US" sz="2800" b="1" dirty="0" err="1" smtClean="0">
                <a:solidFill>
                  <a:srgbClr val="0000FF"/>
                </a:solidFill>
                <a:latin typeface="Times New Roman" pitchFamily="18" charset="0"/>
                <a:cs typeface="Times New Roman" pitchFamily="18" charset="0"/>
              </a:rPr>
              <a:t>HẠT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NẢY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MẦM</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
        <p:nvSpPr>
          <p:cNvPr id="7" name="Rectangle 6"/>
          <p:cNvSpPr/>
          <p:nvPr/>
        </p:nvSpPr>
        <p:spPr>
          <a:xfrm>
            <a:off x="0" y="992672"/>
            <a:ext cx="12192000" cy="4832092"/>
          </a:xfrm>
          <a:prstGeom prst="rect">
            <a:avLst/>
          </a:prstGeom>
        </p:spPr>
        <p:txBody>
          <a:bodyPr wrap="square">
            <a:spAutoFit/>
          </a:bodyPr>
          <a:lstStyle/>
          <a:p>
            <a:pPr algn="just"/>
            <a:r>
              <a:rPr lang="en-US" sz="2800" b="1" dirty="0" smtClean="0">
                <a:solidFill>
                  <a:srgbClr val="FF00FF"/>
                </a:solidFill>
                <a:latin typeface="Times New Roman" pitchFamily="18" charset="0"/>
                <a:cs typeface="Times New Roman" pitchFamily="18" charset="0"/>
              </a:rPr>
              <a:t>1. </a:t>
            </a:r>
            <a:r>
              <a:rPr lang="vi-VN" sz="2800" b="1" dirty="0" smtClean="0">
                <a:solidFill>
                  <a:srgbClr val="FF00FF"/>
                </a:solidFill>
                <a:latin typeface="Times New Roman" pitchFamily="18" charset="0"/>
                <a:cs typeface="Times New Roman" pitchFamily="18" charset="0"/>
              </a:rPr>
              <a:t>Chuẩn bị</a:t>
            </a:r>
          </a:p>
          <a:p>
            <a:pPr algn="just"/>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Mẫu vật: 100 g hạt đậu (hoặc hạt lúa, hạt ngô,...) nảy mầm.</a:t>
            </a:r>
          </a:p>
          <a:p>
            <a:pPr algn="just"/>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Dụng cụ bình thuỷ t</a:t>
            </a:r>
            <a:r>
              <a:rPr lang="en-US" sz="2800" dirty="0" err="1" smtClean="0">
                <a:solidFill>
                  <a:srgbClr val="FF00FF"/>
                </a:solidFill>
                <a:latin typeface="Times New Roman" pitchFamily="18" charset="0"/>
                <a:cs typeface="Times New Roman" pitchFamily="18" charset="0"/>
              </a:rPr>
              <a:t>i</a:t>
            </a:r>
            <a:r>
              <a:rPr lang="vi-VN" sz="2800" dirty="0" smtClean="0">
                <a:solidFill>
                  <a:srgbClr val="FF00FF"/>
                </a:solidFill>
                <a:latin typeface="Times New Roman" pitchFamily="18" charset="0"/>
                <a:cs typeface="Times New Roman" pitchFamily="18" charset="0"/>
              </a:rPr>
              <a:t>nh dung tích 1 lít, nắp đậy, que kim loại có giá đỡ nến, hai cây nến nhỏ, bật lửa hoặc diêm.</a:t>
            </a:r>
          </a:p>
          <a:p>
            <a:pPr algn="just"/>
            <a:r>
              <a:rPr lang="en-US" sz="2800" b="1" dirty="0" smtClean="0">
                <a:solidFill>
                  <a:srgbClr val="FF00FF"/>
                </a:solidFill>
                <a:latin typeface="Times New Roman" pitchFamily="18" charset="0"/>
                <a:cs typeface="Times New Roman" pitchFamily="18" charset="0"/>
              </a:rPr>
              <a:t>2. </a:t>
            </a:r>
            <a:r>
              <a:rPr lang="vi-VN" sz="2800" b="1" dirty="0" smtClean="0">
                <a:solidFill>
                  <a:srgbClr val="FF00FF"/>
                </a:solidFill>
                <a:latin typeface="Times New Roman" pitchFamily="18" charset="0"/>
                <a:cs typeface="Times New Roman" pitchFamily="18" charset="0"/>
              </a:rPr>
              <a:t>Tiến hành</a:t>
            </a:r>
          </a:p>
          <a:p>
            <a:pPr algn="just">
              <a:buFontTx/>
              <a:buChar char="-"/>
            </a:pPr>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Chia số hạt đậu thành hai phần (mỗi phần</a:t>
            </a:r>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50 g). Cho mỗi phần vào b</a:t>
            </a:r>
            <a:r>
              <a:rPr lang="en-US" sz="2800" dirty="0" smtClean="0">
                <a:solidFill>
                  <a:srgbClr val="FF00FF"/>
                </a:solidFill>
                <a:latin typeface="Times New Roman" pitchFamily="18" charset="0"/>
                <a:cs typeface="Times New Roman" pitchFamily="18" charset="0"/>
              </a:rPr>
              <a:t>ì</a:t>
            </a:r>
            <a:r>
              <a:rPr lang="vi-VN" sz="2800" dirty="0" smtClean="0">
                <a:solidFill>
                  <a:srgbClr val="FF00FF"/>
                </a:solidFill>
                <a:latin typeface="Times New Roman" pitchFamily="18" charset="0"/>
                <a:cs typeface="Times New Roman" pitchFamily="18" charset="0"/>
              </a:rPr>
              <a:t>nh A và b</a:t>
            </a:r>
            <a:r>
              <a:rPr lang="en-US" sz="2800" dirty="0" smtClean="0">
                <a:solidFill>
                  <a:srgbClr val="FF00FF"/>
                </a:solidFill>
                <a:latin typeface="Times New Roman" pitchFamily="18" charset="0"/>
                <a:cs typeface="Times New Roman" pitchFamily="18" charset="0"/>
              </a:rPr>
              <a:t>ì</a:t>
            </a:r>
            <a:r>
              <a:rPr lang="vi-VN" sz="2800" dirty="0" smtClean="0">
                <a:solidFill>
                  <a:srgbClr val="FF00FF"/>
                </a:solidFill>
                <a:latin typeface="Times New Roman" pitchFamily="18" charset="0"/>
                <a:cs typeface="Times New Roman" pitchFamily="18" charset="0"/>
              </a:rPr>
              <a:t>nh B.</a:t>
            </a:r>
            <a:endParaRPr lang="en-US" sz="2800" dirty="0" smtClean="0">
              <a:solidFill>
                <a:srgbClr val="FF00FF"/>
              </a:solidFill>
              <a:latin typeface="Times New Roman" pitchFamily="18" charset="0"/>
              <a:cs typeface="Times New Roman" pitchFamily="18" charset="0"/>
            </a:endParaRPr>
          </a:p>
          <a:p>
            <a:pPr algn="just">
              <a:buFontTx/>
              <a:buChar char="-"/>
            </a:pPr>
            <a:r>
              <a:rPr lang="vi-VN" sz="2800" dirty="0" smtClean="0">
                <a:solidFill>
                  <a:srgbClr val="FF00FF"/>
                </a:solidFill>
                <a:latin typeface="Times New Roman" pitchFamily="18" charset="0"/>
                <a:cs typeface="Times New Roman" pitchFamily="18" charset="0"/>
              </a:rPr>
              <a:t> Đổ nước sôi vào bình B để làm chết hạt, chắt bỏ nước.</a:t>
            </a:r>
          </a:p>
          <a:p>
            <a:pPr algn="just"/>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Nút chặt các bình, để ở nhiệt độ phòng khoảng 1,5 – 2 giờ.</a:t>
            </a:r>
          </a:p>
          <a:p>
            <a:pPr algn="just"/>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Mở nút bình, đưa nhanh que kim loại có cây nến đang cháy vào trong hai b</a:t>
            </a:r>
            <a:r>
              <a:rPr lang="en-US" sz="2800" dirty="0" smtClean="0">
                <a:solidFill>
                  <a:srgbClr val="FF00FF"/>
                </a:solidFill>
                <a:latin typeface="Times New Roman" pitchFamily="18" charset="0"/>
                <a:cs typeface="Times New Roman" pitchFamily="18" charset="0"/>
              </a:rPr>
              <a:t>ì</a:t>
            </a:r>
            <a:r>
              <a:rPr lang="vi-VN" sz="2800" dirty="0" smtClean="0">
                <a:solidFill>
                  <a:srgbClr val="FF00FF"/>
                </a:solidFill>
                <a:latin typeface="Times New Roman" pitchFamily="18" charset="0"/>
                <a:cs typeface="Times New Roman" pitchFamily="18" charset="0"/>
              </a:rPr>
              <a:t>nh Quan sát hiện tượng xảy ra với cây nến. </a:t>
            </a:r>
            <a:endParaRPr lang="en-US" sz="2800" dirty="0">
              <a:solidFill>
                <a:srgbClr val="FF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7">
                                            <p:txEl>
                                              <p:pRg st="0" end="0"/>
                                            </p:txEl>
                                          </p:spTgt>
                                        </p:tgtEl>
                                        <p:attrNameLst>
                                          <p:attrName>ppt_x</p:attrName>
                                        </p:attrNameLst>
                                      </p:cBhvr>
                                    </p:anim>
                                    <p:anim from="0" to="-1.0" calcmode="lin" valueType="num">
                                      <p:cBhvr>
                                        <p:cTn id="8" dur="200" decel="50000" autoRev="1" fill="hold">
                                          <p:stCondLst>
                                            <p:cond delay="600"/>
                                          </p:stCondLst>
                                        </p:cTn>
                                        <p:tgtEl>
                                          <p:spTgt spid="7">
                                            <p:txEl>
                                              <p:pRg st="0" end="0"/>
                                            </p:txEl>
                                          </p:spTgt>
                                        </p:tgtEl>
                                        <p:attrNameLst>
                                          <p:attrName>xshear</p:attrName>
                                        </p:attrNameLst>
                                      </p:cBhvr>
                                    </p:anim>
                                    <p:animScale>
                                      <p:cBhvr>
                                        <p:cTn id="9" dur="200" decel="100000" autoRev="1" fill="hold">
                                          <p:stCondLst>
                                            <p:cond delay="600"/>
                                          </p:stCondLst>
                                        </p:cTn>
                                        <p:tgtEl>
                                          <p:spTgt spid="7">
                                            <p:txEl>
                                              <p:pRg st="0" end="0"/>
                                            </p:txEl>
                                          </p:spTgt>
                                        </p:tgtEl>
                                      </p:cBhvr>
                                      <p:from x="100000" y="100000"/>
                                      <p:to x="80000" y="100000"/>
                                    </p:animScale>
                                    <p:anim by="(#ppt_h/3+#ppt_w*0.1)" calcmode="lin" valueType="num">
                                      <p:cBhvr additive="sum">
                                        <p:cTn id="10" dur="200" decel="100000" autoRev="1" fill="hold">
                                          <p:stCondLst>
                                            <p:cond delay="600"/>
                                          </p:stCondLst>
                                        </p:cTn>
                                        <p:tgtEl>
                                          <p:spTgt spid="7">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7">
                                            <p:txEl>
                                              <p:pRg st="1" end="1"/>
                                            </p:txEl>
                                          </p:spTgt>
                                        </p:tgtEl>
                                        <p:attrNameLst>
                                          <p:attrName>ppt_x</p:attrName>
                                        </p:attrNameLst>
                                      </p:cBhvr>
                                    </p:anim>
                                    <p:anim from="0" to="-1.0" calcmode="lin" valueType="num">
                                      <p:cBhvr>
                                        <p:cTn id="16" dur="200" decel="50000" autoRev="1" fill="hold">
                                          <p:stCondLst>
                                            <p:cond delay="600"/>
                                          </p:stCondLst>
                                        </p:cTn>
                                        <p:tgtEl>
                                          <p:spTgt spid="7">
                                            <p:txEl>
                                              <p:pRg st="1" end="1"/>
                                            </p:txEl>
                                          </p:spTgt>
                                        </p:tgtEl>
                                        <p:attrNameLst>
                                          <p:attrName>xshear</p:attrName>
                                        </p:attrNameLst>
                                      </p:cBhvr>
                                    </p:anim>
                                    <p:animScale>
                                      <p:cBhvr>
                                        <p:cTn id="17" dur="200" decel="100000" autoRev="1" fill="hold">
                                          <p:stCondLst>
                                            <p:cond delay="600"/>
                                          </p:stCondLst>
                                        </p:cTn>
                                        <p:tgtEl>
                                          <p:spTgt spid="7">
                                            <p:txEl>
                                              <p:pRg st="1" end="1"/>
                                            </p:txEl>
                                          </p:spTgt>
                                        </p:tgtEl>
                                      </p:cBhvr>
                                      <p:from x="100000" y="100000"/>
                                      <p:to x="80000" y="100000"/>
                                    </p:animScale>
                                    <p:anim by="(#ppt_h/3+#ppt_w*0.1)" calcmode="lin" valueType="num">
                                      <p:cBhvr additive="sum">
                                        <p:cTn id="18" dur="200" decel="100000" autoRev="1" fill="hold">
                                          <p:stCondLst>
                                            <p:cond delay="600"/>
                                          </p:stCondLst>
                                        </p:cTn>
                                        <p:tgtEl>
                                          <p:spTgt spid="7">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7">
                                            <p:txEl>
                                              <p:pRg st="2" end="2"/>
                                            </p:txEl>
                                          </p:spTgt>
                                        </p:tgtEl>
                                        <p:attrNameLst>
                                          <p:attrName>ppt_x</p:attrName>
                                        </p:attrNameLst>
                                      </p:cBhvr>
                                    </p:anim>
                                    <p:anim from="0" to="-1.0" calcmode="lin" valueType="num">
                                      <p:cBhvr>
                                        <p:cTn id="24" dur="200" decel="50000" autoRev="1" fill="hold">
                                          <p:stCondLst>
                                            <p:cond delay="600"/>
                                          </p:stCondLst>
                                        </p:cTn>
                                        <p:tgtEl>
                                          <p:spTgt spid="7">
                                            <p:txEl>
                                              <p:pRg st="2" end="2"/>
                                            </p:txEl>
                                          </p:spTgt>
                                        </p:tgtEl>
                                        <p:attrNameLst>
                                          <p:attrName>xshear</p:attrName>
                                        </p:attrNameLst>
                                      </p:cBhvr>
                                    </p:anim>
                                    <p:animScale>
                                      <p:cBhvr>
                                        <p:cTn id="25" dur="200" decel="100000" autoRev="1" fill="hold">
                                          <p:stCondLst>
                                            <p:cond delay="600"/>
                                          </p:stCondLst>
                                        </p:cTn>
                                        <p:tgtEl>
                                          <p:spTgt spid="7">
                                            <p:txEl>
                                              <p:pRg st="2" end="2"/>
                                            </p:txEl>
                                          </p:spTgt>
                                        </p:tgtEl>
                                      </p:cBhvr>
                                      <p:from x="100000" y="100000"/>
                                      <p:to x="80000" y="100000"/>
                                    </p:animScale>
                                    <p:anim by="(#ppt_h/3+#ppt_w*0.1)" calcmode="lin" valueType="num">
                                      <p:cBhvr additive="sum">
                                        <p:cTn id="26" dur="200" decel="100000" autoRev="1" fill="hold">
                                          <p:stCondLst>
                                            <p:cond delay="600"/>
                                          </p:stCondLst>
                                        </p:cTn>
                                        <p:tgtEl>
                                          <p:spTgt spid="7">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7">
                                            <p:txEl>
                                              <p:pRg st="3" end="3"/>
                                            </p:txEl>
                                          </p:spTgt>
                                        </p:tgtEl>
                                        <p:attrNameLst>
                                          <p:attrName>ppt_x</p:attrName>
                                        </p:attrNameLst>
                                      </p:cBhvr>
                                    </p:anim>
                                    <p:anim from="0" to="-1.0" calcmode="lin" valueType="num">
                                      <p:cBhvr>
                                        <p:cTn id="32" dur="200" decel="50000" autoRev="1" fill="hold">
                                          <p:stCondLst>
                                            <p:cond delay="600"/>
                                          </p:stCondLst>
                                        </p:cTn>
                                        <p:tgtEl>
                                          <p:spTgt spid="7">
                                            <p:txEl>
                                              <p:pRg st="3" end="3"/>
                                            </p:txEl>
                                          </p:spTgt>
                                        </p:tgtEl>
                                        <p:attrNameLst>
                                          <p:attrName>xshear</p:attrName>
                                        </p:attrNameLst>
                                      </p:cBhvr>
                                    </p:anim>
                                    <p:animScale>
                                      <p:cBhvr>
                                        <p:cTn id="33" dur="200" decel="100000" autoRev="1" fill="hold">
                                          <p:stCondLst>
                                            <p:cond delay="600"/>
                                          </p:stCondLst>
                                        </p:cTn>
                                        <p:tgtEl>
                                          <p:spTgt spid="7">
                                            <p:txEl>
                                              <p:pRg st="3" end="3"/>
                                            </p:txEl>
                                          </p:spTgt>
                                        </p:tgtEl>
                                      </p:cBhvr>
                                      <p:from x="100000" y="100000"/>
                                      <p:to x="80000" y="100000"/>
                                    </p:animScale>
                                    <p:anim by="(#ppt_h/3+#ppt_w*0.1)" calcmode="lin" valueType="num">
                                      <p:cBhvr additive="sum">
                                        <p:cTn id="34" dur="200" decel="100000" autoRev="1" fill="hold">
                                          <p:stCondLst>
                                            <p:cond delay="600"/>
                                          </p:stCondLst>
                                        </p:cTn>
                                        <p:tgtEl>
                                          <p:spTgt spid="7">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nodeType="click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7">
                                            <p:txEl>
                                              <p:pRg st="4" end="4"/>
                                            </p:txEl>
                                          </p:spTgt>
                                        </p:tgtEl>
                                        <p:attrNameLst>
                                          <p:attrName>ppt_x</p:attrName>
                                        </p:attrNameLst>
                                      </p:cBhvr>
                                    </p:anim>
                                    <p:anim from="0" to="-1.0" calcmode="lin" valueType="num">
                                      <p:cBhvr>
                                        <p:cTn id="40" dur="200" decel="50000" autoRev="1" fill="hold">
                                          <p:stCondLst>
                                            <p:cond delay="600"/>
                                          </p:stCondLst>
                                        </p:cTn>
                                        <p:tgtEl>
                                          <p:spTgt spid="7">
                                            <p:txEl>
                                              <p:pRg st="4" end="4"/>
                                            </p:txEl>
                                          </p:spTgt>
                                        </p:tgtEl>
                                        <p:attrNameLst>
                                          <p:attrName>xshear</p:attrName>
                                        </p:attrNameLst>
                                      </p:cBhvr>
                                    </p:anim>
                                    <p:animScale>
                                      <p:cBhvr>
                                        <p:cTn id="41" dur="200" decel="100000" autoRev="1" fill="hold">
                                          <p:stCondLst>
                                            <p:cond delay="600"/>
                                          </p:stCondLst>
                                        </p:cTn>
                                        <p:tgtEl>
                                          <p:spTgt spid="7">
                                            <p:txEl>
                                              <p:pRg st="4" end="4"/>
                                            </p:txEl>
                                          </p:spTgt>
                                        </p:tgtEl>
                                      </p:cBhvr>
                                      <p:from x="100000" y="100000"/>
                                      <p:to x="80000" y="100000"/>
                                    </p:animScale>
                                    <p:anim by="(#ppt_h/3+#ppt_w*0.1)" calcmode="lin" valueType="num">
                                      <p:cBhvr additive="sum">
                                        <p:cTn id="42" dur="200" decel="100000" autoRev="1" fill="hold">
                                          <p:stCondLst>
                                            <p:cond delay="600"/>
                                          </p:stCondLst>
                                        </p:cTn>
                                        <p:tgtEl>
                                          <p:spTgt spid="7">
                                            <p:txEl>
                                              <p:pRg st="4" end="4"/>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anim from="(-#ppt_w/2)" to="(#ppt_x)" calcmode="lin" valueType="num">
                                      <p:cBhvr>
                                        <p:cTn id="47" dur="600" fill="hold">
                                          <p:stCondLst>
                                            <p:cond delay="0"/>
                                          </p:stCondLst>
                                        </p:cTn>
                                        <p:tgtEl>
                                          <p:spTgt spid="7">
                                            <p:txEl>
                                              <p:pRg st="5" end="5"/>
                                            </p:txEl>
                                          </p:spTgt>
                                        </p:tgtEl>
                                        <p:attrNameLst>
                                          <p:attrName>ppt_x</p:attrName>
                                        </p:attrNameLst>
                                      </p:cBhvr>
                                    </p:anim>
                                    <p:anim from="0" to="-1.0" calcmode="lin" valueType="num">
                                      <p:cBhvr>
                                        <p:cTn id="48" dur="200" decel="50000" autoRev="1" fill="hold">
                                          <p:stCondLst>
                                            <p:cond delay="600"/>
                                          </p:stCondLst>
                                        </p:cTn>
                                        <p:tgtEl>
                                          <p:spTgt spid="7">
                                            <p:txEl>
                                              <p:pRg st="5" end="5"/>
                                            </p:txEl>
                                          </p:spTgt>
                                        </p:tgtEl>
                                        <p:attrNameLst>
                                          <p:attrName>xshear</p:attrName>
                                        </p:attrNameLst>
                                      </p:cBhvr>
                                    </p:anim>
                                    <p:animScale>
                                      <p:cBhvr>
                                        <p:cTn id="49" dur="200" decel="100000" autoRev="1" fill="hold">
                                          <p:stCondLst>
                                            <p:cond delay="600"/>
                                          </p:stCondLst>
                                        </p:cTn>
                                        <p:tgtEl>
                                          <p:spTgt spid="7">
                                            <p:txEl>
                                              <p:pRg st="5" end="5"/>
                                            </p:txEl>
                                          </p:spTgt>
                                        </p:tgtEl>
                                      </p:cBhvr>
                                      <p:from x="100000" y="100000"/>
                                      <p:to x="80000" y="100000"/>
                                    </p:animScale>
                                    <p:anim by="(#ppt_h/3+#ppt_w*0.1)" calcmode="lin" valueType="num">
                                      <p:cBhvr additive="sum">
                                        <p:cTn id="50" dur="200" decel="100000" autoRev="1" fill="hold">
                                          <p:stCondLst>
                                            <p:cond delay="600"/>
                                          </p:stCondLst>
                                        </p:cTn>
                                        <p:tgtEl>
                                          <p:spTgt spid="7">
                                            <p:txEl>
                                              <p:pRg st="5" end="5"/>
                                            </p:txEl>
                                          </p:spTgt>
                                        </p:tgtEl>
                                        <p:attrNameLst>
                                          <p:attrName>ppt_x</p:attrName>
                                        </p:attrNameLst>
                                      </p:cBhvr>
                                    </p:anim>
                                  </p:childTnLst>
                                </p:cTn>
                              </p:par>
                            </p:childTnLst>
                          </p:cTn>
                        </p:par>
                      </p:childTnLst>
                    </p:cTn>
                  </p:par>
                  <p:par>
                    <p:cTn id="51" fill="hold">
                      <p:stCondLst>
                        <p:cond delay="indefinite"/>
                      </p:stCondLst>
                      <p:childTnLst>
                        <p:par>
                          <p:cTn id="52" fill="hold">
                            <p:stCondLst>
                              <p:cond delay="0"/>
                            </p:stCondLst>
                            <p:childTnLst>
                              <p:par>
                                <p:cTn id="53" presetID="34" presetClass="entr" presetSubtype="0" fill="hold" nodeType="clickEffect">
                                  <p:stCondLst>
                                    <p:cond delay="0"/>
                                  </p:stCondLst>
                                  <p:childTnLst>
                                    <p:set>
                                      <p:cBhvr>
                                        <p:cTn id="54" dur="1" fill="hold">
                                          <p:stCondLst>
                                            <p:cond delay="0"/>
                                          </p:stCondLst>
                                        </p:cTn>
                                        <p:tgtEl>
                                          <p:spTgt spid="7">
                                            <p:txEl>
                                              <p:pRg st="6" end="6"/>
                                            </p:txEl>
                                          </p:spTgt>
                                        </p:tgtEl>
                                        <p:attrNameLst>
                                          <p:attrName>style.visibility</p:attrName>
                                        </p:attrNameLst>
                                      </p:cBhvr>
                                      <p:to>
                                        <p:strVal val="visible"/>
                                      </p:to>
                                    </p:set>
                                    <p:anim from="(-#ppt_w/2)" to="(#ppt_x)" calcmode="lin" valueType="num">
                                      <p:cBhvr>
                                        <p:cTn id="55" dur="600" fill="hold">
                                          <p:stCondLst>
                                            <p:cond delay="0"/>
                                          </p:stCondLst>
                                        </p:cTn>
                                        <p:tgtEl>
                                          <p:spTgt spid="7">
                                            <p:txEl>
                                              <p:pRg st="6" end="6"/>
                                            </p:txEl>
                                          </p:spTgt>
                                        </p:tgtEl>
                                        <p:attrNameLst>
                                          <p:attrName>ppt_x</p:attrName>
                                        </p:attrNameLst>
                                      </p:cBhvr>
                                    </p:anim>
                                    <p:anim from="0" to="-1.0" calcmode="lin" valueType="num">
                                      <p:cBhvr>
                                        <p:cTn id="56" dur="200" decel="50000" autoRev="1" fill="hold">
                                          <p:stCondLst>
                                            <p:cond delay="600"/>
                                          </p:stCondLst>
                                        </p:cTn>
                                        <p:tgtEl>
                                          <p:spTgt spid="7">
                                            <p:txEl>
                                              <p:pRg st="6" end="6"/>
                                            </p:txEl>
                                          </p:spTgt>
                                        </p:tgtEl>
                                        <p:attrNameLst>
                                          <p:attrName>xshear</p:attrName>
                                        </p:attrNameLst>
                                      </p:cBhvr>
                                    </p:anim>
                                    <p:animScale>
                                      <p:cBhvr>
                                        <p:cTn id="57" dur="200" decel="100000" autoRev="1" fill="hold">
                                          <p:stCondLst>
                                            <p:cond delay="600"/>
                                          </p:stCondLst>
                                        </p:cTn>
                                        <p:tgtEl>
                                          <p:spTgt spid="7">
                                            <p:txEl>
                                              <p:pRg st="6" end="6"/>
                                            </p:txEl>
                                          </p:spTgt>
                                        </p:tgtEl>
                                      </p:cBhvr>
                                      <p:from x="100000" y="100000"/>
                                      <p:to x="80000" y="100000"/>
                                    </p:animScale>
                                    <p:anim by="(#ppt_h/3+#ppt_w*0.1)" calcmode="lin" valueType="num">
                                      <p:cBhvr additive="sum">
                                        <p:cTn id="58" dur="200" decel="100000" autoRev="1" fill="hold">
                                          <p:stCondLst>
                                            <p:cond delay="600"/>
                                          </p:stCondLst>
                                        </p:cTn>
                                        <p:tgtEl>
                                          <p:spTgt spid="7">
                                            <p:txEl>
                                              <p:pRg st="6" end="6"/>
                                            </p:txEl>
                                          </p:spTgt>
                                        </p:tgtEl>
                                        <p:attrNameLst>
                                          <p:attrName>ppt_x</p:attrName>
                                        </p:attrNameLst>
                                      </p:cBhvr>
                                    </p:anim>
                                  </p:childTnLst>
                                </p:cTn>
                              </p:par>
                            </p:childTnLst>
                          </p:cTn>
                        </p:par>
                      </p:childTnLst>
                    </p:cTn>
                  </p:par>
                  <p:par>
                    <p:cTn id="59" fill="hold">
                      <p:stCondLst>
                        <p:cond delay="indefinite"/>
                      </p:stCondLst>
                      <p:childTnLst>
                        <p:par>
                          <p:cTn id="60" fill="hold">
                            <p:stCondLst>
                              <p:cond delay="0"/>
                            </p:stCondLst>
                            <p:childTnLst>
                              <p:par>
                                <p:cTn id="61" presetID="34" presetClass="entr" presetSubtype="0" fill="hold" nodeType="clickEffect">
                                  <p:stCondLst>
                                    <p:cond delay="0"/>
                                  </p:stCondLst>
                                  <p:childTnLst>
                                    <p:set>
                                      <p:cBhvr>
                                        <p:cTn id="62" dur="1" fill="hold">
                                          <p:stCondLst>
                                            <p:cond delay="0"/>
                                          </p:stCondLst>
                                        </p:cTn>
                                        <p:tgtEl>
                                          <p:spTgt spid="7">
                                            <p:txEl>
                                              <p:pRg st="7" end="7"/>
                                            </p:txEl>
                                          </p:spTgt>
                                        </p:tgtEl>
                                        <p:attrNameLst>
                                          <p:attrName>style.visibility</p:attrName>
                                        </p:attrNameLst>
                                      </p:cBhvr>
                                      <p:to>
                                        <p:strVal val="visible"/>
                                      </p:to>
                                    </p:set>
                                    <p:anim from="(-#ppt_w/2)" to="(#ppt_x)" calcmode="lin" valueType="num">
                                      <p:cBhvr>
                                        <p:cTn id="63" dur="600" fill="hold">
                                          <p:stCondLst>
                                            <p:cond delay="0"/>
                                          </p:stCondLst>
                                        </p:cTn>
                                        <p:tgtEl>
                                          <p:spTgt spid="7">
                                            <p:txEl>
                                              <p:pRg st="7" end="7"/>
                                            </p:txEl>
                                          </p:spTgt>
                                        </p:tgtEl>
                                        <p:attrNameLst>
                                          <p:attrName>ppt_x</p:attrName>
                                        </p:attrNameLst>
                                      </p:cBhvr>
                                    </p:anim>
                                    <p:anim from="0" to="-1.0" calcmode="lin" valueType="num">
                                      <p:cBhvr>
                                        <p:cTn id="64" dur="200" decel="50000" autoRev="1" fill="hold">
                                          <p:stCondLst>
                                            <p:cond delay="600"/>
                                          </p:stCondLst>
                                        </p:cTn>
                                        <p:tgtEl>
                                          <p:spTgt spid="7">
                                            <p:txEl>
                                              <p:pRg st="7" end="7"/>
                                            </p:txEl>
                                          </p:spTgt>
                                        </p:tgtEl>
                                        <p:attrNameLst>
                                          <p:attrName>xshear</p:attrName>
                                        </p:attrNameLst>
                                      </p:cBhvr>
                                    </p:anim>
                                    <p:animScale>
                                      <p:cBhvr>
                                        <p:cTn id="65" dur="200" decel="100000" autoRev="1" fill="hold">
                                          <p:stCondLst>
                                            <p:cond delay="600"/>
                                          </p:stCondLst>
                                        </p:cTn>
                                        <p:tgtEl>
                                          <p:spTgt spid="7">
                                            <p:txEl>
                                              <p:pRg st="7" end="7"/>
                                            </p:txEl>
                                          </p:spTgt>
                                        </p:tgtEl>
                                      </p:cBhvr>
                                      <p:from x="100000" y="100000"/>
                                      <p:to x="80000" y="100000"/>
                                    </p:animScale>
                                    <p:anim by="(#ppt_h/3+#ppt_w*0.1)" calcmode="lin" valueType="num">
                                      <p:cBhvr additive="sum">
                                        <p:cTn id="66" dur="200" decel="100000" autoRev="1" fill="hold">
                                          <p:stCondLst>
                                            <p:cond delay="600"/>
                                          </p:stCondLst>
                                        </p:cTn>
                                        <p:tgtEl>
                                          <p:spTgt spid="7">
                                            <p:txEl>
                                              <p:pRg st="7" end="7"/>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4" name="TextBox 3"/>
          <p:cNvSpPr txBox="1"/>
          <p:nvPr/>
        </p:nvSpPr>
        <p:spPr>
          <a:xfrm>
            <a:off x="0" y="471715"/>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III. </a:t>
            </a:r>
            <a:r>
              <a:rPr lang="en-US" sz="2800" b="1" dirty="0" err="1" smtClean="0">
                <a:solidFill>
                  <a:srgbClr val="0000FF"/>
                </a:solidFill>
                <a:latin typeface="Times New Roman" pitchFamily="18" charset="0"/>
                <a:cs typeface="Times New Roman" pitchFamily="18" charset="0"/>
              </a:rPr>
              <a:t>THÍ</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NGHIỆM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VỀ</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CẦN</a:t>
            </a:r>
            <a:r>
              <a:rPr lang="en-US" sz="2800" b="1" dirty="0" smtClean="0">
                <a:solidFill>
                  <a:srgbClr val="0000FF"/>
                </a:solidFill>
                <a:latin typeface="Times New Roman" pitchFamily="18" charset="0"/>
                <a:cs typeface="Times New Roman" pitchFamily="18" charset="0"/>
              </a:rPr>
              <a:t> OXYGEN Ở </a:t>
            </a:r>
            <a:r>
              <a:rPr lang="en-US" sz="2800" b="1" dirty="0" err="1" smtClean="0">
                <a:solidFill>
                  <a:srgbClr val="0000FF"/>
                </a:solidFill>
                <a:latin typeface="Times New Roman" pitchFamily="18" charset="0"/>
                <a:cs typeface="Times New Roman" pitchFamily="18" charset="0"/>
              </a:rPr>
              <a:t>HẠT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NẢY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MẦM</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pic>
        <p:nvPicPr>
          <p:cNvPr id="13314" name="Picture 2"/>
          <p:cNvPicPr>
            <a:picLocks noChangeAspect="1" noChangeArrowheads="1"/>
          </p:cNvPicPr>
          <p:nvPr/>
        </p:nvPicPr>
        <p:blipFill>
          <a:blip r:embed="rId2"/>
          <a:srcRect/>
          <a:stretch>
            <a:fillRect/>
          </a:stretch>
        </p:blipFill>
        <p:spPr bwMode="auto">
          <a:xfrm>
            <a:off x="297323" y="1009423"/>
            <a:ext cx="6205083" cy="5421283"/>
          </a:xfrm>
          <a:prstGeom prst="rect">
            <a:avLst/>
          </a:prstGeom>
          <a:noFill/>
          <a:ln w="9525">
            <a:noFill/>
            <a:miter lim="800000"/>
            <a:headEnd/>
            <a:tailEnd/>
          </a:ln>
          <a:effectLst/>
        </p:spPr>
      </p:pic>
      <p:sp>
        <p:nvSpPr>
          <p:cNvPr id="8" name="TextBox 7"/>
          <p:cNvSpPr txBox="1"/>
          <p:nvPr/>
        </p:nvSpPr>
        <p:spPr>
          <a:xfrm>
            <a:off x="6125027" y="2627085"/>
            <a:ext cx="5689602" cy="954107"/>
          </a:xfrm>
          <a:prstGeom prst="rect">
            <a:avLst/>
          </a:prstGeom>
          <a:noFill/>
        </p:spPr>
        <p:txBody>
          <a:bodyPr wrap="square" rtlCol="0">
            <a:spAutoFit/>
          </a:bodyPr>
          <a:lstStyle/>
          <a:p>
            <a:r>
              <a:rPr lang="en-US" sz="2800" dirty="0" err="1" smtClean="0">
                <a:latin typeface="Times New Roman" pitchFamily="18" charset="0"/>
                <a:cs typeface="Times New Roman" pitchFamily="18" charset="0"/>
                <a:hlinkClick r:id="rId3"/>
              </a:rPr>
              <a:t>https://www.youtube.com/watch?v=l_hA5NklK_U</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4" name="TextBox 3"/>
          <p:cNvSpPr txBox="1"/>
          <p:nvPr/>
        </p:nvSpPr>
        <p:spPr>
          <a:xfrm>
            <a:off x="0" y="399145"/>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III. </a:t>
            </a:r>
            <a:r>
              <a:rPr lang="en-US" sz="2800" b="1" dirty="0" err="1" smtClean="0">
                <a:solidFill>
                  <a:srgbClr val="0000FF"/>
                </a:solidFill>
                <a:latin typeface="Times New Roman" pitchFamily="18" charset="0"/>
                <a:cs typeface="Times New Roman" pitchFamily="18" charset="0"/>
              </a:rPr>
              <a:t>THÍ</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NGHIỆM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VỀ</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CẦN</a:t>
            </a:r>
            <a:r>
              <a:rPr lang="en-US" sz="2800" b="1" dirty="0" smtClean="0">
                <a:solidFill>
                  <a:srgbClr val="0000FF"/>
                </a:solidFill>
                <a:latin typeface="Times New Roman" pitchFamily="18" charset="0"/>
                <a:cs typeface="Times New Roman" pitchFamily="18" charset="0"/>
              </a:rPr>
              <a:t> OXYGEN Ở </a:t>
            </a:r>
            <a:r>
              <a:rPr lang="en-US" sz="2800" b="1" dirty="0" err="1" smtClean="0">
                <a:solidFill>
                  <a:srgbClr val="0000FF"/>
                </a:solidFill>
                <a:latin typeface="Times New Roman" pitchFamily="18" charset="0"/>
                <a:cs typeface="Times New Roman" pitchFamily="18" charset="0"/>
              </a:rPr>
              <a:t>HẠT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NẢY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MẦM</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
        <p:nvSpPr>
          <p:cNvPr id="7" name="Rectangle 6"/>
          <p:cNvSpPr/>
          <p:nvPr/>
        </p:nvSpPr>
        <p:spPr>
          <a:xfrm>
            <a:off x="0" y="803990"/>
            <a:ext cx="12192000" cy="1384995"/>
          </a:xfrm>
          <a:prstGeom prst="rect">
            <a:avLst/>
          </a:prstGeom>
        </p:spPr>
        <p:txBody>
          <a:bodyPr wrap="square">
            <a:spAutoFit/>
          </a:bodyPr>
          <a:lstStyle/>
          <a:p>
            <a:r>
              <a:rPr lang="en-US" sz="2800" b="1" dirty="0" smtClean="0">
                <a:solidFill>
                  <a:srgbClr val="FF00FF"/>
                </a:solidFill>
                <a:latin typeface="Times New Roman" pitchFamily="18" charset="0"/>
                <a:cs typeface="Times New Roman" pitchFamily="18" charset="0"/>
              </a:rPr>
              <a:t>3. </a:t>
            </a:r>
            <a:r>
              <a:rPr lang="en-US" sz="2800" b="1" dirty="0" err="1" smtClean="0">
                <a:solidFill>
                  <a:srgbClr val="FF00FF"/>
                </a:solidFill>
                <a:latin typeface="Times New Roman" pitchFamily="18" charset="0"/>
                <a:cs typeface="Times New Roman" pitchFamily="18" charset="0"/>
              </a:rPr>
              <a:t>Thảo</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luận</a:t>
            </a:r>
            <a:endParaRPr lang="en-US" sz="2800" b="1" dirty="0" smtClean="0">
              <a:solidFill>
                <a:srgbClr val="FF00FF"/>
              </a:solidFill>
              <a:latin typeface="Times New Roman" pitchFamily="18" charset="0"/>
              <a:cs typeface="Times New Roman" pitchFamily="18" charset="0"/>
            </a:endParaRPr>
          </a:p>
          <a:p>
            <a:r>
              <a:rPr lang="en-US" sz="2800" dirty="0" smtClean="0">
                <a:solidFill>
                  <a:srgbClr val="FF0000"/>
                </a:solidFill>
                <a:latin typeface="Times New Roman" pitchFamily="18" charset="0"/>
                <a:cs typeface="Times New Roman" pitchFamily="18" charset="0"/>
              </a:rPr>
              <a:t>a. </a:t>
            </a:r>
            <a:r>
              <a:rPr lang="en-US" sz="2800" dirty="0" err="1" smtClean="0">
                <a:solidFill>
                  <a:srgbClr val="FF0000"/>
                </a:solidFill>
                <a:latin typeface="Times New Roman" pitchFamily="18" charset="0"/>
                <a:cs typeface="Times New Roman" pitchFamily="18" charset="0"/>
              </a:rPr>
              <a:t>Vì</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sao</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lại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sử</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dụng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hạt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nảy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mầm</a:t>
            </a:r>
            <a:r>
              <a:rPr lang="en-US" sz="2800" dirty="0" smtClean="0">
                <a:solidFill>
                  <a:srgbClr val="FF0000"/>
                </a:solidFill>
                <a:latin typeface="Times New Roman" pitchFamily="18" charset="0"/>
                <a:cs typeface="Times New Roman" pitchFamily="18" charset="0"/>
              </a:rPr>
              <a:t>?</a:t>
            </a:r>
          </a:p>
          <a:p>
            <a:r>
              <a:rPr lang="en-US" sz="2800" dirty="0" smtClean="0">
                <a:solidFill>
                  <a:srgbClr val="FF0000"/>
                </a:solidFill>
                <a:latin typeface="Times New Roman" pitchFamily="18" charset="0"/>
                <a:cs typeface="Times New Roman" pitchFamily="18" charset="0"/>
              </a:rPr>
              <a:t>b.</a:t>
            </a:r>
            <a:r>
              <a:rPr lang="vi-VN" sz="2800" dirty="0" smtClean="0">
                <a:solidFill>
                  <a:srgbClr val="FF0000"/>
                </a:solidFill>
                <a:latin typeface="Times New Roman" pitchFamily="18" charset="0"/>
                <a:cs typeface="Times New Roman" pitchFamily="18" charset="0"/>
              </a:rPr>
              <a:t> Thí nghiệm đã chứng minh được điều g</a:t>
            </a:r>
            <a:r>
              <a:rPr lang="en-US" sz="2800" dirty="0" smtClean="0">
                <a:solidFill>
                  <a:srgbClr val="FF0000"/>
                </a:solidFill>
                <a:latin typeface="Times New Roman" pitchFamily="18" charset="0"/>
                <a:cs typeface="Times New Roman" pitchFamily="18" charset="0"/>
              </a:rPr>
              <a:t>ì</a:t>
            </a:r>
            <a:r>
              <a:rPr lang="vi-VN" sz="2800" dirty="0" smtClean="0">
                <a:solidFill>
                  <a:srgbClr val="FF0000"/>
                </a:solidFill>
                <a:latin typeface="Times New Roman" pitchFamily="18" charset="0"/>
                <a:cs typeface="Times New Roman" pitchFamily="18" charset="0"/>
              </a:rPr>
              <a:t>? Tại sao em kết luận như vậy?</a:t>
            </a:r>
          </a:p>
        </p:txBody>
      </p:sp>
      <p:sp>
        <p:nvSpPr>
          <p:cNvPr id="5" name="TextBox 4"/>
          <p:cNvSpPr txBox="1"/>
          <p:nvPr/>
        </p:nvSpPr>
        <p:spPr>
          <a:xfrm>
            <a:off x="0" y="2162633"/>
            <a:ext cx="12192000" cy="954107"/>
          </a:xfrm>
          <a:prstGeom prst="rect">
            <a:avLst/>
          </a:prstGeom>
          <a:noFill/>
        </p:spPr>
        <p:txBody>
          <a:bodyPr wrap="square" rtlCol="0">
            <a:spAutoFit/>
          </a:bodyPr>
          <a:lstStyle/>
          <a:p>
            <a:pPr algn="just"/>
            <a:r>
              <a:rPr lang="en-US" sz="2800" dirty="0" smtClean="0">
                <a:solidFill>
                  <a:srgbClr val="FF00FF"/>
                </a:solidFill>
                <a:latin typeface="Times New Roman" pitchFamily="18" charset="0"/>
                <a:cs typeface="Times New Roman" pitchFamily="18" charset="0"/>
              </a:rPr>
              <a:t>a. </a:t>
            </a:r>
            <a:r>
              <a:rPr lang="en-US" sz="2800" dirty="0" err="1" smtClean="0">
                <a:solidFill>
                  <a:srgbClr val="FF00FF"/>
                </a:solidFill>
                <a:latin typeface="Times New Roman" pitchFamily="18" charset="0"/>
                <a:cs typeface="Times New Roman" pitchFamily="18" charset="0"/>
              </a:rPr>
              <a:t>Sử</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dụng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hạt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đậu</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đã</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nảy</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mầm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vì</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hạt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đậu</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đã</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nảy</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mầm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sẽ</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hô</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hấp</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rất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mạnh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cần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nhiều</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khí</a:t>
            </a:r>
            <a:r>
              <a:rPr lang="en-US" sz="2800" dirty="0" smtClean="0">
                <a:solidFill>
                  <a:srgbClr val="FF00FF"/>
                </a:solidFill>
                <a:latin typeface="Times New Roman" pitchFamily="18" charset="0"/>
                <a:cs typeface="Times New Roman" pitchFamily="18" charset="0"/>
              </a:rPr>
              <a:t> oxygen</a:t>
            </a:r>
            <a:endParaRPr lang="en-US" sz="2800" dirty="0">
              <a:solidFill>
                <a:srgbClr val="FF00FF"/>
              </a:solidFill>
              <a:latin typeface="Times New Roman" pitchFamily="18" charset="0"/>
              <a:cs typeface="Times New Roman" pitchFamily="18" charset="0"/>
            </a:endParaRPr>
          </a:p>
        </p:txBody>
      </p:sp>
      <p:sp>
        <p:nvSpPr>
          <p:cNvPr id="8" name="Rectangle 7"/>
          <p:cNvSpPr/>
          <p:nvPr/>
        </p:nvSpPr>
        <p:spPr>
          <a:xfrm>
            <a:off x="0" y="3052772"/>
            <a:ext cx="12192000" cy="3108543"/>
          </a:xfrm>
          <a:prstGeom prst="rect">
            <a:avLst/>
          </a:prstGeom>
        </p:spPr>
        <p:txBody>
          <a:bodyPr wrap="square">
            <a:spAutoFit/>
          </a:bodyPr>
          <a:lstStyle/>
          <a:p>
            <a:pPr algn="just"/>
            <a:r>
              <a:rPr lang="en-US" sz="2800" dirty="0" smtClean="0">
                <a:solidFill>
                  <a:srgbClr val="FF00FF"/>
                </a:solidFill>
                <a:latin typeface="Times New Roman" pitchFamily="18" charset="0"/>
                <a:cs typeface="Times New Roman" pitchFamily="18" charset="0"/>
              </a:rPr>
              <a:t>b. </a:t>
            </a:r>
            <a:r>
              <a:rPr lang="vi-VN" sz="2800" dirty="0" smtClean="0">
                <a:solidFill>
                  <a:srgbClr val="FF00FF"/>
                </a:solidFill>
                <a:latin typeface="Times New Roman" pitchFamily="18" charset="0"/>
                <a:cs typeface="Times New Roman" pitchFamily="18" charset="0"/>
              </a:rPr>
              <a:t>Thí nghiệm đã chứng minh được hô hấp tế bào tiêu thụ nhiều oxygen. Kết luận </a:t>
            </a:r>
            <a:r>
              <a:rPr lang="en-US" sz="2800" dirty="0" err="1" smtClean="0">
                <a:solidFill>
                  <a:srgbClr val="FF00FF"/>
                </a:solidFill>
                <a:latin typeface="Times New Roman" pitchFamily="18" charset="0"/>
                <a:cs typeface="Times New Roman" pitchFamily="18" charset="0"/>
              </a:rPr>
              <a:t>như</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vậy</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vì</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từ</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kết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quả</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thí</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nghiệm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khi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đưa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nhanh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que</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kim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loại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có</a:t>
            </a:r>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cây n</a:t>
            </a:r>
            <a:r>
              <a:rPr lang="en-US" sz="2800" dirty="0" smtClean="0">
                <a:solidFill>
                  <a:srgbClr val="FF00FF"/>
                </a:solidFill>
                <a:latin typeface="Times New Roman" pitchFamily="18" charset="0"/>
                <a:cs typeface="Times New Roman" pitchFamily="18" charset="0"/>
              </a:rPr>
              <a:t>ế</a:t>
            </a:r>
            <a:r>
              <a:rPr lang="vi-VN" sz="2800" dirty="0" smtClean="0">
                <a:solidFill>
                  <a:srgbClr val="FF00FF"/>
                </a:solidFill>
                <a:latin typeface="Times New Roman" pitchFamily="18" charset="0"/>
                <a:cs typeface="Times New Roman" pitchFamily="18" charset="0"/>
              </a:rPr>
              <a:t>n đang cháy </a:t>
            </a:r>
            <a:r>
              <a:rPr lang="en-US" sz="2800" dirty="0" err="1" smtClean="0">
                <a:solidFill>
                  <a:srgbClr val="FF00FF"/>
                </a:solidFill>
                <a:latin typeface="Times New Roman" pitchFamily="18" charset="0"/>
                <a:cs typeface="Times New Roman" pitchFamily="18" charset="0"/>
              </a:rPr>
              <a:t>vào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trong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hai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bình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thì</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cây</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nến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đang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cháy</a:t>
            </a:r>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cho vào bình A thì bị tắt </a:t>
            </a:r>
            <a:r>
              <a:rPr lang="en-US" sz="2800" dirty="0" smtClean="0">
                <a:solidFill>
                  <a:srgbClr val="FF00FF"/>
                </a:solidFill>
                <a:latin typeface="Times New Roman" pitchFamily="18" charset="0"/>
                <a:cs typeface="Times New Roman" pitchFamily="18" charset="0"/>
              </a:rPr>
              <a:t>(</a:t>
            </a:r>
            <a:r>
              <a:rPr lang="en-US" sz="2800" dirty="0" err="1" smtClean="0">
                <a:solidFill>
                  <a:srgbClr val="FF00FF"/>
                </a:solidFill>
                <a:latin typeface="Times New Roman" pitchFamily="18" charset="0"/>
                <a:cs typeface="Times New Roman" pitchFamily="18" charset="0"/>
              </a:rPr>
              <a:t>vì</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không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có</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khí</a:t>
            </a:r>
            <a:r>
              <a:rPr lang="en-US" sz="2800" dirty="0" smtClean="0">
                <a:solidFill>
                  <a:srgbClr val="FF00FF"/>
                </a:solidFill>
                <a:latin typeface="Times New Roman" pitchFamily="18" charset="0"/>
                <a:cs typeface="Times New Roman" pitchFamily="18" charset="0"/>
              </a:rPr>
              <a:t> oxygen), </a:t>
            </a:r>
            <a:r>
              <a:rPr lang="en-US" sz="2800" dirty="0" err="1" smtClean="0">
                <a:solidFill>
                  <a:srgbClr val="FF00FF"/>
                </a:solidFill>
                <a:latin typeface="Times New Roman" pitchFamily="18" charset="0"/>
                <a:cs typeface="Times New Roman" pitchFamily="18" charset="0"/>
              </a:rPr>
              <a:t>cây</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nến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đang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cháy</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vào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bình</a:t>
            </a:r>
            <a:r>
              <a:rPr lang="en-US" sz="2800" dirty="0" smtClean="0">
                <a:solidFill>
                  <a:srgbClr val="FF00FF"/>
                </a:solidFill>
                <a:latin typeface="Times New Roman" pitchFamily="18" charset="0"/>
                <a:cs typeface="Times New Roman" pitchFamily="18" charset="0"/>
              </a:rPr>
              <a:t> B </a:t>
            </a:r>
            <a:r>
              <a:rPr lang="en-US" sz="2800" dirty="0" err="1" smtClean="0">
                <a:solidFill>
                  <a:srgbClr val="FF00FF"/>
                </a:solidFill>
                <a:latin typeface="Times New Roman" pitchFamily="18" charset="0"/>
                <a:cs typeface="Times New Roman" pitchFamily="18" charset="0"/>
              </a:rPr>
              <a:t>thì</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vẫn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tiếp</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tục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cháy</a:t>
            </a:r>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a:t>
            </a:r>
            <a:r>
              <a:rPr lang="en-US" sz="2800" dirty="0" smtClean="0">
                <a:solidFill>
                  <a:srgbClr val="FF00FF"/>
                </a:solidFill>
                <a:latin typeface="Times New Roman" pitchFamily="18" charset="0"/>
                <a:cs typeface="Times New Roman" pitchFamily="18" charset="0"/>
              </a:rPr>
              <a:t>d</a:t>
            </a:r>
            <a:r>
              <a:rPr lang="vi-VN" sz="2800" dirty="0" smtClean="0">
                <a:solidFill>
                  <a:srgbClr val="FF00FF"/>
                </a:solidFill>
                <a:latin typeface="Times New Roman" pitchFamily="18" charset="0"/>
                <a:cs typeface="Times New Roman" pitchFamily="18" charset="0"/>
              </a:rPr>
              <a:t>o hạt đậu nảy mầm đã bị làm chết b</a:t>
            </a:r>
            <a:r>
              <a:rPr lang="en-US" sz="2800" dirty="0" smtClean="0">
                <a:solidFill>
                  <a:srgbClr val="FF00FF"/>
                </a:solidFill>
                <a:latin typeface="Times New Roman" pitchFamily="18" charset="0"/>
                <a:cs typeface="Times New Roman" pitchFamily="18" charset="0"/>
              </a:rPr>
              <a:t>ằ</a:t>
            </a:r>
            <a:r>
              <a:rPr lang="vi-VN" sz="2800" dirty="0" smtClean="0">
                <a:solidFill>
                  <a:srgbClr val="FF00FF"/>
                </a:solidFill>
                <a:latin typeface="Times New Roman" pitchFamily="18" charset="0"/>
                <a:cs typeface="Times New Roman" pitchFamily="18" charset="0"/>
              </a:rPr>
              <a:t>ng nước sôi nên trong bình B vẫn có khí oxygen). </a:t>
            </a:r>
            <a:endParaRPr lang="en-US" sz="2800" dirty="0" smtClean="0">
              <a:solidFill>
                <a:srgbClr val="FF00FF"/>
              </a:solidFill>
              <a:latin typeface="Times New Roman" pitchFamily="18" charset="0"/>
              <a:cs typeface="Times New Roman" pitchFamily="18" charset="0"/>
            </a:endParaRPr>
          </a:p>
          <a:p>
            <a:r>
              <a:rPr lang="vi-VN" sz="2800" dirty="0" smtClean="0">
                <a:solidFill>
                  <a:srgbClr val="FF00FF"/>
                </a:solidFill>
                <a:latin typeface="Times New Roman" pitchFamily="18" charset="0"/>
                <a:cs typeface="Times New Roman" pitchFamily="18" charset="0"/>
              </a:rPr>
              <a:t>Phương trình tổng quát (dạng chữ) của quá trình hô hấp tế bào ở hạt đậu: </a:t>
            </a:r>
            <a:endParaRPr lang="en-US" sz="2800" dirty="0" smtClean="0">
              <a:solidFill>
                <a:srgbClr val="FF00FF"/>
              </a:solidFill>
              <a:latin typeface="Times New Roman" pitchFamily="18" charset="0"/>
              <a:cs typeface="Times New Roman" pitchFamily="18" charset="0"/>
            </a:endParaRPr>
          </a:p>
          <a:p>
            <a:r>
              <a:rPr lang="vi-VN" sz="2800" dirty="0" smtClean="0">
                <a:solidFill>
                  <a:srgbClr val="FF00FF"/>
                </a:solidFill>
                <a:latin typeface="Times New Roman" pitchFamily="18" charset="0"/>
                <a:cs typeface="Times New Roman" pitchFamily="18" charset="0"/>
              </a:rPr>
              <a:t>Chất hữu cơ (Glucose) + Oxygen → Năng lượng + Carbon dioxide + Hơi nước</a:t>
            </a:r>
            <a:r>
              <a:rPr lang="en-US" sz="2800" dirty="0" smtClean="0">
                <a:solidFill>
                  <a:srgbClr val="FF00FF"/>
                </a:solidFill>
                <a:latin typeface="Times New Roman" pitchFamily="18" charset="0"/>
                <a:cs typeface="Times New Roman" pitchFamily="18" charset="0"/>
              </a:rPr>
              <a:t>.</a:t>
            </a:r>
            <a:endParaRPr lang="en-US" sz="2800" dirty="0">
              <a:solidFill>
                <a:srgbClr val="FF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 calcmode="lin" valueType="num">
                                      <p:cBhvr>
                                        <p:cTn id="14"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 calcmode="lin" valueType="num">
                                      <p:cBhvr>
                                        <p:cTn id="21"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down)">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4" name="TextBox 3"/>
          <p:cNvSpPr txBox="1"/>
          <p:nvPr/>
        </p:nvSpPr>
        <p:spPr>
          <a:xfrm>
            <a:off x="0" y="471715"/>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III. </a:t>
            </a:r>
            <a:r>
              <a:rPr lang="en-US" sz="2800" b="1" dirty="0" err="1" smtClean="0">
                <a:solidFill>
                  <a:srgbClr val="0000FF"/>
                </a:solidFill>
                <a:latin typeface="Times New Roman" pitchFamily="18" charset="0"/>
                <a:cs typeface="Times New Roman" pitchFamily="18" charset="0"/>
              </a:rPr>
              <a:t>THÍ</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NGHIỆM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VỀ</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CẦN</a:t>
            </a:r>
            <a:r>
              <a:rPr lang="en-US" sz="2800" b="1" dirty="0" smtClean="0">
                <a:solidFill>
                  <a:srgbClr val="0000FF"/>
                </a:solidFill>
                <a:latin typeface="Times New Roman" pitchFamily="18" charset="0"/>
                <a:cs typeface="Times New Roman" pitchFamily="18" charset="0"/>
              </a:rPr>
              <a:t> OXYGEN Ở </a:t>
            </a:r>
            <a:r>
              <a:rPr lang="en-US" sz="2800" b="1" dirty="0" err="1" smtClean="0">
                <a:solidFill>
                  <a:srgbClr val="0000FF"/>
                </a:solidFill>
                <a:latin typeface="Times New Roman" pitchFamily="18" charset="0"/>
                <a:cs typeface="Times New Roman" pitchFamily="18" charset="0"/>
              </a:rPr>
              <a:t>HẠT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NẢY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MẦM</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
        <p:nvSpPr>
          <p:cNvPr id="7" name="Rectangle 6"/>
          <p:cNvSpPr/>
          <p:nvPr/>
        </p:nvSpPr>
        <p:spPr>
          <a:xfrm>
            <a:off x="0" y="992672"/>
            <a:ext cx="12192000" cy="3108543"/>
          </a:xfrm>
          <a:prstGeom prst="rect">
            <a:avLst/>
          </a:prstGeom>
        </p:spPr>
        <p:txBody>
          <a:bodyPr wrap="square">
            <a:spAutoFit/>
          </a:bodyPr>
          <a:lstStyle/>
          <a:p>
            <a:pPr algn="just"/>
            <a:r>
              <a:rPr lang="en-US" sz="2800" b="1" dirty="0" smtClean="0">
                <a:solidFill>
                  <a:srgbClr val="FF00FF"/>
                </a:solidFill>
                <a:latin typeface="Times New Roman" pitchFamily="18" charset="0"/>
                <a:cs typeface="Times New Roman" pitchFamily="18" charset="0"/>
              </a:rPr>
              <a:t>1. </a:t>
            </a:r>
            <a:r>
              <a:rPr lang="vi-VN" sz="2800" b="1" dirty="0" smtClean="0">
                <a:solidFill>
                  <a:srgbClr val="FF00FF"/>
                </a:solidFill>
                <a:latin typeface="Times New Roman" pitchFamily="18" charset="0"/>
                <a:cs typeface="Times New Roman" pitchFamily="18" charset="0"/>
              </a:rPr>
              <a:t>Chuẩn bị</a:t>
            </a:r>
          </a:p>
          <a:p>
            <a:pPr algn="just"/>
            <a:r>
              <a:rPr lang="en-US" sz="2800" b="1" dirty="0" smtClean="0">
                <a:solidFill>
                  <a:srgbClr val="FF00FF"/>
                </a:solidFill>
                <a:latin typeface="Times New Roman" pitchFamily="18" charset="0"/>
                <a:cs typeface="Times New Roman" pitchFamily="18" charset="0"/>
              </a:rPr>
              <a:t>2. </a:t>
            </a:r>
            <a:r>
              <a:rPr lang="vi-VN" sz="2800" b="1" dirty="0" smtClean="0">
                <a:solidFill>
                  <a:srgbClr val="FF00FF"/>
                </a:solidFill>
                <a:latin typeface="Times New Roman" pitchFamily="18" charset="0"/>
                <a:cs typeface="Times New Roman" pitchFamily="18" charset="0"/>
              </a:rPr>
              <a:t>Tiến hành</a:t>
            </a:r>
            <a:endParaRPr lang="en-US" sz="2800" b="1" dirty="0" smtClean="0">
              <a:solidFill>
                <a:srgbClr val="FF00FF"/>
              </a:solidFill>
              <a:latin typeface="Times New Roman" pitchFamily="18" charset="0"/>
              <a:cs typeface="Times New Roman" pitchFamily="18" charset="0"/>
            </a:endParaRPr>
          </a:p>
          <a:p>
            <a:r>
              <a:rPr lang="en-US" sz="2800" b="1" dirty="0" smtClean="0">
                <a:solidFill>
                  <a:srgbClr val="FF00FF"/>
                </a:solidFill>
                <a:latin typeface="Times New Roman" pitchFamily="18" charset="0"/>
                <a:cs typeface="Times New Roman" pitchFamily="18" charset="0"/>
              </a:rPr>
              <a:t>3. </a:t>
            </a:r>
            <a:r>
              <a:rPr lang="en-US" sz="2800" b="1" dirty="0" err="1" smtClean="0">
                <a:solidFill>
                  <a:srgbClr val="FF00FF"/>
                </a:solidFill>
                <a:latin typeface="Times New Roman" pitchFamily="18" charset="0"/>
                <a:cs typeface="Times New Roman" pitchFamily="18" charset="0"/>
              </a:rPr>
              <a:t>Thảo</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luận</a:t>
            </a:r>
            <a:endParaRPr lang="en-US" sz="2800" b="1" dirty="0" smtClean="0">
              <a:solidFill>
                <a:srgbClr val="FF00FF"/>
              </a:solidFill>
              <a:latin typeface="Times New Roman" pitchFamily="18" charset="0"/>
              <a:cs typeface="Times New Roman" pitchFamily="18" charset="0"/>
            </a:endParaRPr>
          </a:p>
          <a:p>
            <a:r>
              <a:rPr lang="en-US" sz="2800" dirty="0" smtClean="0">
                <a:solidFill>
                  <a:srgbClr val="FF0000"/>
                </a:solidFill>
                <a:latin typeface="Times New Roman" pitchFamily="18" charset="0"/>
                <a:cs typeface="Times New Roman" pitchFamily="18" charset="0"/>
              </a:rPr>
              <a:t>a. </a:t>
            </a:r>
            <a:r>
              <a:rPr lang="en-US" sz="2800" dirty="0" err="1" smtClean="0">
                <a:solidFill>
                  <a:srgbClr val="FF0000"/>
                </a:solidFill>
                <a:latin typeface="Times New Roman" pitchFamily="18" charset="0"/>
                <a:cs typeface="Times New Roman" pitchFamily="18" charset="0"/>
              </a:rPr>
              <a:t>Vì</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sao</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lại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sử</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dụng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hạt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nảy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mầm</a:t>
            </a:r>
            <a:r>
              <a:rPr lang="en-US" sz="2800" dirty="0" smtClean="0">
                <a:solidFill>
                  <a:srgbClr val="FF0000"/>
                </a:solidFill>
                <a:latin typeface="Times New Roman" pitchFamily="18" charset="0"/>
                <a:cs typeface="Times New Roman" pitchFamily="18" charset="0"/>
              </a:rPr>
              <a:t>?</a:t>
            </a:r>
          </a:p>
          <a:p>
            <a:r>
              <a:rPr lang="en-US" sz="2800" dirty="0" smtClean="0">
                <a:solidFill>
                  <a:srgbClr val="FF0000"/>
                </a:solidFill>
                <a:latin typeface="Times New Roman" pitchFamily="18" charset="0"/>
                <a:cs typeface="Times New Roman" pitchFamily="18" charset="0"/>
              </a:rPr>
              <a:t>b.</a:t>
            </a:r>
            <a:r>
              <a:rPr lang="vi-VN" sz="2800" dirty="0" smtClean="0">
                <a:solidFill>
                  <a:srgbClr val="FF0000"/>
                </a:solidFill>
                <a:latin typeface="Times New Roman" pitchFamily="18" charset="0"/>
                <a:cs typeface="Times New Roman" pitchFamily="18" charset="0"/>
              </a:rPr>
              <a:t> Thí nghiệm đã chứng minh được điều g</a:t>
            </a:r>
            <a:r>
              <a:rPr lang="en-US" sz="2800" dirty="0" smtClean="0">
                <a:solidFill>
                  <a:srgbClr val="FF0000"/>
                </a:solidFill>
                <a:latin typeface="Times New Roman" pitchFamily="18" charset="0"/>
                <a:cs typeface="Times New Roman" pitchFamily="18" charset="0"/>
              </a:rPr>
              <a:t>ì</a:t>
            </a:r>
            <a:r>
              <a:rPr lang="vi-VN" sz="2800" dirty="0" smtClean="0">
                <a:solidFill>
                  <a:srgbClr val="FF0000"/>
                </a:solidFill>
                <a:latin typeface="Times New Roman" pitchFamily="18" charset="0"/>
                <a:cs typeface="Times New Roman" pitchFamily="18" charset="0"/>
              </a:rPr>
              <a:t>? Tại sao em kết luận như vậy?</a:t>
            </a:r>
          </a:p>
          <a:p>
            <a:r>
              <a:rPr lang="en-US" sz="2800" b="1" dirty="0" smtClean="0">
                <a:solidFill>
                  <a:srgbClr val="FF00FF"/>
                </a:solidFill>
                <a:latin typeface="Times New Roman" pitchFamily="18" charset="0"/>
                <a:cs typeface="Times New Roman" pitchFamily="18" charset="0"/>
              </a:rPr>
              <a:t>4.</a:t>
            </a:r>
            <a:r>
              <a:rPr lang="vi-VN" sz="2800" b="1" dirty="0" smtClean="0">
                <a:solidFill>
                  <a:srgbClr val="FF00FF"/>
                </a:solidFill>
                <a:latin typeface="Times New Roman" pitchFamily="18" charset="0"/>
                <a:cs typeface="Times New Roman" pitchFamily="18" charset="0"/>
              </a:rPr>
              <a:t>Báo cáo kết quả</a:t>
            </a:r>
          </a:p>
          <a:p>
            <a:r>
              <a:rPr lang="vi-VN" sz="2800" dirty="0" smtClean="0">
                <a:solidFill>
                  <a:srgbClr val="FF00FF"/>
                </a:solidFill>
                <a:latin typeface="Times New Roman" pitchFamily="18" charset="0"/>
                <a:cs typeface="Times New Roman" pitchFamily="18" charset="0"/>
              </a:rPr>
              <a:t>Theo mẫu báo cáo thí nghiệm bài 20.</a:t>
            </a:r>
            <a:endParaRPr lang="vi-VN" sz="2800" b="1" dirty="0" smtClean="0">
              <a:solidFill>
                <a:srgbClr val="FF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anim from="(-#ppt_w/2)" to="(#ppt_x)" calcmode="lin" valueType="num">
                                      <p:cBhvr>
                                        <p:cTn id="7" dur="600" fill="hold">
                                          <p:stCondLst>
                                            <p:cond delay="0"/>
                                          </p:stCondLst>
                                        </p:cTn>
                                        <p:tgtEl>
                                          <p:spTgt spid="7">
                                            <p:txEl>
                                              <p:pRg st="5" end="5"/>
                                            </p:txEl>
                                          </p:spTgt>
                                        </p:tgtEl>
                                        <p:attrNameLst>
                                          <p:attrName>ppt_x</p:attrName>
                                        </p:attrNameLst>
                                      </p:cBhvr>
                                    </p:anim>
                                    <p:anim from="0" to="-1.0" calcmode="lin" valueType="num">
                                      <p:cBhvr>
                                        <p:cTn id="8" dur="200" decel="50000" autoRev="1" fill="hold">
                                          <p:stCondLst>
                                            <p:cond delay="600"/>
                                          </p:stCondLst>
                                        </p:cTn>
                                        <p:tgtEl>
                                          <p:spTgt spid="7">
                                            <p:txEl>
                                              <p:pRg st="5" end="5"/>
                                            </p:txEl>
                                          </p:spTgt>
                                        </p:tgtEl>
                                        <p:attrNameLst>
                                          <p:attrName>xshear</p:attrName>
                                        </p:attrNameLst>
                                      </p:cBhvr>
                                    </p:anim>
                                    <p:animScale>
                                      <p:cBhvr>
                                        <p:cTn id="9" dur="200" decel="100000" autoRev="1" fill="hold">
                                          <p:stCondLst>
                                            <p:cond delay="600"/>
                                          </p:stCondLst>
                                        </p:cTn>
                                        <p:tgtEl>
                                          <p:spTgt spid="7">
                                            <p:txEl>
                                              <p:pRg st="5" end="5"/>
                                            </p:txEl>
                                          </p:spTgt>
                                        </p:tgtEl>
                                      </p:cBhvr>
                                      <p:from x="100000" y="100000"/>
                                      <p:to x="80000" y="100000"/>
                                    </p:animScale>
                                    <p:anim by="(#ppt_h/3+#ppt_w*0.1)" calcmode="lin" valueType="num">
                                      <p:cBhvr additive="sum">
                                        <p:cTn id="10" dur="200" decel="100000" autoRev="1" fill="hold">
                                          <p:stCondLst>
                                            <p:cond delay="600"/>
                                          </p:stCondLst>
                                        </p:cTn>
                                        <p:tgtEl>
                                          <p:spTgt spid="7">
                                            <p:txEl>
                                              <p:pRg st="5" end="5"/>
                                            </p:txEl>
                                          </p:spTgt>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anim from="(-#ppt_w/2)" to="(#ppt_x)" calcmode="lin" valueType="num">
                                      <p:cBhvr>
                                        <p:cTn id="13" dur="600" fill="hold">
                                          <p:stCondLst>
                                            <p:cond delay="0"/>
                                          </p:stCondLst>
                                        </p:cTn>
                                        <p:tgtEl>
                                          <p:spTgt spid="7">
                                            <p:txEl>
                                              <p:pRg st="6" end="6"/>
                                            </p:txEl>
                                          </p:spTgt>
                                        </p:tgtEl>
                                        <p:attrNameLst>
                                          <p:attrName>ppt_x</p:attrName>
                                        </p:attrNameLst>
                                      </p:cBhvr>
                                    </p:anim>
                                    <p:anim from="0" to="-1.0" calcmode="lin" valueType="num">
                                      <p:cBhvr>
                                        <p:cTn id="14" dur="200" decel="50000" autoRev="1" fill="hold">
                                          <p:stCondLst>
                                            <p:cond delay="600"/>
                                          </p:stCondLst>
                                        </p:cTn>
                                        <p:tgtEl>
                                          <p:spTgt spid="7">
                                            <p:txEl>
                                              <p:pRg st="6" end="6"/>
                                            </p:txEl>
                                          </p:spTgt>
                                        </p:tgtEl>
                                        <p:attrNameLst>
                                          <p:attrName>xshear</p:attrName>
                                        </p:attrNameLst>
                                      </p:cBhvr>
                                    </p:anim>
                                    <p:animScale>
                                      <p:cBhvr>
                                        <p:cTn id="15" dur="200" decel="100000" autoRev="1" fill="hold">
                                          <p:stCondLst>
                                            <p:cond delay="600"/>
                                          </p:stCondLst>
                                        </p:cTn>
                                        <p:tgtEl>
                                          <p:spTgt spid="7">
                                            <p:txEl>
                                              <p:pRg st="6" end="6"/>
                                            </p:txEl>
                                          </p:spTgt>
                                        </p:tgtEl>
                                      </p:cBhvr>
                                      <p:from x="100000" y="100000"/>
                                      <p:to x="80000" y="100000"/>
                                    </p:animScale>
                                    <p:anim by="(#ppt_h/3+#ppt_w*0.1)" calcmode="lin" valueType="num">
                                      <p:cBhvr additive="sum">
                                        <p:cTn id="16" dur="200" decel="100000" autoRev="1" fill="hold">
                                          <p:stCondLst>
                                            <p:cond delay="600"/>
                                          </p:stCondLst>
                                        </p:cTn>
                                        <p:tgtEl>
                                          <p:spTgt spid="7">
                                            <p:txEl>
                                              <p:pRg st="6" end="6"/>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313958" y="1741714"/>
            <a:ext cx="11738165" cy="342537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12" name="TextBox 11"/>
          <p:cNvSpPr txBox="1"/>
          <p:nvPr/>
        </p:nvSpPr>
        <p:spPr>
          <a:xfrm>
            <a:off x="0" y="558800"/>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1582076" y="1105870"/>
            <a:ext cx="9233031" cy="553442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circle(in)">
                                      <p:cBhvr>
                                        <p:cTn id="14"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1" y="523654"/>
            <a:ext cx="5239657" cy="4361808"/>
          </a:xfrm>
          <a:prstGeom prst="rect">
            <a:avLst/>
          </a:prstGeom>
          <a:noFill/>
          <a:ln w="9525">
            <a:noFill/>
            <a:miter lim="800000"/>
            <a:headEnd/>
            <a:tailEnd/>
          </a:ln>
          <a:effectLst/>
        </p:spPr>
      </p:pic>
      <p:sp>
        <p:nvSpPr>
          <p:cNvPr id="8" name="TextBox 7"/>
          <p:cNvSpPr txBox="1"/>
          <p:nvPr/>
        </p:nvSpPr>
        <p:spPr>
          <a:xfrm>
            <a:off x="0" y="4804229"/>
            <a:ext cx="12192000" cy="954107"/>
          </a:xfrm>
          <a:prstGeom prst="rect">
            <a:avLst/>
          </a:prstGeom>
          <a:noFill/>
        </p:spPr>
        <p:txBody>
          <a:bodyPr wrap="square" rtlCol="0">
            <a:spAutoFit/>
          </a:bodyPr>
          <a:lstStyle/>
          <a:p>
            <a:pPr algn="just"/>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rPr>
              <a:t>Các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chất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tham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gia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vào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hô</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hấp</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tế</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bào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chất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hữu</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cơ</a:t>
            </a:r>
            <a:r>
              <a:rPr lang="en-US" sz="2800" dirty="0" smtClean="0">
                <a:solidFill>
                  <a:srgbClr val="FF0000"/>
                </a:solidFill>
                <a:latin typeface="Times New Roman" pitchFamily="18" charset="0"/>
                <a:cs typeface="Times New Roman" pitchFamily="18" charset="0"/>
              </a:rPr>
              <a:t> (glucose), oxygen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Sản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phẩm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tạo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ra</a:t>
            </a:r>
            <a:r>
              <a:rPr lang="en-US" sz="2800" dirty="0" smtClean="0">
                <a:solidFill>
                  <a:srgbClr val="FF00FF"/>
                </a:solidFill>
                <a:latin typeface="Times New Roman" pitchFamily="18" charset="0"/>
                <a:cs typeface="Times New Roman" pitchFamily="18" charset="0"/>
              </a:rPr>
              <a:t>: </a:t>
            </a:r>
            <a:r>
              <a:rPr lang="en-US" sz="2800" dirty="0" err="1" smtClean="0">
                <a:solidFill>
                  <a:srgbClr val="006600"/>
                </a:solidFill>
                <a:latin typeface="Times New Roman" pitchFamily="18" charset="0"/>
                <a:cs typeface="Times New Roman" pitchFamily="18" charset="0"/>
              </a:rPr>
              <a:t>năng</a:t>
            </a:r>
            <a:r>
              <a:rPr lang="en-US" sz="2800" dirty="0" smtClean="0">
                <a:solidFill>
                  <a:srgbClr val="006600"/>
                </a:solidFill>
                <a:latin typeface="Times New Roman" pitchFamily="18" charset="0"/>
                <a:cs typeface="Times New Roman" pitchFamily="18" charset="0"/>
              </a:rPr>
              <a:t> </a:t>
            </a:r>
            <a:r>
              <a:rPr lang="en-US" sz="2800" dirty="0" err="1" smtClean="0">
                <a:solidFill>
                  <a:srgbClr val="006600"/>
                </a:solidFill>
                <a:latin typeface="Times New Roman" pitchFamily="18" charset="0"/>
                <a:cs typeface="Times New Roman" pitchFamily="18" charset="0"/>
              </a:rPr>
              <a:t>lượng</a:t>
            </a:r>
            <a:r>
              <a:rPr lang="en-US" sz="2800" dirty="0" smtClean="0">
                <a:solidFill>
                  <a:srgbClr val="006600"/>
                </a:solidFill>
                <a:latin typeface="Times New Roman" pitchFamily="18" charset="0"/>
                <a:cs typeface="Times New Roman" pitchFamily="18" charset="0"/>
              </a:rPr>
              <a:t>, </a:t>
            </a:r>
            <a:r>
              <a:rPr lang="en-US" sz="2800" dirty="0" err="1" smtClean="0">
                <a:solidFill>
                  <a:srgbClr val="006600"/>
                </a:solidFill>
                <a:latin typeface="Times New Roman" pitchFamily="18" charset="0"/>
                <a:cs typeface="Times New Roman" pitchFamily="18" charset="0"/>
              </a:rPr>
              <a:t>khí</a:t>
            </a:r>
            <a:r>
              <a:rPr lang="en-US" sz="2800" dirty="0" smtClean="0">
                <a:solidFill>
                  <a:srgbClr val="006600"/>
                </a:solidFill>
                <a:latin typeface="Times New Roman" pitchFamily="18" charset="0"/>
                <a:cs typeface="Times New Roman" pitchFamily="18" charset="0"/>
              </a:rPr>
              <a:t> carbon dioxide </a:t>
            </a:r>
            <a:r>
              <a:rPr lang="en-US" sz="2800" dirty="0" err="1" smtClean="0">
                <a:solidFill>
                  <a:srgbClr val="FF00FF"/>
                </a:solidFill>
                <a:latin typeface="Times New Roman" pitchFamily="18" charset="0"/>
                <a:cs typeface="Times New Roman" pitchFamily="18" charset="0"/>
              </a:rPr>
              <a:t>và</a:t>
            </a:r>
            <a:r>
              <a:rPr lang="en-US" sz="2800" dirty="0" smtClean="0">
                <a:solidFill>
                  <a:srgbClr val="006600"/>
                </a:solidFill>
                <a:latin typeface="Times New Roman" pitchFamily="18" charset="0"/>
                <a:cs typeface="Times New Roman" pitchFamily="18" charset="0"/>
              </a:rPr>
              <a:t> </a:t>
            </a:r>
            <a:r>
              <a:rPr lang="en-US" sz="2800" dirty="0" err="1" smtClean="0">
                <a:solidFill>
                  <a:srgbClr val="006600"/>
                </a:solidFill>
                <a:latin typeface="Times New Roman" pitchFamily="18" charset="0"/>
                <a:cs typeface="Times New Roman" pitchFamily="18" charset="0"/>
              </a:rPr>
              <a:t>hơi</a:t>
            </a:r>
            <a:r>
              <a:rPr lang="en-US" sz="2800" dirty="0" smtClean="0">
                <a:solidFill>
                  <a:srgbClr val="006600"/>
                </a:solidFill>
                <a:latin typeface="Times New Roman" pitchFamily="18" charset="0"/>
                <a:cs typeface="Times New Roman" pitchFamily="18" charset="0"/>
              </a:rPr>
              <a:t> </a:t>
            </a:r>
            <a:r>
              <a:rPr lang="en-US" sz="2800" dirty="0" err="1" smtClean="0">
                <a:solidFill>
                  <a:srgbClr val="006600"/>
                </a:solidFill>
                <a:latin typeface="Times New Roman" pitchFamily="18" charset="0"/>
                <a:cs typeface="Times New Roman" pitchFamily="18" charset="0"/>
              </a:rPr>
              <a:t>nước</a:t>
            </a:r>
            <a:r>
              <a:rPr lang="en-US" sz="2800" dirty="0" smtClean="0">
                <a:solidFill>
                  <a:srgbClr val="FF00FF"/>
                </a:solidFill>
                <a:latin typeface="Times New Roman" pitchFamily="18" charset="0"/>
                <a:cs typeface="Times New Roman" pitchFamily="18" charset="0"/>
              </a:rPr>
              <a:t>.</a:t>
            </a:r>
            <a:endParaRPr lang="en-US" sz="2800" dirty="0">
              <a:solidFill>
                <a:srgbClr val="FF00FF"/>
              </a:solidFill>
              <a:latin typeface="Times New Roman" pitchFamily="18" charset="0"/>
              <a:cs typeface="Times New Roman" pitchFamily="18" charset="0"/>
            </a:endParaRPr>
          </a:p>
        </p:txBody>
      </p:sp>
      <p:sp>
        <p:nvSpPr>
          <p:cNvPr id="9" name="TextBox 8"/>
          <p:cNvSpPr txBox="1"/>
          <p:nvPr/>
        </p:nvSpPr>
        <p:spPr>
          <a:xfrm>
            <a:off x="0" y="5715207"/>
            <a:ext cx="12192000" cy="954107"/>
          </a:xfrm>
          <a:prstGeom prst="rect">
            <a:avLst/>
          </a:prstGeom>
          <a:noFill/>
        </p:spPr>
        <p:txBody>
          <a:bodyPr wrap="square" rtlCol="0">
            <a:spAutoFit/>
          </a:bodyPr>
          <a:lstStyle/>
          <a:p>
            <a:pPr algn="just"/>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rPr>
              <a:t>Vai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trò</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của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hô</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hấp</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tế</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bào</a:t>
            </a:r>
            <a:r>
              <a:rPr lang="en-US" sz="2800" dirty="0" smtClean="0">
                <a:solidFill>
                  <a:srgbClr val="FF00FF"/>
                </a:solidFill>
                <a:latin typeface="Times New Roman" pitchFamily="18" charset="0"/>
                <a:cs typeface="Times New Roman" pitchFamily="18" charset="0"/>
              </a:rPr>
              <a:t>: Oxygen </a:t>
            </a:r>
            <a:r>
              <a:rPr lang="en-US" sz="2800" dirty="0" err="1" smtClean="0">
                <a:solidFill>
                  <a:srgbClr val="FF00FF"/>
                </a:solidFill>
                <a:latin typeface="Times New Roman" pitchFamily="18" charset="0"/>
                <a:cs typeface="Times New Roman" pitchFamily="18" charset="0"/>
              </a:rPr>
              <a:t>đi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vào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cơ</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thể</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được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sử</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dụng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để</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oxi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hóa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các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chất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dinh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dưỡng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tạo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năng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lượng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các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hoạt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động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sống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của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tế</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bào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và</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cơ</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thể</a:t>
            </a:r>
            <a:r>
              <a:rPr lang="en-US" sz="2800" dirty="0" smtClean="0">
                <a:solidFill>
                  <a:srgbClr val="FF00FF"/>
                </a:solidFill>
                <a:latin typeface="Times New Roman" pitchFamily="18" charset="0"/>
                <a:cs typeface="Times New Roman" pitchFamily="18" charset="0"/>
              </a:rPr>
              <a:t>.</a:t>
            </a:r>
            <a:endParaRPr lang="en-US" sz="2800" dirty="0">
              <a:solidFill>
                <a:srgbClr val="FF00FF"/>
              </a:solidFill>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3"/>
          <a:srcRect/>
          <a:stretch>
            <a:fillRect/>
          </a:stretch>
        </p:blipFill>
        <p:spPr bwMode="auto">
          <a:xfrm>
            <a:off x="5096897" y="464230"/>
            <a:ext cx="7095104" cy="425291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957946"/>
            <a:ext cx="12192000" cy="1384995"/>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phóng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cung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này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dụng</a:t>
            </a:r>
            <a:r>
              <a:rPr lang="en-US" sz="2800" dirty="0" smtClean="0">
                <a:solidFill>
                  <a:srgbClr val="0000FF"/>
                </a:solidFill>
                <a:latin typeface="Times New Roman" pitchFamily="18" charset="0"/>
                <a:cs typeface="Times New Roman" pitchFamily="18" charset="0"/>
              </a:rPr>
              <a:t> oxygen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ra</a:t>
            </a:r>
            <a:r>
              <a:rPr lang="en-US" sz="2800" dirty="0" smtClean="0">
                <a:solidFill>
                  <a:srgbClr val="0000FF"/>
                </a:solidFill>
                <a:latin typeface="Times New Roman" pitchFamily="18" charset="0"/>
                <a:cs typeface="Times New Roman" pitchFamily="18" charset="0"/>
              </a:rPr>
              <a:t> carbon dioxide, </a:t>
            </a:r>
            <a:r>
              <a:rPr lang="en-US" sz="2800" dirty="0" err="1" smtClean="0">
                <a:solidFill>
                  <a:srgbClr val="0000FF"/>
                </a:solidFill>
                <a:latin typeface="Times New Roman" pitchFamily="18" charset="0"/>
                <a:cs typeface="Times New Roman" pitchFamily="18" charset="0"/>
              </a:rPr>
              <a:t>nước</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10" name="TextBox 9"/>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16" name="TextBox 15"/>
          <p:cNvSpPr txBox="1"/>
          <p:nvPr/>
        </p:nvSpPr>
        <p:spPr>
          <a:xfrm>
            <a:off x="0" y="44268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from="(-#ppt_w/2)" to="(#ppt_x)" calcmode="lin" valueType="num">
                                      <p:cBhvr>
                                        <p:cTn id="7" dur="600" fill="hold">
                                          <p:stCondLst>
                                            <p:cond delay="0"/>
                                          </p:stCondLst>
                                        </p:cTn>
                                        <p:tgtEl>
                                          <p:spTgt spid="8"/>
                                        </p:tgtEl>
                                        <p:attrNameLst>
                                          <p:attrName>ppt_x</p:attrName>
                                        </p:attrNameLst>
                                      </p:cBhvr>
                                    </p:anim>
                                    <p:anim from="0" to="-1.0" calcmode="lin" valueType="num">
                                      <p:cBhvr>
                                        <p:cTn id="8" dur="200" decel="50000" autoRev="1" fill="hold">
                                          <p:stCondLst>
                                            <p:cond delay="600"/>
                                          </p:stCondLst>
                                        </p:cTn>
                                        <p:tgtEl>
                                          <p:spTgt spid="8"/>
                                        </p:tgtEl>
                                        <p:attrNameLst>
                                          <p:attrName>xshear</p:attrName>
                                        </p:attrNameLst>
                                      </p:cBhvr>
                                    </p:anim>
                                    <p:animScale>
                                      <p:cBhvr>
                                        <p:cTn id="9" dur="200" decel="100000" autoRev="1" fill="hold">
                                          <p:stCondLst>
                                            <p:cond delay="600"/>
                                          </p:stCondLst>
                                        </p:cTn>
                                        <p:tgtEl>
                                          <p:spTgt spid="8"/>
                                        </p:tgtEl>
                                      </p:cBhvr>
                                      <p:from x="100000" y="100000"/>
                                      <p:to x="80000" y="100000"/>
                                    </p:animScale>
                                    <p:anim by="(#ppt_h/3+#ppt_w*0.1)" calcmode="lin" valueType="num">
                                      <p:cBhvr additive="sum">
                                        <p:cTn id="10" dur="200" decel="100000" autoRev="1" fill="hold">
                                          <p:stCondLst>
                                            <p:cond delay="600"/>
                                          </p:stCondLst>
                                        </p:cTn>
                                        <p:tgtEl>
                                          <p:spTgt spid="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8" name="TextBox 7"/>
          <p:cNvSpPr txBox="1"/>
          <p:nvPr/>
        </p:nvSpPr>
        <p:spPr>
          <a:xfrm>
            <a:off x="0" y="4804229"/>
            <a:ext cx="12192000" cy="523220"/>
          </a:xfrm>
          <a:prstGeom prst="rect">
            <a:avLst/>
          </a:prstGeom>
          <a:noFill/>
        </p:spPr>
        <p:txBody>
          <a:bodyPr wrap="square" rtlCol="0">
            <a:spAutoFit/>
          </a:bodyPr>
          <a:lstStyle/>
          <a:p>
            <a:pPr algn="just"/>
            <a:r>
              <a:rPr lang="en-US" sz="2800" dirty="0" err="1" smtClean="0">
                <a:solidFill>
                  <a:srgbClr val="FF00FF"/>
                </a:solidFill>
                <a:latin typeface="Times New Roman" pitchFamily="18" charset="0"/>
                <a:cs typeface="Times New Roman" pitchFamily="18" charset="0"/>
                <a:sym typeface="Wingdings"/>
              </a:rPr>
              <a:t>Chất</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hữu</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cơ</a:t>
            </a:r>
            <a:r>
              <a:rPr lang="en-US" sz="2800" dirty="0" smtClean="0">
                <a:solidFill>
                  <a:srgbClr val="FF00FF"/>
                </a:solidFill>
                <a:latin typeface="Times New Roman" pitchFamily="18" charset="0"/>
                <a:cs typeface="Times New Roman" pitchFamily="18" charset="0"/>
                <a:sym typeface="Wingdings"/>
              </a:rPr>
              <a:t> (Glucose) + Oxygen </a:t>
            </a:r>
            <a:r>
              <a:rPr lang="en-US" sz="2800" dirty="0" smtClean="0">
                <a:solidFill>
                  <a:srgbClr val="FF00FF"/>
                </a:solidFill>
                <a:latin typeface="Times New Roman" pitchFamily="18" charset="0"/>
                <a:cs typeface="Times New Roman" pitchFamily="18" charset="0"/>
                <a:sym typeface="Wingdings 3"/>
              </a:rPr>
              <a:t> </a:t>
            </a:r>
            <a:r>
              <a:rPr lang="en-US" sz="2800" dirty="0" err="1" smtClean="0">
                <a:solidFill>
                  <a:srgbClr val="FF00FF"/>
                </a:solidFill>
                <a:latin typeface="Times New Roman" pitchFamily="18" charset="0"/>
                <a:cs typeface="Times New Roman" pitchFamily="18" charset="0"/>
                <a:sym typeface="Wingdings 3"/>
              </a:rPr>
              <a:t>Năng</a:t>
            </a:r>
            <a:r>
              <a:rPr lang="en-US" sz="2800" dirty="0" smtClean="0">
                <a:solidFill>
                  <a:srgbClr val="FF00FF"/>
                </a:solidFill>
                <a:latin typeface="Times New Roman" pitchFamily="18" charset="0"/>
                <a:cs typeface="Times New Roman" pitchFamily="18" charset="0"/>
                <a:sym typeface="Wingdings 3"/>
              </a:rPr>
              <a:t> </a:t>
            </a:r>
            <a:r>
              <a:rPr lang="en-US" sz="2800" dirty="0" err="1" smtClean="0">
                <a:solidFill>
                  <a:srgbClr val="FF00FF"/>
                </a:solidFill>
                <a:latin typeface="Times New Roman" pitchFamily="18" charset="0"/>
                <a:cs typeface="Times New Roman" pitchFamily="18" charset="0"/>
                <a:sym typeface="Wingdings 3"/>
              </a:rPr>
              <a:t>lượng</a:t>
            </a:r>
            <a:r>
              <a:rPr lang="en-US" sz="2800" dirty="0" smtClean="0">
                <a:solidFill>
                  <a:srgbClr val="FF00FF"/>
                </a:solidFill>
                <a:latin typeface="Times New Roman" pitchFamily="18" charset="0"/>
                <a:cs typeface="Times New Roman" pitchFamily="18" charset="0"/>
                <a:sym typeface="Wingdings 3"/>
              </a:rPr>
              <a:t> + Carbon dioxide + </a:t>
            </a:r>
            <a:r>
              <a:rPr lang="en-US" sz="2800" dirty="0" err="1" smtClean="0">
                <a:solidFill>
                  <a:srgbClr val="FF00FF"/>
                </a:solidFill>
                <a:latin typeface="Times New Roman" pitchFamily="18" charset="0"/>
                <a:cs typeface="Times New Roman" pitchFamily="18" charset="0"/>
                <a:sym typeface="Wingdings 3"/>
              </a:rPr>
              <a:t>Nước</a:t>
            </a:r>
            <a:r>
              <a:rPr lang="en-US" sz="2800" dirty="0" smtClean="0">
                <a:solidFill>
                  <a:srgbClr val="FF00FF"/>
                </a:solidFill>
                <a:latin typeface="Times New Roman" pitchFamily="18" charset="0"/>
                <a:cs typeface="Times New Roman" pitchFamily="18" charset="0"/>
                <a:sym typeface="Wingdings 3"/>
              </a:rPr>
              <a:t>.</a:t>
            </a:r>
            <a:endParaRPr lang="en-US" sz="2800" dirty="0">
              <a:solidFill>
                <a:srgbClr val="FF00FF"/>
              </a:solidFill>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a:srcRect/>
          <a:stretch>
            <a:fillRect/>
          </a:stretch>
        </p:blipFill>
        <p:spPr bwMode="auto">
          <a:xfrm>
            <a:off x="5096897" y="464230"/>
            <a:ext cx="7095104" cy="4252913"/>
          </a:xfrm>
          <a:prstGeom prst="rect">
            <a:avLst/>
          </a:prstGeom>
          <a:noFill/>
          <a:ln w="9525">
            <a:noFill/>
            <a:miter lim="800000"/>
            <a:headEnd/>
            <a:tailEnd/>
          </a:ln>
          <a:effectLst/>
        </p:spPr>
      </p:pic>
      <p:pic>
        <p:nvPicPr>
          <p:cNvPr id="4098" name="Picture 2"/>
          <p:cNvPicPr>
            <a:picLocks noChangeAspect="1" noChangeArrowheads="1"/>
          </p:cNvPicPr>
          <p:nvPr/>
        </p:nvPicPr>
        <p:blipFill>
          <a:blip r:embed="rId3"/>
          <a:srcRect/>
          <a:stretch>
            <a:fillRect/>
          </a:stretch>
        </p:blipFill>
        <p:spPr bwMode="auto">
          <a:xfrm>
            <a:off x="87084" y="1065658"/>
            <a:ext cx="5107934" cy="263547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 calcmode="lin" valueType="num">
                                      <p:cBhvr>
                                        <p:cTn id="9" dur="500" fill="hold"/>
                                        <p:tgtEl>
                                          <p:spTgt spid="4098"/>
                                        </p:tgtEl>
                                        <p:attrNameLst>
                                          <p:attrName>style.rotation</p:attrName>
                                        </p:attrNameLst>
                                      </p:cBhvr>
                                      <p:tavLst>
                                        <p:tav tm="0">
                                          <p:val>
                                            <p:fltVal val="360"/>
                                          </p:val>
                                        </p:tav>
                                        <p:tav tm="100000">
                                          <p:val>
                                            <p:fltVal val="0"/>
                                          </p:val>
                                        </p:tav>
                                      </p:tavLst>
                                    </p:anim>
                                    <p:animEffect transition="in" filter="fade">
                                      <p:cBhvr>
                                        <p:cTn id="10" dur="500"/>
                                        <p:tgtEl>
                                          <p:spTgt spid="4098"/>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957946"/>
            <a:ext cx="12192000" cy="1384995"/>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phóng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cung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này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dụng</a:t>
            </a:r>
            <a:r>
              <a:rPr lang="en-US" sz="2800" dirty="0" smtClean="0">
                <a:solidFill>
                  <a:srgbClr val="0000FF"/>
                </a:solidFill>
                <a:latin typeface="Times New Roman" pitchFamily="18" charset="0"/>
                <a:cs typeface="Times New Roman" pitchFamily="18" charset="0"/>
              </a:rPr>
              <a:t> oxygen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ra</a:t>
            </a:r>
            <a:r>
              <a:rPr lang="en-US" sz="2800" dirty="0" smtClean="0">
                <a:solidFill>
                  <a:srgbClr val="0000FF"/>
                </a:solidFill>
                <a:latin typeface="Times New Roman" pitchFamily="18" charset="0"/>
                <a:cs typeface="Times New Roman" pitchFamily="18" charset="0"/>
              </a:rPr>
              <a:t> carbon dioxide, </a:t>
            </a:r>
            <a:r>
              <a:rPr lang="en-US" sz="2800" dirty="0" err="1" smtClean="0">
                <a:solidFill>
                  <a:srgbClr val="0000FF"/>
                </a:solidFill>
                <a:latin typeface="Times New Roman" pitchFamily="18" charset="0"/>
                <a:cs typeface="Times New Roman" pitchFamily="18" charset="0"/>
              </a:rPr>
              <a:t>nước</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10" name="TextBox 9"/>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16" name="TextBox 15"/>
          <p:cNvSpPr txBox="1"/>
          <p:nvPr/>
        </p:nvSpPr>
        <p:spPr>
          <a:xfrm>
            <a:off x="0" y="44268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
        <p:nvSpPr>
          <p:cNvPr id="5" name="TextBox 4"/>
          <p:cNvSpPr txBox="1"/>
          <p:nvPr/>
        </p:nvSpPr>
        <p:spPr>
          <a:xfrm>
            <a:off x="0" y="2227946"/>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Phương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chữ</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6" name="TextBox 5"/>
          <p:cNvSpPr txBox="1"/>
          <p:nvPr/>
        </p:nvSpPr>
        <p:spPr>
          <a:xfrm>
            <a:off x="0" y="2677889"/>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Glucose + Oxygen </a:t>
            </a:r>
            <a:r>
              <a:rPr lang="en-US" sz="2800" dirty="0" smtClean="0">
                <a:solidFill>
                  <a:srgbClr val="0000FF"/>
                </a:solidFill>
                <a:latin typeface="Times New Roman" pitchFamily="18" charset="0"/>
                <a:cs typeface="Times New Roman" pitchFamily="18" charset="0"/>
                <a:sym typeface="Wingdings 3"/>
              </a:rPr>
              <a:t>Carbon dioxide + </a:t>
            </a:r>
            <a:r>
              <a:rPr lang="en-US" sz="2800" dirty="0" err="1" smtClean="0">
                <a:solidFill>
                  <a:srgbClr val="0000FF"/>
                </a:solidFill>
                <a:latin typeface="Times New Roman" pitchFamily="18" charset="0"/>
                <a:cs typeface="Times New Roman" pitchFamily="18" charset="0"/>
                <a:sym typeface="Wingdings 3"/>
              </a:rPr>
              <a:t>Nước</a:t>
            </a:r>
            <a:r>
              <a:rPr lang="en-US" sz="2800" dirty="0" smtClean="0">
                <a:solidFill>
                  <a:srgbClr val="0000FF"/>
                </a:solidFill>
                <a:latin typeface="Times New Roman" pitchFamily="18" charset="0"/>
                <a:cs typeface="Times New Roman" pitchFamily="18" charset="0"/>
                <a:sym typeface="Wingdings 3"/>
              </a:rPr>
              <a:t> + </a:t>
            </a:r>
            <a:r>
              <a:rPr lang="en-US" sz="2800" dirty="0" err="1" smtClean="0">
                <a:solidFill>
                  <a:srgbClr val="0000FF"/>
                </a:solidFill>
                <a:latin typeface="Times New Roman" pitchFamily="18" charset="0"/>
                <a:cs typeface="Times New Roman" pitchFamily="18" charset="0"/>
                <a:sym typeface="Wingdings 3"/>
              </a:rPr>
              <a:t>Năng</a:t>
            </a:r>
            <a:r>
              <a:rPr lang="en-US" sz="2800" dirty="0" smtClean="0">
                <a:solidFill>
                  <a:srgbClr val="0000FF"/>
                </a:solidFill>
                <a:latin typeface="Times New Roman" pitchFamily="18" charset="0"/>
                <a:cs typeface="Times New Roman" pitchFamily="18" charset="0"/>
                <a:sym typeface="Wingdings 3"/>
              </a:rPr>
              <a:t> </a:t>
            </a:r>
            <a:r>
              <a:rPr lang="en-US" sz="2800" dirty="0" err="1" smtClean="0">
                <a:solidFill>
                  <a:srgbClr val="0000FF"/>
                </a:solidFill>
                <a:latin typeface="Times New Roman" pitchFamily="18" charset="0"/>
                <a:cs typeface="Times New Roman" pitchFamily="18" charset="0"/>
                <a:sym typeface="Wingdings 3"/>
              </a:rPr>
              <a:t>lượng</a:t>
            </a:r>
            <a:r>
              <a:rPr lang="en-US" sz="2800" dirty="0" smtClean="0">
                <a:solidFill>
                  <a:srgbClr val="0000FF"/>
                </a:solidFill>
                <a:latin typeface="Times New Roman" pitchFamily="18" charset="0"/>
                <a:cs typeface="Times New Roman" pitchFamily="18" charset="0"/>
                <a:sym typeface="Wingdings 3"/>
              </a:rPr>
              <a:t> (ATP </a:t>
            </a:r>
            <a:r>
              <a:rPr lang="en-US" sz="2800" dirty="0" err="1" smtClean="0">
                <a:solidFill>
                  <a:srgbClr val="0000FF"/>
                </a:solidFill>
                <a:latin typeface="Times New Roman" pitchFamily="18" charset="0"/>
                <a:cs typeface="Times New Roman" pitchFamily="18" charset="0"/>
                <a:sym typeface="Wingdings 3"/>
              </a:rPr>
              <a:t>và</a:t>
            </a:r>
            <a:r>
              <a:rPr lang="en-US" sz="2800" dirty="0" smtClean="0">
                <a:solidFill>
                  <a:srgbClr val="0000FF"/>
                </a:solidFill>
                <a:latin typeface="Times New Roman" pitchFamily="18" charset="0"/>
                <a:cs typeface="Times New Roman" pitchFamily="18" charset="0"/>
                <a:sym typeface="Wingdings 3"/>
              </a:rPr>
              <a:t> </a:t>
            </a:r>
            <a:r>
              <a:rPr lang="en-US" sz="2800" dirty="0" err="1" smtClean="0">
                <a:solidFill>
                  <a:srgbClr val="0000FF"/>
                </a:solidFill>
                <a:latin typeface="Times New Roman" pitchFamily="18" charset="0"/>
                <a:cs typeface="Times New Roman" pitchFamily="18" charset="0"/>
                <a:sym typeface="Wingdings 3"/>
              </a:rPr>
              <a:t>nhiệt</a:t>
            </a:r>
            <a:r>
              <a:rPr lang="en-US" sz="2800" dirty="0" smtClean="0">
                <a:solidFill>
                  <a:srgbClr val="0000FF"/>
                </a:solidFill>
                <a:latin typeface="Times New Roman" pitchFamily="18" charset="0"/>
                <a:cs typeface="Times New Roman" pitchFamily="18" charset="0"/>
                <a:sym typeface="Wingdings 3"/>
              </a:rPr>
              <a:t>).</a:t>
            </a:r>
            <a:endParaRPr lang="en-US" sz="2800"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from="(-#ppt_w/2)" to="(#ppt_x)" calcmode="lin" valueType="num">
                                      <p:cBhvr>
                                        <p:cTn id="15" dur="600" fill="hold">
                                          <p:stCondLst>
                                            <p:cond delay="0"/>
                                          </p:stCondLst>
                                        </p:cTn>
                                        <p:tgtEl>
                                          <p:spTgt spid="6"/>
                                        </p:tgtEl>
                                        <p:attrNameLst>
                                          <p:attrName>ppt_x</p:attrName>
                                        </p:attrNameLst>
                                      </p:cBhvr>
                                    </p:anim>
                                    <p:anim from="0" to="-1.0" calcmode="lin" valueType="num">
                                      <p:cBhvr>
                                        <p:cTn id="16" dur="200" decel="50000" autoRev="1" fill="hold">
                                          <p:stCondLst>
                                            <p:cond delay="600"/>
                                          </p:stCondLst>
                                        </p:cTn>
                                        <p:tgtEl>
                                          <p:spTgt spid="6"/>
                                        </p:tgtEl>
                                        <p:attrNameLst>
                                          <p:attrName>xshear</p:attrName>
                                        </p:attrNameLst>
                                      </p:cBhvr>
                                    </p:anim>
                                    <p:animScale>
                                      <p:cBhvr>
                                        <p:cTn id="17" dur="200" decel="100000" autoRev="1" fill="hold">
                                          <p:stCondLst>
                                            <p:cond delay="600"/>
                                          </p:stCondLst>
                                        </p:cTn>
                                        <p:tgtEl>
                                          <p:spTgt spid="6"/>
                                        </p:tgtEl>
                                      </p:cBhvr>
                                      <p:from x="100000" y="100000"/>
                                      <p:to x="80000" y="100000"/>
                                    </p:animScale>
                                    <p:anim by="(#ppt_h/3+#ppt_w*0.1)" calcmode="lin" valueType="num">
                                      <p:cBhvr additive="sum">
                                        <p:cTn id="18"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8" name="TextBox 7"/>
          <p:cNvSpPr txBox="1"/>
          <p:nvPr/>
        </p:nvSpPr>
        <p:spPr>
          <a:xfrm>
            <a:off x="0" y="3889829"/>
            <a:ext cx="12192000" cy="1384995"/>
          </a:xfrm>
          <a:prstGeom prst="rect">
            <a:avLst/>
          </a:prstGeom>
          <a:noFill/>
        </p:spPr>
        <p:txBody>
          <a:bodyPr wrap="square" rtlCol="0">
            <a:spAutoFit/>
          </a:bodyPr>
          <a:lstStyle/>
          <a:p>
            <a:pPr algn="just"/>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Khi</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chạy</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quá</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trình</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trao</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đổi</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chất</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tăng</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lên</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tế</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bào</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cơ</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phân</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giải</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chất</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hữu</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cơ</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giải</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phóng</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năng</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lượng</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nhiệt</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làm</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cơ</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thể</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nóng</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dần</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lên</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toát</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mồ</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hôi</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nhịp</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thở</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tăng</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lên</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cung</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cấp</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đủ</a:t>
            </a:r>
            <a:r>
              <a:rPr lang="en-US" sz="2800" dirty="0" smtClean="0">
                <a:solidFill>
                  <a:srgbClr val="FF00FF"/>
                </a:solidFill>
                <a:latin typeface="Times New Roman" pitchFamily="18" charset="0"/>
                <a:cs typeface="Times New Roman" pitchFamily="18" charset="0"/>
                <a:sym typeface="Wingdings"/>
              </a:rPr>
              <a:t> oxygen </a:t>
            </a:r>
            <a:r>
              <a:rPr lang="en-US" sz="2800" dirty="0" err="1" smtClean="0">
                <a:solidFill>
                  <a:srgbClr val="FF00FF"/>
                </a:solidFill>
                <a:latin typeface="Times New Roman" pitchFamily="18" charset="0"/>
                <a:cs typeface="Times New Roman" pitchFamily="18" charset="0"/>
                <a:sym typeface="Wingdings"/>
              </a:rPr>
              <a:t>cho</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hô</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hấp</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tế</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bào</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và</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thải</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khí</a:t>
            </a:r>
            <a:r>
              <a:rPr lang="en-US" sz="2800" dirty="0" smtClean="0">
                <a:solidFill>
                  <a:srgbClr val="FF00FF"/>
                </a:solidFill>
                <a:latin typeface="Times New Roman" pitchFamily="18" charset="0"/>
                <a:cs typeface="Times New Roman" pitchFamily="18" charset="0"/>
                <a:sym typeface="Wingdings"/>
              </a:rPr>
              <a:t> carbon </a:t>
            </a:r>
            <a:r>
              <a:rPr lang="en-US" sz="2800" dirty="0" err="1" smtClean="0">
                <a:solidFill>
                  <a:srgbClr val="FF00FF"/>
                </a:solidFill>
                <a:latin typeface="Times New Roman" pitchFamily="18" charset="0"/>
                <a:cs typeface="Times New Roman" pitchFamily="18" charset="0"/>
                <a:sym typeface="Wingdings"/>
              </a:rPr>
              <a:t>dioxie</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ra</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khỏi</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cơ</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thể</a:t>
            </a:r>
            <a:r>
              <a:rPr lang="en-US" sz="2800" dirty="0" smtClean="0">
                <a:solidFill>
                  <a:srgbClr val="FF00FF"/>
                </a:solidFill>
                <a:latin typeface="Times New Roman" pitchFamily="18" charset="0"/>
                <a:cs typeface="Times New Roman" pitchFamily="18" charset="0"/>
                <a:sym typeface="Wingdings"/>
              </a:rPr>
              <a:t>.</a:t>
            </a:r>
            <a:endParaRPr lang="en-US" sz="2800" dirty="0">
              <a:solidFill>
                <a:srgbClr val="FF00FF"/>
              </a:solidFill>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srcRect/>
          <a:stretch>
            <a:fillRect/>
          </a:stretch>
        </p:blipFill>
        <p:spPr bwMode="auto">
          <a:xfrm>
            <a:off x="3425372" y="625843"/>
            <a:ext cx="5960609" cy="330798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fltVal val="0"/>
                                          </p:val>
                                        </p:tav>
                                        <p:tav tm="100000">
                                          <p:val>
                                            <p:strVal val="#ppt_w"/>
                                          </p:val>
                                        </p:tav>
                                      </p:tavLst>
                                    </p:anim>
                                    <p:anim calcmode="lin" valueType="num">
                                      <p:cBhvr>
                                        <p:cTn id="8" dur="1000" fill="hold"/>
                                        <p:tgtEl>
                                          <p:spTgt spid="5122"/>
                                        </p:tgtEl>
                                        <p:attrNameLst>
                                          <p:attrName>ppt_h</p:attrName>
                                        </p:attrNameLst>
                                      </p:cBhvr>
                                      <p:tavLst>
                                        <p:tav tm="0">
                                          <p:val>
                                            <p:fltVal val="0"/>
                                          </p:val>
                                        </p:tav>
                                        <p:tav tm="100000">
                                          <p:val>
                                            <p:strVal val="#ppt_h"/>
                                          </p:val>
                                        </p:tav>
                                      </p:tavLst>
                                    </p:anim>
                                    <p:animEffect transition="in" filter="fade">
                                      <p:cBhvr>
                                        <p:cTn id="9" dur="1000"/>
                                        <p:tgtEl>
                                          <p:spTgt spid="512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MỞ ĐẦU KHTN 7-HIỀ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MỞ ĐẦU KHTN 7-HIỀN</Template>
  <TotalTime>3624</TotalTime>
  <Words>1350</Words>
  <Application>Microsoft Office PowerPoint</Application>
  <PresentationFormat>Widescreen</PresentationFormat>
  <Paragraphs>108</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Times New Roman</vt:lpstr>
      <vt:lpstr>Wingdings</vt:lpstr>
      <vt:lpstr>Wingdings 3</vt:lpstr>
      <vt:lpstr>MỞ ĐẦU KHTN 7-HIỀN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Bùi Thị Thu Hiền</dc:creator>
  <cp:lastModifiedBy>Admin</cp:lastModifiedBy>
  <cp:revision>652</cp:revision>
  <dcterms:created xsi:type="dcterms:W3CDTF">2022-07-11T10:05:56Z</dcterms:created>
  <dcterms:modified xsi:type="dcterms:W3CDTF">2024-10-14T01:02:01Z</dcterms:modified>
</cp:coreProperties>
</file>