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333" r:id="rId2"/>
    <p:sldId id="335" r:id="rId3"/>
    <p:sldId id="334" r:id="rId4"/>
    <p:sldId id="394" r:id="rId5"/>
    <p:sldId id="440" r:id="rId6"/>
    <p:sldId id="441" r:id="rId7"/>
    <p:sldId id="442" r:id="rId8"/>
    <p:sldId id="443" r:id="rId9"/>
    <p:sldId id="444" r:id="rId10"/>
    <p:sldId id="445" r:id="rId11"/>
    <p:sldId id="446" r:id="rId12"/>
    <p:sldId id="447" r:id="rId13"/>
    <p:sldId id="448" r:id="rId14"/>
    <p:sldId id="458" r:id="rId15"/>
    <p:sldId id="449" r:id="rId16"/>
    <p:sldId id="451" r:id="rId17"/>
    <p:sldId id="450" r:id="rId18"/>
    <p:sldId id="452" r:id="rId19"/>
    <p:sldId id="453" r:id="rId20"/>
    <p:sldId id="454" r:id="rId21"/>
    <p:sldId id="455" r:id="rId22"/>
    <p:sldId id="456" r:id="rId23"/>
    <p:sldId id="45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6600"/>
    <a:srgbClr val="FF0000"/>
    <a:srgbClr val="0000FF"/>
    <a:srgbClr val="0000CC"/>
    <a:srgbClr val="FF6600"/>
    <a:srgbClr val="00CC00"/>
    <a:srgbClr val="9C0C24"/>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98" autoAdjust="0"/>
    <p:restoredTop sz="98566" autoAdjust="0"/>
  </p:normalViewPr>
  <p:slideViewPr>
    <p:cSldViewPr snapToGrid="0">
      <p:cViewPr varScale="1">
        <p:scale>
          <a:sx n="91" d="100"/>
          <a:sy n="91" d="100"/>
        </p:scale>
        <p:origin x="33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7BCDB4-68F1-4CF5-B86E-7ECC8F61CF4F}" type="datetimeFigureOut">
              <a:rPr lang="en-US" smtClean="0"/>
              <a:pPr/>
              <a:t>14/10/2024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9BF97-CCE8-4556-AECF-D3B0ACA3D1B9}" type="slidenum">
              <a:rPr lang="en-US" smtClean="0"/>
              <a:pPr/>
              <a:t>‹#›</a:t>
            </a:fld>
            <a:endParaRPr lang="en-US"/>
          </a:p>
        </p:txBody>
      </p:sp>
    </p:spTree>
    <p:extLst>
      <p:ext uri="{BB962C8B-B14F-4D97-AF65-F5344CB8AC3E}">
        <p14:creationId xmlns:p14="http://schemas.microsoft.com/office/powerpoint/2010/main" val="2409274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3423-AC26-81A6-D911-CC9E4035B72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429A722-DED6-E4C0-713C-06AAA68E7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A308FB-1498-7B9A-946F-62E1B0251D58}"/>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5" name="Footer Placeholder 4">
            <a:extLst>
              <a:ext uri="{FF2B5EF4-FFF2-40B4-BE49-F238E27FC236}">
                <a16:creationId xmlns:a16="http://schemas.microsoft.com/office/drawing/2014/main" id="{AE3CFA85-9F4C-191C-F201-193CD17CA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AB831E-DA43-063D-18A1-DB90E8D6AD9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9091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6AB99-42D0-CE95-4922-976A7F2DF9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F6EB7F-1B14-FDAC-D9F6-7677633F1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129353-18A1-E62E-F0E7-0D1DB37C746D}"/>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5" name="Footer Placeholder 4">
            <a:extLst>
              <a:ext uri="{FF2B5EF4-FFF2-40B4-BE49-F238E27FC236}">
                <a16:creationId xmlns:a16="http://schemas.microsoft.com/office/drawing/2014/main" id="{ECCFBAF1-8F12-554D-5626-6E222607EE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51114-B29E-9DB5-1161-02C36CE1D3E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242198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4FAE5C-66BA-BDC3-EED8-AB2E7FDBE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B6C9E6-16C6-6AEE-AEA6-FD466789C7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8DFEF-F563-6ADA-AE7D-EA7B9CBD9BA3}"/>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5" name="Footer Placeholder 4">
            <a:extLst>
              <a:ext uri="{FF2B5EF4-FFF2-40B4-BE49-F238E27FC236}">
                <a16:creationId xmlns:a16="http://schemas.microsoft.com/office/drawing/2014/main" id="{A1B8784B-C865-9894-5752-1B48F7CB77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68AD1F-F136-ABB3-FCE9-BBCDA401D4D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073369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424F-6FF3-581E-D9F7-CC3699FF31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20A5D7-9373-D28C-F89A-7376169690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FF51C-A686-C9EF-6705-2D21B90A814C}"/>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5" name="Footer Placeholder 4">
            <a:extLst>
              <a:ext uri="{FF2B5EF4-FFF2-40B4-BE49-F238E27FC236}">
                <a16:creationId xmlns:a16="http://schemas.microsoft.com/office/drawing/2014/main" id="{D40D90C3-869F-C288-4F55-A252885B3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73D1F9-89D8-9F64-B07C-D123DEE88145}"/>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02696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D1C4D-97AE-9836-D351-8BB247533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DF857A-248B-AA0A-6ECD-ED130A5EC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A1E298-89A3-8D15-25E9-03DFDEE533DC}"/>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5" name="Footer Placeholder 4">
            <a:extLst>
              <a:ext uri="{FF2B5EF4-FFF2-40B4-BE49-F238E27FC236}">
                <a16:creationId xmlns:a16="http://schemas.microsoft.com/office/drawing/2014/main" id="{0BDA0F6F-0B75-E846-009B-1690213FC2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58A3CF-BCE3-2EA9-2FDD-D98673788DB2}"/>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929511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FA6C-AB45-DD85-3521-91DF4480D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3F6DC-66D1-6A8D-28C7-C530456E1E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A55E59-565D-A0D6-B7A4-34CCB370ED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06D9F4-C35F-E5D4-C980-AF9C8B965E7C}"/>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6" name="Footer Placeholder 5">
            <a:extLst>
              <a:ext uri="{FF2B5EF4-FFF2-40B4-BE49-F238E27FC236}">
                <a16:creationId xmlns:a16="http://schemas.microsoft.com/office/drawing/2014/main" id="{212C7EAD-7C89-6EC3-C7A8-B66DDE2B4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9EFD7-C7BF-5164-3CF1-8FB389B52F2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881024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78A87-FB49-3DEE-3661-0A34760C73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0BB807-E386-B2CB-7253-C78C9FA983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D7D980-B07A-E27C-2A45-68A39F972A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49F2E8-928C-854C-F944-59D364FCF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264C32-CCC0-5C55-C11E-C5BFD0D835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7046D3-876D-4C5B-45C3-7A78EAF1461A}"/>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8" name="Footer Placeholder 7">
            <a:extLst>
              <a:ext uri="{FF2B5EF4-FFF2-40B4-BE49-F238E27FC236}">
                <a16:creationId xmlns:a16="http://schemas.microsoft.com/office/drawing/2014/main" id="{508E8B65-41C0-F8DC-75B1-B3B3144050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EF5E86F-4264-6A88-EF6C-EF2EE1D61724}"/>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23043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6D308-D658-43EC-8619-1829004A63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7C2031-2CC5-7BA1-98FD-2403904DC528}"/>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4" name="Footer Placeholder 3">
            <a:extLst>
              <a:ext uri="{FF2B5EF4-FFF2-40B4-BE49-F238E27FC236}">
                <a16:creationId xmlns:a16="http://schemas.microsoft.com/office/drawing/2014/main" id="{179A14F2-E749-902A-31C6-F874B212B9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4D2D4EB-9FBC-B70F-8618-4A37A97BF3B7}"/>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374063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F85CE8-8581-2F50-4DAF-FC03F1FDF7FE}"/>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3" name="Footer Placeholder 2">
            <a:extLst>
              <a:ext uri="{FF2B5EF4-FFF2-40B4-BE49-F238E27FC236}">
                <a16:creationId xmlns:a16="http://schemas.microsoft.com/office/drawing/2014/main" id="{667E7FA6-B5DF-8560-6067-2C59387AA6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7ED599-BE0F-70D7-28EE-1D8ED4885CFA}"/>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186443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82498-553D-A2DB-F771-00B5A2B99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321FBF-EDCB-43AA-0632-84400D0C6E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1847BC-9E53-30FA-0FD6-6BE424C7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C2C796-6882-D4E3-AA7F-532004367F89}"/>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6" name="Footer Placeholder 5">
            <a:extLst>
              <a:ext uri="{FF2B5EF4-FFF2-40B4-BE49-F238E27FC236}">
                <a16:creationId xmlns:a16="http://schemas.microsoft.com/office/drawing/2014/main" id="{85B08152-6956-F4C5-3A69-7CC7C7E2FB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DD2FE6-4227-FD82-4937-8D59EA69BE13}"/>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2600234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C873F-E510-719F-98AC-3E70D87AE3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E2E2-2AE6-3EBD-A9E4-7ED224ABC8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1D2EBDC-61E3-44F2-ABB4-2EB1749927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F2E887-1386-15D9-5ECB-2E2384DFF0F1}"/>
              </a:ext>
            </a:extLst>
          </p:cNvPr>
          <p:cNvSpPr>
            <a:spLocks noGrp="1"/>
          </p:cNvSpPr>
          <p:nvPr>
            <p:ph type="dt" sz="half" idx="10"/>
          </p:nvPr>
        </p:nvSpPr>
        <p:spPr/>
        <p:txBody>
          <a:bodyPr/>
          <a:lstStyle/>
          <a:p>
            <a:fld id="{5C547B41-D574-4D99-8733-CDF2B4333776}" type="datetimeFigureOut">
              <a:rPr lang="en-US" smtClean="0"/>
              <a:pPr/>
              <a:t>14/10/2024</a:t>
            </a:fld>
            <a:endParaRPr lang="en-US"/>
          </a:p>
        </p:txBody>
      </p:sp>
      <p:sp>
        <p:nvSpPr>
          <p:cNvPr id="6" name="Footer Placeholder 5">
            <a:extLst>
              <a:ext uri="{FF2B5EF4-FFF2-40B4-BE49-F238E27FC236}">
                <a16:creationId xmlns:a16="http://schemas.microsoft.com/office/drawing/2014/main" id="{F8D42CEC-AEEF-DFC4-E282-D593A0296C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40693-F29B-CF3B-65FE-11FC48F97020}"/>
              </a:ext>
            </a:extLst>
          </p:cNvPr>
          <p:cNvSpPr>
            <a:spLocks noGrp="1"/>
          </p:cNvSpPr>
          <p:nvPr>
            <p:ph type="sldNum" sz="quarter" idx="12"/>
          </p:nvPr>
        </p:nvSpPr>
        <p:spPr/>
        <p:txBody>
          <a:bodyPr/>
          <a:lstStyle/>
          <a:p>
            <a:fld id="{1595BB2F-C9CB-4F18-9077-FBA6E68299B4}" type="slidenum">
              <a:rPr lang="en-US" smtClean="0"/>
              <a:pPr/>
              <a:t>‹#›</a:t>
            </a:fld>
            <a:endParaRPr lang="en-US"/>
          </a:p>
        </p:txBody>
      </p:sp>
    </p:spTree>
    <p:extLst>
      <p:ext uri="{BB962C8B-B14F-4D97-AF65-F5344CB8AC3E}">
        <p14:creationId xmlns:p14="http://schemas.microsoft.com/office/powerpoint/2010/main" val="4000316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A1EDD5-0880-E869-4D10-C85553C03F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B80795F-1B41-82CD-C290-311DBA831F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86E56-0772-62DB-E800-7629071249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47B41-D574-4D99-8733-CDF2B4333776}" type="datetimeFigureOut">
              <a:rPr lang="en-US" smtClean="0"/>
              <a:pPr/>
              <a:t>14/10/2024</a:t>
            </a:fld>
            <a:endParaRPr lang="en-US"/>
          </a:p>
        </p:txBody>
      </p:sp>
      <p:sp>
        <p:nvSpPr>
          <p:cNvPr id="5" name="Footer Placeholder 4">
            <a:extLst>
              <a:ext uri="{FF2B5EF4-FFF2-40B4-BE49-F238E27FC236}">
                <a16:creationId xmlns:a16="http://schemas.microsoft.com/office/drawing/2014/main" id="{7BB15C0E-FBAF-B2D2-251A-970E2D4CC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E648B1-B142-9FCA-13B3-C5042150F3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5BB2F-C9CB-4F18-9077-FBA6E68299B4}" type="slidenum">
              <a:rPr lang="en-US" smtClean="0"/>
              <a:pPr/>
              <a:t>‹#›</a:t>
            </a:fld>
            <a:endParaRPr lang="en-US"/>
          </a:p>
        </p:txBody>
      </p:sp>
    </p:spTree>
    <p:extLst>
      <p:ext uri="{BB962C8B-B14F-4D97-AF65-F5344CB8AC3E}">
        <p14:creationId xmlns:p14="http://schemas.microsoft.com/office/powerpoint/2010/main" val="1710290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H:\THT_Chuyen%20de%20Thuc%20hien%20giao%20an%20dien%20tu\GDCD\Yeu%20thuong%20con%20nguoi.ppt#-1,1,Slide 1" TargetMode="External"/><Relationship Id="rId1" Type="http://schemas.openxmlformats.org/officeDocument/2006/relationships/slideLayout" Target="../slideLayouts/slideLayout7.xml"/><Relationship Id="rId5" Type="http://schemas.openxmlformats.org/officeDocument/2006/relationships/image" Target="../media/image3.gif"/><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l_hA5NklK_U" TargetMode="External"/><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4" descr="Asian lily">
            <a:hlinkClick r:id="rId2" action="ppaction://hlinkpres?slideindex=1&amp;slidetitle=Slide 1"/>
          </p:cNvPr>
          <p:cNvPicPr>
            <a:picLocks noChangeAspect="1" noChangeArrowheads="1"/>
          </p:cNvPicPr>
          <p:nvPr/>
        </p:nvPicPr>
        <p:blipFill>
          <a:blip r:embed="rId3"/>
          <a:srcRect/>
          <a:stretch>
            <a:fillRect/>
          </a:stretch>
        </p:blipFill>
        <p:spPr bwMode="auto">
          <a:xfrm>
            <a:off x="6191251" y="3860427"/>
            <a:ext cx="6400800" cy="2662798"/>
          </a:xfrm>
          <a:prstGeom prst="rect">
            <a:avLst/>
          </a:prstGeom>
          <a:noFill/>
          <a:ln w="9525">
            <a:noFill/>
            <a:miter lim="800000"/>
            <a:headEnd/>
            <a:tailEnd/>
          </a:ln>
        </p:spPr>
      </p:pic>
      <p:pic>
        <p:nvPicPr>
          <p:cNvPr id="2052" name="Picture 6" descr="Buombay"/>
          <p:cNvPicPr>
            <a:picLocks noChangeAspect="1" noChangeArrowheads="1" noCrop="1"/>
          </p:cNvPicPr>
          <p:nvPr/>
        </p:nvPicPr>
        <p:blipFill>
          <a:blip r:embed="rId4"/>
          <a:srcRect/>
          <a:stretch>
            <a:fillRect/>
          </a:stretch>
        </p:blipFill>
        <p:spPr bwMode="auto">
          <a:xfrm>
            <a:off x="0" y="-295556"/>
            <a:ext cx="12192000" cy="798420"/>
          </a:xfrm>
          <a:prstGeom prst="rect">
            <a:avLst/>
          </a:prstGeom>
          <a:noFill/>
          <a:ln w="9525">
            <a:noFill/>
            <a:miter lim="800000"/>
            <a:headEnd/>
            <a:tailEnd/>
          </a:ln>
        </p:spPr>
      </p:pic>
      <p:pic>
        <p:nvPicPr>
          <p:cNvPr id="2053" name="Picture 7" descr="Buombay"/>
          <p:cNvPicPr>
            <a:picLocks noChangeAspect="1" noChangeArrowheads="1" noCrop="1"/>
          </p:cNvPicPr>
          <p:nvPr/>
        </p:nvPicPr>
        <p:blipFill>
          <a:blip r:embed="rId4"/>
          <a:srcRect/>
          <a:stretch>
            <a:fillRect/>
          </a:stretch>
        </p:blipFill>
        <p:spPr bwMode="auto">
          <a:xfrm>
            <a:off x="0" y="5944723"/>
            <a:ext cx="12192000" cy="798419"/>
          </a:xfrm>
          <a:prstGeom prst="rect">
            <a:avLst/>
          </a:prstGeom>
          <a:noFill/>
          <a:ln w="9525">
            <a:noFill/>
            <a:miter lim="800000"/>
            <a:headEnd/>
            <a:tailEnd/>
          </a:ln>
        </p:spPr>
      </p:pic>
      <p:sp>
        <p:nvSpPr>
          <p:cNvPr id="2054" name="WordArt 8"/>
          <p:cNvSpPr>
            <a:spLocks noChangeArrowheads="1" noChangeShapeType="1" noTextEdit="1"/>
          </p:cNvSpPr>
          <p:nvPr/>
        </p:nvSpPr>
        <p:spPr bwMode="auto">
          <a:xfrm>
            <a:off x="406400" y="672354"/>
            <a:ext cx="11785600" cy="1657070"/>
          </a:xfrm>
          <a:prstGeom prst="rect">
            <a:avLst/>
          </a:prstGeom>
        </p:spPr>
        <p:txBody>
          <a:bodyPr wrap="none" fromWordArt="1">
            <a:prstTxWarp prst="textWave2">
              <a:avLst>
                <a:gd name="adj1" fmla="val 13005"/>
                <a:gd name="adj2" fmla="val 0"/>
              </a:avLst>
            </a:prstTxWarp>
          </a:bodyPr>
          <a:lstStyle/>
          <a:p>
            <a:pPr algn="ct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CHÀO MỪNG CÁC EM HỌC SINH </a:t>
            </a:r>
          </a:p>
          <a:p>
            <a:pPr algn="ctr"/>
            <a:r>
              <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ĐẾN VỚI </a:t>
            </a:r>
            <a:r>
              <a:rPr lang="en-US" kern="10" dirty="0" smtClean="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rPr>
              <a:t>BÀI GIẢNG ĐIỆN TỬ</a:t>
            </a:r>
            <a:endParaRPr lang="en-US"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a:cs typeface="Times New Roman"/>
            </a:endParaRPr>
          </a:p>
        </p:txBody>
      </p:sp>
      <p:pic>
        <p:nvPicPr>
          <p:cNvPr id="2055" name="Picture 8" descr="hoahong">
            <a:hlinkClick r:id="" action="ppaction://noaction"/>
          </p:cNvPr>
          <p:cNvPicPr>
            <a:picLocks noChangeAspect="1" noChangeArrowheads="1" noCrop="1"/>
          </p:cNvPicPr>
          <p:nvPr/>
        </p:nvPicPr>
        <p:blipFill>
          <a:blip r:embed="rId5"/>
          <a:srcRect/>
          <a:stretch>
            <a:fillRect/>
          </a:stretch>
        </p:blipFill>
        <p:spPr bwMode="auto">
          <a:xfrm rot="2289621">
            <a:off x="730252" y="4332477"/>
            <a:ext cx="1835149" cy="1983441"/>
          </a:xfrm>
          <a:prstGeom prst="rect">
            <a:avLst/>
          </a:prstGeom>
          <a:noFill/>
          <a:ln w="9525">
            <a:noFill/>
            <a:miter lim="800000"/>
            <a:headEnd/>
            <a:tailEnd/>
          </a:ln>
        </p:spPr>
      </p:pic>
      <p:sp>
        <p:nvSpPr>
          <p:cNvPr id="2056" name="WordArt 14"/>
          <p:cNvSpPr>
            <a:spLocks noChangeArrowheads="1" noChangeShapeType="1" noTextEdit="1"/>
          </p:cNvSpPr>
          <p:nvPr/>
        </p:nvSpPr>
        <p:spPr bwMode="auto">
          <a:xfrm>
            <a:off x="3860800" y="2506847"/>
            <a:ext cx="6197600" cy="806824"/>
          </a:xfrm>
          <a:prstGeom prst="rect">
            <a:avLst/>
          </a:prstGeom>
        </p:spPr>
        <p:txBody>
          <a:bodyPr wrap="none" fromWordArt="1">
            <a:prstTxWarp prst="textPlain">
              <a:avLst>
                <a:gd name="adj" fmla="val 50000"/>
              </a:avLst>
            </a:prstTxWarp>
          </a:bodyPr>
          <a:lstStyle/>
          <a:p>
            <a:pPr algn="ctr"/>
            <a:r>
              <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MÔN: </a:t>
            </a:r>
            <a:r>
              <a:rPr lang="en-US" sz="3600" b="1" kern="1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rPr>
              <a:t>KHOA HỌC TỰ NHIÊN 7</a:t>
            </a:r>
            <a:endParaRPr lang="en-US" sz="3600" b="1" kern="1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Times New Roman"/>
              <a:cs typeface="Times New Roman"/>
            </a:endParaRPr>
          </a:p>
        </p:txBody>
      </p:sp>
      <p:sp>
        <p:nvSpPr>
          <p:cNvPr id="13" name="Title 1"/>
          <p:cNvSpPr txBox="1">
            <a:spLocks/>
          </p:cNvSpPr>
          <p:nvPr/>
        </p:nvSpPr>
        <p:spPr>
          <a:xfrm>
            <a:off x="406400" y="3591486"/>
            <a:ext cx="10363200" cy="537882"/>
          </a:xfrm>
          <a:prstGeom prst="rect">
            <a:avLst/>
          </a:prstGeom>
        </p:spPr>
        <p:txBody>
          <a:bodyPr>
            <a:normAutofit fontScale="82500" lnSpcReduction="20000"/>
          </a:bodyPr>
          <a:lstStyle/>
          <a:p>
            <a:pPr algn="ctr" eaLnBrk="0" hangingPunct="0">
              <a:defRPr/>
            </a:pPr>
            <a:r>
              <a:rPr lang="en-US" sz="4400" b="1" kern="0" dirty="0" smtClean="0">
                <a:solidFill>
                  <a:srgbClr val="0000FF"/>
                </a:solidFill>
                <a:ea typeface="+mj-ea"/>
                <a:cs typeface="Times New Roman" pitchFamily="18" charset="0"/>
              </a:rPr>
              <a:t>BỘ SÁCH CÁNH DIỀU</a:t>
            </a:r>
            <a:endParaRPr lang="en-US" sz="4400" kern="0" dirty="0">
              <a:solidFill>
                <a:srgbClr val="0000FF"/>
              </a:solidFill>
              <a:ea typeface="+mj-ea"/>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5123" name="Picture 3"/>
          <p:cNvPicPr>
            <a:picLocks noChangeAspect="1" noChangeArrowheads="1"/>
          </p:cNvPicPr>
          <p:nvPr/>
        </p:nvPicPr>
        <p:blipFill>
          <a:blip r:embed="rId2"/>
          <a:srcRect/>
          <a:stretch>
            <a:fillRect/>
          </a:stretch>
        </p:blipFill>
        <p:spPr bwMode="auto">
          <a:xfrm>
            <a:off x="314552" y="1135279"/>
            <a:ext cx="11715619" cy="371248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5123"/>
                                        </p:tgtEl>
                                        <p:attrNameLst>
                                          <p:attrName>style.visibility</p:attrName>
                                        </p:attrNameLst>
                                      </p:cBhvr>
                                      <p:to>
                                        <p:strVal val="visible"/>
                                      </p:to>
                                    </p:set>
                                    <p:anim from="(-#ppt_w/2)" to="(#ppt_x)" calcmode="lin" valueType="num">
                                      <p:cBhvr>
                                        <p:cTn id="7" dur="600" fill="hold">
                                          <p:stCondLst>
                                            <p:cond delay="0"/>
                                          </p:stCondLst>
                                        </p:cTn>
                                        <p:tgtEl>
                                          <p:spTgt spid="5123"/>
                                        </p:tgtEl>
                                        <p:attrNameLst>
                                          <p:attrName>ppt_x</p:attrName>
                                        </p:attrNameLst>
                                      </p:cBhvr>
                                    </p:anim>
                                    <p:anim from="0" to="-1.0" calcmode="lin" valueType="num">
                                      <p:cBhvr>
                                        <p:cTn id="8" dur="200" decel="50000" autoRev="1" fill="hold">
                                          <p:stCondLst>
                                            <p:cond delay="600"/>
                                          </p:stCondLst>
                                        </p:cTn>
                                        <p:tgtEl>
                                          <p:spTgt spid="5123"/>
                                        </p:tgtEl>
                                        <p:attrNameLst>
                                          <p:attrName>xshear</p:attrName>
                                        </p:attrNameLst>
                                      </p:cBhvr>
                                    </p:anim>
                                    <p:animScale>
                                      <p:cBhvr>
                                        <p:cTn id="9" dur="200" decel="100000" autoRev="1" fill="hold">
                                          <p:stCondLst>
                                            <p:cond delay="600"/>
                                          </p:stCondLst>
                                        </p:cTn>
                                        <p:tgtEl>
                                          <p:spTgt spid="5123"/>
                                        </p:tgtEl>
                                      </p:cBhvr>
                                      <p:from x="100000" y="100000"/>
                                      <p:to x="80000" y="100000"/>
                                    </p:animScale>
                                    <p:anim by="(#ppt_h/3+#ppt_w*0.1)" calcmode="lin" valueType="num">
                                      <p:cBhvr additive="sum">
                                        <p:cTn id="10" dur="200" decel="100000" autoRev="1" fill="hold">
                                          <p:stCondLst>
                                            <p:cond delay="600"/>
                                          </p:stCondLst>
                                        </p:cTn>
                                        <p:tgtEl>
                                          <p:spTgt spid="512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0" y="3178630"/>
            <a:ext cx="12192000" cy="954107"/>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MỐI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QUAN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CHIỀU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GIỮA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TỔNG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HỢP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GIẢI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HỮU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Ở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from="(-#ppt_w/2)" to="(#ppt_x)" calcmode="lin" valueType="num">
                                      <p:cBhvr>
                                        <p:cTn id="7" dur="600" fill="hold">
                                          <p:stCondLst>
                                            <p:cond delay="0"/>
                                          </p:stCondLst>
                                        </p:cTn>
                                        <p:tgtEl>
                                          <p:spTgt spid="7"/>
                                        </p:tgtEl>
                                        <p:attrNameLst>
                                          <p:attrName>ppt_x</p:attrName>
                                        </p:attrNameLst>
                                      </p:cBhvr>
                                    </p:anim>
                                    <p:anim from="0" to="-1.0" calcmode="lin" valueType="num">
                                      <p:cBhvr>
                                        <p:cTn id="8" dur="200" decel="50000" autoRev="1" fill="hold">
                                          <p:stCondLst>
                                            <p:cond delay="600"/>
                                          </p:stCondLst>
                                        </p:cTn>
                                        <p:tgtEl>
                                          <p:spTgt spid="7"/>
                                        </p:tgtEl>
                                        <p:attrNameLst>
                                          <p:attrName>xshear</p:attrName>
                                        </p:attrNameLst>
                                      </p:cBhvr>
                                    </p:anim>
                                    <p:animScale>
                                      <p:cBhvr>
                                        <p:cTn id="9" dur="200" decel="100000" autoRev="1" fill="hold">
                                          <p:stCondLst>
                                            <p:cond delay="600"/>
                                          </p:stCondLst>
                                        </p:cTn>
                                        <p:tgtEl>
                                          <p:spTgt spid="7"/>
                                        </p:tgtEl>
                                      </p:cBhvr>
                                      <p:from x="100000" y="100000"/>
                                      <p:to x="80000" y="100000"/>
                                    </p:animScale>
                                    <p:anim by="(#ppt_h/3+#ppt_w*0.1)" calcmode="lin" valueType="num">
                                      <p:cBhvr additive="sum">
                                        <p:cTn id="10"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2"/>
          <a:srcRect/>
          <a:stretch>
            <a:fillRect/>
          </a:stretch>
        </p:blipFill>
        <p:spPr bwMode="auto">
          <a:xfrm>
            <a:off x="0" y="539525"/>
            <a:ext cx="5863772" cy="3699396"/>
          </a:xfrm>
          <a:prstGeom prst="rect">
            <a:avLst/>
          </a:prstGeom>
          <a:noFill/>
          <a:ln w="9525">
            <a:noFill/>
            <a:miter lim="800000"/>
            <a:headEnd/>
            <a:tailEnd/>
          </a:ln>
          <a:effectLst/>
        </p:spPr>
      </p:pic>
      <p:pic>
        <p:nvPicPr>
          <p:cNvPr id="7170" name="Picture 2"/>
          <p:cNvPicPr>
            <a:picLocks noChangeAspect="1" noChangeArrowheads="1"/>
          </p:cNvPicPr>
          <p:nvPr/>
        </p:nvPicPr>
        <p:blipFill>
          <a:blip r:embed="rId3"/>
          <a:srcRect/>
          <a:stretch>
            <a:fillRect/>
          </a:stretch>
        </p:blipFill>
        <p:spPr bwMode="auto">
          <a:xfrm>
            <a:off x="6197600" y="546100"/>
            <a:ext cx="5030134" cy="3544551"/>
          </a:xfrm>
          <a:prstGeom prst="rect">
            <a:avLst/>
          </a:prstGeom>
          <a:noFill/>
          <a:ln w="9525">
            <a:noFill/>
            <a:miter lim="800000"/>
            <a:headEnd/>
            <a:tailEnd/>
          </a:ln>
          <a:effectLst/>
        </p:spPr>
      </p:pic>
      <p:sp>
        <p:nvSpPr>
          <p:cNvPr id="7" name="Rectangle 6"/>
          <p:cNvSpPr/>
          <p:nvPr/>
        </p:nvSpPr>
        <p:spPr>
          <a:xfrm>
            <a:off x="0" y="4200107"/>
            <a:ext cx="12192000" cy="2677656"/>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Quá trình phân giải và tổng hợp chất hữu cơ ở tế bào trái ngược nhau vì nguyên liệu của quá trình này là sản phẩm của quá trình kia và ngược lại. Quá trình tổng hợp và phân giải chất hữu cơ ở tế bào có mối quan hệ hai chiều. Trong đó, quá trình tổng hợp tạo chất hữu cơ (những phân tử có kích thước lớn) là nguyên liệu cho quá trình phân giải trong hô hấp tế bào; quá trình hô hấp tế bào phân giải các chất hữu cơ giải phóng năng lượng cung cấp cho quá trình tổng hợp.</a:t>
            </a:r>
            <a:endParaRPr lang="en-US"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nodeType="clickEffect">
                                  <p:stCondLst>
                                    <p:cond delay="0"/>
                                  </p:stCondLst>
                                  <p:childTnLst>
                                    <p:set>
                                      <p:cBhvr>
                                        <p:cTn id="13" dur="1" fill="hold">
                                          <p:stCondLst>
                                            <p:cond delay="0"/>
                                          </p:stCondLst>
                                        </p:cTn>
                                        <p:tgtEl>
                                          <p:spTgt spid="7170"/>
                                        </p:tgtEl>
                                        <p:attrNameLst>
                                          <p:attrName>style.visibility</p:attrName>
                                        </p:attrNameLst>
                                      </p:cBhvr>
                                      <p:to>
                                        <p:strVal val="visible"/>
                                      </p:to>
                                    </p:set>
                                    <p:anim from="(-#ppt_w/2)" to="(#ppt_x)" calcmode="lin" valueType="num">
                                      <p:cBhvr>
                                        <p:cTn id="14" dur="600" fill="hold">
                                          <p:stCondLst>
                                            <p:cond delay="0"/>
                                          </p:stCondLst>
                                        </p:cTn>
                                        <p:tgtEl>
                                          <p:spTgt spid="7170"/>
                                        </p:tgtEl>
                                        <p:attrNameLst>
                                          <p:attrName>ppt_x</p:attrName>
                                        </p:attrNameLst>
                                      </p:cBhvr>
                                    </p:anim>
                                    <p:anim from="0" to="-1.0" calcmode="lin" valueType="num">
                                      <p:cBhvr>
                                        <p:cTn id="15" dur="200" decel="50000" autoRev="1" fill="hold">
                                          <p:stCondLst>
                                            <p:cond delay="600"/>
                                          </p:stCondLst>
                                        </p:cTn>
                                        <p:tgtEl>
                                          <p:spTgt spid="7170"/>
                                        </p:tgtEl>
                                        <p:attrNameLst>
                                          <p:attrName>xshear</p:attrName>
                                        </p:attrNameLst>
                                      </p:cBhvr>
                                    </p:anim>
                                    <p:animScale>
                                      <p:cBhvr>
                                        <p:cTn id="16" dur="200" decel="100000" autoRev="1" fill="hold">
                                          <p:stCondLst>
                                            <p:cond delay="600"/>
                                          </p:stCondLst>
                                        </p:cTn>
                                        <p:tgtEl>
                                          <p:spTgt spid="7170"/>
                                        </p:tgtEl>
                                      </p:cBhvr>
                                      <p:from x="100000" y="100000"/>
                                      <p:to x="80000" y="100000"/>
                                    </p:animScale>
                                    <p:anim by="(#ppt_h/3+#ppt_w*0.1)" calcmode="lin" valueType="num">
                                      <p:cBhvr additive="sum">
                                        <p:cTn id="17" dur="200" decel="100000" autoRev="1" fill="hold">
                                          <p:stCondLst>
                                            <p:cond delay="600"/>
                                          </p:stCondLst>
                                        </p:cTn>
                                        <p:tgtEl>
                                          <p:spTgt spid="7170"/>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Right)">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srcRect/>
          <a:stretch>
            <a:fillRect/>
          </a:stretch>
        </p:blipFill>
        <p:spPr bwMode="auto">
          <a:xfrm>
            <a:off x="-1" y="931176"/>
            <a:ext cx="12176419" cy="500516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 calcmode="lin" valueType="num">
                                      <p:cBhvr>
                                        <p:cTn id="9" dur="500" fill="hold"/>
                                        <p:tgtEl>
                                          <p:spTgt spid="8194"/>
                                        </p:tgtEl>
                                        <p:attrNameLst>
                                          <p:attrName>style.rotation</p:attrName>
                                        </p:attrNameLst>
                                      </p:cBhvr>
                                      <p:tavLst>
                                        <p:tav tm="0">
                                          <p:val>
                                            <p:fltVal val="360"/>
                                          </p:val>
                                        </p:tav>
                                        <p:tav tm="100000">
                                          <p:val>
                                            <p:fltVal val="0"/>
                                          </p:val>
                                        </p:tav>
                                      </p:tavLst>
                                    </p:anim>
                                    <p:animEffect transition="in" filter="fade">
                                      <p:cBhvr>
                                        <p:cTn id="10"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1184104"/>
          <a:ext cx="12192000" cy="5361828"/>
        </p:xfrm>
        <a:graphic>
          <a:graphicData uri="http://schemas.openxmlformats.org/drawingml/2006/table">
            <a:tbl>
              <a:tblPr firstRow="1" bandRow="1">
                <a:tableStyleId>{5C22544A-7EE6-4342-B048-85BDC9FD1C3A}</a:tableStyleId>
              </a:tblPr>
              <a:tblGrid>
                <a:gridCol w="2496457">
                  <a:extLst>
                    <a:ext uri="{9D8B030D-6E8A-4147-A177-3AD203B41FA5}">
                      <a16:colId xmlns:a16="http://schemas.microsoft.com/office/drawing/2014/main" val="20000"/>
                    </a:ext>
                  </a:extLst>
                </a:gridCol>
                <a:gridCol w="4586514">
                  <a:extLst>
                    <a:ext uri="{9D8B030D-6E8A-4147-A177-3AD203B41FA5}">
                      <a16:colId xmlns:a16="http://schemas.microsoft.com/office/drawing/2014/main" val="20001"/>
                    </a:ext>
                  </a:extLst>
                </a:gridCol>
                <a:gridCol w="5109029">
                  <a:extLst>
                    <a:ext uri="{9D8B030D-6E8A-4147-A177-3AD203B41FA5}">
                      <a16:colId xmlns:a16="http://schemas.microsoft.com/office/drawing/2014/main" val="20002"/>
                    </a:ext>
                  </a:extLst>
                </a:gridCol>
              </a:tblGrid>
              <a:tr h="963995">
                <a:tc>
                  <a:txBody>
                    <a:bodyPr/>
                    <a:lstStyle/>
                    <a:p>
                      <a:endParaRPr lang="en-US" sz="2800" dirty="0">
                        <a:latin typeface="Times New Roman" pitchFamily="18" charset="0"/>
                        <a:cs typeface="Times New Roman" pitchFamily="18" charset="0"/>
                      </a:endParaRPr>
                    </a:p>
                  </a:txBody>
                  <a:tcPr/>
                </a:tc>
                <a:tc>
                  <a:txBody>
                    <a:bodyPr/>
                    <a:lstStyle/>
                    <a:p>
                      <a:pPr algn="ctr"/>
                      <a:r>
                        <a:rPr lang="en-US" sz="2800" dirty="0" err="1" smtClean="0">
                          <a:latin typeface="Times New Roman" pitchFamily="18" charset="0"/>
                          <a:cs typeface="Times New Roman" pitchFamily="18" charset="0"/>
                        </a:rPr>
                        <a:t>Quá</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trình</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tổng</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hợp</a:t>
                      </a:r>
                      <a:r>
                        <a:rPr lang="en-US" sz="2800" baseline="0" dirty="0" smtClean="0">
                          <a:latin typeface="Times New Roman" pitchFamily="18" charset="0"/>
                          <a:cs typeface="Times New Roman" pitchFamily="18" charset="0"/>
                        </a:rPr>
                        <a:t> ở </a:t>
                      </a:r>
                      <a:r>
                        <a:rPr lang="en-US" sz="2800" baseline="0" dirty="0" err="1" smtClean="0">
                          <a:latin typeface="Times New Roman" pitchFamily="18" charset="0"/>
                          <a:cs typeface="Times New Roman" pitchFamily="18" charset="0"/>
                        </a:rPr>
                        <a:t>tế</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bào</a:t>
                      </a:r>
                      <a:endParaRPr lang="en-US" sz="2800" dirty="0">
                        <a:latin typeface="Times New Roman" pitchFamily="18" charset="0"/>
                        <a:cs typeface="Times New Roman" pitchFamily="18" charset="0"/>
                      </a:endParaRPr>
                    </a:p>
                  </a:txBody>
                  <a:tcPr/>
                </a:tc>
                <a:tc>
                  <a:txBody>
                    <a:bodyPr/>
                    <a:lstStyle/>
                    <a:p>
                      <a:pPr algn="ctr"/>
                      <a:r>
                        <a:rPr lang="en-US" sz="2800" dirty="0" err="1" smtClean="0">
                          <a:latin typeface="Times New Roman" pitchFamily="18" charset="0"/>
                          <a:cs typeface="Times New Roman" pitchFamily="18" charset="0"/>
                        </a:rPr>
                        <a:t>Quá</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trình</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phân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giải</a:t>
                      </a:r>
                      <a:endParaRPr lang="en-US" sz="2800" baseline="0" dirty="0" smtClean="0">
                        <a:latin typeface="Times New Roman" pitchFamily="18" charset="0"/>
                        <a:cs typeface="Times New Roman" pitchFamily="18" charset="0"/>
                      </a:endParaRPr>
                    </a:p>
                    <a:p>
                      <a:pPr algn="ctr"/>
                      <a:r>
                        <a:rPr lang="en-US" sz="2800" baseline="0" dirty="0" smtClean="0">
                          <a:latin typeface="Times New Roman" pitchFamily="18" charset="0"/>
                          <a:cs typeface="Times New Roman" pitchFamily="18" charset="0"/>
                        </a:rPr>
                        <a:t>(</a:t>
                      </a:r>
                      <a:r>
                        <a:rPr lang="en-US" sz="2800" baseline="0" dirty="0" err="1" smtClean="0">
                          <a:latin typeface="Times New Roman" pitchFamily="18" charset="0"/>
                          <a:cs typeface="Times New Roman" pitchFamily="18" charset="0"/>
                        </a:rPr>
                        <a:t>hô</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hấp</a:t>
                      </a:r>
                      <a:r>
                        <a:rPr lang="en-US" sz="2800" baseline="0" dirty="0" smtClean="0">
                          <a:latin typeface="Times New Roman" pitchFamily="18" charset="0"/>
                          <a:cs typeface="Times New Roman" pitchFamily="18" charset="0"/>
                        </a:rPr>
                        <a:t> ở </a:t>
                      </a:r>
                      <a:r>
                        <a:rPr lang="en-US" sz="2800" baseline="0" dirty="0" err="1" smtClean="0">
                          <a:latin typeface="Times New Roman" pitchFamily="18" charset="0"/>
                          <a:cs typeface="Times New Roman" pitchFamily="18" charset="0"/>
                        </a:rPr>
                        <a:t>tế</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bào</a:t>
                      </a:r>
                      <a:r>
                        <a:rPr lang="en-US" sz="2800" baseline="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960099">
                <a:tc>
                  <a:txBody>
                    <a:bodyPr/>
                    <a:lstStyle/>
                    <a:p>
                      <a:endParaRPr lang="en-US" sz="2800" dirty="0" smtClean="0">
                        <a:latin typeface="Times New Roman" pitchFamily="18" charset="0"/>
                        <a:cs typeface="Times New Roman" pitchFamily="18" charset="0"/>
                      </a:endParaRPr>
                    </a:p>
                    <a:p>
                      <a:r>
                        <a:rPr lang="en-US" sz="2800" dirty="0" err="1" smtClean="0">
                          <a:latin typeface="Times New Roman" pitchFamily="18" charset="0"/>
                          <a:cs typeface="Times New Roman" pitchFamily="18" charset="0"/>
                        </a:rPr>
                        <a:t>Chức</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năng</a:t>
                      </a:r>
                      <a:endParaRPr lang="en-US" sz="2800" baseline="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960099">
                <a:tc>
                  <a:txBody>
                    <a:bodyPr/>
                    <a:lstStyle/>
                    <a:p>
                      <a:r>
                        <a:rPr lang="en-US" sz="2800" dirty="0" err="1" smtClean="0">
                          <a:latin typeface="Times New Roman" pitchFamily="18" charset="0"/>
                          <a:cs typeface="Times New Roman" pitchFamily="18" charset="0"/>
                        </a:rPr>
                        <a:t>Chất</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tham</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gia</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960099">
                <a:tc>
                  <a:txBody>
                    <a:bodyPr/>
                    <a:lstStyle/>
                    <a:p>
                      <a:r>
                        <a:rPr lang="en-US" sz="2800" dirty="0" err="1" smtClean="0">
                          <a:latin typeface="Times New Roman" pitchFamily="18" charset="0"/>
                          <a:cs typeface="Times New Roman" pitchFamily="18" charset="0"/>
                        </a:rPr>
                        <a:t>Chất</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tạo</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thành</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54492">
                <a:tc>
                  <a:txBody>
                    <a:bodyPr/>
                    <a:lstStyle/>
                    <a:p>
                      <a:r>
                        <a:rPr lang="en-US" sz="2800" dirty="0" err="1" smtClean="0">
                          <a:latin typeface="Times New Roman" pitchFamily="18" charset="0"/>
                          <a:cs typeface="Times New Roman" pitchFamily="18" charset="0"/>
                        </a:rPr>
                        <a:t>Nơi</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diễn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ra</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r h="551543">
                <a:tc>
                  <a:txBody>
                    <a:bodyPr/>
                    <a:lstStyle/>
                    <a:p>
                      <a:r>
                        <a:rPr lang="en-US" sz="2800" dirty="0" err="1" smtClean="0">
                          <a:latin typeface="Times New Roman" pitchFamily="18" charset="0"/>
                          <a:cs typeface="Times New Roman" pitchFamily="18" charset="0"/>
                        </a:rPr>
                        <a:t>Năng</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lượng</a:t>
                      </a:r>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tc>
                  <a:txBody>
                    <a:bodyPr/>
                    <a:lstStyle/>
                    <a:p>
                      <a:endParaRPr lang="en-US" sz="2800" dirty="0">
                        <a:latin typeface="Times New Roman" pitchFamily="18" charset="0"/>
                        <a:cs typeface="Times New Roman" pitchFamily="18" charset="0"/>
                      </a:endParaRPr>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2496457" y="2394838"/>
            <a:ext cx="4615543" cy="954107"/>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Tổng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hợp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bằng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kết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hợp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phân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nhỏ</a:t>
            </a:r>
            <a:endParaRPr lang="en-US" sz="2800" dirty="0">
              <a:solidFill>
                <a:srgbClr val="FF00FF"/>
              </a:solidFill>
              <a:latin typeface="Times New Roman" pitchFamily="18" charset="0"/>
              <a:cs typeface="Times New Roman" pitchFamily="18" charset="0"/>
            </a:endParaRPr>
          </a:p>
        </p:txBody>
      </p:sp>
      <p:sp>
        <p:nvSpPr>
          <p:cNvPr id="6" name="TextBox 5"/>
          <p:cNvSpPr txBox="1"/>
          <p:nvPr/>
        </p:nvSpPr>
        <p:spPr>
          <a:xfrm>
            <a:off x="7090228" y="2184384"/>
            <a:ext cx="5101772" cy="1384995"/>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Phân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giải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giải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phóng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hoạt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động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cây</a:t>
            </a:r>
            <a:endParaRPr lang="en-US" sz="2800" dirty="0">
              <a:solidFill>
                <a:srgbClr val="FF00FF"/>
              </a:solidFill>
              <a:latin typeface="Times New Roman" pitchFamily="18" charset="0"/>
              <a:cs typeface="Times New Roman" pitchFamily="18" charset="0"/>
            </a:endParaRPr>
          </a:p>
        </p:txBody>
      </p:sp>
      <p:sp>
        <p:nvSpPr>
          <p:cNvPr id="7" name="TextBox 6"/>
          <p:cNvSpPr txBox="1"/>
          <p:nvPr/>
        </p:nvSpPr>
        <p:spPr>
          <a:xfrm>
            <a:off x="2510971" y="3570499"/>
            <a:ext cx="4615543" cy="954107"/>
          </a:xfrm>
          <a:prstGeom prst="rect">
            <a:avLst/>
          </a:prstGeom>
          <a:noFill/>
        </p:spPr>
        <p:txBody>
          <a:bodyPr wrap="square" rtlCol="0">
            <a:spAutoFit/>
          </a:bodyPr>
          <a:lstStyle/>
          <a:p>
            <a:r>
              <a:rPr lang="en-US" sz="2800" dirty="0" smtClean="0">
                <a:solidFill>
                  <a:srgbClr val="FF00FF"/>
                </a:solidFill>
                <a:latin typeface="Times New Roman" pitchFamily="18" charset="0"/>
                <a:cs typeface="Times New Roman" pitchFamily="18" charset="0"/>
              </a:rPr>
              <a:t>Glucose, </a:t>
            </a:r>
            <a:r>
              <a:rPr lang="en-US" sz="2800" dirty="0" err="1" smtClean="0">
                <a:solidFill>
                  <a:srgbClr val="FF00FF"/>
                </a:solidFill>
                <a:latin typeface="Times New Roman" pitchFamily="18" charset="0"/>
                <a:cs typeface="Times New Roman" pitchFamily="18" charset="0"/>
              </a:rPr>
              <a:t>axit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amin</a:t>
            </a:r>
            <a:r>
              <a:rPr lang="en-US" sz="2800" dirty="0" smtClean="0">
                <a:solidFill>
                  <a:srgbClr val="FF00FF"/>
                </a:solidFill>
                <a:latin typeface="Times New Roman" pitchFamily="18" charset="0"/>
                <a:cs typeface="Times New Roman" pitchFamily="18" charset="0"/>
              </a:rPr>
              <a:t>,…+</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8" name="TextBox 7"/>
          <p:cNvSpPr txBox="1"/>
          <p:nvPr/>
        </p:nvSpPr>
        <p:spPr>
          <a:xfrm>
            <a:off x="7082971" y="3773695"/>
            <a:ext cx="5109029"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 Oxygen</a:t>
            </a:r>
            <a:endParaRPr lang="en-US" sz="2800" dirty="0">
              <a:solidFill>
                <a:srgbClr val="FF00FF"/>
              </a:solidFill>
              <a:latin typeface="Times New Roman" pitchFamily="18" charset="0"/>
              <a:cs typeface="Times New Roman" pitchFamily="18" charset="0"/>
            </a:endParaRPr>
          </a:p>
        </p:txBody>
      </p:sp>
      <p:sp>
        <p:nvSpPr>
          <p:cNvPr id="9" name="TextBox 8"/>
          <p:cNvSpPr txBox="1"/>
          <p:nvPr/>
        </p:nvSpPr>
        <p:spPr>
          <a:xfrm>
            <a:off x="2481943" y="4673582"/>
            <a:ext cx="4615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hữu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endParaRPr lang="en-US" sz="2800" dirty="0">
              <a:solidFill>
                <a:srgbClr val="FF00FF"/>
              </a:solidFill>
              <a:latin typeface="Times New Roman" pitchFamily="18" charset="0"/>
              <a:cs typeface="Times New Roman" pitchFamily="18" charset="0"/>
            </a:endParaRPr>
          </a:p>
        </p:txBody>
      </p:sp>
      <p:sp>
        <p:nvSpPr>
          <p:cNvPr id="10" name="TextBox 9"/>
          <p:cNvSpPr txBox="1"/>
          <p:nvPr/>
        </p:nvSpPr>
        <p:spPr>
          <a:xfrm>
            <a:off x="7097486" y="4484898"/>
            <a:ext cx="5094514" cy="954107"/>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 + Carbon dioxide +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11" name="TextBox 10"/>
          <p:cNvSpPr txBox="1"/>
          <p:nvPr/>
        </p:nvSpPr>
        <p:spPr>
          <a:xfrm>
            <a:off x="2510972" y="5457353"/>
            <a:ext cx="4615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Diễn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endParaRPr lang="en-US" sz="2800" dirty="0">
              <a:solidFill>
                <a:srgbClr val="FF00FF"/>
              </a:solidFill>
              <a:latin typeface="Times New Roman" pitchFamily="18" charset="0"/>
              <a:cs typeface="Times New Roman" pitchFamily="18" charset="0"/>
            </a:endParaRPr>
          </a:p>
        </p:txBody>
      </p:sp>
      <p:sp>
        <p:nvSpPr>
          <p:cNvPr id="12" name="TextBox 11"/>
          <p:cNvSpPr txBox="1"/>
          <p:nvPr/>
        </p:nvSpPr>
        <p:spPr>
          <a:xfrm>
            <a:off x="7082971" y="5442838"/>
            <a:ext cx="5109029"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Diễn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ở </a:t>
            </a:r>
            <a:r>
              <a:rPr lang="en-US" sz="2800" dirty="0" err="1" smtClean="0">
                <a:solidFill>
                  <a:srgbClr val="FF00FF"/>
                </a:solidFill>
                <a:latin typeface="Times New Roman" pitchFamily="18" charset="0"/>
                <a:cs typeface="Times New Roman" pitchFamily="18" charset="0"/>
              </a:rPr>
              <a:t>mọi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endParaRPr lang="en-US" sz="2800" dirty="0">
              <a:solidFill>
                <a:srgbClr val="FF00FF"/>
              </a:solidFill>
              <a:latin typeface="Times New Roman" pitchFamily="18" charset="0"/>
              <a:cs typeface="Times New Roman" pitchFamily="18" charset="0"/>
            </a:endParaRPr>
          </a:p>
        </p:txBody>
      </p:sp>
      <p:sp>
        <p:nvSpPr>
          <p:cNvPr id="13" name="TextBox 12"/>
          <p:cNvSpPr txBox="1"/>
          <p:nvPr/>
        </p:nvSpPr>
        <p:spPr>
          <a:xfrm>
            <a:off x="2510972" y="5994380"/>
            <a:ext cx="4615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Cần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cung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14" name="TextBox 13"/>
          <p:cNvSpPr txBox="1"/>
          <p:nvPr/>
        </p:nvSpPr>
        <p:spPr>
          <a:xfrm>
            <a:off x="7068457" y="6023409"/>
            <a:ext cx="5123543" cy="523220"/>
          </a:xfrm>
          <a:prstGeom prst="rect">
            <a:avLst/>
          </a:prstGeom>
          <a:noFill/>
        </p:spPr>
        <p:txBody>
          <a:bodyPr wrap="square" rtlCol="0">
            <a:spAutoFit/>
          </a:bodyPr>
          <a:lstStyle/>
          <a:p>
            <a:r>
              <a:rPr lang="en-US" sz="2800" dirty="0" err="1" smtClean="0">
                <a:solidFill>
                  <a:srgbClr val="FF00FF"/>
                </a:solidFill>
                <a:latin typeface="Times New Roman" pitchFamily="18" charset="0"/>
                <a:cs typeface="Times New Roman" pitchFamily="18" charset="0"/>
              </a:rPr>
              <a:t>Giải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phóng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endParaRPr lang="en-US" sz="2800" dirty="0">
              <a:solidFill>
                <a:srgbClr val="FF00FF"/>
              </a:solidFill>
              <a:latin typeface="Times New Roman" pitchFamily="18" charset="0"/>
              <a:cs typeface="Times New Roman" pitchFamily="18" charset="0"/>
            </a:endParaRPr>
          </a:p>
        </p:txBody>
      </p:sp>
      <p:sp>
        <p:nvSpPr>
          <p:cNvPr id="15" name="TextBox 14"/>
          <p:cNvSpPr txBox="1"/>
          <p:nvPr/>
        </p:nvSpPr>
        <p:spPr>
          <a:xfrm>
            <a:off x="0" y="0"/>
            <a:ext cx="12192000" cy="1077218"/>
          </a:xfrm>
          <a:prstGeom prst="rect">
            <a:avLst/>
          </a:prstGeom>
          <a:noFill/>
        </p:spPr>
        <p:txBody>
          <a:bodyPr wrap="square" rtlCol="0">
            <a:spAutoFit/>
          </a:bodyPr>
          <a:lstStyle/>
          <a:p>
            <a:pPr algn="ctr"/>
            <a:r>
              <a:rPr lang="en-US" sz="3200" dirty="0" err="1" smtClean="0">
                <a:solidFill>
                  <a:srgbClr val="FF0000"/>
                </a:solidFill>
                <a:latin typeface="Times New Roman" pitchFamily="18" charset="0"/>
                <a:cs typeface="Times New Roman" pitchFamily="18" charset="0"/>
              </a:rPr>
              <a:t>Bảng</a:t>
            </a:r>
            <a:r>
              <a:rPr lang="en-US" sz="3200" dirty="0" smtClean="0">
                <a:solidFill>
                  <a:srgbClr val="FF0000"/>
                </a:solidFill>
                <a:latin typeface="Times New Roman" pitchFamily="18" charset="0"/>
                <a:cs typeface="Times New Roman" pitchFamily="18" charset="0"/>
              </a:rPr>
              <a:t> so </a:t>
            </a:r>
            <a:r>
              <a:rPr lang="en-US" sz="3200" dirty="0" err="1" smtClean="0">
                <a:solidFill>
                  <a:srgbClr val="FF0000"/>
                </a:solidFill>
                <a:latin typeface="Times New Roman" pitchFamily="18" charset="0"/>
                <a:cs typeface="Times New Roman" pitchFamily="18" charset="0"/>
              </a:rPr>
              <a:t>sánh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sự</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khác</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nhau</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giữa</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quá</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trình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tổng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hợp</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và</a:t>
            </a:r>
            <a:r>
              <a:rPr lang="en-US" sz="3200" dirty="0" smtClean="0">
                <a:solidFill>
                  <a:srgbClr val="FF0000"/>
                </a:solidFill>
                <a:latin typeface="Times New Roman" pitchFamily="18" charset="0"/>
                <a:cs typeface="Times New Roman" pitchFamily="18" charset="0"/>
              </a:rPr>
              <a:t> </a:t>
            </a:r>
          </a:p>
          <a:p>
            <a:pPr algn="ctr"/>
            <a:r>
              <a:rPr lang="en-US" sz="3200" dirty="0" err="1" smtClean="0">
                <a:solidFill>
                  <a:srgbClr val="FF0000"/>
                </a:solidFill>
                <a:latin typeface="Times New Roman" pitchFamily="18" charset="0"/>
                <a:cs typeface="Times New Roman" pitchFamily="18" charset="0"/>
              </a:rPr>
              <a:t>quá</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trình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phân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giải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chất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hữu</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cơ</a:t>
            </a:r>
            <a:r>
              <a:rPr lang="en-US" sz="3200" dirty="0" smtClean="0">
                <a:solidFill>
                  <a:srgbClr val="FF0000"/>
                </a:solidFill>
                <a:latin typeface="Times New Roman" pitchFamily="18" charset="0"/>
                <a:cs typeface="Times New Roman" pitchFamily="18" charset="0"/>
              </a:rPr>
              <a:t> ở </a:t>
            </a:r>
            <a:r>
              <a:rPr lang="en-US" sz="3200" dirty="0" err="1" smtClean="0">
                <a:solidFill>
                  <a:srgbClr val="FF0000"/>
                </a:solidFill>
                <a:latin typeface="Times New Roman" pitchFamily="18" charset="0"/>
                <a:cs typeface="Times New Roman" pitchFamily="18" charset="0"/>
              </a:rPr>
              <a:t>sinh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vật</a:t>
            </a:r>
            <a:endParaRPr lang="en-US" sz="32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10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22"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p:cTn id="28"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9" dur="10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30" dur="1000"/>
                                        <p:tgtEl>
                                          <p:spTgt spid="7">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8">
                                            <p:txEl>
                                              <p:pRg st="0" end="0"/>
                                            </p:txEl>
                                          </p:spTgt>
                                        </p:tgtEl>
                                        <p:attrNameLst>
                                          <p:attrName>style.visibility</p:attrName>
                                        </p:attrNameLst>
                                      </p:cBhvr>
                                      <p:to>
                                        <p:strVal val="visible"/>
                                      </p:to>
                                    </p:set>
                                    <p:anim calcmode="lin" valueType="num">
                                      <p:cBhvr>
                                        <p:cTn id="35"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36" dur="1000" fill="hold"/>
                                        <p:tgtEl>
                                          <p:spTgt spid="8">
                                            <p:txEl>
                                              <p:pRg st="0" end="0"/>
                                            </p:txEl>
                                          </p:spTgt>
                                        </p:tgtEl>
                                        <p:attrNameLst>
                                          <p:attrName>ppt_h</p:attrName>
                                        </p:attrNameLst>
                                      </p:cBhvr>
                                      <p:tavLst>
                                        <p:tav tm="0">
                                          <p:val>
                                            <p:fltVal val="0"/>
                                          </p:val>
                                        </p:tav>
                                        <p:tav tm="100000">
                                          <p:val>
                                            <p:strVal val="#ppt_h"/>
                                          </p:val>
                                        </p:tav>
                                      </p:tavLst>
                                    </p:anim>
                                    <p:animEffect transition="in" filter="fade">
                                      <p:cBhvr>
                                        <p:cTn id="37" dur="1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 calcmode="lin" valueType="num">
                                      <p:cBhvr>
                                        <p:cTn id="42" dur="1000" fill="hold"/>
                                        <p:tgtEl>
                                          <p:spTgt spid="9">
                                            <p:txEl>
                                              <p:pRg st="0" end="0"/>
                                            </p:txEl>
                                          </p:spTgt>
                                        </p:tgtEl>
                                        <p:attrNameLst>
                                          <p:attrName>ppt_w</p:attrName>
                                        </p:attrNameLst>
                                      </p:cBhvr>
                                      <p:tavLst>
                                        <p:tav tm="0">
                                          <p:val>
                                            <p:fltVal val="0"/>
                                          </p:val>
                                        </p:tav>
                                        <p:tav tm="100000">
                                          <p:val>
                                            <p:strVal val="#ppt_w"/>
                                          </p:val>
                                        </p:tav>
                                      </p:tavLst>
                                    </p:anim>
                                    <p:anim calcmode="lin" valueType="num">
                                      <p:cBhvr>
                                        <p:cTn id="43" dur="10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44" dur="1000"/>
                                        <p:tgtEl>
                                          <p:spTgt spid="9">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10">
                                            <p:txEl>
                                              <p:pRg st="0" end="0"/>
                                            </p:txEl>
                                          </p:spTgt>
                                        </p:tgtEl>
                                        <p:attrNameLst>
                                          <p:attrName>style.visibility</p:attrName>
                                        </p:attrNameLst>
                                      </p:cBhvr>
                                      <p:to>
                                        <p:strVal val="visible"/>
                                      </p:to>
                                    </p:set>
                                    <p:anim calcmode="lin" valueType="num">
                                      <p:cBhvr>
                                        <p:cTn id="49" dur="1000" fill="hold"/>
                                        <p:tgtEl>
                                          <p:spTgt spid="10">
                                            <p:txEl>
                                              <p:pRg st="0" end="0"/>
                                            </p:txEl>
                                          </p:spTgt>
                                        </p:tgtEl>
                                        <p:attrNameLst>
                                          <p:attrName>ppt_w</p:attrName>
                                        </p:attrNameLst>
                                      </p:cBhvr>
                                      <p:tavLst>
                                        <p:tav tm="0">
                                          <p:val>
                                            <p:fltVal val="0"/>
                                          </p:val>
                                        </p:tav>
                                        <p:tav tm="100000">
                                          <p:val>
                                            <p:strVal val="#ppt_w"/>
                                          </p:val>
                                        </p:tav>
                                      </p:tavLst>
                                    </p:anim>
                                    <p:anim calcmode="lin" valueType="num">
                                      <p:cBhvr>
                                        <p:cTn id="50" dur="1000" fill="hold"/>
                                        <p:tgtEl>
                                          <p:spTgt spid="10">
                                            <p:txEl>
                                              <p:pRg st="0" end="0"/>
                                            </p:txEl>
                                          </p:spTgt>
                                        </p:tgtEl>
                                        <p:attrNameLst>
                                          <p:attrName>ppt_h</p:attrName>
                                        </p:attrNameLst>
                                      </p:cBhvr>
                                      <p:tavLst>
                                        <p:tav tm="0">
                                          <p:val>
                                            <p:fltVal val="0"/>
                                          </p:val>
                                        </p:tav>
                                        <p:tav tm="100000">
                                          <p:val>
                                            <p:strVal val="#ppt_h"/>
                                          </p:val>
                                        </p:tav>
                                      </p:tavLst>
                                    </p:anim>
                                    <p:animEffect transition="in" filter="fade">
                                      <p:cBhvr>
                                        <p:cTn id="51" dur="1000"/>
                                        <p:tgtEl>
                                          <p:spTgt spid="10">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0" fill="hold" nodeType="clickEffect">
                                  <p:stCondLst>
                                    <p:cond delay="0"/>
                                  </p:stCondLst>
                                  <p:childTnLst>
                                    <p:set>
                                      <p:cBhvr>
                                        <p:cTn id="55" dur="1" fill="hold">
                                          <p:stCondLst>
                                            <p:cond delay="0"/>
                                          </p:stCondLst>
                                        </p:cTn>
                                        <p:tgtEl>
                                          <p:spTgt spid="11">
                                            <p:txEl>
                                              <p:pRg st="0" end="0"/>
                                            </p:txEl>
                                          </p:spTgt>
                                        </p:tgtEl>
                                        <p:attrNameLst>
                                          <p:attrName>style.visibility</p:attrName>
                                        </p:attrNameLst>
                                      </p:cBhvr>
                                      <p:to>
                                        <p:strVal val="visible"/>
                                      </p:to>
                                    </p:set>
                                    <p:anim calcmode="lin" valueType="num">
                                      <p:cBhvr>
                                        <p:cTn id="56"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57" dur="1000" fill="hold"/>
                                        <p:tgtEl>
                                          <p:spTgt spid="11">
                                            <p:txEl>
                                              <p:pRg st="0" end="0"/>
                                            </p:txEl>
                                          </p:spTgt>
                                        </p:tgtEl>
                                        <p:attrNameLst>
                                          <p:attrName>ppt_h</p:attrName>
                                        </p:attrNameLst>
                                      </p:cBhvr>
                                      <p:tavLst>
                                        <p:tav tm="0">
                                          <p:val>
                                            <p:fltVal val="0"/>
                                          </p:val>
                                        </p:tav>
                                        <p:tav tm="100000">
                                          <p:val>
                                            <p:strVal val="#ppt_h"/>
                                          </p:val>
                                        </p:tav>
                                      </p:tavLst>
                                    </p:anim>
                                    <p:animEffect transition="in" filter="fade">
                                      <p:cBhvr>
                                        <p:cTn id="58" dur="1000"/>
                                        <p:tgtEl>
                                          <p:spTgt spid="11">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0" fill="hold" nodeType="clickEffect">
                                  <p:stCondLst>
                                    <p:cond delay="0"/>
                                  </p:stCondLst>
                                  <p:childTnLst>
                                    <p:set>
                                      <p:cBhvr>
                                        <p:cTn id="62" dur="1" fill="hold">
                                          <p:stCondLst>
                                            <p:cond delay="0"/>
                                          </p:stCondLst>
                                        </p:cTn>
                                        <p:tgtEl>
                                          <p:spTgt spid="12">
                                            <p:txEl>
                                              <p:pRg st="0" end="0"/>
                                            </p:txEl>
                                          </p:spTgt>
                                        </p:tgtEl>
                                        <p:attrNameLst>
                                          <p:attrName>style.visibility</p:attrName>
                                        </p:attrNameLst>
                                      </p:cBhvr>
                                      <p:to>
                                        <p:strVal val="visible"/>
                                      </p:to>
                                    </p:set>
                                    <p:anim calcmode="lin" valueType="num">
                                      <p:cBhvr>
                                        <p:cTn id="63" dur="1000" fill="hold"/>
                                        <p:tgtEl>
                                          <p:spTgt spid="12">
                                            <p:txEl>
                                              <p:pRg st="0" end="0"/>
                                            </p:txEl>
                                          </p:spTgt>
                                        </p:tgtEl>
                                        <p:attrNameLst>
                                          <p:attrName>ppt_w</p:attrName>
                                        </p:attrNameLst>
                                      </p:cBhvr>
                                      <p:tavLst>
                                        <p:tav tm="0">
                                          <p:val>
                                            <p:fltVal val="0"/>
                                          </p:val>
                                        </p:tav>
                                        <p:tav tm="100000">
                                          <p:val>
                                            <p:strVal val="#ppt_w"/>
                                          </p:val>
                                        </p:tav>
                                      </p:tavLst>
                                    </p:anim>
                                    <p:anim calcmode="lin" valueType="num">
                                      <p:cBhvr>
                                        <p:cTn id="64" dur="100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65" dur="1000"/>
                                        <p:tgtEl>
                                          <p:spTgt spid="12">
                                            <p:txEl>
                                              <p:pRg st="0" end="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0" fill="hold" nodeType="clickEffect">
                                  <p:stCondLst>
                                    <p:cond delay="0"/>
                                  </p:stCondLst>
                                  <p:childTnLst>
                                    <p:set>
                                      <p:cBhvr>
                                        <p:cTn id="69" dur="1" fill="hold">
                                          <p:stCondLst>
                                            <p:cond delay="0"/>
                                          </p:stCondLst>
                                        </p:cTn>
                                        <p:tgtEl>
                                          <p:spTgt spid="13">
                                            <p:txEl>
                                              <p:pRg st="0" end="0"/>
                                            </p:txEl>
                                          </p:spTgt>
                                        </p:tgtEl>
                                        <p:attrNameLst>
                                          <p:attrName>style.visibility</p:attrName>
                                        </p:attrNameLst>
                                      </p:cBhvr>
                                      <p:to>
                                        <p:strVal val="visible"/>
                                      </p:to>
                                    </p:set>
                                    <p:anim calcmode="lin" valueType="num">
                                      <p:cBhvr>
                                        <p:cTn id="70" dur="1000" fill="hold"/>
                                        <p:tgtEl>
                                          <p:spTgt spid="13">
                                            <p:txEl>
                                              <p:pRg st="0" end="0"/>
                                            </p:txEl>
                                          </p:spTgt>
                                        </p:tgtEl>
                                        <p:attrNameLst>
                                          <p:attrName>ppt_w</p:attrName>
                                        </p:attrNameLst>
                                      </p:cBhvr>
                                      <p:tavLst>
                                        <p:tav tm="0">
                                          <p:val>
                                            <p:fltVal val="0"/>
                                          </p:val>
                                        </p:tav>
                                        <p:tav tm="100000">
                                          <p:val>
                                            <p:strVal val="#ppt_w"/>
                                          </p:val>
                                        </p:tav>
                                      </p:tavLst>
                                    </p:anim>
                                    <p:anim calcmode="lin" valueType="num">
                                      <p:cBhvr>
                                        <p:cTn id="71" dur="1000" fill="hold"/>
                                        <p:tgtEl>
                                          <p:spTgt spid="13">
                                            <p:txEl>
                                              <p:pRg st="0" end="0"/>
                                            </p:txEl>
                                          </p:spTgt>
                                        </p:tgtEl>
                                        <p:attrNameLst>
                                          <p:attrName>ppt_h</p:attrName>
                                        </p:attrNameLst>
                                      </p:cBhvr>
                                      <p:tavLst>
                                        <p:tav tm="0">
                                          <p:val>
                                            <p:fltVal val="0"/>
                                          </p:val>
                                        </p:tav>
                                        <p:tav tm="100000">
                                          <p:val>
                                            <p:strVal val="#ppt_h"/>
                                          </p:val>
                                        </p:tav>
                                      </p:tavLst>
                                    </p:anim>
                                    <p:animEffect transition="in" filter="fade">
                                      <p:cBhvr>
                                        <p:cTn id="72" dur="1000"/>
                                        <p:tgtEl>
                                          <p:spTgt spid="13">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3" presetClass="entr" presetSubtype="0" fill="hold" nodeType="clickEffect">
                                  <p:stCondLst>
                                    <p:cond delay="0"/>
                                  </p:stCondLst>
                                  <p:childTnLst>
                                    <p:set>
                                      <p:cBhvr>
                                        <p:cTn id="76" dur="1" fill="hold">
                                          <p:stCondLst>
                                            <p:cond delay="0"/>
                                          </p:stCondLst>
                                        </p:cTn>
                                        <p:tgtEl>
                                          <p:spTgt spid="14">
                                            <p:txEl>
                                              <p:pRg st="0" end="0"/>
                                            </p:txEl>
                                          </p:spTgt>
                                        </p:tgtEl>
                                        <p:attrNameLst>
                                          <p:attrName>style.visibility</p:attrName>
                                        </p:attrNameLst>
                                      </p:cBhvr>
                                      <p:to>
                                        <p:strVal val="visible"/>
                                      </p:to>
                                    </p:set>
                                    <p:anim calcmode="lin" valueType="num">
                                      <p:cBhvr>
                                        <p:cTn id="77" dur="10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78" dur="1000" fill="hold"/>
                                        <p:tgtEl>
                                          <p:spTgt spid="14">
                                            <p:txEl>
                                              <p:pRg st="0" end="0"/>
                                            </p:txEl>
                                          </p:spTgt>
                                        </p:tgtEl>
                                        <p:attrNameLst>
                                          <p:attrName>ppt_h</p:attrName>
                                        </p:attrNameLst>
                                      </p:cBhvr>
                                      <p:tavLst>
                                        <p:tav tm="0">
                                          <p:val>
                                            <p:fltVal val="0"/>
                                          </p:val>
                                        </p:tav>
                                        <p:tav tm="100000">
                                          <p:val>
                                            <p:strVal val="#ppt_h"/>
                                          </p:val>
                                        </p:tav>
                                      </p:tavLst>
                                    </p:anim>
                                    <p:animEffect transition="in" filter="fade">
                                      <p:cBhvr>
                                        <p:cTn id="79" dur="1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srcRect/>
          <a:stretch>
            <a:fillRect/>
          </a:stretch>
        </p:blipFill>
        <p:spPr bwMode="auto">
          <a:xfrm>
            <a:off x="1306260" y="597807"/>
            <a:ext cx="5167086" cy="3283253"/>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6550452" y="757010"/>
            <a:ext cx="4560471" cy="2668361"/>
          </a:xfrm>
          <a:prstGeom prst="rect">
            <a:avLst/>
          </a:prstGeom>
          <a:noFill/>
          <a:ln w="9525">
            <a:noFill/>
            <a:miter lim="800000"/>
            <a:headEnd/>
            <a:tailEnd/>
          </a:ln>
          <a:effectLst/>
        </p:spPr>
      </p:pic>
      <p:sp>
        <p:nvSpPr>
          <p:cNvPr id="7" name="Rectangle 6"/>
          <p:cNvSpPr/>
          <p:nvPr/>
        </p:nvSpPr>
        <p:spPr>
          <a:xfrm>
            <a:off x="0" y="4185308"/>
            <a:ext cx="12192000" cy="2246769"/>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Ở tế bào lá cây: </a:t>
            </a:r>
            <a:endParaRPr lang="en-US" sz="2800" dirty="0" smtClean="0">
              <a:solidFill>
                <a:srgbClr val="FF00FF"/>
              </a:solidFill>
              <a:latin typeface="+mj-lt"/>
            </a:endParaRPr>
          </a:p>
          <a:p>
            <a:pPr algn="just">
              <a:buFontTx/>
              <a:buChar char="-"/>
            </a:pPr>
            <a:r>
              <a:rPr lang="en-US" sz="2800" dirty="0" smtClean="0">
                <a:solidFill>
                  <a:srgbClr val="FF00FF"/>
                </a:solidFill>
                <a:latin typeface="+mj-lt"/>
              </a:rPr>
              <a:t> </a:t>
            </a:r>
            <a:r>
              <a:rPr lang="vi-VN" sz="2800" dirty="0" smtClean="0">
                <a:solidFill>
                  <a:srgbClr val="FF00FF"/>
                </a:solidFill>
                <a:latin typeface="+mj-lt"/>
              </a:rPr>
              <a:t>Quá trình tổng hợp chất hữu cơ (quang hợp) tạo ra nguyên liệu cho quá trình phân giải chất hữu cơ (hô hấp tế bào). </a:t>
            </a:r>
            <a:endParaRPr lang="en-US" sz="2800" dirty="0" smtClean="0">
              <a:solidFill>
                <a:srgbClr val="FF00FF"/>
              </a:solidFill>
              <a:latin typeface="+mj-lt"/>
            </a:endParaRPr>
          </a:p>
          <a:p>
            <a:pPr algn="just">
              <a:buFontTx/>
              <a:buChar char="-"/>
            </a:pPr>
            <a:r>
              <a:rPr lang="en-US" sz="2800" dirty="0" smtClean="0">
                <a:solidFill>
                  <a:srgbClr val="FF00FF"/>
                </a:solidFill>
                <a:latin typeface="+mj-lt"/>
              </a:rPr>
              <a:t> </a:t>
            </a:r>
            <a:r>
              <a:rPr lang="vi-VN" sz="2800" dirty="0" smtClean="0">
                <a:solidFill>
                  <a:srgbClr val="FF00FF"/>
                </a:solidFill>
                <a:latin typeface="+mj-lt"/>
              </a:rPr>
              <a:t>Ngược lại, quá trình phân giải chất hữu cơ lại cung cấp năng lượng cần thiết và khí carbon dioxide cho quá trình tổng hợp chất hữu cơ.</a:t>
            </a:r>
            <a:endParaRPr lang="en-US" sz="2800" dirty="0">
              <a:solidFill>
                <a:srgbClr val="FF00FF"/>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Effect transition="in" filter="fade">
                                      <p:cBhvr>
                                        <p:cTn id="9" dur="500"/>
                                        <p:tgtEl>
                                          <p:spTgt spid="921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9219"/>
                                        </p:tgtEl>
                                        <p:attrNameLst>
                                          <p:attrName>style.visibility</p:attrName>
                                        </p:attrNameLst>
                                      </p:cBhvr>
                                      <p:to>
                                        <p:strVal val="visible"/>
                                      </p:to>
                                    </p:set>
                                    <p:anim calcmode="lin" valueType="num">
                                      <p:cBhvr>
                                        <p:cTn id="14" dur="500" fill="hold"/>
                                        <p:tgtEl>
                                          <p:spTgt spid="9219"/>
                                        </p:tgtEl>
                                        <p:attrNameLst>
                                          <p:attrName>ppt_w</p:attrName>
                                        </p:attrNameLst>
                                      </p:cBhvr>
                                      <p:tavLst>
                                        <p:tav tm="0">
                                          <p:val>
                                            <p:fltVal val="0"/>
                                          </p:val>
                                        </p:tav>
                                        <p:tav tm="100000">
                                          <p:val>
                                            <p:strVal val="#ppt_w"/>
                                          </p:val>
                                        </p:tav>
                                      </p:tavLst>
                                    </p:anim>
                                    <p:anim calcmode="lin" valueType="num">
                                      <p:cBhvr>
                                        <p:cTn id="15" dur="500" fill="hold"/>
                                        <p:tgtEl>
                                          <p:spTgt spid="9219"/>
                                        </p:tgtEl>
                                        <p:attrNameLst>
                                          <p:attrName>ppt_h</p:attrName>
                                        </p:attrNameLst>
                                      </p:cBhvr>
                                      <p:tavLst>
                                        <p:tav tm="0">
                                          <p:val>
                                            <p:fltVal val="0"/>
                                          </p:val>
                                        </p:tav>
                                        <p:tav tm="100000">
                                          <p:val>
                                            <p:strVal val="#ppt_h"/>
                                          </p:val>
                                        </p:tav>
                                      </p:tavLst>
                                    </p:anim>
                                    <p:animEffect transition="in" filter="fade">
                                      <p:cBhvr>
                                        <p:cTn id="16" dur="500"/>
                                        <p:tgtEl>
                                          <p:spTgt spid="9219"/>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 calcmode="lin" valueType="num">
                                      <p:cBhvr>
                                        <p:cTn id="21"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0" end="0"/>
                                            </p:txEl>
                                          </p:spTgt>
                                        </p:tgtEl>
                                        <p:attrNameLst>
                                          <p:attrName>ppt_h</p:attrName>
                                        </p:attrNameLst>
                                      </p:cBhvr>
                                      <p:tavLst>
                                        <p:tav tm="0">
                                          <p:val>
                                            <p:fltVal val="0"/>
                                          </p:val>
                                        </p:tav>
                                        <p:tav tm="100000">
                                          <p:val>
                                            <p:strVal val="#ppt_h"/>
                                          </p:val>
                                        </p:tav>
                                      </p:tavLst>
                                    </p:anim>
                                    <p:anim calcmode="lin" valueType="num">
                                      <p:cBhvr>
                                        <p:cTn id="23" dur="500" fill="hold"/>
                                        <p:tgtEl>
                                          <p:spTgt spid="7">
                                            <p:txEl>
                                              <p:pRg st="0" end="0"/>
                                            </p:txEl>
                                          </p:spTgt>
                                        </p:tgtEl>
                                        <p:attrNameLst>
                                          <p:attrName>style.rotation</p:attrName>
                                        </p:attrNameLst>
                                      </p:cBhvr>
                                      <p:tavLst>
                                        <p:tav tm="0">
                                          <p:val>
                                            <p:fltVal val="360"/>
                                          </p:val>
                                        </p:tav>
                                        <p:tav tm="100000">
                                          <p:val>
                                            <p:fltVal val="0"/>
                                          </p:val>
                                        </p:tav>
                                      </p:tavLst>
                                    </p:anim>
                                    <p:animEffect transition="in" filter="fade">
                                      <p:cBhvr>
                                        <p:cTn id="24" dur="500"/>
                                        <p:tgtEl>
                                          <p:spTgt spid="7">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9" presetClass="entr" presetSubtype="0" decel="100000" fill="hold" nodeType="clickEffect">
                                  <p:stCondLst>
                                    <p:cond delay="0"/>
                                  </p:stCondLst>
                                  <p:childTnLst>
                                    <p:set>
                                      <p:cBhvr>
                                        <p:cTn id="28" dur="1" fill="hold">
                                          <p:stCondLst>
                                            <p:cond delay="0"/>
                                          </p:stCondLst>
                                        </p:cTn>
                                        <p:tgtEl>
                                          <p:spTgt spid="7">
                                            <p:txEl>
                                              <p:pRg st="1" end="1"/>
                                            </p:txEl>
                                          </p:spTgt>
                                        </p:tgtEl>
                                        <p:attrNameLst>
                                          <p:attrName>style.visibility</p:attrName>
                                        </p:attrNameLst>
                                      </p:cBhvr>
                                      <p:to>
                                        <p:strVal val="visible"/>
                                      </p:to>
                                    </p:set>
                                    <p:anim calcmode="lin" valueType="num">
                                      <p:cBhvr>
                                        <p:cTn id="29"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7">
                                            <p:txEl>
                                              <p:pRg st="1" end="1"/>
                                            </p:txEl>
                                          </p:spTgt>
                                        </p:tgtEl>
                                        <p:attrNameLst>
                                          <p:attrName>ppt_h</p:attrName>
                                        </p:attrNameLst>
                                      </p:cBhvr>
                                      <p:tavLst>
                                        <p:tav tm="0">
                                          <p:val>
                                            <p:fltVal val="0"/>
                                          </p:val>
                                        </p:tav>
                                        <p:tav tm="100000">
                                          <p:val>
                                            <p:strVal val="#ppt_h"/>
                                          </p:val>
                                        </p:tav>
                                      </p:tavLst>
                                    </p:anim>
                                    <p:anim calcmode="lin" valueType="num">
                                      <p:cBhvr>
                                        <p:cTn id="31" dur="500" fill="hold"/>
                                        <p:tgtEl>
                                          <p:spTgt spid="7">
                                            <p:txEl>
                                              <p:pRg st="1" end="1"/>
                                            </p:txEl>
                                          </p:spTgt>
                                        </p:tgtEl>
                                        <p:attrNameLst>
                                          <p:attrName>style.rotation</p:attrName>
                                        </p:attrNameLst>
                                      </p:cBhvr>
                                      <p:tavLst>
                                        <p:tav tm="0">
                                          <p:val>
                                            <p:fltVal val="360"/>
                                          </p:val>
                                        </p:tav>
                                        <p:tav tm="100000">
                                          <p:val>
                                            <p:fltVal val="0"/>
                                          </p:val>
                                        </p:tav>
                                      </p:tavLst>
                                    </p:anim>
                                    <p:animEffect transition="in" filter="fade">
                                      <p:cBhvr>
                                        <p:cTn id="32" dur="500"/>
                                        <p:tgtEl>
                                          <p:spTgt spid="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9" presetClass="entr" presetSubtype="0" decel="100000" fill="hold" nodeType="clickEffect">
                                  <p:stCondLst>
                                    <p:cond delay="0"/>
                                  </p:stCondLst>
                                  <p:childTnLst>
                                    <p:set>
                                      <p:cBhvr>
                                        <p:cTn id="36" dur="1" fill="hold">
                                          <p:stCondLst>
                                            <p:cond delay="0"/>
                                          </p:stCondLst>
                                        </p:cTn>
                                        <p:tgtEl>
                                          <p:spTgt spid="7">
                                            <p:txEl>
                                              <p:pRg st="2" end="2"/>
                                            </p:txEl>
                                          </p:spTgt>
                                        </p:tgtEl>
                                        <p:attrNameLst>
                                          <p:attrName>style.visibility</p:attrName>
                                        </p:attrNameLst>
                                      </p:cBhvr>
                                      <p:to>
                                        <p:strVal val="visible"/>
                                      </p:to>
                                    </p:set>
                                    <p:anim calcmode="lin" valueType="num">
                                      <p:cBhvr>
                                        <p:cTn id="37"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38" dur="500" fill="hold"/>
                                        <p:tgtEl>
                                          <p:spTgt spid="7">
                                            <p:txEl>
                                              <p:pRg st="2" end="2"/>
                                            </p:txEl>
                                          </p:spTgt>
                                        </p:tgtEl>
                                        <p:attrNameLst>
                                          <p:attrName>ppt_h</p:attrName>
                                        </p:attrNameLst>
                                      </p:cBhvr>
                                      <p:tavLst>
                                        <p:tav tm="0">
                                          <p:val>
                                            <p:fltVal val="0"/>
                                          </p:val>
                                        </p:tav>
                                        <p:tav tm="100000">
                                          <p:val>
                                            <p:strVal val="#ppt_h"/>
                                          </p:val>
                                        </p:tav>
                                      </p:tavLst>
                                    </p:anim>
                                    <p:anim calcmode="lin" valueType="num">
                                      <p:cBhvr>
                                        <p:cTn id="39" dur="500" fill="hold"/>
                                        <p:tgtEl>
                                          <p:spTgt spid="7">
                                            <p:txEl>
                                              <p:pRg st="2" end="2"/>
                                            </p:txEl>
                                          </p:spTgt>
                                        </p:tgtEl>
                                        <p:attrNameLst>
                                          <p:attrName>style.rotation</p:attrName>
                                        </p:attrNameLst>
                                      </p:cBhvr>
                                      <p:tavLst>
                                        <p:tav tm="0">
                                          <p:val>
                                            <p:fltVal val="360"/>
                                          </p:val>
                                        </p:tav>
                                        <p:tav tm="100000">
                                          <p:val>
                                            <p:fltVal val="0"/>
                                          </p:val>
                                        </p:tav>
                                      </p:tavLst>
                                    </p:anim>
                                    <p:animEffect transition="in" filter="fade">
                                      <p:cBhvr>
                                        <p:cTn id="40"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0" y="3178630"/>
            <a:ext cx="12192000" cy="954107"/>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MỐI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QUAN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CHIỀU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GIỮA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TỔNG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HỢP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GIẢI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HỮU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Ở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4085775"/>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7" name="Rectangle 6"/>
          <p:cNvSpPr/>
          <p:nvPr/>
        </p:nvSpPr>
        <p:spPr>
          <a:xfrm>
            <a:off x="0" y="4185308"/>
            <a:ext cx="12192000" cy="1384995"/>
          </a:xfrm>
          <a:prstGeom prst="rect">
            <a:avLst/>
          </a:prstGeom>
        </p:spPr>
        <p:txBody>
          <a:bodyPr wrap="square">
            <a:spAutoFit/>
          </a:bodyPr>
          <a:lstStyle/>
          <a:p>
            <a:pPr algn="just"/>
            <a:r>
              <a:rPr lang="en-US" sz="2800" dirty="0" smtClean="0">
                <a:solidFill>
                  <a:srgbClr val="FF00FF"/>
                </a:solidFill>
                <a:latin typeface="+mj-lt"/>
              </a:rPr>
              <a:t>	</a:t>
            </a:r>
            <a:r>
              <a:rPr lang="vi-VN" sz="2800" dirty="0" smtClean="0">
                <a:solidFill>
                  <a:srgbClr val="FF00FF"/>
                </a:solidFill>
                <a:latin typeface="+mj-lt"/>
              </a:rPr>
              <a:t>Trong trồng trọt người nông dân cần phải làm đất tơi xốp, thoáng khí sẽ cấp nhiều oxygen cho hô hấp của tế bào lông hút, rễ sẽ hút được nhiều nước và mu</a:t>
            </a:r>
            <a:r>
              <a:rPr lang="en-US" sz="2800" dirty="0" smtClean="0">
                <a:solidFill>
                  <a:srgbClr val="FF00FF"/>
                </a:solidFill>
                <a:latin typeface="+mj-lt"/>
              </a:rPr>
              <a:t>ố</a:t>
            </a:r>
            <a:r>
              <a:rPr lang="vi-VN" sz="2800" dirty="0" smtClean="0">
                <a:solidFill>
                  <a:srgbClr val="FF00FF"/>
                </a:solidFill>
                <a:latin typeface="+mj-lt"/>
              </a:rPr>
              <a:t>i khoáng cần cho quang hợp của cây, tạo năng suất cao.</a:t>
            </a:r>
            <a:endParaRPr lang="en-US" sz="2800" dirty="0">
              <a:solidFill>
                <a:srgbClr val="FF00FF"/>
              </a:solidFill>
              <a:latin typeface="+mj-lt"/>
            </a:endParaRPr>
          </a:p>
        </p:txBody>
      </p:sp>
      <p:pic>
        <p:nvPicPr>
          <p:cNvPr id="10242" name="Picture 2"/>
          <p:cNvPicPr>
            <a:picLocks noChangeAspect="1" noChangeArrowheads="1"/>
          </p:cNvPicPr>
          <p:nvPr/>
        </p:nvPicPr>
        <p:blipFill>
          <a:blip r:embed="rId2"/>
          <a:srcRect/>
          <a:stretch>
            <a:fillRect/>
          </a:stretch>
        </p:blipFill>
        <p:spPr bwMode="auto">
          <a:xfrm>
            <a:off x="3764411" y="541561"/>
            <a:ext cx="4624841" cy="3286689"/>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10242"/>
                                        </p:tgtEl>
                                        <p:attrNameLst>
                                          <p:attrName>style.visibility</p:attrName>
                                        </p:attrNameLst>
                                      </p:cBhvr>
                                      <p:to>
                                        <p:strVal val="visible"/>
                                      </p:to>
                                    </p:set>
                                    <p:anim from="(-#ppt_w/2)" to="(#ppt_x)" calcmode="lin" valueType="num">
                                      <p:cBhvr>
                                        <p:cTn id="7" dur="600" fill="hold">
                                          <p:stCondLst>
                                            <p:cond delay="0"/>
                                          </p:stCondLst>
                                        </p:cTn>
                                        <p:tgtEl>
                                          <p:spTgt spid="10242"/>
                                        </p:tgtEl>
                                        <p:attrNameLst>
                                          <p:attrName>ppt_x</p:attrName>
                                        </p:attrNameLst>
                                      </p:cBhvr>
                                    </p:anim>
                                    <p:anim from="0" to="-1.0" calcmode="lin" valueType="num">
                                      <p:cBhvr>
                                        <p:cTn id="8" dur="200" decel="50000" autoRev="1" fill="hold">
                                          <p:stCondLst>
                                            <p:cond delay="600"/>
                                          </p:stCondLst>
                                        </p:cTn>
                                        <p:tgtEl>
                                          <p:spTgt spid="10242"/>
                                        </p:tgtEl>
                                        <p:attrNameLst>
                                          <p:attrName>xshear</p:attrName>
                                        </p:attrNameLst>
                                      </p:cBhvr>
                                    </p:anim>
                                    <p:animScale>
                                      <p:cBhvr>
                                        <p:cTn id="9" dur="200" decel="100000" autoRev="1" fill="hold">
                                          <p:stCondLst>
                                            <p:cond delay="600"/>
                                          </p:stCondLst>
                                        </p:cTn>
                                        <p:tgtEl>
                                          <p:spTgt spid="10242"/>
                                        </p:tgtEl>
                                      </p:cBhvr>
                                      <p:from x="100000" y="100000"/>
                                      <p:to x="80000" y="100000"/>
                                    </p:animScale>
                                    <p:anim by="(#ppt_h/3+#ppt_w*0.1)" calcmode="lin" valueType="num">
                                      <p:cBhvr additive="sum">
                                        <p:cTn id="10" dur="200" decel="100000" autoRev="1" fill="hold">
                                          <p:stCondLst>
                                            <p:cond delay="600"/>
                                          </p:stCondLst>
                                        </p:cTn>
                                        <p:tgtEl>
                                          <p:spTgt spid="1024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strips(downLeft)">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11266" name="Picture 2"/>
          <p:cNvPicPr>
            <a:picLocks noChangeAspect="1" noChangeArrowheads="1"/>
          </p:cNvPicPr>
          <p:nvPr/>
        </p:nvPicPr>
        <p:blipFill>
          <a:blip r:embed="rId2"/>
          <a:srcRect/>
          <a:stretch>
            <a:fillRect/>
          </a:stretch>
        </p:blipFill>
        <p:spPr bwMode="auto">
          <a:xfrm>
            <a:off x="32811" y="1915886"/>
            <a:ext cx="12097295" cy="301897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slide(fromBottom)">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
        <p:nvSpPr>
          <p:cNvPr id="7" name="TextBox 6"/>
          <p:cNvSpPr txBox="1"/>
          <p:nvPr/>
        </p:nvSpPr>
        <p:spPr>
          <a:xfrm>
            <a:off x="0" y="3178630"/>
            <a:ext cx="12192000" cy="954107"/>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 </a:t>
            </a:r>
            <a:r>
              <a:rPr lang="en-US" sz="2800" b="1" dirty="0" err="1" smtClean="0">
                <a:solidFill>
                  <a:srgbClr val="0000FF"/>
                </a:solidFill>
                <a:latin typeface="Times New Roman" pitchFamily="18" charset="0"/>
                <a:cs typeface="Times New Roman" pitchFamily="18" charset="0"/>
              </a:rPr>
              <a:t>MỐI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QUAN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HỆ</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HAI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CHIỀU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GIỮA</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TỔNG</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HỢP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VÀ</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PHÂN</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GIẢI</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CHẤT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HỮU</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CƠ</a:t>
            </a:r>
            <a:r>
              <a:rPr lang="en-US" sz="2800" b="1" dirty="0" smtClean="0">
                <a:solidFill>
                  <a:srgbClr val="0000FF"/>
                </a:solidFill>
                <a:latin typeface="Times New Roman" pitchFamily="18" charset="0"/>
                <a:cs typeface="Times New Roman" pitchFamily="18" charset="0"/>
              </a:rPr>
              <a:t> Ở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9" name="TextBox 8"/>
          <p:cNvSpPr txBox="1"/>
          <p:nvPr/>
        </p:nvSpPr>
        <p:spPr>
          <a:xfrm>
            <a:off x="0" y="4085775"/>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mối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quan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hệ</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hai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chiều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đó</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tạo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nguyên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liệu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cần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hợp</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1" name="TextBox 10"/>
          <p:cNvSpPr txBox="1"/>
          <p:nvPr/>
        </p:nvSpPr>
        <p:spPr>
          <a:xfrm>
            <a:off x="0" y="5392059"/>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Effect transition="in" filter="fade">
                                      <p:cBhvr>
                                        <p:cTn id="9"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063921"/>
            <a:ext cx="12192000" cy="1569660"/>
          </a:xfrm>
          <a:prstGeom prst="rect">
            <a:avLst/>
          </a:prstGeom>
          <a:noFill/>
        </p:spPr>
        <p:txBody>
          <a:bodyPr wrap="square" rtlCol="0">
            <a:spAutoFit/>
          </a:bodyPr>
          <a:lstStyle/>
          <a:p>
            <a:pPr algn="ctr"/>
            <a:r>
              <a:rPr lang="en-US" sz="4800" b="1" dirty="0" smtClean="0">
                <a:solidFill>
                  <a:srgbClr val="0000FF"/>
                </a:solidFill>
                <a:latin typeface="Times New Roman" pitchFamily="18" charset="0"/>
                <a:cs typeface="Times New Roman" pitchFamily="18" charset="0"/>
              </a:rPr>
              <a:t>CHỦ </a:t>
            </a:r>
            <a:r>
              <a:rPr lang="en-US" sz="4800" b="1" dirty="0" err="1" smtClean="0">
                <a:solidFill>
                  <a:srgbClr val="0000FF"/>
                </a:solidFill>
                <a:latin typeface="Times New Roman" pitchFamily="18" charset="0"/>
                <a:cs typeface="Times New Roman" pitchFamily="18" charset="0"/>
              </a:rPr>
              <a:t>ĐỀ</a:t>
            </a:r>
            <a:r>
              <a:rPr lang="en-US" sz="4800" b="1" dirty="0" smtClean="0">
                <a:solidFill>
                  <a:srgbClr val="0000FF"/>
                </a:solidFill>
                <a:latin typeface="Times New Roman" pitchFamily="18" charset="0"/>
                <a:cs typeface="Times New Roman" pitchFamily="18" charset="0"/>
              </a:rPr>
              <a:t> 8: </a:t>
            </a:r>
            <a:r>
              <a:rPr lang="en-US" sz="4800" b="1" dirty="0" err="1" smtClean="0">
                <a:solidFill>
                  <a:srgbClr val="0000FF"/>
                </a:solidFill>
                <a:latin typeface="Times New Roman" pitchFamily="18" charset="0"/>
                <a:cs typeface="Times New Roman" pitchFamily="18" charset="0"/>
              </a:rPr>
              <a:t>TRAO</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ĐỔI</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CHẤT</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VÀ</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CHUYỂN</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HÓA</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NĂNG</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LƯỢNG</a:t>
            </a:r>
            <a:r>
              <a:rPr lang="en-US" sz="4800" b="1" dirty="0" smtClean="0">
                <a:solidFill>
                  <a:srgbClr val="0000FF"/>
                </a:solidFill>
                <a:latin typeface="Times New Roman" pitchFamily="18" charset="0"/>
                <a:cs typeface="Times New Roman" pitchFamily="18" charset="0"/>
              </a:rPr>
              <a:t> Ở </a:t>
            </a:r>
            <a:r>
              <a:rPr lang="en-US" sz="4800" b="1" dirty="0" err="1" smtClean="0">
                <a:solidFill>
                  <a:srgbClr val="0000FF"/>
                </a:solidFill>
                <a:latin typeface="Times New Roman" pitchFamily="18" charset="0"/>
                <a:cs typeface="Times New Roman" pitchFamily="18" charset="0"/>
              </a:rPr>
              <a:t>SINH</a:t>
            </a:r>
            <a:r>
              <a:rPr lang="en-US" sz="4800" b="1" dirty="0" smtClean="0">
                <a:solidFill>
                  <a:srgbClr val="0000FF"/>
                </a:solidFill>
                <a:latin typeface="Times New Roman" pitchFamily="18" charset="0"/>
                <a:cs typeface="Times New Roman" pitchFamily="18" charset="0"/>
              </a:rPr>
              <a:t> </a:t>
            </a:r>
            <a:r>
              <a:rPr lang="en-US" sz="4800" b="1" dirty="0" err="1" smtClean="0">
                <a:solidFill>
                  <a:srgbClr val="0000FF"/>
                </a:solidFill>
                <a:latin typeface="Times New Roman" pitchFamily="18" charset="0"/>
                <a:cs typeface="Times New Roman" pitchFamily="18" charset="0"/>
              </a:rPr>
              <a:t>VẬT</a:t>
            </a:r>
            <a:endParaRPr lang="en-US" sz="3200" b="1" dirty="0">
              <a:solidFill>
                <a:srgbClr val="0000FF"/>
              </a:solidFill>
              <a:latin typeface="Times New Roman" pitchFamily="18" charset="0"/>
              <a:cs typeface="Times New Roman" pitchFamily="18" charset="0"/>
            </a:endParaRPr>
          </a:p>
        </p:txBody>
      </p:sp>
      <p:sp>
        <p:nvSpPr>
          <p:cNvPr id="5" name="TextBox 4"/>
          <p:cNvSpPr txBox="1"/>
          <p:nvPr/>
        </p:nvSpPr>
        <p:spPr>
          <a:xfrm>
            <a:off x="0" y="3783836"/>
            <a:ext cx="12192000" cy="1523494"/>
          </a:xfrm>
          <a:prstGeom prst="rect">
            <a:avLst/>
          </a:prstGeom>
          <a:noFill/>
        </p:spPr>
        <p:txBody>
          <a:bodyPr wrap="square" rtlCol="0">
            <a:spAutoFit/>
          </a:bodyPr>
          <a:lstStyle/>
          <a:p>
            <a:pPr algn="ctr"/>
            <a:r>
              <a:rPr lang="en-US" sz="4500" b="1" smtClean="0">
                <a:solidFill>
                  <a:srgbClr val="0000FF"/>
                </a:solidFill>
                <a:latin typeface="Times New Roman" pitchFamily="18" charset="0"/>
                <a:cs typeface="Times New Roman" pitchFamily="18" charset="0"/>
              </a:rPr>
              <a:t>TIẾT 11,12,13,14</a:t>
            </a:r>
          </a:p>
          <a:p>
            <a:pPr algn="ctr"/>
            <a:r>
              <a:rPr lang="en-US" sz="4500" b="1" smtClean="0">
                <a:solidFill>
                  <a:srgbClr val="0000FF"/>
                </a:solidFill>
                <a:latin typeface="Times New Roman" pitchFamily="18" charset="0"/>
                <a:cs typeface="Times New Roman" pitchFamily="18" charset="0"/>
              </a:rPr>
              <a:t>BÀI </a:t>
            </a:r>
            <a:r>
              <a:rPr lang="en-US" sz="4500" b="1" dirty="0" smtClean="0">
                <a:solidFill>
                  <a:srgbClr val="0000FF"/>
                </a:solidFill>
                <a:latin typeface="Times New Roman" pitchFamily="18" charset="0"/>
                <a:cs typeface="Times New Roman" pitchFamily="18" charset="0"/>
              </a:rPr>
              <a:t>21: </a:t>
            </a:r>
            <a:r>
              <a:rPr lang="en-US" sz="4500" b="1" dirty="0" err="1" smtClean="0">
                <a:solidFill>
                  <a:srgbClr val="0000FF"/>
                </a:solidFill>
                <a:latin typeface="Times New Roman" pitchFamily="18" charset="0"/>
                <a:cs typeface="Times New Roman" pitchFamily="18" charset="0"/>
              </a:rPr>
              <a:t>HÔ</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HẤP</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TẾ</a:t>
            </a:r>
            <a:r>
              <a:rPr lang="en-US" sz="4500" b="1" dirty="0" smtClean="0">
                <a:solidFill>
                  <a:srgbClr val="0000FF"/>
                </a:solidFill>
                <a:latin typeface="Times New Roman" pitchFamily="18" charset="0"/>
                <a:cs typeface="Times New Roman" pitchFamily="18" charset="0"/>
              </a:rPr>
              <a:t> </a:t>
            </a:r>
            <a:r>
              <a:rPr lang="en-US" sz="4500" b="1" dirty="0" err="1" smtClean="0">
                <a:solidFill>
                  <a:srgbClr val="0000FF"/>
                </a:solidFill>
                <a:latin typeface="Times New Roman" pitchFamily="18" charset="0"/>
                <a:cs typeface="Times New Roman" pitchFamily="18" charset="0"/>
              </a:rPr>
              <a:t>BÀO</a:t>
            </a:r>
            <a:r>
              <a:rPr lang="en-US" sz="4800" b="1" dirty="0" smtClean="0">
                <a:solidFill>
                  <a:srgbClr val="0000FF"/>
                </a:solidFill>
                <a:latin typeface="Times New Roman" pitchFamily="18" charset="0"/>
                <a:cs typeface="Times New Roman" pitchFamily="18" charset="0"/>
              </a:rPr>
              <a:t>.</a:t>
            </a:r>
            <a:endParaRPr lang="en-US" sz="4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5"/>
                                        </p:tgtEl>
                                        <p:attrNameLst>
                                          <p:attrName>ppt_y</p:attrName>
                                        </p:attrNameLst>
                                      </p:cBhvr>
                                      <p:tavLst>
                                        <p:tav tm="0">
                                          <p:val>
                                            <p:strVal val="#ppt_y"/>
                                          </p:val>
                                        </p:tav>
                                        <p:tav tm="100000">
                                          <p:val>
                                            <p:strVal val="#ppt_y"/>
                                          </p:val>
                                        </p:tav>
                                      </p:tavLst>
                                    </p:anim>
                                    <p:anim calcmode="lin" valueType="num">
                                      <p:cBhvr>
                                        <p:cTn id="14" dur="5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47171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7" name="Rectangle 6"/>
          <p:cNvSpPr/>
          <p:nvPr/>
        </p:nvSpPr>
        <p:spPr>
          <a:xfrm>
            <a:off x="0" y="992672"/>
            <a:ext cx="12192000" cy="4832092"/>
          </a:xfrm>
          <a:prstGeom prst="rect">
            <a:avLst/>
          </a:prstGeom>
        </p:spPr>
        <p:txBody>
          <a:bodyPr wrap="square">
            <a:spAutoFit/>
          </a:bodyPr>
          <a:lstStyle/>
          <a:p>
            <a:pPr algn="just"/>
            <a:r>
              <a:rPr lang="en-US" sz="2800" b="1" dirty="0" smtClean="0">
                <a:solidFill>
                  <a:srgbClr val="FF00FF"/>
                </a:solidFill>
                <a:latin typeface="Times New Roman" pitchFamily="18" charset="0"/>
                <a:cs typeface="Times New Roman" pitchFamily="18" charset="0"/>
              </a:rPr>
              <a:t>1. </a:t>
            </a:r>
            <a:r>
              <a:rPr lang="vi-VN" sz="2800" b="1" dirty="0" smtClean="0">
                <a:solidFill>
                  <a:srgbClr val="FF00FF"/>
                </a:solidFill>
                <a:latin typeface="Times New Roman" pitchFamily="18" charset="0"/>
                <a:cs typeface="Times New Roman" pitchFamily="18" charset="0"/>
              </a:rPr>
              <a:t>Chuẩn bị</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Mẫu vật: 100 g hạt đậu (hoặc hạt lúa, hạt ngô,...) nảy mầm.</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Dụng cụ bình thuỷ t</a:t>
            </a:r>
            <a:r>
              <a:rPr lang="en-US" sz="2800" dirty="0" err="1" smtClean="0">
                <a:solidFill>
                  <a:srgbClr val="FF00FF"/>
                </a:solidFill>
                <a:latin typeface="Times New Roman" pitchFamily="18" charset="0"/>
                <a:cs typeface="Times New Roman" pitchFamily="18" charset="0"/>
              </a:rPr>
              <a:t>i</a:t>
            </a:r>
            <a:r>
              <a:rPr lang="vi-VN" sz="2800" dirty="0" smtClean="0">
                <a:solidFill>
                  <a:srgbClr val="FF00FF"/>
                </a:solidFill>
                <a:latin typeface="Times New Roman" pitchFamily="18" charset="0"/>
                <a:cs typeface="Times New Roman" pitchFamily="18" charset="0"/>
              </a:rPr>
              <a:t>nh dung tích 1 lít, nắp đậy, que kim loại có giá đỡ nến, hai cây nến nhỏ, bật lửa hoặc diêm.</a:t>
            </a:r>
          </a:p>
          <a:p>
            <a:pPr algn="just"/>
            <a:r>
              <a:rPr lang="en-US" sz="2800" b="1" dirty="0" smtClean="0">
                <a:solidFill>
                  <a:srgbClr val="FF00FF"/>
                </a:solidFill>
                <a:latin typeface="Times New Roman" pitchFamily="18" charset="0"/>
                <a:cs typeface="Times New Roman" pitchFamily="18" charset="0"/>
              </a:rPr>
              <a:t>2. </a:t>
            </a:r>
            <a:r>
              <a:rPr lang="vi-VN" sz="2800" b="1" dirty="0" smtClean="0">
                <a:solidFill>
                  <a:srgbClr val="FF00FF"/>
                </a:solidFill>
                <a:latin typeface="Times New Roman" pitchFamily="18" charset="0"/>
                <a:cs typeface="Times New Roman" pitchFamily="18" charset="0"/>
              </a:rPr>
              <a:t>Tiến hành</a:t>
            </a:r>
          </a:p>
          <a:p>
            <a:pPr algn="just">
              <a:buFontTx/>
              <a:buChar char="-"/>
            </a:pP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Chia số hạt đậu thành hai phần (mỗi phần</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50 g). Cho mỗi phần vào b</a:t>
            </a:r>
            <a:r>
              <a:rPr lang="en-US" sz="2800" dirty="0" smtClean="0">
                <a:solidFill>
                  <a:srgbClr val="FF00FF"/>
                </a:solidFill>
                <a:latin typeface="Times New Roman" pitchFamily="18" charset="0"/>
                <a:cs typeface="Times New Roman" pitchFamily="18" charset="0"/>
              </a:rPr>
              <a:t>ì</a:t>
            </a:r>
            <a:r>
              <a:rPr lang="vi-VN" sz="2800" dirty="0" smtClean="0">
                <a:solidFill>
                  <a:srgbClr val="FF00FF"/>
                </a:solidFill>
                <a:latin typeface="Times New Roman" pitchFamily="18" charset="0"/>
                <a:cs typeface="Times New Roman" pitchFamily="18" charset="0"/>
              </a:rPr>
              <a:t>nh A và b</a:t>
            </a:r>
            <a:r>
              <a:rPr lang="en-US" sz="2800" dirty="0" smtClean="0">
                <a:solidFill>
                  <a:srgbClr val="FF00FF"/>
                </a:solidFill>
                <a:latin typeface="Times New Roman" pitchFamily="18" charset="0"/>
                <a:cs typeface="Times New Roman" pitchFamily="18" charset="0"/>
              </a:rPr>
              <a:t>ì</a:t>
            </a:r>
            <a:r>
              <a:rPr lang="vi-VN" sz="2800" dirty="0" smtClean="0">
                <a:solidFill>
                  <a:srgbClr val="FF00FF"/>
                </a:solidFill>
                <a:latin typeface="Times New Roman" pitchFamily="18" charset="0"/>
                <a:cs typeface="Times New Roman" pitchFamily="18" charset="0"/>
              </a:rPr>
              <a:t>nh B.</a:t>
            </a:r>
            <a:endParaRPr lang="en-US" sz="2800" dirty="0" smtClean="0">
              <a:solidFill>
                <a:srgbClr val="FF00FF"/>
              </a:solidFill>
              <a:latin typeface="Times New Roman" pitchFamily="18" charset="0"/>
              <a:cs typeface="Times New Roman" pitchFamily="18" charset="0"/>
            </a:endParaRPr>
          </a:p>
          <a:p>
            <a:pPr algn="just">
              <a:buFontTx/>
              <a:buChar char="-"/>
            </a:pPr>
            <a:r>
              <a:rPr lang="vi-VN" sz="2800" dirty="0" smtClean="0">
                <a:solidFill>
                  <a:srgbClr val="FF00FF"/>
                </a:solidFill>
                <a:latin typeface="Times New Roman" pitchFamily="18" charset="0"/>
                <a:cs typeface="Times New Roman" pitchFamily="18" charset="0"/>
              </a:rPr>
              <a:t> Đổ nước sôi vào bình B để làm chết hạt, chắt bỏ nước.</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Nút chặt các bình, để ở nhiệt độ phòng khoảng 1,5 – 2 giờ.</a:t>
            </a:r>
          </a:p>
          <a:p>
            <a:pPr algn="just"/>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Mở nút bình, đưa nhanh que kim loại có cây nến đang cháy vào trong hai b</a:t>
            </a:r>
            <a:r>
              <a:rPr lang="en-US" sz="2800" dirty="0" smtClean="0">
                <a:solidFill>
                  <a:srgbClr val="FF00FF"/>
                </a:solidFill>
                <a:latin typeface="Times New Roman" pitchFamily="18" charset="0"/>
                <a:cs typeface="Times New Roman" pitchFamily="18" charset="0"/>
              </a:rPr>
              <a:t>ì</a:t>
            </a:r>
            <a:r>
              <a:rPr lang="vi-VN" sz="2800" dirty="0" smtClean="0">
                <a:solidFill>
                  <a:srgbClr val="FF00FF"/>
                </a:solidFill>
                <a:latin typeface="Times New Roman" pitchFamily="18" charset="0"/>
                <a:cs typeface="Times New Roman" pitchFamily="18" charset="0"/>
              </a:rPr>
              <a:t>nh Quan sát hiện tượng xảy ra với cây nến. </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7">
                                            <p:txEl>
                                              <p:pRg st="0" end="0"/>
                                            </p:txEl>
                                          </p:spTgt>
                                        </p:tgtEl>
                                        <p:attrNameLst>
                                          <p:attrName>ppt_x</p:attrName>
                                        </p:attrNameLst>
                                      </p:cBhvr>
                                    </p:anim>
                                    <p:anim from="0" to="-1.0" calcmode="lin" valueType="num">
                                      <p:cBhvr>
                                        <p:cTn id="8" dur="200" decel="50000" autoRev="1" fill="hold">
                                          <p:stCondLst>
                                            <p:cond delay="600"/>
                                          </p:stCondLst>
                                        </p:cTn>
                                        <p:tgtEl>
                                          <p:spTgt spid="7">
                                            <p:txEl>
                                              <p:pRg st="0" end="0"/>
                                            </p:txEl>
                                          </p:spTgt>
                                        </p:tgtEl>
                                        <p:attrNameLst>
                                          <p:attrName>xshear</p:attrName>
                                        </p:attrNameLst>
                                      </p:cBhvr>
                                    </p:anim>
                                    <p:animScale>
                                      <p:cBhvr>
                                        <p:cTn id="9" dur="200" decel="100000" autoRev="1" fill="hold">
                                          <p:stCondLst>
                                            <p:cond delay="600"/>
                                          </p:stCondLst>
                                        </p:cTn>
                                        <p:tgtEl>
                                          <p:spTgt spid="7">
                                            <p:txEl>
                                              <p:pRg st="0" end="0"/>
                                            </p:txEl>
                                          </p:spTgt>
                                        </p:tgtEl>
                                      </p:cBhvr>
                                      <p:from x="100000" y="100000"/>
                                      <p:to x="80000" y="100000"/>
                                    </p:animScale>
                                    <p:anim by="(#ppt_h/3+#ppt_w*0.1)" calcmode="lin" valueType="num">
                                      <p:cBhvr additive="sum">
                                        <p:cTn id="10" dur="200" decel="100000" autoRev="1" fill="hold">
                                          <p:stCondLst>
                                            <p:cond delay="600"/>
                                          </p:stCondLst>
                                        </p:cTn>
                                        <p:tgtEl>
                                          <p:spTgt spid="7">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7">
                                            <p:txEl>
                                              <p:pRg st="1" end="1"/>
                                            </p:txEl>
                                          </p:spTgt>
                                        </p:tgtEl>
                                        <p:attrNameLst>
                                          <p:attrName>ppt_x</p:attrName>
                                        </p:attrNameLst>
                                      </p:cBhvr>
                                    </p:anim>
                                    <p:anim from="0" to="-1.0" calcmode="lin" valueType="num">
                                      <p:cBhvr>
                                        <p:cTn id="16" dur="200" decel="50000" autoRev="1" fill="hold">
                                          <p:stCondLst>
                                            <p:cond delay="600"/>
                                          </p:stCondLst>
                                        </p:cTn>
                                        <p:tgtEl>
                                          <p:spTgt spid="7">
                                            <p:txEl>
                                              <p:pRg st="1" end="1"/>
                                            </p:txEl>
                                          </p:spTgt>
                                        </p:tgtEl>
                                        <p:attrNameLst>
                                          <p:attrName>xshear</p:attrName>
                                        </p:attrNameLst>
                                      </p:cBhvr>
                                    </p:anim>
                                    <p:animScale>
                                      <p:cBhvr>
                                        <p:cTn id="17" dur="200" decel="100000" autoRev="1" fill="hold">
                                          <p:stCondLst>
                                            <p:cond delay="600"/>
                                          </p:stCondLst>
                                        </p:cTn>
                                        <p:tgtEl>
                                          <p:spTgt spid="7">
                                            <p:txEl>
                                              <p:pRg st="1" end="1"/>
                                            </p:txEl>
                                          </p:spTgt>
                                        </p:tgtEl>
                                      </p:cBhvr>
                                      <p:from x="100000" y="100000"/>
                                      <p:to x="80000" y="100000"/>
                                    </p:animScale>
                                    <p:anim by="(#ppt_h/3+#ppt_w*0.1)" calcmode="lin" valueType="num">
                                      <p:cBhvr additive="sum">
                                        <p:cTn id="18" dur="200" decel="100000" autoRev="1" fill="hold">
                                          <p:stCondLst>
                                            <p:cond delay="600"/>
                                          </p:stCondLst>
                                        </p:cTn>
                                        <p:tgtEl>
                                          <p:spTgt spid="7">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7">
                                            <p:txEl>
                                              <p:pRg st="2" end="2"/>
                                            </p:txEl>
                                          </p:spTgt>
                                        </p:tgtEl>
                                        <p:attrNameLst>
                                          <p:attrName>ppt_x</p:attrName>
                                        </p:attrNameLst>
                                      </p:cBhvr>
                                    </p:anim>
                                    <p:anim from="0" to="-1.0" calcmode="lin" valueType="num">
                                      <p:cBhvr>
                                        <p:cTn id="24" dur="200" decel="50000" autoRev="1" fill="hold">
                                          <p:stCondLst>
                                            <p:cond delay="600"/>
                                          </p:stCondLst>
                                        </p:cTn>
                                        <p:tgtEl>
                                          <p:spTgt spid="7">
                                            <p:txEl>
                                              <p:pRg st="2" end="2"/>
                                            </p:txEl>
                                          </p:spTgt>
                                        </p:tgtEl>
                                        <p:attrNameLst>
                                          <p:attrName>xshear</p:attrName>
                                        </p:attrNameLst>
                                      </p:cBhvr>
                                    </p:anim>
                                    <p:animScale>
                                      <p:cBhvr>
                                        <p:cTn id="25" dur="200" decel="100000" autoRev="1" fill="hold">
                                          <p:stCondLst>
                                            <p:cond delay="600"/>
                                          </p:stCondLst>
                                        </p:cTn>
                                        <p:tgtEl>
                                          <p:spTgt spid="7">
                                            <p:txEl>
                                              <p:pRg st="2" end="2"/>
                                            </p:txEl>
                                          </p:spTgt>
                                        </p:tgtEl>
                                      </p:cBhvr>
                                      <p:from x="100000" y="100000"/>
                                      <p:to x="80000" y="100000"/>
                                    </p:animScale>
                                    <p:anim by="(#ppt_h/3+#ppt_w*0.1)" calcmode="lin" valueType="num">
                                      <p:cBhvr additive="sum">
                                        <p:cTn id="26" dur="200" decel="100000" autoRev="1" fill="hold">
                                          <p:stCondLst>
                                            <p:cond delay="600"/>
                                          </p:stCondLst>
                                        </p:cTn>
                                        <p:tgtEl>
                                          <p:spTgt spid="7">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7">
                                            <p:txEl>
                                              <p:pRg st="3" end="3"/>
                                            </p:txEl>
                                          </p:spTgt>
                                        </p:tgtEl>
                                        <p:attrNameLst>
                                          <p:attrName>ppt_x</p:attrName>
                                        </p:attrNameLst>
                                      </p:cBhvr>
                                    </p:anim>
                                    <p:anim from="0" to="-1.0" calcmode="lin" valueType="num">
                                      <p:cBhvr>
                                        <p:cTn id="32" dur="200" decel="50000" autoRev="1" fill="hold">
                                          <p:stCondLst>
                                            <p:cond delay="600"/>
                                          </p:stCondLst>
                                        </p:cTn>
                                        <p:tgtEl>
                                          <p:spTgt spid="7">
                                            <p:txEl>
                                              <p:pRg st="3" end="3"/>
                                            </p:txEl>
                                          </p:spTgt>
                                        </p:tgtEl>
                                        <p:attrNameLst>
                                          <p:attrName>xshear</p:attrName>
                                        </p:attrNameLst>
                                      </p:cBhvr>
                                    </p:anim>
                                    <p:animScale>
                                      <p:cBhvr>
                                        <p:cTn id="33" dur="200" decel="100000" autoRev="1" fill="hold">
                                          <p:stCondLst>
                                            <p:cond delay="600"/>
                                          </p:stCondLst>
                                        </p:cTn>
                                        <p:tgtEl>
                                          <p:spTgt spid="7">
                                            <p:txEl>
                                              <p:pRg st="3" end="3"/>
                                            </p:txEl>
                                          </p:spTgt>
                                        </p:tgtEl>
                                      </p:cBhvr>
                                      <p:from x="100000" y="100000"/>
                                      <p:to x="80000" y="100000"/>
                                    </p:animScale>
                                    <p:anim by="(#ppt_h/3+#ppt_w*0.1)" calcmode="lin" valueType="num">
                                      <p:cBhvr additive="sum">
                                        <p:cTn id="34" dur="200" decel="100000" autoRev="1" fill="hold">
                                          <p:stCondLst>
                                            <p:cond delay="600"/>
                                          </p:stCondLst>
                                        </p:cTn>
                                        <p:tgtEl>
                                          <p:spTgt spid="7">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7">
                                            <p:txEl>
                                              <p:pRg st="4" end="4"/>
                                            </p:txEl>
                                          </p:spTgt>
                                        </p:tgtEl>
                                        <p:attrNameLst>
                                          <p:attrName>ppt_x</p:attrName>
                                        </p:attrNameLst>
                                      </p:cBhvr>
                                    </p:anim>
                                    <p:anim from="0" to="-1.0" calcmode="lin" valueType="num">
                                      <p:cBhvr>
                                        <p:cTn id="40" dur="200" decel="50000" autoRev="1" fill="hold">
                                          <p:stCondLst>
                                            <p:cond delay="600"/>
                                          </p:stCondLst>
                                        </p:cTn>
                                        <p:tgtEl>
                                          <p:spTgt spid="7">
                                            <p:txEl>
                                              <p:pRg st="4" end="4"/>
                                            </p:txEl>
                                          </p:spTgt>
                                        </p:tgtEl>
                                        <p:attrNameLst>
                                          <p:attrName>xshear</p:attrName>
                                        </p:attrNameLst>
                                      </p:cBhvr>
                                    </p:anim>
                                    <p:animScale>
                                      <p:cBhvr>
                                        <p:cTn id="41" dur="200" decel="100000" autoRev="1" fill="hold">
                                          <p:stCondLst>
                                            <p:cond delay="600"/>
                                          </p:stCondLst>
                                        </p:cTn>
                                        <p:tgtEl>
                                          <p:spTgt spid="7">
                                            <p:txEl>
                                              <p:pRg st="4" end="4"/>
                                            </p:txEl>
                                          </p:spTgt>
                                        </p:tgtEl>
                                      </p:cBhvr>
                                      <p:from x="100000" y="100000"/>
                                      <p:to x="80000" y="100000"/>
                                    </p:animScale>
                                    <p:anim by="(#ppt_h/3+#ppt_w*0.1)" calcmode="lin" valueType="num">
                                      <p:cBhvr additive="sum">
                                        <p:cTn id="42" dur="200" decel="100000" autoRev="1" fill="hold">
                                          <p:stCondLst>
                                            <p:cond delay="600"/>
                                          </p:stCondLst>
                                        </p:cTn>
                                        <p:tgtEl>
                                          <p:spTgt spid="7">
                                            <p:txEl>
                                              <p:pRg st="4" end="4"/>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nodeType="clickEffect">
                                  <p:stCondLst>
                                    <p:cond delay="0"/>
                                  </p:stCondLst>
                                  <p:childTnLst>
                                    <p:set>
                                      <p:cBhvr>
                                        <p:cTn id="46" dur="1" fill="hold">
                                          <p:stCondLst>
                                            <p:cond delay="0"/>
                                          </p:stCondLst>
                                        </p:cTn>
                                        <p:tgtEl>
                                          <p:spTgt spid="7">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7">
                                            <p:txEl>
                                              <p:pRg st="5" end="5"/>
                                            </p:txEl>
                                          </p:spTgt>
                                        </p:tgtEl>
                                        <p:attrNameLst>
                                          <p:attrName>ppt_x</p:attrName>
                                        </p:attrNameLst>
                                      </p:cBhvr>
                                    </p:anim>
                                    <p:anim from="0" to="-1.0" calcmode="lin" valueType="num">
                                      <p:cBhvr>
                                        <p:cTn id="48" dur="200" decel="50000" autoRev="1" fill="hold">
                                          <p:stCondLst>
                                            <p:cond delay="600"/>
                                          </p:stCondLst>
                                        </p:cTn>
                                        <p:tgtEl>
                                          <p:spTgt spid="7">
                                            <p:txEl>
                                              <p:pRg st="5" end="5"/>
                                            </p:txEl>
                                          </p:spTgt>
                                        </p:tgtEl>
                                        <p:attrNameLst>
                                          <p:attrName>xshear</p:attrName>
                                        </p:attrNameLst>
                                      </p:cBhvr>
                                    </p:anim>
                                    <p:animScale>
                                      <p:cBhvr>
                                        <p:cTn id="49" dur="200" decel="100000" autoRev="1" fill="hold">
                                          <p:stCondLst>
                                            <p:cond delay="600"/>
                                          </p:stCondLst>
                                        </p:cTn>
                                        <p:tgtEl>
                                          <p:spTgt spid="7">
                                            <p:txEl>
                                              <p:pRg st="5" end="5"/>
                                            </p:txEl>
                                          </p:spTgt>
                                        </p:tgtEl>
                                      </p:cBhvr>
                                      <p:from x="100000" y="100000"/>
                                      <p:to x="80000" y="100000"/>
                                    </p:animScale>
                                    <p:anim by="(#ppt_h/3+#ppt_w*0.1)" calcmode="lin" valueType="num">
                                      <p:cBhvr additive="sum">
                                        <p:cTn id="50" dur="200" decel="100000" autoRev="1" fill="hold">
                                          <p:stCondLst>
                                            <p:cond delay="600"/>
                                          </p:stCondLst>
                                        </p:cTn>
                                        <p:tgtEl>
                                          <p:spTgt spid="7">
                                            <p:txEl>
                                              <p:pRg st="5" end="5"/>
                                            </p:txEl>
                                          </p:spTgt>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34" presetClass="entr" presetSubtype="0" fill="hold" nodeType="clickEffect">
                                  <p:stCondLst>
                                    <p:cond delay="0"/>
                                  </p:stCondLst>
                                  <p:childTnLst>
                                    <p:set>
                                      <p:cBhvr>
                                        <p:cTn id="54" dur="1" fill="hold">
                                          <p:stCondLst>
                                            <p:cond delay="0"/>
                                          </p:stCondLst>
                                        </p:cTn>
                                        <p:tgtEl>
                                          <p:spTgt spid="7">
                                            <p:txEl>
                                              <p:pRg st="6" end="6"/>
                                            </p:txEl>
                                          </p:spTgt>
                                        </p:tgtEl>
                                        <p:attrNameLst>
                                          <p:attrName>style.visibility</p:attrName>
                                        </p:attrNameLst>
                                      </p:cBhvr>
                                      <p:to>
                                        <p:strVal val="visible"/>
                                      </p:to>
                                    </p:set>
                                    <p:anim from="(-#ppt_w/2)" to="(#ppt_x)" calcmode="lin" valueType="num">
                                      <p:cBhvr>
                                        <p:cTn id="55" dur="600" fill="hold">
                                          <p:stCondLst>
                                            <p:cond delay="0"/>
                                          </p:stCondLst>
                                        </p:cTn>
                                        <p:tgtEl>
                                          <p:spTgt spid="7">
                                            <p:txEl>
                                              <p:pRg st="6" end="6"/>
                                            </p:txEl>
                                          </p:spTgt>
                                        </p:tgtEl>
                                        <p:attrNameLst>
                                          <p:attrName>ppt_x</p:attrName>
                                        </p:attrNameLst>
                                      </p:cBhvr>
                                    </p:anim>
                                    <p:anim from="0" to="-1.0" calcmode="lin" valueType="num">
                                      <p:cBhvr>
                                        <p:cTn id="56" dur="200" decel="50000" autoRev="1" fill="hold">
                                          <p:stCondLst>
                                            <p:cond delay="600"/>
                                          </p:stCondLst>
                                        </p:cTn>
                                        <p:tgtEl>
                                          <p:spTgt spid="7">
                                            <p:txEl>
                                              <p:pRg st="6" end="6"/>
                                            </p:txEl>
                                          </p:spTgt>
                                        </p:tgtEl>
                                        <p:attrNameLst>
                                          <p:attrName>xshear</p:attrName>
                                        </p:attrNameLst>
                                      </p:cBhvr>
                                    </p:anim>
                                    <p:animScale>
                                      <p:cBhvr>
                                        <p:cTn id="57" dur="200" decel="100000" autoRev="1" fill="hold">
                                          <p:stCondLst>
                                            <p:cond delay="600"/>
                                          </p:stCondLst>
                                        </p:cTn>
                                        <p:tgtEl>
                                          <p:spTgt spid="7">
                                            <p:txEl>
                                              <p:pRg st="6" end="6"/>
                                            </p:txEl>
                                          </p:spTgt>
                                        </p:tgtEl>
                                      </p:cBhvr>
                                      <p:from x="100000" y="100000"/>
                                      <p:to x="80000" y="100000"/>
                                    </p:animScale>
                                    <p:anim by="(#ppt_h/3+#ppt_w*0.1)" calcmode="lin" valueType="num">
                                      <p:cBhvr additive="sum">
                                        <p:cTn id="58" dur="200" decel="100000" autoRev="1" fill="hold">
                                          <p:stCondLst>
                                            <p:cond delay="600"/>
                                          </p:stCondLst>
                                        </p:cTn>
                                        <p:tgtEl>
                                          <p:spTgt spid="7">
                                            <p:txEl>
                                              <p:pRg st="6" end="6"/>
                                            </p:txEl>
                                          </p:spTgt>
                                        </p:tgtEl>
                                        <p:attrNameLst>
                                          <p:attrName>ppt_x</p:attrName>
                                        </p:attrNameLst>
                                      </p:cBhvr>
                                    </p:anim>
                                  </p:childTnLst>
                                </p:cTn>
                              </p:par>
                            </p:childTnLst>
                          </p:cTn>
                        </p:par>
                      </p:childTnLst>
                    </p:cTn>
                  </p:par>
                  <p:par>
                    <p:cTn id="59" fill="hold">
                      <p:stCondLst>
                        <p:cond delay="indefinite"/>
                      </p:stCondLst>
                      <p:childTnLst>
                        <p:par>
                          <p:cTn id="60" fill="hold">
                            <p:stCondLst>
                              <p:cond delay="0"/>
                            </p:stCondLst>
                            <p:childTnLst>
                              <p:par>
                                <p:cTn id="61" presetID="34" presetClass="entr" presetSubtype="0" fill="hold" nodeType="clickEffect">
                                  <p:stCondLst>
                                    <p:cond delay="0"/>
                                  </p:stCondLst>
                                  <p:childTnLst>
                                    <p:set>
                                      <p:cBhvr>
                                        <p:cTn id="62" dur="1" fill="hold">
                                          <p:stCondLst>
                                            <p:cond delay="0"/>
                                          </p:stCondLst>
                                        </p:cTn>
                                        <p:tgtEl>
                                          <p:spTgt spid="7">
                                            <p:txEl>
                                              <p:pRg st="7" end="7"/>
                                            </p:txEl>
                                          </p:spTgt>
                                        </p:tgtEl>
                                        <p:attrNameLst>
                                          <p:attrName>style.visibility</p:attrName>
                                        </p:attrNameLst>
                                      </p:cBhvr>
                                      <p:to>
                                        <p:strVal val="visible"/>
                                      </p:to>
                                    </p:set>
                                    <p:anim from="(-#ppt_w/2)" to="(#ppt_x)" calcmode="lin" valueType="num">
                                      <p:cBhvr>
                                        <p:cTn id="63" dur="600" fill="hold">
                                          <p:stCondLst>
                                            <p:cond delay="0"/>
                                          </p:stCondLst>
                                        </p:cTn>
                                        <p:tgtEl>
                                          <p:spTgt spid="7">
                                            <p:txEl>
                                              <p:pRg st="7" end="7"/>
                                            </p:txEl>
                                          </p:spTgt>
                                        </p:tgtEl>
                                        <p:attrNameLst>
                                          <p:attrName>ppt_x</p:attrName>
                                        </p:attrNameLst>
                                      </p:cBhvr>
                                    </p:anim>
                                    <p:anim from="0" to="-1.0" calcmode="lin" valueType="num">
                                      <p:cBhvr>
                                        <p:cTn id="64" dur="200" decel="50000" autoRev="1" fill="hold">
                                          <p:stCondLst>
                                            <p:cond delay="600"/>
                                          </p:stCondLst>
                                        </p:cTn>
                                        <p:tgtEl>
                                          <p:spTgt spid="7">
                                            <p:txEl>
                                              <p:pRg st="7" end="7"/>
                                            </p:txEl>
                                          </p:spTgt>
                                        </p:tgtEl>
                                        <p:attrNameLst>
                                          <p:attrName>xshear</p:attrName>
                                        </p:attrNameLst>
                                      </p:cBhvr>
                                    </p:anim>
                                    <p:animScale>
                                      <p:cBhvr>
                                        <p:cTn id="65" dur="200" decel="100000" autoRev="1" fill="hold">
                                          <p:stCondLst>
                                            <p:cond delay="600"/>
                                          </p:stCondLst>
                                        </p:cTn>
                                        <p:tgtEl>
                                          <p:spTgt spid="7">
                                            <p:txEl>
                                              <p:pRg st="7" end="7"/>
                                            </p:txEl>
                                          </p:spTgt>
                                        </p:tgtEl>
                                      </p:cBhvr>
                                      <p:from x="100000" y="100000"/>
                                      <p:to x="80000" y="100000"/>
                                    </p:animScale>
                                    <p:anim by="(#ppt_h/3+#ppt_w*0.1)" calcmode="lin" valueType="num">
                                      <p:cBhvr additive="sum">
                                        <p:cTn id="66" dur="200" decel="100000" autoRev="1" fill="hold">
                                          <p:stCondLst>
                                            <p:cond delay="600"/>
                                          </p:stCondLst>
                                        </p:cTn>
                                        <p:tgtEl>
                                          <p:spTgt spid="7">
                                            <p:txEl>
                                              <p:pRg st="7" end="7"/>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47171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a:srcRect/>
          <a:stretch>
            <a:fillRect/>
          </a:stretch>
        </p:blipFill>
        <p:spPr bwMode="auto">
          <a:xfrm>
            <a:off x="297323" y="1009423"/>
            <a:ext cx="6205083" cy="5421283"/>
          </a:xfrm>
          <a:prstGeom prst="rect">
            <a:avLst/>
          </a:prstGeom>
          <a:noFill/>
          <a:ln w="9525">
            <a:noFill/>
            <a:miter lim="800000"/>
            <a:headEnd/>
            <a:tailEnd/>
          </a:ln>
          <a:effectLst/>
        </p:spPr>
      </p:pic>
      <p:sp>
        <p:nvSpPr>
          <p:cNvPr id="8" name="TextBox 7"/>
          <p:cNvSpPr txBox="1"/>
          <p:nvPr/>
        </p:nvSpPr>
        <p:spPr>
          <a:xfrm>
            <a:off x="6125027" y="2627085"/>
            <a:ext cx="5689602" cy="954107"/>
          </a:xfrm>
          <a:prstGeom prst="rect">
            <a:avLst/>
          </a:prstGeom>
          <a:noFill/>
        </p:spPr>
        <p:txBody>
          <a:bodyPr wrap="square" rtlCol="0">
            <a:spAutoFit/>
          </a:bodyPr>
          <a:lstStyle/>
          <a:p>
            <a:r>
              <a:rPr lang="en-US" sz="2800" dirty="0" err="1" smtClean="0">
                <a:latin typeface="Times New Roman" pitchFamily="18" charset="0"/>
                <a:cs typeface="Times New Roman" pitchFamily="18" charset="0"/>
                <a:hlinkClick r:id="rId3"/>
              </a:rPr>
              <a:t>https://www.youtube.com/watch?v=l_hA5NklK_U</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39914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7" name="Rectangle 6"/>
          <p:cNvSpPr/>
          <p:nvPr/>
        </p:nvSpPr>
        <p:spPr>
          <a:xfrm>
            <a:off x="0" y="803990"/>
            <a:ext cx="12192000" cy="1384995"/>
          </a:xfrm>
          <a:prstGeom prst="rect">
            <a:avLst/>
          </a:prstGeom>
        </p:spPr>
        <p:txBody>
          <a:bodyPr wrap="square">
            <a:spAutoFit/>
          </a:bodyPr>
          <a:lstStyle/>
          <a:p>
            <a:r>
              <a:rPr lang="en-US" sz="2800" b="1" dirty="0" smtClean="0">
                <a:solidFill>
                  <a:srgbClr val="FF00FF"/>
                </a:solidFill>
                <a:latin typeface="Times New Roman" pitchFamily="18" charset="0"/>
                <a:cs typeface="Times New Roman" pitchFamily="18" charset="0"/>
              </a:rPr>
              <a:t>3. </a:t>
            </a:r>
            <a:r>
              <a:rPr lang="en-US" sz="2800" b="1" dirty="0" err="1" smtClean="0">
                <a:solidFill>
                  <a:srgbClr val="FF00FF"/>
                </a:solidFill>
                <a:latin typeface="Times New Roman" pitchFamily="18" charset="0"/>
                <a:cs typeface="Times New Roman" pitchFamily="18" charset="0"/>
              </a:rPr>
              <a:t>Thảo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luận</a:t>
            </a:r>
            <a:endParaRPr lang="en-US" sz="2800" b="1" dirty="0" smtClean="0">
              <a:solidFill>
                <a:srgbClr val="FF00FF"/>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Vì</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dụng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hạt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nảy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mầm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b.</a:t>
            </a:r>
            <a:r>
              <a:rPr lang="vi-VN" sz="2800" dirty="0" smtClean="0">
                <a:solidFill>
                  <a:srgbClr val="FF0000"/>
                </a:solidFill>
                <a:latin typeface="Times New Roman" pitchFamily="18" charset="0"/>
                <a:cs typeface="Times New Roman" pitchFamily="18" charset="0"/>
              </a:rPr>
              <a:t> Thí nghiệm đã chứng minh được điều g</a:t>
            </a:r>
            <a:r>
              <a:rPr lang="en-US" sz="2800" dirty="0" smtClean="0">
                <a:solidFill>
                  <a:srgbClr val="FF0000"/>
                </a:solidFill>
                <a:latin typeface="Times New Roman" pitchFamily="18" charset="0"/>
                <a:cs typeface="Times New Roman" pitchFamily="18" charset="0"/>
              </a:rPr>
              <a:t>ì</a:t>
            </a:r>
            <a:r>
              <a:rPr lang="vi-VN" sz="2800" dirty="0" smtClean="0">
                <a:solidFill>
                  <a:srgbClr val="FF0000"/>
                </a:solidFill>
                <a:latin typeface="Times New Roman" pitchFamily="18" charset="0"/>
                <a:cs typeface="Times New Roman" pitchFamily="18" charset="0"/>
              </a:rPr>
              <a:t>? Tại sao em kết luận như vậy?</a:t>
            </a:r>
          </a:p>
        </p:txBody>
      </p:sp>
      <p:sp>
        <p:nvSpPr>
          <p:cNvPr id="5" name="TextBox 4"/>
          <p:cNvSpPr txBox="1"/>
          <p:nvPr/>
        </p:nvSpPr>
        <p:spPr>
          <a:xfrm>
            <a:off x="0" y="2162633"/>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rPr>
              <a:t>a. </a:t>
            </a:r>
            <a:r>
              <a:rPr lang="en-US" sz="2800" dirty="0" err="1" smtClean="0">
                <a:solidFill>
                  <a:srgbClr val="FF00FF"/>
                </a:solidFill>
                <a:latin typeface="Times New Roman" pitchFamily="18" charset="0"/>
                <a:cs typeface="Times New Roman" pitchFamily="18" charset="0"/>
              </a:rPr>
              <a:t>Sử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đậu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nảy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mầm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đậu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nảy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mầm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sẽ</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hô</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mạnh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cần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nhiều</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khí</a:t>
            </a:r>
            <a:r>
              <a:rPr lang="en-US" sz="2800" dirty="0" smtClean="0">
                <a:solidFill>
                  <a:srgbClr val="FF00FF"/>
                </a:solidFill>
                <a:latin typeface="Times New Roman" pitchFamily="18" charset="0"/>
                <a:cs typeface="Times New Roman" pitchFamily="18" charset="0"/>
              </a:rPr>
              <a:t> oxygen</a:t>
            </a:r>
            <a:endParaRPr lang="en-US" sz="2800" dirty="0">
              <a:solidFill>
                <a:srgbClr val="FF00FF"/>
              </a:solidFill>
              <a:latin typeface="Times New Roman" pitchFamily="18" charset="0"/>
              <a:cs typeface="Times New Roman" pitchFamily="18" charset="0"/>
            </a:endParaRPr>
          </a:p>
        </p:txBody>
      </p:sp>
      <p:sp>
        <p:nvSpPr>
          <p:cNvPr id="8" name="Rectangle 7"/>
          <p:cNvSpPr/>
          <p:nvPr/>
        </p:nvSpPr>
        <p:spPr>
          <a:xfrm>
            <a:off x="0" y="3052772"/>
            <a:ext cx="12192000" cy="3108543"/>
          </a:xfrm>
          <a:prstGeom prst="rect">
            <a:avLst/>
          </a:prstGeom>
        </p:spPr>
        <p:txBody>
          <a:bodyPr wrap="square">
            <a:spAutoFit/>
          </a:bodyPr>
          <a:lstStyle/>
          <a:p>
            <a:pPr algn="just"/>
            <a:r>
              <a:rPr lang="en-US" sz="2800" dirty="0" smtClean="0">
                <a:solidFill>
                  <a:srgbClr val="FF00FF"/>
                </a:solidFill>
                <a:latin typeface="Times New Roman" pitchFamily="18" charset="0"/>
                <a:cs typeface="Times New Roman" pitchFamily="18" charset="0"/>
              </a:rPr>
              <a:t>b. </a:t>
            </a:r>
            <a:r>
              <a:rPr lang="vi-VN" sz="2800" dirty="0" smtClean="0">
                <a:solidFill>
                  <a:srgbClr val="FF00FF"/>
                </a:solidFill>
                <a:latin typeface="Times New Roman" pitchFamily="18" charset="0"/>
                <a:cs typeface="Times New Roman" pitchFamily="18" charset="0"/>
              </a:rPr>
              <a:t>Thí nghiệm đã chứng minh được hô hấp tế bào tiêu thụ nhiều oxygen. Kết luận </a:t>
            </a:r>
            <a:r>
              <a:rPr lang="en-US" sz="2800" dirty="0" err="1" smtClean="0">
                <a:solidFill>
                  <a:srgbClr val="FF00FF"/>
                </a:solidFill>
                <a:latin typeface="Times New Roman" pitchFamily="18" charset="0"/>
                <a:cs typeface="Times New Roman" pitchFamily="18" charset="0"/>
              </a:rPr>
              <a:t>như</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vậy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từ</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kết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quả</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nghiệm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đưa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nhanh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que</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kim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loại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cây n</a:t>
            </a:r>
            <a:r>
              <a:rPr lang="en-US" sz="2800" dirty="0" smtClean="0">
                <a:solidFill>
                  <a:srgbClr val="FF00FF"/>
                </a:solidFill>
                <a:latin typeface="Times New Roman" pitchFamily="18" charset="0"/>
                <a:cs typeface="Times New Roman" pitchFamily="18" charset="0"/>
              </a:rPr>
              <a:t>ế</a:t>
            </a:r>
            <a:r>
              <a:rPr lang="vi-VN" sz="2800" dirty="0" smtClean="0">
                <a:solidFill>
                  <a:srgbClr val="FF00FF"/>
                </a:solidFill>
                <a:latin typeface="Times New Roman" pitchFamily="18" charset="0"/>
                <a:cs typeface="Times New Roman" pitchFamily="18" charset="0"/>
              </a:rPr>
              <a:t>n đang cháy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trong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hai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bình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cây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nến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đang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cháy</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cho vào bình A thì bị tắt </a:t>
            </a:r>
            <a:r>
              <a:rPr lang="en-US" sz="2800" dirty="0" smtClean="0">
                <a:solidFill>
                  <a:srgbClr val="FF00FF"/>
                </a:solidFill>
                <a:latin typeface="Times New Roman" pitchFamily="18" charset="0"/>
                <a:cs typeface="Times New Roman" pitchFamily="18" charset="0"/>
              </a:rPr>
              <a:t>(</a:t>
            </a:r>
            <a:r>
              <a:rPr lang="en-US" sz="2800" dirty="0" err="1" smtClean="0">
                <a:solidFill>
                  <a:srgbClr val="FF00FF"/>
                </a:solidFill>
                <a:latin typeface="Times New Roman" pitchFamily="18" charset="0"/>
                <a:cs typeface="Times New Roman" pitchFamily="18" charset="0"/>
              </a:rPr>
              <a:t>vì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không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có</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khí</a:t>
            </a:r>
            <a:r>
              <a:rPr lang="en-US" sz="2800" dirty="0" smtClean="0">
                <a:solidFill>
                  <a:srgbClr val="FF00FF"/>
                </a:solidFill>
                <a:latin typeface="Times New Roman" pitchFamily="18" charset="0"/>
                <a:cs typeface="Times New Roman" pitchFamily="18" charset="0"/>
              </a:rPr>
              <a:t> oxygen), </a:t>
            </a:r>
            <a:r>
              <a:rPr lang="en-US" sz="2800" dirty="0" err="1" smtClean="0">
                <a:solidFill>
                  <a:srgbClr val="FF00FF"/>
                </a:solidFill>
                <a:latin typeface="Times New Roman" pitchFamily="18" charset="0"/>
                <a:cs typeface="Times New Roman" pitchFamily="18" charset="0"/>
              </a:rPr>
              <a:t>cây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nến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đang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cháy</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bình</a:t>
            </a:r>
            <a:r>
              <a:rPr lang="en-US" sz="2800" dirty="0" smtClean="0">
                <a:solidFill>
                  <a:srgbClr val="FF00FF"/>
                </a:solidFill>
                <a:latin typeface="Times New Roman" pitchFamily="18" charset="0"/>
                <a:cs typeface="Times New Roman" pitchFamily="18" charset="0"/>
              </a:rPr>
              <a:t> B </a:t>
            </a:r>
            <a:r>
              <a:rPr lang="en-US" sz="2800" dirty="0" err="1" smtClean="0">
                <a:solidFill>
                  <a:srgbClr val="FF00FF"/>
                </a:solidFill>
                <a:latin typeface="Times New Roman" pitchFamily="18" charset="0"/>
                <a:cs typeface="Times New Roman" pitchFamily="18" charset="0"/>
              </a:rPr>
              <a:t>thì</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vẫn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tiếp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tục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cháy</a:t>
            </a:r>
            <a:r>
              <a:rPr lang="en-US" sz="2800" dirty="0" smtClean="0">
                <a:solidFill>
                  <a:srgbClr val="FF00FF"/>
                </a:solidFill>
                <a:latin typeface="Times New Roman" pitchFamily="18" charset="0"/>
                <a:cs typeface="Times New Roman" pitchFamily="18" charset="0"/>
              </a:rPr>
              <a:t> </a:t>
            </a:r>
            <a:r>
              <a:rPr lang="vi-VN" sz="2800" dirty="0" smtClean="0">
                <a:solidFill>
                  <a:srgbClr val="FF00FF"/>
                </a:solidFill>
                <a:latin typeface="Times New Roman" pitchFamily="18" charset="0"/>
                <a:cs typeface="Times New Roman" pitchFamily="18" charset="0"/>
              </a:rPr>
              <a:t>(</a:t>
            </a:r>
            <a:r>
              <a:rPr lang="en-US" sz="2800" dirty="0" smtClean="0">
                <a:solidFill>
                  <a:srgbClr val="FF00FF"/>
                </a:solidFill>
                <a:latin typeface="Times New Roman" pitchFamily="18" charset="0"/>
                <a:cs typeface="Times New Roman" pitchFamily="18" charset="0"/>
              </a:rPr>
              <a:t>d</a:t>
            </a:r>
            <a:r>
              <a:rPr lang="vi-VN" sz="2800" dirty="0" smtClean="0">
                <a:solidFill>
                  <a:srgbClr val="FF00FF"/>
                </a:solidFill>
                <a:latin typeface="Times New Roman" pitchFamily="18" charset="0"/>
                <a:cs typeface="Times New Roman" pitchFamily="18" charset="0"/>
              </a:rPr>
              <a:t>o hạt đậu nảy mầm đã bị làm chết b</a:t>
            </a:r>
            <a:r>
              <a:rPr lang="en-US" sz="2800" dirty="0" smtClean="0">
                <a:solidFill>
                  <a:srgbClr val="FF00FF"/>
                </a:solidFill>
                <a:latin typeface="Times New Roman" pitchFamily="18" charset="0"/>
                <a:cs typeface="Times New Roman" pitchFamily="18" charset="0"/>
              </a:rPr>
              <a:t>ằ</a:t>
            </a:r>
            <a:r>
              <a:rPr lang="vi-VN" sz="2800" dirty="0" smtClean="0">
                <a:solidFill>
                  <a:srgbClr val="FF00FF"/>
                </a:solidFill>
                <a:latin typeface="Times New Roman" pitchFamily="18" charset="0"/>
                <a:cs typeface="Times New Roman" pitchFamily="18" charset="0"/>
              </a:rPr>
              <a:t>ng nước sôi nên trong bình B vẫn có khí oxygen). </a:t>
            </a:r>
            <a:endParaRPr lang="en-US" sz="2800" dirty="0" smtClean="0">
              <a:solidFill>
                <a:srgbClr val="FF00FF"/>
              </a:solidFill>
              <a:latin typeface="Times New Roman" pitchFamily="18" charset="0"/>
              <a:cs typeface="Times New Roman" pitchFamily="18" charset="0"/>
            </a:endParaRPr>
          </a:p>
          <a:p>
            <a:r>
              <a:rPr lang="vi-VN" sz="2800" dirty="0" smtClean="0">
                <a:solidFill>
                  <a:srgbClr val="FF00FF"/>
                </a:solidFill>
                <a:latin typeface="Times New Roman" pitchFamily="18" charset="0"/>
                <a:cs typeface="Times New Roman" pitchFamily="18" charset="0"/>
              </a:rPr>
              <a:t>Phương trình tổng quát (dạng chữ) của quá trình hô hấp tế bào ở hạt đậu: </a:t>
            </a:r>
            <a:endParaRPr lang="en-US" sz="2800" dirty="0" smtClean="0">
              <a:solidFill>
                <a:srgbClr val="FF00FF"/>
              </a:solidFill>
              <a:latin typeface="Times New Roman" pitchFamily="18" charset="0"/>
              <a:cs typeface="Times New Roman" pitchFamily="18" charset="0"/>
            </a:endParaRPr>
          </a:p>
          <a:p>
            <a:r>
              <a:rPr lang="vi-VN" sz="2800" dirty="0" smtClean="0">
                <a:solidFill>
                  <a:srgbClr val="FF00FF"/>
                </a:solidFill>
                <a:latin typeface="Times New Roman" pitchFamily="18" charset="0"/>
                <a:cs typeface="Times New Roman" pitchFamily="18" charset="0"/>
              </a:rPr>
              <a:t>Chất hữu cơ (Glucose) + Oxygen → Năng lượng + Carbon dioxide + Hơi nước</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 calcmode="lin" valueType="num">
                                      <p:cBhvr>
                                        <p:cTn id="14" dur="5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7">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p:cTn id="21" dur="5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7">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4" name="TextBox 3"/>
          <p:cNvSpPr txBox="1"/>
          <p:nvPr/>
        </p:nvSpPr>
        <p:spPr>
          <a:xfrm>
            <a:off x="0" y="471715"/>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III. </a:t>
            </a:r>
            <a:r>
              <a:rPr lang="en-US" sz="2800" b="1" dirty="0" err="1" smtClean="0">
                <a:solidFill>
                  <a:srgbClr val="0000FF"/>
                </a:solidFill>
                <a:latin typeface="Times New Roman" pitchFamily="18" charset="0"/>
                <a:cs typeface="Times New Roman" pitchFamily="18" charset="0"/>
              </a:rPr>
              <a:t>THÍ</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NGHIỆM</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VỀ</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CẦN</a:t>
            </a:r>
            <a:r>
              <a:rPr lang="en-US" sz="2800" b="1" dirty="0" smtClean="0">
                <a:solidFill>
                  <a:srgbClr val="0000FF"/>
                </a:solidFill>
                <a:latin typeface="Times New Roman" pitchFamily="18" charset="0"/>
                <a:cs typeface="Times New Roman" pitchFamily="18" charset="0"/>
              </a:rPr>
              <a:t> OXYGEN Ở </a:t>
            </a:r>
            <a:r>
              <a:rPr lang="en-US" sz="2800" b="1" dirty="0" err="1" smtClean="0">
                <a:solidFill>
                  <a:srgbClr val="0000FF"/>
                </a:solidFill>
                <a:latin typeface="Times New Roman" pitchFamily="18" charset="0"/>
                <a:cs typeface="Times New Roman" pitchFamily="18" charset="0"/>
              </a:rPr>
              <a:t>HẠT</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NẢY</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MẦM</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7" name="Rectangle 6"/>
          <p:cNvSpPr/>
          <p:nvPr/>
        </p:nvSpPr>
        <p:spPr>
          <a:xfrm>
            <a:off x="0" y="992672"/>
            <a:ext cx="12192000" cy="3108543"/>
          </a:xfrm>
          <a:prstGeom prst="rect">
            <a:avLst/>
          </a:prstGeom>
        </p:spPr>
        <p:txBody>
          <a:bodyPr wrap="square">
            <a:spAutoFit/>
          </a:bodyPr>
          <a:lstStyle/>
          <a:p>
            <a:pPr algn="just"/>
            <a:r>
              <a:rPr lang="en-US" sz="2800" b="1" dirty="0" smtClean="0">
                <a:solidFill>
                  <a:srgbClr val="FF00FF"/>
                </a:solidFill>
                <a:latin typeface="Times New Roman" pitchFamily="18" charset="0"/>
                <a:cs typeface="Times New Roman" pitchFamily="18" charset="0"/>
              </a:rPr>
              <a:t>1. </a:t>
            </a:r>
            <a:r>
              <a:rPr lang="vi-VN" sz="2800" b="1" dirty="0" smtClean="0">
                <a:solidFill>
                  <a:srgbClr val="FF00FF"/>
                </a:solidFill>
                <a:latin typeface="Times New Roman" pitchFamily="18" charset="0"/>
                <a:cs typeface="Times New Roman" pitchFamily="18" charset="0"/>
              </a:rPr>
              <a:t>Chuẩn bị</a:t>
            </a:r>
          </a:p>
          <a:p>
            <a:pPr algn="just"/>
            <a:r>
              <a:rPr lang="en-US" sz="2800" b="1" dirty="0" smtClean="0">
                <a:solidFill>
                  <a:srgbClr val="FF00FF"/>
                </a:solidFill>
                <a:latin typeface="Times New Roman" pitchFamily="18" charset="0"/>
                <a:cs typeface="Times New Roman" pitchFamily="18" charset="0"/>
              </a:rPr>
              <a:t>2. </a:t>
            </a:r>
            <a:r>
              <a:rPr lang="vi-VN" sz="2800" b="1" dirty="0" smtClean="0">
                <a:solidFill>
                  <a:srgbClr val="FF00FF"/>
                </a:solidFill>
                <a:latin typeface="Times New Roman" pitchFamily="18" charset="0"/>
                <a:cs typeface="Times New Roman" pitchFamily="18" charset="0"/>
              </a:rPr>
              <a:t>Tiến hành</a:t>
            </a:r>
            <a:endParaRPr lang="en-US" sz="2800" b="1" dirty="0" smtClean="0">
              <a:solidFill>
                <a:srgbClr val="FF00FF"/>
              </a:solidFill>
              <a:latin typeface="Times New Roman" pitchFamily="18" charset="0"/>
              <a:cs typeface="Times New Roman" pitchFamily="18" charset="0"/>
            </a:endParaRPr>
          </a:p>
          <a:p>
            <a:r>
              <a:rPr lang="en-US" sz="2800" b="1" dirty="0" smtClean="0">
                <a:solidFill>
                  <a:srgbClr val="FF00FF"/>
                </a:solidFill>
                <a:latin typeface="Times New Roman" pitchFamily="18" charset="0"/>
                <a:cs typeface="Times New Roman" pitchFamily="18" charset="0"/>
              </a:rPr>
              <a:t>3. </a:t>
            </a:r>
            <a:r>
              <a:rPr lang="en-US" sz="2800" b="1" dirty="0" err="1" smtClean="0">
                <a:solidFill>
                  <a:srgbClr val="FF00FF"/>
                </a:solidFill>
                <a:latin typeface="Times New Roman" pitchFamily="18" charset="0"/>
                <a:cs typeface="Times New Roman" pitchFamily="18" charset="0"/>
              </a:rPr>
              <a:t>Thảo</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luận</a:t>
            </a:r>
            <a:endParaRPr lang="en-US" sz="2800" b="1" dirty="0" smtClean="0">
              <a:solidFill>
                <a:srgbClr val="FF00FF"/>
              </a:solidFill>
              <a:latin typeface="Times New Roman" pitchFamily="18" charset="0"/>
              <a:cs typeface="Times New Roman" pitchFamily="18" charset="0"/>
            </a:endParaRPr>
          </a:p>
          <a:p>
            <a:r>
              <a:rPr lang="en-US" sz="2800" dirty="0" smtClean="0">
                <a:solidFill>
                  <a:srgbClr val="FF0000"/>
                </a:solidFill>
                <a:latin typeface="Times New Roman" pitchFamily="18" charset="0"/>
                <a:cs typeface="Times New Roman" pitchFamily="18" charset="0"/>
              </a:rPr>
              <a:t>a. </a:t>
            </a:r>
            <a:r>
              <a:rPr lang="en-US" sz="2800" dirty="0" err="1" smtClean="0">
                <a:solidFill>
                  <a:srgbClr val="FF0000"/>
                </a:solidFill>
                <a:latin typeface="Times New Roman" pitchFamily="18" charset="0"/>
                <a:cs typeface="Times New Roman" pitchFamily="18" charset="0"/>
              </a:rPr>
              <a:t>Vì</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sao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sử</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dụng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hạt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nảy</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mầm</a:t>
            </a:r>
            <a:r>
              <a:rPr lang="en-US" sz="2800" dirty="0" smtClean="0">
                <a:solidFill>
                  <a:srgbClr val="FF0000"/>
                </a:solidFill>
                <a:latin typeface="Times New Roman" pitchFamily="18" charset="0"/>
                <a:cs typeface="Times New Roman" pitchFamily="18" charset="0"/>
              </a:rPr>
              <a:t>?</a:t>
            </a:r>
          </a:p>
          <a:p>
            <a:r>
              <a:rPr lang="en-US" sz="2800" dirty="0" smtClean="0">
                <a:solidFill>
                  <a:srgbClr val="FF0000"/>
                </a:solidFill>
                <a:latin typeface="Times New Roman" pitchFamily="18" charset="0"/>
                <a:cs typeface="Times New Roman" pitchFamily="18" charset="0"/>
              </a:rPr>
              <a:t>b.</a:t>
            </a:r>
            <a:r>
              <a:rPr lang="vi-VN" sz="2800" dirty="0" smtClean="0">
                <a:solidFill>
                  <a:srgbClr val="FF0000"/>
                </a:solidFill>
                <a:latin typeface="Times New Roman" pitchFamily="18" charset="0"/>
                <a:cs typeface="Times New Roman" pitchFamily="18" charset="0"/>
              </a:rPr>
              <a:t> Thí nghiệm đã chứng minh được điều g</a:t>
            </a:r>
            <a:r>
              <a:rPr lang="en-US" sz="2800" dirty="0" smtClean="0">
                <a:solidFill>
                  <a:srgbClr val="FF0000"/>
                </a:solidFill>
                <a:latin typeface="Times New Roman" pitchFamily="18" charset="0"/>
                <a:cs typeface="Times New Roman" pitchFamily="18" charset="0"/>
              </a:rPr>
              <a:t>ì</a:t>
            </a:r>
            <a:r>
              <a:rPr lang="vi-VN" sz="2800" dirty="0" smtClean="0">
                <a:solidFill>
                  <a:srgbClr val="FF0000"/>
                </a:solidFill>
                <a:latin typeface="Times New Roman" pitchFamily="18" charset="0"/>
                <a:cs typeface="Times New Roman" pitchFamily="18" charset="0"/>
              </a:rPr>
              <a:t>? Tại sao em kết luận như vậy?</a:t>
            </a:r>
          </a:p>
          <a:p>
            <a:r>
              <a:rPr lang="en-US" sz="2800" b="1" dirty="0" smtClean="0">
                <a:solidFill>
                  <a:srgbClr val="FF00FF"/>
                </a:solidFill>
                <a:latin typeface="Times New Roman" pitchFamily="18" charset="0"/>
                <a:cs typeface="Times New Roman" pitchFamily="18" charset="0"/>
              </a:rPr>
              <a:t>4.</a:t>
            </a:r>
            <a:r>
              <a:rPr lang="vi-VN" sz="2800" b="1" dirty="0" smtClean="0">
                <a:solidFill>
                  <a:srgbClr val="FF00FF"/>
                </a:solidFill>
                <a:latin typeface="Times New Roman" pitchFamily="18" charset="0"/>
                <a:cs typeface="Times New Roman" pitchFamily="18" charset="0"/>
              </a:rPr>
              <a:t>Báo cáo kết quả</a:t>
            </a:r>
          </a:p>
          <a:p>
            <a:r>
              <a:rPr lang="vi-VN" sz="2800" dirty="0" smtClean="0">
                <a:solidFill>
                  <a:srgbClr val="FF00FF"/>
                </a:solidFill>
                <a:latin typeface="Times New Roman" pitchFamily="18" charset="0"/>
                <a:cs typeface="Times New Roman" pitchFamily="18" charset="0"/>
              </a:rPr>
              <a:t>Theo mẫu báo cáo thí nghiệm bài 20.</a:t>
            </a:r>
            <a:endParaRPr lang="vi-VN" sz="2800" b="1" dirty="0" smtClean="0">
              <a:solidFill>
                <a:srgbClr val="FF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anim from="(-#ppt_w/2)" to="(#ppt_x)" calcmode="lin" valueType="num">
                                      <p:cBhvr>
                                        <p:cTn id="7" dur="600" fill="hold">
                                          <p:stCondLst>
                                            <p:cond delay="0"/>
                                          </p:stCondLst>
                                        </p:cTn>
                                        <p:tgtEl>
                                          <p:spTgt spid="7">
                                            <p:txEl>
                                              <p:pRg st="5" end="5"/>
                                            </p:txEl>
                                          </p:spTgt>
                                        </p:tgtEl>
                                        <p:attrNameLst>
                                          <p:attrName>ppt_x</p:attrName>
                                        </p:attrNameLst>
                                      </p:cBhvr>
                                    </p:anim>
                                    <p:anim from="0" to="-1.0" calcmode="lin" valueType="num">
                                      <p:cBhvr>
                                        <p:cTn id="8" dur="200" decel="50000" autoRev="1" fill="hold">
                                          <p:stCondLst>
                                            <p:cond delay="600"/>
                                          </p:stCondLst>
                                        </p:cTn>
                                        <p:tgtEl>
                                          <p:spTgt spid="7">
                                            <p:txEl>
                                              <p:pRg st="5" end="5"/>
                                            </p:txEl>
                                          </p:spTgt>
                                        </p:tgtEl>
                                        <p:attrNameLst>
                                          <p:attrName>xshear</p:attrName>
                                        </p:attrNameLst>
                                      </p:cBhvr>
                                    </p:anim>
                                    <p:animScale>
                                      <p:cBhvr>
                                        <p:cTn id="9" dur="200" decel="100000" autoRev="1" fill="hold">
                                          <p:stCondLst>
                                            <p:cond delay="600"/>
                                          </p:stCondLst>
                                        </p:cTn>
                                        <p:tgtEl>
                                          <p:spTgt spid="7">
                                            <p:txEl>
                                              <p:pRg st="5" end="5"/>
                                            </p:txEl>
                                          </p:spTgt>
                                        </p:tgtEl>
                                      </p:cBhvr>
                                      <p:from x="100000" y="100000"/>
                                      <p:to x="80000" y="100000"/>
                                    </p:animScale>
                                    <p:anim by="(#ppt_h/3+#ppt_w*0.1)" calcmode="lin" valueType="num">
                                      <p:cBhvr additive="sum">
                                        <p:cTn id="10" dur="200" decel="100000" autoRev="1" fill="hold">
                                          <p:stCondLst>
                                            <p:cond delay="600"/>
                                          </p:stCondLst>
                                        </p:cTn>
                                        <p:tgtEl>
                                          <p:spTgt spid="7">
                                            <p:txEl>
                                              <p:pRg st="5" end="5"/>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7">
                                            <p:txEl>
                                              <p:pRg st="6" end="6"/>
                                            </p:txEl>
                                          </p:spTgt>
                                        </p:tgtEl>
                                        <p:attrNameLst>
                                          <p:attrName>style.visibility</p:attrName>
                                        </p:attrNameLst>
                                      </p:cBhvr>
                                      <p:to>
                                        <p:strVal val="visible"/>
                                      </p:to>
                                    </p:set>
                                    <p:anim from="(-#ppt_w/2)" to="(#ppt_x)" calcmode="lin" valueType="num">
                                      <p:cBhvr>
                                        <p:cTn id="13" dur="600" fill="hold">
                                          <p:stCondLst>
                                            <p:cond delay="0"/>
                                          </p:stCondLst>
                                        </p:cTn>
                                        <p:tgtEl>
                                          <p:spTgt spid="7">
                                            <p:txEl>
                                              <p:pRg st="6" end="6"/>
                                            </p:txEl>
                                          </p:spTgt>
                                        </p:tgtEl>
                                        <p:attrNameLst>
                                          <p:attrName>ppt_x</p:attrName>
                                        </p:attrNameLst>
                                      </p:cBhvr>
                                    </p:anim>
                                    <p:anim from="0" to="-1.0" calcmode="lin" valueType="num">
                                      <p:cBhvr>
                                        <p:cTn id="14" dur="200" decel="50000" autoRev="1" fill="hold">
                                          <p:stCondLst>
                                            <p:cond delay="600"/>
                                          </p:stCondLst>
                                        </p:cTn>
                                        <p:tgtEl>
                                          <p:spTgt spid="7">
                                            <p:txEl>
                                              <p:pRg st="6" end="6"/>
                                            </p:txEl>
                                          </p:spTgt>
                                        </p:tgtEl>
                                        <p:attrNameLst>
                                          <p:attrName>xshear</p:attrName>
                                        </p:attrNameLst>
                                      </p:cBhvr>
                                    </p:anim>
                                    <p:animScale>
                                      <p:cBhvr>
                                        <p:cTn id="15" dur="200" decel="100000" autoRev="1" fill="hold">
                                          <p:stCondLst>
                                            <p:cond delay="600"/>
                                          </p:stCondLst>
                                        </p:cTn>
                                        <p:tgtEl>
                                          <p:spTgt spid="7">
                                            <p:txEl>
                                              <p:pRg st="6" end="6"/>
                                            </p:txEl>
                                          </p:spTgt>
                                        </p:tgtEl>
                                      </p:cBhvr>
                                      <p:from x="100000" y="100000"/>
                                      <p:to x="80000" y="100000"/>
                                    </p:animScale>
                                    <p:anim by="(#ppt_h/3+#ppt_w*0.1)" calcmode="lin" valueType="num">
                                      <p:cBhvr additive="sum">
                                        <p:cTn id="16" dur="200" decel="100000" autoRev="1" fill="hold">
                                          <p:stCondLst>
                                            <p:cond delay="600"/>
                                          </p:stCondLst>
                                        </p:cTn>
                                        <p:tgtEl>
                                          <p:spTgt spid="7">
                                            <p:txEl>
                                              <p:pRg st="6" end="6"/>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313958" y="1741714"/>
            <a:ext cx="11738165" cy="342537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2" name="TextBox 11"/>
          <p:cNvSpPr txBox="1"/>
          <p:nvPr/>
        </p:nvSpPr>
        <p:spPr>
          <a:xfrm>
            <a:off x="0" y="558800"/>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1582076" y="1105870"/>
            <a:ext cx="9233031" cy="553442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circle(in)">
                                      <p:cBhvr>
                                        <p:cTn id="14"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1" y="523654"/>
            <a:ext cx="5239657" cy="4361808"/>
          </a:xfrm>
          <a:prstGeom prst="rect">
            <a:avLst/>
          </a:prstGeom>
          <a:noFill/>
          <a:ln w="9525">
            <a:noFill/>
            <a:miter lim="800000"/>
            <a:headEnd/>
            <a:tailEnd/>
          </a:ln>
          <a:effectLst/>
        </p:spPr>
      </p:pic>
      <p:sp>
        <p:nvSpPr>
          <p:cNvPr id="8" name="TextBox 7"/>
          <p:cNvSpPr txBox="1"/>
          <p:nvPr/>
        </p:nvSpPr>
        <p:spPr>
          <a:xfrm>
            <a:off x="0" y="4804229"/>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tham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gia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hô</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chất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hữu</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cơ</a:t>
            </a:r>
            <a:r>
              <a:rPr lang="en-US" sz="2800" dirty="0" smtClean="0">
                <a:solidFill>
                  <a:srgbClr val="FF0000"/>
                </a:solidFill>
                <a:latin typeface="Times New Roman" pitchFamily="18" charset="0"/>
                <a:cs typeface="Times New Roman" pitchFamily="18" charset="0"/>
              </a:rPr>
              <a:t> (glucose), oxygen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Sản</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phẩm</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ra</a:t>
            </a:r>
            <a:r>
              <a:rPr lang="en-US" sz="2800" dirty="0" smtClean="0">
                <a:solidFill>
                  <a:srgbClr val="FF00FF"/>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năng</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lượng</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khí</a:t>
            </a:r>
            <a:r>
              <a:rPr lang="en-US" sz="2800" dirty="0" smtClean="0">
                <a:solidFill>
                  <a:srgbClr val="006600"/>
                </a:solidFill>
                <a:latin typeface="Times New Roman" pitchFamily="18" charset="0"/>
                <a:cs typeface="Times New Roman" pitchFamily="18" charset="0"/>
              </a:rPr>
              <a:t> carbon dioxide </a:t>
            </a:r>
            <a:r>
              <a:rPr lang="en-US" sz="2800" dirty="0" err="1" smtClean="0">
                <a:solidFill>
                  <a:srgbClr val="FF00FF"/>
                </a:solidFill>
                <a:latin typeface="Times New Roman" pitchFamily="18" charset="0"/>
                <a:cs typeface="Times New Roman" pitchFamily="18" charset="0"/>
              </a:rPr>
              <a:t>và</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hơi</a:t>
            </a:r>
            <a:r>
              <a:rPr lang="en-US" sz="2800" dirty="0" smtClean="0">
                <a:solidFill>
                  <a:srgbClr val="006600"/>
                </a:solidFill>
                <a:latin typeface="Times New Roman" pitchFamily="18" charset="0"/>
                <a:cs typeface="Times New Roman" pitchFamily="18" charset="0"/>
              </a:rPr>
              <a:t> </a:t>
            </a:r>
            <a:r>
              <a:rPr lang="en-US" sz="2800" dirty="0" err="1" smtClean="0">
                <a:solidFill>
                  <a:srgbClr val="006600"/>
                </a:solidFill>
                <a:latin typeface="Times New Roman" pitchFamily="18" charset="0"/>
                <a:cs typeface="Times New Roman" pitchFamily="18" charset="0"/>
              </a:rPr>
              <a:t>nước</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sp>
        <p:nvSpPr>
          <p:cNvPr id="9" name="TextBox 8"/>
          <p:cNvSpPr txBox="1"/>
          <p:nvPr/>
        </p:nvSpPr>
        <p:spPr>
          <a:xfrm>
            <a:off x="0" y="5715207"/>
            <a:ext cx="12192000" cy="954107"/>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rPr>
              <a:t>Vai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trò</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hô</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hấp</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Oxygen </a:t>
            </a:r>
            <a:r>
              <a:rPr lang="en-US" sz="2800" dirty="0" err="1" smtClean="0">
                <a:solidFill>
                  <a:srgbClr val="FF00FF"/>
                </a:solidFill>
                <a:latin typeface="Times New Roman" pitchFamily="18" charset="0"/>
                <a:cs typeface="Times New Roman" pitchFamily="18" charset="0"/>
              </a:rPr>
              <a:t>đi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được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sử</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dụng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để</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oxi</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hóa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chất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dinh</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dưỡng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tạo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năng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lượng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cho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các</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hoạt</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động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sống</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của</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tế</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bào</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và</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cơ</a:t>
            </a:r>
            <a:r>
              <a:rPr lang="en-US" sz="2800" dirty="0" smtClean="0">
                <a:solidFill>
                  <a:srgbClr val="FF00FF"/>
                </a:solidFill>
                <a:latin typeface="Times New Roman" pitchFamily="18" charset="0"/>
                <a:cs typeface="Times New Roman" pitchFamily="18" charset="0"/>
              </a:rPr>
              <a:t> </a:t>
            </a:r>
            <a:r>
              <a:rPr lang="en-US" sz="2800" dirty="0" err="1" smtClean="0">
                <a:solidFill>
                  <a:srgbClr val="FF00FF"/>
                </a:solidFill>
                <a:latin typeface="Times New Roman" pitchFamily="18" charset="0"/>
                <a:cs typeface="Times New Roman" pitchFamily="18" charset="0"/>
              </a:rPr>
              <a:t>thể</a:t>
            </a:r>
            <a:r>
              <a:rPr lang="en-US" sz="2800" dirty="0" smtClean="0">
                <a:solidFill>
                  <a:srgbClr val="FF00FF"/>
                </a:solidFill>
                <a:latin typeface="Times New Roman" pitchFamily="18" charset="0"/>
                <a:cs typeface="Times New Roman" pitchFamily="18" charset="0"/>
              </a:rPr>
              <a:t>.</a:t>
            </a:r>
            <a:endParaRPr lang="en-US" sz="2800" dirty="0">
              <a:solidFill>
                <a:srgbClr val="FF00FF"/>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3"/>
          <a:srcRect/>
          <a:stretch>
            <a:fillRect/>
          </a:stretch>
        </p:blipFill>
        <p:spPr bwMode="auto">
          <a:xfrm>
            <a:off x="5096897" y="464230"/>
            <a:ext cx="7095104" cy="425291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from="(-#ppt_w/2)" to="(#ppt_x)" calcmode="lin" valueType="num">
                                      <p:cBhvr>
                                        <p:cTn id="7" dur="600" fill="hold">
                                          <p:stCondLst>
                                            <p:cond delay="0"/>
                                          </p:stCondLst>
                                        </p:cTn>
                                        <p:tgtEl>
                                          <p:spTgt spid="8"/>
                                        </p:tgtEl>
                                        <p:attrNameLst>
                                          <p:attrName>ppt_x</p:attrName>
                                        </p:attrNameLst>
                                      </p:cBhvr>
                                    </p:anim>
                                    <p:anim from="0" to="-1.0" calcmode="lin" valueType="num">
                                      <p:cBhvr>
                                        <p:cTn id="8" dur="200" decel="50000" autoRev="1" fill="hold">
                                          <p:stCondLst>
                                            <p:cond delay="600"/>
                                          </p:stCondLst>
                                        </p:cTn>
                                        <p:tgtEl>
                                          <p:spTgt spid="8"/>
                                        </p:tgtEl>
                                        <p:attrNameLst>
                                          <p:attrName>xshear</p:attrName>
                                        </p:attrNameLst>
                                      </p:cBhvr>
                                    </p:anim>
                                    <p:animScale>
                                      <p:cBhvr>
                                        <p:cTn id="9" dur="200" decel="100000" autoRev="1" fill="hold">
                                          <p:stCondLst>
                                            <p:cond delay="600"/>
                                          </p:stCondLst>
                                        </p:cTn>
                                        <p:tgtEl>
                                          <p:spTgt spid="8"/>
                                        </p:tgtEl>
                                      </p:cBhvr>
                                      <p:from x="100000" y="100000"/>
                                      <p:to x="80000" y="100000"/>
                                    </p:animScale>
                                    <p:anim by="(#ppt_h/3+#ppt_w*0.1)" calcmode="lin" valueType="num">
                                      <p:cBhvr additive="sum">
                                        <p:cTn id="10"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8" name="TextBox 7"/>
          <p:cNvSpPr txBox="1"/>
          <p:nvPr/>
        </p:nvSpPr>
        <p:spPr>
          <a:xfrm>
            <a:off x="0" y="4804229"/>
            <a:ext cx="12192000" cy="523220"/>
          </a:xfrm>
          <a:prstGeom prst="rect">
            <a:avLst/>
          </a:prstGeom>
          <a:noFill/>
        </p:spPr>
        <p:txBody>
          <a:bodyPr wrap="square" rtlCol="0">
            <a:spAutoFit/>
          </a:bodyPr>
          <a:lstStyle/>
          <a:p>
            <a:pPr algn="just"/>
            <a:r>
              <a:rPr lang="en-US" sz="2800" dirty="0" err="1" smtClean="0">
                <a:solidFill>
                  <a:srgbClr val="FF00FF"/>
                </a:solidFill>
                <a:latin typeface="Times New Roman" pitchFamily="18" charset="0"/>
                <a:cs typeface="Times New Roman" pitchFamily="18" charset="0"/>
                <a:sym typeface="Wingdings"/>
              </a:rPr>
              <a:t>Chất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hữu</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(Glucose) + Oxygen </a:t>
            </a:r>
            <a:r>
              <a:rPr lang="en-US" sz="2800" dirty="0" smtClean="0">
                <a:solidFill>
                  <a:srgbClr val="FF00FF"/>
                </a:solidFill>
                <a:latin typeface="Times New Roman" pitchFamily="18" charset="0"/>
                <a:cs typeface="Times New Roman" pitchFamily="18" charset="0"/>
                <a:sym typeface="Wingdings 3"/>
              </a:rPr>
              <a:t> </a:t>
            </a:r>
            <a:r>
              <a:rPr lang="en-US" sz="2800" dirty="0" err="1" smtClean="0">
                <a:solidFill>
                  <a:srgbClr val="FF00FF"/>
                </a:solidFill>
                <a:latin typeface="Times New Roman" pitchFamily="18" charset="0"/>
                <a:cs typeface="Times New Roman" pitchFamily="18" charset="0"/>
                <a:sym typeface="Wingdings 3"/>
              </a:rPr>
              <a:t>Năng</a:t>
            </a:r>
            <a:r>
              <a:rPr lang="en-US" sz="2800" dirty="0" smtClean="0">
                <a:solidFill>
                  <a:srgbClr val="FF00FF"/>
                </a:solidFill>
                <a:latin typeface="Times New Roman" pitchFamily="18" charset="0"/>
                <a:cs typeface="Times New Roman" pitchFamily="18" charset="0"/>
                <a:sym typeface="Wingdings 3"/>
              </a:rPr>
              <a:t> </a:t>
            </a:r>
            <a:r>
              <a:rPr lang="en-US" sz="2800" dirty="0" err="1" smtClean="0">
                <a:solidFill>
                  <a:srgbClr val="FF00FF"/>
                </a:solidFill>
                <a:latin typeface="Times New Roman" pitchFamily="18" charset="0"/>
                <a:cs typeface="Times New Roman" pitchFamily="18" charset="0"/>
                <a:sym typeface="Wingdings 3"/>
              </a:rPr>
              <a:t>lượng</a:t>
            </a:r>
            <a:r>
              <a:rPr lang="en-US" sz="2800" dirty="0" smtClean="0">
                <a:solidFill>
                  <a:srgbClr val="FF00FF"/>
                </a:solidFill>
                <a:latin typeface="Times New Roman" pitchFamily="18" charset="0"/>
                <a:cs typeface="Times New Roman" pitchFamily="18" charset="0"/>
                <a:sym typeface="Wingdings 3"/>
              </a:rPr>
              <a:t> + Carbon dioxide + </a:t>
            </a:r>
            <a:r>
              <a:rPr lang="en-US" sz="2800" dirty="0" err="1" smtClean="0">
                <a:solidFill>
                  <a:srgbClr val="FF00FF"/>
                </a:solidFill>
                <a:latin typeface="Times New Roman" pitchFamily="18" charset="0"/>
                <a:cs typeface="Times New Roman" pitchFamily="18" charset="0"/>
                <a:sym typeface="Wingdings 3"/>
              </a:rPr>
              <a:t>Nước</a:t>
            </a:r>
            <a:r>
              <a:rPr lang="en-US" sz="2800" dirty="0" smtClean="0">
                <a:solidFill>
                  <a:srgbClr val="FF00FF"/>
                </a:solidFill>
                <a:latin typeface="Times New Roman" pitchFamily="18" charset="0"/>
                <a:cs typeface="Times New Roman" pitchFamily="18" charset="0"/>
                <a:sym typeface="Wingdings 3"/>
              </a:rPr>
              <a:t>.</a:t>
            </a:r>
            <a:endParaRPr lang="en-US" sz="2800" dirty="0">
              <a:solidFill>
                <a:srgbClr val="FF00FF"/>
              </a:solidFill>
              <a:latin typeface="Times New Roman" pitchFamily="18" charset="0"/>
              <a:cs typeface="Times New Roman" pitchFamily="18" charset="0"/>
            </a:endParaRPr>
          </a:p>
        </p:txBody>
      </p:sp>
      <p:pic>
        <p:nvPicPr>
          <p:cNvPr id="2051" name="Picture 3"/>
          <p:cNvPicPr>
            <a:picLocks noChangeAspect="1" noChangeArrowheads="1"/>
          </p:cNvPicPr>
          <p:nvPr/>
        </p:nvPicPr>
        <p:blipFill>
          <a:blip r:embed="rId2"/>
          <a:srcRect/>
          <a:stretch>
            <a:fillRect/>
          </a:stretch>
        </p:blipFill>
        <p:spPr bwMode="auto">
          <a:xfrm>
            <a:off x="5096897" y="464230"/>
            <a:ext cx="7095104" cy="4252913"/>
          </a:xfrm>
          <a:prstGeom prst="rect">
            <a:avLst/>
          </a:prstGeom>
          <a:noFill/>
          <a:ln w="9525">
            <a:noFill/>
            <a:miter lim="800000"/>
            <a:headEnd/>
            <a:tailEnd/>
          </a:ln>
          <a:effectLst/>
        </p:spPr>
      </p:pic>
      <p:pic>
        <p:nvPicPr>
          <p:cNvPr id="4098" name="Picture 2"/>
          <p:cNvPicPr>
            <a:picLocks noChangeAspect="1" noChangeArrowheads="1"/>
          </p:cNvPicPr>
          <p:nvPr/>
        </p:nvPicPr>
        <p:blipFill>
          <a:blip r:embed="rId3"/>
          <a:srcRect/>
          <a:stretch>
            <a:fillRect/>
          </a:stretch>
        </p:blipFill>
        <p:spPr bwMode="auto">
          <a:xfrm>
            <a:off x="87084" y="1065658"/>
            <a:ext cx="5107934" cy="2635477"/>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style.rotation</p:attrName>
                                        </p:attrNameLst>
                                      </p:cBhvr>
                                      <p:tavLst>
                                        <p:tav tm="0">
                                          <p:val>
                                            <p:fltVal val="360"/>
                                          </p:val>
                                        </p:tav>
                                        <p:tav tm="100000">
                                          <p:val>
                                            <p:fltVal val="0"/>
                                          </p:val>
                                        </p:tav>
                                      </p:tavLst>
                                    </p:anim>
                                    <p:animEffect transition="in" filter="fade">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957946"/>
            <a:ext cx="12192000" cy="1384995"/>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phân</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chất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hữu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giải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phóng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năng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lượng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cung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hoạt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động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sống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thể</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Trong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này</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tế</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bào</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sử</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oxygen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thải</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ra</a:t>
            </a:r>
            <a:r>
              <a:rPr lang="en-US" sz="2800" dirty="0" smtClean="0">
                <a:solidFill>
                  <a:srgbClr val="0000FF"/>
                </a:solidFill>
                <a:latin typeface="Times New Roman" pitchFamily="18" charset="0"/>
                <a:cs typeface="Times New Roman" pitchFamily="18" charset="0"/>
              </a:rPr>
              <a:t> carbon dioxide, </a:t>
            </a:r>
            <a:r>
              <a:rPr lang="en-US" sz="2800" dirty="0" err="1" smtClean="0">
                <a:solidFill>
                  <a:srgbClr val="0000FF"/>
                </a:solidFill>
                <a:latin typeface="Times New Roman" pitchFamily="18" charset="0"/>
                <a:cs typeface="Times New Roman" pitchFamily="18" charset="0"/>
              </a:rPr>
              <a:t>nước</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10" name="TextBox 9"/>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16" name="TextBox 15"/>
          <p:cNvSpPr txBox="1"/>
          <p:nvPr/>
        </p:nvSpPr>
        <p:spPr>
          <a:xfrm>
            <a:off x="0" y="442688"/>
            <a:ext cx="12192000" cy="523220"/>
          </a:xfrm>
          <a:prstGeom prst="rect">
            <a:avLst/>
          </a:prstGeom>
          <a:noFill/>
        </p:spPr>
        <p:txBody>
          <a:bodyPr wrap="square" rtlCol="0">
            <a:spAutoFit/>
          </a:bodyPr>
          <a:lstStyle/>
          <a:p>
            <a:r>
              <a:rPr lang="en-US" sz="2800" b="1" dirty="0" smtClean="0">
                <a:solidFill>
                  <a:srgbClr val="0000FF"/>
                </a:solidFill>
                <a:latin typeface="Times New Roman" pitchFamily="18" charset="0"/>
                <a:cs typeface="Times New Roman" pitchFamily="18" charset="0"/>
              </a:rPr>
              <a:t>I. </a:t>
            </a:r>
            <a:r>
              <a:rPr lang="en-US" sz="2800" b="1" dirty="0" err="1" smtClean="0">
                <a:solidFill>
                  <a:srgbClr val="0000FF"/>
                </a:solidFill>
                <a:latin typeface="Times New Roman" pitchFamily="18" charset="0"/>
                <a:cs typeface="Times New Roman" pitchFamily="18" charset="0"/>
              </a:rPr>
              <a:t>HÔ</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HẤP</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TẾ</a:t>
            </a:r>
            <a:r>
              <a:rPr lang="en-US" sz="2800" b="1" dirty="0" smtClean="0">
                <a:solidFill>
                  <a:srgbClr val="0000FF"/>
                </a:solidFill>
                <a:latin typeface="Times New Roman" pitchFamily="18" charset="0"/>
                <a:cs typeface="Times New Roman" pitchFamily="18" charset="0"/>
              </a:rPr>
              <a:t> </a:t>
            </a:r>
            <a:r>
              <a:rPr lang="en-US" sz="2800" b="1" dirty="0" err="1" smtClean="0">
                <a:solidFill>
                  <a:srgbClr val="0000FF"/>
                </a:solidFill>
                <a:latin typeface="Times New Roman" pitchFamily="18" charset="0"/>
                <a:cs typeface="Times New Roman" pitchFamily="18" charset="0"/>
              </a:rPr>
              <a:t>BÀO</a:t>
            </a:r>
            <a:r>
              <a:rPr lang="en-US" sz="2800" b="1" dirty="0" smtClean="0">
                <a:solidFill>
                  <a:srgbClr val="0000FF"/>
                </a:solidFill>
                <a:latin typeface="Times New Roman" pitchFamily="18" charset="0"/>
                <a:cs typeface="Times New Roman" pitchFamily="18" charset="0"/>
              </a:rPr>
              <a:t>.</a:t>
            </a:r>
            <a:endParaRPr lang="en-US" sz="2800" b="1" dirty="0">
              <a:solidFill>
                <a:srgbClr val="0000FF"/>
              </a:solidFill>
              <a:latin typeface="Times New Roman" pitchFamily="18" charset="0"/>
              <a:cs typeface="Times New Roman" pitchFamily="18" charset="0"/>
            </a:endParaRPr>
          </a:p>
        </p:txBody>
      </p:sp>
      <p:sp>
        <p:nvSpPr>
          <p:cNvPr id="5" name="TextBox 4"/>
          <p:cNvSpPr txBox="1"/>
          <p:nvPr/>
        </p:nvSpPr>
        <p:spPr>
          <a:xfrm>
            <a:off x="0" y="2227946"/>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Phương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trình</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tổng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quát</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hô</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hấp</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dạng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chữ</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6" name="TextBox 5"/>
          <p:cNvSpPr txBox="1"/>
          <p:nvPr/>
        </p:nvSpPr>
        <p:spPr>
          <a:xfrm>
            <a:off x="0" y="2677889"/>
            <a:ext cx="12192000" cy="523220"/>
          </a:xfrm>
          <a:prstGeom prst="rect">
            <a:avLst/>
          </a:prstGeom>
          <a:noFill/>
        </p:spPr>
        <p:txBody>
          <a:bodyPr wrap="square" rtlCol="0">
            <a:spAutoFit/>
          </a:bodyPr>
          <a:lstStyle/>
          <a:p>
            <a:pPr algn="just"/>
            <a:r>
              <a:rPr lang="en-US" sz="2800" dirty="0" smtClean="0">
                <a:solidFill>
                  <a:srgbClr val="0000FF"/>
                </a:solidFill>
                <a:latin typeface="Times New Roman" pitchFamily="18" charset="0"/>
                <a:cs typeface="Times New Roman" pitchFamily="18" charset="0"/>
              </a:rPr>
              <a:t>- Glucose + Oxygen </a:t>
            </a:r>
            <a:r>
              <a:rPr lang="en-US" sz="2800" dirty="0" smtClean="0">
                <a:solidFill>
                  <a:srgbClr val="0000FF"/>
                </a:solidFill>
                <a:latin typeface="Times New Roman" pitchFamily="18" charset="0"/>
                <a:cs typeface="Times New Roman" pitchFamily="18" charset="0"/>
                <a:sym typeface="Wingdings 3"/>
              </a:rPr>
              <a:t>Carbon dioxide + </a:t>
            </a:r>
            <a:r>
              <a:rPr lang="en-US" sz="2800" dirty="0" err="1" smtClean="0">
                <a:solidFill>
                  <a:srgbClr val="0000FF"/>
                </a:solidFill>
                <a:latin typeface="Times New Roman" pitchFamily="18" charset="0"/>
                <a:cs typeface="Times New Roman" pitchFamily="18" charset="0"/>
                <a:sym typeface="Wingdings 3"/>
              </a:rPr>
              <a:t>Nước</a:t>
            </a:r>
            <a:r>
              <a:rPr lang="en-US" sz="2800" dirty="0" smtClean="0">
                <a:solidFill>
                  <a:srgbClr val="0000FF"/>
                </a:solidFill>
                <a:latin typeface="Times New Roman" pitchFamily="18" charset="0"/>
                <a:cs typeface="Times New Roman" pitchFamily="18" charset="0"/>
                <a:sym typeface="Wingdings 3"/>
              </a:rPr>
              <a:t> + </a:t>
            </a:r>
            <a:r>
              <a:rPr lang="en-US" sz="2800" dirty="0" err="1" smtClean="0">
                <a:solidFill>
                  <a:srgbClr val="0000FF"/>
                </a:solidFill>
                <a:latin typeface="Times New Roman" pitchFamily="18" charset="0"/>
                <a:cs typeface="Times New Roman" pitchFamily="18" charset="0"/>
                <a:sym typeface="Wingdings 3"/>
              </a:rPr>
              <a:t>Năng</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lượng</a:t>
            </a:r>
            <a:r>
              <a:rPr lang="en-US" sz="2800" dirty="0" smtClean="0">
                <a:solidFill>
                  <a:srgbClr val="0000FF"/>
                </a:solidFill>
                <a:latin typeface="Times New Roman" pitchFamily="18" charset="0"/>
                <a:cs typeface="Times New Roman" pitchFamily="18" charset="0"/>
                <a:sym typeface="Wingdings 3"/>
              </a:rPr>
              <a:t> (ATP </a:t>
            </a:r>
            <a:r>
              <a:rPr lang="en-US" sz="2800" dirty="0" err="1" smtClean="0">
                <a:solidFill>
                  <a:srgbClr val="0000FF"/>
                </a:solidFill>
                <a:latin typeface="Times New Roman" pitchFamily="18" charset="0"/>
                <a:cs typeface="Times New Roman" pitchFamily="18" charset="0"/>
                <a:sym typeface="Wingdings 3"/>
              </a:rPr>
              <a:t>và</a:t>
            </a:r>
            <a:r>
              <a:rPr lang="en-US" sz="2800" dirty="0" smtClean="0">
                <a:solidFill>
                  <a:srgbClr val="0000FF"/>
                </a:solidFill>
                <a:latin typeface="Times New Roman" pitchFamily="18" charset="0"/>
                <a:cs typeface="Times New Roman" pitchFamily="18" charset="0"/>
                <a:sym typeface="Wingdings 3"/>
              </a:rPr>
              <a:t> </a:t>
            </a:r>
            <a:r>
              <a:rPr lang="en-US" sz="2800" dirty="0" err="1" smtClean="0">
                <a:solidFill>
                  <a:srgbClr val="0000FF"/>
                </a:solidFill>
                <a:latin typeface="Times New Roman" pitchFamily="18" charset="0"/>
                <a:cs typeface="Times New Roman" pitchFamily="18" charset="0"/>
                <a:sym typeface="Wingdings 3"/>
              </a:rPr>
              <a:t>nhiệt</a:t>
            </a:r>
            <a:r>
              <a:rPr lang="en-US" sz="2800" dirty="0" smtClean="0">
                <a:solidFill>
                  <a:srgbClr val="0000FF"/>
                </a:solidFill>
                <a:latin typeface="Times New Roman" pitchFamily="18" charset="0"/>
                <a:cs typeface="Times New Roman" pitchFamily="18" charset="0"/>
                <a:sym typeface="Wingdings 3"/>
              </a:rPr>
              <a:t>).</a:t>
            </a:r>
            <a:endParaRPr lang="en-US" sz="2800" dirty="0">
              <a:solidFill>
                <a:srgbClr val="0000FF"/>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from="(-#ppt_w/2)" to="(#ppt_x)" calcmode="lin" valueType="num">
                                      <p:cBhvr>
                                        <p:cTn id="15" dur="600" fill="hold">
                                          <p:stCondLst>
                                            <p:cond delay="0"/>
                                          </p:stCondLst>
                                        </p:cTn>
                                        <p:tgtEl>
                                          <p:spTgt spid="6"/>
                                        </p:tgtEl>
                                        <p:attrNameLst>
                                          <p:attrName>ppt_x</p:attrName>
                                        </p:attrNameLst>
                                      </p:cBhvr>
                                    </p:anim>
                                    <p:anim from="0" to="-1.0" calcmode="lin" valueType="num">
                                      <p:cBhvr>
                                        <p:cTn id="16" dur="200" decel="50000" autoRev="1" fill="hold">
                                          <p:stCondLst>
                                            <p:cond delay="600"/>
                                          </p:stCondLst>
                                        </p:cTn>
                                        <p:tgtEl>
                                          <p:spTgt spid="6"/>
                                        </p:tgtEl>
                                        <p:attrNameLst>
                                          <p:attrName>xshear</p:attrName>
                                        </p:attrNameLst>
                                      </p:cBhvr>
                                    </p:anim>
                                    <p:animScale>
                                      <p:cBhvr>
                                        <p:cTn id="17" dur="200" decel="100000" autoRev="1" fill="hold">
                                          <p:stCondLst>
                                            <p:cond delay="600"/>
                                          </p:stCondLst>
                                        </p:cTn>
                                        <p:tgtEl>
                                          <p:spTgt spid="6"/>
                                        </p:tgtEl>
                                      </p:cBhvr>
                                      <p:from x="100000" y="100000"/>
                                      <p:to x="80000" y="100000"/>
                                    </p:animScale>
                                    <p:anim by="(#ppt_h/3+#ppt_w*0.1)" calcmode="lin" valueType="num">
                                      <p:cBhvr additive="sum">
                                        <p:cTn id="18"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12192000" cy="523220"/>
          </a:xfrm>
          <a:prstGeom prst="rect">
            <a:avLst/>
          </a:prstGeom>
          <a:noFill/>
        </p:spPr>
        <p:txBody>
          <a:bodyPr wrap="square" rtlCol="0">
            <a:spAutoFit/>
          </a:bodyPr>
          <a:lstStyle/>
          <a:p>
            <a:pPr algn="ctr"/>
            <a:r>
              <a:rPr lang="en-US" sz="2800" b="1" dirty="0" err="1" smtClean="0">
                <a:solidFill>
                  <a:srgbClr val="FF00FF"/>
                </a:solidFill>
                <a:latin typeface="Times New Roman" pitchFamily="18" charset="0"/>
                <a:cs typeface="Times New Roman" pitchFamily="18" charset="0"/>
              </a:rPr>
              <a:t>BÀI</a:t>
            </a:r>
            <a:r>
              <a:rPr lang="en-US" sz="2800" b="1" dirty="0" smtClean="0">
                <a:solidFill>
                  <a:srgbClr val="FF00FF"/>
                </a:solidFill>
                <a:latin typeface="Times New Roman" pitchFamily="18" charset="0"/>
                <a:cs typeface="Times New Roman" pitchFamily="18" charset="0"/>
              </a:rPr>
              <a:t> 21:  </a:t>
            </a:r>
            <a:r>
              <a:rPr lang="en-US" sz="2800" b="1" dirty="0" err="1" smtClean="0">
                <a:solidFill>
                  <a:srgbClr val="FF00FF"/>
                </a:solidFill>
                <a:latin typeface="Times New Roman" pitchFamily="18" charset="0"/>
                <a:cs typeface="Times New Roman" pitchFamily="18" charset="0"/>
              </a:rPr>
              <a:t>HÔ</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HẤP</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TẾ</a:t>
            </a:r>
            <a:r>
              <a:rPr lang="en-US" sz="2800" b="1" dirty="0" smtClean="0">
                <a:solidFill>
                  <a:srgbClr val="FF00FF"/>
                </a:solidFill>
                <a:latin typeface="Times New Roman" pitchFamily="18" charset="0"/>
                <a:cs typeface="Times New Roman" pitchFamily="18" charset="0"/>
              </a:rPr>
              <a:t> </a:t>
            </a:r>
            <a:r>
              <a:rPr lang="en-US" sz="2800" b="1" dirty="0" err="1" smtClean="0">
                <a:solidFill>
                  <a:srgbClr val="FF00FF"/>
                </a:solidFill>
                <a:latin typeface="Times New Roman" pitchFamily="18" charset="0"/>
                <a:cs typeface="Times New Roman" pitchFamily="18" charset="0"/>
              </a:rPr>
              <a:t>BÀO</a:t>
            </a:r>
            <a:r>
              <a:rPr lang="en-US" sz="2800" b="1" dirty="0" smtClean="0">
                <a:solidFill>
                  <a:srgbClr val="FF00FF"/>
                </a:solidFill>
                <a:latin typeface="Times New Roman" pitchFamily="18" charset="0"/>
                <a:cs typeface="Times New Roman" pitchFamily="18" charset="0"/>
              </a:rPr>
              <a:t>.</a:t>
            </a:r>
            <a:endParaRPr lang="en-US" sz="2800" b="1" dirty="0">
              <a:solidFill>
                <a:srgbClr val="FF00FF"/>
              </a:solidFill>
              <a:latin typeface="Times New Roman" pitchFamily="18" charset="0"/>
              <a:cs typeface="Times New Roman" pitchFamily="18" charset="0"/>
            </a:endParaRPr>
          </a:p>
        </p:txBody>
      </p:sp>
      <p:sp>
        <p:nvSpPr>
          <p:cNvPr id="8" name="TextBox 7"/>
          <p:cNvSpPr txBox="1"/>
          <p:nvPr/>
        </p:nvSpPr>
        <p:spPr>
          <a:xfrm>
            <a:off x="0" y="3889829"/>
            <a:ext cx="12192000" cy="1384995"/>
          </a:xfrm>
          <a:prstGeom prst="rect">
            <a:avLst/>
          </a:prstGeom>
          <a:noFill/>
        </p:spPr>
        <p:txBody>
          <a:bodyPr wrap="square" rtlCol="0">
            <a:spAutoFit/>
          </a:bodyPr>
          <a:lstStyle/>
          <a:p>
            <a:pPr algn="just"/>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Khi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chạy</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quá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trình</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trao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đổi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chất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tăng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lên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tế</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bào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phân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giải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chất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hữu</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giải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phóng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năng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lượng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nhiệt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làm</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thể</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nóng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dần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lên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toát</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mồ</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hôi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nhịp</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thở</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tăng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lên</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cung</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cấp</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đủ</a:t>
            </a:r>
            <a:r>
              <a:rPr lang="en-US" sz="2800" dirty="0" smtClean="0">
                <a:solidFill>
                  <a:srgbClr val="FF00FF"/>
                </a:solidFill>
                <a:latin typeface="Times New Roman" pitchFamily="18" charset="0"/>
                <a:cs typeface="Times New Roman" pitchFamily="18" charset="0"/>
                <a:sym typeface="Wingdings"/>
              </a:rPr>
              <a:t> oxygen </a:t>
            </a:r>
            <a:r>
              <a:rPr lang="en-US" sz="2800" dirty="0" err="1" smtClean="0">
                <a:solidFill>
                  <a:srgbClr val="FF00FF"/>
                </a:solidFill>
                <a:latin typeface="Times New Roman" pitchFamily="18" charset="0"/>
                <a:cs typeface="Times New Roman" pitchFamily="18" charset="0"/>
                <a:sym typeface="Wingdings"/>
              </a:rPr>
              <a:t>cho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hô</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hấp</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tế</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bào</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và</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thải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khí</a:t>
            </a:r>
            <a:r>
              <a:rPr lang="en-US" sz="2800" dirty="0" smtClean="0">
                <a:solidFill>
                  <a:srgbClr val="FF00FF"/>
                </a:solidFill>
                <a:latin typeface="Times New Roman" pitchFamily="18" charset="0"/>
                <a:cs typeface="Times New Roman" pitchFamily="18" charset="0"/>
                <a:sym typeface="Wingdings"/>
              </a:rPr>
              <a:t> carbon </a:t>
            </a:r>
            <a:r>
              <a:rPr lang="en-US" sz="2800" dirty="0" err="1" smtClean="0">
                <a:solidFill>
                  <a:srgbClr val="FF00FF"/>
                </a:solidFill>
                <a:latin typeface="Times New Roman" pitchFamily="18" charset="0"/>
                <a:cs typeface="Times New Roman" pitchFamily="18" charset="0"/>
                <a:sym typeface="Wingdings"/>
              </a:rPr>
              <a:t>dioxie</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ra</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khỏi</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cơ</a:t>
            </a:r>
            <a:r>
              <a:rPr lang="en-US" sz="2800" dirty="0" smtClean="0">
                <a:solidFill>
                  <a:srgbClr val="FF00FF"/>
                </a:solidFill>
                <a:latin typeface="Times New Roman" pitchFamily="18" charset="0"/>
                <a:cs typeface="Times New Roman" pitchFamily="18" charset="0"/>
                <a:sym typeface="Wingdings"/>
              </a:rPr>
              <a:t> </a:t>
            </a:r>
            <a:r>
              <a:rPr lang="en-US" sz="2800" dirty="0" err="1" smtClean="0">
                <a:solidFill>
                  <a:srgbClr val="FF00FF"/>
                </a:solidFill>
                <a:latin typeface="Times New Roman" pitchFamily="18" charset="0"/>
                <a:cs typeface="Times New Roman" pitchFamily="18" charset="0"/>
                <a:sym typeface="Wingdings"/>
              </a:rPr>
              <a:t>thể</a:t>
            </a:r>
            <a:r>
              <a:rPr lang="en-US" sz="2800" dirty="0" smtClean="0">
                <a:solidFill>
                  <a:srgbClr val="FF00FF"/>
                </a:solidFill>
                <a:latin typeface="Times New Roman" pitchFamily="18" charset="0"/>
                <a:cs typeface="Times New Roman" pitchFamily="18" charset="0"/>
                <a:sym typeface="Wingdings"/>
              </a:rPr>
              <a:t>.</a:t>
            </a:r>
            <a:endParaRPr lang="en-US" sz="2800" dirty="0">
              <a:solidFill>
                <a:srgbClr val="FF00FF"/>
              </a:solidFill>
              <a:latin typeface="Times New Roman" pitchFamily="18" charset="0"/>
              <a:cs typeface="Times New Roman" pitchFamily="18" charset="0"/>
            </a:endParaRPr>
          </a:p>
        </p:txBody>
      </p:sp>
      <p:pic>
        <p:nvPicPr>
          <p:cNvPr id="5122" name="Picture 2"/>
          <p:cNvPicPr>
            <a:picLocks noChangeAspect="1" noChangeArrowheads="1"/>
          </p:cNvPicPr>
          <p:nvPr/>
        </p:nvPicPr>
        <p:blipFill>
          <a:blip r:embed="rId2"/>
          <a:srcRect/>
          <a:stretch>
            <a:fillRect/>
          </a:stretch>
        </p:blipFill>
        <p:spPr bwMode="auto">
          <a:xfrm>
            <a:off x="3425372" y="625843"/>
            <a:ext cx="5960609" cy="330798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1000" fill="hold"/>
                                        <p:tgtEl>
                                          <p:spTgt spid="5122"/>
                                        </p:tgtEl>
                                        <p:attrNameLst>
                                          <p:attrName>ppt_w</p:attrName>
                                        </p:attrNameLst>
                                      </p:cBhvr>
                                      <p:tavLst>
                                        <p:tav tm="0">
                                          <p:val>
                                            <p:fltVal val="0"/>
                                          </p:val>
                                        </p:tav>
                                        <p:tav tm="100000">
                                          <p:val>
                                            <p:strVal val="#ppt_w"/>
                                          </p:val>
                                        </p:tav>
                                      </p:tavLst>
                                    </p:anim>
                                    <p:anim calcmode="lin" valueType="num">
                                      <p:cBhvr>
                                        <p:cTn id="8" dur="1000" fill="hold"/>
                                        <p:tgtEl>
                                          <p:spTgt spid="5122"/>
                                        </p:tgtEl>
                                        <p:attrNameLst>
                                          <p:attrName>ppt_h</p:attrName>
                                        </p:attrNameLst>
                                      </p:cBhvr>
                                      <p:tavLst>
                                        <p:tav tm="0">
                                          <p:val>
                                            <p:fltVal val="0"/>
                                          </p:val>
                                        </p:tav>
                                        <p:tav tm="100000">
                                          <p:val>
                                            <p:strVal val="#ppt_h"/>
                                          </p:val>
                                        </p:tav>
                                      </p:tavLst>
                                    </p:anim>
                                    <p:animEffect transition="in" filter="fade">
                                      <p:cBhvr>
                                        <p:cTn id="9" dur="1000"/>
                                        <p:tgtEl>
                                          <p:spTgt spid="512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MỞ ĐẦU KHTN 7-HIỀ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MỞ ĐẦU KHTN 7-HIỀN</Template>
  <TotalTime>3624</TotalTime>
  <Words>1350</Words>
  <Application>Microsoft Office PowerPoint</Application>
  <PresentationFormat>Widescreen</PresentationFormat>
  <Paragraphs>108</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Times New Roman</vt:lpstr>
      <vt:lpstr>Wingdings</vt:lpstr>
      <vt:lpstr>Wingdings 3</vt:lpstr>
      <vt:lpstr>MỞ ĐẦU KHTN 7-HIỀN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Bùi Thị Thu Hiền</dc:creator>
  <cp:lastModifiedBy>Admin</cp:lastModifiedBy>
  <cp:revision>652</cp:revision>
  <dcterms:created xsi:type="dcterms:W3CDTF">2022-07-11T10:05:56Z</dcterms:created>
  <dcterms:modified xsi:type="dcterms:W3CDTF">2024-10-14T01:02:01Z</dcterms:modified>
</cp:coreProperties>
</file>