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33" r:id="rId2"/>
    <p:sldId id="335" r:id="rId3"/>
    <p:sldId id="334" r:id="rId4"/>
    <p:sldId id="394" r:id="rId5"/>
    <p:sldId id="431" r:id="rId6"/>
    <p:sldId id="432" r:id="rId7"/>
    <p:sldId id="433" r:id="rId8"/>
    <p:sldId id="439" r:id="rId9"/>
    <p:sldId id="435" r:id="rId10"/>
    <p:sldId id="436" r:id="rId11"/>
    <p:sldId id="434" r:id="rId12"/>
    <p:sldId id="437" r:id="rId13"/>
    <p:sldId id="438" r:id="rId14"/>
    <p:sldId id="440" r:id="rId15"/>
    <p:sldId id="441" r:id="rId16"/>
    <p:sldId id="442" r:id="rId17"/>
    <p:sldId id="443" r:id="rId18"/>
    <p:sldId id="444" r:id="rId19"/>
    <p:sldId id="445" r:id="rId20"/>
    <p:sldId id="446" r:id="rId21"/>
    <p:sldId id="447" r:id="rId22"/>
    <p:sldId id="44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CC00"/>
    <a:srgbClr val="0000CC"/>
    <a:srgbClr val="006600"/>
    <a:srgbClr val="0000FF"/>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8" autoAdjust="0"/>
    <p:restoredTop sz="98566" autoAdjust="0"/>
  </p:normalViewPr>
  <p:slideViewPr>
    <p:cSldViewPr snapToGrid="0">
      <p:cViewPr varScale="1">
        <p:scale>
          <a:sx n="91" d="100"/>
          <a:sy n="91" d="100"/>
        </p:scale>
        <p:origin x="33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19BF97-CCE8-4556-AECF-D3B0ACA3D1B9}"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19BF97-CCE8-4556-AECF-D3B0ACA3D1B9}"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6" name="Footer Placeholder 5">
            <a:extLst>
              <a:ext uri="{FF2B5EF4-FFF2-40B4-BE49-F238E27FC236}">
                <a16:creationId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8" name="Footer Placeholder 7">
            <a:extLst>
              <a:ext uri="{FF2B5EF4-FFF2-40B4-BE49-F238E27FC236}">
                <a16:creationId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4" name="Footer Placeholder 3">
            <a:extLst>
              <a:ext uri="{FF2B5EF4-FFF2-40B4-BE49-F238E27FC236}">
                <a16:creationId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3" name="Footer Placeholder 2">
            <a:extLst>
              <a:ext uri="{FF2B5EF4-FFF2-40B4-BE49-F238E27FC236}">
                <a16:creationId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6" name="Footer Placeholder 5">
            <a:extLst>
              <a:ext uri="{FF2B5EF4-FFF2-40B4-BE49-F238E27FC236}">
                <a16:creationId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10/9/2024</a:t>
            </a:fld>
            <a:endParaRPr lang="en-US"/>
          </a:p>
        </p:txBody>
      </p:sp>
      <p:sp>
        <p:nvSpPr>
          <p:cNvPr id="6" name="Footer Placeholder 5">
            <a:extLst>
              <a:ext uri="{FF2B5EF4-FFF2-40B4-BE49-F238E27FC236}">
                <a16:creationId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10/9/2024</a:t>
            </a:fld>
            <a:endParaRPr lang="en-US"/>
          </a:p>
        </p:txBody>
      </p:sp>
      <p:sp>
        <p:nvSpPr>
          <p:cNvPr id="5" name="Footer Placeholder 4">
            <a:extLst>
              <a:ext uri="{FF2B5EF4-FFF2-40B4-BE49-F238E27FC236}">
                <a16:creationId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1,1,Slide 1"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 MỪNG CÁC EM HỌC SINH </a:t>
            </a:r>
          </a:p>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 VỚI </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 GIẢNG ĐIỆN TỬ</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NHIÊN 7</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0" y="1968946"/>
            <a:ext cx="4072225" cy="2820761"/>
          </a:xfrm>
          <a:prstGeom prst="rect">
            <a:avLst/>
          </a:prstGeom>
          <a:noFill/>
          <a:ln w="9525">
            <a:noFill/>
            <a:miter lim="800000"/>
            <a:headEnd/>
            <a:tailEnd/>
          </a:ln>
          <a:effectLst/>
        </p:spPr>
      </p:pic>
      <p:sp>
        <p:nvSpPr>
          <p:cNvPr id="13" name="Rectangle 12"/>
          <p:cNvSpPr/>
          <p:nvPr/>
        </p:nvSpPr>
        <p:spPr>
          <a:xfrm>
            <a:off x="4122057" y="1172980"/>
            <a:ext cx="7779657" cy="954107"/>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Một số dạng năng lượng: quang năng, cơ năng, nhiệt năng,…</a:t>
            </a:r>
            <a:endParaRPr lang="en-US" sz="2800" dirty="0">
              <a:solidFill>
                <a:srgbClr val="FF00FF"/>
              </a:solidFill>
              <a:latin typeface="Times New Roman" pitchFamily="18" charset="0"/>
              <a:cs typeface="Times New Roman" pitchFamily="18" charset="0"/>
            </a:endParaRPr>
          </a:p>
        </p:txBody>
      </p:sp>
      <p:sp>
        <p:nvSpPr>
          <p:cNvPr id="14" name="Rectangle 13"/>
          <p:cNvSpPr/>
          <p:nvPr/>
        </p:nvSpPr>
        <p:spPr>
          <a:xfrm>
            <a:off x="4194628" y="2125506"/>
            <a:ext cx="7997372" cy="954107"/>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Một số ví dụ về sự chuyển hóa năng lượng ở thực vật và động vật: </a:t>
            </a:r>
          </a:p>
        </p:txBody>
      </p:sp>
      <p:sp>
        <p:nvSpPr>
          <p:cNvPr id="7" name="Rectangle 6"/>
          <p:cNvSpPr/>
          <p:nvPr/>
        </p:nvSpPr>
        <p:spPr>
          <a:xfrm>
            <a:off x="4194628" y="3144395"/>
            <a:ext cx="7997372" cy="1384995"/>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 Thực vật chuyển hóa năng lượng ánh sáng Mặt Trời (quang năng) thành hóa năng tích lũy trong các liên kết hóa học ở các chất hữu cơ.</a:t>
            </a:r>
          </a:p>
        </p:txBody>
      </p:sp>
      <p:sp>
        <p:nvSpPr>
          <p:cNvPr id="8" name="Rectangle 7"/>
          <p:cNvSpPr/>
          <p:nvPr/>
        </p:nvSpPr>
        <p:spPr>
          <a:xfrm>
            <a:off x="4194628" y="4650986"/>
            <a:ext cx="7997372" cy="1384995"/>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 Động vật chuyển hóa hóa năng (năng lượng trong các liên kết hóa học) thành cơ năng để thực hiện các hoạt động như chạy, </a:t>
            </a:r>
            <a:r>
              <a:rPr lang="en-US" sz="2800" dirty="0" err="1" smtClean="0">
                <a:solidFill>
                  <a:srgbClr val="FF00FF"/>
                </a:solidFill>
                <a:latin typeface="Times New Roman" pitchFamily="18" charset="0"/>
                <a:cs typeface="Times New Roman" pitchFamily="18" charset="0"/>
              </a:rPr>
              <a:t>nhảy</a:t>
            </a:r>
            <a:r>
              <a:rPr lang="vi-VN" sz="2800" dirty="0" smtClean="0">
                <a:solidFill>
                  <a:srgbClr val="FF00FF"/>
                </a:solidFill>
                <a:latin typeface="Times New Roman" pitchFamily="18" charset="0"/>
                <a:cs typeface="Times New Roman" pitchFamily="18" charset="0"/>
              </a:rPr>
              <a:t>, </a:t>
            </a:r>
            <a:r>
              <a:rPr lang="en-US" sz="2800" dirty="0" smtClean="0">
                <a:solidFill>
                  <a:srgbClr val="FF00FF"/>
                </a:solidFill>
                <a:latin typeface="Times New Roman" pitchFamily="18" charset="0"/>
                <a:cs typeface="Times New Roman" pitchFamily="18" charset="0"/>
              </a:rPr>
              <a:t>bay</a:t>
            </a:r>
            <a:r>
              <a:rPr lang="vi-VN" sz="2800" dirty="0" smtClean="0">
                <a:solidFill>
                  <a:srgbClr val="FF00FF"/>
                </a:solidFill>
                <a:latin typeface="Times New Roman" pitchFamily="18" charset="0"/>
                <a:cs typeface="Times New Roman" pitchFamily="18" charset="0"/>
              </a:rPr>
              <a: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bơi</a:t>
            </a:r>
            <a:r>
              <a:rPr lang="en-US" sz="2800" dirty="0" smtClean="0">
                <a:solidFill>
                  <a:srgbClr val="FF00FF"/>
                </a:solidFill>
                <a:latin typeface="Times New Roman" pitchFamily="18" charset="0"/>
                <a:cs typeface="Times New Roman" pitchFamily="18" charset="0"/>
              </a:rPr>
              <a:t>…</a:t>
            </a:r>
            <a:endParaRPr lang="vi-VN"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srcRect/>
          <a:stretch>
            <a:fillRect/>
          </a:stretch>
        </p:blipFill>
        <p:spPr bwMode="auto">
          <a:xfrm>
            <a:off x="0" y="1695909"/>
            <a:ext cx="4397829" cy="3624137"/>
          </a:xfrm>
          <a:prstGeom prst="rect">
            <a:avLst/>
          </a:prstGeom>
          <a:noFill/>
          <a:ln w="9525">
            <a:noFill/>
            <a:miter lim="800000"/>
            <a:headEnd/>
            <a:tailEnd/>
          </a:ln>
          <a:effectLst/>
        </p:spPr>
      </p:pic>
      <p:sp>
        <p:nvSpPr>
          <p:cNvPr id="13" name="Rectangle 12"/>
          <p:cNvSpPr/>
          <p:nvPr/>
        </p:nvSpPr>
        <p:spPr>
          <a:xfrm>
            <a:off x="4542971" y="1419718"/>
            <a:ext cx="7387772" cy="3108543"/>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Năng lượng cung cấp cho các hoạt động của con người là do thức ăn vào cơ thể mà có. Thức ăn vào cơ thể xảy ra sự biến đổi nhờ các phản ứng chuyển hóa vật chất và năng lượng, khiến cho hóa năng chuyển hóa thành nhiệt năng làm nóng cơ thể, hóa năng chuyển hóa thành cơ năng giúp cơ thể hoạt động được (đi lại, chơi thể thao,…).</a:t>
            </a:r>
            <a:endParaRPr lang="en-US" sz="2800" dirty="0">
              <a:solidFill>
                <a:srgbClr val="FF00FF"/>
              </a:solidFill>
              <a:latin typeface="Times New Roman" pitchFamily="18" charset="0"/>
              <a:cs typeface="Times New Roman" pitchFamily="18" charset="0"/>
            </a:endParaRPr>
          </a:p>
        </p:txBody>
      </p:sp>
      <p:sp>
        <p:nvSpPr>
          <p:cNvPr id="14" name="Rectangle 13"/>
          <p:cNvSpPr/>
          <p:nvPr/>
        </p:nvSpPr>
        <p:spPr>
          <a:xfrm>
            <a:off x="4615542" y="4505846"/>
            <a:ext cx="7576457" cy="1384995"/>
          </a:xfrm>
          <a:prstGeom prst="rect">
            <a:avLst/>
          </a:prstGeom>
        </p:spPr>
        <p:txBody>
          <a:bodyPr wrap="square">
            <a:spAutoFit/>
          </a:bodyPr>
          <a:lstStyle/>
          <a:p>
            <a:r>
              <a:rPr lang="vi-VN" sz="2800" dirty="0" smtClean="0">
                <a:solidFill>
                  <a:srgbClr val="FF00FF"/>
                </a:solidFill>
                <a:latin typeface="Times New Roman" pitchFamily="18" charset="0"/>
                <a:cs typeface="Times New Roman" pitchFamily="18" charset="0"/>
              </a:rPr>
              <a:t>→ Vậy trong các hoạt động ở người (đi lại, chơi thể thao,…) đã có sự biến đổi năng lượng từ hóa năng thành nhiệt năng và cơ năng.</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sp>
        <p:nvSpPr>
          <p:cNvPr id="10" name="TextBox 9"/>
          <p:cNvSpPr txBox="1"/>
          <p:nvPr/>
        </p:nvSpPr>
        <p:spPr>
          <a:xfrm>
            <a:off x="0" y="1785259"/>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đảm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duy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1" name="TextBox 10"/>
          <p:cNvSpPr txBox="1"/>
          <p:nvPr/>
        </p:nvSpPr>
        <p:spPr>
          <a:xfrm>
            <a:off x="0" y="2677885"/>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2" name="TextBox 11"/>
          <p:cNvSpPr txBox="1"/>
          <p:nvPr/>
        </p:nvSpPr>
        <p:spPr>
          <a:xfrm>
            <a:off x="0" y="357777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Tùy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theo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2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a:t>
            </a:r>
            <a:endParaRPr lang="en-US" sz="2800" dirty="0"/>
          </a:p>
        </p:txBody>
      </p:sp>
      <p:sp>
        <p:nvSpPr>
          <p:cNvPr id="13" name="TextBox 12"/>
          <p:cNvSpPr txBox="1"/>
          <p:nvPr/>
        </p:nvSpPr>
        <p:spPr>
          <a:xfrm>
            <a:off x="0" y="3984175"/>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a:t>
            </a:r>
            <a:endParaRPr lang="en-US" sz="2800" dirty="0"/>
          </a:p>
        </p:txBody>
      </p:sp>
      <p:sp>
        <p:nvSpPr>
          <p:cNvPr id="14" name="TextBox 13"/>
          <p:cNvSpPr txBox="1"/>
          <p:nvPr/>
        </p:nvSpPr>
        <p:spPr>
          <a:xfrm>
            <a:off x="0" y="445589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con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a:t>
            </a:r>
            <a:endParaRPr lang="en-US" sz="2800" dirty="0"/>
          </a:p>
        </p:txBody>
      </p:sp>
      <p:sp>
        <p:nvSpPr>
          <p:cNvPr id="15" name="TextBox 14"/>
          <p:cNvSpPr txBox="1"/>
          <p:nvPr/>
        </p:nvSpPr>
        <p:spPr>
          <a:xfrm>
            <a:off x="0" y="4898581"/>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a:p>
        </p:txBody>
      </p:sp>
      <p:sp>
        <p:nvSpPr>
          <p:cNvPr id="16" name="TextBox 15"/>
          <p:cNvSpPr txBox="1"/>
          <p:nvPr/>
        </p:nvSpPr>
        <p:spPr>
          <a:xfrm>
            <a:off x="0" y="535577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sang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gọi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endParaRPr lang="en-US" sz="2800" dirty="0"/>
          </a:p>
        </p:txBody>
      </p:sp>
      <p:sp>
        <p:nvSpPr>
          <p:cNvPr id="17" name="TextBox 16"/>
          <p:cNvSpPr txBox="1"/>
          <p:nvPr/>
        </p:nvSpPr>
        <p:spPr>
          <a:xfrm>
            <a:off x="0" y="5856517"/>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trữ</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err="1" smtClean="0">
                <a:solidFill>
                  <a:srgbClr val="0000FF"/>
                </a:solidFill>
                <a:latin typeface="Times New Roman" pitchFamily="18" charset="0"/>
                <a:cs typeface="Times New Roman" pitchFamily="18" charset="0"/>
              </a:rPr>
              <a:t>học</a:t>
            </a:r>
            <a:r>
              <a:rPr lang="en-US" sz="2800" smtClean="0">
                <a:solidFill>
                  <a:srgbClr val="0000FF"/>
                </a:solidFill>
                <a:latin typeface="Times New Roman" pitchFamily="18" charset="0"/>
                <a:cs typeface="Times New Roman" pitchFamily="18" charset="0"/>
              </a:rPr>
              <a:t> </a:t>
            </a:r>
            <a:r>
              <a:rPr lang="en-US" sz="2800" smtClean="0">
                <a:solidFill>
                  <a:srgbClr val="0000FF"/>
                </a:solidFill>
                <a:latin typeface="Times New Roman" pitchFamily="18" charset="0"/>
                <a:cs typeface="Times New Roman" pitchFamily="18" charset="0"/>
              </a:rPr>
              <a:t>    </a:t>
            </a:r>
            <a:r>
              <a:rPr lang="en-US" sz="2800" smtClean="0">
                <a:solidFill>
                  <a:schemeClr val="bg1"/>
                </a:solidFill>
                <a:latin typeface="Times New Roman" pitchFamily="18" charset="0"/>
                <a:cs typeface="Times New Roman" pitchFamily="18" charset="0"/>
              </a:rPr>
              <a:t>cc c</a:t>
            </a:r>
            <a:r>
              <a:rPr lang="en-US" sz="2800" smtClean="0">
                <a:solidFill>
                  <a:srgbClr val="0000FF"/>
                </a:solidFill>
                <a:latin typeface="Times New Roman" pitchFamily="18" charset="0"/>
                <a:cs typeface="Times New Roman" pitchFamily="18" charset="0"/>
              </a:rPr>
              <a:t>của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downRigh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sp>
        <p:nvSpPr>
          <p:cNvPr id="15" name="TextBox 14"/>
          <p:cNvSpPr txBox="1"/>
          <p:nvPr/>
        </p:nvSpPr>
        <p:spPr>
          <a:xfrm>
            <a:off x="0" y="1720015"/>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a:p>
        </p:txBody>
      </p:sp>
      <p:sp>
        <p:nvSpPr>
          <p:cNvPr id="16" name="TextBox 15"/>
          <p:cNvSpPr txBox="1"/>
          <p:nvPr/>
        </p:nvSpPr>
        <p:spPr>
          <a:xfrm>
            <a:off x="0" y="21772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sang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gọi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endParaRPr lang="en-US" sz="2800" dirty="0"/>
          </a:p>
        </p:txBody>
      </p:sp>
      <p:sp>
        <p:nvSpPr>
          <p:cNvPr id="17" name="TextBox 16"/>
          <p:cNvSpPr txBox="1"/>
          <p:nvPr/>
        </p:nvSpPr>
        <p:spPr>
          <a:xfrm>
            <a:off x="0" y="2605381"/>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trữ</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a:t>
            </a:r>
            <a:endParaRPr lang="en-US" sz="2800" dirty="0"/>
          </a:p>
        </p:txBody>
      </p:sp>
      <p:sp>
        <p:nvSpPr>
          <p:cNvPr id="19" name="TextBox 18"/>
          <p:cNvSpPr txBox="1"/>
          <p:nvPr/>
        </p:nvSpPr>
        <p:spPr>
          <a:xfrm>
            <a:off x="0" y="3410865"/>
            <a:ext cx="12192000" cy="954107"/>
          </a:xfrm>
          <a:prstGeom prst="rect">
            <a:avLst/>
          </a:prstGeom>
          <a:noFill/>
        </p:spPr>
        <p:txBody>
          <a:bodyPr wrap="square" rtlCol="0">
            <a:spAutoFit/>
          </a:bodyPr>
          <a:lstStyle/>
          <a:p>
            <a:pPr lvl="0" algn="just"/>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VAI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TRÒ</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TRONG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Righ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0156" y="44624"/>
            <a:ext cx="9550400" cy="792088"/>
          </a:xfrm>
          <a:prstGeom prst="rect">
            <a:avLst/>
          </a:prstGeom>
          <a:solidFill>
            <a:srgbClr val="FFFF00"/>
          </a:solidFill>
        </p:spPr>
        <p:style>
          <a:lnRef idx="1">
            <a:schemeClr val="accent6"/>
          </a:lnRef>
          <a:fillRef idx="2">
            <a:schemeClr val="accent6"/>
          </a:fillRef>
          <a:effectRef idx="1">
            <a:schemeClr val="accent6"/>
          </a:effectRef>
          <a:fontRef idx="minor">
            <a:schemeClr val="dk1"/>
          </a:fontRef>
        </p:style>
        <p:txBody>
          <a:bodyPr rtlCol="0" anchor="ctr"/>
          <a:lstStyle/>
          <a:p>
            <a:r>
              <a:rPr lang="en-US" sz="3200" dirty="0" err="1" smtClean="0">
                <a:solidFill>
                  <a:srgbClr val="FF0000"/>
                </a:solidFill>
                <a:latin typeface="Times New Roman" pitchFamily="18" charset="0"/>
                <a:cs typeface="Times New Roman" pitchFamily="18" charset="0"/>
              </a:rPr>
              <a:t>HOÀN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THÀNH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PHIẾU</a:t>
            </a:r>
            <a:r>
              <a:rPr lang="en-US" sz="3200" dirty="0" smtClean="0">
                <a:solidFill>
                  <a:srgbClr val="FF0000"/>
                </a:solidFill>
                <a:latin typeface="Times New Roman" pitchFamily="18" charset="0"/>
                <a:cs typeface="Times New Roman" pitchFamily="18" charset="0"/>
              </a:rPr>
              <a:t> HỌC </a:t>
            </a:r>
            <a:r>
              <a:rPr lang="en-US" sz="3200" dirty="0" err="1" smtClean="0">
                <a:solidFill>
                  <a:srgbClr val="FF0000"/>
                </a:solidFill>
                <a:latin typeface="Times New Roman" pitchFamily="18" charset="0"/>
                <a:cs typeface="Times New Roman" pitchFamily="18" charset="0"/>
              </a:rPr>
              <a:t>TẬP</a:t>
            </a:r>
            <a:r>
              <a:rPr lang="en-US" sz="3200" dirty="0" smtClean="0">
                <a:solidFill>
                  <a:srgbClr val="FF0000"/>
                </a:solidFill>
                <a:latin typeface="Times New Roman" pitchFamily="18" charset="0"/>
                <a:cs typeface="Times New Roman" pitchFamily="18" charset="0"/>
              </a:rPr>
              <a:t> THEO </a:t>
            </a:r>
            <a:r>
              <a:rPr lang="en-US" sz="3200" dirty="0" err="1" smtClean="0">
                <a:solidFill>
                  <a:srgbClr val="FF0000"/>
                </a:solidFill>
                <a:latin typeface="Times New Roman" pitchFamily="18" charset="0"/>
                <a:cs typeface="Times New Roman" pitchFamily="18" charset="0"/>
              </a:rPr>
              <a:t>NHÓM</a:t>
            </a:r>
            <a:r>
              <a:rPr lang="en-US" sz="3200" dirty="0" smtClean="0">
                <a:solidFill>
                  <a:srgbClr val="FF0000"/>
                </a:solidFill>
                <a:latin typeface="Times New Roman" pitchFamily="18" charset="0"/>
                <a:cs typeface="Times New Roman" pitchFamily="18" charset="0"/>
              </a:rPr>
              <a:t> 4 (5’)</a:t>
            </a:r>
            <a:endParaRPr lang="en-US" sz="3200" dirty="0">
              <a:solidFill>
                <a:srgbClr val="FF000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63276362"/>
              </p:ext>
            </p:extLst>
          </p:nvPr>
        </p:nvGraphicFramePr>
        <p:xfrm>
          <a:off x="127619" y="1052737"/>
          <a:ext cx="12064381" cy="5614777"/>
        </p:xfrm>
        <a:graphic>
          <a:graphicData uri="http://schemas.openxmlformats.org/drawingml/2006/table">
            <a:tbl>
              <a:tblPr firstRow="1" bandRow="1">
                <a:tableStyleId>{16D9F66E-5EB9-4882-86FB-DCBF35E3C3E4}</a:tableStyleId>
              </a:tblPr>
              <a:tblGrid>
                <a:gridCol w="2697625">
                  <a:extLst>
                    <a:ext uri="{9D8B030D-6E8A-4147-A177-3AD203B41FA5}">
                      <a16:colId xmlns:a16="http://schemas.microsoft.com/office/drawing/2014/main" val="20000"/>
                    </a:ext>
                  </a:extLst>
                </a:gridCol>
                <a:gridCol w="5345296">
                  <a:extLst>
                    <a:ext uri="{9D8B030D-6E8A-4147-A177-3AD203B41FA5}">
                      <a16:colId xmlns:a16="http://schemas.microsoft.com/office/drawing/2014/main" val="20001"/>
                    </a:ext>
                  </a:extLst>
                </a:gridCol>
                <a:gridCol w="4021460">
                  <a:extLst>
                    <a:ext uri="{9D8B030D-6E8A-4147-A177-3AD203B41FA5}">
                      <a16:colId xmlns:a16="http://schemas.microsoft.com/office/drawing/2014/main" val="20002"/>
                    </a:ext>
                  </a:extLst>
                </a:gridCol>
              </a:tblGrid>
              <a:tr h="792088">
                <a:tc>
                  <a:txBody>
                    <a:bodyPr/>
                    <a:lstStyle/>
                    <a:p>
                      <a:pPr algn="ctr"/>
                      <a:r>
                        <a:rPr lang="en-US" sz="2400" dirty="0" smtClean="0">
                          <a:latin typeface="Times New Roman" pitchFamily="18" charset="0"/>
                          <a:cs typeface="Times New Roman" pitchFamily="18" charset="0"/>
                        </a:rPr>
                        <a:t>  </a:t>
                      </a:r>
                    </a:p>
                    <a:p>
                      <a:pPr algn="ctr"/>
                      <a:r>
                        <a:rPr lang="en-US" sz="2400" dirty="0" smtClean="0">
                          <a:latin typeface="Times New Roman" pitchFamily="18" charset="0"/>
                          <a:cs typeface="Times New Roman" pitchFamily="18" charset="0"/>
                        </a:rPr>
                        <a:t>VAI TRÒ</a:t>
                      </a:r>
                      <a:endParaRPr lang="en-US" sz="2400" dirty="0">
                        <a:latin typeface="Times New Roman" pitchFamily="18" charset="0"/>
                        <a:cs typeface="Times New Roman" pitchFamily="18" charset="0"/>
                      </a:endParaRPr>
                    </a:p>
                  </a:txBody>
                  <a:tcPr marL="92427" marR="92427"/>
                </a:tc>
                <a:tc>
                  <a:txBody>
                    <a:bodyP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BIỂU</a:t>
                      </a:r>
                      <a:r>
                        <a:rPr lang="en-US" sz="2400" baseline="0" dirty="0" smtClean="0">
                          <a:latin typeface="Times New Roman" pitchFamily="18" charset="0"/>
                          <a:cs typeface="Times New Roman" pitchFamily="18" charset="0"/>
                        </a:rPr>
                        <a:t> HIỆN</a:t>
                      </a:r>
                      <a:endParaRPr lang="en-US" sz="2400" dirty="0" smtClean="0">
                        <a:latin typeface="Times New Roman" pitchFamily="18" charset="0"/>
                        <a:cs typeface="Times New Roman" pitchFamily="18" charset="0"/>
                      </a:endParaRPr>
                    </a:p>
                  </a:txBody>
                  <a:tcPr marL="92427" marR="92427"/>
                </a:tc>
                <a:tc>
                  <a:txBody>
                    <a:bodyPr/>
                    <a:lstStyle/>
                    <a:p>
                      <a:pPr algn="ctr"/>
                      <a:endParaRPr lang="en-US" sz="24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VÍ</a:t>
                      </a:r>
                      <a:r>
                        <a:rPr lang="en-US" sz="2400" baseline="0" dirty="0" smtClean="0">
                          <a:latin typeface="Times New Roman" pitchFamily="18" charset="0"/>
                          <a:cs typeface="Times New Roman" pitchFamily="18" charset="0"/>
                        </a:rPr>
                        <a:t> DỤ MINH HỌA</a:t>
                      </a: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0"/>
                  </a:ext>
                </a:extLst>
              </a:tr>
              <a:tr h="1559267">
                <a:tc>
                  <a:txBody>
                    <a:bodyPr/>
                    <a:lstStyle/>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năng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lượng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động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của</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r>
                        <a:rPr lang="en-US" sz="2400" baseline="0" dirty="0" smtClean="0">
                          <a:latin typeface="Times New Roman" pitchFamily="18" charset="0"/>
                          <a:cs typeface="Times New Roman" pitchFamily="18" charset="0"/>
                        </a:rPr>
                        <a:t>.</a:t>
                      </a:r>
                      <a:endParaRPr lang="en-US" sz="2400" dirty="0">
                        <a:solidFill>
                          <a:srgbClr val="0070C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pPr marL="0" indent="0">
                        <a:buFontTx/>
                        <a:buNone/>
                      </a:pP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1"/>
                  </a:ext>
                </a:extLst>
              </a:tr>
              <a:tr h="1433395">
                <a:tc>
                  <a:txBody>
                    <a:bodyPr/>
                    <a:lstStyle/>
                    <a:p>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Xây</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dựng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endParaRPr lang="en-US" sz="2400" dirty="0">
                        <a:solidFill>
                          <a:srgbClr val="00B0F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2"/>
                  </a:ext>
                </a:extLst>
              </a:tr>
              <a:tr h="1433395">
                <a:tc>
                  <a:txBody>
                    <a:bodyPr/>
                    <a:lstStyle/>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Loại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bỏ</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thải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ra</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khỏi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endParaRPr lang="en-US" sz="2400" dirty="0">
                        <a:solidFill>
                          <a:srgbClr val="00B05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pPr marL="0" indent="0">
                        <a:buFontTx/>
                        <a:buNone/>
                      </a:pP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8736055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4661" y="116112"/>
            <a:ext cx="9753208"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400" dirty="0" err="1" smtClean="0">
                <a:solidFill>
                  <a:srgbClr val="FF00FF"/>
                </a:solidFill>
                <a:latin typeface="Times New Roman" pitchFamily="18" charset="0"/>
                <a:cs typeface="Times New Roman" pitchFamily="18" charset="0"/>
              </a:rPr>
              <a:t>VAI</a:t>
            </a:r>
            <a:r>
              <a:rPr lang="en-US" sz="2400" dirty="0" smtClean="0">
                <a:solidFill>
                  <a:srgbClr val="FF00FF"/>
                </a:solidFill>
                <a:latin typeface="Times New Roman" pitchFamily="18" charset="0"/>
                <a:cs typeface="Times New Roman" pitchFamily="18" charset="0"/>
              </a:rPr>
              <a:t> TRÒ CỦA TRAO ĐỔI CHẤT VÀ CHUYỂN HÓA NĂNG LƯỢNG</a:t>
            </a:r>
            <a:endParaRPr lang="en-US" sz="2400" dirty="0">
              <a:solidFill>
                <a:srgbClr val="FF00FF"/>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601600641"/>
              </p:ext>
            </p:extLst>
          </p:nvPr>
        </p:nvGraphicFramePr>
        <p:xfrm>
          <a:off x="127619" y="1052737"/>
          <a:ext cx="12064381" cy="5805262"/>
        </p:xfrm>
        <a:graphic>
          <a:graphicData uri="http://schemas.openxmlformats.org/drawingml/2006/table">
            <a:tbl>
              <a:tblPr firstRow="1" bandRow="1">
                <a:tableStyleId>{16D9F66E-5EB9-4882-86FB-DCBF35E3C3E4}</a:tableStyleId>
              </a:tblPr>
              <a:tblGrid>
                <a:gridCol w="2697625">
                  <a:extLst>
                    <a:ext uri="{9D8B030D-6E8A-4147-A177-3AD203B41FA5}">
                      <a16:colId xmlns:a16="http://schemas.microsoft.com/office/drawing/2014/main" val="20000"/>
                    </a:ext>
                  </a:extLst>
                </a:gridCol>
                <a:gridCol w="5345296">
                  <a:extLst>
                    <a:ext uri="{9D8B030D-6E8A-4147-A177-3AD203B41FA5}">
                      <a16:colId xmlns:a16="http://schemas.microsoft.com/office/drawing/2014/main" val="20001"/>
                    </a:ext>
                  </a:extLst>
                </a:gridCol>
                <a:gridCol w="4021460">
                  <a:extLst>
                    <a:ext uri="{9D8B030D-6E8A-4147-A177-3AD203B41FA5}">
                      <a16:colId xmlns:a16="http://schemas.microsoft.com/office/drawing/2014/main" val="20002"/>
                    </a:ext>
                  </a:extLst>
                </a:gridCol>
              </a:tblGrid>
              <a:tr h="1229048">
                <a:tc>
                  <a:txBody>
                    <a:bodyPr/>
                    <a:lstStyle/>
                    <a:p>
                      <a:pPr algn="ctr"/>
                      <a:r>
                        <a:rPr lang="en-US" sz="2400" dirty="0" smtClean="0">
                          <a:latin typeface="Times New Roman" pitchFamily="18" charset="0"/>
                          <a:cs typeface="Times New Roman" pitchFamily="18" charset="0"/>
                        </a:rPr>
                        <a:t>  </a:t>
                      </a:r>
                    </a:p>
                    <a:p>
                      <a:pPr algn="ctr"/>
                      <a:r>
                        <a:rPr lang="en-US" sz="2400" dirty="0" smtClean="0">
                          <a:latin typeface="Times New Roman" pitchFamily="18" charset="0"/>
                          <a:cs typeface="Times New Roman" pitchFamily="18" charset="0"/>
                        </a:rPr>
                        <a:t>VAI TRÒ</a:t>
                      </a:r>
                      <a:endParaRPr lang="en-US" sz="2400" dirty="0">
                        <a:latin typeface="Times New Roman" pitchFamily="18" charset="0"/>
                        <a:cs typeface="Times New Roman" pitchFamily="18" charset="0"/>
                      </a:endParaRPr>
                    </a:p>
                  </a:txBody>
                  <a:tcPr marL="92427" marR="92427"/>
                </a:tc>
                <a:tc>
                  <a:txBody>
                    <a:bodyP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BIỂU</a:t>
                      </a:r>
                      <a:r>
                        <a:rPr lang="en-US" sz="2400" baseline="0" dirty="0" smtClean="0">
                          <a:latin typeface="Times New Roman" pitchFamily="18" charset="0"/>
                          <a:cs typeface="Times New Roman" pitchFamily="18" charset="0"/>
                        </a:rPr>
                        <a:t> HIỆN</a:t>
                      </a:r>
                      <a:endParaRPr lang="en-US" sz="2400" dirty="0" smtClean="0">
                        <a:latin typeface="Times New Roman" pitchFamily="18" charset="0"/>
                        <a:cs typeface="Times New Roman" pitchFamily="18" charset="0"/>
                      </a:endParaRPr>
                    </a:p>
                  </a:txBody>
                  <a:tcPr marL="92427" marR="92427"/>
                </a:tc>
                <a:tc>
                  <a:txBody>
                    <a:bodyPr/>
                    <a:lstStyle/>
                    <a:p>
                      <a:pPr algn="ctr"/>
                      <a:endParaRPr lang="en-US" sz="24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VÍ</a:t>
                      </a:r>
                      <a:r>
                        <a:rPr lang="en-US" sz="2400" baseline="0" dirty="0" smtClean="0">
                          <a:latin typeface="Times New Roman" pitchFamily="18" charset="0"/>
                          <a:cs typeface="Times New Roman" pitchFamily="18" charset="0"/>
                        </a:rPr>
                        <a:t> DỤ MINH HỌA</a:t>
                      </a: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0"/>
                  </a:ext>
                </a:extLst>
              </a:tr>
              <a:tr h="1612166">
                <a:tc>
                  <a:txBody>
                    <a:bodyPr/>
                    <a:lstStyle/>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năng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lượng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động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của</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r>
                        <a:rPr lang="en-US" sz="2400" baseline="0" dirty="0" smtClean="0">
                          <a:latin typeface="Times New Roman" pitchFamily="18" charset="0"/>
                          <a:cs typeface="Times New Roman" pitchFamily="18" charset="0"/>
                        </a:rPr>
                        <a:t>.</a:t>
                      </a:r>
                      <a:endParaRPr lang="en-US" sz="2400" dirty="0">
                        <a:solidFill>
                          <a:srgbClr val="0070C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pPr marL="0" indent="0">
                        <a:buFontTx/>
                        <a:buNone/>
                      </a:pP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1"/>
                  </a:ext>
                </a:extLst>
              </a:tr>
              <a:tr h="1482024">
                <a:tc>
                  <a:txBody>
                    <a:bodyPr/>
                    <a:lstStyle/>
                    <a:p>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Xây</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dựng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endParaRPr lang="en-US" sz="2400" dirty="0">
                        <a:solidFill>
                          <a:srgbClr val="00B0F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2"/>
                  </a:ext>
                </a:extLst>
              </a:tr>
              <a:tr h="1482024">
                <a:tc>
                  <a:txBody>
                    <a:bodyPr/>
                    <a:lstStyle/>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Loại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bỏ</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thải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ra</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khỏi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cơ</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thể</a:t>
                      </a:r>
                      <a:endParaRPr lang="en-US" sz="2400" dirty="0">
                        <a:solidFill>
                          <a:srgbClr val="00B050"/>
                        </a:solidFill>
                        <a:latin typeface="Times New Roman" pitchFamily="18" charset="0"/>
                        <a:cs typeface="Times New Roman" pitchFamily="18" charset="0"/>
                      </a:endParaRPr>
                    </a:p>
                  </a:txBody>
                  <a:tcPr marL="92427" marR="92427"/>
                </a:tc>
                <a:tc>
                  <a:txBody>
                    <a:bodyPr/>
                    <a:lstStyle/>
                    <a:p>
                      <a:endParaRPr lang="en-US" sz="2400" dirty="0">
                        <a:latin typeface="Times New Roman" pitchFamily="18" charset="0"/>
                        <a:cs typeface="Times New Roman" pitchFamily="18" charset="0"/>
                      </a:endParaRPr>
                    </a:p>
                  </a:txBody>
                  <a:tcPr marL="92427" marR="92427"/>
                </a:tc>
                <a:tc>
                  <a:txBody>
                    <a:bodyPr/>
                    <a:lstStyle/>
                    <a:p>
                      <a:pPr marL="0" indent="0">
                        <a:buFontTx/>
                        <a:buNone/>
                      </a:pPr>
                      <a:endParaRPr lang="en-US" sz="2400" dirty="0">
                        <a:latin typeface="Times New Roman" pitchFamily="18" charset="0"/>
                        <a:cs typeface="Times New Roman" pitchFamily="18" charset="0"/>
                      </a:endParaRPr>
                    </a:p>
                  </a:txBody>
                  <a:tcPr marL="92427" marR="92427"/>
                </a:tc>
                <a:extLst>
                  <a:ext uri="{0D108BD9-81ED-4DB2-BD59-A6C34878D82A}">
                    <a16:rowId xmlns:a16="http://schemas.microsoft.com/office/drawing/2014/main" val="10003"/>
                  </a:ext>
                </a:extLst>
              </a:tr>
            </a:tbl>
          </a:graphicData>
        </a:graphic>
      </p:graphicFrame>
      <p:sp>
        <p:nvSpPr>
          <p:cNvPr id="8" name="TextBox 7"/>
          <p:cNvSpPr txBox="1"/>
          <p:nvPr/>
        </p:nvSpPr>
        <p:spPr>
          <a:xfrm>
            <a:off x="2864426" y="2247846"/>
            <a:ext cx="5263575" cy="1692771"/>
          </a:xfrm>
          <a:prstGeom prst="rect">
            <a:avLst/>
          </a:prstGeom>
          <a:noFill/>
        </p:spPr>
        <p:txBody>
          <a:bodyPr wrap="square" rtlCol="0">
            <a:spAutoFit/>
          </a:bodyPr>
          <a:lstStyle/>
          <a:p>
            <a:pPr algn="just"/>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hữu</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cơ</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được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phân</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giải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sẽ</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giải</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phóng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năng</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lượng</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để</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tổng</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hợp</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hữu</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cơ</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mới</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và</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thực</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hiện</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các</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hoạt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động</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sống</a:t>
            </a:r>
            <a:r>
              <a:rPr lang="en-US" sz="2600" dirty="0" smtClean="0">
                <a:solidFill>
                  <a:srgbClr val="FF00FF"/>
                </a:solidFill>
                <a:latin typeface="Times New Roman" pitchFamily="18" charset="0"/>
                <a:cs typeface="Times New Roman" pitchFamily="18" charset="0"/>
              </a:rPr>
              <a:t>. </a:t>
            </a:r>
            <a:endParaRPr lang="en-US" sz="2400" dirty="0">
              <a:solidFill>
                <a:srgbClr val="0070C0"/>
              </a:solidFill>
            </a:endParaRPr>
          </a:p>
        </p:txBody>
      </p:sp>
      <p:sp>
        <p:nvSpPr>
          <p:cNvPr id="9" name="TextBox 8"/>
          <p:cNvSpPr txBox="1"/>
          <p:nvPr/>
        </p:nvSpPr>
        <p:spPr>
          <a:xfrm>
            <a:off x="8186057" y="2393546"/>
            <a:ext cx="4005943" cy="1292662"/>
          </a:xfrm>
          <a:prstGeom prst="rect">
            <a:avLst/>
          </a:prstGeom>
          <a:noFill/>
        </p:spPr>
        <p:txBody>
          <a:bodyPr wrap="square" rtlCol="0">
            <a:spAutoFit/>
          </a:bodyPr>
          <a:lstStyle/>
          <a:p>
            <a:pPr marL="342900" indent="-342900" algn="just"/>
            <a:r>
              <a:rPr lang="en-US" sz="2600" dirty="0" err="1" smtClean="0">
                <a:solidFill>
                  <a:srgbClr val="FF00FF"/>
                </a:solidFill>
                <a:latin typeface="Times New Roman" pitchFamily="18" charset="0"/>
                <a:cs typeface="Times New Roman" pitchFamily="18" charset="0"/>
              </a:rPr>
              <a:t>Hóa</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năng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trong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chất</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dinh</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dưỡng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thành</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động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năng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trong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quá</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trình</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vận</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động</a:t>
            </a:r>
            <a:r>
              <a:rPr lang="en-US" sz="2600" dirty="0" smtClean="0">
                <a:solidFill>
                  <a:srgbClr val="FF00FF"/>
                </a:solidFill>
                <a:latin typeface="Times New Roman" pitchFamily="18" charset="0"/>
                <a:cs typeface="Times New Roman" pitchFamily="18" charset="0"/>
              </a:rPr>
              <a:t>.</a:t>
            </a:r>
            <a:endParaRPr lang="en-US" sz="2400" dirty="0">
              <a:solidFill>
                <a:srgbClr val="0070C0"/>
              </a:solidFill>
            </a:endParaRPr>
          </a:p>
        </p:txBody>
      </p:sp>
      <p:sp>
        <p:nvSpPr>
          <p:cNvPr id="10" name="TextBox 9"/>
          <p:cNvSpPr txBox="1"/>
          <p:nvPr/>
        </p:nvSpPr>
        <p:spPr>
          <a:xfrm>
            <a:off x="2819615" y="4006188"/>
            <a:ext cx="5351928" cy="1292662"/>
          </a:xfrm>
          <a:prstGeom prst="rect">
            <a:avLst/>
          </a:prstGeom>
          <a:noFill/>
        </p:spPr>
        <p:txBody>
          <a:bodyPr wrap="square" rtlCol="0">
            <a:spAutoFit/>
          </a:bodyPr>
          <a:lstStyle/>
          <a:p>
            <a:r>
              <a:rPr lang="en-US" sz="2600" dirty="0" err="1">
                <a:solidFill>
                  <a:srgbClr val="FF00FF"/>
                </a:solidFill>
                <a:latin typeface="Times New Roman" pitchFamily="18" charset="0"/>
                <a:cs typeface="Times New Roman" pitchFamily="18" charset="0"/>
              </a:rPr>
              <a:t>Thức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ăn</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sau</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khi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đẩy</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vào</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cơ</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thể</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sinh</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vật</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được</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biến</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đổi</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thành</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các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xây</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dựng</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nên</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các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cấu</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trúc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của</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cơ</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thể</a:t>
            </a:r>
            <a:r>
              <a:rPr lang="en-US" sz="2600" dirty="0">
                <a:solidFill>
                  <a:srgbClr val="FF00FF"/>
                </a:solidFill>
                <a:latin typeface="Times New Roman" pitchFamily="18" charset="0"/>
                <a:cs typeface="Times New Roman" pitchFamily="18" charset="0"/>
              </a:rPr>
              <a:t>. </a:t>
            </a:r>
            <a:endParaRPr lang="en-US" sz="2400" dirty="0">
              <a:solidFill>
                <a:srgbClr val="00B0F0"/>
              </a:solidFill>
            </a:endParaRPr>
          </a:p>
        </p:txBody>
      </p:sp>
      <p:sp>
        <p:nvSpPr>
          <p:cNvPr id="11" name="TextBox 10"/>
          <p:cNvSpPr txBox="1"/>
          <p:nvPr/>
        </p:nvSpPr>
        <p:spPr>
          <a:xfrm>
            <a:off x="8171544" y="3977161"/>
            <a:ext cx="4020456" cy="1292662"/>
          </a:xfrm>
          <a:prstGeom prst="rect">
            <a:avLst/>
          </a:prstGeom>
          <a:noFill/>
        </p:spPr>
        <p:txBody>
          <a:bodyPr wrap="square" rtlCol="0">
            <a:spAutoFit/>
          </a:bodyPr>
          <a:lstStyle/>
          <a:p>
            <a:pPr marL="342900" indent="-342900"/>
            <a:r>
              <a:rPr lang="en-US" sz="2600" dirty="0" err="1" smtClean="0">
                <a:solidFill>
                  <a:srgbClr val="FF00FF"/>
                </a:solidFill>
                <a:latin typeface="Times New Roman" pitchFamily="18" charset="0"/>
                <a:cs typeface="Times New Roman" pitchFamily="18" charset="0"/>
              </a:rPr>
              <a:t>Khi</a:t>
            </a:r>
            <a:r>
              <a:rPr lang="en-US" sz="2600" dirty="0" smtClean="0">
                <a:solidFill>
                  <a:srgbClr val="FF00FF"/>
                </a:solidFill>
                <a:latin typeface="Times New Roman" pitchFamily="18" charset="0"/>
                <a:cs typeface="Times New Roman" pitchFamily="18" charset="0"/>
              </a:rPr>
              <a:t> ta </a:t>
            </a:r>
            <a:r>
              <a:rPr lang="en-US" sz="2600" dirty="0" err="1" smtClean="0">
                <a:solidFill>
                  <a:srgbClr val="FF00FF"/>
                </a:solidFill>
                <a:latin typeface="Times New Roman" pitchFamily="18" charset="0"/>
                <a:cs typeface="Times New Roman" pitchFamily="18" charset="0"/>
              </a:rPr>
              <a:t>ăn</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và</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hấp</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thu</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chất</a:t>
            </a:r>
            <a:endParaRPr lang="en-US" sz="2600" dirty="0" smtClean="0">
              <a:solidFill>
                <a:srgbClr val="FF00FF"/>
              </a:solidFill>
              <a:latin typeface="Times New Roman" pitchFamily="18" charset="0"/>
              <a:cs typeface="Times New Roman" pitchFamily="18" charset="0"/>
            </a:endParaRPr>
          </a:p>
          <a:p>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dinh</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dưỡng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Năng</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lượng</a:t>
            </a:r>
            <a:r>
              <a:rPr lang="en-US" sz="2600" dirty="0" smtClean="0">
                <a:solidFill>
                  <a:srgbClr val="FF00FF"/>
                </a:solidFill>
                <a:latin typeface="Times New Roman" pitchFamily="18" charset="0"/>
                <a:cs typeface="Times New Roman" pitchFamily="18" charset="0"/>
              </a:rPr>
              <a:t> </a:t>
            </a:r>
            <a:r>
              <a:rPr lang="en-US" sz="2600" dirty="0" smtClean="0">
                <a:solidFill>
                  <a:srgbClr val="FF00FF"/>
                </a:solidFill>
                <a:latin typeface="Times New Roman" pitchFamily="18" charset="0"/>
                <a:cs typeface="Times New Roman" pitchFamily="18" charset="0"/>
                <a:sym typeface="Wingdings 3"/>
              </a:rPr>
              <a:t></a:t>
            </a:r>
            <a:endParaRPr lang="en-US" sz="2600" dirty="0" smtClean="0">
              <a:solidFill>
                <a:srgbClr val="FF00FF"/>
              </a:solidFill>
              <a:latin typeface="Times New Roman" pitchFamily="18" charset="0"/>
              <a:cs typeface="Times New Roman" pitchFamily="18" charset="0"/>
            </a:endParaRPr>
          </a:p>
          <a:p>
            <a:r>
              <a:rPr lang="en-US" sz="2600" dirty="0" err="1" smtClean="0">
                <a:solidFill>
                  <a:srgbClr val="FF00FF"/>
                </a:solidFill>
                <a:latin typeface="Times New Roman" pitchFamily="18" charset="0"/>
                <a:cs typeface="Times New Roman" pitchFamily="18" charset="0"/>
              </a:rPr>
              <a:t>Hóa</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năng</a:t>
            </a:r>
            <a:r>
              <a:rPr lang="en-US" sz="2600" dirty="0" smtClean="0">
                <a:solidFill>
                  <a:srgbClr val="FF00FF"/>
                </a:solidFill>
                <a:latin typeface="Times New Roman" pitchFamily="18" charset="0"/>
                <a:cs typeface="Times New Roman" pitchFamily="18" charset="0"/>
              </a:rPr>
              <a:t>. </a:t>
            </a:r>
            <a:endParaRPr lang="en-US" sz="3200" dirty="0">
              <a:solidFill>
                <a:srgbClr val="00B0F0"/>
              </a:solidFill>
            </a:endParaRPr>
          </a:p>
        </p:txBody>
      </p:sp>
      <p:sp>
        <p:nvSpPr>
          <p:cNvPr id="12" name="TextBox 11"/>
          <p:cNvSpPr txBox="1"/>
          <p:nvPr/>
        </p:nvSpPr>
        <p:spPr>
          <a:xfrm>
            <a:off x="2834129" y="5664059"/>
            <a:ext cx="5392310" cy="892552"/>
          </a:xfrm>
          <a:prstGeom prst="rect">
            <a:avLst/>
          </a:prstGeom>
          <a:noFill/>
        </p:spPr>
        <p:txBody>
          <a:bodyPr wrap="none" rtlCol="0">
            <a:spAutoFit/>
          </a:bodyPr>
          <a:lstStyle/>
          <a:p>
            <a:r>
              <a:rPr lang="en-US" sz="2600" dirty="0" err="1">
                <a:solidFill>
                  <a:srgbClr val="FF00FF"/>
                </a:solidFill>
                <a:latin typeface="Times New Roman" pitchFamily="18" charset="0"/>
                <a:cs typeface="Times New Roman" pitchFamily="18" charset="0"/>
              </a:rPr>
              <a:t>Các</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dư</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thừa</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và</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thải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của</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quá</a:t>
            </a:r>
            <a:r>
              <a:rPr lang="en-US" sz="2600" dirty="0">
                <a:solidFill>
                  <a:srgbClr val="FF00FF"/>
                </a:solidFill>
                <a:latin typeface="Times New Roman" pitchFamily="18" charset="0"/>
                <a:cs typeface="Times New Roman" pitchFamily="18" charset="0"/>
              </a:rPr>
              <a:t> </a:t>
            </a:r>
            <a:endParaRPr lang="en-US" sz="2600" dirty="0" smtClean="0">
              <a:solidFill>
                <a:srgbClr val="FF00FF"/>
              </a:solidFill>
              <a:latin typeface="Times New Roman" pitchFamily="18" charset="0"/>
              <a:cs typeface="Times New Roman" pitchFamily="18" charset="0"/>
            </a:endParaRPr>
          </a:p>
          <a:p>
            <a:r>
              <a:rPr lang="en-US" sz="2600" dirty="0" err="1" smtClean="0">
                <a:solidFill>
                  <a:srgbClr val="FF00FF"/>
                </a:solidFill>
                <a:latin typeface="Times New Roman" pitchFamily="18" charset="0"/>
                <a:cs typeface="Times New Roman" pitchFamily="18" charset="0"/>
              </a:rPr>
              <a:t>trình</a:t>
            </a:r>
            <a:r>
              <a:rPr lang="en-US" sz="2600" dirty="0" smtClean="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trao</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đổi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chất</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thải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ra</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ngoài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cơ</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thể</a:t>
            </a:r>
            <a:r>
              <a:rPr lang="en-US" sz="2600" dirty="0" smtClean="0">
                <a:solidFill>
                  <a:srgbClr val="FF00FF"/>
                </a:solidFill>
                <a:latin typeface="Times New Roman" pitchFamily="18" charset="0"/>
                <a:cs typeface="Times New Roman" pitchFamily="18" charset="0"/>
              </a:rPr>
              <a:t>.</a:t>
            </a:r>
            <a:endParaRPr lang="en-US" sz="2400" dirty="0">
              <a:solidFill>
                <a:srgbClr val="00B050"/>
              </a:solidFill>
            </a:endParaRPr>
          </a:p>
        </p:txBody>
      </p:sp>
      <p:sp>
        <p:nvSpPr>
          <p:cNvPr id="13" name="TextBox 12"/>
          <p:cNvSpPr txBox="1"/>
          <p:nvPr/>
        </p:nvSpPr>
        <p:spPr>
          <a:xfrm>
            <a:off x="8142515" y="5300598"/>
            <a:ext cx="4049486" cy="1692771"/>
          </a:xfrm>
          <a:prstGeom prst="rect">
            <a:avLst/>
          </a:prstGeom>
          <a:noFill/>
        </p:spPr>
        <p:txBody>
          <a:bodyPr wrap="square" rtlCol="0">
            <a:spAutoFit/>
          </a:bodyPr>
          <a:lstStyle/>
          <a:p>
            <a:pPr marL="342900" indent="-342900">
              <a:buFontTx/>
              <a:buChar char="-"/>
            </a:pPr>
            <a:r>
              <a:rPr lang="en-US" sz="2600" dirty="0" err="1">
                <a:solidFill>
                  <a:srgbClr val="FF00FF"/>
                </a:solidFill>
                <a:latin typeface="Times New Roman" pitchFamily="18" charset="0"/>
                <a:cs typeface="Times New Roman" pitchFamily="18" charset="0"/>
              </a:rPr>
              <a:t>Thải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khí</a:t>
            </a:r>
            <a:r>
              <a:rPr lang="en-US" sz="2600" dirty="0">
                <a:solidFill>
                  <a:srgbClr val="FF00FF"/>
                </a:solidFill>
                <a:latin typeface="Times New Roman" pitchFamily="18" charset="0"/>
                <a:cs typeface="Times New Roman" pitchFamily="18" charset="0"/>
              </a:rPr>
              <a:t> CO</a:t>
            </a:r>
            <a:r>
              <a:rPr lang="en-US" sz="2600" baseline="-25000" dirty="0">
                <a:solidFill>
                  <a:srgbClr val="FF00FF"/>
                </a:solidFill>
                <a:latin typeface="Times New Roman" pitchFamily="18" charset="0"/>
                <a:cs typeface="Times New Roman" pitchFamily="18" charset="0"/>
              </a:rPr>
              <a:t>2</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quá</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trình</a:t>
            </a:r>
            <a:r>
              <a:rPr lang="en-US" sz="2600" dirty="0">
                <a:solidFill>
                  <a:srgbClr val="FF00FF"/>
                </a:solidFill>
                <a:latin typeface="Times New Roman" pitchFamily="18" charset="0"/>
                <a:cs typeface="Times New Roman" pitchFamily="18" charset="0"/>
              </a:rPr>
              <a:t> </a:t>
            </a:r>
            <a:endParaRPr lang="en-US" sz="2600" dirty="0" smtClean="0">
              <a:solidFill>
                <a:srgbClr val="FF00FF"/>
              </a:solidFill>
              <a:latin typeface="Times New Roman" pitchFamily="18" charset="0"/>
              <a:cs typeface="Times New Roman" pitchFamily="18" charset="0"/>
            </a:endParaRPr>
          </a:p>
          <a:p>
            <a:r>
              <a:rPr lang="en-US" sz="2600" dirty="0" err="1" smtClean="0">
                <a:solidFill>
                  <a:srgbClr val="FF00FF"/>
                </a:solidFill>
                <a:latin typeface="Times New Roman" pitchFamily="18" charset="0"/>
                <a:cs typeface="Times New Roman" pitchFamily="18" charset="0"/>
              </a:rPr>
              <a:t>hô</a:t>
            </a:r>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hấp</a:t>
            </a:r>
            <a:endParaRPr lang="en-US" sz="2600" dirty="0">
              <a:solidFill>
                <a:srgbClr val="FF00FF"/>
              </a:solidFill>
              <a:latin typeface="Times New Roman" pitchFamily="18" charset="0"/>
              <a:cs typeface="Times New Roman" pitchFamily="18" charset="0"/>
            </a:endParaRPr>
          </a:p>
          <a:p>
            <a:pPr marL="342900" indent="-342900">
              <a:buFontTx/>
              <a:buChar char="-"/>
            </a:pPr>
            <a:r>
              <a:rPr lang="en-US" sz="2600" dirty="0" err="1">
                <a:solidFill>
                  <a:srgbClr val="FF00FF"/>
                </a:solidFill>
                <a:latin typeface="Times New Roman" pitchFamily="18" charset="0"/>
                <a:cs typeface="Times New Roman" pitchFamily="18" charset="0"/>
              </a:rPr>
              <a:t>Thải</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phân</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mồ</a:t>
            </a:r>
            <a:r>
              <a:rPr lang="en-US" sz="2600" dirty="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hôi</a:t>
            </a:r>
            <a:r>
              <a:rPr lang="en-US" sz="2600" dirty="0">
                <a:solidFill>
                  <a:srgbClr val="FF00FF"/>
                </a:solidFill>
                <a:latin typeface="Times New Roman" pitchFamily="18" charset="0"/>
                <a:cs typeface="Times New Roman" pitchFamily="18" charset="0"/>
              </a:rPr>
              <a:t>, </a:t>
            </a:r>
            <a:r>
              <a:rPr lang="en-US" sz="2600" dirty="0" err="1" smtClean="0">
                <a:solidFill>
                  <a:srgbClr val="FF00FF"/>
                </a:solidFill>
                <a:latin typeface="Times New Roman" pitchFamily="18" charset="0"/>
                <a:cs typeface="Times New Roman" pitchFamily="18" charset="0"/>
              </a:rPr>
              <a:t>nước</a:t>
            </a:r>
            <a:endParaRPr lang="en-US" sz="2600" dirty="0" smtClean="0">
              <a:solidFill>
                <a:srgbClr val="FF00FF"/>
              </a:solidFill>
              <a:latin typeface="Times New Roman" pitchFamily="18" charset="0"/>
              <a:cs typeface="Times New Roman" pitchFamily="18" charset="0"/>
            </a:endParaRPr>
          </a:p>
          <a:p>
            <a:r>
              <a:rPr lang="en-US" sz="2600" dirty="0" smtClean="0">
                <a:solidFill>
                  <a:srgbClr val="FF00FF"/>
                </a:solidFill>
                <a:latin typeface="Times New Roman" pitchFamily="18" charset="0"/>
                <a:cs typeface="Times New Roman" pitchFamily="18" charset="0"/>
              </a:rPr>
              <a:t> </a:t>
            </a:r>
            <a:r>
              <a:rPr lang="en-US" sz="2600" dirty="0" err="1">
                <a:solidFill>
                  <a:srgbClr val="FF00FF"/>
                </a:solidFill>
                <a:latin typeface="Times New Roman" pitchFamily="18" charset="0"/>
                <a:cs typeface="Times New Roman" pitchFamily="18" charset="0"/>
              </a:rPr>
              <a:t>tiểu</a:t>
            </a:r>
            <a:r>
              <a:rPr lang="en-US" sz="2600" dirty="0" smtClean="0">
                <a:solidFill>
                  <a:srgbClr val="FF00FF"/>
                </a:solidFill>
                <a:latin typeface="Times New Roman" pitchFamily="18" charset="0"/>
                <a:cs typeface="Times New Roman" pitchFamily="18" charset="0"/>
              </a:rPr>
              <a:t>.</a:t>
            </a:r>
            <a:endParaRPr lang="en-US" sz="2400" dirty="0">
              <a:solidFill>
                <a:srgbClr val="00B050"/>
              </a:solidFill>
            </a:endParaRPr>
          </a:p>
        </p:txBody>
      </p:sp>
    </p:spTree>
    <p:extLst>
      <p:ext uri="{BB962C8B-B14F-4D97-AF65-F5344CB8AC3E}">
        <p14:creationId xmlns:p14="http://schemas.microsoft.com/office/powerpoint/2010/main" val="1637536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80">
                                          <p:stCondLst>
                                            <p:cond delay="0"/>
                                          </p:stCondLst>
                                        </p:cTn>
                                        <p:tgtEl>
                                          <p:spTgt spid="11"/>
                                        </p:tgtEl>
                                      </p:cBhvr>
                                    </p:animEffect>
                                    <p:anim calcmode="lin" valueType="num">
                                      <p:cBhvr>
                                        <p:cTn id="2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3" dur="26">
                                          <p:stCondLst>
                                            <p:cond delay="650"/>
                                          </p:stCondLst>
                                        </p:cTn>
                                        <p:tgtEl>
                                          <p:spTgt spid="11"/>
                                        </p:tgtEl>
                                      </p:cBhvr>
                                      <p:to x="100000" y="60000"/>
                                    </p:animScale>
                                    <p:animScale>
                                      <p:cBhvr>
                                        <p:cTn id="34" dur="166" decel="50000">
                                          <p:stCondLst>
                                            <p:cond delay="676"/>
                                          </p:stCondLst>
                                        </p:cTn>
                                        <p:tgtEl>
                                          <p:spTgt spid="11"/>
                                        </p:tgtEl>
                                      </p:cBhvr>
                                      <p:to x="100000" y="100000"/>
                                    </p:animScale>
                                    <p:animScale>
                                      <p:cBhvr>
                                        <p:cTn id="35" dur="26">
                                          <p:stCondLst>
                                            <p:cond delay="1312"/>
                                          </p:stCondLst>
                                        </p:cTn>
                                        <p:tgtEl>
                                          <p:spTgt spid="11"/>
                                        </p:tgtEl>
                                      </p:cBhvr>
                                      <p:to x="100000" y="80000"/>
                                    </p:animScale>
                                    <p:animScale>
                                      <p:cBhvr>
                                        <p:cTn id="36" dur="166" decel="50000">
                                          <p:stCondLst>
                                            <p:cond delay="1338"/>
                                          </p:stCondLst>
                                        </p:cTn>
                                        <p:tgtEl>
                                          <p:spTgt spid="11"/>
                                        </p:tgtEl>
                                      </p:cBhvr>
                                      <p:to x="100000" y="100000"/>
                                    </p:animScale>
                                    <p:animScale>
                                      <p:cBhvr>
                                        <p:cTn id="37" dur="26">
                                          <p:stCondLst>
                                            <p:cond delay="1642"/>
                                          </p:stCondLst>
                                        </p:cTn>
                                        <p:tgtEl>
                                          <p:spTgt spid="11"/>
                                        </p:tgtEl>
                                      </p:cBhvr>
                                      <p:to x="100000" y="90000"/>
                                    </p:animScale>
                                    <p:animScale>
                                      <p:cBhvr>
                                        <p:cTn id="38" dur="166" decel="50000">
                                          <p:stCondLst>
                                            <p:cond delay="1668"/>
                                          </p:stCondLst>
                                        </p:cTn>
                                        <p:tgtEl>
                                          <p:spTgt spid="11"/>
                                        </p:tgtEl>
                                      </p:cBhvr>
                                      <p:to x="100000" y="100000"/>
                                    </p:animScale>
                                    <p:animScale>
                                      <p:cBhvr>
                                        <p:cTn id="39" dur="26">
                                          <p:stCondLst>
                                            <p:cond delay="1808"/>
                                          </p:stCondLst>
                                        </p:cTn>
                                        <p:tgtEl>
                                          <p:spTgt spid="11"/>
                                        </p:tgtEl>
                                      </p:cBhvr>
                                      <p:to x="100000" y="95000"/>
                                    </p:animScale>
                                    <p:animScale>
                                      <p:cBhvr>
                                        <p:cTn id="40" dur="166" decel="50000">
                                          <p:stCondLst>
                                            <p:cond delay="1834"/>
                                          </p:stCondLst>
                                        </p:cTn>
                                        <p:tgtEl>
                                          <p:spTgt spid="11"/>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randombar(horizont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2000"/>
                                        <p:tgtEl>
                                          <p:spTgt spid="13"/>
                                        </p:tgtEl>
                                      </p:cBhvr>
                                    </p:animEffect>
                                    <p:anim calcmode="lin" valueType="num">
                                      <p:cBhvr>
                                        <p:cTn id="51" dur="2000" fill="hold"/>
                                        <p:tgtEl>
                                          <p:spTgt spid="13"/>
                                        </p:tgtEl>
                                        <p:attrNameLst>
                                          <p:attrName>ppt_w</p:attrName>
                                        </p:attrNameLst>
                                      </p:cBhvr>
                                      <p:tavLst>
                                        <p:tav tm="0" fmla="#ppt_w*sin(2.5*pi*$)">
                                          <p:val>
                                            <p:fltVal val="0"/>
                                          </p:val>
                                        </p:tav>
                                        <p:tav tm="100000">
                                          <p:val>
                                            <p:fltVal val="1"/>
                                          </p:val>
                                        </p:tav>
                                      </p:tavLst>
                                    </p:anim>
                                    <p:anim calcmode="lin" valueType="num">
                                      <p:cBhvr>
                                        <p:cTn id="52" dur="2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sp>
        <p:nvSpPr>
          <p:cNvPr id="15" name="TextBox 14"/>
          <p:cNvSpPr txBox="1"/>
          <p:nvPr/>
        </p:nvSpPr>
        <p:spPr>
          <a:xfrm>
            <a:off x="0" y="1720015"/>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a:p>
        </p:txBody>
      </p:sp>
      <p:sp>
        <p:nvSpPr>
          <p:cNvPr id="16" name="TextBox 15"/>
          <p:cNvSpPr txBox="1"/>
          <p:nvPr/>
        </p:nvSpPr>
        <p:spPr>
          <a:xfrm>
            <a:off x="0" y="217720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sang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gọi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endParaRPr lang="en-US" sz="2800" dirty="0"/>
          </a:p>
        </p:txBody>
      </p:sp>
      <p:sp>
        <p:nvSpPr>
          <p:cNvPr id="17" name="TextBox 16"/>
          <p:cNvSpPr txBox="1"/>
          <p:nvPr/>
        </p:nvSpPr>
        <p:spPr>
          <a:xfrm>
            <a:off x="0" y="2605381"/>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trữ</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a:t>
            </a:r>
            <a:endParaRPr lang="en-US" sz="2800" dirty="0"/>
          </a:p>
        </p:txBody>
      </p:sp>
      <p:sp>
        <p:nvSpPr>
          <p:cNvPr id="19" name="TextBox 18"/>
          <p:cNvSpPr txBox="1"/>
          <p:nvPr/>
        </p:nvSpPr>
        <p:spPr>
          <a:xfrm>
            <a:off x="0" y="3410865"/>
            <a:ext cx="12192000" cy="954107"/>
          </a:xfrm>
          <a:prstGeom prst="rect">
            <a:avLst/>
          </a:prstGeom>
          <a:noFill/>
        </p:spPr>
        <p:txBody>
          <a:bodyPr wrap="square" rtlCol="0">
            <a:spAutoFit/>
          </a:bodyPr>
          <a:lstStyle/>
          <a:p>
            <a:pPr lvl="0" algn="just"/>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VAI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TRÒ</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TRONG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423824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a:t>
            </a:r>
          </a:p>
        </p:txBody>
      </p:sp>
      <p:sp>
        <p:nvSpPr>
          <p:cNvPr id="21" name="TextBox 20"/>
          <p:cNvSpPr txBox="1"/>
          <p:nvPr/>
        </p:nvSpPr>
        <p:spPr>
          <a:xfrm>
            <a:off x="0" y="500024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2" name="TextBox 21"/>
          <p:cNvSpPr txBox="1"/>
          <p:nvPr/>
        </p:nvSpPr>
        <p:spPr>
          <a:xfrm>
            <a:off x="0" y="5442927"/>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Xây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duy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=&gt;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err="1" smtClean="0">
                <a:solidFill>
                  <a:srgbClr val="0000FF"/>
                </a:solidFill>
                <a:latin typeface="Times New Roman" pitchFamily="18" charset="0"/>
                <a:cs typeface="Times New Roman" pitchFamily="18" charset="0"/>
              </a:rPr>
              <a:t>vật</a:t>
            </a:r>
            <a:r>
              <a:rPr lang="en-US" sz="2800" smtClean="0">
                <a:solidFill>
                  <a:srgbClr val="0000FF"/>
                </a:solidFill>
                <a:latin typeface="Times New Roman" pitchFamily="18" charset="0"/>
                <a:cs typeface="Times New Roman" pitchFamily="18" charset="0"/>
              </a:rPr>
              <a:t> </a:t>
            </a:r>
            <a:r>
              <a:rPr lang="en-US" sz="2800" smtClean="0">
                <a:solidFill>
                  <a:srgbClr val="0000FF"/>
                </a:solidFill>
                <a:latin typeface="Times New Roman" pitchFamily="18" charset="0"/>
                <a:cs typeface="Times New Roman" pitchFamily="18" charset="0"/>
              </a:rPr>
              <a:t>sinh          </a:t>
            </a:r>
            <a:r>
              <a:rPr lang="en-US" sz="2800" smtClean="0">
                <a:solidFill>
                  <a:schemeClr val="bg1"/>
                </a:solidFill>
                <a:latin typeface="Times New Roman" pitchFamily="18" charset="0"/>
                <a:cs typeface="Times New Roman" pitchFamily="18" charset="0"/>
              </a:rPr>
              <a:t>vvvvv</a:t>
            </a:r>
            <a:r>
              <a:rPr lang="en-US" sz="2800" smtClean="0">
                <a:solidFill>
                  <a:srgbClr val="0000FF"/>
                </a:solidFill>
                <a:latin typeface="Times New Roman" pitchFamily="18" charset="0"/>
                <a:cs typeface="Times New Roman" pitchFamily="18" charset="0"/>
              </a:rPr>
              <a:t>trưởng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a:t>
            </a:r>
          </a:p>
        </p:txBody>
      </p:sp>
      <p:sp>
        <p:nvSpPr>
          <p:cNvPr id="23" name="TextBox 22"/>
          <p:cNvSpPr txBox="1"/>
          <p:nvPr/>
        </p:nvSpPr>
        <p:spPr>
          <a:xfrm>
            <a:off x="0" y="6291238"/>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bỏ</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khỏi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=&gt; </a:t>
            </a:r>
            <a:r>
              <a:rPr lang="en-US" sz="2800" dirty="0" err="1" smtClean="0">
                <a:solidFill>
                  <a:srgbClr val="0000FF"/>
                </a:solidFill>
                <a:latin typeface="Times New Roman" pitchFamily="18" charset="0"/>
                <a:cs typeface="Times New Roman" pitchFamily="18" charset="0"/>
              </a:rPr>
              <a:t>duy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Righ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strips(downRigh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strips(downRight)">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strips(downRight)">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0" y="2127917"/>
            <a:ext cx="3859058" cy="2444070"/>
          </a:xfrm>
          <a:prstGeom prst="rect">
            <a:avLst/>
          </a:prstGeom>
          <a:noFill/>
          <a:ln w="9525">
            <a:noFill/>
            <a:miter lim="800000"/>
            <a:headEnd/>
            <a:tailEnd/>
          </a:ln>
          <a:effectLst/>
        </p:spPr>
      </p:pic>
      <p:sp>
        <p:nvSpPr>
          <p:cNvPr id="10" name="TextBox 9"/>
          <p:cNvSpPr txBox="1"/>
          <p:nvPr/>
        </p:nvSpPr>
        <p:spPr>
          <a:xfrm>
            <a:off x="3798328" y="2401285"/>
            <a:ext cx="8335616" cy="2600199"/>
          </a:xfrm>
          <a:prstGeom prst="rect">
            <a:avLst/>
          </a:prstGeom>
          <a:noFill/>
        </p:spPr>
        <p:txBody>
          <a:bodyPr wrap="square" rtlCol="0">
            <a:spAutoFit/>
          </a:bodyPr>
          <a:lstStyle/>
          <a:p>
            <a:pPr algn="just">
              <a:lnSpc>
                <a:spcPct val="150000"/>
              </a:lnSpc>
            </a:pPr>
            <a:r>
              <a:rPr lang="en-US" sz="2800" dirty="0">
                <a:solidFill>
                  <a:srgbClr val="FF00FF"/>
                </a:solidFill>
                <a:latin typeface="Times New Roman" pitchFamily="18" charset="0"/>
                <a:cs typeface="Times New Roman" pitchFamily="18" charset="0"/>
              </a:rPr>
              <a:t>-&gt; </a:t>
            </a:r>
            <a:r>
              <a:rPr lang="en-US" sz="2800" dirty="0" err="1">
                <a:solidFill>
                  <a:srgbClr val="FF00FF"/>
                </a:solidFill>
                <a:latin typeface="Times New Roman" pitchFamily="18" charset="0"/>
                <a:cs typeface="Times New Roman" pitchFamily="18" charset="0"/>
              </a:rPr>
              <a:t>Vì</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trao</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đổi</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chất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và</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chuyển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hóa</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năng</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lượng</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là</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điều</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kiện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tồn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tại</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và</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phát</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triển</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của</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sinh</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vật</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Mọi</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hoạt</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động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của</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cơ</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thể</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đều</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gắn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với</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hoạt</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động</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sống</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các</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tế</a:t>
            </a:r>
            <a:r>
              <a:rPr lang="en-US" sz="2800" dirty="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đều</a:t>
            </a:r>
            <a:r>
              <a:rPr lang="en-US" sz="2800" dirty="0" smtClean="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cần</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năng</a:t>
            </a:r>
            <a:r>
              <a:rPr lang="en-US" sz="2800" dirty="0">
                <a:solidFill>
                  <a:srgbClr val="FF00FF"/>
                </a:solidFill>
                <a:latin typeface="Times New Roman" pitchFamily="18" charset="0"/>
                <a:cs typeface="Times New Roman" pitchFamily="18" charset="0"/>
              </a:rPr>
              <a:t> </a:t>
            </a:r>
            <a:r>
              <a:rPr lang="en-US" sz="2800" dirty="0" err="1">
                <a:solidFill>
                  <a:srgbClr val="FF00FF"/>
                </a:solidFill>
                <a:latin typeface="Times New Roman" pitchFamily="18" charset="0"/>
                <a:cs typeface="Times New Roman" pitchFamily="18" charset="0"/>
              </a:rPr>
              <a:t>lượng</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from="(-#ppt_w/2)" to="(#ppt_x)" calcmode="lin" valueType="num">
                                      <p:cBhvr>
                                        <p:cTn id="14" dur="600" fill="hold">
                                          <p:stCondLst>
                                            <p:cond delay="0"/>
                                          </p:stCondLst>
                                        </p:cTn>
                                        <p:tgtEl>
                                          <p:spTgt spid="10"/>
                                        </p:tgtEl>
                                        <p:attrNameLst>
                                          <p:attrName>ppt_x</p:attrName>
                                        </p:attrNameLst>
                                      </p:cBhvr>
                                    </p:anim>
                                    <p:anim from="0" to="-1.0" calcmode="lin" valueType="num">
                                      <p:cBhvr>
                                        <p:cTn id="15" dur="200" decel="50000" autoRev="1" fill="hold">
                                          <p:stCondLst>
                                            <p:cond delay="600"/>
                                          </p:stCondLst>
                                        </p:cTn>
                                        <p:tgtEl>
                                          <p:spTgt spid="10"/>
                                        </p:tgtEl>
                                        <p:attrNameLst>
                                          <p:attrName>xshear</p:attrName>
                                        </p:attrNameLst>
                                      </p:cBhvr>
                                    </p:anim>
                                    <p:animScale>
                                      <p:cBhvr>
                                        <p:cTn id="16" dur="200" decel="100000" autoRev="1" fill="hold">
                                          <p:stCondLst>
                                            <p:cond delay="600"/>
                                          </p:stCondLst>
                                        </p:cTn>
                                        <p:tgtEl>
                                          <p:spTgt spid="10"/>
                                        </p:tgtEl>
                                      </p:cBhvr>
                                      <p:from x="100000" y="100000"/>
                                      <p:to x="80000" y="100000"/>
                                    </p:animScale>
                                    <p:anim by="(#ppt_h/3+#ppt_w*0.1)" calcmode="lin" valueType="num">
                                      <p:cBhvr additive="sum">
                                        <p:cTn id="17" dur="200" decel="100000" autoRev="1" fill="hold">
                                          <p:stCondLst>
                                            <p:cond delay="600"/>
                                          </p:stCondLst>
                                        </p:cTn>
                                        <p:tgtEl>
                                          <p:spTgt spid="1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0" y="2042206"/>
            <a:ext cx="3814202" cy="2703965"/>
          </a:xfrm>
          <a:prstGeom prst="rect">
            <a:avLst/>
          </a:prstGeom>
          <a:noFill/>
          <a:ln w="9525">
            <a:noFill/>
            <a:miter lim="800000"/>
            <a:headEnd/>
            <a:tailEnd/>
          </a:ln>
          <a:effectLst/>
        </p:spPr>
      </p:pic>
      <p:sp>
        <p:nvSpPr>
          <p:cNvPr id="6" name="Rectangle 5"/>
          <p:cNvSpPr/>
          <p:nvPr/>
        </p:nvSpPr>
        <p:spPr>
          <a:xfrm>
            <a:off x="3962402" y="2051719"/>
            <a:ext cx="8128000" cy="954107"/>
          </a:xfrm>
          <a:prstGeom prst="rect">
            <a:avLst/>
          </a:prstGeom>
        </p:spPr>
        <p:txBody>
          <a:bodyPr wrap="square">
            <a:spAutoFit/>
          </a:bodyPr>
          <a:lstStyle/>
          <a:p>
            <a:r>
              <a:rPr lang="vi-VN" sz="2800" dirty="0" smtClean="0">
                <a:solidFill>
                  <a:srgbClr val="FF00FF"/>
                </a:solidFill>
                <a:latin typeface="Times New Roman" pitchFamily="18" charset="0"/>
                <a:cs typeface="Times New Roman" pitchFamily="18" charset="0"/>
              </a:rPr>
              <a:t>- Cơ thể người lấy vào khí O</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 thải ra khí CO</a:t>
            </a:r>
            <a:r>
              <a:rPr lang="vi-VN" sz="2800" baseline="-25000" dirty="0" smtClean="0">
                <a:solidFill>
                  <a:srgbClr val="FF00FF"/>
                </a:solidFill>
                <a:latin typeface="Times New Roman" pitchFamily="18" charset="0"/>
                <a:cs typeface="Times New Roman" pitchFamily="18" charset="0"/>
              </a:rPr>
              <a:t>2 </a:t>
            </a:r>
            <a:r>
              <a:rPr lang="vi-VN" sz="2800" dirty="0" smtClean="0">
                <a:solidFill>
                  <a:srgbClr val="FF00FF"/>
                </a:solidFill>
                <a:latin typeface="Times New Roman" pitchFamily="18" charset="0"/>
                <a:cs typeface="Times New Roman" pitchFamily="18" charset="0"/>
              </a:rPr>
              <a:t>giúp duy trì sự sống.</a:t>
            </a:r>
          </a:p>
        </p:txBody>
      </p:sp>
      <p:sp>
        <p:nvSpPr>
          <p:cNvPr id="7" name="Rectangle 6"/>
          <p:cNvSpPr/>
          <p:nvPr/>
        </p:nvSpPr>
        <p:spPr>
          <a:xfrm>
            <a:off x="3918857" y="3009645"/>
            <a:ext cx="8026399" cy="1815882"/>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Cơ thể lấy vào các chất dinh dưỡng trong thức ăn, qua quá trình trao đổi chất và chuyển hóa năng lượng tạo ra vật chất giúp cơ thể lớn lên, tăng chiều cao, cân nặng.</a:t>
            </a:r>
            <a:endParaRPr lang="vi-VN"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slide(fromBottom)">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
                                        <p:tgtEl>
                                          <p:spTgt spid="6"/>
                                        </p:tgtEl>
                                      </p:cBhvr>
                                    </p:animEffect>
                                    <p:anim calcmode="lin" valueType="num">
                                      <p:cBhvr>
                                        <p:cTn id="13" dur="400" fill="hold"/>
                                        <p:tgtEl>
                                          <p:spTgt spid="6"/>
                                        </p:tgtEl>
                                        <p:attrNameLst>
                                          <p:attrName>ppt_x</p:attrName>
                                        </p:attrNameLst>
                                      </p:cBhvr>
                                      <p:tavLst>
                                        <p:tav tm="0">
                                          <p:val>
                                            <p:strVal val="#ppt_x"/>
                                          </p:val>
                                        </p:tav>
                                        <p:tav tm="100000">
                                          <p:val>
                                            <p:strVal val="#ppt_x"/>
                                          </p:val>
                                        </p:tav>
                                      </p:tavLst>
                                    </p:anim>
                                    <p:anim calcmode="lin" valueType="num">
                                      <p:cBhvr>
                                        <p:cTn id="14" dur="400" fill="hold"/>
                                        <p:tgtEl>
                                          <p:spTgt spid="6"/>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
                                        <p:tgtEl>
                                          <p:spTgt spid="7"/>
                                        </p:tgtEl>
                                      </p:cBhvr>
                                    </p:animEffect>
                                    <p:anim calcmode="lin" valueType="num">
                                      <p:cBhvr>
                                        <p:cTn id="22" dur="400" fill="hold"/>
                                        <p:tgtEl>
                                          <p:spTgt spid="7"/>
                                        </p:tgtEl>
                                        <p:attrNameLst>
                                          <p:attrName>ppt_x</p:attrName>
                                        </p:attrNameLst>
                                      </p:cBhvr>
                                      <p:tavLst>
                                        <p:tav tm="0">
                                          <p:val>
                                            <p:strVal val="#ppt_x"/>
                                          </p:val>
                                        </p:tav>
                                        <p:tav tm="100000">
                                          <p:val>
                                            <p:strVal val="#ppt_x"/>
                                          </p:val>
                                        </p:tav>
                                      </p:tavLst>
                                    </p:anim>
                                    <p:anim calcmode="lin" valueType="num">
                                      <p:cBhvr>
                                        <p:cTn id="23" dur="400" fill="hold"/>
                                        <p:tgtEl>
                                          <p:spTgt spid="7"/>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 y="1391998"/>
            <a:ext cx="4036607" cy="4660446"/>
          </a:xfrm>
          <a:prstGeom prst="rect">
            <a:avLst/>
          </a:prstGeom>
          <a:noFill/>
          <a:ln w="9525">
            <a:noFill/>
            <a:miter lim="800000"/>
            <a:headEnd/>
            <a:tailEnd/>
          </a:ln>
          <a:effectLst/>
        </p:spPr>
      </p:pic>
      <p:sp>
        <p:nvSpPr>
          <p:cNvPr id="8" name="Rectangle 7"/>
          <p:cNvSpPr/>
          <p:nvPr/>
        </p:nvSpPr>
        <p:spPr>
          <a:xfrm>
            <a:off x="4107542" y="1143947"/>
            <a:ext cx="7881257" cy="2677656"/>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Khi cơ thể ở trạng thái nghỉ ngơi </a:t>
            </a:r>
            <a:r>
              <a:rPr lang="en-US" sz="2800" dirty="0" err="1" smtClean="0">
                <a:solidFill>
                  <a:srgbClr val="FF00FF"/>
                </a:solidFill>
                <a:latin typeface="Times New Roman" pitchFamily="18" charset="0"/>
                <a:cs typeface="Times New Roman" pitchFamily="18" charset="0"/>
              </a:rPr>
              <a:t>vẫn</a:t>
            </a:r>
            <a:r>
              <a:rPr lang="vi-VN" sz="2800" dirty="0" smtClean="0">
                <a:solidFill>
                  <a:srgbClr val="FF00FF"/>
                </a:solidFill>
                <a:latin typeface="Times New Roman" pitchFamily="18" charset="0"/>
                <a:cs typeface="Times New Roman" pitchFamily="18" charset="0"/>
              </a:rPr>
              <a:t> tiêu dùng năng lượng. Vì khi nghỉ ngơi cơ thể vẫn cần năng lượng để duy trì các hoạt động sống cơ bản như hô hấp, tuần hoàn,… Tuy nhiên, năng lượng được dùng khi cơ thể ở trạng thái nghỉ ngơi sẽ cần ít hơn so với khi cơ thể ở trạng thái hoạt động.</a:t>
            </a:r>
            <a:endParaRPr lang="en-US" sz="2800" dirty="0">
              <a:solidFill>
                <a:srgbClr val="FF00FF"/>
              </a:solidFill>
              <a:latin typeface="Times New Roman" pitchFamily="18" charset="0"/>
              <a:cs typeface="Times New Roman" pitchFamily="18" charset="0"/>
            </a:endParaRPr>
          </a:p>
        </p:txBody>
      </p:sp>
      <p:sp>
        <p:nvSpPr>
          <p:cNvPr id="10" name="Rectangle 9"/>
          <p:cNvSpPr/>
          <p:nvPr/>
        </p:nvSpPr>
        <p:spPr>
          <a:xfrm>
            <a:off x="4194627" y="3801289"/>
            <a:ext cx="7750629" cy="2246769"/>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Khi làm việc nhiều cần tiêu thụ nhiều thức ăn vì làm việc nhiều khiến cơ thể sử dụng nhiều năng lượng → cần bổ sung nhiều chất dinh dưỡng qua việc ăn nhiều thức ăn để chuyển hoá thành năng lượng bù lại lượng đã sử dụng</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1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773641"/>
            <a:ext cx="12192000" cy="1569660"/>
          </a:xfrm>
          <a:prstGeom prst="rect">
            <a:avLst/>
          </a:prstGeom>
          <a:noFill/>
        </p:spPr>
        <p:txBody>
          <a:bodyPr wrap="square" rtlCol="0">
            <a:spAutoFit/>
          </a:bodyPr>
          <a:lstStyle/>
          <a:p>
            <a:pPr algn="ctr"/>
            <a:r>
              <a:rPr lang="en-US" sz="4800" b="1" dirty="0" smtClean="0">
                <a:solidFill>
                  <a:srgbClr val="0000FF"/>
                </a:solidFill>
                <a:latin typeface="Times New Roman" pitchFamily="18" charset="0"/>
                <a:cs typeface="Times New Roman" pitchFamily="18" charset="0"/>
              </a:rPr>
              <a:t>CHỦ </a:t>
            </a:r>
            <a:r>
              <a:rPr lang="en-US" sz="4800" b="1" dirty="0" err="1" smtClean="0">
                <a:solidFill>
                  <a:srgbClr val="0000FF"/>
                </a:solidFill>
                <a:latin typeface="Times New Roman" pitchFamily="18" charset="0"/>
                <a:cs typeface="Times New Roman" pitchFamily="18" charset="0"/>
              </a:rPr>
              <a:t>ĐỀ</a:t>
            </a:r>
            <a:r>
              <a:rPr lang="en-US" sz="4800" b="1" dirty="0" smtClean="0">
                <a:solidFill>
                  <a:srgbClr val="0000FF"/>
                </a:solidFill>
                <a:latin typeface="Times New Roman" pitchFamily="18" charset="0"/>
                <a:cs typeface="Times New Roman" pitchFamily="18" charset="0"/>
              </a:rPr>
              <a:t> 8: </a:t>
            </a:r>
            <a:r>
              <a:rPr lang="en-US" sz="4800" b="1" dirty="0" err="1" smtClean="0">
                <a:solidFill>
                  <a:srgbClr val="0000FF"/>
                </a:solidFill>
                <a:latin typeface="Times New Roman" pitchFamily="18" charset="0"/>
                <a:cs typeface="Times New Roman" pitchFamily="18" charset="0"/>
              </a:rPr>
              <a:t>TRAO</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ĐỔI</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CHẤT</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VÀ</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CHUYỂN</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HÓA</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NĂNG</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LƯỢNG</a:t>
            </a:r>
            <a:r>
              <a:rPr lang="en-US" sz="4800" b="1" dirty="0" smtClean="0">
                <a:solidFill>
                  <a:srgbClr val="0000FF"/>
                </a:solidFill>
                <a:latin typeface="Times New Roman" pitchFamily="18" charset="0"/>
                <a:cs typeface="Times New Roman" pitchFamily="18" charset="0"/>
              </a:rPr>
              <a:t> Ở </a:t>
            </a:r>
            <a:r>
              <a:rPr lang="en-US" sz="4800" b="1" dirty="0" err="1" smtClean="0">
                <a:solidFill>
                  <a:srgbClr val="0000FF"/>
                </a:solidFill>
                <a:latin typeface="Times New Roman" pitchFamily="18" charset="0"/>
                <a:cs typeface="Times New Roman" pitchFamily="18" charset="0"/>
              </a:rPr>
              <a:t>SINH</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VẬT</a:t>
            </a:r>
            <a:endParaRPr lang="en-US" sz="3200" b="1" dirty="0">
              <a:solidFill>
                <a:srgbClr val="0000FF"/>
              </a:solidFill>
              <a:latin typeface="Times New Roman" pitchFamily="18" charset="0"/>
              <a:cs typeface="Times New Roman" pitchFamily="18" charset="0"/>
            </a:endParaRPr>
          </a:p>
        </p:txBody>
      </p:sp>
      <p:sp>
        <p:nvSpPr>
          <p:cNvPr id="5" name="TextBox 4"/>
          <p:cNvSpPr txBox="1"/>
          <p:nvPr/>
        </p:nvSpPr>
        <p:spPr>
          <a:xfrm>
            <a:off x="0" y="3493556"/>
            <a:ext cx="12192000" cy="1523494"/>
          </a:xfrm>
          <a:prstGeom prst="rect">
            <a:avLst/>
          </a:prstGeom>
          <a:noFill/>
        </p:spPr>
        <p:txBody>
          <a:bodyPr wrap="square" rtlCol="0">
            <a:spAutoFit/>
          </a:bodyPr>
          <a:lstStyle/>
          <a:p>
            <a:pPr algn="ctr"/>
            <a:r>
              <a:rPr lang="en-US" sz="4500" b="1" dirty="0" err="1" smtClean="0">
                <a:solidFill>
                  <a:srgbClr val="0000FF"/>
                </a:solidFill>
                <a:latin typeface="Times New Roman" pitchFamily="18" charset="0"/>
                <a:cs typeface="Times New Roman" pitchFamily="18" charset="0"/>
              </a:rPr>
              <a:t>BÀI</a:t>
            </a:r>
            <a:r>
              <a:rPr lang="en-US" sz="4500" b="1" dirty="0" smtClean="0">
                <a:solidFill>
                  <a:srgbClr val="0000FF"/>
                </a:solidFill>
                <a:latin typeface="Times New Roman" pitchFamily="18" charset="0"/>
                <a:cs typeface="Times New Roman" pitchFamily="18" charset="0"/>
              </a:rPr>
              <a:t> 17: </a:t>
            </a:r>
            <a:r>
              <a:rPr lang="en-US" sz="4500" b="1" dirty="0" err="1" smtClean="0">
                <a:solidFill>
                  <a:srgbClr val="0000FF"/>
                </a:solidFill>
                <a:latin typeface="Times New Roman" pitchFamily="18" charset="0"/>
                <a:cs typeface="Times New Roman" pitchFamily="18" charset="0"/>
              </a:rPr>
              <a:t>VAI</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TRÒ</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CỦA</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TRAO</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ĐỔI</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CHẤT</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VÀ</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CHUYỂN</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HÓA</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NĂNG</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LƯỢNG</a:t>
            </a:r>
            <a:r>
              <a:rPr lang="en-US" sz="4500" b="1" dirty="0" smtClean="0">
                <a:solidFill>
                  <a:srgbClr val="0000FF"/>
                </a:solidFill>
                <a:latin typeface="Times New Roman" pitchFamily="18" charset="0"/>
                <a:cs typeface="Times New Roman" pitchFamily="18" charset="0"/>
              </a:rPr>
              <a:t> Ở </a:t>
            </a:r>
            <a:r>
              <a:rPr lang="en-US" sz="4500" b="1" dirty="0" err="1" smtClean="0">
                <a:solidFill>
                  <a:srgbClr val="0000FF"/>
                </a:solidFill>
                <a:latin typeface="Times New Roman" pitchFamily="18" charset="0"/>
                <a:cs typeface="Times New Roman" pitchFamily="18" charset="0"/>
              </a:rPr>
              <a:t>SINH</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VẬT</a:t>
            </a:r>
            <a:r>
              <a:rPr lang="en-US" sz="4800" b="1" dirty="0" smtClean="0">
                <a:solidFill>
                  <a:srgbClr val="0000FF"/>
                </a:solidFill>
                <a:latin typeface="Times New Roman" pitchFamily="18" charset="0"/>
                <a:cs typeface="Times New Roman" pitchFamily="18" charset="0"/>
              </a:rPr>
              <a:t>.</a:t>
            </a:r>
            <a:endParaRPr lang="en-US" sz="4800" b="1" dirty="0">
              <a:solidFill>
                <a:srgbClr val="0000FF"/>
              </a:solidFill>
              <a:latin typeface="Times New Roman" pitchFamily="18" charset="0"/>
              <a:cs typeface="Times New Roman" pitchFamily="18" charset="0"/>
            </a:endParaRPr>
          </a:p>
        </p:txBody>
      </p:sp>
      <p:sp>
        <p:nvSpPr>
          <p:cNvPr id="6" name="TextBox 5"/>
          <p:cNvSpPr txBox="1"/>
          <p:nvPr/>
        </p:nvSpPr>
        <p:spPr>
          <a:xfrm>
            <a:off x="0" y="982612"/>
            <a:ext cx="12192000" cy="830997"/>
          </a:xfrm>
          <a:prstGeom prst="rect">
            <a:avLst/>
          </a:prstGeom>
          <a:noFill/>
        </p:spPr>
        <p:txBody>
          <a:bodyPr wrap="square" rtlCol="0">
            <a:spAutoFit/>
          </a:bodyPr>
          <a:lstStyle/>
          <a:p>
            <a:pPr algn="ctr"/>
            <a:r>
              <a:rPr lang="en-US" sz="4800" b="1" dirty="0" err="1" smtClean="0">
                <a:solidFill>
                  <a:srgbClr val="0000FF"/>
                </a:solidFill>
                <a:latin typeface="Times New Roman" pitchFamily="18" charset="0"/>
                <a:cs typeface="Times New Roman" pitchFamily="18" charset="0"/>
              </a:rPr>
              <a:t>PHẦN</a:t>
            </a:r>
            <a:r>
              <a:rPr lang="en-US" sz="4800" b="1" dirty="0" smtClean="0">
                <a:solidFill>
                  <a:srgbClr val="0000FF"/>
                </a:solidFill>
                <a:latin typeface="Times New Roman" pitchFamily="18" charset="0"/>
                <a:cs typeface="Times New Roman" pitchFamily="18" charset="0"/>
              </a:rPr>
              <a:t> 3: </a:t>
            </a:r>
            <a:r>
              <a:rPr lang="en-US" sz="4800" b="1" dirty="0" err="1" smtClean="0">
                <a:solidFill>
                  <a:srgbClr val="0000FF"/>
                </a:solidFill>
                <a:latin typeface="Times New Roman" pitchFamily="18" charset="0"/>
                <a:cs typeface="Times New Roman" pitchFamily="18" charset="0"/>
              </a:rPr>
              <a:t>VẬT</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SỐNG</a:t>
            </a:r>
            <a:endParaRPr lang="en-US" sz="32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5"/>
                                        </p:tgtEl>
                                        <p:attrNameLst>
                                          <p:attrName>ppt_y</p:attrName>
                                        </p:attrNameLst>
                                      </p:cBhvr>
                                      <p:tavLst>
                                        <p:tav tm="0">
                                          <p:val>
                                            <p:strVal val="#ppt_y"/>
                                          </p:val>
                                        </p:tav>
                                        <p:tav tm="100000">
                                          <p:val>
                                            <p:strVal val="#ppt_y"/>
                                          </p:val>
                                        </p:tav>
                                      </p:tavLst>
                                    </p:anim>
                                    <p:anim calcmode="lin" valueType="num">
                                      <p:cBhvr>
                                        <p:cTn id="1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 y="1391998"/>
            <a:ext cx="4036607" cy="4660446"/>
          </a:xfrm>
          <a:prstGeom prst="rect">
            <a:avLst/>
          </a:prstGeom>
          <a:noFill/>
          <a:ln w="9525">
            <a:noFill/>
            <a:miter lim="800000"/>
            <a:headEnd/>
            <a:tailEnd/>
          </a:ln>
          <a:effectLst/>
        </p:spPr>
      </p:pic>
      <p:sp>
        <p:nvSpPr>
          <p:cNvPr id="10" name="Rectangle 9"/>
          <p:cNvSpPr/>
          <p:nvPr/>
        </p:nvSpPr>
        <p:spPr>
          <a:xfrm>
            <a:off x="4034970" y="2277289"/>
            <a:ext cx="7750629" cy="3108543"/>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Khi vận động cơ thể nóng dần lên vì: Khi vận động cần sử dụng nhiều năng lượng → quá trình chuyển hóa diễn ra mạnh để giải phóng năng lượng đáp ứng nhu cầu của cơ thể đồng thời trong quá trình chuyển hóa này có tạo ra năng lượng nhiệt → quá trình chuyển hóa diễn ra càng mạnh thì lượng nhiệt tạo ra cần nhiều → làm cho cơ thể nóng dần lên.</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srcRect/>
          <a:stretch>
            <a:fillRect/>
          </a:stretch>
        </p:blipFill>
        <p:spPr bwMode="auto">
          <a:xfrm>
            <a:off x="-1" y="1391998"/>
            <a:ext cx="4036607" cy="4660446"/>
          </a:xfrm>
          <a:prstGeom prst="rect">
            <a:avLst/>
          </a:prstGeom>
          <a:noFill/>
          <a:ln w="9525">
            <a:noFill/>
            <a:miter lim="800000"/>
            <a:headEnd/>
            <a:tailEnd/>
          </a:ln>
          <a:effectLst/>
        </p:spPr>
      </p:pic>
      <p:sp>
        <p:nvSpPr>
          <p:cNvPr id="6" name="Rectangle 5"/>
          <p:cNvSpPr/>
          <p:nvPr/>
        </p:nvSpPr>
        <p:spPr>
          <a:xfrm>
            <a:off x="4034975" y="1090366"/>
            <a:ext cx="8011886" cy="2677656"/>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Cơ thể thường sởn gai ốc khi gặp lạnh vì: Khi trời lạnh cơ thể cần có cơ chế để ổn định và duy trì thân nhiệt và sởn gai ốc chính là một trong những cơ chế đó. Khi đó, các lỗ chân lông trên da sẽ co lại và dựng đứng lên gây ra hiện tượng sởn gai ốc nhằm làm giảm lượng nhiệt thoát ra tránh mất nhiệt cho cơ thể.</a:t>
            </a:r>
          </a:p>
        </p:txBody>
      </p:sp>
      <p:sp>
        <p:nvSpPr>
          <p:cNvPr id="7" name="Rectangle 6"/>
          <p:cNvSpPr/>
          <p:nvPr/>
        </p:nvSpPr>
        <p:spPr>
          <a:xfrm>
            <a:off x="3976914" y="3712979"/>
            <a:ext cx="8069946" cy="3108543"/>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Cơ thể thường rùng mình khi gặp lạnh vì: Rùng mình cũng là một trong những cơ chế giúp có thể duy trì thân nhiệt khi gặp lạnh. Khi rùng mình, các cơ hoạt động khiến cho nhu cầu năng lượng để cung cấp cho các cơ nhiều hơn → kích thích quá trình chuyển hóa diễn ra càng mạnh → sinh nhiệt năng nhiều hơn để bù đắp cho cơ thể.</a:t>
            </a:r>
            <a:endParaRPr lang="vi-VN"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srcRect/>
          <a:stretch>
            <a:fillRect/>
          </a:stretch>
        </p:blipFill>
        <p:spPr bwMode="auto">
          <a:xfrm>
            <a:off x="2017446" y="842509"/>
            <a:ext cx="9027886" cy="598310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791593"/>
            <a:ext cx="4079648" cy="304970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064000" y="1340758"/>
            <a:ext cx="8128000" cy="378974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fltVal val="0"/>
                                          </p:val>
                                        </p:tav>
                                        <p:tav tm="100000">
                                          <p:val>
                                            <p:strVal val="#ppt_h"/>
                                          </p:val>
                                        </p:tav>
                                      </p:tavLst>
                                    </p:anim>
                                    <p:anim calcmode="lin" valueType="num">
                                      <p:cBhvr>
                                        <p:cTn id="16" dur="500" fill="hold"/>
                                        <p:tgtEl>
                                          <p:spTgt spid="1027"/>
                                        </p:tgtEl>
                                        <p:attrNameLst>
                                          <p:attrName>style.rotation</p:attrName>
                                        </p:attrNameLst>
                                      </p:cBhvr>
                                      <p:tavLst>
                                        <p:tav tm="0">
                                          <p:val>
                                            <p:fltVal val="360"/>
                                          </p:val>
                                        </p:tav>
                                        <p:tav tm="100000">
                                          <p:val>
                                            <p:fltVal val="0"/>
                                          </p:val>
                                        </p:tav>
                                      </p:tavLst>
                                    </p:anim>
                                    <p:animEffect transition="in" filter="fade">
                                      <p:cBhvr>
                                        <p:cTn id="1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17:  </a:t>
            </a:r>
            <a:r>
              <a:rPr lang="en-US" sz="2800" b="1" dirty="0" err="1" smtClean="0">
                <a:solidFill>
                  <a:srgbClr val="FF00FF"/>
                </a:solidFill>
                <a:latin typeface="Times New Roman" pitchFamily="18" charset="0"/>
                <a:cs typeface="Times New Roman" pitchFamily="18" charset="0"/>
              </a:rPr>
              <a:t>VAI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TRÒ</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CỦA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TRAO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ĐỔI</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CHẤT</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VÀ</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CHUYỂN</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HÓA</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NĂNG</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LƯỢNG</a:t>
            </a:r>
            <a:r>
              <a:rPr lang="en-US" sz="2800" b="1" dirty="0" smtClean="0">
                <a:solidFill>
                  <a:srgbClr val="FF00FF"/>
                </a:solidFill>
                <a:latin typeface="Times New Roman" pitchFamily="18" charset="0"/>
                <a:cs typeface="Times New Roman" pitchFamily="18" charset="0"/>
              </a:rPr>
              <a:t> Ở </a:t>
            </a:r>
            <a:r>
              <a:rPr lang="en-US" sz="2800" b="1" dirty="0" err="1" smtClean="0">
                <a:solidFill>
                  <a:srgbClr val="FF00FF"/>
                </a:solidFill>
                <a:latin typeface="Times New Roman" pitchFamily="18" charset="0"/>
                <a:cs typeface="Times New Roman" pitchFamily="18" charset="0"/>
              </a:rPr>
              <a:t>SINH</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VẬT</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pic>
        <p:nvPicPr>
          <p:cNvPr id="2" name="Picture 2"/>
          <p:cNvPicPr>
            <a:picLocks noChangeAspect="1" noChangeArrowheads="1"/>
          </p:cNvPicPr>
          <p:nvPr/>
        </p:nvPicPr>
        <p:blipFill>
          <a:blip r:embed="rId2"/>
          <a:srcRect/>
          <a:stretch>
            <a:fillRect/>
          </a:stretch>
        </p:blipFill>
        <p:spPr bwMode="auto">
          <a:xfrm>
            <a:off x="7750639" y="1376363"/>
            <a:ext cx="3918857" cy="5471952"/>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045045" y="1888079"/>
            <a:ext cx="6500583" cy="496992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7">
                                            <p:txEl>
                                              <p:pRg st="0" end="0"/>
                                            </p:txEl>
                                          </p:spTgt>
                                        </p:tgtEl>
                                        <p:attrNameLst>
                                          <p:attrName>style.visibility</p:attrName>
                                        </p:attrNameLst>
                                      </p:cBhvr>
                                      <p:to>
                                        <p:strVal val="visible"/>
                                      </p:to>
                                    </p:set>
                                    <p:anim calcmode="lin" valueType="num">
                                      <p:cBhvr>
                                        <p:cTn id="16" dur="500" fill="hold"/>
                                        <p:tgtEl>
                                          <p:spTgt spid="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23" presetClass="entr" presetSubtype="16" fill="hold" nodeType="afterEffect">
                                  <p:stCondLst>
                                    <p:cond delay="0"/>
                                  </p:stCondLst>
                                  <p:childTnLst>
                                    <p:set>
                                      <p:cBhvr>
                                        <p:cTn id="29" dur="1" fill="hold">
                                          <p:stCondLst>
                                            <p:cond delay="0"/>
                                          </p:stCondLst>
                                        </p:cTn>
                                        <p:tgtEl>
                                          <p:spTgt spid="2051"/>
                                        </p:tgtEl>
                                        <p:attrNameLst>
                                          <p:attrName>style.visibility</p:attrName>
                                        </p:attrNameLst>
                                      </p:cBhvr>
                                      <p:to>
                                        <p:strVal val="visible"/>
                                      </p:to>
                                    </p:set>
                                    <p:anim calcmode="lin" valueType="num">
                                      <p:cBhvr>
                                        <p:cTn id="30" dur="500" fill="hold"/>
                                        <p:tgtEl>
                                          <p:spTgt spid="2051"/>
                                        </p:tgtEl>
                                        <p:attrNameLst>
                                          <p:attrName>ppt_w</p:attrName>
                                        </p:attrNameLst>
                                      </p:cBhvr>
                                      <p:tavLst>
                                        <p:tav tm="0">
                                          <p:val>
                                            <p:fltVal val="0"/>
                                          </p:val>
                                        </p:tav>
                                        <p:tav tm="100000">
                                          <p:val>
                                            <p:strVal val="#ppt_w"/>
                                          </p:val>
                                        </p:tav>
                                      </p:tavLst>
                                    </p:anim>
                                    <p:anim calcmode="lin" valueType="num">
                                      <p:cBhvr>
                                        <p:cTn id="31" dur="500" fill="hold"/>
                                        <p:tgtEl>
                                          <p:spTgt spid="205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pic>
        <p:nvPicPr>
          <p:cNvPr id="13" name="Picture 3"/>
          <p:cNvPicPr>
            <a:picLocks noChangeAspect="1" noChangeArrowheads="1"/>
          </p:cNvPicPr>
          <p:nvPr/>
        </p:nvPicPr>
        <p:blipFill>
          <a:blip r:embed="rId2"/>
          <a:srcRect/>
          <a:stretch>
            <a:fillRect/>
          </a:stretch>
        </p:blipFill>
        <p:spPr bwMode="auto">
          <a:xfrm>
            <a:off x="0" y="1713906"/>
            <a:ext cx="4934364" cy="3772493"/>
          </a:xfrm>
          <a:prstGeom prst="rect">
            <a:avLst/>
          </a:prstGeom>
          <a:noFill/>
          <a:ln w="9525">
            <a:noFill/>
            <a:miter lim="800000"/>
            <a:headEnd/>
            <a:tailEnd/>
          </a:ln>
          <a:effectLst/>
        </p:spPr>
      </p:pic>
      <p:sp>
        <p:nvSpPr>
          <p:cNvPr id="14" name="TextBox 13"/>
          <p:cNvSpPr txBox="1"/>
          <p:nvPr/>
        </p:nvSpPr>
        <p:spPr>
          <a:xfrm>
            <a:off x="7953838" y="3004461"/>
            <a:ext cx="1103086" cy="1384995"/>
          </a:xfrm>
          <a:prstGeom prst="rect">
            <a:avLst/>
          </a:prstGeom>
          <a:solidFill>
            <a:srgbClr val="00B0F0"/>
          </a:solidFill>
        </p:spPr>
        <p:txBody>
          <a:bodyPr wrap="square" rtlCol="0">
            <a:spAutoFit/>
          </a:bodyPr>
          <a:lstStyle/>
          <a:p>
            <a:pPr algn="ctr"/>
            <a:r>
              <a:rPr lang="en-US" sz="2800" dirty="0" err="1" smtClean="0">
                <a:latin typeface="Times New Roman" pitchFamily="18" charset="0"/>
                <a:cs typeface="Times New Roman" pitchFamily="18" charset="0"/>
              </a:rPr>
              <a:t>Cơ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endParaRPr lang="en-US" sz="2800" dirty="0">
              <a:latin typeface="Times New Roman" pitchFamily="18" charset="0"/>
              <a:cs typeface="Times New Roman" pitchFamily="18" charset="0"/>
            </a:endParaRPr>
          </a:p>
        </p:txBody>
      </p:sp>
      <p:sp>
        <p:nvSpPr>
          <p:cNvPr id="15" name="TextBox 14"/>
          <p:cNvSpPr txBox="1"/>
          <p:nvPr/>
        </p:nvSpPr>
        <p:spPr>
          <a:xfrm>
            <a:off x="5116305" y="1865085"/>
            <a:ext cx="2061028"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Thu </a:t>
            </a:r>
            <a:r>
              <a:rPr lang="en-US" sz="2800" dirty="0" err="1" smtClean="0">
                <a:latin typeface="Times New Roman" pitchFamily="18" charset="0"/>
                <a:cs typeface="Times New Roman" pitchFamily="18" charset="0"/>
              </a:rPr>
              <a:t>nhận</a:t>
            </a:r>
            <a:endParaRPr lang="en-US" sz="2800" dirty="0">
              <a:latin typeface="Times New Roman" pitchFamily="18" charset="0"/>
              <a:cs typeface="Times New Roman" pitchFamily="18" charset="0"/>
            </a:endParaRPr>
          </a:p>
        </p:txBody>
      </p:sp>
      <p:sp>
        <p:nvSpPr>
          <p:cNvPr id="16" name="TextBox 15"/>
          <p:cNvSpPr txBox="1"/>
          <p:nvPr/>
        </p:nvSpPr>
        <p:spPr>
          <a:xfrm>
            <a:off x="9942286" y="1865086"/>
            <a:ext cx="2061028" cy="523220"/>
          </a:xfrm>
          <a:prstGeom prst="rect">
            <a:avLst/>
          </a:prstGeom>
          <a:noFill/>
        </p:spPr>
        <p:txBody>
          <a:bodyPr wrap="square" rtlCol="0">
            <a:spAutoFit/>
          </a:bodyPr>
          <a:lstStyle/>
          <a:p>
            <a:pPr algn="ctr"/>
            <a:r>
              <a:rPr lang="en-US" sz="2800" dirty="0" err="1" smtClean="0">
                <a:latin typeface="Times New Roman" pitchFamily="18" charset="0"/>
                <a:cs typeface="Times New Roman" pitchFamily="18" charset="0"/>
              </a:rPr>
              <a:t>Thải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endParaRPr lang="en-US" sz="2800" dirty="0">
              <a:latin typeface="Times New Roman" pitchFamily="18" charset="0"/>
              <a:cs typeface="Times New Roman" pitchFamily="18" charset="0"/>
            </a:endParaRPr>
          </a:p>
        </p:txBody>
      </p:sp>
      <p:sp>
        <p:nvSpPr>
          <p:cNvPr id="17" name="TextBox 16"/>
          <p:cNvSpPr txBox="1"/>
          <p:nvPr/>
        </p:nvSpPr>
        <p:spPr>
          <a:xfrm>
            <a:off x="5138074" y="2554513"/>
            <a:ext cx="2061028" cy="523220"/>
          </a:xfrm>
          <a:prstGeom prst="rect">
            <a:avLst/>
          </a:prstGeom>
          <a:noFill/>
          <a:ln>
            <a:solidFill>
              <a:srgbClr val="FF00FF"/>
            </a:solidFill>
          </a:ln>
        </p:spPr>
        <p:txBody>
          <a:bodyPr wrap="square" rtlCol="0">
            <a:spAutoFit/>
          </a:bodyPr>
          <a:lstStyle/>
          <a:p>
            <a:pPr algn="ctr"/>
            <a:endParaRPr lang="en-US" sz="2800" dirty="0">
              <a:latin typeface="Times New Roman" pitchFamily="18" charset="0"/>
              <a:cs typeface="Times New Roman" pitchFamily="18" charset="0"/>
            </a:endParaRPr>
          </a:p>
        </p:txBody>
      </p:sp>
      <p:sp>
        <p:nvSpPr>
          <p:cNvPr id="18" name="TextBox 17"/>
          <p:cNvSpPr txBox="1"/>
          <p:nvPr/>
        </p:nvSpPr>
        <p:spPr>
          <a:xfrm>
            <a:off x="5145334" y="3360043"/>
            <a:ext cx="2061028" cy="523220"/>
          </a:xfrm>
          <a:prstGeom prst="rect">
            <a:avLst/>
          </a:prstGeom>
          <a:noFill/>
          <a:ln>
            <a:solidFill>
              <a:srgbClr val="FF00FF"/>
            </a:solidFill>
          </a:ln>
        </p:spPr>
        <p:txBody>
          <a:bodyPr wrap="square" rtlCol="0">
            <a:spAutoFit/>
          </a:bodyPr>
          <a:lstStyle/>
          <a:p>
            <a:pPr algn="ctr"/>
            <a:endParaRPr lang="en-US" sz="2800" dirty="0">
              <a:latin typeface="Times New Roman" pitchFamily="18" charset="0"/>
              <a:cs typeface="Times New Roman" pitchFamily="18" charset="0"/>
            </a:endParaRPr>
          </a:p>
        </p:txBody>
      </p:sp>
      <p:sp>
        <p:nvSpPr>
          <p:cNvPr id="19" name="TextBox 18"/>
          <p:cNvSpPr txBox="1"/>
          <p:nvPr/>
        </p:nvSpPr>
        <p:spPr>
          <a:xfrm>
            <a:off x="5174359" y="4158342"/>
            <a:ext cx="2061028" cy="523220"/>
          </a:xfrm>
          <a:prstGeom prst="rect">
            <a:avLst/>
          </a:prstGeom>
          <a:noFill/>
          <a:ln>
            <a:solidFill>
              <a:srgbClr val="FF00FF"/>
            </a:solidFill>
          </a:ln>
        </p:spPr>
        <p:txBody>
          <a:bodyPr wrap="square" rtlCol="0">
            <a:spAutoFit/>
          </a:bodyPr>
          <a:lstStyle/>
          <a:p>
            <a:pPr algn="ctr"/>
            <a:endParaRPr lang="en-US" sz="2800" dirty="0">
              <a:latin typeface="Times New Roman" pitchFamily="18" charset="0"/>
              <a:cs typeface="Times New Roman" pitchFamily="18" charset="0"/>
            </a:endParaRPr>
          </a:p>
        </p:txBody>
      </p:sp>
      <p:sp>
        <p:nvSpPr>
          <p:cNvPr id="20" name="TextBox 19"/>
          <p:cNvSpPr txBox="1"/>
          <p:nvPr/>
        </p:nvSpPr>
        <p:spPr>
          <a:xfrm>
            <a:off x="9949542" y="2605313"/>
            <a:ext cx="2242458" cy="523220"/>
          </a:xfrm>
          <a:prstGeom prst="rect">
            <a:avLst/>
          </a:prstGeom>
          <a:noFill/>
          <a:ln>
            <a:solidFill>
              <a:srgbClr val="00CC00"/>
            </a:solidFill>
          </a:ln>
        </p:spPr>
        <p:txBody>
          <a:bodyPr wrap="square" rtlCol="0">
            <a:spAutoFit/>
          </a:bodyPr>
          <a:lstStyle/>
          <a:p>
            <a:pPr algn="ctr"/>
            <a:endParaRPr lang="en-US" sz="2800" dirty="0">
              <a:latin typeface="Times New Roman" pitchFamily="18" charset="0"/>
              <a:cs typeface="Times New Roman" pitchFamily="18" charset="0"/>
            </a:endParaRPr>
          </a:p>
        </p:txBody>
      </p:sp>
      <p:sp>
        <p:nvSpPr>
          <p:cNvPr id="21" name="TextBox 20"/>
          <p:cNvSpPr txBox="1"/>
          <p:nvPr/>
        </p:nvSpPr>
        <p:spPr>
          <a:xfrm>
            <a:off x="9913256" y="3439885"/>
            <a:ext cx="2278744" cy="523220"/>
          </a:xfrm>
          <a:prstGeom prst="rect">
            <a:avLst/>
          </a:prstGeom>
          <a:noFill/>
          <a:ln>
            <a:solidFill>
              <a:srgbClr val="00CC00"/>
            </a:solidFill>
          </a:ln>
        </p:spPr>
        <p:txBody>
          <a:bodyPr wrap="square" rtlCol="0">
            <a:spAutoFit/>
          </a:bodyPr>
          <a:lstStyle/>
          <a:p>
            <a:pPr algn="ctr"/>
            <a:endParaRPr lang="en-US" sz="2800" dirty="0">
              <a:latin typeface="Times New Roman" pitchFamily="18" charset="0"/>
              <a:cs typeface="Times New Roman" pitchFamily="18" charset="0"/>
            </a:endParaRPr>
          </a:p>
        </p:txBody>
      </p:sp>
      <p:sp>
        <p:nvSpPr>
          <p:cNvPr id="22" name="TextBox 21"/>
          <p:cNvSpPr txBox="1"/>
          <p:nvPr/>
        </p:nvSpPr>
        <p:spPr>
          <a:xfrm>
            <a:off x="9920514" y="4230913"/>
            <a:ext cx="2271486" cy="523220"/>
          </a:xfrm>
          <a:prstGeom prst="rect">
            <a:avLst/>
          </a:prstGeom>
          <a:noFill/>
          <a:ln>
            <a:solidFill>
              <a:srgbClr val="00CC00"/>
            </a:solidFill>
          </a:ln>
        </p:spPr>
        <p:txBody>
          <a:bodyPr wrap="square" rtlCol="0">
            <a:spAutoFit/>
          </a:bodyPr>
          <a:lstStyle/>
          <a:p>
            <a:pPr algn="ctr"/>
            <a:endParaRPr lang="en-US" sz="2800" dirty="0">
              <a:latin typeface="Times New Roman" pitchFamily="18" charset="0"/>
              <a:cs typeface="Times New Roman" pitchFamily="18" charset="0"/>
            </a:endParaRPr>
          </a:p>
        </p:txBody>
      </p:sp>
      <p:cxnSp>
        <p:nvCxnSpPr>
          <p:cNvPr id="24" name="Straight Arrow Connector 23"/>
          <p:cNvCxnSpPr>
            <a:stCxn id="17" idx="3"/>
          </p:cNvCxnSpPr>
          <p:nvPr/>
        </p:nvCxnSpPr>
        <p:spPr>
          <a:xfrm>
            <a:off x="7199102" y="2816123"/>
            <a:ext cx="769241" cy="580220"/>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8" idx="3"/>
            <a:endCxn id="14" idx="1"/>
          </p:cNvCxnSpPr>
          <p:nvPr/>
        </p:nvCxnSpPr>
        <p:spPr>
          <a:xfrm>
            <a:off x="7206362" y="3621653"/>
            <a:ext cx="747476" cy="75306"/>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9" idx="3"/>
          </p:cNvCxnSpPr>
          <p:nvPr/>
        </p:nvCxnSpPr>
        <p:spPr>
          <a:xfrm flipV="1">
            <a:off x="7235387" y="3813075"/>
            <a:ext cx="703936" cy="606877"/>
          </a:xfrm>
          <a:prstGeom prst="straightConnector1">
            <a:avLst/>
          </a:prstGeom>
          <a:ln>
            <a:solidFill>
              <a:srgbClr val="FF00FF"/>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46" idx="1"/>
          </p:cNvCxnSpPr>
          <p:nvPr/>
        </p:nvCxnSpPr>
        <p:spPr>
          <a:xfrm flipV="1">
            <a:off x="9075097" y="2865176"/>
            <a:ext cx="859952" cy="614423"/>
          </a:xfrm>
          <a:prstGeom prst="straightConnector1">
            <a:avLst/>
          </a:prstGeom>
          <a:ln>
            <a:solidFill>
              <a:srgbClr val="00CC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48" idx="1"/>
          </p:cNvCxnSpPr>
          <p:nvPr/>
        </p:nvCxnSpPr>
        <p:spPr>
          <a:xfrm flipV="1">
            <a:off x="9056914" y="3699748"/>
            <a:ext cx="812801" cy="34229"/>
          </a:xfrm>
          <a:prstGeom prst="straightConnector1">
            <a:avLst/>
          </a:prstGeom>
          <a:ln>
            <a:solidFill>
              <a:srgbClr val="00CC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9065200" y="3858010"/>
            <a:ext cx="731942" cy="625994"/>
          </a:xfrm>
          <a:prstGeom prst="straightConnector1">
            <a:avLst/>
          </a:prstGeom>
          <a:ln>
            <a:solidFill>
              <a:srgbClr val="00CC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130820" y="2561773"/>
            <a:ext cx="2061028" cy="523220"/>
          </a:xfrm>
          <a:prstGeom prst="rect">
            <a:avLst/>
          </a:prstGeom>
          <a:noFill/>
          <a:ln>
            <a:solidFill>
              <a:srgbClr val="FF00FF"/>
            </a:solidFill>
          </a:ln>
        </p:spPr>
        <p:txBody>
          <a:bodyPr wrap="square" rtlCol="0">
            <a:spAutoFit/>
          </a:bodyPr>
          <a:lstStyle/>
          <a:p>
            <a:pPr algn="ctr"/>
            <a:r>
              <a:rPr lang="en-US" sz="2800" dirty="0" smtClean="0">
                <a:latin typeface="Times New Roman" pitchFamily="18" charset="0"/>
                <a:cs typeface="Times New Roman" pitchFamily="18" charset="0"/>
              </a:rPr>
              <a:t>oxygen</a:t>
            </a:r>
            <a:endParaRPr lang="en-US" sz="2800" dirty="0">
              <a:latin typeface="Times New Roman" pitchFamily="18" charset="0"/>
              <a:cs typeface="Times New Roman" pitchFamily="18" charset="0"/>
            </a:endParaRPr>
          </a:p>
        </p:txBody>
      </p:sp>
      <p:sp>
        <p:nvSpPr>
          <p:cNvPr id="43" name="TextBox 42"/>
          <p:cNvSpPr txBox="1"/>
          <p:nvPr/>
        </p:nvSpPr>
        <p:spPr>
          <a:xfrm>
            <a:off x="5152592" y="3396344"/>
            <a:ext cx="2061028" cy="461665"/>
          </a:xfrm>
          <a:prstGeom prst="rect">
            <a:avLst/>
          </a:prstGeom>
          <a:noFill/>
          <a:ln>
            <a:solidFill>
              <a:srgbClr val="FF00FF"/>
            </a:solidFill>
          </a:ln>
        </p:spPr>
        <p:txBody>
          <a:bodyPr wrap="square" rtlCol="0">
            <a:spAutoFit/>
          </a:bodyPr>
          <a:lstStyle/>
          <a:p>
            <a:pPr algn="ct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d.dưỡng</a:t>
            </a:r>
            <a:endParaRPr lang="en-US" sz="2400" dirty="0">
              <a:latin typeface="Times New Roman" pitchFamily="18" charset="0"/>
              <a:cs typeface="Times New Roman" pitchFamily="18" charset="0"/>
            </a:endParaRPr>
          </a:p>
        </p:txBody>
      </p:sp>
      <p:sp>
        <p:nvSpPr>
          <p:cNvPr id="44" name="TextBox 43"/>
          <p:cNvSpPr txBox="1"/>
          <p:nvPr/>
        </p:nvSpPr>
        <p:spPr>
          <a:xfrm>
            <a:off x="5181620" y="4165601"/>
            <a:ext cx="2061028" cy="523220"/>
          </a:xfrm>
          <a:prstGeom prst="rect">
            <a:avLst/>
          </a:prstGeom>
          <a:noFill/>
          <a:ln>
            <a:solidFill>
              <a:srgbClr val="FF00FF"/>
            </a:solidFill>
          </a:ln>
        </p:spPr>
        <p:txBody>
          <a:bodyPr wrap="square" rtlCol="0">
            <a:spAutoFit/>
          </a:bodyPr>
          <a:lstStyle/>
          <a:p>
            <a:pPr algn="ct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uống</a:t>
            </a:r>
            <a:endParaRPr lang="en-US" sz="2800" dirty="0">
              <a:latin typeface="Times New Roman" pitchFamily="18" charset="0"/>
              <a:cs typeface="Times New Roman" pitchFamily="18" charset="0"/>
            </a:endParaRPr>
          </a:p>
        </p:txBody>
      </p:sp>
      <p:sp>
        <p:nvSpPr>
          <p:cNvPr id="46" name="TextBox 45"/>
          <p:cNvSpPr txBox="1"/>
          <p:nvPr/>
        </p:nvSpPr>
        <p:spPr>
          <a:xfrm>
            <a:off x="9935049" y="2634343"/>
            <a:ext cx="2256951" cy="461665"/>
          </a:xfrm>
          <a:prstGeom prst="rect">
            <a:avLst/>
          </a:prstGeom>
          <a:noFill/>
          <a:ln>
            <a:solidFill>
              <a:srgbClr val="00CC00"/>
            </a:solidFill>
          </a:ln>
        </p:spPr>
        <p:txBody>
          <a:bodyPr wrap="square" rtlCol="0">
            <a:spAutoFit/>
          </a:bodyPr>
          <a:lstStyle/>
          <a:p>
            <a:pPr algn="ctr"/>
            <a:r>
              <a:rPr lang="en-US" sz="2400" dirty="0" smtClean="0">
                <a:latin typeface="Times New Roman" pitchFamily="18" charset="0"/>
                <a:cs typeface="Times New Roman" pitchFamily="18" charset="0"/>
              </a:rPr>
              <a:t>Carbon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oxide</a:t>
            </a:r>
            <a:endParaRPr lang="en-US" sz="2400" dirty="0">
              <a:latin typeface="Times New Roman" pitchFamily="18" charset="0"/>
              <a:cs typeface="Times New Roman" pitchFamily="18" charset="0"/>
            </a:endParaRPr>
          </a:p>
        </p:txBody>
      </p:sp>
      <p:sp>
        <p:nvSpPr>
          <p:cNvPr id="48" name="TextBox 47"/>
          <p:cNvSpPr txBox="1"/>
          <p:nvPr/>
        </p:nvSpPr>
        <p:spPr>
          <a:xfrm>
            <a:off x="9869715" y="3468915"/>
            <a:ext cx="2322286" cy="461665"/>
          </a:xfrm>
          <a:prstGeom prst="rect">
            <a:avLst/>
          </a:prstGeom>
          <a:noFill/>
          <a:ln>
            <a:solidFill>
              <a:srgbClr val="00CC00"/>
            </a:solidFill>
          </a:ln>
        </p:spPr>
        <p:txBody>
          <a:bodyPr wrap="square" rtlCol="0">
            <a:spAutoFit/>
          </a:bodyPr>
          <a:lstStyle/>
          <a:p>
            <a:pPr algn="ct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nhiệt</a:t>
            </a:r>
            <a:endParaRPr lang="en-US" sz="2400" dirty="0">
              <a:latin typeface="Times New Roman" pitchFamily="18" charset="0"/>
              <a:cs typeface="Times New Roman" pitchFamily="18" charset="0"/>
            </a:endParaRPr>
          </a:p>
        </p:txBody>
      </p:sp>
      <p:sp>
        <p:nvSpPr>
          <p:cNvPr id="50" name="TextBox 49"/>
          <p:cNvSpPr txBox="1"/>
          <p:nvPr/>
        </p:nvSpPr>
        <p:spPr>
          <a:xfrm>
            <a:off x="9935049" y="4267201"/>
            <a:ext cx="2256951" cy="461665"/>
          </a:xfrm>
          <a:prstGeom prst="rect">
            <a:avLst/>
          </a:prstGeom>
          <a:noFill/>
          <a:ln>
            <a:solidFill>
              <a:srgbClr val="00CC00"/>
            </a:solidFill>
          </a:ln>
        </p:spPr>
        <p:txBody>
          <a:bodyPr wrap="square" rtlCol="0">
            <a:spAutoFit/>
          </a:bodyPr>
          <a:lstStyle/>
          <a:p>
            <a:pPr algn="ct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thải</a:t>
            </a:r>
            <a:endParaRPr lang="en-US" sz="2400" dirty="0">
              <a:latin typeface="Times New Roman" pitchFamily="18" charset="0"/>
              <a:cs typeface="Times New Roman" pitchFamily="18" charset="0"/>
            </a:endParaRPr>
          </a:p>
        </p:txBody>
      </p:sp>
      <p:sp>
        <p:nvSpPr>
          <p:cNvPr id="51" name="TextBox 50"/>
          <p:cNvSpPr txBox="1"/>
          <p:nvPr/>
        </p:nvSpPr>
        <p:spPr>
          <a:xfrm>
            <a:off x="7141049" y="5036458"/>
            <a:ext cx="3018951" cy="461665"/>
          </a:xfrm>
          <a:prstGeom prst="rect">
            <a:avLst/>
          </a:prstGeom>
          <a:noFill/>
          <a:ln>
            <a:noFill/>
          </a:ln>
        </p:spPr>
        <p:txBody>
          <a:bodyPr wrap="square" rtlCol="0">
            <a:spAutoFit/>
          </a:bodyPr>
          <a:lstStyle/>
          <a:p>
            <a:pPr algn="ctr"/>
            <a:r>
              <a:rPr lang="en-US" sz="2400" dirty="0" err="1" smtClean="0">
                <a:solidFill>
                  <a:srgbClr val="FF0000"/>
                </a:solidFill>
                <a:latin typeface="Times New Roman" pitchFamily="18" charset="0"/>
                <a:cs typeface="Times New Roman" pitchFamily="18" charset="0"/>
              </a:rPr>
              <a:t>Trao</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đổi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chất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là</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gì</a:t>
            </a:r>
            <a:r>
              <a:rPr lang="en-US" sz="2400"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52" name="Right Brace 51"/>
          <p:cNvSpPr/>
          <p:nvPr/>
        </p:nvSpPr>
        <p:spPr>
          <a:xfrm rot="5400000">
            <a:off x="2540001" y="3106061"/>
            <a:ext cx="359229" cy="33782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4" name="Straight Connector 53"/>
          <p:cNvCxnSpPr/>
          <p:nvPr/>
        </p:nvCxnSpPr>
        <p:spPr>
          <a:xfrm>
            <a:off x="2090058" y="5326742"/>
            <a:ext cx="1074057"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ox(in)">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ox(in)">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box(in)">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box(in)">
                                      <p:cBhvr>
                                        <p:cTn id="22" dur="500"/>
                                        <p:tgtEl>
                                          <p:spTgt spid="4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box(in)">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ox(in)">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strips(downRight)">
                                      <p:cBhvr>
                                        <p:cTn id="37" dur="20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repeatCount="3000" fill="hold"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strips(downRight)">
                                      <p:cBhvr>
                                        <p:cTn id="42" dur="1000"/>
                                        <p:tgtEl>
                                          <p:spTgt spid="54"/>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box(in)">
                                      <p:cBhvr>
                                        <p:cTn id="4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4" grpId="0" animBg="1"/>
      <p:bldP spid="46" grpId="0" animBg="1"/>
      <p:bldP spid="48" grpId="0" animBg="1"/>
      <p:bldP spid="50" grpId="0" animBg="1"/>
      <p:bldP spid="51" grpId="0"/>
      <p:bldP spid="5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sp>
        <p:nvSpPr>
          <p:cNvPr id="10" name="TextBox 9"/>
          <p:cNvSpPr txBox="1"/>
          <p:nvPr/>
        </p:nvSpPr>
        <p:spPr>
          <a:xfrm>
            <a:off x="0" y="1785259"/>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đảm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duy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1" name="TextBox 10"/>
          <p:cNvSpPr txBox="1"/>
          <p:nvPr/>
        </p:nvSpPr>
        <p:spPr>
          <a:xfrm>
            <a:off x="0" y="2677885"/>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2" name="TextBox 11"/>
          <p:cNvSpPr txBox="1"/>
          <p:nvPr/>
        </p:nvSpPr>
        <p:spPr>
          <a:xfrm>
            <a:off x="0" y="357777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Tùy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theo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2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a:t>
            </a:r>
            <a:endParaRPr lang="en-US" sz="2800" dirty="0"/>
          </a:p>
        </p:txBody>
      </p:sp>
      <p:sp>
        <p:nvSpPr>
          <p:cNvPr id="13" name="TextBox 12"/>
          <p:cNvSpPr txBox="1"/>
          <p:nvPr/>
        </p:nvSpPr>
        <p:spPr>
          <a:xfrm>
            <a:off x="0" y="410028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a:t>
            </a:r>
            <a:endParaRPr lang="en-US" sz="2800" dirty="0"/>
          </a:p>
        </p:txBody>
      </p:sp>
      <p:sp>
        <p:nvSpPr>
          <p:cNvPr id="14" name="TextBox 13"/>
          <p:cNvSpPr txBox="1"/>
          <p:nvPr/>
        </p:nvSpPr>
        <p:spPr>
          <a:xfrm>
            <a:off x="0" y="467360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con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Righ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trips(downRigh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down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trips(downRight)">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srcRect/>
          <a:stretch>
            <a:fillRect/>
          </a:stretch>
        </p:blipFill>
        <p:spPr bwMode="auto">
          <a:xfrm>
            <a:off x="2162585" y="990833"/>
            <a:ext cx="8349525" cy="2579688"/>
          </a:xfrm>
          <a:prstGeom prst="rect">
            <a:avLst/>
          </a:prstGeom>
          <a:noFill/>
          <a:ln w="9525">
            <a:noFill/>
            <a:miter lim="800000"/>
            <a:headEnd/>
            <a:tailEnd/>
          </a:ln>
          <a:effectLst/>
        </p:spPr>
      </p:pic>
      <p:sp>
        <p:nvSpPr>
          <p:cNvPr id="30" name="Rectangle 29"/>
          <p:cNvSpPr/>
          <p:nvPr/>
        </p:nvSpPr>
        <p:spPr>
          <a:xfrm>
            <a:off x="0" y="3612612"/>
            <a:ext cx="9695543" cy="1384995"/>
          </a:xfrm>
          <a:prstGeom prst="rect">
            <a:avLst/>
          </a:prstGeom>
        </p:spPr>
        <p:txBody>
          <a:bodyPr wrap="square">
            <a:spAutoFit/>
          </a:bodyPr>
          <a:lstStyle/>
          <a:p>
            <a:r>
              <a:rPr lang="vi-VN" sz="2800" dirty="0" smtClean="0">
                <a:solidFill>
                  <a:srgbClr val="FF00FF"/>
                </a:solidFill>
                <a:latin typeface="Times New Roman" pitchFamily="18" charset="0"/>
                <a:cs typeface="Times New Roman" pitchFamily="18" charset="0"/>
              </a:rPr>
              <a:t>- Một số biện pháp khác giúp tăng cường trao đổi chất của cơ thể:</a:t>
            </a:r>
          </a:p>
          <a:p>
            <a:r>
              <a:rPr lang="vi-VN" sz="2800" dirty="0" smtClean="0">
                <a:solidFill>
                  <a:srgbClr val="FF00FF"/>
                </a:solidFill>
                <a:latin typeface="Times New Roman" pitchFamily="18" charset="0"/>
                <a:cs typeface="Times New Roman" pitchFamily="18" charset="0"/>
              </a:rPr>
              <a:t>  + Ngủ đủ giấc.</a:t>
            </a:r>
          </a:p>
          <a:p>
            <a:r>
              <a:rPr lang="vi-VN" sz="2800" dirty="0" smtClean="0">
                <a:solidFill>
                  <a:srgbClr val="FF00FF"/>
                </a:solidFill>
                <a:latin typeface="Times New Roman" pitchFamily="18" charset="0"/>
                <a:cs typeface="Times New Roman" pitchFamily="18" charset="0"/>
              </a:rPr>
              <a:t>  + Thực hiện chế độ dinh dưỡng đầy đủ, cân bằng.</a:t>
            </a:r>
            <a:endParaRPr lang="vi-VN" sz="2800" dirty="0">
              <a:solidFill>
                <a:srgbClr val="FF00FF"/>
              </a:solidFill>
              <a:latin typeface="Times New Roman" pitchFamily="18" charset="0"/>
              <a:cs typeface="Times New Roman" pitchFamily="18" charset="0"/>
            </a:endParaRPr>
          </a:p>
        </p:txBody>
      </p:sp>
      <p:sp>
        <p:nvSpPr>
          <p:cNvPr id="31" name="Rectangle 30"/>
          <p:cNvSpPr/>
          <p:nvPr/>
        </p:nvSpPr>
        <p:spPr>
          <a:xfrm>
            <a:off x="0" y="4969082"/>
            <a:ext cx="12192000" cy="1815882"/>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Giải thích: Sở dĩ các biện pháp này có thể giúp tăng cường trao đổi chất của cơ thể vì các biện pháp giúp các cơ quan, hệ cơ quan trong cơ thể khỏe mạnh → thúc đ</a:t>
            </a:r>
            <a:r>
              <a:rPr lang="en-US" sz="2800" dirty="0" smtClean="0">
                <a:solidFill>
                  <a:srgbClr val="FF00FF"/>
                </a:solidFill>
                <a:latin typeface="Times New Roman" pitchFamily="18" charset="0"/>
                <a:cs typeface="Times New Roman" pitchFamily="18" charset="0"/>
              </a:rPr>
              <a:t>ẩ</a:t>
            </a:r>
            <a:r>
              <a:rPr lang="vi-VN" sz="2800" dirty="0" smtClean="0">
                <a:solidFill>
                  <a:srgbClr val="FF00FF"/>
                </a:solidFill>
                <a:latin typeface="Times New Roman" pitchFamily="18" charset="0"/>
                <a:cs typeface="Times New Roman" pitchFamily="18" charset="0"/>
              </a:rPr>
              <a:t>y nhu cầu về các chất trong cơ thể tăng lên đồng thời hoạt động trao đổi chất cũng diễn ra hiệu quả hơn.</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p:cTn id="7" dur="500" fill="hold"/>
                                        <p:tgtEl>
                                          <p:spTgt spid="3075"/>
                                        </p:tgtEl>
                                        <p:attrNameLst>
                                          <p:attrName>ppt_w</p:attrName>
                                        </p:attrNameLst>
                                      </p:cBhvr>
                                      <p:tavLst>
                                        <p:tav tm="0">
                                          <p:val>
                                            <p:fltVal val="0"/>
                                          </p:val>
                                        </p:tav>
                                        <p:tav tm="100000">
                                          <p:val>
                                            <p:strVal val="#ppt_w"/>
                                          </p:val>
                                        </p:tav>
                                      </p:tavLst>
                                    </p:anim>
                                    <p:anim calcmode="lin" valueType="num">
                                      <p:cBhvr>
                                        <p:cTn id="8" dur="500" fill="hold"/>
                                        <p:tgtEl>
                                          <p:spTgt spid="3075"/>
                                        </p:tgtEl>
                                        <p:attrNameLst>
                                          <p:attrName>ppt_h</p:attrName>
                                        </p:attrNameLst>
                                      </p:cBhvr>
                                      <p:tavLst>
                                        <p:tav tm="0">
                                          <p:val>
                                            <p:fltVal val="0"/>
                                          </p:val>
                                        </p:tav>
                                        <p:tav tm="100000">
                                          <p:val>
                                            <p:strVal val="#ppt_h"/>
                                          </p:val>
                                        </p:tav>
                                      </p:tavLst>
                                    </p:anim>
                                    <p:anim calcmode="lin" valueType="num">
                                      <p:cBhvr>
                                        <p:cTn id="9" dur="500" fill="hold"/>
                                        <p:tgtEl>
                                          <p:spTgt spid="3075"/>
                                        </p:tgtEl>
                                        <p:attrNameLst>
                                          <p:attrName>style.rotation</p:attrName>
                                        </p:attrNameLst>
                                      </p:cBhvr>
                                      <p:tavLst>
                                        <p:tav tm="0">
                                          <p:val>
                                            <p:fltVal val="360"/>
                                          </p:val>
                                        </p:tav>
                                        <p:tav tm="100000">
                                          <p:val>
                                            <p:fltVal val="0"/>
                                          </p:val>
                                        </p:tav>
                                      </p:tavLst>
                                    </p:anim>
                                    <p:animEffect transition="in" filter="fade">
                                      <p:cBhvr>
                                        <p:cTn id="10" dur="500"/>
                                        <p:tgtEl>
                                          <p:spTgt spid="3075"/>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p:cTn id="15" dur="500" fill="hold"/>
                                        <p:tgtEl>
                                          <p:spTgt spid="30"/>
                                        </p:tgtEl>
                                        <p:attrNameLst>
                                          <p:attrName>ppt_w</p:attrName>
                                        </p:attrNameLst>
                                      </p:cBhvr>
                                      <p:tavLst>
                                        <p:tav tm="0">
                                          <p:val>
                                            <p:fltVal val="0"/>
                                          </p:val>
                                        </p:tav>
                                        <p:tav tm="100000">
                                          <p:val>
                                            <p:strVal val="#ppt_w"/>
                                          </p:val>
                                        </p:tav>
                                      </p:tavLst>
                                    </p:anim>
                                    <p:anim calcmode="lin" valueType="num">
                                      <p:cBhvr>
                                        <p:cTn id="16" dur="500" fill="hold"/>
                                        <p:tgtEl>
                                          <p:spTgt spid="30"/>
                                        </p:tgtEl>
                                        <p:attrNameLst>
                                          <p:attrName>ppt_h</p:attrName>
                                        </p:attrNameLst>
                                      </p:cBhvr>
                                      <p:tavLst>
                                        <p:tav tm="0">
                                          <p:val>
                                            <p:fltVal val="0"/>
                                          </p:val>
                                        </p:tav>
                                        <p:tav tm="100000">
                                          <p:val>
                                            <p:strVal val="#ppt_h"/>
                                          </p:val>
                                        </p:tav>
                                      </p:tavLst>
                                    </p:anim>
                                    <p:anim calcmode="lin" valueType="num">
                                      <p:cBhvr>
                                        <p:cTn id="17" dur="500" fill="hold"/>
                                        <p:tgtEl>
                                          <p:spTgt spid="30"/>
                                        </p:tgtEl>
                                        <p:attrNameLst>
                                          <p:attrName>style.rotation</p:attrName>
                                        </p:attrNameLst>
                                      </p:cBhvr>
                                      <p:tavLst>
                                        <p:tav tm="0">
                                          <p:val>
                                            <p:fltVal val="360"/>
                                          </p:val>
                                        </p:tav>
                                        <p:tav tm="100000">
                                          <p:val>
                                            <p:fltVal val="0"/>
                                          </p:val>
                                        </p:tav>
                                      </p:tavLst>
                                    </p:anim>
                                    <p:animEffect transition="in" filter="fad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p:cTn id="23" dur="500" fill="hold"/>
                                        <p:tgtEl>
                                          <p:spTgt spid="31"/>
                                        </p:tgtEl>
                                        <p:attrNameLst>
                                          <p:attrName>ppt_w</p:attrName>
                                        </p:attrNameLst>
                                      </p:cBhvr>
                                      <p:tavLst>
                                        <p:tav tm="0">
                                          <p:val>
                                            <p:fltVal val="0"/>
                                          </p:val>
                                        </p:tav>
                                        <p:tav tm="100000">
                                          <p:val>
                                            <p:strVal val="#ppt_w"/>
                                          </p:val>
                                        </p:tav>
                                      </p:tavLst>
                                    </p:anim>
                                    <p:anim calcmode="lin" valueType="num">
                                      <p:cBhvr>
                                        <p:cTn id="24" dur="500" fill="hold"/>
                                        <p:tgtEl>
                                          <p:spTgt spid="31"/>
                                        </p:tgtEl>
                                        <p:attrNameLst>
                                          <p:attrName>ppt_h</p:attrName>
                                        </p:attrNameLst>
                                      </p:cBhvr>
                                      <p:tavLst>
                                        <p:tav tm="0">
                                          <p:val>
                                            <p:fltVal val="0"/>
                                          </p:val>
                                        </p:tav>
                                        <p:tav tm="100000">
                                          <p:val>
                                            <p:strVal val="#ppt_h"/>
                                          </p:val>
                                        </p:tav>
                                      </p:tavLst>
                                    </p:anim>
                                    <p:anim calcmode="lin" valueType="num">
                                      <p:cBhvr>
                                        <p:cTn id="25" dur="500" fill="hold"/>
                                        <p:tgtEl>
                                          <p:spTgt spid="31"/>
                                        </p:tgtEl>
                                        <p:attrNameLst>
                                          <p:attrName>style.rotation</p:attrName>
                                        </p:attrNameLst>
                                      </p:cBhvr>
                                      <p:tavLst>
                                        <p:tav tm="0">
                                          <p:val>
                                            <p:fltVal val="360"/>
                                          </p:val>
                                        </p:tav>
                                        <p:tav tm="100000">
                                          <p:val>
                                            <p:fltVal val="0"/>
                                          </p:val>
                                        </p:tav>
                                      </p:tavLst>
                                    </p:anim>
                                    <p:animEffect transition="in" filter="fade">
                                      <p:cBhvr>
                                        <p:cTn id="2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srcRect/>
          <a:stretch>
            <a:fillRect/>
          </a:stretch>
        </p:blipFill>
        <p:spPr bwMode="auto">
          <a:xfrm>
            <a:off x="2162585" y="990833"/>
            <a:ext cx="8349525" cy="2579688"/>
          </a:xfrm>
          <a:prstGeom prst="rect">
            <a:avLst/>
          </a:prstGeom>
          <a:noFill/>
          <a:ln w="9525">
            <a:noFill/>
            <a:miter lim="800000"/>
            <a:headEnd/>
            <a:tailEnd/>
          </a:ln>
          <a:effectLst/>
        </p:spPr>
      </p:pic>
      <p:sp>
        <p:nvSpPr>
          <p:cNvPr id="30" name="Rectangle 29"/>
          <p:cNvSpPr/>
          <p:nvPr/>
        </p:nvSpPr>
        <p:spPr>
          <a:xfrm>
            <a:off x="0" y="3612612"/>
            <a:ext cx="12192000" cy="1384995"/>
          </a:xfrm>
          <a:prstGeom prst="rect">
            <a:avLst/>
          </a:prstGeom>
        </p:spPr>
        <p:txBody>
          <a:bodyPr wrap="square">
            <a:spAutoFit/>
          </a:bodyPr>
          <a:lstStyle/>
          <a:p>
            <a:r>
              <a:rPr lang="en-US" sz="2800" dirty="0" smtClean="0">
                <a:solidFill>
                  <a:srgbClr val="FF00FF"/>
                </a:solidFill>
                <a:latin typeface="Times New Roman" pitchFamily="18" charset="0"/>
                <a:cs typeface="Times New Roman" pitchFamily="18" charset="0"/>
              </a:rPr>
              <a:t>-&gt; </a:t>
            </a:r>
            <a:r>
              <a:rPr lang="en-US" sz="2800" dirty="0" err="1" smtClean="0">
                <a:solidFill>
                  <a:srgbClr val="FF00FF"/>
                </a:solidFill>
                <a:latin typeface="Times New Roman" pitchFamily="18" charset="0"/>
                <a:cs typeface="Times New Roman" pitchFamily="18" charset="0"/>
              </a:rPr>
              <a:t>Phơi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nắng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lúc</a:t>
            </a:r>
            <a:r>
              <a:rPr lang="en-US" sz="2800" dirty="0" smtClean="0">
                <a:solidFill>
                  <a:srgbClr val="FF00FF"/>
                </a:solidFill>
                <a:latin typeface="Times New Roman" pitchFamily="18" charset="0"/>
                <a:cs typeface="Times New Roman" pitchFamily="18" charset="0"/>
              </a:rPr>
              <a:t> 8-</a:t>
            </a:r>
            <a:r>
              <a:rPr lang="en-US" sz="2800" dirty="0" err="1" smtClean="0">
                <a:solidFill>
                  <a:srgbClr val="FF00FF"/>
                </a:solidFill>
                <a:latin typeface="Times New Roman" pitchFamily="18" charset="0"/>
                <a:cs typeface="Times New Roman" pitchFamily="18" charset="0"/>
              </a:rPr>
              <a:t>9h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sáng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ánh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sáng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chuyển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hóa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tiền</a:t>
            </a:r>
            <a:r>
              <a:rPr lang="en-US" sz="2800" dirty="0" smtClean="0">
                <a:solidFill>
                  <a:srgbClr val="FF00FF"/>
                </a:solidFill>
                <a:latin typeface="Times New Roman" pitchFamily="18" charset="0"/>
                <a:cs typeface="Times New Roman" pitchFamily="18" charset="0"/>
              </a:rPr>
              <a:t> vitamin D </a:t>
            </a:r>
            <a:r>
              <a:rPr lang="en-US" sz="2800" dirty="0" err="1" smtClean="0">
                <a:solidFill>
                  <a:srgbClr val="FF00FF"/>
                </a:solidFill>
                <a:latin typeface="Times New Roman" pitchFamily="18" charset="0"/>
                <a:cs typeface="Times New Roman" pitchFamily="18" charset="0"/>
              </a:rPr>
              <a:t>dưới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thành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tiền</a:t>
            </a:r>
            <a:r>
              <a:rPr lang="en-US" sz="2800" dirty="0" smtClean="0">
                <a:solidFill>
                  <a:srgbClr val="FF00FF"/>
                </a:solidFill>
                <a:latin typeface="Times New Roman" pitchFamily="18" charset="0"/>
                <a:cs typeface="Times New Roman" pitchFamily="18" charset="0"/>
              </a:rPr>
              <a:t> vitamin D </a:t>
            </a:r>
            <a:r>
              <a:rPr lang="en-US" sz="2800" dirty="0" err="1" smtClean="0">
                <a:solidFill>
                  <a:srgbClr val="FF00FF"/>
                </a:solidFill>
                <a:latin typeface="Times New Roman" pitchFamily="18" charset="0"/>
                <a:cs typeface="Times New Roman" pitchFamily="18" charset="0"/>
              </a:rPr>
              <a:t>cung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chuyển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hóa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thu</a:t>
            </a:r>
            <a:r>
              <a:rPr lang="en-US" sz="2800" dirty="0" smtClean="0">
                <a:solidFill>
                  <a:srgbClr val="FF00FF"/>
                </a:solidFill>
                <a:latin typeface="Times New Roman" pitchFamily="18" charset="0"/>
                <a:cs typeface="Times New Roman" pitchFamily="18" charset="0"/>
              </a:rPr>
              <a:t> Ca </a:t>
            </a:r>
            <a:r>
              <a:rPr lang="en-US" sz="2800" dirty="0" err="1" smtClean="0">
                <a:solidFill>
                  <a:srgbClr val="FF00FF"/>
                </a:solidFill>
                <a:latin typeface="Times New Roman" pitchFamily="18" charset="0"/>
                <a:cs typeface="Times New Roman" pitchFamily="18" charset="0"/>
              </a:rPr>
              <a:t>chống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bệnh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còi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xương</a:t>
            </a:r>
            <a:r>
              <a:rPr lang="en-US" sz="2800" dirty="0" smtClean="0">
                <a:solidFill>
                  <a:srgbClr val="FF00FF"/>
                </a:solidFill>
                <a:latin typeface="Times New Roman" pitchFamily="18" charset="0"/>
                <a:cs typeface="Times New Roman" pitchFamily="18" charset="0"/>
              </a:rPr>
              <a:t> ở </a:t>
            </a:r>
            <a:r>
              <a:rPr lang="en-US" sz="2800" dirty="0" err="1" smtClean="0">
                <a:solidFill>
                  <a:srgbClr val="FF00FF"/>
                </a:solidFill>
                <a:latin typeface="Times New Roman" pitchFamily="18" charset="0"/>
                <a:cs typeface="Times New Roman" pitchFamily="18" charset="0"/>
              </a:rPr>
              <a:t>trẻ</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em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bệnh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loãng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xương</a:t>
            </a:r>
            <a:r>
              <a:rPr lang="en-US" sz="2800" dirty="0" smtClean="0">
                <a:solidFill>
                  <a:srgbClr val="FF00FF"/>
                </a:solidFill>
                <a:latin typeface="Times New Roman" pitchFamily="18" charset="0"/>
                <a:cs typeface="Times New Roman" pitchFamily="18" charset="0"/>
              </a:rPr>
              <a:t> ở </a:t>
            </a:r>
            <a:r>
              <a:rPr lang="en-US" sz="2800" dirty="0" err="1" smtClean="0">
                <a:solidFill>
                  <a:srgbClr val="FF00FF"/>
                </a:solidFill>
                <a:latin typeface="Times New Roman" pitchFamily="18" charset="0"/>
                <a:cs typeface="Times New Roman" pitchFamily="18" charset="0"/>
              </a:rPr>
              <a:t>người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già</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
        <p:nvSpPr>
          <p:cNvPr id="31" name="Rectangle 30"/>
          <p:cNvSpPr/>
          <p:nvPr/>
        </p:nvSpPr>
        <p:spPr>
          <a:xfrm>
            <a:off x="0" y="4969082"/>
            <a:ext cx="12192000" cy="523220"/>
          </a:xfrm>
          <a:prstGeom prst="rect">
            <a:avLst/>
          </a:prstGeom>
        </p:spPr>
        <p:txBody>
          <a:bodyPr wrap="square">
            <a:spAutoFit/>
          </a:bodyPr>
          <a:lstStyle/>
          <a:p>
            <a:r>
              <a:rPr lang="en-US" sz="2800" dirty="0" smtClean="0">
                <a:solidFill>
                  <a:srgbClr val="FF00FF"/>
                </a:solidFill>
                <a:latin typeface="Times New Roman" pitchFamily="18" charset="0"/>
                <a:cs typeface="Times New Roman" pitchFamily="18" charset="0"/>
              </a:rPr>
              <a:t>-&gt; </a:t>
            </a:r>
            <a:r>
              <a:rPr lang="en-US" sz="2800" dirty="0" err="1" smtClean="0">
                <a:solidFill>
                  <a:srgbClr val="FF00FF"/>
                </a:solidFill>
                <a:latin typeface="Times New Roman" pitchFamily="18" charset="0"/>
                <a:cs typeface="Times New Roman" pitchFamily="18" charset="0"/>
              </a:rPr>
              <a:t>Tập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hít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thở</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sâu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cung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cấp</a:t>
            </a:r>
            <a:r>
              <a:rPr lang="en-US" sz="2800" dirty="0" smtClean="0">
                <a:solidFill>
                  <a:srgbClr val="FF00FF"/>
                </a:solidFill>
                <a:latin typeface="Times New Roman" pitchFamily="18" charset="0"/>
                <a:cs typeface="Times New Roman" pitchFamily="18" charset="0"/>
              </a:rPr>
              <a:t> oxygen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p:cTn id="7" dur="500" fill="hold"/>
                                        <p:tgtEl>
                                          <p:spTgt spid="3075"/>
                                        </p:tgtEl>
                                        <p:attrNameLst>
                                          <p:attrName>ppt_w</p:attrName>
                                        </p:attrNameLst>
                                      </p:cBhvr>
                                      <p:tavLst>
                                        <p:tav tm="0">
                                          <p:val>
                                            <p:fltVal val="0"/>
                                          </p:val>
                                        </p:tav>
                                        <p:tav tm="100000">
                                          <p:val>
                                            <p:strVal val="#ppt_w"/>
                                          </p:val>
                                        </p:tav>
                                      </p:tavLst>
                                    </p:anim>
                                    <p:anim calcmode="lin" valueType="num">
                                      <p:cBhvr>
                                        <p:cTn id="8" dur="500" fill="hold"/>
                                        <p:tgtEl>
                                          <p:spTgt spid="3075"/>
                                        </p:tgtEl>
                                        <p:attrNameLst>
                                          <p:attrName>ppt_h</p:attrName>
                                        </p:attrNameLst>
                                      </p:cBhvr>
                                      <p:tavLst>
                                        <p:tav tm="0">
                                          <p:val>
                                            <p:fltVal val="0"/>
                                          </p:val>
                                        </p:tav>
                                        <p:tav tm="100000">
                                          <p:val>
                                            <p:strVal val="#ppt_h"/>
                                          </p:val>
                                        </p:tav>
                                      </p:tavLst>
                                    </p:anim>
                                    <p:anim calcmode="lin" valueType="num">
                                      <p:cBhvr>
                                        <p:cTn id="9" dur="500" fill="hold"/>
                                        <p:tgtEl>
                                          <p:spTgt spid="3075"/>
                                        </p:tgtEl>
                                        <p:attrNameLst>
                                          <p:attrName>style.rotation</p:attrName>
                                        </p:attrNameLst>
                                      </p:cBhvr>
                                      <p:tavLst>
                                        <p:tav tm="0">
                                          <p:val>
                                            <p:fltVal val="360"/>
                                          </p:val>
                                        </p:tav>
                                        <p:tav tm="100000">
                                          <p:val>
                                            <p:fltVal val="0"/>
                                          </p:val>
                                        </p:tav>
                                      </p:tavLst>
                                    </p:anim>
                                    <p:animEffect transition="in" filter="fade">
                                      <p:cBhvr>
                                        <p:cTn id="10" dur="500"/>
                                        <p:tgtEl>
                                          <p:spTgt spid="3075"/>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p:cTn id="15" dur="500" fill="hold"/>
                                        <p:tgtEl>
                                          <p:spTgt spid="30"/>
                                        </p:tgtEl>
                                        <p:attrNameLst>
                                          <p:attrName>ppt_w</p:attrName>
                                        </p:attrNameLst>
                                      </p:cBhvr>
                                      <p:tavLst>
                                        <p:tav tm="0">
                                          <p:val>
                                            <p:fltVal val="0"/>
                                          </p:val>
                                        </p:tav>
                                        <p:tav tm="100000">
                                          <p:val>
                                            <p:strVal val="#ppt_w"/>
                                          </p:val>
                                        </p:tav>
                                      </p:tavLst>
                                    </p:anim>
                                    <p:anim calcmode="lin" valueType="num">
                                      <p:cBhvr>
                                        <p:cTn id="16" dur="500" fill="hold"/>
                                        <p:tgtEl>
                                          <p:spTgt spid="30"/>
                                        </p:tgtEl>
                                        <p:attrNameLst>
                                          <p:attrName>ppt_h</p:attrName>
                                        </p:attrNameLst>
                                      </p:cBhvr>
                                      <p:tavLst>
                                        <p:tav tm="0">
                                          <p:val>
                                            <p:fltVal val="0"/>
                                          </p:val>
                                        </p:tav>
                                        <p:tav tm="100000">
                                          <p:val>
                                            <p:strVal val="#ppt_h"/>
                                          </p:val>
                                        </p:tav>
                                      </p:tavLst>
                                    </p:anim>
                                    <p:anim calcmode="lin" valueType="num">
                                      <p:cBhvr>
                                        <p:cTn id="17" dur="500" fill="hold"/>
                                        <p:tgtEl>
                                          <p:spTgt spid="30"/>
                                        </p:tgtEl>
                                        <p:attrNameLst>
                                          <p:attrName>style.rotation</p:attrName>
                                        </p:attrNameLst>
                                      </p:cBhvr>
                                      <p:tavLst>
                                        <p:tav tm="0">
                                          <p:val>
                                            <p:fltVal val="360"/>
                                          </p:val>
                                        </p:tav>
                                        <p:tav tm="100000">
                                          <p:val>
                                            <p:fltVal val="0"/>
                                          </p:val>
                                        </p:tav>
                                      </p:tavLst>
                                    </p:anim>
                                    <p:animEffect transition="in" filter="fad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p:cTn id="23" dur="500" fill="hold"/>
                                        <p:tgtEl>
                                          <p:spTgt spid="31"/>
                                        </p:tgtEl>
                                        <p:attrNameLst>
                                          <p:attrName>ppt_w</p:attrName>
                                        </p:attrNameLst>
                                      </p:cBhvr>
                                      <p:tavLst>
                                        <p:tav tm="0">
                                          <p:val>
                                            <p:fltVal val="0"/>
                                          </p:val>
                                        </p:tav>
                                        <p:tav tm="100000">
                                          <p:val>
                                            <p:strVal val="#ppt_w"/>
                                          </p:val>
                                        </p:tav>
                                      </p:tavLst>
                                    </p:anim>
                                    <p:anim calcmode="lin" valueType="num">
                                      <p:cBhvr>
                                        <p:cTn id="24" dur="500" fill="hold"/>
                                        <p:tgtEl>
                                          <p:spTgt spid="31"/>
                                        </p:tgtEl>
                                        <p:attrNameLst>
                                          <p:attrName>ppt_h</p:attrName>
                                        </p:attrNameLst>
                                      </p:cBhvr>
                                      <p:tavLst>
                                        <p:tav tm="0">
                                          <p:val>
                                            <p:fltVal val="0"/>
                                          </p:val>
                                        </p:tav>
                                        <p:tav tm="100000">
                                          <p:val>
                                            <p:strVal val="#ppt_h"/>
                                          </p:val>
                                        </p:tav>
                                      </p:tavLst>
                                    </p:anim>
                                    <p:anim calcmode="lin" valueType="num">
                                      <p:cBhvr>
                                        <p:cTn id="25" dur="500" fill="hold"/>
                                        <p:tgtEl>
                                          <p:spTgt spid="31"/>
                                        </p:tgtEl>
                                        <p:attrNameLst>
                                          <p:attrName>style.rotation</p:attrName>
                                        </p:attrNameLst>
                                      </p:cBhvr>
                                      <p:tavLst>
                                        <p:tav tm="0">
                                          <p:val>
                                            <p:fltVal val="360"/>
                                          </p:val>
                                        </p:tav>
                                        <p:tav tm="100000">
                                          <p:val>
                                            <p:fltVal val="0"/>
                                          </p:val>
                                        </p:tav>
                                      </p:tavLst>
                                    </p:anim>
                                    <p:animEffect transition="in" filter="fade">
                                      <p:cBhvr>
                                        <p:cTn id="2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7720"/>
            <a:ext cx="12192000" cy="510166"/>
          </a:xfrm>
          <a:ln>
            <a:noFill/>
          </a:ln>
        </p:spPr>
        <p:txBody>
          <a:bodyPr>
            <a:normAutofit/>
          </a:bodyPr>
          <a:lstStyle/>
          <a:p>
            <a:pPr algn="l"/>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smtClean="0">
              <a:solidFill>
                <a:srgbClr val="0000FF"/>
              </a:solidFill>
              <a:latin typeface="Times New Roman" pitchFamily="18" charset="0"/>
              <a:cs typeface="Times New Roman" pitchFamily="18" charset="0"/>
            </a:endParaRPr>
          </a:p>
          <a:p>
            <a:pPr marL="514350" indent="-514350" algn="l"/>
            <a:endParaRPr lang="en-US" sz="2800" dirty="0" smtClean="0">
              <a:solidFill>
                <a:srgbClr val="0000FF"/>
              </a:solidFill>
              <a:latin typeface="Times New Roman" pitchFamily="18" charset="0"/>
              <a:cs typeface="Times New Roman" pitchFamily="18" charset="0"/>
            </a:endParaRPr>
          </a:p>
        </p:txBody>
      </p:sp>
      <p:sp>
        <p:nvSpPr>
          <p:cNvPr id="8" name="TextBox 7"/>
          <p:cNvSpPr txBox="1"/>
          <p:nvPr/>
        </p:nvSpPr>
        <p:spPr>
          <a:xfrm>
            <a:off x="0" y="0"/>
            <a:ext cx="1219200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17:  </a:t>
            </a:r>
            <a:r>
              <a:rPr lang="en-US" sz="2800" b="1" dirty="0" err="1" smtClean="0">
                <a:solidFill>
                  <a:srgbClr val="FF0000"/>
                </a:solidFill>
                <a:latin typeface="Times New Roman" pitchFamily="18" charset="0"/>
                <a:cs typeface="Times New Roman" pitchFamily="18" charset="0"/>
              </a:rPr>
              <a:t>VAI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TRÒ</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TRAO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ĐỔI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CHẤT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NĂNG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LƯỢNG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VẬT</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sp>
        <p:nvSpPr>
          <p:cNvPr id="7" name="Subtitle 2"/>
          <p:cNvSpPr txBox="1">
            <a:spLocks/>
          </p:cNvSpPr>
          <p:nvPr/>
        </p:nvSpPr>
        <p:spPr>
          <a:xfrm>
            <a:off x="0" y="1340406"/>
            <a:ext cx="2699657" cy="510166"/>
          </a:xfrm>
          <a:prstGeom prst="rect">
            <a:avLst/>
          </a:prstGeom>
          <a:ln>
            <a:noFill/>
          </a:ln>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1.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Trao</a:t>
            </a:r>
            <a:r>
              <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đổi</a:t>
            </a:r>
            <a:r>
              <a:rPr kumimoji="0" lang="en-US" sz="2800" b="1" i="0" u="none" strike="noStrike" kern="1200" cap="none" spc="0" normalizeH="0" noProof="0" dirty="0" smtClean="0">
                <a:ln>
                  <a:noFill/>
                </a:ln>
                <a:solidFill>
                  <a:srgbClr val="0000FF"/>
                </a:solidFill>
                <a:effectLst/>
                <a:uLnTx/>
                <a:uFillTx/>
                <a:latin typeface="Times New Roman" pitchFamily="18" charset="0"/>
                <a:ea typeface="+mn-ea"/>
                <a:cs typeface="Times New Roman" pitchFamily="18" charset="0"/>
              </a:rPr>
              <a:t> </a:t>
            </a:r>
            <a:r>
              <a:rPr kumimoji="0" lang="en-US" sz="2800" b="1" i="0" u="none" strike="noStrike" kern="1200" cap="none" spc="0" normalizeH="0" noProof="0" dirty="0" err="1" smtClean="0">
                <a:ln>
                  <a:noFill/>
                </a:ln>
                <a:solidFill>
                  <a:srgbClr val="0000FF"/>
                </a:solidFill>
                <a:effectLst/>
                <a:uLnTx/>
                <a:uFillTx/>
                <a:latin typeface="Times New Roman" pitchFamily="18" charset="0"/>
                <a:ea typeface="+mn-ea"/>
                <a:cs typeface="Times New Roman" pitchFamily="18" charset="0"/>
              </a:rPr>
              <a:t>chất</a:t>
            </a:r>
            <a:endParaRPr kumimoji="0" lang="en-US" sz="28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endParaRPr>
          </a:p>
        </p:txBody>
      </p:sp>
      <p:sp>
        <p:nvSpPr>
          <p:cNvPr id="10" name="TextBox 9"/>
          <p:cNvSpPr txBox="1"/>
          <p:nvPr/>
        </p:nvSpPr>
        <p:spPr>
          <a:xfrm>
            <a:off x="0" y="1785259"/>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đảm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duy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1" name="TextBox 10"/>
          <p:cNvSpPr txBox="1"/>
          <p:nvPr/>
        </p:nvSpPr>
        <p:spPr>
          <a:xfrm>
            <a:off x="0" y="2677885"/>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endParaRPr lang="en-US" sz="2800" dirty="0"/>
          </a:p>
        </p:txBody>
      </p:sp>
      <p:sp>
        <p:nvSpPr>
          <p:cNvPr id="12" name="TextBox 11"/>
          <p:cNvSpPr txBox="1"/>
          <p:nvPr/>
        </p:nvSpPr>
        <p:spPr>
          <a:xfrm>
            <a:off x="0" y="357777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Tùy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theo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trao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2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a:t>
            </a:r>
            <a:endParaRPr lang="en-US" sz="2800" dirty="0"/>
          </a:p>
        </p:txBody>
      </p:sp>
      <p:sp>
        <p:nvSpPr>
          <p:cNvPr id="13" name="TextBox 12"/>
          <p:cNvSpPr txBox="1"/>
          <p:nvPr/>
        </p:nvSpPr>
        <p:spPr>
          <a:xfrm>
            <a:off x="0" y="3984175"/>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a:t>
            </a:r>
            <a:endParaRPr lang="en-US" sz="2800" dirty="0"/>
          </a:p>
        </p:txBody>
      </p:sp>
      <p:sp>
        <p:nvSpPr>
          <p:cNvPr id="14" name="TextBox 13"/>
          <p:cNvSpPr txBox="1"/>
          <p:nvPr/>
        </p:nvSpPr>
        <p:spPr>
          <a:xfrm>
            <a:off x="0" y="4455892"/>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con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a:t>
            </a:r>
            <a:endParaRPr lang="en-US" sz="2800" dirty="0"/>
          </a:p>
        </p:txBody>
      </p:sp>
      <p:sp>
        <p:nvSpPr>
          <p:cNvPr id="15" name="TextBox 14"/>
          <p:cNvSpPr txBox="1"/>
          <p:nvPr/>
        </p:nvSpPr>
        <p:spPr>
          <a:xfrm>
            <a:off x="0" y="4898581"/>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Chuyển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hóa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lượng</a:t>
            </a:r>
            <a:endParaRPr lang="en-US" sz="2800" b="1" dirty="0"/>
          </a:p>
        </p:txBody>
      </p:sp>
      <p:sp>
        <p:nvSpPr>
          <p:cNvPr id="16" name="TextBox 15"/>
          <p:cNvSpPr txBox="1"/>
          <p:nvPr/>
        </p:nvSpPr>
        <p:spPr>
          <a:xfrm>
            <a:off x="0" y="535577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sang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gọi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Righ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strips(downRight)">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3027</TotalTime>
  <Words>2054</Words>
  <Application>Microsoft Office PowerPoint</Application>
  <PresentationFormat>Widescreen</PresentationFormat>
  <Paragraphs>134</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 3</vt: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Admin</cp:lastModifiedBy>
  <cp:revision>555</cp:revision>
  <dcterms:created xsi:type="dcterms:W3CDTF">2022-07-11T10:05:56Z</dcterms:created>
  <dcterms:modified xsi:type="dcterms:W3CDTF">2024-09-10T03:23:32Z</dcterms:modified>
</cp:coreProperties>
</file>