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42" r:id="rId2"/>
    <p:sldMasterId id="2147483854" r:id="rId3"/>
    <p:sldMasterId id="2147483908" r:id="rId4"/>
    <p:sldMasterId id="2147483921" r:id="rId5"/>
  </p:sldMasterIdLst>
  <p:notesMasterIdLst>
    <p:notesMasterId r:id="rId28"/>
  </p:notesMasterIdLst>
  <p:sldIdLst>
    <p:sldId id="257" r:id="rId6"/>
    <p:sldId id="285" r:id="rId7"/>
    <p:sldId id="303" r:id="rId8"/>
    <p:sldId id="287" r:id="rId9"/>
    <p:sldId id="342" r:id="rId10"/>
    <p:sldId id="288" r:id="rId11"/>
    <p:sldId id="337" r:id="rId12"/>
    <p:sldId id="315" r:id="rId13"/>
    <p:sldId id="335" r:id="rId14"/>
    <p:sldId id="307" r:id="rId15"/>
    <p:sldId id="336" r:id="rId16"/>
    <p:sldId id="313" r:id="rId17"/>
    <p:sldId id="312" r:id="rId18"/>
    <p:sldId id="317" r:id="rId19"/>
    <p:sldId id="320" r:id="rId20"/>
    <p:sldId id="339" r:id="rId21"/>
    <p:sldId id="327" r:id="rId22"/>
    <p:sldId id="338" r:id="rId23"/>
    <p:sldId id="341" r:id="rId24"/>
    <p:sldId id="343" r:id="rId25"/>
    <p:sldId id="340" r:id="rId26"/>
    <p:sldId id="3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1"/>
    <a:srgbClr val="FFF3FD"/>
    <a:srgbClr val="2A878E"/>
    <a:srgbClr val="3333FF"/>
    <a:srgbClr val="FFFF99"/>
    <a:srgbClr val="FCC0F6"/>
    <a:srgbClr val="FA94F0"/>
    <a:srgbClr val="B5EFFD"/>
    <a:srgbClr val="CEF5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p:scale>
          <a:sx n="100" d="100"/>
          <a:sy n="100" d="100"/>
        </p:scale>
        <p:origin x="72"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74EDB-C03E-40E1-AAFE-153795E20EBD}"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AA362-D18F-4083-8285-6C4489A75A67}" type="slidenum">
              <a:rPr lang="en-US" smtClean="0"/>
              <a:t>‹#›</a:t>
            </a:fld>
            <a:endParaRPr lang="en-US"/>
          </a:p>
        </p:txBody>
      </p:sp>
    </p:spTree>
    <p:extLst>
      <p:ext uri="{BB962C8B-B14F-4D97-AF65-F5344CB8AC3E}">
        <p14:creationId xmlns:p14="http://schemas.microsoft.com/office/powerpoint/2010/main" val="1144066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37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81183F-0210-4076-BF44-057CDDD7A005}"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215699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4762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033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04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2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818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67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245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141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105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585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82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45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951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0408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0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73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91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59163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4075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24407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38626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4347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4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21709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7601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80693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17426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1476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a:solidFill>
                  <a:prstClr val="black"/>
                </a:solidFill>
              </a:rPr>
              <a:pPr/>
              <a:t>2022/11/1</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79385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064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52050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1730527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18590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395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737086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66038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2379023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995598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105173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619116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2464184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431117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019036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57092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1217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683047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58486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071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2448348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105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740163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91111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903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52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231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56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microsoft.com/office/2007/relationships/hdphoto" Target="../media/hdphoto1.wdp"/><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E6480-F61C-467C-8B0A-408DB22FE830}"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357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B8CA-BEC2-42B2-8194-82845F10CA72}" type="datetimeFigureOut">
              <a:rPr lang="en-US" smtClean="0">
                <a:solidFill>
                  <a:prstClr val="black">
                    <a:tint val="75000"/>
                  </a:prstClr>
                </a:solidFill>
              </a:rPr>
              <a:pPr/>
              <a:t>1/11/2022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DD5A0-CA52-4751-A22B-0EFABD34B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04408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2118046"/>
      </p:ext>
    </p:extLst>
  </p:cSld>
  <p:clrMap bg1="lt1" tx1="dk1" bg2="lt2" tx2="dk2" accent1="accent1" accent2="accent2" accent3="accent3" accent4="accent4" accent5="accent5" accent6="accent6" hlink="hlink" folHlink="folHlink"/>
  <p:sldLayoutIdLst>
    <p:sldLayoutId id="2147483855" r:id="rId1"/>
    <p:sldLayoutId id="2147483856"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81847866"/>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41498853"/>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8.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gif"/><Relationship Id="rId1" Type="http://schemas.openxmlformats.org/officeDocument/2006/relationships/slideLayout" Target="../slideLayouts/slideLayout26.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6.xml"/><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1"/>
        </a:solidFill>
        <a:effectLst/>
      </p:bgPr>
    </p:bg>
    <p:spTree>
      <p:nvGrpSpPr>
        <p:cNvPr id="1" name=""/>
        <p:cNvGrpSpPr/>
        <p:nvPr/>
      </p:nvGrpSpPr>
      <p:grpSpPr>
        <a:xfrm>
          <a:off x="0" y="0"/>
          <a:ext cx="0" cy="0"/>
          <a:chOff x="0" y="0"/>
          <a:chExt cx="0" cy="0"/>
        </a:xfrm>
      </p:grpSpPr>
      <p:sp>
        <p:nvSpPr>
          <p:cNvPr id="12" name="Rounded Rectangle 11"/>
          <p:cNvSpPr/>
          <p:nvPr/>
        </p:nvSpPr>
        <p:spPr>
          <a:xfrm>
            <a:off x="1137763" y="962584"/>
            <a:ext cx="7028323" cy="980639"/>
          </a:xfrm>
          <a:prstGeom prst="roundRect">
            <a:avLst>
              <a:gd name="adj" fmla="val 31514"/>
            </a:avLst>
          </a:prstGeom>
          <a:solidFill>
            <a:srgbClr val="C0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en-US" sz="4400"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VIRUS VÀ VI KHUẨN</a:t>
            </a:r>
            <a:endParaRPr lang="en-US" sz="44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Rounded Rectangle 12"/>
          <p:cNvSpPr/>
          <p:nvPr/>
        </p:nvSpPr>
        <p:spPr>
          <a:xfrm>
            <a:off x="203365" y="279105"/>
            <a:ext cx="7292139" cy="661352"/>
          </a:xfrm>
          <a:prstGeom prst="roundRect">
            <a:avLst>
              <a:gd name="adj" fmla="val 31514"/>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prstClr val="white"/>
                </a:solidFill>
                <a:latin typeface="Times New Roman" panose="02020603050405020304" pitchFamily="18" charset="0"/>
                <a:cs typeface="Times New Roman" panose="02020603050405020304" pitchFamily="18" charset="0"/>
              </a:rPr>
              <a:t>                          </a:t>
            </a:r>
            <a:r>
              <a:rPr lang="vi-VN" sz="2400" dirty="0" smtClean="0">
                <a:solidFill>
                  <a:prstClr val="white"/>
                </a:solidFill>
                <a:latin typeface="Times New Roman" panose="02020603050405020304" pitchFamily="18" charset="0"/>
                <a:cs typeface="Times New Roman" panose="02020603050405020304" pitchFamily="18" charset="0"/>
              </a:rPr>
              <a:t>Chủ đề </a:t>
            </a:r>
            <a:r>
              <a:rPr lang="en-US" sz="2400" dirty="0" smtClean="0">
                <a:solidFill>
                  <a:prstClr val="white"/>
                </a:solidFill>
                <a:latin typeface="Times New Roman" panose="02020603050405020304" pitchFamily="18" charset="0"/>
                <a:cs typeface="Times New Roman" panose="02020603050405020304" pitchFamily="18" charset="0"/>
              </a:rPr>
              <a:t>8: ĐA DẠNG THẾ GIỚI SỐNG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0" name="Flowchart: Connector 9"/>
          <p:cNvSpPr/>
          <p:nvPr/>
        </p:nvSpPr>
        <p:spPr>
          <a:xfrm>
            <a:off x="-198550" y="0"/>
            <a:ext cx="2732352" cy="2806574"/>
          </a:xfrm>
          <a:prstGeom prst="flowChartConnector">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2" name="Picture 8" descr="pink and white flower petal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645" r="11315"/>
          <a:stretch/>
        </p:blipFill>
        <p:spPr bwMode="auto">
          <a:xfrm>
            <a:off x="-65875" y="185820"/>
            <a:ext cx="2433068" cy="2434934"/>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2" name="Picture 2" descr="News Flash • Fayette County, PA • CivicEng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201" y="2879817"/>
            <a:ext cx="3411446" cy="353003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News Flash • Edwardsville, KS • CivicEng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4755" y="2384799"/>
            <a:ext cx="2821743" cy="2628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1230" y="1365800"/>
            <a:ext cx="5680770" cy="5680770"/>
          </a:xfrm>
          <a:prstGeom prst="rect">
            <a:avLst/>
          </a:prstGeom>
        </p:spPr>
      </p:pic>
      <p:grpSp>
        <p:nvGrpSpPr>
          <p:cNvPr id="2" name="Group 1"/>
          <p:cNvGrpSpPr/>
          <p:nvPr/>
        </p:nvGrpSpPr>
        <p:grpSpPr>
          <a:xfrm>
            <a:off x="-198550" y="5248777"/>
            <a:ext cx="4035802" cy="1602240"/>
            <a:chOff x="-198550" y="5248777"/>
            <a:chExt cx="4035802" cy="1602240"/>
          </a:xfrm>
        </p:grpSpPr>
        <p:pic>
          <p:nvPicPr>
            <p:cNvPr id="1040" name="Picture 16" descr="1 Bộ Sách Giáo Khoa Cánh Diều - Chương trình GDPT mới 201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2868"/>
            <a:stretch/>
          </p:blipFill>
          <p:spPr bwMode="auto">
            <a:xfrm>
              <a:off x="-198550" y="5248777"/>
              <a:ext cx="2077271" cy="1602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26900" y="6328101"/>
              <a:ext cx="2410352" cy="400110"/>
            </a:xfrm>
            <a:prstGeom prst="rect">
              <a:avLst/>
            </a:prstGeom>
            <a:noFill/>
          </p:spPr>
          <p:txBody>
            <a:bodyPr wrap="square" rtlCol="0">
              <a:spAutoFit/>
            </a:bodyPr>
            <a:lstStyle/>
            <a:p>
              <a:pPr algn="ctr"/>
              <a:r>
                <a:rPr lang="vi-VN" sz="2000" dirty="0" smtClean="0">
                  <a:solidFill>
                    <a:srgbClr val="3333FF"/>
                  </a:solidFill>
                  <a:latin typeface="000 DanPanosian TB" pitchFamily="2" charset="0"/>
                </a:rPr>
                <a:t>SÁCH CÁNH DIỀU</a:t>
              </a:r>
              <a:endParaRPr lang="vi-VN" sz="2000" dirty="0">
                <a:solidFill>
                  <a:srgbClr val="3333FF"/>
                </a:solidFill>
                <a:latin typeface="000 DanPanosian TB" pitchFamily="2" charset="0"/>
              </a:endParaRPr>
            </a:p>
          </p:txBody>
        </p:sp>
      </p:grpSp>
      <p:pic>
        <p:nvPicPr>
          <p:cNvPr id="11" name="iw ix - 天空之城">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39986" y="279105"/>
            <a:ext cx="609600" cy="609600"/>
          </a:xfrm>
          <a:prstGeom prst="rect">
            <a:avLst/>
          </a:prstGeom>
        </p:spPr>
      </p:pic>
    </p:spTree>
    <p:extLst>
      <p:ext uri="{BB962C8B-B14F-4D97-AF65-F5344CB8AC3E}">
        <p14:creationId xmlns:p14="http://schemas.microsoft.com/office/powerpoint/2010/main" val="425681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11"/>
                </p:tgtEl>
              </p:cMediaNode>
            </p:audio>
          </p:childTnLst>
        </p:cTn>
      </p:par>
    </p:tnLst>
    <p:bldLst>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864472" y="1045029"/>
            <a:ext cx="10238957" cy="5298307"/>
            <a:chOff x="864472" y="1045029"/>
            <a:chExt cx="10238957" cy="5298307"/>
          </a:xfrm>
        </p:grpSpPr>
        <p:pic>
          <p:nvPicPr>
            <p:cNvPr id="4" name="Picture 3"/>
            <p:cNvPicPr>
              <a:picLocks noChangeAspect="1"/>
            </p:cNvPicPr>
            <p:nvPr/>
          </p:nvPicPr>
          <p:blipFill>
            <a:blip r:embed="rId2"/>
            <a:stretch>
              <a:fillRect/>
            </a:stretch>
          </p:blipFill>
          <p:spPr>
            <a:xfrm>
              <a:off x="864472" y="1355355"/>
              <a:ext cx="9816925" cy="4987981"/>
            </a:xfrm>
            <a:prstGeom prst="rect">
              <a:avLst/>
            </a:prstGeom>
          </p:spPr>
        </p:pic>
        <p:sp>
          <p:nvSpPr>
            <p:cNvPr id="5" name="Rectangle 4"/>
            <p:cNvSpPr/>
            <p:nvPr/>
          </p:nvSpPr>
          <p:spPr>
            <a:xfrm>
              <a:off x="7536264" y="1045029"/>
              <a:ext cx="3567165" cy="944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2130250" y="6253552"/>
            <a:ext cx="7707086" cy="400110"/>
          </a:xfrm>
          <a:prstGeom prst="rect">
            <a:avLst/>
          </a:prstGeom>
          <a:noFill/>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Vi khuẩn phân hủy xác sinh vật và chất thải</a:t>
            </a:r>
          </a:p>
        </p:txBody>
      </p:sp>
      <p:sp>
        <p:nvSpPr>
          <p:cNvPr id="8" name="TextBox 7"/>
          <p:cNvSpPr txBox="1"/>
          <p:nvPr/>
        </p:nvSpPr>
        <p:spPr>
          <a:xfrm>
            <a:off x="0" y="211483"/>
            <a:ext cx="8058777" cy="954107"/>
          </a:xfrm>
          <a:prstGeom prst="rect">
            <a:avLst/>
          </a:prstGeom>
          <a:solidFill>
            <a:schemeClr val="accent2">
              <a:lumMod val="20000"/>
              <a:lumOff val="80000"/>
            </a:schemeClr>
          </a:solidFill>
        </p:spPr>
        <p:txBody>
          <a:bodyPr wrap="square" rtlCol="0">
            <a:spAutoFit/>
          </a:bodyPr>
          <a:lstStyle/>
          <a:p>
            <a:pPr algn="ctr"/>
            <a:r>
              <a:rPr lang="vi-VN" sz="2800" dirty="0">
                <a:solidFill>
                  <a:prstClr val="black"/>
                </a:solidFill>
                <a:latin typeface="Times New Roman" panose="02020603050405020304" pitchFamily="18" charset="0"/>
                <a:cs typeface="Times New Roman" panose="02020603050405020304" pitchFamily="18" charset="0"/>
              </a:rPr>
              <a:t>Quan sát hình em hãy nêu vai trò của vi khuẩn trong tự nhiên</a:t>
            </a:r>
          </a:p>
        </p:txBody>
      </p:sp>
      <p:sp>
        <p:nvSpPr>
          <p:cNvPr id="10" name="Rectangle 9"/>
          <p:cNvSpPr/>
          <p:nvPr/>
        </p:nvSpPr>
        <p:spPr>
          <a:xfrm>
            <a:off x="0" y="211483"/>
            <a:ext cx="11561275" cy="954107"/>
          </a:xfrm>
          <a:prstGeom prst="rect">
            <a:avLst/>
          </a:prstGeom>
          <a:solidFill>
            <a:schemeClr val="bg1"/>
          </a:solidFill>
        </p:spPr>
        <p:txBody>
          <a:bodyPr wrap="square">
            <a:spAutoFit/>
          </a:bodyPr>
          <a:lstStyle/>
          <a:p>
            <a:pPr marL="457200" indent="-457200" algn="r">
              <a:buFont typeface="Wingdings" panose="05000000000000000000" pitchFamily="2" charset="2"/>
              <a:buChar char="Ø"/>
            </a:pPr>
            <a:r>
              <a:rPr lang="vi-VN" sz="2800" dirty="0">
                <a:solidFill>
                  <a:srgbClr val="001B50"/>
                </a:solidFill>
                <a:latin typeface="Times New Roman" panose="02020603050405020304" pitchFamily="18" charset="0"/>
                <a:ea typeface="#9Slide03 Roboto Condensed" panose="02000000000000000000" pitchFamily="2" charset="0"/>
                <a:cs typeface="Times New Roman" panose="02020603050405020304" pitchFamily="18" charset="0"/>
              </a:rPr>
              <a:t>Trong tự nhiên, vi khuẩn tham gia vào quá trình phân huỷ xác sinh vật chết, là một mắt xích trong chu trình tuần hoàn vật chất của tự nhiên.</a:t>
            </a:r>
          </a:p>
        </p:txBody>
      </p:sp>
    </p:spTree>
    <p:extLst>
      <p:ext uri="{BB962C8B-B14F-4D97-AF65-F5344CB8AC3E}">
        <p14:creationId xmlns:p14="http://schemas.microsoft.com/office/powerpoint/2010/main" val="42822174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297"/>
            <a:ext cx="4546242" cy="684618"/>
          </a:xfrm>
        </p:spPr>
        <p:txBody>
          <a:bodyPr/>
          <a:lstStyle/>
          <a:p>
            <a:pPr algn="ct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Tác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vi </a:t>
            </a:r>
            <a:r>
              <a:rPr lang="en-US" sz="3200" dirty="0" err="1" smtClean="0">
                <a:latin typeface="Times New Roman" panose="02020603050405020304" pitchFamily="18" charset="0"/>
                <a:cs typeface="Times New Roman" panose="02020603050405020304" pitchFamily="18" charset="0"/>
              </a:rPr>
              <a:t>khuẩn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1615101" y="965915"/>
            <a:ext cx="3828895" cy="940158"/>
          </a:xfrm>
          <a:prstGeom prst="roundRect">
            <a:avLst/>
          </a:prstGeom>
          <a:solidFill>
            <a:schemeClr val="accent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Times New Roman" panose="02020603050405020304" pitchFamily="18" charset="0"/>
                <a:cs typeface="Times New Roman" panose="02020603050405020304" pitchFamily="18" charset="0"/>
              </a:rPr>
              <a:t>Vi khuẩn làm </a:t>
            </a:r>
          </a:p>
          <a:p>
            <a:pPr algn="ctr"/>
            <a:r>
              <a:rPr lang="en-US" sz="2200" b="1" dirty="0">
                <a:latin typeface="Times New Roman" panose="02020603050405020304" pitchFamily="18" charset="0"/>
                <a:cs typeface="Times New Roman" panose="02020603050405020304" pitchFamily="18" charset="0"/>
              </a:rPr>
              <a:t>hỏng thức ăn</a:t>
            </a:r>
          </a:p>
        </p:txBody>
      </p:sp>
      <p:sp>
        <p:nvSpPr>
          <p:cNvPr id="6" name="Rounded Rectangle 5"/>
          <p:cNvSpPr/>
          <p:nvPr/>
        </p:nvSpPr>
        <p:spPr>
          <a:xfrm>
            <a:off x="7176325" y="965915"/>
            <a:ext cx="4332913" cy="940158"/>
          </a:xfrm>
          <a:prstGeom prst="roundRect">
            <a:avLst/>
          </a:prstGeom>
          <a:solidFill>
            <a:schemeClr val="accent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Times New Roman" panose="02020603050405020304" pitchFamily="18" charset="0"/>
                <a:cs typeface="Times New Roman" panose="02020603050405020304" pitchFamily="18" charset="0"/>
              </a:rPr>
              <a:t>Vi khuẩn gây bệnh cho con người và sinh vật</a:t>
            </a:r>
          </a:p>
        </p:txBody>
      </p:sp>
      <p:sp>
        <p:nvSpPr>
          <p:cNvPr id="7" name="Rounded Rectangle 6"/>
          <p:cNvSpPr/>
          <p:nvPr/>
        </p:nvSpPr>
        <p:spPr>
          <a:xfrm>
            <a:off x="1615100" y="2642207"/>
            <a:ext cx="3828895" cy="940158"/>
          </a:xfrm>
          <a:prstGeom prst="round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Times New Roman" panose="02020603050405020304" pitchFamily="18" charset="0"/>
                <a:cs typeface="Times New Roman" panose="02020603050405020304" pitchFamily="18" charset="0"/>
              </a:rPr>
              <a:t>Thức ăn ôi thiu</a:t>
            </a:r>
          </a:p>
        </p:txBody>
      </p:sp>
      <p:sp>
        <p:nvSpPr>
          <p:cNvPr id="8" name="Rounded Rectangle 7"/>
          <p:cNvSpPr/>
          <p:nvPr/>
        </p:nvSpPr>
        <p:spPr>
          <a:xfrm>
            <a:off x="6011917" y="2556456"/>
            <a:ext cx="5581403" cy="940158"/>
          </a:xfrm>
          <a:prstGeom prst="roundRect">
            <a:avLst/>
          </a:prstGeom>
          <a:solidFill>
            <a:srgbClr val="00B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latin typeface="Times New Roman" panose="02020603050405020304" pitchFamily="18" charset="0"/>
                <a:cs typeface="Times New Roman" panose="02020603050405020304" pitchFamily="18" charset="0"/>
              </a:rPr>
              <a:t>- Ở </a:t>
            </a:r>
            <a:r>
              <a:rPr lang="en-US" sz="2200" b="1" dirty="0" err="1" smtClean="0">
                <a:latin typeface="Times New Roman" panose="02020603050405020304" pitchFamily="18" charset="0"/>
                <a:cs typeface="Times New Roman" panose="02020603050405020304" pitchFamily="18" charset="0"/>
              </a:rPr>
              <a:t>người</a:t>
            </a:r>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Uốn</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ván, sốt thương hàn, lao,…</a:t>
            </a:r>
          </a:p>
          <a:p>
            <a:pPr algn="just"/>
            <a:r>
              <a:rPr lang="en-US" sz="2200" b="1" dirty="0" smtClean="0">
                <a:latin typeface="Times New Roman" panose="02020603050405020304" pitchFamily="18" charset="0"/>
                <a:cs typeface="Times New Roman" panose="02020603050405020304" pitchFamily="18" charset="0"/>
              </a:rPr>
              <a:t>- </a:t>
            </a:r>
            <a:r>
              <a:rPr lang="en-US" sz="2200" b="1" dirty="0" err="1" smtClean="0">
                <a:latin typeface="Times New Roman" panose="02020603050405020304" pitchFamily="18" charset="0"/>
                <a:cs typeface="Times New Roman" panose="02020603050405020304" pitchFamily="18" charset="0"/>
              </a:rPr>
              <a:t>Sinh</a:t>
            </a:r>
            <a:r>
              <a:rPr lang="en-US" sz="2200" b="1" dirty="0" smtClean="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vật: bạc lá, héo cây,….</a:t>
            </a:r>
          </a:p>
        </p:txBody>
      </p:sp>
      <p:cxnSp>
        <p:nvCxnSpPr>
          <p:cNvPr id="10" name="Straight Connector 9"/>
          <p:cNvCxnSpPr>
            <a:stCxn id="4" idx="2"/>
            <a:endCxn id="7" idx="0"/>
          </p:cNvCxnSpPr>
          <p:nvPr/>
        </p:nvCxnSpPr>
        <p:spPr>
          <a:xfrm flipH="1">
            <a:off x="3529548" y="1906073"/>
            <a:ext cx="1" cy="736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2"/>
          </p:cNvCxnSpPr>
          <p:nvPr/>
        </p:nvCxnSpPr>
        <p:spPr>
          <a:xfrm>
            <a:off x="9342782" y="1906073"/>
            <a:ext cx="9125" cy="95421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a:stretch>
            <a:fillRect/>
          </a:stretch>
        </p:blipFill>
        <p:spPr>
          <a:xfrm>
            <a:off x="6297769" y="3980753"/>
            <a:ext cx="5894231" cy="2877248"/>
          </a:xfrm>
          <a:prstGeom prst="rect">
            <a:avLst/>
          </a:prstGeom>
        </p:spPr>
      </p:pic>
      <p:pic>
        <p:nvPicPr>
          <p:cNvPr id="16" name="Picture 15"/>
          <p:cNvPicPr>
            <a:picLocks noChangeAspect="1"/>
          </p:cNvPicPr>
          <p:nvPr/>
        </p:nvPicPr>
        <p:blipFill>
          <a:blip r:embed="rId3"/>
          <a:stretch>
            <a:fillRect/>
          </a:stretch>
        </p:blipFill>
        <p:spPr>
          <a:xfrm>
            <a:off x="0" y="3812146"/>
            <a:ext cx="6297769" cy="3045855"/>
          </a:xfrm>
          <a:prstGeom prst="rect">
            <a:avLst/>
          </a:prstGeom>
        </p:spPr>
      </p:pic>
    </p:spTree>
    <p:extLst>
      <p:ext uri="{BB962C8B-B14F-4D97-AF65-F5344CB8AC3E}">
        <p14:creationId xmlns:p14="http://schemas.microsoft.com/office/powerpoint/2010/main" val="2938258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E397FF-5106-4C31-8E91-796AEA20258E}"/>
              </a:ext>
              <a:ext uri="{C183D7F6-B498-43B3-948B-1728B52AA6E4}">
                <adec:decorative xmlns="" xmlns:adec="http://schemas.microsoft.com/office/drawing/2017/decorative" val="1"/>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latin typeface="Times New Roman" panose="02020603050405020304" pitchFamily="18" charset="0"/>
              <a:cs typeface="Times New Roman" panose="02020603050405020304" pitchFamily="18" charset="0"/>
            </a:endParaRPr>
          </a:p>
        </p:txBody>
      </p:sp>
      <p:sp>
        <p:nvSpPr>
          <p:cNvPr id="8" name="Slide Number Placeholder 5">
            <a:extLst>
              <a:ext uri="{FF2B5EF4-FFF2-40B4-BE49-F238E27FC236}">
                <a16:creationId xmlns:a16="http://schemas.microsoft.com/office/drawing/2014/main" id="{D7DDE5B7-93F1-4010-85B1-8F63FD5044C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latin typeface="Times New Roman" panose="02020603050405020304" pitchFamily="18" charset="0"/>
                <a:cs typeface="Times New Roman" panose="02020603050405020304" pitchFamily="18" charset="0"/>
              </a:rPr>
              <a:pPr/>
              <a:t>12</a:t>
            </a:fld>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253497" y="334978"/>
            <a:ext cx="6699565" cy="4409038"/>
            <a:chOff x="452673" y="2055136"/>
            <a:chExt cx="6699565" cy="4409038"/>
          </a:xfrm>
        </p:grpSpPr>
        <p:sp>
          <p:nvSpPr>
            <p:cNvPr id="6" name="Rounded Rectangle 5"/>
            <p:cNvSpPr/>
            <p:nvPr/>
          </p:nvSpPr>
          <p:spPr>
            <a:xfrm>
              <a:off x="452673" y="2299580"/>
              <a:ext cx="6699565" cy="4164594"/>
            </a:xfrm>
            <a:prstGeom prst="roundRect">
              <a:avLst>
                <a:gd name="adj" fmla="val 4584"/>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642796" y="2498756"/>
              <a:ext cx="6301211" cy="3684761"/>
            </a:xfrm>
            <a:prstGeom prst="roundRect">
              <a:avLst>
                <a:gd name="adj" fmla="val 39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11" name="Round Same Side Corner Rectangle 10"/>
            <p:cNvSpPr/>
            <p:nvPr/>
          </p:nvSpPr>
          <p:spPr>
            <a:xfrm>
              <a:off x="832919" y="2055136"/>
              <a:ext cx="1702051" cy="443619"/>
            </a:xfrm>
            <a:prstGeom prst="round2SameRect">
              <a:avLst>
                <a:gd name="adj1" fmla="val 19370"/>
                <a:gd name="adj2" fmla="val 0"/>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prstClr val="black"/>
                  </a:solidFill>
                  <a:latin typeface="Times New Roman" panose="02020603050405020304" pitchFamily="18" charset="0"/>
                  <a:cs typeface="Times New Roman" panose="02020603050405020304" pitchFamily="18" charset="0"/>
                </a:rPr>
                <a:t>Tìm hiểu thêm</a:t>
              </a:r>
            </a:p>
          </p:txBody>
        </p:sp>
        <p:pic>
          <p:nvPicPr>
            <p:cNvPr id="5124" name="Picture 4" descr="Vi sinh vật trong đất và những vai trò của chúng trong nông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79" y="2645883"/>
              <a:ext cx="6063796" cy="341088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201537" y="2856074"/>
            <a:ext cx="2552603" cy="3945172"/>
            <a:chOff x="7369521" y="2441506"/>
            <a:chExt cx="2552603" cy="3945172"/>
          </a:xfrm>
        </p:grpSpPr>
        <p:pic>
          <p:nvPicPr>
            <p:cNvPr id="5130" name="Picture 10" descr="TIN TỨC » TIN KHOA HỌC THẾ GIỚI » MiR172c và NNC1 điều khiển sự phát triển  rễ cây đậu nành khi phản ứng với stress mặ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521" y="2441506"/>
              <a:ext cx="2552602" cy="351097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69522" y="6017346"/>
              <a:ext cx="2552602" cy="369332"/>
            </a:xfrm>
            <a:prstGeom prst="rect">
              <a:avLst/>
            </a:prstGeom>
            <a:solidFill>
              <a:schemeClr val="accent6">
                <a:lumMod val="50000"/>
              </a:schemeClr>
            </a:solidFill>
          </p:spPr>
          <p:txBody>
            <a:bodyPr wrap="square" rtlCol="0">
              <a:spAutoFit/>
            </a:bodyPr>
            <a:lstStyle/>
            <a:p>
              <a:pPr algn="ctr"/>
              <a:r>
                <a:rPr lang="vi-VN" dirty="0">
                  <a:solidFill>
                    <a:prstClr val="white"/>
                  </a:solidFill>
                  <a:latin typeface="Times New Roman" panose="02020603050405020304" pitchFamily="18" charset="0"/>
                  <a:cs typeface="Times New Roman" panose="02020603050405020304" pitchFamily="18" charset="0"/>
                </a:rPr>
                <a:t>Hình. Rễ họ đậu</a:t>
              </a:r>
            </a:p>
          </p:txBody>
        </p:sp>
      </p:grpSp>
      <p:sp>
        <p:nvSpPr>
          <p:cNvPr id="15" name="TextBox 14"/>
          <p:cNvSpPr txBox="1"/>
          <p:nvPr/>
        </p:nvSpPr>
        <p:spPr>
          <a:xfrm>
            <a:off x="7369521" y="181069"/>
            <a:ext cx="4517679" cy="2616101"/>
          </a:xfrm>
          <a:prstGeom prst="rect">
            <a:avLst/>
          </a:prstGeom>
          <a:noFill/>
        </p:spPr>
        <p:txBody>
          <a:bodyPr wrap="square" rtlCol="0">
            <a:spAutoFit/>
          </a:bodyPr>
          <a:lstStyle/>
          <a:p>
            <a:pPr algn="r"/>
            <a:r>
              <a:rPr lang="en-US" sz="2800" dirty="0">
                <a:solidFill>
                  <a:srgbClr val="01C6FD">
                    <a:lumMod val="75000"/>
                  </a:srgbClr>
                </a:solidFill>
                <a:latin typeface="Times New Roman" panose="02020603050405020304" pitchFamily="18" charset="0"/>
                <a:cs typeface="Times New Roman" panose="02020603050405020304" pitchFamily="18" charset="0"/>
              </a:rPr>
              <a:t>VAI TRÒ CỦA VI KHUẨN TRONG NÔNG NGHIỆP</a:t>
            </a:r>
          </a:p>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Rễ cây họ Đậu thường có các nốt rần, là nơi sống của nhiều vi khuẩn cố định nitơ trong không khí thành phân đạm tự nhiên rất tốt cho cây trồng và có vai trò quan trọng trong việc cải tạo đất.</a:t>
            </a:r>
          </a:p>
        </p:txBody>
      </p:sp>
      <p:sp>
        <p:nvSpPr>
          <p:cNvPr id="16" name="TextBox 15"/>
          <p:cNvSpPr txBox="1"/>
          <p:nvPr/>
        </p:nvSpPr>
        <p:spPr>
          <a:xfrm>
            <a:off x="443620" y="5042780"/>
            <a:ext cx="6400800" cy="1348061"/>
          </a:xfrm>
          <a:prstGeom prst="rect">
            <a:avLst/>
          </a:prstGeom>
          <a:noFill/>
        </p:spPr>
        <p:txBody>
          <a:bodyPr wrap="square" rtlCol="0">
            <a:spAutoFit/>
          </a:bodyPr>
          <a:lstStyle/>
          <a:p>
            <a:pPr algn="just">
              <a:lnSpc>
                <a:spcPct val="120000"/>
              </a:lnSpc>
            </a:pPr>
            <a:r>
              <a:rPr lang="vi-VN" dirty="0">
                <a:solidFill>
                  <a:prstClr val="black"/>
                </a:solidFill>
                <a:latin typeface="Times New Roman" panose="02020603050405020304" pitchFamily="18" charset="0"/>
                <a:cs typeface="Times New Roman" panose="02020603050405020304" pitchFamily="18" charset="0"/>
              </a:rPr>
              <a:t>Ngoài ra, nhiều vi khuẩn còn góp phần phân giải xác sinh vật như lá và cành cây, xác chết của động vật thành phần phân bón hữu cơ cho cây sử dụng.</a:t>
            </a:r>
          </a:p>
          <a:p>
            <a:pPr algn="r">
              <a:lnSpc>
                <a:spcPct val="120000"/>
              </a:lnSpc>
            </a:pPr>
            <a:r>
              <a:rPr lang="vi-VN" sz="1400" i="1" dirty="0">
                <a:solidFill>
                  <a:prstClr val="black"/>
                </a:solidFill>
                <a:latin typeface="Times New Roman" panose="02020603050405020304" pitchFamily="18" charset="0"/>
                <a:cs typeface="Times New Roman" panose="02020603050405020304" pitchFamily="18" charset="0"/>
              </a:rPr>
              <a:t>(Nguồn: National Academy of Sciences of United States of America.95(12</a:t>
            </a:r>
            <a:r>
              <a:rPr lang="en-US" sz="1400" i="1" dirty="0">
                <a:solidFill>
                  <a:prstClr val="black"/>
                </a:solidFill>
                <a:latin typeface="Times New Roman" panose="02020603050405020304" pitchFamily="18" charset="0"/>
                <a:cs typeface="Times New Roman" panose="02020603050405020304" pitchFamily="18" charset="0"/>
              </a:rPr>
              <a:t>))</a:t>
            </a:r>
          </a:p>
        </p:txBody>
      </p:sp>
      <p:pic>
        <p:nvPicPr>
          <p:cNvPr id="5132" name="Picture 12" descr="Phân vi sinh chuyển hóa lân là gì? Tác dụng của phân vi sinh vật chuyển hóa  lân đối với cây trồng? - Công Ty TNHH Nông Nghiệp Công Nghệ Cao"/>
          <p:cNvPicPr>
            <a:picLocks noChangeAspect="1" noChangeArrowheads="1"/>
          </p:cNvPicPr>
          <p:nvPr/>
        </p:nvPicPr>
        <p:blipFill rotWithShape="1">
          <a:blip r:embed="rId4">
            <a:extLst>
              <a:ext uri="{28A0092B-C50C-407E-A947-70E740481C1C}">
                <a14:useLocalDpi xmlns:a14="http://schemas.microsoft.com/office/drawing/2010/main" val="0"/>
              </a:ext>
            </a:extLst>
          </a:blip>
          <a:srcRect r="40586"/>
          <a:stretch/>
        </p:blipFill>
        <p:spPr bwMode="auto">
          <a:xfrm>
            <a:off x="9905615" y="2851490"/>
            <a:ext cx="2286385" cy="28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2851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306097" y="357761"/>
            <a:ext cx="9784400" cy="3743459"/>
            <a:chOff x="8513198" y="2652764"/>
            <a:chExt cx="10397353" cy="3743459"/>
          </a:xfrm>
        </p:grpSpPr>
        <p:sp>
          <p:nvSpPr>
            <p:cNvPr id="4" name="Rectangle 3"/>
            <p:cNvSpPr/>
            <p:nvPr/>
          </p:nvSpPr>
          <p:spPr>
            <a:xfrm>
              <a:off x="8513198" y="3124134"/>
              <a:ext cx="10397353" cy="327208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2000" dirty="0">
                  <a:solidFill>
                    <a:prstClr val="white"/>
                  </a:solidFill>
                  <a:latin typeface="+mj-lt"/>
                  <a:ea typeface="#9Slide03 Roboto Condensed" panose="02000000000000000000" pitchFamily="2" charset="0"/>
                </a:rPr>
                <a:t>Trong gia đình, để bảo quản tốt thức ăn, chúng ta có thể sử dụng một số phương pháp như: </a:t>
              </a:r>
              <a:endParaRPr lang="en-US" sz="2000" dirty="0">
                <a:solidFill>
                  <a:prstClr val="white"/>
                </a:solidFill>
                <a:latin typeface="+mj-lt"/>
                <a:ea typeface="#9Slide03 Roboto Condensed" panose="02000000000000000000" pitchFamily="2"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mj-lt"/>
                  <a:ea typeface="#9Slide03 Roboto Condensed" panose="02000000000000000000" pitchFamily="2" charset="0"/>
                </a:rPr>
                <a:t>Lên men (phương pháp muối chua), </a:t>
              </a:r>
              <a:endParaRPr lang="en-US" sz="2000" dirty="0">
                <a:solidFill>
                  <a:prstClr val="white"/>
                </a:solidFill>
                <a:latin typeface="+mj-lt"/>
                <a:ea typeface="#9Slide03 Roboto Condensed" panose="02000000000000000000" pitchFamily="2"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mj-lt"/>
                  <a:ea typeface="#9Slide03 Roboto Condensed" panose="02000000000000000000" pitchFamily="2" charset="0"/>
                </a:rPr>
                <a:t>Sấy khô (đặc biệt với các loại hoa quả), </a:t>
              </a:r>
              <a:endParaRPr lang="en-US" sz="2000" dirty="0">
                <a:solidFill>
                  <a:prstClr val="white"/>
                </a:solidFill>
                <a:latin typeface="+mj-lt"/>
                <a:ea typeface="#9Slide03 Roboto Condensed" panose="02000000000000000000" pitchFamily="2" charset="0"/>
              </a:endParaRPr>
            </a:p>
            <a:p>
              <a:pPr marL="800100" lvl="1" indent="-342900" algn="just">
                <a:lnSpc>
                  <a:spcPct val="120000"/>
                </a:lnSpc>
                <a:buFont typeface="Wingdings" panose="05000000000000000000" pitchFamily="2" charset="2"/>
                <a:buChar char="ü"/>
              </a:pPr>
              <a:r>
                <a:rPr lang="vi-VN" sz="2000" dirty="0">
                  <a:solidFill>
                    <a:prstClr val="white"/>
                  </a:solidFill>
                  <a:latin typeface="+mj-lt"/>
                  <a:ea typeface="#9Slide03 Roboto Condensed" panose="02000000000000000000" pitchFamily="2" charset="0"/>
                </a:rPr>
                <a:t>Bảo quản trong tủ lạnh (thức ăn nên để trong hộp có nắp kín hoặc đóng gói kín</a:t>
              </a:r>
              <a:r>
                <a:rPr lang="en-US" sz="2000" dirty="0">
                  <a:solidFill>
                    <a:prstClr val="white"/>
                  </a:solidFill>
                  <a:latin typeface="+mj-lt"/>
                  <a:ea typeface="#9Slide03 Roboto Condensed" panose="02000000000000000000" pitchFamily="2" charset="0"/>
                </a:rPr>
                <a:t>)</a:t>
              </a:r>
              <a:r>
                <a:rPr lang="vi-VN" sz="2000" dirty="0">
                  <a:solidFill>
                    <a:prstClr val="white"/>
                  </a:solidFill>
                  <a:latin typeface="+mj-lt"/>
                  <a:ea typeface="#9Slide03 Roboto Condensed" panose="02000000000000000000" pitchFamily="2" charset="0"/>
                </a:rPr>
                <a:t>, khi bảo quản phải lưu ý thời gian bảo quản tối đa cho mỗi loại thực phẩm. </a:t>
              </a:r>
              <a:endParaRPr lang="en-US" sz="2000" dirty="0">
                <a:solidFill>
                  <a:prstClr val="white"/>
                </a:solidFill>
                <a:latin typeface="+mj-lt"/>
                <a:ea typeface="#9Slide03 Roboto Condensed" panose="02000000000000000000" pitchFamily="2" charset="0"/>
              </a:endParaRPr>
            </a:p>
            <a:p>
              <a:pPr marL="342900" indent="-342900" algn="just">
                <a:lnSpc>
                  <a:spcPct val="120000"/>
                </a:lnSpc>
                <a:buFont typeface="Wingdings" panose="05000000000000000000" pitchFamily="2" charset="2"/>
                <a:buChar char="Ø"/>
              </a:pPr>
              <a:r>
                <a:rPr lang="vi-VN" sz="2000" dirty="0">
                  <a:solidFill>
                    <a:prstClr val="white"/>
                  </a:solidFill>
                  <a:latin typeface="+mj-lt"/>
                  <a:ea typeface="#9Slide03 Roboto Condensed" panose="02000000000000000000" pitchFamily="2" charset="0"/>
                </a:rPr>
                <a:t>Rau, củ, quả hạn chế bảo quản trong ngăn đá vì sẽ làm phá vỡ màng tế bào, khi đưa ra ngoài dễ bị dập).</a:t>
              </a:r>
            </a:p>
          </p:txBody>
        </p:sp>
        <p:sp>
          <p:nvSpPr>
            <p:cNvPr id="5" name="Round Same Side Corner Rectangle 4"/>
            <p:cNvSpPr/>
            <p:nvPr/>
          </p:nvSpPr>
          <p:spPr>
            <a:xfrm>
              <a:off x="8513198" y="2652764"/>
              <a:ext cx="2532539"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mj-lt"/>
                </a:rPr>
                <a:t>TRẢ LỜI</a:t>
              </a:r>
              <a:endParaRPr lang="vi-VN" sz="3200" dirty="0">
                <a:solidFill>
                  <a:prstClr val="white"/>
                </a:solidFill>
                <a:latin typeface="+mj-lt"/>
              </a:endParaRPr>
            </a:p>
          </p:txBody>
        </p:sp>
      </p:grpSp>
      <p:pic>
        <p:nvPicPr>
          <p:cNvPr id="12290" name="Picture 2" descr="10 thực phẩm lên men mang lại nhiều lợi ích cho bạn - ADIVA.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096" y="4293937"/>
            <a:ext cx="3021055"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Máy sấy khô thực phẩm mini chất liệu inox dành cho gia đình - Bếp Hy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84" b="5071"/>
          <a:stretch/>
        </p:blipFill>
        <p:spPr bwMode="auto">
          <a:xfrm>
            <a:off x="4930379" y="4293938"/>
            <a:ext cx="2535836" cy="201202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5 mẹo giúp giữ thực phẩm an toàn trong tủ lạnh | Sapakitch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238" y="4293938"/>
            <a:ext cx="2822259" cy="2012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26916" y="6358570"/>
            <a:ext cx="2779414" cy="369332"/>
          </a:xfrm>
          <a:prstGeom prst="rect">
            <a:avLst/>
          </a:prstGeom>
          <a:noFill/>
        </p:spPr>
        <p:txBody>
          <a:bodyPr wrap="square" rtlCol="0">
            <a:spAutoFit/>
          </a:bodyPr>
          <a:lstStyle/>
          <a:p>
            <a:pPr algn="ctr"/>
            <a:r>
              <a:rPr lang="vi-VN" dirty="0">
                <a:solidFill>
                  <a:prstClr val="black"/>
                </a:solidFill>
                <a:latin typeface="+mj-lt"/>
                <a:cs typeface="Arial" panose="020B0604020202020204" pitchFamily="34" charset="0"/>
              </a:rPr>
              <a:t>Lên men</a:t>
            </a:r>
          </a:p>
        </p:txBody>
      </p:sp>
      <p:sp>
        <p:nvSpPr>
          <p:cNvPr id="22" name="TextBox 21"/>
          <p:cNvSpPr txBox="1"/>
          <p:nvPr/>
        </p:nvSpPr>
        <p:spPr>
          <a:xfrm>
            <a:off x="4808590" y="6358570"/>
            <a:ext cx="2779414" cy="369332"/>
          </a:xfrm>
          <a:prstGeom prst="rect">
            <a:avLst/>
          </a:prstGeom>
          <a:noFill/>
        </p:spPr>
        <p:txBody>
          <a:bodyPr wrap="square" rtlCol="0">
            <a:spAutoFit/>
          </a:bodyPr>
          <a:lstStyle/>
          <a:p>
            <a:pPr algn="ctr"/>
            <a:r>
              <a:rPr lang="vi-VN" dirty="0">
                <a:solidFill>
                  <a:prstClr val="black"/>
                </a:solidFill>
                <a:latin typeface="+mj-lt"/>
                <a:cs typeface="Arial" panose="020B0604020202020204" pitchFamily="34" charset="0"/>
              </a:rPr>
              <a:t>Sấy khô</a:t>
            </a:r>
          </a:p>
        </p:txBody>
      </p:sp>
      <p:sp>
        <p:nvSpPr>
          <p:cNvPr id="23" name="TextBox 22"/>
          <p:cNvSpPr txBox="1"/>
          <p:nvPr/>
        </p:nvSpPr>
        <p:spPr>
          <a:xfrm>
            <a:off x="8311083" y="6358570"/>
            <a:ext cx="2779414" cy="369332"/>
          </a:xfrm>
          <a:prstGeom prst="rect">
            <a:avLst/>
          </a:prstGeom>
          <a:noFill/>
        </p:spPr>
        <p:txBody>
          <a:bodyPr wrap="square" rtlCol="0">
            <a:spAutoFit/>
          </a:bodyPr>
          <a:lstStyle/>
          <a:p>
            <a:pPr algn="ctr"/>
            <a:r>
              <a:rPr lang="vi-VN" dirty="0">
                <a:solidFill>
                  <a:prstClr val="black"/>
                </a:solidFill>
                <a:latin typeface="+mj-lt"/>
                <a:cs typeface="Arial" panose="020B0604020202020204" pitchFamily="34" charset="0"/>
              </a:rPr>
              <a:t>Bảo quản tủ lạnh</a:t>
            </a:r>
          </a:p>
        </p:txBody>
      </p:sp>
    </p:spTree>
    <p:extLst>
      <p:ext uri="{BB962C8B-B14F-4D97-AF65-F5344CB8AC3E}">
        <p14:creationId xmlns:p14="http://schemas.microsoft.com/office/powerpoint/2010/main" val="1138231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 calcmode="lin" valueType="num">
                                      <p:cBhvr additive="base">
                                        <p:cTn id="17" dur="500" fill="hold"/>
                                        <p:tgtEl>
                                          <p:spTgt spid="12292"/>
                                        </p:tgtEl>
                                        <p:attrNameLst>
                                          <p:attrName>ppt_x</p:attrName>
                                        </p:attrNameLst>
                                      </p:cBhvr>
                                      <p:tavLst>
                                        <p:tav tm="0">
                                          <p:val>
                                            <p:strVal val="#ppt_x"/>
                                          </p:val>
                                        </p:tav>
                                        <p:tav tm="100000">
                                          <p:val>
                                            <p:strVal val="#ppt_x"/>
                                          </p:val>
                                        </p:tav>
                                      </p:tavLst>
                                    </p:anim>
                                    <p:anim calcmode="lin" valueType="num">
                                      <p:cBhvr additive="base">
                                        <p:cTn id="18" dur="500" fill="hold"/>
                                        <p:tgtEl>
                                          <p:spTgt spid="1229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294"/>
                                        </p:tgtEl>
                                        <p:attrNameLst>
                                          <p:attrName>style.visibility</p:attrName>
                                        </p:attrNameLst>
                                      </p:cBhvr>
                                      <p:to>
                                        <p:strVal val="visible"/>
                                      </p:to>
                                    </p:set>
                                    <p:anim calcmode="lin" valueType="num">
                                      <p:cBhvr additive="base">
                                        <p:cTn id="27" dur="500" fill="hold"/>
                                        <p:tgtEl>
                                          <p:spTgt spid="12294"/>
                                        </p:tgtEl>
                                        <p:attrNameLst>
                                          <p:attrName>ppt_x</p:attrName>
                                        </p:attrNameLst>
                                      </p:cBhvr>
                                      <p:tavLst>
                                        <p:tav tm="0">
                                          <p:val>
                                            <p:strVal val="#ppt_x"/>
                                          </p:val>
                                        </p:tav>
                                        <p:tav tm="100000">
                                          <p:val>
                                            <p:strVal val="#ppt_x"/>
                                          </p:val>
                                        </p:tav>
                                      </p:tavLst>
                                    </p:anim>
                                    <p:anim calcmode="lin" valueType="num">
                                      <p:cBhvr additive="base">
                                        <p:cTn id="28" dur="500" fill="hold"/>
                                        <p:tgtEl>
                                          <p:spTgt spid="1229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2B8895"/>
        </a:solidFill>
        <a:effectLst/>
      </p:bgPr>
    </p:bg>
    <p:spTree>
      <p:nvGrpSpPr>
        <p:cNvPr id="1" name=""/>
        <p:cNvGrpSpPr/>
        <p:nvPr/>
      </p:nvGrpSpPr>
      <p:grpSpPr>
        <a:xfrm>
          <a:off x="0" y="0"/>
          <a:ext cx="0" cy="0"/>
          <a:chOff x="0" y="0"/>
          <a:chExt cx="0" cy="0"/>
        </a:xfrm>
      </p:grpSpPr>
      <p:grpSp>
        <p:nvGrpSpPr>
          <p:cNvPr id="12" name="Group 11"/>
          <p:cNvGrpSpPr/>
          <p:nvPr/>
        </p:nvGrpSpPr>
        <p:grpSpPr>
          <a:xfrm>
            <a:off x="99588" y="206246"/>
            <a:ext cx="3422210" cy="3829057"/>
            <a:chOff x="99588" y="206246"/>
            <a:chExt cx="3422210" cy="3829057"/>
          </a:xfrm>
        </p:grpSpPr>
        <p:pic>
          <p:nvPicPr>
            <p:cNvPr id="3074" name="Picture 2" descr="Hướng dẫn chẩn đoán và điều trị bệnh tả | Vinm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39" y="206246"/>
              <a:ext cx="2843404"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588" y="2280977"/>
              <a:ext cx="3422210" cy="1754326"/>
            </a:xfrm>
            <a:prstGeom prst="rect">
              <a:avLst/>
            </a:prstGeom>
            <a:noFill/>
          </p:spPr>
          <p:txBody>
            <a:bodyPr wrap="square" rtlCol="0">
              <a:spAutoFit/>
            </a:bodyPr>
            <a:lstStyle/>
            <a:p>
              <a:pPr algn="just">
                <a:lnSpc>
                  <a:spcPct val="120000"/>
                </a:lnSpc>
              </a:pPr>
              <a:r>
                <a:rPr lang="vi-VN" dirty="0">
                  <a:solidFill>
                    <a:prstClr val="white"/>
                  </a:solidFill>
                  <a:latin typeface="+mj-lt"/>
                  <a:cs typeface="Arial" panose="020B0604020202020204" pitchFamily="34" charset="0"/>
                </a:rPr>
                <a:t>Bệnh tả do vi khuẩn gây nên. Người mắc</a:t>
              </a:r>
              <a:r>
                <a:rPr lang="en-US" dirty="0">
                  <a:solidFill>
                    <a:prstClr val="white"/>
                  </a:solidFill>
                  <a:latin typeface="+mj-lt"/>
                  <a:cs typeface="Arial" panose="020B0604020202020204" pitchFamily="34" charset="0"/>
                </a:rPr>
                <a:t> </a:t>
              </a:r>
              <a:r>
                <a:rPr lang="vi-VN" dirty="0">
                  <a:solidFill>
                    <a:prstClr val="white"/>
                  </a:solidFill>
                  <a:latin typeface="+mj-lt"/>
                  <a:cs typeface="Arial" panose="020B0604020202020204" pitchFamily="34" charset="0"/>
                </a:rPr>
                <a:t>có biểu hiện: tiêu chảy, nôn, sốt cao (đặc biệt thường gặp ở trẻ em). Bệnh lây truyền qua đường ăn, uống.</a:t>
              </a:r>
            </a:p>
          </p:txBody>
        </p:sp>
      </p:grpSp>
      <p:grpSp>
        <p:nvGrpSpPr>
          <p:cNvPr id="8" name="Group 7"/>
          <p:cNvGrpSpPr/>
          <p:nvPr/>
        </p:nvGrpSpPr>
        <p:grpSpPr>
          <a:xfrm>
            <a:off x="3879038" y="2461536"/>
            <a:ext cx="4028792" cy="4161458"/>
            <a:chOff x="3829616" y="206244"/>
            <a:chExt cx="4028792" cy="4161458"/>
          </a:xfrm>
        </p:grpSpPr>
        <p:pic>
          <p:nvPicPr>
            <p:cNvPr id="3076" name="Picture 4" descr="Nhiễm trùng da và mô mềm là gì? Chẩn đoán và điều trị bệnh hiệu quả - ISM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105" y="206244"/>
              <a:ext cx="3345430"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29616" y="2280977"/>
              <a:ext cx="4028792" cy="2086725"/>
            </a:xfrm>
            <a:prstGeom prst="rect">
              <a:avLst/>
            </a:prstGeom>
            <a:noFill/>
          </p:spPr>
          <p:txBody>
            <a:bodyPr wrap="square" rtlCol="0">
              <a:spAutoFit/>
            </a:bodyPr>
            <a:lstStyle/>
            <a:p>
              <a:pPr algn="just">
                <a:lnSpc>
                  <a:spcPct val="120000"/>
                </a:lnSpc>
              </a:pPr>
              <a:r>
                <a:rPr lang="vi-VN" dirty="0">
                  <a:solidFill>
                    <a:prstClr val="white"/>
                  </a:solidFill>
                  <a:latin typeface="+mj-lt"/>
                  <a:cs typeface="Arial" panose="020B0604020202020204" pitchFamily="34" charset="0"/>
                </a:rPr>
                <a:t>Nhiễm khuẩn da do vi khuẩn tụ cầu vàng gây nên. Vi khuẩn xâm nhiễm vào các vùng da bị tổn thương, gây s</a:t>
              </a:r>
              <a:r>
                <a:rPr lang="en-US" dirty="0">
                  <a:solidFill>
                    <a:prstClr val="white"/>
                  </a:solidFill>
                  <a:latin typeface="+mj-lt"/>
                  <a:cs typeface="Arial" panose="020B0604020202020204" pitchFamily="34" charset="0"/>
                </a:rPr>
                <a:t>ư</a:t>
              </a:r>
              <a:r>
                <a:rPr lang="vi-VN" dirty="0">
                  <a:solidFill>
                    <a:prstClr val="white"/>
                  </a:solidFill>
                  <a:latin typeface="+mj-lt"/>
                  <a:cs typeface="Arial" panose="020B0604020202020204" pitchFamily="34" charset="0"/>
                </a:rPr>
                <a:t>ng đỏ. Bệnh dễ lây lan khi tiếp xúc trực tiếp hoặc gián tiếp với các vật dụng có chứa tác nhân gây bệnh</a:t>
              </a:r>
              <a:r>
                <a:rPr lang="en-US" dirty="0">
                  <a:solidFill>
                    <a:prstClr val="white"/>
                  </a:solidFill>
                  <a:latin typeface="+mj-lt"/>
                  <a:cs typeface="Arial" panose="020B0604020202020204" pitchFamily="34" charset="0"/>
                </a:rPr>
                <a:t>.</a:t>
              </a:r>
              <a:endParaRPr lang="vi-VN" dirty="0">
                <a:solidFill>
                  <a:prstClr val="white"/>
                </a:solidFill>
                <a:latin typeface="+mj-lt"/>
                <a:cs typeface="Arial" panose="020B0604020202020204" pitchFamily="34" charset="0"/>
              </a:endParaRPr>
            </a:p>
          </p:txBody>
        </p:sp>
      </p:grpSp>
      <p:grpSp>
        <p:nvGrpSpPr>
          <p:cNvPr id="11" name="Group 10"/>
          <p:cNvGrpSpPr/>
          <p:nvPr/>
        </p:nvGrpSpPr>
        <p:grpSpPr>
          <a:xfrm>
            <a:off x="8346552" y="2461536"/>
            <a:ext cx="3707624" cy="3829059"/>
            <a:chOff x="8265071" y="206244"/>
            <a:chExt cx="3707624" cy="3829059"/>
          </a:xfrm>
        </p:grpSpPr>
        <p:pic>
          <p:nvPicPr>
            <p:cNvPr id="5" name="Picture 4"/>
            <p:cNvPicPr>
              <a:picLocks noChangeAspect="1"/>
            </p:cNvPicPr>
            <p:nvPr/>
          </p:nvPicPr>
          <p:blipFill rotWithShape="1">
            <a:blip r:embed="rId4"/>
            <a:srcRect t="12581" r="4755" b="3597"/>
            <a:stretch/>
          </p:blipFill>
          <p:spPr>
            <a:xfrm>
              <a:off x="8558797" y="206244"/>
              <a:ext cx="3120173" cy="188180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0" name="TextBox 9"/>
            <p:cNvSpPr txBox="1"/>
            <p:nvPr/>
          </p:nvSpPr>
          <p:spPr>
            <a:xfrm>
              <a:off x="8265071" y="2280977"/>
              <a:ext cx="3707624" cy="1754326"/>
            </a:xfrm>
            <a:prstGeom prst="rect">
              <a:avLst/>
            </a:prstGeom>
            <a:noFill/>
          </p:spPr>
          <p:txBody>
            <a:bodyPr wrap="square" rtlCol="0">
              <a:spAutoFit/>
            </a:bodyPr>
            <a:lstStyle/>
            <a:p>
              <a:pPr algn="just">
                <a:lnSpc>
                  <a:spcPct val="120000"/>
                </a:lnSpc>
              </a:pPr>
              <a:r>
                <a:rPr lang="vi-VN" dirty="0">
                  <a:solidFill>
                    <a:prstClr val="white"/>
                  </a:solidFill>
                  <a:latin typeface="+mj-lt"/>
                  <a:cs typeface="Arial" panose="020B0604020202020204" pitchFamily="34" charset="0"/>
                </a:rPr>
                <a:t>Bệnh lao phổi do vi khuẩn lao xâm nhập. Người mắc có biểu hiện ho kéo dài, sốt, mệt mỏi,…Bệnh dễ lây lan qua đường hô hấp khi tiếp xúc gần với người bệnh.</a:t>
              </a:r>
            </a:p>
          </p:txBody>
        </p:sp>
      </p:grpSp>
      <p:grpSp>
        <p:nvGrpSpPr>
          <p:cNvPr id="13" name="Group 12"/>
          <p:cNvGrpSpPr/>
          <p:nvPr/>
        </p:nvGrpSpPr>
        <p:grpSpPr>
          <a:xfrm>
            <a:off x="66970" y="4281532"/>
            <a:ext cx="3136342" cy="2371984"/>
            <a:chOff x="66970" y="4281532"/>
            <a:chExt cx="3136342" cy="2371984"/>
          </a:xfrm>
        </p:grpSpPr>
        <p:pic>
          <p:nvPicPr>
            <p:cNvPr id="3078" name="Picture 6" descr="Bệnh Bạc Lá Lúa, nguyên nhân gây bệnh và 10 phương pháp phòng trừ"/>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39" y="4281532"/>
              <a:ext cx="2843404" cy="189560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970" y="6228784"/>
              <a:ext cx="3136342" cy="424732"/>
            </a:xfrm>
            <a:prstGeom prst="rect">
              <a:avLst/>
            </a:prstGeom>
            <a:noFill/>
          </p:spPr>
          <p:txBody>
            <a:bodyPr wrap="square" rtlCol="0">
              <a:spAutoFit/>
            </a:bodyPr>
            <a:lstStyle/>
            <a:p>
              <a:pPr algn="ctr">
                <a:lnSpc>
                  <a:spcPct val="120000"/>
                </a:lnSpc>
              </a:pPr>
              <a:r>
                <a:rPr lang="vi-VN" dirty="0">
                  <a:solidFill>
                    <a:srgbClr val="FFFF00"/>
                  </a:solidFill>
                  <a:latin typeface="+mj-lt"/>
                  <a:cs typeface="Arial" panose="020B0604020202020204" pitchFamily="34" charset="0"/>
                </a:rPr>
                <a:t>Bệnh bạc lá lúa do vi khuẩn</a:t>
              </a:r>
            </a:p>
          </p:txBody>
        </p:sp>
      </p:grpSp>
      <p:sp>
        <p:nvSpPr>
          <p:cNvPr id="17" name="TextBox 16"/>
          <p:cNvSpPr txBox="1"/>
          <p:nvPr/>
        </p:nvSpPr>
        <p:spPr>
          <a:xfrm>
            <a:off x="4184527" y="206246"/>
            <a:ext cx="8007473" cy="1421928"/>
          </a:xfrm>
          <a:prstGeom prst="rect">
            <a:avLst/>
          </a:prstGeom>
          <a:solidFill>
            <a:srgbClr val="001B50"/>
          </a:solidFill>
          <a:ln>
            <a:noFill/>
          </a:ln>
          <a:effectLst>
            <a:outerShdw blurRad="149987" dist="250190" dir="8460000" algn="ctr">
              <a:srgbClr val="000000">
                <a:alpha val="28000"/>
              </a:srgbClr>
            </a:outerShdw>
          </a:effectLst>
        </p:spPr>
        <p:txBody>
          <a:bodyPr wrap="square" rtlCol="0">
            <a:spAutoFit/>
          </a:bodyPr>
          <a:lstStyle/>
          <a:p>
            <a:pPr algn="ctr">
              <a:lnSpc>
                <a:spcPct val="120000"/>
              </a:lnSpc>
            </a:pPr>
            <a:r>
              <a:rPr lang="vi-VN" sz="2400" dirty="0">
                <a:solidFill>
                  <a:prstClr val="white"/>
                </a:solidFill>
                <a:latin typeface="+mj-lt"/>
                <a:cs typeface="Arial" panose="020B0604020202020204" pitchFamily="34" charset="0"/>
              </a:rPr>
              <a:t>Vi khuẩn còn gây ra nhiều bệnh khác cho con người như: uốn ván, giang mai, phong, tả, viêm phổi, viêm da,…..Ngoài ra, còn gây một số bệnh trên thực vật như bệnh bạc lá lúa do vi khuẩn.</a:t>
            </a:r>
          </a:p>
        </p:txBody>
      </p:sp>
      <p:sp>
        <p:nvSpPr>
          <p:cNvPr id="14" name="Rectangle 13"/>
          <p:cNvSpPr/>
          <p:nvPr/>
        </p:nvSpPr>
        <p:spPr>
          <a:xfrm>
            <a:off x="4184527" y="1692998"/>
            <a:ext cx="8007473" cy="289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j-lt"/>
            </a:endParaRPr>
          </a:p>
        </p:txBody>
      </p:sp>
    </p:spTree>
    <p:extLst>
      <p:ext uri="{BB962C8B-B14F-4D97-AF65-F5344CB8AC3E}">
        <p14:creationId xmlns:p14="http://schemas.microsoft.com/office/powerpoint/2010/main" val="3079304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1B50"/>
        </a:solid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6870" y="271604"/>
            <a:ext cx="11570329" cy="10773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prstClr val="black"/>
                </a:solidFill>
                <a:latin typeface="Times New Roman" panose="02020603050405020304" pitchFamily="18" charset="0"/>
                <a:cs typeface="Times New Roman" panose="02020603050405020304" pitchFamily="18" charset="0"/>
              </a:rPr>
              <a:t>Em hãy nêu một số con đường lây truyền bệnh do vi khuẩn? Từ đó, hãy nêu một số biện pháp phòng chống bệnh do vi khuẩn gây ra</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3" name="Rectangle 2"/>
          <p:cNvSpPr/>
          <p:nvPr/>
        </p:nvSpPr>
        <p:spPr>
          <a:xfrm>
            <a:off x="4386798" y="1412247"/>
            <a:ext cx="3394260" cy="688063"/>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prstClr val="white"/>
                </a:solidFill>
                <a:latin typeface="Times New Roman" panose="02020603050405020304" pitchFamily="18" charset="0"/>
                <a:cs typeface="Times New Roman" panose="02020603050405020304" pitchFamily="18" charset="0"/>
              </a:rPr>
              <a:t>MỘT SỐ </a:t>
            </a:r>
            <a:r>
              <a:rPr lang="en-US" sz="2400" dirty="0">
                <a:solidFill>
                  <a:prstClr val="white"/>
                </a:solidFill>
                <a:latin typeface="Times New Roman" panose="02020603050405020304" pitchFamily="18" charset="0"/>
                <a:cs typeface="Times New Roman" panose="02020603050405020304" pitchFamily="18" charset="0"/>
              </a:rPr>
              <a:t>CON ĐƯỜNG LÂY</a:t>
            </a:r>
          </a:p>
        </p:txBody>
      </p:sp>
      <p:grpSp>
        <p:nvGrpSpPr>
          <p:cNvPr id="8" name="Group 7"/>
          <p:cNvGrpSpPr/>
          <p:nvPr/>
        </p:nvGrpSpPr>
        <p:grpSpPr>
          <a:xfrm>
            <a:off x="425513" y="2109457"/>
            <a:ext cx="11316831" cy="3014803"/>
            <a:chOff x="425513" y="2109458"/>
            <a:chExt cx="11316831" cy="3485584"/>
          </a:xfrm>
        </p:grpSpPr>
        <p:cxnSp>
          <p:nvCxnSpPr>
            <p:cNvPr id="6" name="Straight Connector 5"/>
            <p:cNvCxnSpPr/>
            <p:nvPr/>
          </p:nvCxnSpPr>
          <p:spPr>
            <a:xfrm>
              <a:off x="6102033" y="2109458"/>
              <a:ext cx="0" cy="32592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5513" y="2444436"/>
              <a:ext cx="11316831" cy="3150606"/>
            </a:xfrm>
            <a:prstGeom prst="rect">
              <a:avLst/>
            </a:prstGeom>
            <a:solidFill>
              <a:schemeClr val="bg1">
                <a:lumMod val="9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pic>
        <p:nvPicPr>
          <p:cNvPr id="9" name="Picture 2" descr="Bệnh lao lây như thế nào?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5434" r="7917"/>
          <a:stretch/>
        </p:blipFill>
        <p:spPr bwMode="auto">
          <a:xfrm>
            <a:off x="506994" y="2516308"/>
            <a:ext cx="2743200" cy="211056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ác bệnh lây truyền qua đường ăn uống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2624" y="2516308"/>
            <a:ext cx="2954414"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Mask guidelines for life during the coronavirus pandemic - The Washington  Po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67" r="11841"/>
          <a:stretch/>
        </p:blipFill>
        <p:spPr bwMode="auto">
          <a:xfrm>
            <a:off x="9128990" y="2524576"/>
            <a:ext cx="2529435" cy="2110296"/>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ôn nhau cũng có thể lây vi khuẩn HP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7197" y="2524576"/>
            <a:ext cx="2707875" cy="21020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4277"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Đường hô hấp</a:t>
            </a:r>
          </a:p>
        </p:txBody>
      </p:sp>
      <p:sp>
        <p:nvSpPr>
          <p:cNvPr id="16" name="TextBox 15"/>
          <p:cNvSpPr txBox="1"/>
          <p:nvPr/>
        </p:nvSpPr>
        <p:spPr>
          <a:xfrm>
            <a:off x="4799831" y="4888871"/>
            <a:ext cx="2136618" cy="400110"/>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Đường ăn, uống</a:t>
            </a:r>
          </a:p>
        </p:txBody>
      </p:sp>
      <p:sp>
        <p:nvSpPr>
          <p:cNvPr id="17" name="TextBox 16"/>
          <p:cNvSpPr txBox="1"/>
          <p:nvPr/>
        </p:nvSpPr>
        <p:spPr>
          <a:xfrm>
            <a:off x="9325398" y="4888871"/>
            <a:ext cx="2136618" cy="707886"/>
          </a:xfrm>
          <a:prstGeom prst="rect">
            <a:avLst/>
          </a:prstGeom>
          <a:solidFill>
            <a:schemeClr val="bg1"/>
          </a:solidFill>
          <a:ln>
            <a:solidFill>
              <a:srgbClr val="002060"/>
            </a:solidFill>
          </a:ln>
        </p:spPr>
        <p:txBody>
          <a:bodyPr wrap="square" rtlCol="0">
            <a:spAutoFit/>
          </a:bodyPr>
          <a:lstStyle/>
          <a:p>
            <a:pPr algn="ctr"/>
            <a:r>
              <a:rPr lang="vi-VN" sz="2000" dirty="0">
                <a:solidFill>
                  <a:prstClr val="black"/>
                </a:solidFill>
                <a:latin typeface="Times New Roman" panose="02020603050405020304" pitchFamily="18" charset="0"/>
                <a:cs typeface="Times New Roman" panose="02020603050405020304" pitchFamily="18" charset="0"/>
              </a:rPr>
              <a:t>Tiếp xúc người bệnh</a:t>
            </a:r>
          </a:p>
        </p:txBody>
      </p:sp>
      <p:sp>
        <p:nvSpPr>
          <p:cNvPr id="11" name="Rectangle 10"/>
          <p:cNvSpPr/>
          <p:nvPr/>
        </p:nvSpPr>
        <p:spPr>
          <a:xfrm>
            <a:off x="724277" y="5372307"/>
            <a:ext cx="10375272" cy="1255728"/>
          </a:xfrm>
          <a:prstGeom prst="rect">
            <a:avLst/>
          </a:prstGeom>
        </p:spPr>
        <p:txBody>
          <a:bodyPr wrap="square">
            <a:spAutoFit/>
          </a:bodyPr>
          <a:lstStyle/>
          <a:p>
            <a:pPr indent="540385" algn="just">
              <a:lnSpc>
                <a:spcPct val="120000"/>
              </a:lnSpc>
            </a:pPr>
            <a:r>
              <a:rPr lang="vi-VN"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Vi khuẩn xâm nhập vào cơ thể qua đường ăn uống là chủ yếu. </a:t>
            </a:r>
            <a:endParaRPr lang="en-US"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indent="540385" algn="just">
              <a:lnSpc>
                <a:spcPct val="120000"/>
              </a:lnSpc>
            </a:pPr>
            <a:r>
              <a:rPr lang="vi-VN" sz="21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Chúng có thể lây nhiễm thông qua việc sử dùng thức ăn, nước uống không đảm bảo vệ sinh; qua tiếp xúc trực tiếp với nguồn gây bệnh; qua đường không khí (hô hấp);...</a:t>
            </a:r>
          </a:p>
        </p:txBody>
      </p:sp>
    </p:spTree>
    <p:extLst>
      <p:ext uri="{BB962C8B-B14F-4D97-AF65-F5344CB8AC3E}">
        <p14:creationId xmlns:p14="http://schemas.microsoft.com/office/powerpoint/2010/main" val="26172664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19460"/>
                                        </p:tgtEl>
                                        <p:attrNameLst>
                                          <p:attrName>style.visibility</p:attrName>
                                        </p:attrNameLst>
                                      </p:cBhvr>
                                      <p:to>
                                        <p:strVal val="visible"/>
                                      </p:to>
                                    </p:set>
                                    <p:animEffect transition="in" filter="barn(inVertical)">
                                      <p:cBhvr>
                                        <p:cTn id="32" dur="500"/>
                                        <p:tgtEl>
                                          <p:spTgt spid="1946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9466"/>
                                        </p:tgtEl>
                                        <p:attrNameLst>
                                          <p:attrName>style.visibility</p:attrName>
                                        </p:attrNameLst>
                                      </p:cBhvr>
                                      <p:to>
                                        <p:strVal val="visible"/>
                                      </p:to>
                                    </p:set>
                                    <p:animEffect transition="in" filter="barn(inVertical)">
                                      <p:cBhvr>
                                        <p:cTn id="38" dur="500"/>
                                        <p:tgtEl>
                                          <p:spTgt spid="19466"/>
                                        </p:tgtEl>
                                      </p:cBhvr>
                                    </p:animEffect>
                                  </p:childTnLst>
                                </p:cTn>
                              </p:par>
                              <p:par>
                                <p:cTn id="39" presetID="16" presetClass="entr" presetSubtype="21" fill="hold" nodeType="withEffect">
                                  <p:stCondLst>
                                    <p:cond delay="0"/>
                                  </p:stCondLst>
                                  <p:childTnLst>
                                    <p:set>
                                      <p:cBhvr>
                                        <p:cTn id="40" dur="1" fill="hold">
                                          <p:stCondLst>
                                            <p:cond delay="0"/>
                                          </p:stCondLst>
                                        </p:cTn>
                                        <p:tgtEl>
                                          <p:spTgt spid="19464"/>
                                        </p:tgtEl>
                                        <p:attrNameLst>
                                          <p:attrName>style.visibility</p:attrName>
                                        </p:attrNameLst>
                                      </p:cBhvr>
                                      <p:to>
                                        <p:strVal val="visible"/>
                                      </p:to>
                                    </p:set>
                                    <p:animEffect transition="in" filter="barn(inVertical)">
                                      <p:cBhvr>
                                        <p:cTn id="41" dur="500"/>
                                        <p:tgtEl>
                                          <p:spTgt spid="1946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6" grpId="0" animBg="1"/>
      <p:bldP spid="17"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latin typeface="Times New Roman" panose="02020603050405020304" pitchFamily="18" charset="0"/>
                <a:cs typeface="Times New Roman" panose="02020603050405020304" pitchFamily="18" charset="0"/>
              </a:rPr>
              <a:t>III. </a:t>
            </a:r>
            <a:r>
              <a:rPr lang="en-US" dirty="0" err="1" smtClean="0">
                <a:solidFill>
                  <a:srgbClr val="FF0000"/>
                </a:solidFill>
                <a:latin typeface="Times New Roman" panose="02020603050405020304" pitchFamily="18" charset="0"/>
                <a:cs typeface="Times New Roman" panose="02020603050405020304" pitchFamily="18" charset="0"/>
              </a:rPr>
              <a:t>Phòng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bệnh</a:t>
            </a:r>
            <a:r>
              <a:rPr lang="en-US" dirty="0" smtClean="0">
                <a:solidFill>
                  <a:srgbClr val="FF0000"/>
                </a:solidFill>
                <a:latin typeface="Times New Roman" panose="02020603050405020304" pitchFamily="18" charset="0"/>
                <a:cs typeface="Times New Roman" panose="02020603050405020304" pitchFamily="18" charset="0"/>
              </a:rPr>
              <a:t> do virus </a:t>
            </a:r>
            <a:r>
              <a:rPr lang="en-US" dirty="0" err="1" smtClean="0">
                <a:solidFill>
                  <a:srgbClr val="FF0000"/>
                </a:solidFill>
                <a:latin typeface="Times New Roman" panose="02020603050405020304" pitchFamily="18" charset="0"/>
                <a:cs typeface="Times New Roman" panose="02020603050405020304" pitchFamily="18" charset="0"/>
              </a:rPr>
              <a:t>và</a:t>
            </a:r>
            <a:r>
              <a:rPr lang="en-US" dirty="0" smtClean="0">
                <a:solidFill>
                  <a:srgbClr val="FF0000"/>
                </a:solidFill>
                <a:latin typeface="Times New Roman" panose="02020603050405020304" pitchFamily="18" charset="0"/>
                <a:cs typeface="Times New Roman" panose="02020603050405020304" pitchFamily="18" charset="0"/>
              </a:rPr>
              <a:t> vi </a:t>
            </a:r>
            <a:r>
              <a:rPr lang="en-US" dirty="0" err="1" smtClean="0">
                <a:solidFill>
                  <a:srgbClr val="FF0000"/>
                </a:solidFill>
                <a:latin typeface="Times New Roman" panose="02020603050405020304" pitchFamily="18" charset="0"/>
                <a:cs typeface="Times New Roman" panose="02020603050405020304" pitchFamily="18" charset="0"/>
              </a:rPr>
              <a:t>khuẩn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gây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nên</a:t>
            </a:r>
            <a:r>
              <a:rPr lang="en-US" dirty="0" smtClean="0">
                <a:solidFill>
                  <a:srgbClr val="FF0000"/>
                </a:solidFill>
                <a:latin typeface="Times New Roman" panose="02020603050405020304" pitchFamily="18" charset="0"/>
                <a:cs typeface="Times New Roman" panose="02020603050405020304" pitchFamily="18" charset="0"/>
              </a:rPr>
              <a:t>:</a:t>
            </a:r>
            <a:br>
              <a:rPr lang="en-US" dirty="0" smtClean="0">
                <a:solidFill>
                  <a:srgbClr val="FF0000"/>
                </a:solidFill>
                <a:latin typeface="Times New Roman" panose="02020603050405020304" pitchFamily="18" charset="0"/>
                <a:cs typeface="Times New Roman" panose="02020603050405020304" pitchFamily="18" charset="0"/>
              </a:rPr>
            </a:br>
            <a:r>
              <a:rPr lang="en-US" dirty="0" smtClean="0">
                <a:solidFill>
                  <a:srgbClr val="FF0000"/>
                </a:solidFill>
                <a:latin typeface="Times New Roman" panose="02020603050405020304" pitchFamily="18" charset="0"/>
                <a:cs typeface="Times New Roman" panose="02020603050405020304" pitchFamily="18" charset="0"/>
              </a:rPr>
              <a:t>1. </a:t>
            </a:r>
            <a:r>
              <a:rPr lang="en-US" dirty="0" err="1" smtClean="0">
                <a:solidFill>
                  <a:srgbClr val="FF0000"/>
                </a:solidFill>
                <a:latin typeface="Times New Roman" panose="02020603050405020304" pitchFamily="18" charset="0"/>
                <a:cs typeface="Times New Roman" panose="02020603050405020304" pitchFamily="18" charset="0"/>
              </a:rPr>
              <a:t>Phòng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bệnh</a:t>
            </a:r>
            <a:r>
              <a:rPr lang="en-US"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6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16871" y="271604"/>
            <a:ext cx="11570329" cy="6310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68715" y="325640"/>
            <a:ext cx="8066637" cy="584775"/>
          </a:xfrm>
          <a:prstGeom prst="rect">
            <a:avLst/>
          </a:prstGeom>
          <a:noFill/>
        </p:spPr>
        <p:txBody>
          <a:bodyPr wrap="square" rtlCol="0">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MỘT SỐ BIỆN PHÁP PHÒNG CHỐNG</a:t>
            </a:r>
            <a:endParaRPr lang="vi-VN" sz="3200" dirty="0">
              <a:solidFill>
                <a:prstClr val="black"/>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050201" y="904850"/>
            <a:ext cx="10004081" cy="3238490"/>
            <a:chOff x="1050201" y="904850"/>
            <a:chExt cx="10004081" cy="3238490"/>
          </a:xfrm>
        </p:grpSpPr>
        <p:pic>
          <p:nvPicPr>
            <p:cNvPr id="22532" name="Picture 4" descr="Vệ sinh an toàn thực phẩm – VLOS"/>
            <p:cNvPicPr>
              <a:picLocks noChangeAspect="1" noChangeArrowheads="1"/>
            </p:cNvPicPr>
            <p:nvPr/>
          </p:nvPicPr>
          <p:blipFill rotWithShape="1">
            <a:blip r:embed="rId3">
              <a:extLst>
                <a:ext uri="{28A0092B-C50C-407E-A947-70E740481C1C}">
                  <a14:useLocalDpi xmlns:a14="http://schemas.microsoft.com/office/drawing/2010/main" val="0"/>
                </a:ext>
              </a:extLst>
            </a:blip>
            <a:srcRect l="12511"/>
            <a:stretch/>
          </p:blipFill>
          <p:spPr bwMode="auto">
            <a:xfrm>
              <a:off x="1050201" y="922069"/>
              <a:ext cx="2863197" cy="21403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50201" y="3127677"/>
              <a:ext cx="2863197" cy="1015663"/>
            </a:xfrm>
            <a:prstGeom prst="rect">
              <a:avLst/>
            </a:prstGeom>
          </p:spPr>
          <p:txBody>
            <a:bodyPr wrap="square">
              <a:spAutoFit/>
            </a:bodyPr>
            <a:lstStyle/>
            <a:p>
              <a:pPr algn="ctr"/>
              <a:r>
                <a:rPr lang="vi-V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 sinh môi trường sạch sẽ, ăn uổng hợp vệ sinh, ăn chín uống </a:t>
              </a:r>
              <a:r>
                <a:rPr lang="vi-VN"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a:t>
              </a:r>
              <a:endParaRPr lang="vi-VN" sz="2000" dirty="0">
                <a:solidFill>
                  <a:prstClr val="black"/>
                </a:solidFill>
                <a:latin typeface="Times New Roman" panose="02020603050405020304" pitchFamily="18" charset="0"/>
                <a:cs typeface="Times New Roman" panose="02020603050405020304" pitchFamily="18" charset="0"/>
              </a:endParaRPr>
            </a:p>
          </p:txBody>
        </p:sp>
        <p:pic>
          <p:nvPicPr>
            <p:cNvPr id="22534" name="Picture 6" descr="Nghiêm túc đeo khẩu trang nơi công cộng - Báo Khánh Hòa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6431" y="904850"/>
              <a:ext cx="3117621" cy="20814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6193" y="3074043"/>
              <a:ext cx="6096000" cy="707886"/>
            </a:xfrm>
            <a:prstGeom prst="rect">
              <a:avLst/>
            </a:prstGeom>
          </p:spPr>
          <p:txBody>
            <a:bodyPr>
              <a:spAutoFit/>
            </a:bodyPr>
            <a:lstStyle/>
            <a:p>
              <a:pPr algn="ctr"/>
              <a:r>
                <a:rPr lang="vi-V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Đeo khẩu trang nơi công cộng hoặc khi đi vào nơi có cảnh báo vùng dịch, tránh tiếp xúc gắn với người khác</a:t>
              </a:r>
            </a:p>
          </p:txBody>
        </p:sp>
        <p:pic>
          <p:nvPicPr>
            <p:cNvPr id="22536" name="Picture 8" descr="Chốt bảo vệ &amp;#39;vùng xanh&amp;#39; ngăn dịch xâm nhập - VnExpr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615" y="969264"/>
              <a:ext cx="3244667" cy="2068476"/>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8" name="Picture 10" descr="Viên sủi bổ sung vitamin C tăng cường sức đề kháng Swiss Energy Vitamin C  1000mg (tuýp 20 viên) | Shopee Việt Na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700" t="15629" r="37561" b="3265"/>
          <a:stretch/>
        </p:blipFill>
        <p:spPr bwMode="auto">
          <a:xfrm>
            <a:off x="525101" y="4101220"/>
            <a:ext cx="715225" cy="2344847"/>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TOP thực phẩm tăng sức đề kháng mùa COVID – BON GROC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7296" y="4065547"/>
            <a:ext cx="3798702" cy="23805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068715" y="4979406"/>
            <a:ext cx="2487477" cy="597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 cường bồi dưỡng cơ thể</a:t>
            </a:r>
          </a:p>
        </p:txBody>
      </p:sp>
      <p:pic>
        <p:nvPicPr>
          <p:cNvPr id="22542" name="Picture 14" descr="Kháng thuốc kháng sinh: tình trạng báo động toàn cầu"/>
          <p:cNvPicPr>
            <a:picLocks noChangeAspect="1" noChangeArrowheads="1"/>
          </p:cNvPicPr>
          <p:nvPr/>
        </p:nvPicPr>
        <p:blipFill rotWithShape="1">
          <a:blip r:embed="rId8">
            <a:extLst>
              <a:ext uri="{28A0092B-C50C-407E-A947-70E740481C1C}">
                <a14:useLocalDpi xmlns:a14="http://schemas.microsoft.com/office/drawing/2010/main" val="0"/>
              </a:ext>
            </a:extLst>
          </a:blip>
          <a:srcRect l="23812" t="2235" r="18847" b="2716"/>
          <a:stretch/>
        </p:blipFill>
        <p:spPr bwMode="auto">
          <a:xfrm>
            <a:off x="6158569" y="3687121"/>
            <a:ext cx="1651046" cy="208175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36603" y="5871286"/>
            <a:ext cx="3204312" cy="584775"/>
          </a:xfrm>
          <a:prstGeom prst="rect">
            <a:avLst/>
          </a:prstGeom>
        </p:spPr>
        <p:txBody>
          <a:bodyPr wrap="square">
            <a:spAutoFit/>
          </a:bodyPr>
          <a:lstStyle/>
          <a:p>
            <a:pPr algn="ctr"/>
            <a:r>
              <a:rPr lang="vi-VN"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 dụng thuốc kháng sinh đúng bệnh, đúng cách để đạt hiệu quả</a:t>
            </a:r>
          </a:p>
        </p:txBody>
      </p:sp>
      <p:pic>
        <p:nvPicPr>
          <p:cNvPr id="22544" name="Picture 16" descr="Không rửa tay sạch sau khi đi vệ sinh nguy hiểm hơn sử dụng thịt sống | Tin  tức mới nhất 24h - Đọc Báo Lao Động online - Laodong.v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7" t="4625" r="177"/>
          <a:stretch/>
        </p:blipFill>
        <p:spPr bwMode="auto">
          <a:xfrm>
            <a:off x="8870501" y="3838669"/>
            <a:ext cx="2726988" cy="1930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686422" y="5724146"/>
            <a:ext cx="2897859" cy="830997"/>
          </a:xfrm>
          <a:prstGeom prst="rect">
            <a:avLst/>
          </a:prstGeom>
        </p:spPr>
        <p:txBody>
          <a:bodyPr wrap="square">
            <a:spAutoFit/>
          </a:bodyPr>
          <a:lstStyle/>
          <a:p>
            <a:pPr algn="ctr"/>
            <a:r>
              <a:rPr lang="vi-V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Rửa tay trước khi ăn và sau khi đi vệ sinh</a:t>
            </a:r>
          </a:p>
        </p:txBody>
      </p:sp>
    </p:spTree>
    <p:extLst>
      <p:ext uri="{BB962C8B-B14F-4D97-AF65-F5344CB8AC3E}">
        <p14:creationId xmlns:p14="http://schemas.microsoft.com/office/powerpoint/2010/main" val="26954584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2540"/>
                                        </p:tgtEl>
                                        <p:attrNameLst>
                                          <p:attrName>style.visibility</p:attrName>
                                        </p:attrNameLst>
                                      </p:cBhvr>
                                      <p:to>
                                        <p:strVal val="visible"/>
                                      </p:to>
                                    </p:set>
                                    <p:anim calcmode="lin" valueType="num">
                                      <p:cBhvr additive="base">
                                        <p:cTn id="17" dur="500" fill="hold"/>
                                        <p:tgtEl>
                                          <p:spTgt spid="22540"/>
                                        </p:tgtEl>
                                        <p:attrNameLst>
                                          <p:attrName>ppt_x</p:attrName>
                                        </p:attrNameLst>
                                      </p:cBhvr>
                                      <p:tavLst>
                                        <p:tav tm="0">
                                          <p:val>
                                            <p:strVal val="#ppt_x"/>
                                          </p:val>
                                        </p:tav>
                                        <p:tav tm="100000">
                                          <p:val>
                                            <p:strVal val="#ppt_x"/>
                                          </p:val>
                                        </p:tav>
                                      </p:tavLst>
                                    </p:anim>
                                    <p:anim calcmode="lin" valueType="num">
                                      <p:cBhvr additive="base">
                                        <p:cTn id="18" dur="500" fill="hold"/>
                                        <p:tgtEl>
                                          <p:spTgt spid="2254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542"/>
                                        </p:tgtEl>
                                        <p:attrNameLst>
                                          <p:attrName>style.visibility</p:attrName>
                                        </p:attrNameLst>
                                      </p:cBhvr>
                                      <p:to>
                                        <p:strVal val="visible"/>
                                      </p:to>
                                    </p:set>
                                    <p:animEffect transition="in" filter="fade">
                                      <p:cBhvr>
                                        <p:cTn id="27" dur="1000"/>
                                        <p:tgtEl>
                                          <p:spTgt spid="22542"/>
                                        </p:tgtEl>
                                      </p:cBhvr>
                                    </p:animEffect>
                                    <p:anim calcmode="lin" valueType="num">
                                      <p:cBhvr>
                                        <p:cTn id="28" dur="1000" fill="hold"/>
                                        <p:tgtEl>
                                          <p:spTgt spid="22542"/>
                                        </p:tgtEl>
                                        <p:attrNameLst>
                                          <p:attrName>ppt_x</p:attrName>
                                        </p:attrNameLst>
                                      </p:cBhvr>
                                      <p:tavLst>
                                        <p:tav tm="0">
                                          <p:val>
                                            <p:strVal val="#ppt_x"/>
                                          </p:val>
                                        </p:tav>
                                        <p:tav tm="100000">
                                          <p:val>
                                            <p:strVal val="#ppt_x"/>
                                          </p:val>
                                        </p:tav>
                                      </p:tavLst>
                                    </p:anim>
                                    <p:anim calcmode="lin" valueType="num">
                                      <p:cBhvr>
                                        <p:cTn id="29" dur="1000" fill="hold"/>
                                        <p:tgtEl>
                                          <p:spTgt spid="225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544"/>
                                        </p:tgtEl>
                                        <p:attrNameLst>
                                          <p:attrName>style.visibility</p:attrName>
                                        </p:attrNameLst>
                                      </p:cBhvr>
                                      <p:to>
                                        <p:strVal val="visible"/>
                                      </p:to>
                                    </p:set>
                                    <p:animEffect transition="in" filter="fade">
                                      <p:cBhvr>
                                        <p:cTn id="39" dur="1000"/>
                                        <p:tgtEl>
                                          <p:spTgt spid="22544"/>
                                        </p:tgtEl>
                                      </p:cBhvr>
                                    </p:animEffect>
                                    <p:anim calcmode="lin" valueType="num">
                                      <p:cBhvr>
                                        <p:cTn id="40" dur="1000" fill="hold"/>
                                        <p:tgtEl>
                                          <p:spTgt spid="22544"/>
                                        </p:tgtEl>
                                        <p:attrNameLst>
                                          <p:attrName>ppt_x</p:attrName>
                                        </p:attrNameLst>
                                      </p:cBhvr>
                                      <p:tavLst>
                                        <p:tav tm="0">
                                          <p:val>
                                            <p:strVal val="#ppt_x"/>
                                          </p:val>
                                        </p:tav>
                                        <p:tav tm="100000">
                                          <p:val>
                                            <p:strVal val="#ppt_x"/>
                                          </p:val>
                                        </p:tav>
                                      </p:tavLst>
                                    </p:anim>
                                    <p:anim calcmode="lin" valueType="num">
                                      <p:cBhvr>
                                        <p:cTn id="41" dur="1000" fill="hold"/>
                                        <p:tgtEl>
                                          <p:spTgt spid="225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III.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 do virus </a:t>
            </a:r>
            <a:r>
              <a:rPr lang="en-US" u="sng" dirty="0" err="1" smtClean="0">
                <a:solidFill>
                  <a:srgbClr val="FF0000"/>
                </a:solidFill>
                <a:latin typeface="Times New Roman" panose="02020603050405020304" pitchFamily="18" charset="0"/>
                <a:cs typeface="Times New Roman" panose="02020603050405020304" pitchFamily="18" charset="0"/>
              </a:rPr>
              <a:t>và</a:t>
            </a:r>
            <a:r>
              <a:rPr lang="en-US" u="sng" dirty="0" smtClean="0">
                <a:solidFill>
                  <a:srgbClr val="FF0000"/>
                </a:solidFill>
                <a:latin typeface="Times New Roman" panose="02020603050405020304" pitchFamily="18" charset="0"/>
                <a:cs typeface="Times New Roman" panose="02020603050405020304" pitchFamily="18" charset="0"/>
              </a:rPr>
              <a:t> vi </a:t>
            </a:r>
            <a:r>
              <a:rPr lang="en-US" u="sng" dirty="0" err="1" smtClean="0">
                <a:solidFill>
                  <a:srgbClr val="FF0000"/>
                </a:solidFill>
                <a:latin typeface="Times New Roman" panose="02020603050405020304" pitchFamily="18" charset="0"/>
                <a:cs typeface="Times New Roman" panose="02020603050405020304" pitchFamily="18" charset="0"/>
              </a:rPr>
              <a:t>khuẩn</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gây</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nên</a:t>
            </a:r>
            <a:r>
              <a:rPr lang="en-US" u="sng" dirty="0" smtClean="0">
                <a:solidFill>
                  <a:srgbClr val="FF0000"/>
                </a:solidFill>
                <a:latin typeface="Times New Roman" panose="02020603050405020304" pitchFamily="18" charset="0"/>
                <a:cs typeface="Times New Roman" panose="02020603050405020304" pitchFamily="18" charset="0"/>
              </a:rPr>
              <a:t>:</a:t>
            </a:r>
            <a:br>
              <a:rPr lang="en-US" u="sng" dirty="0" smtClean="0">
                <a:solidFill>
                  <a:srgbClr val="FF0000"/>
                </a:solidFill>
                <a:latin typeface="Times New Roman" panose="02020603050405020304" pitchFamily="18" charset="0"/>
                <a:cs typeface="Times New Roman" panose="02020603050405020304" pitchFamily="18" charset="0"/>
              </a:rPr>
            </a:br>
            <a:r>
              <a:rPr lang="en-US" u="sng" dirty="0" smtClean="0">
                <a:solidFill>
                  <a:srgbClr val="FF0000"/>
                </a:solidFill>
                <a:latin typeface="Times New Roman" panose="02020603050405020304" pitchFamily="18" charset="0"/>
                <a:cs typeface="Times New Roman" panose="02020603050405020304" pitchFamily="18" charset="0"/>
              </a:rPr>
              <a:t>1.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a:t>
            </a:r>
            <a:endParaRPr lang="en-US"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Vệ </a:t>
            </a:r>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 môi trường sạch sẽ, ăn uổng hợp vệ sinh, ăn chín uống </a:t>
            </a:r>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Đeo khẩu trang nơi công cộng hoặc khi đi vào nơi có cảnh báo vùng dịch, tránh tiếp xúc </a:t>
            </a:r>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ầ</a:t>
            </a:r>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 </a:t>
            </a:r>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 người </a:t>
            </a:r>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Rửa tay trước khi ăn và sau khi đi vệ </a:t>
            </a:r>
            <a:r>
              <a:rPr lang="vi-VN"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Tăng cường bồi dưỡng cơ thể</a:t>
            </a:r>
          </a:p>
          <a:p>
            <a:pPr marL="0" indent="0">
              <a:buNone/>
            </a:pPr>
            <a:endPar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endParaRPr lang="vi-VN"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343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rPr>
              <a:t>III.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 do virus </a:t>
            </a:r>
            <a:r>
              <a:rPr lang="en-US" u="sng" dirty="0" err="1" smtClean="0">
                <a:solidFill>
                  <a:srgbClr val="FF0000"/>
                </a:solidFill>
                <a:latin typeface="Times New Roman" panose="02020603050405020304" pitchFamily="18" charset="0"/>
                <a:cs typeface="Times New Roman" panose="02020603050405020304" pitchFamily="18" charset="0"/>
              </a:rPr>
              <a:t>và</a:t>
            </a:r>
            <a:r>
              <a:rPr lang="en-US" u="sng" dirty="0" smtClean="0">
                <a:solidFill>
                  <a:srgbClr val="FF0000"/>
                </a:solidFill>
                <a:latin typeface="Times New Roman" panose="02020603050405020304" pitchFamily="18" charset="0"/>
                <a:cs typeface="Times New Roman" panose="02020603050405020304" pitchFamily="18" charset="0"/>
              </a:rPr>
              <a:t> vi </a:t>
            </a:r>
            <a:r>
              <a:rPr lang="en-US" u="sng" dirty="0" err="1" smtClean="0">
                <a:solidFill>
                  <a:srgbClr val="FF0000"/>
                </a:solidFill>
                <a:latin typeface="Times New Roman" panose="02020603050405020304" pitchFamily="18" charset="0"/>
                <a:cs typeface="Times New Roman" panose="02020603050405020304" pitchFamily="18" charset="0"/>
              </a:rPr>
              <a:t>khuẩn</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gây</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nên</a:t>
            </a:r>
            <a:r>
              <a:rPr lang="en-US" u="sng" dirty="0" smtClean="0">
                <a:solidFill>
                  <a:srgbClr val="FF0000"/>
                </a:solidFill>
                <a:latin typeface="Times New Roman" panose="02020603050405020304" pitchFamily="18" charset="0"/>
                <a:cs typeface="Times New Roman" panose="02020603050405020304" pitchFamily="18" charset="0"/>
              </a:rPr>
              <a:t>:</a:t>
            </a:r>
            <a:br>
              <a:rPr lang="en-US" u="sng" dirty="0" smtClean="0">
                <a:solidFill>
                  <a:srgbClr val="FF0000"/>
                </a:solidFill>
                <a:latin typeface="Times New Roman" panose="02020603050405020304" pitchFamily="18" charset="0"/>
                <a:cs typeface="Times New Roman" panose="02020603050405020304" pitchFamily="18" charset="0"/>
              </a:rPr>
            </a:br>
            <a:r>
              <a:rPr lang="en-US" u="sng" dirty="0" smtClean="0">
                <a:solidFill>
                  <a:srgbClr val="FF0000"/>
                </a:solidFill>
                <a:latin typeface="Times New Roman" panose="02020603050405020304" pitchFamily="18" charset="0"/>
                <a:cs typeface="Times New Roman" panose="02020603050405020304" pitchFamily="18" charset="0"/>
              </a:rPr>
              <a:t>1.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a:t>
            </a:r>
            <a:endParaRPr lang="en-US" u="sng" dirty="0">
              <a:solidFill>
                <a:srgbClr val="FF0000"/>
              </a:solidFill>
            </a:endParaRPr>
          </a:p>
        </p:txBody>
      </p:sp>
      <p:sp>
        <p:nvSpPr>
          <p:cNvPr id="3" name="Content Placeholder 2"/>
          <p:cNvSpPr>
            <a:spLocks noGrp="1"/>
          </p:cNvSpPr>
          <p:nvPr>
            <p:ph idx="1"/>
          </p:nvPr>
        </p:nvSpPr>
        <p:spPr/>
        <p:txBody>
          <a:bodyPr/>
          <a:lstStyle/>
          <a:p>
            <a:pPr marL="0" indent="0">
              <a:buNone/>
            </a:pP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vaccine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ngăn</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ngừa</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bệnh</a:t>
            </a:r>
            <a:r>
              <a:rPr lang="en-US" sz="4400" u="sng" dirty="0">
                <a:solidFill>
                  <a:srgbClr val="FF0000"/>
                </a:solidFill>
                <a:latin typeface="Times New Roman" panose="02020603050405020304" pitchFamily="18" charset="0"/>
                <a:cs typeface="Times New Roman" panose="02020603050405020304" pitchFamily="18" charset="0"/>
              </a:rPr>
              <a:t> do virus </a:t>
            </a:r>
            <a:r>
              <a:rPr lang="en-US" sz="4400" u="sng" dirty="0" err="1">
                <a:solidFill>
                  <a:srgbClr val="FF0000"/>
                </a:solidFill>
                <a:latin typeface="Times New Roman" panose="02020603050405020304" pitchFamily="18" charset="0"/>
                <a:cs typeface="Times New Roman" panose="02020603050405020304" pitchFamily="18" charset="0"/>
              </a:rPr>
              <a:t>và</a:t>
            </a:r>
            <a:r>
              <a:rPr lang="en-US" sz="4400" u="sng" dirty="0">
                <a:solidFill>
                  <a:srgbClr val="FF0000"/>
                </a:solidFill>
                <a:latin typeface="Times New Roman" panose="02020603050405020304" pitchFamily="18" charset="0"/>
                <a:cs typeface="Times New Roman" panose="02020603050405020304" pitchFamily="18" charset="0"/>
              </a:rPr>
              <a:t> vi </a:t>
            </a:r>
            <a:r>
              <a:rPr lang="en-US" sz="4400" u="sng" dirty="0" err="1">
                <a:solidFill>
                  <a:srgbClr val="FF0000"/>
                </a:solidFill>
                <a:latin typeface="Times New Roman" panose="02020603050405020304" pitchFamily="18" charset="0"/>
                <a:cs typeface="Times New Roman" panose="02020603050405020304" pitchFamily="18" charset="0"/>
              </a:rPr>
              <a:t>khuẩn</a:t>
            </a:r>
            <a:r>
              <a:rPr lang="en-US" sz="4400" u="sng" dirty="0">
                <a:solidFill>
                  <a:srgbClr val="FF0000"/>
                </a:solidFill>
                <a:latin typeface="Times New Roman" panose="02020603050405020304" pitchFamily="18"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gây</a:t>
            </a:r>
            <a:r>
              <a:rPr lang="en-US" sz="4400" u="sng" dirty="0">
                <a:solidFill>
                  <a:srgbClr val="FF0000"/>
                </a:solidFill>
                <a:latin typeface="Times New Roman" panose="02020603050405020304" pitchFamily="18"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nên</a:t>
            </a:r>
            <a:r>
              <a:rPr lang="en-US" sz="4400" u="sng" dirty="0" smtClean="0">
                <a:solidFill>
                  <a:srgbClr val="FF0000"/>
                </a:solidFill>
                <a:latin typeface="Times New Roman" panose="02020603050405020304" pitchFamily="18" charset="0"/>
                <a:cs typeface="Times New Roman" panose="02020603050405020304" pitchFamily="18" charset="0"/>
              </a:rPr>
              <a:t>:</a:t>
            </a:r>
          </a:p>
          <a:p>
            <a:pPr marL="0" indent="0">
              <a:buNone/>
            </a:pPr>
            <a:r>
              <a:rPr lang="en-US" sz="4400" dirty="0" err="1" smtClean="0">
                <a:latin typeface="Times New Roman" panose="02020603050405020304" pitchFamily="18" charset="0"/>
                <a:cs typeface="Times New Roman" panose="02020603050405020304" pitchFamily="18" charset="0"/>
              </a:rPr>
              <a:t>Tiêm</a:t>
            </a:r>
            <a:r>
              <a:rPr lang="en-US" sz="4400" dirty="0" smtClean="0">
                <a:latin typeface="Times New Roman" panose="02020603050405020304" pitchFamily="18" charset="0"/>
                <a:cs typeface="Times New Roman" panose="02020603050405020304" pitchFamily="18" charset="0"/>
              </a:rPr>
              <a:t> vaccine </a:t>
            </a:r>
            <a:r>
              <a:rPr lang="en-US" sz="4400" dirty="0" err="1" smtClean="0">
                <a:latin typeface="Times New Roman" panose="02020603050405020304" pitchFamily="18" charset="0"/>
                <a:cs typeface="Times New Roman" panose="02020603050405020304" pitchFamily="18" charset="0"/>
              </a:rPr>
              <a:t>là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biện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bệnh</a:t>
            </a:r>
            <a:r>
              <a:rPr lang="en-US" sz="4400" dirty="0" smtClean="0">
                <a:latin typeface="Times New Roman" panose="02020603050405020304" pitchFamily="18" charset="0"/>
                <a:cs typeface="Times New Roman" panose="02020603050405020304" pitchFamily="18" charset="0"/>
              </a:rPr>
              <a:t> do virus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vi </a:t>
            </a:r>
            <a:r>
              <a:rPr lang="en-US" sz="4400" dirty="0" err="1" smtClean="0">
                <a:latin typeface="Times New Roman" panose="02020603050405020304" pitchFamily="18" charset="0"/>
                <a:cs typeface="Times New Roman" panose="02020603050405020304" pitchFamily="18" charset="0"/>
              </a:rPr>
              <a:t>khuẩn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gây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có</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hiệu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quả</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như</a:t>
            </a:r>
            <a:r>
              <a:rPr lang="en-US" sz="4400" dirty="0" smtClean="0">
                <a:latin typeface="Times New Roman" panose="02020603050405020304" pitchFamily="18" charset="0"/>
                <a:cs typeface="Times New Roman" panose="02020603050405020304" pitchFamily="18" charset="0"/>
              </a:rPr>
              <a:t> :</a:t>
            </a:r>
          </a:p>
          <a:p>
            <a:pPr marL="0" indent="0">
              <a:buNone/>
            </a:pPr>
            <a:r>
              <a:rPr lang="en-US" sz="4400" dirty="0" err="1" smtClean="0">
                <a:latin typeface="Times New Roman" panose="02020603050405020304" pitchFamily="18" charset="0"/>
                <a:cs typeface="Times New Roman" panose="02020603050405020304" pitchFamily="18" charset="0"/>
              </a:rPr>
              <a:t>Bệnh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sởi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bị</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gan</a:t>
            </a:r>
            <a:r>
              <a:rPr lang="en-US" sz="4400" dirty="0" smtClean="0">
                <a:latin typeface="Times New Roman" panose="02020603050405020304" pitchFamily="18" charset="0"/>
                <a:cs typeface="Times New Roman" panose="02020603050405020304" pitchFamily="18" charset="0"/>
              </a:rPr>
              <a:t> B, </a:t>
            </a:r>
            <a:r>
              <a:rPr lang="en-US" sz="4400" dirty="0" err="1" smtClean="0">
                <a:latin typeface="Times New Roman" panose="02020603050405020304" pitchFamily="18" charset="0"/>
                <a:cs typeface="Times New Roman" panose="02020603050405020304" pitchFamily="18" charset="0"/>
              </a:rPr>
              <a:t>uốn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Viêm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não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nhật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bản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bệnh</a:t>
            </a:r>
            <a:r>
              <a:rPr lang="en-US" sz="4400" dirty="0" smtClean="0">
                <a:latin typeface="Times New Roman" panose="02020603050405020304" pitchFamily="18" charset="0"/>
                <a:cs typeface="Times New Roman" panose="02020603050405020304" pitchFamily="18" charset="0"/>
              </a:rPr>
              <a:t> Covid-19, …..</a:t>
            </a:r>
            <a:r>
              <a:rPr lang="en-US" sz="4400" dirty="0">
                <a:latin typeface="Times New Roman" panose="02020603050405020304" pitchFamily="18" charset="0"/>
                <a:cs typeface="Times New Roman" panose="02020603050405020304" pitchFamily="18" charset="0"/>
              </a:rPr>
              <a:t/>
            </a:r>
            <a:br>
              <a:rPr lang="en-US" sz="4400" dirty="0">
                <a:latin typeface="Times New Roman" panose="02020603050405020304" pitchFamily="18" charset="0"/>
                <a:cs typeface="Times New Roman" panose="02020603050405020304" pitchFamily="18" charset="0"/>
              </a:rPr>
            </a:br>
            <a:endParaRPr lang="vi-VN" sz="4400" dirty="0">
              <a:latin typeface="Times New Roman" panose="02020603050405020304" pitchFamily="18" charset="0"/>
              <a:ea typeface="Calibri" panose="020F0502020204030204" pitchFamily="34" charset="0"/>
              <a:cs typeface="Times New Roman" panose="02020603050405020304" pitchFamily="18" charset="0"/>
            </a:endParaRPr>
          </a:p>
          <a:p>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560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8895"/>
        </a:solidFill>
        <a:effectLst/>
      </p:bgPr>
    </p:bg>
    <p:spTree>
      <p:nvGrpSpPr>
        <p:cNvPr id="1" name=""/>
        <p:cNvGrpSpPr/>
        <p:nvPr/>
      </p:nvGrpSpPr>
      <p:grpSpPr>
        <a:xfrm>
          <a:off x="0" y="0"/>
          <a:ext cx="0" cy="0"/>
          <a:chOff x="0" y="0"/>
          <a:chExt cx="0" cy="0"/>
        </a:xfrm>
      </p:grpSpPr>
      <p:sp>
        <p:nvSpPr>
          <p:cNvPr id="2" name="Rectangle 1"/>
          <p:cNvSpPr/>
          <p:nvPr/>
        </p:nvSpPr>
        <p:spPr>
          <a:xfrm>
            <a:off x="344032" y="169593"/>
            <a:ext cx="11497901" cy="63917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pic>
        <p:nvPicPr>
          <p:cNvPr id="3074" name="Picture 2" descr="Vi sinh vật: Prokaryotic (vi khuẩn, Archaea), Eukarya, Virus là gì? -  Science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032" y="1139916"/>
            <a:ext cx="8057584" cy="48361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37846" y="3331675"/>
            <a:ext cx="1584356" cy="10864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344032" y="674072"/>
            <a:ext cx="4833275" cy="59834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Times New Roman" panose="02020603050405020304" pitchFamily="18" charset="0"/>
                <a:cs typeface="Times New Roman" panose="02020603050405020304" pitchFamily="18" charset="0"/>
              </a:rPr>
              <a:t>1</a:t>
            </a:r>
            <a:r>
              <a:rPr lang="en-US" sz="2800" dirty="0" smtClean="0">
                <a:solidFill>
                  <a:prstClr val="white"/>
                </a:solidFill>
                <a:latin typeface="Times New Roman" panose="02020603050405020304" pitchFamily="18" charset="0"/>
                <a:cs typeface="Times New Roman" panose="02020603050405020304" pitchFamily="18" charset="0"/>
              </a:rPr>
              <a:t>. </a:t>
            </a:r>
            <a:r>
              <a:rPr lang="vi-VN" sz="2800" dirty="0" smtClean="0">
                <a:solidFill>
                  <a:prstClr val="white"/>
                </a:solidFill>
                <a:latin typeface="Times New Roman" panose="02020603050405020304" pitchFamily="18" charset="0"/>
                <a:cs typeface="Times New Roman" panose="02020603050405020304" pitchFamily="18" charset="0"/>
              </a:rPr>
              <a:t>Hình dạng, cấu tạo vi khuẩn</a:t>
            </a:r>
            <a:endParaRPr lang="vi-VN" sz="28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516455" y="5999150"/>
            <a:ext cx="5712737" cy="380246"/>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Hình. Kích thước của một số loài sinh vật</a:t>
            </a:r>
          </a:p>
        </p:txBody>
      </p:sp>
      <p:grpSp>
        <p:nvGrpSpPr>
          <p:cNvPr id="8" name="Group 7"/>
          <p:cNvGrpSpPr/>
          <p:nvPr/>
        </p:nvGrpSpPr>
        <p:grpSpPr>
          <a:xfrm>
            <a:off x="8329189" y="973247"/>
            <a:ext cx="3367888" cy="3200401"/>
            <a:chOff x="8044006" y="85599"/>
            <a:chExt cx="3367888" cy="3499576"/>
          </a:xfrm>
        </p:grpSpPr>
        <mc:AlternateContent xmlns:mc="http://schemas.openxmlformats.org/markup-compatibility/2006" xmlns:a14="http://schemas.microsoft.com/office/drawing/2010/main">
          <mc:Choice Requires="a14">
            <p:sp>
              <p:nvSpPr>
                <p:cNvPr id="6" name="Rectangle 5"/>
                <p:cNvSpPr/>
                <p:nvPr/>
              </p:nvSpPr>
              <p:spPr>
                <a:xfrm>
                  <a:off x="8044006" y="1162055"/>
                  <a:ext cx="3367888" cy="2423120"/>
                </a:xfrm>
                <a:prstGeom prst="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
                  </a:pPr>
                  <a:r>
                    <a:rPr lang="vi-VN" sz="2000" dirty="0">
                      <a:solidFill>
                        <a:prstClr val="white"/>
                      </a:solidFill>
                      <a:latin typeface="Times New Roman" panose="02020603050405020304" pitchFamily="18" charset="0"/>
                      <a:cs typeface="Times New Roman" panose="02020603050405020304" pitchFamily="18" charset="0"/>
                    </a:rPr>
                    <a:t>Vi khuẩn có kích thước siêu nhỏ</a:t>
                  </a:r>
                  <a:r>
                    <a:rPr lang="en-US" sz="2000" dirty="0">
                      <a:solidFill>
                        <a:prstClr val="white"/>
                      </a:solidFill>
                      <a:latin typeface="Times New Roman" panose="02020603050405020304" pitchFamily="18" charset="0"/>
                      <a:cs typeface="Times New Roman" panose="02020603050405020304" pitchFamily="18" charset="0"/>
                    </a:rPr>
                    <a:t> </a:t>
                  </a:r>
                  <a:r>
                    <a:rPr lang="vi-VN" sz="2000" dirty="0">
                      <a:solidFill>
                        <a:prstClr val="white"/>
                      </a:solidFill>
                      <a:latin typeface="Times New Roman" panose="02020603050405020304" pitchFamily="18" charset="0"/>
                      <a:cs typeface="Times New Roman" panose="02020603050405020304" pitchFamily="18" charset="0"/>
                    </a:rPr>
                    <a:t>khoảng</a:t>
                  </a:r>
                  <a:r>
                    <a:rPr lang="en-US" sz="2000" dirty="0">
                      <a:solidFill>
                        <a:prstClr val="white"/>
                      </a:solidFill>
                      <a:latin typeface="Times New Roman" panose="02020603050405020304" pitchFamily="18" charset="0"/>
                      <a:cs typeface="Times New Roman" panose="02020603050405020304" pitchFamily="18" charset="0"/>
                    </a:rPr>
                    <a:t> 0,5 – 10 </a:t>
                  </a:r>
                  <a14:m>
                    <m:oMath xmlns:m="http://schemas.openxmlformats.org/officeDocument/2006/math">
                      <m:r>
                        <a:rPr lang="en-US" sz="2000" i="1">
                          <a:solidFill>
                            <a:prstClr val="white"/>
                          </a:solidFill>
                          <a:latin typeface="Cambria Math" panose="02040503050406030204" pitchFamily="18" charset="0"/>
                          <a:ea typeface="Cambria Math" panose="02040503050406030204" pitchFamily="18" charset="0"/>
                        </a:rPr>
                        <m:t>𝜇</m:t>
                      </m:r>
                    </m:oMath>
                  </a14:m>
                  <a:r>
                    <a:rPr lang="en-US" sz="2000" dirty="0">
                      <a:solidFill>
                        <a:prstClr val="white"/>
                      </a:solidFill>
                      <a:latin typeface="Times New Roman" panose="02020603050405020304" pitchFamily="18" charset="0"/>
                      <a:cs typeface="Times New Roman" panose="02020603050405020304" pitchFamily="18" charset="0"/>
                    </a:rPr>
                    <a:t>m</a:t>
                  </a:r>
                  <a:r>
                    <a:rPr lang="vi-VN" sz="2000" dirty="0">
                      <a:solidFill>
                        <a:prstClr val="white"/>
                      </a:solidFill>
                      <a:latin typeface="Times New Roman" panose="02020603050405020304" pitchFamily="18" charset="0"/>
                      <a:cs typeface="Times New Roman" panose="02020603050405020304" pitchFamily="18" charset="0"/>
                    </a:rPr>
                    <a:t>, quan sát dưới kính hiển vi.</a:t>
                  </a:r>
                </a:p>
                <a:p>
                  <a:pPr marL="342900" indent="-342900" algn="just">
                    <a:lnSpc>
                      <a:spcPct val="120000"/>
                    </a:lnSpc>
                    <a:buFont typeface="Wingdings" panose="05000000000000000000" pitchFamily="2" charset="2"/>
                    <a:buChar char="§"/>
                  </a:pPr>
                  <a:r>
                    <a:rPr lang="vi-VN" sz="2000" dirty="0">
                      <a:solidFill>
                        <a:prstClr val="white"/>
                      </a:solidFill>
                      <a:latin typeface="Times New Roman" panose="02020603050405020304" pitchFamily="18" charset="0"/>
                      <a:cs typeface="Times New Roman" panose="02020603050405020304" pitchFamily="18" charset="0"/>
                    </a:rPr>
                    <a:t>Có cấu tạo tế bào nhân sơ</a:t>
                  </a:r>
                  <a:r>
                    <a:rPr lang="en-US" sz="2000" dirty="0">
                      <a:solidFill>
                        <a:prstClr val="white"/>
                      </a:solidFill>
                      <a:latin typeface="Times New Roman" panose="02020603050405020304" pitchFamily="18" charset="0"/>
                      <a:cs typeface="Times New Roman" panose="02020603050405020304" pitchFamily="18" charset="0"/>
                    </a:rPr>
                    <a:t>.</a:t>
                  </a:r>
                  <a:endParaRPr lang="vi-VN" sz="2000"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044006" y="1162055"/>
                  <a:ext cx="3367888" cy="2423120"/>
                </a:xfrm>
                <a:prstGeom prst="rect">
                  <a:avLst/>
                </a:prstGeom>
                <a:blipFill rotWithShape="0">
                  <a:blip r:embed="rId3"/>
                  <a:stretch>
                    <a:fillRect l="-1627" r="-1808"/>
                  </a:stretch>
                </a:blipFill>
                <a:ln>
                  <a:noFill/>
                </a:ln>
              </p:spPr>
              <p:txBody>
                <a:bodyPr/>
                <a:lstStyle/>
                <a:p>
                  <a:r>
                    <a:rPr lang="en-US">
                      <a:noFill/>
                    </a:rPr>
                    <a:t> </a:t>
                  </a:r>
                </a:p>
              </p:txBody>
            </p:sp>
          </mc:Fallback>
        </mc:AlternateContent>
        <p:sp>
          <p:nvSpPr>
            <p:cNvPr id="7" name="Rectangle 6"/>
            <p:cNvSpPr/>
            <p:nvPr/>
          </p:nvSpPr>
          <p:spPr>
            <a:xfrm>
              <a:off x="8875203" y="85599"/>
              <a:ext cx="1922777" cy="107645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Times New Roman" panose="02020603050405020304" pitchFamily="18" charset="0"/>
                  <a:cs typeface="Times New Roman" panose="02020603050405020304" pitchFamily="18" charset="0"/>
                </a:rPr>
                <a:t>NHẬN XÉT</a:t>
              </a:r>
            </a:p>
          </p:txBody>
        </p:sp>
      </p:grpSp>
      <p:sp>
        <p:nvSpPr>
          <p:cNvPr id="9" name="TextBox 8"/>
          <p:cNvSpPr txBox="1"/>
          <p:nvPr/>
        </p:nvSpPr>
        <p:spPr>
          <a:xfrm>
            <a:off x="344032" y="89297"/>
            <a:ext cx="2756079" cy="584775"/>
          </a:xfrm>
          <a:prstGeom prst="rect">
            <a:avLst/>
          </a:prstGeom>
          <a:solidFill>
            <a:srgbClr val="FFC000"/>
          </a:solidFill>
        </p:spPr>
        <p:txBody>
          <a:bodyPr wrap="square" rtlCol="0">
            <a:spAutoFit/>
          </a:bodyPr>
          <a:lstStyle/>
          <a:p>
            <a:r>
              <a:rPr lang="en-US" sz="3200" b="1" dirty="0">
                <a:solidFill>
                  <a:srgbClr val="FFF3FD"/>
                </a:solidFill>
                <a:latin typeface="Times New Roman" panose="02020603050405020304" pitchFamily="18" charset="0"/>
                <a:cs typeface="Times New Roman" panose="02020603050405020304" pitchFamily="18" charset="0"/>
              </a:rPr>
              <a:t>II. V</a:t>
            </a:r>
            <a:r>
              <a:rPr lang="en-US" sz="3200" b="1" dirty="0" smtClean="0">
                <a:solidFill>
                  <a:srgbClr val="FFF3FD"/>
                </a:solidFill>
                <a:latin typeface="Times New Roman" panose="02020603050405020304" pitchFamily="18" charset="0"/>
                <a:cs typeface="Times New Roman" panose="02020603050405020304" pitchFamily="18" charset="0"/>
              </a:rPr>
              <a:t>i </a:t>
            </a:r>
            <a:r>
              <a:rPr lang="en-US" sz="3200" b="1" dirty="0" err="1">
                <a:solidFill>
                  <a:srgbClr val="FFF3FD"/>
                </a:solidFill>
                <a:latin typeface="Times New Roman" panose="02020603050405020304" pitchFamily="18" charset="0"/>
                <a:cs typeface="Times New Roman" panose="02020603050405020304" pitchFamily="18" charset="0"/>
              </a:rPr>
              <a:t>khuẩn</a:t>
            </a:r>
            <a:r>
              <a:rPr lang="en-US" sz="3200" b="1" dirty="0">
                <a:solidFill>
                  <a:srgbClr val="FFF3FD"/>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5529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III.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 do virus </a:t>
            </a:r>
            <a:r>
              <a:rPr lang="en-US" u="sng" dirty="0" err="1" smtClean="0">
                <a:solidFill>
                  <a:srgbClr val="FF0000"/>
                </a:solidFill>
                <a:latin typeface="Times New Roman" panose="02020603050405020304" pitchFamily="18" charset="0"/>
                <a:cs typeface="Times New Roman" panose="02020603050405020304" pitchFamily="18" charset="0"/>
              </a:rPr>
              <a:t>và</a:t>
            </a:r>
            <a:r>
              <a:rPr lang="en-US" u="sng" dirty="0" smtClean="0">
                <a:solidFill>
                  <a:srgbClr val="FF0000"/>
                </a:solidFill>
                <a:latin typeface="Times New Roman" panose="02020603050405020304" pitchFamily="18" charset="0"/>
                <a:cs typeface="Times New Roman" panose="02020603050405020304" pitchFamily="18" charset="0"/>
              </a:rPr>
              <a:t> vi </a:t>
            </a:r>
            <a:r>
              <a:rPr lang="en-US" u="sng" dirty="0" err="1" smtClean="0">
                <a:solidFill>
                  <a:srgbClr val="FF0000"/>
                </a:solidFill>
                <a:latin typeface="Times New Roman" panose="02020603050405020304" pitchFamily="18" charset="0"/>
                <a:cs typeface="Times New Roman" panose="02020603050405020304" pitchFamily="18" charset="0"/>
              </a:rPr>
              <a:t>khuẩn</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gây</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nên</a:t>
            </a:r>
            <a:r>
              <a:rPr lang="en-US" u="sng" dirty="0" smtClean="0">
                <a:solidFill>
                  <a:srgbClr val="FF0000"/>
                </a:solidFill>
                <a:latin typeface="Times New Roman" panose="02020603050405020304" pitchFamily="18" charset="0"/>
                <a:cs typeface="Times New Roman" panose="02020603050405020304" pitchFamily="18" charset="0"/>
              </a:rPr>
              <a:t>:</a:t>
            </a:r>
            <a:br>
              <a:rPr lang="en-US" u="sng" dirty="0" smtClean="0">
                <a:solidFill>
                  <a:srgbClr val="FF0000"/>
                </a:solidFill>
                <a:latin typeface="Times New Roman" panose="02020603050405020304" pitchFamily="18" charset="0"/>
                <a:cs typeface="Times New Roman" panose="02020603050405020304" pitchFamily="18" charset="0"/>
              </a:rPr>
            </a:br>
            <a:r>
              <a:rPr lang="en-US" u="sng" dirty="0" smtClean="0">
                <a:solidFill>
                  <a:srgbClr val="FF0000"/>
                </a:solidFill>
                <a:latin typeface="Times New Roman" panose="02020603050405020304" pitchFamily="18" charset="0"/>
                <a:cs typeface="Times New Roman" panose="02020603050405020304" pitchFamily="18" charset="0"/>
              </a:rPr>
              <a:t>1. </a:t>
            </a:r>
            <a:r>
              <a:rPr lang="en-US" u="sng" dirty="0" err="1" smtClean="0">
                <a:solidFill>
                  <a:srgbClr val="FF0000"/>
                </a:solidFill>
                <a:latin typeface="Times New Roman" panose="02020603050405020304" pitchFamily="18" charset="0"/>
                <a:cs typeface="Times New Roman" panose="02020603050405020304" pitchFamily="18" charset="0"/>
              </a:rPr>
              <a:t>Phòng</a:t>
            </a:r>
            <a:r>
              <a:rPr lang="en-US" u="sng" dirty="0" smtClean="0">
                <a:solidFill>
                  <a:srgbClr val="FF0000"/>
                </a:solidFill>
                <a:latin typeface="Times New Roman" panose="02020603050405020304" pitchFamily="18" charset="0"/>
                <a:cs typeface="Times New Roman" panose="02020603050405020304" pitchFamily="18" charset="0"/>
              </a:rPr>
              <a:t> </a:t>
            </a:r>
            <a:r>
              <a:rPr lang="en-US" u="sng" dirty="0" err="1" smtClean="0">
                <a:solidFill>
                  <a:srgbClr val="FF0000"/>
                </a:solidFill>
                <a:latin typeface="Times New Roman" panose="02020603050405020304" pitchFamily="18" charset="0"/>
                <a:cs typeface="Times New Roman" panose="02020603050405020304" pitchFamily="18" charset="0"/>
              </a:rPr>
              <a:t>bệnh</a:t>
            </a:r>
            <a:r>
              <a:rPr lang="en-US" u="sng" dirty="0" smtClean="0">
                <a:solidFill>
                  <a:srgbClr val="FF0000"/>
                </a:solidFill>
                <a:latin typeface="Times New Roman" panose="02020603050405020304" pitchFamily="18" charset="0"/>
                <a:cs typeface="Times New Roman" panose="02020603050405020304" pitchFamily="18" charset="0"/>
              </a:rPr>
              <a:t>:</a:t>
            </a:r>
            <a:endParaRPr lang="en-US"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vaccine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ngăn</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ngừa</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bệnh</a:t>
            </a:r>
            <a:r>
              <a:rPr lang="en-US" sz="4400" u="sng" dirty="0">
                <a:solidFill>
                  <a:srgbClr val="FF0000"/>
                </a:solidFill>
                <a:latin typeface="Times New Roman" panose="02020603050405020304" pitchFamily="18" charset="0"/>
                <a:cs typeface="Times New Roman" panose="02020603050405020304" pitchFamily="18" charset="0"/>
              </a:rPr>
              <a:t> do virus </a:t>
            </a:r>
            <a:r>
              <a:rPr lang="en-US" sz="4400" u="sng" dirty="0" err="1">
                <a:solidFill>
                  <a:srgbClr val="FF0000"/>
                </a:solidFill>
                <a:latin typeface="Times New Roman" panose="02020603050405020304" pitchFamily="18" charset="0"/>
                <a:cs typeface="Times New Roman" panose="02020603050405020304" pitchFamily="18" charset="0"/>
              </a:rPr>
              <a:t>và</a:t>
            </a:r>
            <a:r>
              <a:rPr lang="en-US" sz="4400" u="sng" dirty="0">
                <a:solidFill>
                  <a:srgbClr val="FF0000"/>
                </a:solidFill>
                <a:latin typeface="Times New Roman" panose="02020603050405020304" pitchFamily="18" charset="0"/>
                <a:cs typeface="Times New Roman" panose="02020603050405020304" pitchFamily="18" charset="0"/>
              </a:rPr>
              <a:t> vi </a:t>
            </a:r>
            <a:r>
              <a:rPr lang="en-US" sz="4400" u="sng" dirty="0" err="1">
                <a:solidFill>
                  <a:srgbClr val="FF0000"/>
                </a:solidFill>
                <a:latin typeface="Times New Roman" panose="02020603050405020304" pitchFamily="18" charset="0"/>
                <a:cs typeface="Times New Roman" panose="02020603050405020304" pitchFamily="18" charset="0"/>
              </a:rPr>
              <a:t>khuẩn</a:t>
            </a:r>
            <a:r>
              <a:rPr lang="en-US" sz="4400" u="sng" dirty="0">
                <a:solidFill>
                  <a:srgbClr val="FF0000"/>
                </a:solidFill>
                <a:latin typeface="Times New Roman" panose="02020603050405020304" pitchFamily="18"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gây</a:t>
            </a:r>
            <a:r>
              <a:rPr lang="en-US" sz="4400" u="sng" dirty="0">
                <a:solidFill>
                  <a:srgbClr val="FF0000"/>
                </a:solidFill>
                <a:latin typeface="Times New Roman" panose="02020603050405020304" pitchFamily="18" charset="0"/>
                <a:cs typeface="Times New Roman" panose="02020603050405020304" pitchFamily="18" charset="0"/>
              </a:rPr>
              <a:t> </a:t>
            </a:r>
            <a:r>
              <a:rPr lang="en-US" sz="4400" u="sng" dirty="0" err="1">
                <a:solidFill>
                  <a:srgbClr val="FF0000"/>
                </a:solidFill>
                <a:latin typeface="Times New Roman" panose="02020603050405020304" pitchFamily="18" charset="0"/>
                <a:cs typeface="Times New Roman" panose="02020603050405020304" pitchFamily="18" charset="0"/>
              </a:rPr>
              <a:t>nên</a:t>
            </a:r>
            <a:r>
              <a:rPr lang="en-US" sz="4400" u="sng" dirty="0" smtClean="0">
                <a:solidFill>
                  <a:srgbClr val="FF0000"/>
                </a:solidFill>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r>
            <a:br>
              <a:rPr lang="en-US" sz="4400" dirty="0">
                <a:latin typeface="Times New Roman" panose="02020603050405020304" pitchFamily="18" charset="0"/>
                <a:cs typeface="Times New Roman" panose="02020603050405020304" pitchFamily="18" charset="0"/>
              </a:rPr>
            </a:br>
            <a:r>
              <a:rPr lang="en-US" sz="4400" u="sng" dirty="0" smtClean="0">
                <a:solidFill>
                  <a:srgbClr val="FF0000"/>
                </a:solidFill>
                <a:latin typeface="Times New Roman" panose="02020603050405020304" pitchFamily="18" charset="0"/>
                <a:cs typeface="Times New Roman" panose="02020603050405020304" pitchFamily="18" charset="0"/>
              </a:rPr>
              <a:t>3</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44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400" u="sng"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thuốc</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kháng</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u="sng"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u="sng" dirty="0" smtClean="0">
                <a:solidFill>
                  <a:srgbClr val="FF0000"/>
                </a:solidFill>
                <a:latin typeface="Times New Roman" panose="02020603050405020304" pitchFamily="18" charset="0"/>
                <a:cs typeface="Times New Roman" panose="02020603050405020304" pitchFamily="18" charset="0"/>
              </a:rPr>
              <a:t>vi </a:t>
            </a:r>
            <a:r>
              <a:rPr lang="en-US" sz="4400" u="sng" dirty="0" err="1" smtClean="0">
                <a:solidFill>
                  <a:srgbClr val="FF0000"/>
                </a:solidFill>
                <a:latin typeface="Times New Roman" panose="02020603050405020304" pitchFamily="18" charset="0"/>
                <a:cs typeface="Times New Roman" panose="02020603050405020304" pitchFamily="18" charset="0"/>
              </a:rPr>
              <a:t>khuẩn</a:t>
            </a:r>
            <a:r>
              <a:rPr lang="en-US" sz="4400" u="sng" dirty="0" smtClean="0">
                <a:solidFill>
                  <a:srgbClr val="FF0000"/>
                </a:solidFill>
                <a:latin typeface="Times New Roman" panose="02020603050405020304" pitchFamily="18" charset="0"/>
                <a:cs typeface="Times New Roman" panose="02020603050405020304" pitchFamily="18" charset="0"/>
              </a:rPr>
              <a:t> </a:t>
            </a:r>
            <a:r>
              <a:rPr lang="en-US" sz="4400" u="sng" dirty="0" err="1" smtClean="0">
                <a:solidFill>
                  <a:srgbClr val="FF0000"/>
                </a:solidFill>
                <a:latin typeface="Times New Roman" panose="02020603050405020304" pitchFamily="18" charset="0"/>
                <a:cs typeface="Times New Roman" panose="02020603050405020304" pitchFamily="18" charset="0"/>
              </a:rPr>
              <a:t>gây</a:t>
            </a:r>
            <a:r>
              <a:rPr lang="en-US" sz="4400" u="sng" dirty="0" smtClean="0">
                <a:solidFill>
                  <a:srgbClr val="FF0000"/>
                </a:solidFill>
                <a:latin typeface="Times New Roman" panose="02020603050405020304" pitchFamily="18" charset="0"/>
                <a:cs typeface="Times New Roman" panose="02020603050405020304" pitchFamily="18" charset="0"/>
              </a:rPr>
              <a:t> </a:t>
            </a:r>
            <a:r>
              <a:rPr lang="en-US" sz="4400" u="sng" dirty="0" err="1" smtClean="0">
                <a:solidFill>
                  <a:srgbClr val="FF0000"/>
                </a:solidFill>
                <a:latin typeface="Times New Roman" panose="02020603050405020304" pitchFamily="18" charset="0"/>
                <a:cs typeface="Times New Roman" panose="02020603050405020304" pitchFamily="18" charset="0"/>
              </a:rPr>
              <a:t>bệnh</a:t>
            </a:r>
            <a:r>
              <a:rPr lang="en-US" sz="4400" u="sng" dirty="0" smtClean="0">
                <a:solidFill>
                  <a:srgbClr val="FF0000"/>
                </a:solidFill>
                <a:latin typeface="Times New Roman" panose="02020603050405020304" pitchFamily="18" charset="0"/>
                <a:cs typeface="Times New Roman" panose="02020603050405020304" pitchFamily="18" charset="0"/>
              </a:rPr>
              <a:t>:</a:t>
            </a:r>
          </a:p>
          <a:p>
            <a:pPr marL="0" indent="0">
              <a:buNone/>
            </a:pP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bị</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do vi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khuẩn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gây</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nên</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người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ta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dùng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thuốc</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kháng</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sinh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để</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chữa</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bệnh</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4400" dirty="0">
              <a:latin typeface="Times New Roman" panose="02020603050405020304" pitchFamily="18" charset="0"/>
              <a:ea typeface="Calibri" panose="020F0502020204030204" pitchFamily="34" charset="0"/>
              <a:cs typeface="Times New Roman" panose="02020603050405020304" pitchFamily="18" charset="0"/>
            </a:endParaRPr>
          </a:p>
          <a:p>
            <a:endParaRPr lang="vi-VN"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117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21707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2" y="0"/>
            <a:ext cx="2262867" cy="843090"/>
          </a:xfrm>
          <a:prstGeom prst="rect">
            <a:avLst/>
          </a:prstGeom>
        </p:spPr>
      </p:pic>
      <p:sp>
        <p:nvSpPr>
          <p:cNvPr id="15" name="矩形 14"/>
          <p:cNvSpPr/>
          <p:nvPr/>
        </p:nvSpPr>
        <p:spPr>
          <a:xfrm>
            <a:off x="309799" y="2227443"/>
            <a:ext cx="11572400" cy="923330"/>
          </a:xfrm>
          <a:prstGeom prst="rect">
            <a:avLst/>
          </a:prstGeom>
        </p:spPr>
        <p:txBody>
          <a:bodyPr wrap="none">
            <a:spAutoFit/>
          </a:bodyPr>
          <a:lstStyle/>
          <a:p>
            <a:pPr algn="ctr"/>
            <a:r>
              <a:rPr lang="en-US" altLang="zh-CN" sz="5400" b="1" kern="100" dirty="0">
                <a:solidFill>
                  <a:srgbClr val="39B4C5"/>
                </a:solidFill>
                <a:latin typeface="Times New Roman" panose="02020603050405020304" pitchFamily="18" charset="0"/>
                <a:ea typeface="微软雅黑" panose="020B0503020204020204" pitchFamily="34" charset="-122"/>
                <a:cs typeface="Times New Roman" panose="02020603050405020304" pitchFamily="18" charset="0"/>
              </a:rPr>
              <a:t>CÁM ƠN CÁC EM ĐÃ LẮNG NGHE</a:t>
            </a:r>
            <a:endParaRPr lang="zh-CN" altLang="en-US" sz="5400" b="1" kern="100" dirty="0">
              <a:solidFill>
                <a:srgbClr val="39B4C5"/>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3404320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Rectangle 1"/>
          <p:cNvSpPr/>
          <p:nvPr/>
        </p:nvSpPr>
        <p:spPr>
          <a:xfrm>
            <a:off x="115909" y="103031"/>
            <a:ext cx="11951595" cy="66583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6095999" y="1467286"/>
            <a:ext cx="5712737" cy="4250934"/>
            <a:chOff x="328289" y="416972"/>
            <a:chExt cx="5712737" cy="2856677"/>
          </a:xfrm>
        </p:grpSpPr>
        <p:sp>
          <p:nvSpPr>
            <p:cNvPr id="5" name="TextBox 4"/>
            <p:cNvSpPr txBox="1"/>
            <p:nvPr/>
          </p:nvSpPr>
          <p:spPr>
            <a:xfrm>
              <a:off x="328289" y="2873539"/>
              <a:ext cx="5712737"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Hình</a:t>
              </a:r>
              <a:r>
                <a:rPr lang="en-US"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16.8</a:t>
              </a:r>
              <a:r>
                <a:rPr lang="vi-VN" sz="20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2000" dirty="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Kích thước của một số loài sinh vật</a:t>
              </a:r>
            </a:p>
          </p:txBody>
        </p:sp>
        <p:pic>
          <p:nvPicPr>
            <p:cNvPr id="10" name="Picture 9"/>
            <p:cNvPicPr/>
            <p:nvPr/>
          </p:nvPicPr>
          <p:blipFill rotWithShape="1">
            <a:blip r:embed="rId2">
              <a:lum bright="-12000" contrast="36000"/>
            </a:blip>
            <a:srcRect l="26923" b="9498"/>
            <a:stretch/>
          </p:blipFill>
          <p:spPr>
            <a:xfrm>
              <a:off x="2134456" y="416972"/>
              <a:ext cx="2725092" cy="2415514"/>
            </a:xfrm>
            <a:prstGeom prst="rect">
              <a:avLst/>
            </a:prstGeom>
            <a:ln/>
          </p:spPr>
          <p:style>
            <a:lnRef idx="2">
              <a:schemeClr val="accent1"/>
            </a:lnRef>
            <a:fillRef idx="1">
              <a:schemeClr val="lt1"/>
            </a:fillRef>
            <a:effectRef idx="0">
              <a:schemeClr val="accent1"/>
            </a:effectRef>
            <a:fontRef idx="minor">
              <a:schemeClr val="dk1"/>
            </a:fontRef>
          </p:style>
        </p:pic>
        <p:sp>
          <p:nvSpPr>
            <p:cNvPr id="9" name="TextBox 8"/>
            <p:cNvSpPr txBox="1"/>
            <p:nvPr/>
          </p:nvSpPr>
          <p:spPr>
            <a:xfrm>
              <a:off x="672321" y="1365824"/>
              <a:ext cx="160246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Thành tế bào</a:t>
              </a:r>
              <a:endParaRPr lang="vi-VN"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2" name="TextBox 11"/>
            <p:cNvSpPr txBox="1"/>
            <p:nvPr/>
          </p:nvSpPr>
          <p:spPr>
            <a:xfrm>
              <a:off x="762855" y="1978075"/>
              <a:ext cx="160246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vi-VN" dirty="0" smtClean="0">
                  <a:solidFill>
                    <a:schemeClr val="accent1">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Màng tế bào</a:t>
              </a:r>
              <a:endParaRPr lang="vi-VN" dirty="0">
                <a:solidFill>
                  <a:schemeClr val="accent1">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3" name="TextBox 12"/>
            <p:cNvSpPr txBox="1"/>
            <p:nvPr/>
          </p:nvSpPr>
          <p:spPr>
            <a:xfrm>
              <a:off x="3361200" y="574788"/>
              <a:ext cx="160246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dirty="0" smtClean="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rPr>
                <a:t>Tế bào chất</a:t>
              </a:r>
              <a:endParaRPr lang="vi-VN" dirty="0">
                <a:solidFill>
                  <a:schemeClr val="accent6">
                    <a:lumMod val="75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14" name="TextBox 13"/>
            <p:cNvSpPr txBox="1"/>
            <p:nvPr/>
          </p:nvSpPr>
          <p:spPr>
            <a:xfrm>
              <a:off x="3526426" y="1175296"/>
              <a:ext cx="1602463"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dirty="0" smtClean="0">
                  <a:solidFill>
                    <a:schemeClr val="accent2">
                      <a:lumMod val="60000"/>
                      <a:lumOff val="4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Vùng nhân</a:t>
              </a:r>
              <a:endParaRPr lang="vi-VN" dirty="0">
                <a:solidFill>
                  <a:schemeClr val="accent2">
                    <a:lumMod val="60000"/>
                    <a:lumOff val="40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sp>
        <p:nvSpPr>
          <p:cNvPr id="3" name="TextBox 2"/>
          <p:cNvSpPr txBox="1"/>
          <p:nvPr/>
        </p:nvSpPr>
        <p:spPr>
          <a:xfrm>
            <a:off x="263375" y="1778151"/>
            <a:ext cx="5493143" cy="2123658"/>
          </a:xfrm>
          <a:prstGeom prst="rect">
            <a:avLst/>
          </a:prstGeom>
          <a:solidFill>
            <a:schemeClr val="accent1">
              <a:lumMod val="20000"/>
              <a:lumOff val="80000"/>
            </a:schemeClr>
          </a:solidFill>
        </p:spPr>
        <p:txBody>
          <a:bodyPr wrap="square" rtlCol="0">
            <a:spAutoFit/>
          </a:bodyPr>
          <a:lstStyle/>
          <a:p>
            <a:r>
              <a:rPr lang="en-US" sz="2200" dirty="0" smtClean="0">
                <a:solidFill>
                  <a:srgbClr val="002060"/>
                </a:solidFill>
                <a:latin typeface="Times New Roman" panose="02020603050405020304" pitchFamily="18" charset="0"/>
                <a:cs typeface="Times New Roman" panose="02020603050405020304" pitchFamily="18" charset="0"/>
              </a:rPr>
              <a:t>- Vi </a:t>
            </a:r>
            <a:r>
              <a:rPr lang="en-US" sz="2200" dirty="0" err="1" smtClean="0">
                <a:solidFill>
                  <a:srgbClr val="002060"/>
                </a:solidFill>
                <a:latin typeface="Times New Roman" panose="02020603050405020304" pitchFamily="18" charset="0"/>
                <a:cs typeface="Times New Roman" panose="02020603050405020304" pitchFamily="18" charset="0"/>
              </a:rPr>
              <a:t>khuẩn</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là</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những</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sinh</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vật</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nhỏ</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bé</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có</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cấu</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tạo</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tế</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bào</a:t>
            </a:r>
            <a:r>
              <a:rPr lang="en-US" sz="2200" dirty="0" smtClean="0">
                <a:solidFill>
                  <a:srgbClr val="002060"/>
                </a:solidFill>
                <a:latin typeface="Times New Roman" panose="02020603050405020304" pitchFamily="18" charset="0"/>
                <a:cs typeface="Times New Roman" panose="02020603050405020304" pitchFamily="18" charset="0"/>
              </a:rPr>
              <a:t>.</a:t>
            </a:r>
          </a:p>
          <a:p>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Cấu</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tạo</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gồm</a:t>
            </a:r>
            <a:r>
              <a:rPr lang="en-US" sz="2200" dirty="0" smtClean="0">
                <a:solidFill>
                  <a:srgbClr val="002060"/>
                </a:solidFill>
                <a:latin typeface="Times New Roman" panose="02020603050405020304" pitchFamily="18" charset="0"/>
                <a:cs typeface="Times New Roman" panose="02020603050405020304" pitchFamily="18" charset="0"/>
              </a:rPr>
              <a:t>:</a:t>
            </a:r>
            <a:r>
              <a:rPr lang="en-US" sz="2200" dirty="0">
                <a:solidFill>
                  <a:srgbClr val="002060"/>
                </a:solidFill>
                <a:latin typeface="Times New Roman" panose="02020603050405020304" pitchFamily="18" charset="0"/>
                <a:cs typeface="Times New Roman" panose="02020603050405020304" pitchFamily="18" charset="0"/>
              </a:rPr>
              <a:t> </a:t>
            </a:r>
            <a:r>
              <a:rPr lang="en-US" sz="2200" dirty="0" smtClean="0">
                <a:solidFill>
                  <a:srgbClr val="002060"/>
                </a:solidFill>
                <a:latin typeface="Times New Roman" panose="02020603050405020304" pitchFamily="18" charset="0"/>
                <a:cs typeface="Times New Roman" panose="02020603050405020304" pitchFamily="18" charset="0"/>
              </a:rPr>
              <a:t> + </a:t>
            </a:r>
            <a:r>
              <a:rPr lang="en-US" sz="2200" dirty="0" err="1" smtClean="0">
                <a:solidFill>
                  <a:srgbClr val="002060"/>
                </a:solidFill>
                <a:latin typeface="Times New Roman" panose="02020603050405020304" pitchFamily="18" charset="0"/>
                <a:cs typeface="Times New Roman" panose="02020603050405020304" pitchFamily="18" charset="0"/>
              </a:rPr>
              <a:t>Thành</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tế</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bào</a:t>
            </a:r>
            <a:endParaRPr lang="en-US" sz="2200" dirty="0" smtClean="0">
              <a:solidFill>
                <a:srgbClr val="002060"/>
              </a:solidFill>
              <a:latin typeface="Times New Roman" panose="02020603050405020304" pitchFamily="18" charset="0"/>
              <a:cs typeface="Times New Roman" panose="02020603050405020304" pitchFamily="18" charset="0"/>
            </a:endParaRPr>
          </a:p>
          <a:p>
            <a:r>
              <a:rPr lang="en-US" sz="2200" dirty="0" smtClean="0">
                <a:solidFill>
                  <a:srgbClr val="002060"/>
                </a:solidFill>
                <a:latin typeface="Times New Roman" panose="02020603050405020304" pitchFamily="18" charset="0"/>
                <a:cs typeface="Times New Roman" panose="02020603050405020304" pitchFamily="18" charset="0"/>
              </a:rPr>
              <a:t>		+ </a:t>
            </a:r>
            <a:r>
              <a:rPr lang="en-US" sz="2200" dirty="0" err="1" smtClean="0">
                <a:solidFill>
                  <a:srgbClr val="002060"/>
                </a:solidFill>
                <a:latin typeface="Times New Roman" panose="02020603050405020304" pitchFamily="18" charset="0"/>
                <a:cs typeface="Times New Roman" panose="02020603050405020304" pitchFamily="18" charset="0"/>
              </a:rPr>
              <a:t>Màng</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tế</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bào</a:t>
            </a:r>
            <a:endParaRPr lang="en-US" sz="2200" dirty="0" smtClean="0">
              <a:solidFill>
                <a:srgbClr val="002060"/>
              </a:solidFill>
              <a:latin typeface="Times New Roman" panose="02020603050405020304" pitchFamily="18" charset="0"/>
              <a:cs typeface="Times New Roman" panose="02020603050405020304" pitchFamily="18" charset="0"/>
            </a:endParaRPr>
          </a:p>
          <a:p>
            <a:r>
              <a:rPr lang="en-US" sz="2200" dirty="0" smtClean="0">
                <a:solidFill>
                  <a:srgbClr val="002060"/>
                </a:solidFill>
                <a:latin typeface="Times New Roman" panose="02020603050405020304" pitchFamily="18" charset="0"/>
                <a:cs typeface="Times New Roman" panose="02020603050405020304" pitchFamily="18" charset="0"/>
              </a:rPr>
              <a:t>		+ </a:t>
            </a:r>
            <a:r>
              <a:rPr lang="en-US" sz="2200" dirty="0" err="1" smtClean="0">
                <a:solidFill>
                  <a:srgbClr val="002060"/>
                </a:solidFill>
                <a:latin typeface="Times New Roman" panose="02020603050405020304" pitchFamily="18" charset="0"/>
                <a:cs typeface="Times New Roman" panose="02020603050405020304" pitchFamily="18" charset="0"/>
              </a:rPr>
              <a:t>Tế</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bào</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chất</a:t>
            </a:r>
            <a:endParaRPr lang="en-US" sz="2200" dirty="0" smtClean="0">
              <a:solidFill>
                <a:srgbClr val="002060"/>
              </a:solidFill>
              <a:latin typeface="Times New Roman" panose="02020603050405020304" pitchFamily="18" charset="0"/>
              <a:cs typeface="Times New Roman" panose="02020603050405020304" pitchFamily="18" charset="0"/>
            </a:endParaRPr>
          </a:p>
          <a:p>
            <a:r>
              <a:rPr lang="en-US" sz="2200" dirty="0" smtClean="0">
                <a:solidFill>
                  <a:srgbClr val="002060"/>
                </a:solidFill>
                <a:latin typeface="Times New Roman" panose="02020603050405020304" pitchFamily="18" charset="0"/>
                <a:cs typeface="Times New Roman" panose="02020603050405020304" pitchFamily="18" charset="0"/>
              </a:rPr>
              <a:t>		+ </a:t>
            </a:r>
            <a:r>
              <a:rPr lang="en-US" sz="2200" dirty="0" err="1" smtClean="0">
                <a:solidFill>
                  <a:srgbClr val="002060"/>
                </a:solidFill>
                <a:latin typeface="Times New Roman" panose="02020603050405020304" pitchFamily="18" charset="0"/>
                <a:cs typeface="Times New Roman" panose="02020603050405020304" pitchFamily="18" charset="0"/>
              </a:rPr>
              <a:t>Vùng</a:t>
            </a:r>
            <a:r>
              <a:rPr lang="en-US" sz="2200" dirty="0" smtClean="0">
                <a:solidFill>
                  <a:srgbClr val="002060"/>
                </a:solidFill>
                <a:latin typeface="Times New Roman" panose="02020603050405020304" pitchFamily="18" charset="0"/>
                <a:cs typeface="Times New Roman" panose="02020603050405020304" pitchFamily="18" charset="0"/>
              </a:rPr>
              <a:t> </a:t>
            </a:r>
            <a:r>
              <a:rPr lang="en-US" sz="2200" dirty="0" err="1" smtClean="0">
                <a:solidFill>
                  <a:srgbClr val="002060"/>
                </a:solidFill>
                <a:latin typeface="Times New Roman" panose="02020603050405020304" pitchFamily="18" charset="0"/>
                <a:cs typeface="Times New Roman" panose="02020603050405020304" pitchFamily="18" charset="0"/>
              </a:rPr>
              <a:t>nhân</a:t>
            </a:r>
            <a:endParaRPr lang="en-US" sz="2200" dirty="0" smtClean="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472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146165" y="1305274"/>
            <a:ext cx="6971763" cy="5402906"/>
            <a:chOff x="452670" y="-351511"/>
            <a:chExt cx="6971763" cy="5402906"/>
          </a:xfrm>
        </p:grpSpPr>
        <p:grpSp>
          <p:nvGrpSpPr>
            <p:cNvPr id="4" name="Group 3"/>
            <p:cNvGrpSpPr/>
            <p:nvPr/>
          </p:nvGrpSpPr>
          <p:grpSpPr>
            <a:xfrm>
              <a:off x="452670" y="-351511"/>
              <a:ext cx="6578155" cy="4948132"/>
              <a:chOff x="452670" y="-140198"/>
              <a:chExt cx="6578155" cy="4948132"/>
            </a:xfrm>
          </p:grpSpPr>
          <p:pic>
            <p:nvPicPr>
              <p:cNvPr id="4098" name="Picture 2" descr="Bệnh kiết lỵ nguyên nhân và triệu chứng"/>
              <p:cNvPicPr>
                <a:picLocks noChangeAspect="1" noChangeArrowheads="1"/>
              </p:cNvPicPr>
              <p:nvPr/>
            </p:nvPicPr>
            <p:blipFill rotWithShape="1">
              <a:blip r:embed="rId2">
                <a:extLst>
                  <a:ext uri="{28A0092B-C50C-407E-A947-70E740481C1C}">
                    <a14:useLocalDpi xmlns:a14="http://schemas.microsoft.com/office/drawing/2010/main" val="0"/>
                  </a:ext>
                </a:extLst>
              </a:blip>
              <a:srcRect l="9951" r="7672"/>
              <a:stretch/>
            </p:blipFill>
            <p:spPr bwMode="auto">
              <a:xfrm>
                <a:off x="452670" y="-140198"/>
                <a:ext cx="3383736"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hững bất ngờ thú vị về vi khuẩn đường ruột bạn nên biết | Cleaniped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8" r="7053"/>
              <a:stretch/>
            </p:blipFill>
            <p:spPr bwMode="auto">
              <a:xfrm>
                <a:off x="573195" y="2658259"/>
                <a:ext cx="2895233" cy="21496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ố người chết vì siêu vi khuẩn sẽ vượt ung th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4592" y="2647589"/>
                <a:ext cx="2866233" cy="21496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52670" y="1914121"/>
              <a:ext cx="6971763" cy="3137274"/>
              <a:chOff x="452670" y="1914121"/>
              <a:chExt cx="6971763" cy="3137274"/>
            </a:xfrm>
          </p:grpSpPr>
          <p:sp>
            <p:nvSpPr>
              <p:cNvPr id="6" name="TextBox 5"/>
              <p:cNvSpPr txBox="1"/>
              <p:nvPr/>
            </p:nvSpPr>
            <p:spPr>
              <a:xfrm>
                <a:off x="633742" y="1914121"/>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lị gây bệnh kiết lị</a:t>
                </a:r>
              </a:p>
            </p:txBody>
          </p:sp>
          <p:sp>
            <p:nvSpPr>
              <p:cNvPr id="14" name="TextBox 13"/>
              <p:cNvSpPr txBox="1"/>
              <p:nvPr/>
            </p:nvSpPr>
            <p:spPr>
              <a:xfrm>
                <a:off x="452670" y="4682063"/>
                <a:ext cx="3264715"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Trực khuẩn đường ruột gây tiêu chảy</a:t>
                </a:r>
              </a:p>
            </p:txBody>
          </p:sp>
          <p:sp>
            <p:nvSpPr>
              <p:cNvPr id="15" name="TextBox 14"/>
              <p:cNvSpPr txBox="1"/>
              <p:nvPr/>
            </p:nvSpPr>
            <p:spPr>
              <a:xfrm>
                <a:off x="3854035" y="4682063"/>
                <a:ext cx="3570398"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Tụ cầu khuẩn gây nhiễm khuẩn trên da</a:t>
                </a:r>
              </a:p>
            </p:txBody>
          </p:sp>
        </p:grpSp>
      </p:grpSp>
      <p:grpSp>
        <p:nvGrpSpPr>
          <p:cNvPr id="10" name="Group 9"/>
          <p:cNvGrpSpPr/>
          <p:nvPr/>
        </p:nvGrpSpPr>
        <p:grpSpPr>
          <a:xfrm>
            <a:off x="3511314" y="1428121"/>
            <a:ext cx="7171776" cy="5280059"/>
            <a:chOff x="3817819" y="-156236"/>
            <a:chExt cx="7171776" cy="5280059"/>
          </a:xfrm>
        </p:grpSpPr>
        <p:grpSp>
          <p:nvGrpSpPr>
            <p:cNvPr id="5" name="Group 4"/>
            <p:cNvGrpSpPr/>
            <p:nvPr/>
          </p:nvGrpSpPr>
          <p:grpSpPr>
            <a:xfrm>
              <a:off x="3817819" y="-156236"/>
              <a:ext cx="7171776" cy="4669869"/>
              <a:chOff x="3464599" y="368865"/>
              <a:chExt cx="7171776" cy="4669869"/>
            </a:xfrm>
          </p:grpSpPr>
          <p:pic>
            <p:nvPicPr>
              <p:cNvPr id="4106" name="Picture 10" descr="Xét nghiệm liên cầu khuẩn nhóm B cho phụ nữ mang th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4599" y="368865"/>
                <a:ext cx="3382426" cy="190397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Đặc điểm xoắn khuẩn giang mai | Vinmec"/>
              <p:cNvPicPr>
                <a:picLocks noChangeAspect="1" noChangeArrowheads="1"/>
              </p:cNvPicPr>
              <p:nvPr/>
            </p:nvPicPr>
            <p:blipFill rotWithShape="1">
              <a:blip r:embed="rId6">
                <a:extLst>
                  <a:ext uri="{28A0092B-C50C-407E-A947-70E740481C1C}">
                    <a14:useLocalDpi xmlns:a14="http://schemas.microsoft.com/office/drawing/2010/main" val="0"/>
                  </a:ext>
                </a:extLst>
              </a:blip>
              <a:srcRect r="4720"/>
              <a:stretch/>
            </p:blipFill>
            <p:spPr bwMode="auto">
              <a:xfrm>
                <a:off x="7575824" y="487992"/>
                <a:ext cx="2895233" cy="190770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Nhiễm khuẩn do Vibrio parahaemolyticus (tả biển)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7776" y="3211397"/>
                <a:ext cx="3248599" cy="18273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164592" y="1986549"/>
              <a:ext cx="6698055" cy="3137274"/>
              <a:chOff x="4164592" y="1986549"/>
              <a:chExt cx="6698055" cy="3137274"/>
            </a:xfrm>
          </p:grpSpPr>
          <p:sp>
            <p:nvSpPr>
              <p:cNvPr id="16" name="TextBox 15"/>
              <p:cNvSpPr txBox="1"/>
              <p:nvPr/>
            </p:nvSpPr>
            <p:spPr>
              <a:xfrm>
                <a:off x="4164592" y="1986549"/>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Liên cầu khuẩn</a:t>
                </a:r>
              </a:p>
            </p:txBody>
          </p:sp>
          <p:sp>
            <p:nvSpPr>
              <p:cNvPr id="17" name="TextBox 16"/>
              <p:cNvSpPr txBox="1"/>
              <p:nvPr/>
            </p:nvSpPr>
            <p:spPr>
              <a:xfrm>
                <a:off x="8032220" y="1986549"/>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Xoắn khuẩn</a:t>
                </a:r>
              </a:p>
            </p:txBody>
          </p:sp>
          <p:sp>
            <p:nvSpPr>
              <p:cNvPr id="18" name="TextBox 17"/>
              <p:cNvSpPr txBox="1"/>
              <p:nvPr/>
            </p:nvSpPr>
            <p:spPr>
              <a:xfrm>
                <a:off x="8173768" y="4754491"/>
                <a:ext cx="2688879" cy="369332"/>
              </a:xfrm>
              <a:prstGeom prst="rect">
                <a:avLst/>
              </a:prstGeom>
              <a:noFill/>
            </p:spPr>
            <p:txBody>
              <a:bodyPr wrap="square" rtlCol="0">
                <a:spAutoFit/>
              </a:bodyPr>
              <a:lstStyle/>
              <a:p>
                <a:pPr algn="ctr"/>
                <a:r>
                  <a:rPr lang="vi-VN" dirty="0">
                    <a:solidFill>
                      <a:prstClr val="white"/>
                    </a:solidFill>
                    <a:latin typeface="Acumin Pro Condensed" panose="020B0806020202020204" pitchFamily="34" charset="0"/>
                  </a:rPr>
                  <a:t>Phẩy khuẩn tả</a:t>
                </a:r>
              </a:p>
            </p:txBody>
          </p:sp>
        </p:grpSp>
      </p:grpSp>
      <p:grpSp>
        <p:nvGrpSpPr>
          <p:cNvPr id="12" name="Group 11"/>
          <p:cNvGrpSpPr/>
          <p:nvPr/>
        </p:nvGrpSpPr>
        <p:grpSpPr>
          <a:xfrm>
            <a:off x="82376" y="606582"/>
            <a:ext cx="3447525" cy="6164972"/>
            <a:chOff x="82376" y="606582"/>
            <a:chExt cx="3447525" cy="6164972"/>
          </a:xfrm>
        </p:grpSpPr>
        <p:sp>
          <p:nvSpPr>
            <p:cNvPr id="2" name="Rectangle 1"/>
            <p:cNvSpPr/>
            <p:nvPr/>
          </p:nvSpPr>
          <p:spPr>
            <a:xfrm>
              <a:off x="82376" y="959667"/>
              <a:ext cx="3447525" cy="581188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ectangle 2"/>
            <p:cNvSpPr/>
            <p:nvPr/>
          </p:nvSpPr>
          <p:spPr>
            <a:xfrm>
              <a:off x="686981" y="606582"/>
              <a:ext cx="2054649" cy="50699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latin typeface="Acumin Pro Condensed" panose="020B0806020202020204" pitchFamily="34" charset="0"/>
                </a:rPr>
                <a:t>HÌNH QUE</a:t>
              </a:r>
            </a:p>
          </p:txBody>
        </p:sp>
      </p:grpSp>
      <p:grpSp>
        <p:nvGrpSpPr>
          <p:cNvPr id="24" name="Group 23"/>
          <p:cNvGrpSpPr/>
          <p:nvPr/>
        </p:nvGrpSpPr>
        <p:grpSpPr>
          <a:xfrm>
            <a:off x="3666551" y="644546"/>
            <a:ext cx="3447525" cy="6130141"/>
            <a:chOff x="82376" y="641413"/>
            <a:chExt cx="3447525" cy="6130141"/>
          </a:xfrm>
        </p:grpSpPr>
        <p:sp>
          <p:nvSpPr>
            <p:cNvPr id="25" name="Rectangle 24"/>
            <p:cNvSpPr/>
            <p:nvPr/>
          </p:nvSpPr>
          <p:spPr>
            <a:xfrm>
              <a:off x="82376" y="959667"/>
              <a:ext cx="3447525" cy="581188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12577" y="641413"/>
              <a:ext cx="2054649" cy="5069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CẦU</a:t>
              </a:r>
            </a:p>
          </p:txBody>
        </p:sp>
      </p:grpSp>
      <p:grpSp>
        <p:nvGrpSpPr>
          <p:cNvPr id="27" name="Group 26"/>
          <p:cNvGrpSpPr/>
          <p:nvPr/>
        </p:nvGrpSpPr>
        <p:grpSpPr>
          <a:xfrm>
            <a:off x="7338614" y="615635"/>
            <a:ext cx="4536876" cy="5851231"/>
            <a:chOff x="82376" y="615635"/>
            <a:chExt cx="4536876" cy="5851231"/>
          </a:xfrm>
        </p:grpSpPr>
        <p:sp>
          <p:nvSpPr>
            <p:cNvPr id="28" name="Rectangle 27"/>
            <p:cNvSpPr/>
            <p:nvPr/>
          </p:nvSpPr>
          <p:spPr>
            <a:xfrm>
              <a:off x="82376" y="959667"/>
              <a:ext cx="3447525" cy="29805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778813" y="615635"/>
              <a:ext cx="2054649" cy="50699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XOẮN</a:t>
              </a:r>
            </a:p>
          </p:txBody>
        </p:sp>
        <p:sp>
          <p:nvSpPr>
            <p:cNvPr id="31" name="Rectangle 30"/>
            <p:cNvSpPr/>
            <p:nvPr/>
          </p:nvSpPr>
          <p:spPr>
            <a:xfrm>
              <a:off x="3497848" y="4398671"/>
              <a:ext cx="1121404" cy="206819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prstClr val="white"/>
                  </a:solidFill>
                  <a:latin typeface="Acumin Pro Condensed" panose="020B0806020202020204" pitchFamily="34" charset="0"/>
                </a:rPr>
                <a:t>HÌNH </a:t>
              </a:r>
              <a:r>
                <a:rPr lang="en-US" sz="2800" dirty="0">
                  <a:solidFill>
                    <a:prstClr val="white"/>
                  </a:solidFill>
                  <a:latin typeface="Acumin Pro Condensed" panose="020B0806020202020204" pitchFamily="34" charset="0"/>
                </a:rPr>
                <a:t>KHÁC</a:t>
              </a:r>
            </a:p>
            <a:p>
              <a:pPr algn="ctr"/>
              <a:r>
                <a:rPr lang="en-US" sz="2800" dirty="0">
                  <a:solidFill>
                    <a:prstClr val="white"/>
                  </a:solidFill>
                  <a:latin typeface="Acumin Pro Condensed" panose="020B0806020202020204" pitchFamily="34" charset="0"/>
                </a:rPr>
                <a:t>(</a:t>
              </a:r>
              <a:r>
                <a:rPr lang="vi-VN" sz="2800" dirty="0">
                  <a:solidFill>
                    <a:prstClr val="white"/>
                  </a:solidFill>
                  <a:latin typeface="Acumin Pro Condensed" panose="020B0806020202020204" pitchFamily="34" charset="0"/>
                </a:rPr>
                <a:t>dấu phẩy)</a:t>
              </a:r>
            </a:p>
          </p:txBody>
        </p:sp>
      </p:grpSp>
      <p:sp>
        <p:nvSpPr>
          <p:cNvPr id="13" name="Rectangle 12"/>
          <p:cNvSpPr/>
          <p:nvPr/>
        </p:nvSpPr>
        <p:spPr>
          <a:xfrm>
            <a:off x="7338614" y="4103731"/>
            <a:ext cx="3447525" cy="266782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33720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09" y="103031"/>
            <a:ext cx="11951595" cy="665837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0" y="518519"/>
            <a:ext cx="7231117" cy="74111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Times New Roman" panose="02020603050405020304" pitchFamily="18" charset="0"/>
                <a:cs typeface="Times New Roman" panose="02020603050405020304" pitchFamily="18" charset="0"/>
              </a:rPr>
              <a:t>1. </a:t>
            </a:r>
            <a:r>
              <a:rPr lang="vi-VN" sz="3200" dirty="0" smtClean="0">
                <a:solidFill>
                  <a:prstClr val="white"/>
                </a:solidFill>
                <a:latin typeface="Times New Roman" panose="02020603050405020304" pitchFamily="18" charset="0"/>
                <a:cs typeface="Times New Roman" panose="02020603050405020304" pitchFamily="18" charset="0"/>
              </a:rPr>
              <a:t>Hình dạng, cấu tạo vi khuẩn</a:t>
            </a:r>
            <a:endParaRPr lang="vi-VN" sz="3200" dirty="0">
              <a:solidFill>
                <a:prstClr val="whit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63374" y="1778151"/>
            <a:ext cx="11266473" cy="3108543"/>
          </a:xfrm>
          <a:prstGeom prst="rect">
            <a:avLst/>
          </a:prstGeom>
          <a:solidFill>
            <a:schemeClr val="accent1">
              <a:lumMod val="20000"/>
              <a:lumOff val="80000"/>
            </a:schemeClr>
          </a:solidFill>
        </p:spPr>
        <p:txBody>
          <a:bodyPr wrap="square" rtlCol="0">
            <a:spAutoFit/>
          </a:bodyPr>
          <a:lstStyle/>
          <a:p>
            <a:r>
              <a:rPr lang="en-US" sz="2800" dirty="0" smtClean="0">
                <a:solidFill>
                  <a:srgbClr val="002060"/>
                </a:solidFill>
                <a:latin typeface="Times New Roman" panose="02020603050405020304" pitchFamily="18" charset="0"/>
                <a:cs typeface="Times New Roman" panose="02020603050405020304" pitchFamily="18" charset="0"/>
              </a:rPr>
              <a:t>- Vi </a:t>
            </a:r>
            <a:r>
              <a:rPr lang="en-US" sz="2800" dirty="0" err="1" smtClean="0">
                <a:solidFill>
                  <a:srgbClr val="002060"/>
                </a:solidFill>
                <a:latin typeface="Times New Roman" panose="02020603050405020304" pitchFamily="18" charset="0"/>
                <a:cs typeface="Times New Roman" panose="02020603050405020304" pitchFamily="18" charset="0"/>
              </a:rPr>
              <a:t>khuẩn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những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sinh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vật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nhỏ</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bé</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cấu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bào</a:t>
            </a:r>
            <a:r>
              <a:rPr lang="en-US" sz="2800" dirty="0" smtClean="0">
                <a:solidFill>
                  <a:srgbClr val="002060"/>
                </a:solidFill>
                <a:latin typeface="Times New Roman" panose="02020603050405020304" pitchFamily="18" charset="0"/>
                <a:cs typeface="Times New Roman" panose="02020603050405020304" pitchFamily="18" charset="0"/>
              </a:rPr>
              <a:t>.</a:t>
            </a:r>
          </a:p>
          <a:p>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Cấu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gồm</a:t>
            </a:r>
            <a:r>
              <a:rPr lang="en-US" sz="2800" dirty="0" smtClean="0">
                <a:solidFill>
                  <a:srgbClr val="002060"/>
                </a:solidFill>
                <a:latin typeface="Times New Roman" panose="02020603050405020304" pitchFamily="18" charset="0"/>
                <a:cs typeface="Times New Roman" panose="02020603050405020304" pitchFamily="18" charset="0"/>
              </a:rPr>
              <a: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Thành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bào</a:t>
            </a:r>
            <a:endParaRPr lang="en-US" sz="2800" dirty="0" smtClean="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Màng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bào</a:t>
            </a:r>
            <a:endParaRPr lang="en-US" sz="2800" dirty="0" smtClean="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Tế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chất</a:t>
            </a:r>
            <a:endParaRPr lang="en-US" sz="2800" dirty="0" smtClean="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Vùng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endParaRPr lang="en-US" sz="2800" dirty="0" smtClean="0">
              <a:solidFill>
                <a:srgbClr val="002060"/>
              </a:solidFill>
              <a:latin typeface="Times New Roman" panose="02020603050405020304" pitchFamily="18" charset="0"/>
              <a:cs typeface="Times New Roman" panose="02020603050405020304" pitchFamily="18" charset="0"/>
            </a:endParaRPr>
          </a:p>
          <a:p>
            <a:r>
              <a:rPr lang="en-US" sz="2800" dirty="0" smtClean="0">
                <a:solidFill>
                  <a:srgbClr val="002060"/>
                </a:solidFill>
                <a:latin typeface="Times New Roman" panose="02020603050405020304" pitchFamily="18" charset="0"/>
                <a:cs typeface="Times New Roman" panose="02020603050405020304" pitchFamily="18" charset="0"/>
              </a:rPr>
              <a:t>- Vi </a:t>
            </a:r>
            <a:r>
              <a:rPr lang="en-US" sz="2800" dirty="0" err="1" smtClean="0">
                <a:solidFill>
                  <a:srgbClr val="002060"/>
                </a:solidFill>
                <a:latin typeface="Times New Roman" panose="02020603050405020304" pitchFamily="18" charset="0"/>
                <a:cs typeface="Times New Roman" panose="02020603050405020304" pitchFamily="18" charset="0"/>
              </a:rPr>
              <a:t>khuẩn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rất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nhiều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như</a:t>
            </a:r>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cầu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que, </a:t>
            </a:r>
            <a:r>
              <a:rPr lang="en-US" sz="2800" dirty="0" err="1" smtClean="0">
                <a:solidFill>
                  <a:srgbClr val="002060"/>
                </a:solidFill>
                <a:latin typeface="Times New Roman" panose="02020603050405020304" pitchFamily="18" charset="0"/>
                <a:cs typeface="Times New Roman" panose="02020603050405020304" pitchFamily="18" charset="0"/>
              </a:rPr>
              <a:t>hình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xoắn</a:t>
            </a:r>
            <a:r>
              <a:rPr 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0396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10428"/>
            <a:ext cx="12322920" cy="5873351"/>
            <a:chOff x="0" y="474823"/>
            <a:chExt cx="12322920" cy="5873351"/>
          </a:xfrm>
        </p:grpSpPr>
        <p:pic>
          <p:nvPicPr>
            <p:cNvPr id="5122" name="Picture 2" descr="Vi sinh vật từ rừng ngập mặn tiềm năng xử lý nước nuôi tô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34015" y="474824"/>
              <a:ext cx="3586381" cy="26905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85898" y="3221378"/>
              <a:ext cx="4237022" cy="400110"/>
            </a:xfrm>
            <a:prstGeom prst="rect">
              <a:avLst/>
            </a:prstGeom>
            <a:noFill/>
          </p:spPr>
          <p:txBody>
            <a:bodyPr wrap="square" rtlCol="0">
              <a:spAutoFit/>
            </a:bodyPr>
            <a:lstStyle/>
            <a:p>
              <a:pPr algn="ctr"/>
              <a:r>
                <a:rPr lang="vi-VN" sz="2000" dirty="0">
                  <a:solidFill>
                    <a:prstClr val="black"/>
                  </a:solidFill>
                  <a:latin typeface="+mj-lt"/>
                </a:rPr>
                <a:t>Một số vi khuẩn rừng nhập mặn</a:t>
              </a:r>
            </a:p>
          </p:txBody>
        </p:sp>
        <p:pic>
          <p:nvPicPr>
            <p:cNvPr id="5124" name="Picture 4" descr="Vi khuẩn E coli: Những đối tượng nào dễ bị nhiễm khu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9072" y="474823"/>
              <a:ext cx="4302628" cy="26905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96993" y="3221377"/>
              <a:ext cx="4237022" cy="400110"/>
            </a:xfrm>
            <a:prstGeom prst="rect">
              <a:avLst/>
            </a:prstGeom>
            <a:noFill/>
          </p:spPr>
          <p:txBody>
            <a:bodyPr wrap="square" rtlCol="0">
              <a:spAutoFit/>
            </a:bodyPr>
            <a:lstStyle/>
            <a:p>
              <a:pPr algn="ctr"/>
              <a:r>
                <a:rPr lang="vi-VN" sz="2000" dirty="0">
                  <a:solidFill>
                    <a:prstClr val="black"/>
                  </a:solidFill>
                  <a:latin typeface="+mj-lt"/>
                </a:rPr>
                <a:t>Vi khuẩn </a:t>
              </a:r>
              <a:r>
                <a:rPr lang="vi-VN" sz="2000" i="1" dirty="0">
                  <a:solidFill>
                    <a:prstClr val="black"/>
                  </a:solidFill>
                  <a:latin typeface="+mj-lt"/>
                </a:rPr>
                <a:t>E.coli</a:t>
              </a:r>
              <a:r>
                <a:rPr lang="vi-VN" sz="2000" dirty="0">
                  <a:solidFill>
                    <a:prstClr val="black"/>
                  </a:solidFill>
                  <a:latin typeface="+mj-lt"/>
                </a:rPr>
                <a:t> trong dạ dày</a:t>
              </a:r>
            </a:p>
          </p:txBody>
        </p:sp>
        <p:pic>
          <p:nvPicPr>
            <p:cNvPr id="5126" name="Picture 6" descr="Thực hư tác hại của vi khuẩn Coliform và E.coli trong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620" y="945729"/>
              <a:ext cx="3363137" cy="22196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677" y="3221478"/>
              <a:ext cx="4237022" cy="400110"/>
            </a:xfrm>
            <a:prstGeom prst="rect">
              <a:avLst/>
            </a:prstGeom>
            <a:noFill/>
          </p:spPr>
          <p:txBody>
            <a:bodyPr wrap="square" rtlCol="0">
              <a:spAutoFit/>
            </a:bodyPr>
            <a:lstStyle/>
            <a:p>
              <a:pPr algn="ctr"/>
              <a:r>
                <a:rPr lang="vi-VN" sz="2000" dirty="0">
                  <a:solidFill>
                    <a:prstClr val="black"/>
                  </a:solidFill>
                  <a:latin typeface="+mj-lt"/>
                </a:rPr>
                <a:t>Vi khuẩn trong nước</a:t>
              </a:r>
            </a:p>
          </p:txBody>
        </p:sp>
        <p:pic>
          <p:nvPicPr>
            <p:cNvPr id="5128" name="Picture 8" descr="Vai trò của vi sinh vật đất trong canh tác nông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20" y="3750093"/>
              <a:ext cx="3363137" cy="2078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48064"/>
              <a:ext cx="4237022" cy="400110"/>
            </a:xfrm>
            <a:prstGeom prst="rect">
              <a:avLst/>
            </a:prstGeom>
            <a:noFill/>
          </p:spPr>
          <p:txBody>
            <a:bodyPr wrap="square" rtlCol="0">
              <a:spAutoFit/>
            </a:bodyPr>
            <a:lstStyle/>
            <a:p>
              <a:pPr algn="ctr"/>
              <a:r>
                <a:rPr lang="vi-VN" sz="2000" dirty="0">
                  <a:solidFill>
                    <a:prstClr val="black"/>
                  </a:solidFill>
                  <a:latin typeface="+mj-lt"/>
                </a:rPr>
                <a:t>Vi khuẩn trong đất</a:t>
              </a:r>
            </a:p>
          </p:txBody>
        </p:sp>
        <p:pic>
          <p:nvPicPr>
            <p:cNvPr id="5130" name="Picture 10" descr="Ăn bánh bị nấm mốc, nguy hại cỡ nà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6993" y="3741040"/>
              <a:ext cx="3163886" cy="21092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2210" y="5948064"/>
              <a:ext cx="4237022" cy="400110"/>
            </a:xfrm>
            <a:prstGeom prst="rect">
              <a:avLst/>
            </a:prstGeom>
            <a:noFill/>
          </p:spPr>
          <p:txBody>
            <a:bodyPr wrap="square" rtlCol="0">
              <a:spAutoFit/>
            </a:bodyPr>
            <a:lstStyle/>
            <a:p>
              <a:pPr algn="ctr"/>
              <a:r>
                <a:rPr lang="vi-VN" sz="2000" dirty="0">
                  <a:solidFill>
                    <a:prstClr val="black"/>
                  </a:solidFill>
                  <a:latin typeface="+mj-lt"/>
                </a:rPr>
                <a:t>Vi khuẩn trong bánh</a:t>
              </a:r>
            </a:p>
          </p:txBody>
        </p:sp>
      </p:grpSp>
      <p:sp>
        <p:nvSpPr>
          <p:cNvPr id="3" name="TextBox 2"/>
          <p:cNvSpPr txBox="1"/>
          <p:nvPr/>
        </p:nvSpPr>
        <p:spPr>
          <a:xfrm>
            <a:off x="7469109" y="3596721"/>
            <a:ext cx="4209862" cy="2553474"/>
          </a:xfrm>
          <a:prstGeom prst="flowChartMagneticTape">
            <a:avLst/>
          </a:prstGeom>
          <a:solidFill>
            <a:schemeClr val="accent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vi-VN" sz="2800" dirty="0">
                <a:solidFill>
                  <a:prstClr val="black"/>
                </a:solidFill>
                <a:latin typeface="+mj-lt"/>
              </a:rPr>
              <a:t>Em hãy cho biết vi khuẩn có thể tồn tại ở những nơi nào trong tự nhiên?</a:t>
            </a:r>
          </a:p>
        </p:txBody>
      </p:sp>
      <p:sp>
        <p:nvSpPr>
          <p:cNvPr id="8" name="Rectangle 7"/>
          <p:cNvSpPr/>
          <p:nvPr/>
        </p:nvSpPr>
        <p:spPr>
          <a:xfrm>
            <a:off x="7383315" y="3613103"/>
            <a:ext cx="4295656" cy="26706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0000"/>
              </a:lnSpc>
              <a:buFont typeface="Wingdings" panose="05000000000000000000" pitchFamily="2" charset="2"/>
              <a:buChar char="§"/>
            </a:pPr>
            <a:r>
              <a:rPr lang="vi-VN" sz="2200" dirty="0">
                <a:solidFill>
                  <a:srgbClr val="002060"/>
                </a:solidFill>
                <a:latin typeface="+mj-lt"/>
              </a:rPr>
              <a:t>Môi trường sống của vi khuẩn rất đa dạng</a:t>
            </a:r>
            <a:r>
              <a:rPr lang="en-US" sz="2200" dirty="0">
                <a:solidFill>
                  <a:srgbClr val="002060"/>
                </a:solidFill>
                <a:latin typeface="+mj-lt"/>
              </a:rPr>
              <a:t>.</a:t>
            </a:r>
            <a:endParaRPr lang="vi-VN" sz="2200" dirty="0">
              <a:solidFill>
                <a:srgbClr val="002060"/>
              </a:solidFill>
              <a:latin typeface="+mj-lt"/>
            </a:endParaRPr>
          </a:p>
          <a:p>
            <a:pPr marL="342900" indent="-342900" algn="just">
              <a:lnSpc>
                <a:spcPct val="110000"/>
              </a:lnSpc>
              <a:buFont typeface="Wingdings" panose="05000000000000000000" pitchFamily="2" charset="2"/>
              <a:buChar char="§"/>
            </a:pPr>
            <a:r>
              <a:rPr lang="vi-VN" sz="2200" dirty="0">
                <a:solidFill>
                  <a:srgbClr val="002060"/>
                </a:solidFill>
                <a:latin typeface="+mj-lt"/>
              </a:rPr>
              <a:t>Trong tự nhiên, phân bố với số lượng lớn ở các môi trường: đất, nước, không khí, cơ thể sinh vật, đồ dùng, thức ăn ôi thiu,….</a:t>
            </a:r>
          </a:p>
        </p:txBody>
      </p:sp>
    </p:spTree>
    <p:extLst>
      <p:ext uri="{BB962C8B-B14F-4D97-AF65-F5344CB8AC3E}">
        <p14:creationId xmlns:p14="http://schemas.microsoft.com/office/powerpoint/2010/main" val="79219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131" y="693683"/>
            <a:ext cx="11037840" cy="5590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10000"/>
              </a:lnSpc>
              <a:buFont typeface="Wingdings" panose="05000000000000000000" pitchFamily="2" charset="2"/>
              <a:buChar char="§"/>
            </a:pPr>
            <a:r>
              <a:rPr lang="vi-VN" sz="4400" dirty="0">
                <a:solidFill>
                  <a:srgbClr val="002060"/>
                </a:solidFill>
                <a:latin typeface="+mj-lt"/>
              </a:rPr>
              <a:t>Môi trường sống của vi khuẩn rất đa </a:t>
            </a:r>
            <a:r>
              <a:rPr lang="vi-VN" sz="4400" dirty="0" smtClean="0">
                <a:solidFill>
                  <a:srgbClr val="002060"/>
                </a:solidFill>
                <a:latin typeface="+mj-lt"/>
              </a:rPr>
              <a:t>dạng</a:t>
            </a:r>
            <a:r>
              <a:rPr lang="en-US" sz="4400" smtClean="0">
                <a:solidFill>
                  <a:srgbClr val="002060"/>
                </a:solidFill>
                <a:latin typeface="+mj-lt"/>
              </a:rPr>
              <a:t>: </a:t>
            </a:r>
            <a:r>
              <a:rPr lang="vi-VN" sz="4400" smtClean="0">
                <a:solidFill>
                  <a:srgbClr val="002060"/>
                </a:solidFill>
                <a:latin typeface="+mj-lt"/>
              </a:rPr>
              <a:t>đất</a:t>
            </a:r>
            <a:r>
              <a:rPr lang="vi-VN" sz="4400" dirty="0">
                <a:solidFill>
                  <a:srgbClr val="002060"/>
                </a:solidFill>
                <a:latin typeface="+mj-lt"/>
              </a:rPr>
              <a:t>, nước, không khí, cơ thể sinh vật, đồ dùng, thức ăn ôi </a:t>
            </a:r>
            <a:r>
              <a:rPr lang="vi-VN" sz="4400">
                <a:solidFill>
                  <a:srgbClr val="002060"/>
                </a:solidFill>
                <a:latin typeface="+mj-lt"/>
              </a:rPr>
              <a:t>thiu</a:t>
            </a:r>
            <a:r>
              <a:rPr lang="vi-VN" sz="4400" smtClean="0">
                <a:solidFill>
                  <a:srgbClr val="002060"/>
                </a:solidFill>
                <a:latin typeface="+mj-lt"/>
              </a:rPr>
              <a:t>,….</a:t>
            </a:r>
            <a:endParaRPr lang="vi-VN" sz="4400" dirty="0">
              <a:solidFill>
                <a:srgbClr val="002060"/>
              </a:solidFill>
              <a:latin typeface="+mj-lt"/>
            </a:endParaRPr>
          </a:p>
        </p:txBody>
      </p:sp>
    </p:spTree>
    <p:extLst>
      <p:ext uri="{BB962C8B-B14F-4D97-AF65-F5344CB8AC3E}">
        <p14:creationId xmlns:p14="http://schemas.microsoft.com/office/powerpoint/2010/main" val="9154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p:nvPr/>
        </p:nvPicPr>
        <p:blipFill rotWithShape="1">
          <a:blip r:embed="rId2">
            <a:lum bright="-12000" contrast="42000"/>
          </a:blip>
          <a:srcRect b="16913"/>
          <a:stretch/>
        </p:blipFill>
        <p:spPr>
          <a:xfrm>
            <a:off x="429551" y="803728"/>
            <a:ext cx="7082322" cy="2361371"/>
          </a:xfrm>
          <a:prstGeom prst="rect">
            <a:avLst/>
          </a:prstGeom>
          <a:noFill/>
          <a:ln>
            <a:noFill/>
          </a:ln>
        </p:spPr>
      </p:pic>
      <p:sp>
        <p:nvSpPr>
          <p:cNvPr id="5" name="TextBox 4"/>
          <p:cNvSpPr txBox="1"/>
          <p:nvPr/>
        </p:nvSpPr>
        <p:spPr>
          <a:xfrm>
            <a:off x="615008" y="3025865"/>
            <a:ext cx="5923424" cy="830997"/>
          </a:xfrm>
          <a:prstGeom prst="rect">
            <a:avLst/>
          </a:prstGeom>
          <a:noFill/>
        </p:spPr>
        <p:txBody>
          <a:bodyPr wrap="square" rtlCol="0">
            <a:spAutoFit/>
          </a:bodyPr>
          <a:lstStyle/>
          <a:p>
            <a:pPr algn="ctr">
              <a:lnSpc>
                <a:spcPct val="120000"/>
              </a:lnSpc>
            </a:pPr>
            <a:r>
              <a:rPr lang="vi-VN" sz="2000" dirty="0" smtClean="0">
                <a:solidFill>
                  <a:srgbClr val="002060"/>
                </a:solidFill>
                <a:latin typeface="+mj-lt"/>
                <a:ea typeface="#9Slide03 Roboto Condensed" panose="02000000000000000000" pitchFamily="2" charset="0"/>
              </a:rPr>
              <a:t>Hình</a:t>
            </a:r>
            <a:r>
              <a:rPr lang="en-US" sz="2000" dirty="0" smtClean="0">
                <a:solidFill>
                  <a:srgbClr val="002060"/>
                </a:solidFill>
                <a:latin typeface="+mj-lt"/>
                <a:ea typeface="#9Slide03 Roboto Condensed" panose="02000000000000000000" pitchFamily="2" charset="0"/>
              </a:rPr>
              <a:t> 16.10. </a:t>
            </a:r>
            <a:r>
              <a:rPr lang="vi-VN" sz="2000" dirty="0" smtClean="0">
                <a:solidFill>
                  <a:srgbClr val="002060"/>
                </a:solidFill>
                <a:latin typeface="+mj-lt"/>
                <a:ea typeface="#9Slide03 Roboto Condensed" panose="02000000000000000000" pitchFamily="2" charset="0"/>
              </a:rPr>
              <a:t>Một số thực phẩm được tạo ra nhờ sự lên men của vi khuẩn</a:t>
            </a:r>
            <a:endParaRPr lang="vi-VN" sz="2000" dirty="0">
              <a:solidFill>
                <a:srgbClr val="002060"/>
              </a:solidFill>
              <a:latin typeface="+mj-lt"/>
              <a:ea typeface="#9Slide03 Roboto Condensed" panose="02000000000000000000" pitchFamily="2" charset="0"/>
            </a:endParaRPr>
          </a:p>
        </p:txBody>
      </p:sp>
      <p:pic>
        <p:nvPicPr>
          <p:cNvPr id="7" name="Picture 2" descr="Tại sao nên muối đồ chua vào lọ thủy tinh - HY 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364" y="3839299"/>
            <a:ext cx="3888712" cy="25924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ùng đối phó cơn đại dịch kháng thuốc kháng s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320" y="2663658"/>
            <a:ext cx="4044285" cy="30332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29246" y="6372759"/>
            <a:ext cx="2321169" cy="369332"/>
          </a:xfrm>
          <a:prstGeom prst="rect">
            <a:avLst/>
          </a:prstGeom>
          <a:noFill/>
        </p:spPr>
        <p:txBody>
          <a:bodyPr wrap="square" rtlCol="0">
            <a:spAutoFit/>
          </a:bodyPr>
          <a:lstStyle/>
          <a:p>
            <a:r>
              <a:rPr lang="vi-VN" dirty="0">
                <a:solidFill>
                  <a:prstClr val="black"/>
                </a:solidFill>
                <a:latin typeface="+mj-lt"/>
                <a:cs typeface="Arial" panose="020B0604020202020204" pitchFamily="34" charset="0"/>
              </a:rPr>
              <a:t>Rau, củ, quả muối</a:t>
            </a:r>
          </a:p>
        </p:txBody>
      </p:sp>
      <p:sp>
        <p:nvSpPr>
          <p:cNvPr id="12" name="TextBox 11"/>
          <p:cNvSpPr txBox="1"/>
          <p:nvPr/>
        </p:nvSpPr>
        <p:spPr>
          <a:xfrm>
            <a:off x="6926776" y="5843982"/>
            <a:ext cx="2321169" cy="369332"/>
          </a:xfrm>
          <a:prstGeom prst="rect">
            <a:avLst/>
          </a:prstGeom>
          <a:noFill/>
        </p:spPr>
        <p:txBody>
          <a:bodyPr wrap="square" rtlCol="0">
            <a:spAutoFit/>
          </a:bodyPr>
          <a:lstStyle/>
          <a:p>
            <a:pPr algn="ctr"/>
            <a:r>
              <a:rPr lang="vi-VN" dirty="0">
                <a:solidFill>
                  <a:prstClr val="black"/>
                </a:solidFill>
                <a:latin typeface="+mj-lt"/>
                <a:cs typeface="Arial" panose="020B0604020202020204" pitchFamily="34" charset="0"/>
              </a:rPr>
              <a:t>Kháng sinh</a:t>
            </a:r>
          </a:p>
        </p:txBody>
      </p:sp>
      <p:grpSp>
        <p:nvGrpSpPr>
          <p:cNvPr id="17" name="Group 16"/>
          <p:cNvGrpSpPr/>
          <p:nvPr/>
        </p:nvGrpSpPr>
        <p:grpSpPr>
          <a:xfrm>
            <a:off x="8598426" y="166806"/>
            <a:ext cx="3454212" cy="2496853"/>
            <a:chOff x="8543344" y="1678074"/>
            <a:chExt cx="3454212" cy="2496853"/>
          </a:xfrm>
        </p:grpSpPr>
        <p:sp>
          <p:nvSpPr>
            <p:cNvPr id="18" name="Rectangle 17"/>
            <p:cNvSpPr/>
            <p:nvPr/>
          </p:nvSpPr>
          <p:spPr>
            <a:xfrm>
              <a:off x="8543344" y="2197919"/>
              <a:ext cx="3454212" cy="197700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latin typeface="+mj-lt"/>
                  <a:ea typeface="#9Slide03 Roboto Condensed" panose="02000000000000000000" pitchFamily="2" charset="0"/>
                </a:rPr>
                <a:t>Dựa vào hình bên, em hãy nêu một số ứng dụng vi khuẩn trong quá trình chế biến các sản phẩm</a:t>
              </a:r>
              <a:endParaRPr lang="vi-VN" sz="2400" dirty="0">
                <a:latin typeface="+mj-lt"/>
                <a:ea typeface="#9Slide03 Roboto Condensed" panose="02000000000000000000" pitchFamily="2" charset="0"/>
              </a:endParaRPr>
            </a:p>
          </p:txBody>
        </p:sp>
        <p:sp>
          <p:nvSpPr>
            <p:cNvPr id="19" name="Round Same Side Corner Rectangle 18"/>
            <p:cNvSpPr/>
            <p:nvPr/>
          </p:nvSpPr>
          <p:spPr>
            <a:xfrm>
              <a:off x="8543344" y="1678074"/>
              <a:ext cx="3454212" cy="622998"/>
            </a:xfrm>
            <a:prstGeom prst="round2Same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latin typeface="+mj-lt"/>
                  <a:ea typeface="#9Slide03 Roboto Condensed" panose="02000000000000000000" pitchFamily="2" charset="0"/>
                </a:rPr>
                <a:t>THẢO LUẬN</a:t>
              </a:r>
              <a:endParaRPr lang="vi-VN" sz="3200" dirty="0">
                <a:latin typeface="+mj-lt"/>
                <a:ea typeface="#9Slide03 Roboto Condensed" panose="02000000000000000000" pitchFamily="2" charset="0"/>
              </a:endParaRPr>
            </a:p>
          </p:txBody>
        </p:sp>
      </p:grpSp>
      <p:sp>
        <p:nvSpPr>
          <p:cNvPr id="2" name="TextBox 1"/>
          <p:cNvSpPr txBox="1"/>
          <p:nvPr/>
        </p:nvSpPr>
        <p:spPr>
          <a:xfrm>
            <a:off x="0" y="186802"/>
            <a:ext cx="4850415" cy="646331"/>
          </a:xfrm>
          <a:prstGeom prst="rect">
            <a:avLst/>
          </a:prstGeom>
          <a:solidFill>
            <a:schemeClr val="accent2"/>
          </a:solidFill>
        </p:spPr>
        <p:txBody>
          <a:bodyPr wrap="square" rtlCol="0">
            <a:spAutoFit/>
          </a:bodyPr>
          <a:lstStyle/>
          <a:p>
            <a:r>
              <a:rPr lang="en-US" sz="3600" b="1" dirty="0" smtClean="0">
                <a:solidFill>
                  <a:srgbClr val="FFF7E1"/>
                </a:solidFill>
                <a:latin typeface="Times New Roman" panose="02020603050405020304" pitchFamily="18" charset="0"/>
                <a:cs typeface="Times New Roman" panose="02020603050405020304" pitchFamily="18" charset="0"/>
              </a:rPr>
              <a:t>2. </a:t>
            </a:r>
            <a:r>
              <a:rPr lang="en-US" sz="3600" b="1" dirty="0" err="1" smtClean="0">
                <a:solidFill>
                  <a:srgbClr val="FFF7E1"/>
                </a:solidFill>
                <a:latin typeface="Times New Roman" panose="02020603050405020304" pitchFamily="18" charset="0"/>
                <a:cs typeface="Times New Roman" panose="02020603050405020304" pitchFamily="18" charset="0"/>
              </a:rPr>
              <a:t>Vai</a:t>
            </a:r>
            <a:r>
              <a:rPr lang="en-US" sz="3600" b="1" dirty="0" smtClean="0">
                <a:solidFill>
                  <a:srgbClr val="FFF7E1"/>
                </a:solidFill>
                <a:latin typeface="Times New Roman" panose="02020603050405020304" pitchFamily="18" charset="0"/>
                <a:cs typeface="Times New Roman" panose="02020603050405020304" pitchFamily="18" charset="0"/>
              </a:rPr>
              <a:t> </a:t>
            </a:r>
            <a:r>
              <a:rPr lang="en-US" sz="3600" b="1" dirty="0" err="1" smtClean="0">
                <a:solidFill>
                  <a:srgbClr val="FFF7E1"/>
                </a:solidFill>
                <a:latin typeface="Times New Roman" panose="02020603050405020304" pitchFamily="18" charset="0"/>
                <a:cs typeface="Times New Roman" panose="02020603050405020304" pitchFamily="18" charset="0"/>
              </a:rPr>
              <a:t>trò</a:t>
            </a:r>
            <a:r>
              <a:rPr lang="en-US" sz="3600" b="1" dirty="0" smtClean="0">
                <a:solidFill>
                  <a:srgbClr val="FFF7E1"/>
                </a:solidFill>
                <a:latin typeface="Times New Roman" panose="02020603050405020304" pitchFamily="18" charset="0"/>
                <a:cs typeface="Times New Roman" panose="02020603050405020304" pitchFamily="18" charset="0"/>
              </a:rPr>
              <a:t> </a:t>
            </a:r>
            <a:r>
              <a:rPr lang="en-US" sz="3600" b="1" dirty="0" err="1" smtClean="0">
                <a:solidFill>
                  <a:srgbClr val="FFF7E1"/>
                </a:solidFill>
                <a:latin typeface="Times New Roman" panose="02020603050405020304" pitchFamily="18" charset="0"/>
                <a:cs typeface="Times New Roman" panose="02020603050405020304" pitchFamily="18" charset="0"/>
              </a:rPr>
              <a:t>của</a:t>
            </a:r>
            <a:r>
              <a:rPr lang="en-US" sz="3600" b="1" dirty="0" smtClean="0">
                <a:solidFill>
                  <a:srgbClr val="FFF7E1"/>
                </a:solidFill>
                <a:latin typeface="Times New Roman" panose="02020603050405020304" pitchFamily="18" charset="0"/>
                <a:cs typeface="Times New Roman" panose="02020603050405020304" pitchFamily="18" charset="0"/>
              </a:rPr>
              <a:t> vi </a:t>
            </a:r>
            <a:r>
              <a:rPr lang="en-US" sz="3600" b="1" dirty="0" err="1" smtClean="0">
                <a:solidFill>
                  <a:srgbClr val="FFF7E1"/>
                </a:solidFill>
                <a:latin typeface="Times New Roman" panose="02020603050405020304" pitchFamily="18" charset="0"/>
                <a:cs typeface="Times New Roman" panose="02020603050405020304" pitchFamily="18" charset="0"/>
              </a:rPr>
              <a:t>khuẩn</a:t>
            </a:r>
            <a:endParaRPr lang="en-US" sz="3600" b="1" dirty="0">
              <a:solidFill>
                <a:srgbClr val="FFF7E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14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pSp>
        <p:nvGrpSpPr>
          <p:cNvPr id="158" name="Google Shape;158;p24"/>
          <p:cNvGrpSpPr/>
          <p:nvPr/>
        </p:nvGrpSpPr>
        <p:grpSpPr>
          <a:xfrm>
            <a:off x="5633017" y="1630598"/>
            <a:ext cx="1390663" cy="1068087"/>
            <a:chOff x="568950" y="3686775"/>
            <a:chExt cx="472500" cy="362900"/>
          </a:xfrm>
        </p:grpSpPr>
        <p:sp>
          <p:nvSpPr>
            <p:cNvPr id="159" name="Google Shape;159;p24"/>
            <p:cNvSpPr/>
            <p:nvPr/>
          </p:nvSpPr>
          <p:spPr>
            <a:xfrm>
              <a:off x="568950" y="3686775"/>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0" name="Google Shape;160;p24"/>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1" name="Google Shape;161;p24"/>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162" name="Google Shape;162;p24"/>
          <p:cNvGrpSpPr/>
          <p:nvPr/>
        </p:nvGrpSpPr>
        <p:grpSpPr>
          <a:xfrm>
            <a:off x="6164955" y="4751618"/>
            <a:ext cx="975803" cy="655837"/>
            <a:chOff x="1244800" y="3717225"/>
            <a:chExt cx="449375" cy="302025"/>
          </a:xfrm>
        </p:grpSpPr>
        <p:sp>
          <p:nvSpPr>
            <p:cNvPr id="163" name="Google Shape;163;p24"/>
            <p:cNvSpPr/>
            <p:nvPr/>
          </p:nvSpPr>
          <p:spPr>
            <a:xfrm>
              <a:off x="1244800" y="3717225"/>
              <a:ext cx="449375" cy="302025"/>
            </a:xfrm>
            <a:custGeom>
              <a:avLst/>
              <a:gdLst/>
              <a:ahLst/>
              <a:cxnLst/>
              <a:rect l="l" t="t" r="r" b="b"/>
              <a:pathLst>
                <a:path w="17975" h="12081" fill="none" extrusionOk="0">
                  <a:moveTo>
                    <a:pt x="17000" y="0"/>
                  </a:moveTo>
                  <a:lnTo>
                    <a:pt x="974" y="0"/>
                  </a:lnTo>
                  <a:lnTo>
                    <a:pt x="974" y="0"/>
                  </a:lnTo>
                  <a:lnTo>
                    <a:pt x="780" y="25"/>
                  </a:lnTo>
                  <a:lnTo>
                    <a:pt x="585" y="73"/>
                  </a:lnTo>
                  <a:lnTo>
                    <a:pt x="414" y="171"/>
                  </a:lnTo>
                  <a:lnTo>
                    <a:pt x="292" y="292"/>
                  </a:lnTo>
                  <a:lnTo>
                    <a:pt x="171" y="439"/>
                  </a:lnTo>
                  <a:lnTo>
                    <a:pt x="73" y="609"/>
                  </a:lnTo>
                  <a:lnTo>
                    <a:pt x="25" y="780"/>
                  </a:lnTo>
                  <a:lnTo>
                    <a:pt x="0" y="974"/>
                  </a:lnTo>
                  <a:lnTo>
                    <a:pt x="0" y="11106"/>
                  </a:lnTo>
                  <a:lnTo>
                    <a:pt x="0" y="11106"/>
                  </a:lnTo>
                  <a:lnTo>
                    <a:pt x="25" y="11301"/>
                  </a:lnTo>
                  <a:lnTo>
                    <a:pt x="73" y="11471"/>
                  </a:lnTo>
                  <a:lnTo>
                    <a:pt x="171" y="11642"/>
                  </a:lnTo>
                  <a:lnTo>
                    <a:pt x="292" y="11788"/>
                  </a:lnTo>
                  <a:lnTo>
                    <a:pt x="414" y="11910"/>
                  </a:lnTo>
                  <a:lnTo>
                    <a:pt x="585" y="12007"/>
                  </a:lnTo>
                  <a:lnTo>
                    <a:pt x="780" y="12056"/>
                  </a:lnTo>
                  <a:lnTo>
                    <a:pt x="974" y="12080"/>
                  </a:lnTo>
                  <a:lnTo>
                    <a:pt x="17000" y="12080"/>
                  </a:lnTo>
                  <a:lnTo>
                    <a:pt x="17000" y="12080"/>
                  </a:lnTo>
                  <a:lnTo>
                    <a:pt x="17195" y="12056"/>
                  </a:lnTo>
                  <a:lnTo>
                    <a:pt x="17390" y="12007"/>
                  </a:lnTo>
                  <a:lnTo>
                    <a:pt x="17560" y="11910"/>
                  </a:lnTo>
                  <a:lnTo>
                    <a:pt x="17682" y="11788"/>
                  </a:lnTo>
                  <a:lnTo>
                    <a:pt x="17804" y="11642"/>
                  </a:lnTo>
                  <a:lnTo>
                    <a:pt x="17901" y="11471"/>
                  </a:lnTo>
                  <a:lnTo>
                    <a:pt x="17950" y="11301"/>
                  </a:lnTo>
                  <a:lnTo>
                    <a:pt x="17974" y="11106"/>
                  </a:lnTo>
                  <a:lnTo>
                    <a:pt x="17974" y="974"/>
                  </a:lnTo>
                  <a:lnTo>
                    <a:pt x="17974" y="974"/>
                  </a:lnTo>
                  <a:lnTo>
                    <a:pt x="17950" y="780"/>
                  </a:lnTo>
                  <a:lnTo>
                    <a:pt x="17901" y="609"/>
                  </a:lnTo>
                  <a:lnTo>
                    <a:pt x="17804" y="439"/>
                  </a:lnTo>
                  <a:lnTo>
                    <a:pt x="17682" y="292"/>
                  </a:lnTo>
                  <a:lnTo>
                    <a:pt x="17560" y="171"/>
                  </a:lnTo>
                  <a:lnTo>
                    <a:pt x="17390" y="73"/>
                  </a:lnTo>
                  <a:lnTo>
                    <a:pt x="17195" y="25"/>
                  </a:lnTo>
                  <a:lnTo>
                    <a:pt x="17000" y="0"/>
                  </a:lnTo>
                  <a:lnTo>
                    <a:pt x="17000"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4" name="Google Shape;164;p24"/>
            <p:cNvSpPr/>
            <p:nvPr/>
          </p:nvSpPr>
          <p:spPr>
            <a:xfrm>
              <a:off x="1244800" y="3795150"/>
              <a:ext cx="449375" cy="25"/>
            </a:xfrm>
            <a:custGeom>
              <a:avLst/>
              <a:gdLst/>
              <a:ahLst/>
              <a:cxnLst/>
              <a:rect l="l" t="t" r="r" b="b"/>
              <a:pathLst>
                <a:path w="17975" h="1" fill="none" extrusionOk="0">
                  <a:moveTo>
                    <a:pt x="17974" y="1"/>
                  </a:moveTo>
                  <a:lnTo>
                    <a:pt x="0"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5" name="Google Shape;165;p24"/>
            <p:cNvSpPr/>
            <p:nvPr/>
          </p:nvSpPr>
          <p:spPr>
            <a:xfrm>
              <a:off x="1244800" y="3853000"/>
              <a:ext cx="449375" cy="25"/>
            </a:xfrm>
            <a:custGeom>
              <a:avLst/>
              <a:gdLst/>
              <a:ahLst/>
              <a:cxnLst/>
              <a:rect l="l" t="t" r="r" b="b"/>
              <a:pathLst>
                <a:path w="17975" h="1" fill="none" extrusionOk="0">
                  <a:moveTo>
                    <a:pt x="0" y="0"/>
                  </a:moveTo>
                  <a:lnTo>
                    <a:pt x="17974"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6" name="Google Shape;166;p24"/>
            <p:cNvSpPr/>
            <p:nvPr/>
          </p:nvSpPr>
          <p:spPr>
            <a:xfrm>
              <a:off x="1302625" y="3893800"/>
              <a:ext cx="161375" cy="25"/>
            </a:xfrm>
            <a:custGeom>
              <a:avLst/>
              <a:gdLst/>
              <a:ahLst/>
              <a:cxnLst/>
              <a:rect l="l" t="t" r="r" b="b"/>
              <a:pathLst>
                <a:path w="6455" h="1" fill="none" extrusionOk="0">
                  <a:moveTo>
                    <a:pt x="6455" y="0"/>
                  </a:moveTo>
                  <a:lnTo>
                    <a:pt x="1"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7" name="Google Shape;167;p24"/>
            <p:cNvSpPr/>
            <p:nvPr/>
          </p:nvSpPr>
          <p:spPr>
            <a:xfrm>
              <a:off x="1302625" y="3933975"/>
              <a:ext cx="110250" cy="25"/>
            </a:xfrm>
            <a:custGeom>
              <a:avLst/>
              <a:gdLst/>
              <a:ahLst/>
              <a:cxnLst/>
              <a:rect l="l" t="t" r="r" b="b"/>
              <a:pathLst>
                <a:path w="4410" h="1" fill="none" extrusionOk="0">
                  <a:moveTo>
                    <a:pt x="4409" y="1"/>
                  </a:moveTo>
                  <a:lnTo>
                    <a:pt x="1"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68" name="Google Shape;168;p24"/>
            <p:cNvSpPr/>
            <p:nvPr/>
          </p:nvSpPr>
          <p:spPr>
            <a:xfrm>
              <a:off x="1572975" y="3899875"/>
              <a:ext cx="62125" cy="40225"/>
            </a:xfrm>
            <a:custGeom>
              <a:avLst/>
              <a:gdLst/>
              <a:ahLst/>
              <a:cxnLst/>
              <a:rect l="l" t="t" r="r" b="b"/>
              <a:pathLst>
                <a:path w="2485" h="1609" fill="none" extrusionOk="0">
                  <a:moveTo>
                    <a:pt x="1998" y="1"/>
                  </a:moveTo>
                  <a:lnTo>
                    <a:pt x="488" y="1"/>
                  </a:lnTo>
                  <a:lnTo>
                    <a:pt x="488" y="1"/>
                  </a:lnTo>
                  <a:lnTo>
                    <a:pt x="390" y="1"/>
                  </a:lnTo>
                  <a:lnTo>
                    <a:pt x="293" y="25"/>
                  </a:lnTo>
                  <a:lnTo>
                    <a:pt x="220" y="74"/>
                  </a:lnTo>
                  <a:lnTo>
                    <a:pt x="147" y="147"/>
                  </a:lnTo>
                  <a:lnTo>
                    <a:pt x="98" y="220"/>
                  </a:lnTo>
                  <a:lnTo>
                    <a:pt x="49" y="293"/>
                  </a:lnTo>
                  <a:lnTo>
                    <a:pt x="25" y="390"/>
                  </a:lnTo>
                  <a:lnTo>
                    <a:pt x="0" y="488"/>
                  </a:lnTo>
                  <a:lnTo>
                    <a:pt x="0" y="1121"/>
                  </a:lnTo>
                  <a:lnTo>
                    <a:pt x="0" y="1121"/>
                  </a:lnTo>
                  <a:lnTo>
                    <a:pt x="25" y="1218"/>
                  </a:lnTo>
                  <a:lnTo>
                    <a:pt x="49" y="1316"/>
                  </a:lnTo>
                  <a:lnTo>
                    <a:pt x="98" y="1389"/>
                  </a:lnTo>
                  <a:lnTo>
                    <a:pt x="147" y="1462"/>
                  </a:lnTo>
                  <a:lnTo>
                    <a:pt x="220" y="1511"/>
                  </a:lnTo>
                  <a:lnTo>
                    <a:pt x="293" y="1559"/>
                  </a:lnTo>
                  <a:lnTo>
                    <a:pt x="390" y="1584"/>
                  </a:lnTo>
                  <a:lnTo>
                    <a:pt x="488" y="1608"/>
                  </a:lnTo>
                  <a:lnTo>
                    <a:pt x="1998" y="1608"/>
                  </a:lnTo>
                  <a:lnTo>
                    <a:pt x="1998" y="1608"/>
                  </a:lnTo>
                  <a:lnTo>
                    <a:pt x="2095" y="1584"/>
                  </a:lnTo>
                  <a:lnTo>
                    <a:pt x="2192" y="1559"/>
                  </a:lnTo>
                  <a:lnTo>
                    <a:pt x="2265" y="1511"/>
                  </a:lnTo>
                  <a:lnTo>
                    <a:pt x="2339" y="1462"/>
                  </a:lnTo>
                  <a:lnTo>
                    <a:pt x="2387" y="1389"/>
                  </a:lnTo>
                  <a:lnTo>
                    <a:pt x="2436" y="1316"/>
                  </a:lnTo>
                  <a:lnTo>
                    <a:pt x="2485" y="1218"/>
                  </a:lnTo>
                  <a:lnTo>
                    <a:pt x="2485" y="1121"/>
                  </a:lnTo>
                  <a:lnTo>
                    <a:pt x="2485" y="488"/>
                  </a:lnTo>
                  <a:lnTo>
                    <a:pt x="2485" y="488"/>
                  </a:lnTo>
                  <a:lnTo>
                    <a:pt x="2485" y="390"/>
                  </a:lnTo>
                  <a:lnTo>
                    <a:pt x="2436" y="293"/>
                  </a:lnTo>
                  <a:lnTo>
                    <a:pt x="2387" y="220"/>
                  </a:lnTo>
                  <a:lnTo>
                    <a:pt x="2339" y="147"/>
                  </a:lnTo>
                  <a:lnTo>
                    <a:pt x="2265" y="74"/>
                  </a:lnTo>
                  <a:lnTo>
                    <a:pt x="2192" y="25"/>
                  </a:lnTo>
                  <a:lnTo>
                    <a:pt x="2095" y="1"/>
                  </a:lnTo>
                  <a:lnTo>
                    <a:pt x="1998" y="1"/>
                  </a:lnTo>
                  <a:lnTo>
                    <a:pt x="1998" y="1"/>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169" name="Google Shape;169;p24"/>
          <p:cNvGrpSpPr/>
          <p:nvPr/>
        </p:nvGrpSpPr>
        <p:grpSpPr>
          <a:xfrm>
            <a:off x="8622871" y="4539453"/>
            <a:ext cx="842280" cy="658104"/>
            <a:chOff x="1923075" y="3694075"/>
            <a:chExt cx="437200" cy="341600"/>
          </a:xfrm>
        </p:grpSpPr>
        <p:sp>
          <p:nvSpPr>
            <p:cNvPr id="170" name="Google Shape;170;p24"/>
            <p:cNvSpPr/>
            <p:nvPr/>
          </p:nvSpPr>
          <p:spPr>
            <a:xfrm>
              <a:off x="22476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1" name="Google Shape;171;p24"/>
            <p:cNvSpPr/>
            <p:nvPr/>
          </p:nvSpPr>
          <p:spPr>
            <a:xfrm>
              <a:off x="2035100" y="3983300"/>
              <a:ext cx="52400" cy="52375"/>
            </a:xfrm>
            <a:custGeom>
              <a:avLst/>
              <a:gdLst/>
              <a:ahLst/>
              <a:cxnLst/>
              <a:rect l="l" t="t" r="r" b="b"/>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2" name="Google Shape;172;p24"/>
            <p:cNvSpPr/>
            <p:nvPr/>
          </p:nvSpPr>
          <p:spPr>
            <a:xfrm>
              <a:off x="1923075" y="3694075"/>
              <a:ext cx="437200" cy="280100"/>
            </a:xfrm>
            <a:custGeom>
              <a:avLst/>
              <a:gdLst/>
              <a:ahLst/>
              <a:cxnLst/>
              <a:rect l="l" t="t" r="r" b="b"/>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3" name="Google Shape;173;p24"/>
            <p:cNvSpPr/>
            <p:nvPr/>
          </p:nvSpPr>
          <p:spPr>
            <a:xfrm>
              <a:off x="2261000" y="3781750"/>
              <a:ext cx="48725" cy="108400"/>
            </a:xfrm>
            <a:custGeom>
              <a:avLst/>
              <a:gdLst/>
              <a:ahLst/>
              <a:cxnLst/>
              <a:rect l="l" t="t" r="r" b="b"/>
              <a:pathLst>
                <a:path w="1949" h="4336" fill="none" extrusionOk="0">
                  <a:moveTo>
                    <a:pt x="1" y="4336"/>
                  </a:moveTo>
                  <a:lnTo>
                    <a:pt x="1949"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4" name="Google Shape;174;p24"/>
            <p:cNvSpPr/>
            <p:nvPr/>
          </p:nvSpPr>
          <p:spPr>
            <a:xfrm>
              <a:off x="2225675" y="3780550"/>
              <a:ext cx="32300" cy="113875"/>
            </a:xfrm>
            <a:custGeom>
              <a:avLst/>
              <a:gdLst/>
              <a:ahLst/>
              <a:cxnLst/>
              <a:rect l="l" t="t" r="r" b="b"/>
              <a:pathLst>
                <a:path w="1292" h="4555" fill="none" extrusionOk="0">
                  <a:moveTo>
                    <a:pt x="1" y="4554"/>
                  </a:moveTo>
                  <a:lnTo>
                    <a:pt x="1292"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5" name="Google Shape;175;p24"/>
            <p:cNvSpPr/>
            <p:nvPr/>
          </p:nvSpPr>
          <p:spPr>
            <a:xfrm>
              <a:off x="2190375" y="3779325"/>
              <a:ext cx="15850" cy="119350"/>
            </a:xfrm>
            <a:custGeom>
              <a:avLst/>
              <a:gdLst/>
              <a:ahLst/>
              <a:cxnLst/>
              <a:rect l="l" t="t" r="r" b="b"/>
              <a:pathLst>
                <a:path w="634" h="4774" fill="none" extrusionOk="0">
                  <a:moveTo>
                    <a:pt x="0" y="4774"/>
                  </a:moveTo>
                  <a:lnTo>
                    <a:pt x="634"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6" name="Google Shape;176;p24"/>
            <p:cNvSpPr/>
            <p:nvPr/>
          </p:nvSpPr>
          <p:spPr>
            <a:xfrm>
              <a:off x="2154450" y="3777500"/>
              <a:ext cx="1250" cy="126050"/>
            </a:xfrm>
            <a:custGeom>
              <a:avLst/>
              <a:gdLst/>
              <a:ahLst/>
              <a:cxnLst/>
              <a:rect l="l" t="t" r="r" b="b"/>
              <a:pathLst>
                <a:path w="50" h="5042" fill="none" extrusionOk="0">
                  <a:moveTo>
                    <a:pt x="49" y="5042"/>
                  </a:moveTo>
                  <a:lnTo>
                    <a:pt x="0" y="0"/>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7" name="Google Shape;177;p24"/>
            <p:cNvSpPr/>
            <p:nvPr/>
          </p:nvSpPr>
          <p:spPr>
            <a:xfrm>
              <a:off x="2103300" y="3776275"/>
              <a:ext cx="17075" cy="131550"/>
            </a:xfrm>
            <a:custGeom>
              <a:avLst/>
              <a:gdLst/>
              <a:ahLst/>
              <a:cxnLst/>
              <a:rect l="l" t="t" r="r" b="b"/>
              <a:pathLst>
                <a:path w="683" h="5262" fill="none" extrusionOk="0">
                  <a:moveTo>
                    <a:pt x="683" y="5261"/>
                  </a:moveTo>
                  <a:lnTo>
                    <a:pt x="1"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78" name="Google Shape;178;p24"/>
            <p:cNvSpPr/>
            <p:nvPr/>
          </p:nvSpPr>
          <p:spPr>
            <a:xfrm>
              <a:off x="2051550" y="3775050"/>
              <a:ext cx="34125" cy="137025"/>
            </a:xfrm>
            <a:custGeom>
              <a:avLst/>
              <a:gdLst/>
              <a:ahLst/>
              <a:cxnLst/>
              <a:rect l="l" t="t" r="r" b="b"/>
              <a:pathLst>
                <a:path w="1365" h="5481" fill="none" extrusionOk="0">
                  <a:moveTo>
                    <a:pt x="1364" y="5481"/>
                  </a:moveTo>
                  <a:lnTo>
                    <a:pt x="0"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179" name="Google Shape;179;p24"/>
          <p:cNvGrpSpPr/>
          <p:nvPr/>
        </p:nvGrpSpPr>
        <p:grpSpPr>
          <a:xfrm>
            <a:off x="8665582" y="2632605"/>
            <a:ext cx="517153" cy="424592"/>
            <a:chOff x="2599525" y="3688600"/>
            <a:chExt cx="428675" cy="351950"/>
          </a:xfrm>
        </p:grpSpPr>
        <p:sp>
          <p:nvSpPr>
            <p:cNvPr id="180" name="Google Shape;180;p24"/>
            <p:cNvSpPr/>
            <p:nvPr/>
          </p:nvSpPr>
          <p:spPr>
            <a:xfrm>
              <a:off x="2599525" y="3688600"/>
              <a:ext cx="428675" cy="168675"/>
            </a:xfrm>
            <a:custGeom>
              <a:avLst/>
              <a:gdLst/>
              <a:ahLst/>
              <a:cxnLst/>
              <a:rect l="l" t="t" r="r" b="b"/>
              <a:pathLst>
                <a:path w="17147" h="6747" fill="none" extrusionOk="0">
                  <a:moveTo>
                    <a:pt x="16660" y="1876"/>
                  </a:moveTo>
                  <a:lnTo>
                    <a:pt x="11594" y="1876"/>
                  </a:lnTo>
                  <a:lnTo>
                    <a:pt x="11594" y="1462"/>
                  </a:lnTo>
                  <a:lnTo>
                    <a:pt x="11594" y="1462"/>
                  </a:lnTo>
                  <a:lnTo>
                    <a:pt x="11594" y="1316"/>
                  </a:lnTo>
                  <a:lnTo>
                    <a:pt x="11569" y="1170"/>
                  </a:lnTo>
                  <a:lnTo>
                    <a:pt x="11472" y="902"/>
                  </a:lnTo>
                  <a:lnTo>
                    <a:pt x="11350" y="658"/>
                  </a:lnTo>
                  <a:lnTo>
                    <a:pt x="11155" y="439"/>
                  </a:lnTo>
                  <a:lnTo>
                    <a:pt x="10961" y="268"/>
                  </a:lnTo>
                  <a:lnTo>
                    <a:pt x="10693" y="122"/>
                  </a:lnTo>
                  <a:lnTo>
                    <a:pt x="10425" y="49"/>
                  </a:lnTo>
                  <a:lnTo>
                    <a:pt x="10279" y="25"/>
                  </a:lnTo>
                  <a:lnTo>
                    <a:pt x="10133" y="1"/>
                  </a:lnTo>
                  <a:lnTo>
                    <a:pt x="7015" y="1"/>
                  </a:lnTo>
                  <a:lnTo>
                    <a:pt x="7015" y="1"/>
                  </a:lnTo>
                  <a:lnTo>
                    <a:pt x="6869" y="25"/>
                  </a:lnTo>
                  <a:lnTo>
                    <a:pt x="6723" y="49"/>
                  </a:lnTo>
                  <a:lnTo>
                    <a:pt x="6455" y="122"/>
                  </a:lnTo>
                  <a:lnTo>
                    <a:pt x="6187" y="268"/>
                  </a:lnTo>
                  <a:lnTo>
                    <a:pt x="5992" y="439"/>
                  </a:lnTo>
                  <a:lnTo>
                    <a:pt x="5797" y="658"/>
                  </a:lnTo>
                  <a:lnTo>
                    <a:pt x="5676" y="902"/>
                  </a:lnTo>
                  <a:lnTo>
                    <a:pt x="5578" y="1170"/>
                  </a:lnTo>
                  <a:lnTo>
                    <a:pt x="5554" y="1316"/>
                  </a:lnTo>
                  <a:lnTo>
                    <a:pt x="5554" y="1462"/>
                  </a:lnTo>
                  <a:lnTo>
                    <a:pt x="5554" y="1876"/>
                  </a:lnTo>
                  <a:lnTo>
                    <a:pt x="488" y="1876"/>
                  </a:lnTo>
                  <a:lnTo>
                    <a:pt x="488" y="1876"/>
                  </a:lnTo>
                  <a:lnTo>
                    <a:pt x="391" y="1876"/>
                  </a:lnTo>
                  <a:lnTo>
                    <a:pt x="293" y="1900"/>
                  </a:lnTo>
                  <a:lnTo>
                    <a:pt x="220" y="1949"/>
                  </a:lnTo>
                  <a:lnTo>
                    <a:pt x="147" y="2022"/>
                  </a:lnTo>
                  <a:lnTo>
                    <a:pt x="74" y="2071"/>
                  </a:lnTo>
                  <a:lnTo>
                    <a:pt x="50" y="2168"/>
                  </a:lnTo>
                  <a:lnTo>
                    <a:pt x="1" y="2266"/>
                  </a:lnTo>
                  <a:lnTo>
                    <a:pt x="1" y="2363"/>
                  </a:lnTo>
                  <a:lnTo>
                    <a:pt x="1" y="5773"/>
                  </a:lnTo>
                  <a:lnTo>
                    <a:pt x="1" y="5773"/>
                  </a:lnTo>
                  <a:lnTo>
                    <a:pt x="25" y="5967"/>
                  </a:lnTo>
                  <a:lnTo>
                    <a:pt x="74" y="6138"/>
                  </a:lnTo>
                  <a:lnTo>
                    <a:pt x="171" y="6308"/>
                  </a:lnTo>
                  <a:lnTo>
                    <a:pt x="293" y="6455"/>
                  </a:lnTo>
                  <a:lnTo>
                    <a:pt x="439" y="6576"/>
                  </a:lnTo>
                  <a:lnTo>
                    <a:pt x="585" y="6674"/>
                  </a:lnTo>
                  <a:lnTo>
                    <a:pt x="780" y="6722"/>
                  </a:lnTo>
                  <a:lnTo>
                    <a:pt x="975" y="6747"/>
                  </a:lnTo>
                  <a:lnTo>
                    <a:pt x="7721" y="6747"/>
                  </a:lnTo>
                  <a:lnTo>
                    <a:pt x="7721" y="6138"/>
                  </a:lnTo>
                  <a:lnTo>
                    <a:pt x="7721" y="6138"/>
                  </a:lnTo>
                  <a:lnTo>
                    <a:pt x="7746" y="6041"/>
                  </a:lnTo>
                  <a:lnTo>
                    <a:pt x="7770" y="5967"/>
                  </a:lnTo>
                  <a:lnTo>
                    <a:pt x="7819" y="5870"/>
                  </a:lnTo>
                  <a:lnTo>
                    <a:pt x="7868" y="5797"/>
                  </a:lnTo>
                  <a:lnTo>
                    <a:pt x="7941" y="5748"/>
                  </a:lnTo>
                  <a:lnTo>
                    <a:pt x="8038" y="5700"/>
                  </a:lnTo>
                  <a:lnTo>
                    <a:pt x="8111" y="5675"/>
                  </a:lnTo>
                  <a:lnTo>
                    <a:pt x="8209" y="5651"/>
                  </a:lnTo>
                  <a:lnTo>
                    <a:pt x="8939" y="5651"/>
                  </a:lnTo>
                  <a:lnTo>
                    <a:pt x="8939" y="5651"/>
                  </a:lnTo>
                  <a:lnTo>
                    <a:pt x="9037" y="5675"/>
                  </a:lnTo>
                  <a:lnTo>
                    <a:pt x="9110" y="5700"/>
                  </a:lnTo>
                  <a:lnTo>
                    <a:pt x="9207" y="5748"/>
                  </a:lnTo>
                  <a:lnTo>
                    <a:pt x="9280" y="5797"/>
                  </a:lnTo>
                  <a:lnTo>
                    <a:pt x="9329" y="5870"/>
                  </a:lnTo>
                  <a:lnTo>
                    <a:pt x="9378" y="5967"/>
                  </a:lnTo>
                  <a:lnTo>
                    <a:pt x="9402" y="6041"/>
                  </a:lnTo>
                  <a:lnTo>
                    <a:pt x="9426" y="6138"/>
                  </a:lnTo>
                  <a:lnTo>
                    <a:pt x="9426" y="6747"/>
                  </a:lnTo>
                  <a:lnTo>
                    <a:pt x="16173" y="6747"/>
                  </a:lnTo>
                  <a:lnTo>
                    <a:pt x="16173" y="6747"/>
                  </a:lnTo>
                  <a:lnTo>
                    <a:pt x="16367" y="6722"/>
                  </a:lnTo>
                  <a:lnTo>
                    <a:pt x="16562" y="6674"/>
                  </a:lnTo>
                  <a:lnTo>
                    <a:pt x="16708" y="6576"/>
                  </a:lnTo>
                  <a:lnTo>
                    <a:pt x="16855" y="6455"/>
                  </a:lnTo>
                  <a:lnTo>
                    <a:pt x="16976" y="6308"/>
                  </a:lnTo>
                  <a:lnTo>
                    <a:pt x="17074" y="6138"/>
                  </a:lnTo>
                  <a:lnTo>
                    <a:pt x="17122" y="5967"/>
                  </a:lnTo>
                  <a:lnTo>
                    <a:pt x="17147" y="5773"/>
                  </a:lnTo>
                  <a:lnTo>
                    <a:pt x="17147" y="2363"/>
                  </a:lnTo>
                  <a:lnTo>
                    <a:pt x="17147" y="2363"/>
                  </a:lnTo>
                  <a:lnTo>
                    <a:pt x="17147" y="2266"/>
                  </a:lnTo>
                  <a:lnTo>
                    <a:pt x="17098" y="2168"/>
                  </a:lnTo>
                  <a:lnTo>
                    <a:pt x="17074" y="2071"/>
                  </a:lnTo>
                  <a:lnTo>
                    <a:pt x="17001" y="2022"/>
                  </a:lnTo>
                  <a:lnTo>
                    <a:pt x="16928" y="1949"/>
                  </a:lnTo>
                  <a:lnTo>
                    <a:pt x="16855" y="1900"/>
                  </a:lnTo>
                  <a:lnTo>
                    <a:pt x="16757" y="1876"/>
                  </a:lnTo>
                  <a:lnTo>
                    <a:pt x="16660" y="1876"/>
                  </a:lnTo>
                  <a:lnTo>
                    <a:pt x="16660" y="1876"/>
                  </a:lnTo>
                  <a:close/>
                  <a:moveTo>
                    <a:pt x="10620" y="1876"/>
                  </a:moveTo>
                  <a:lnTo>
                    <a:pt x="6528" y="1876"/>
                  </a:lnTo>
                  <a:lnTo>
                    <a:pt x="6528" y="1462"/>
                  </a:lnTo>
                  <a:lnTo>
                    <a:pt x="6528" y="1462"/>
                  </a:lnTo>
                  <a:lnTo>
                    <a:pt x="6528" y="1364"/>
                  </a:lnTo>
                  <a:lnTo>
                    <a:pt x="6577" y="1291"/>
                  </a:lnTo>
                  <a:lnTo>
                    <a:pt x="6601" y="1194"/>
                  </a:lnTo>
                  <a:lnTo>
                    <a:pt x="6674" y="1121"/>
                  </a:lnTo>
                  <a:lnTo>
                    <a:pt x="6747" y="1072"/>
                  </a:lnTo>
                  <a:lnTo>
                    <a:pt x="6820" y="1023"/>
                  </a:lnTo>
                  <a:lnTo>
                    <a:pt x="6918" y="999"/>
                  </a:lnTo>
                  <a:lnTo>
                    <a:pt x="7015" y="975"/>
                  </a:lnTo>
                  <a:lnTo>
                    <a:pt x="10133" y="975"/>
                  </a:lnTo>
                  <a:lnTo>
                    <a:pt x="10133" y="975"/>
                  </a:lnTo>
                  <a:lnTo>
                    <a:pt x="10230" y="999"/>
                  </a:lnTo>
                  <a:lnTo>
                    <a:pt x="10327" y="1023"/>
                  </a:lnTo>
                  <a:lnTo>
                    <a:pt x="10400" y="1072"/>
                  </a:lnTo>
                  <a:lnTo>
                    <a:pt x="10474" y="1121"/>
                  </a:lnTo>
                  <a:lnTo>
                    <a:pt x="10547" y="1194"/>
                  </a:lnTo>
                  <a:lnTo>
                    <a:pt x="10571" y="1291"/>
                  </a:lnTo>
                  <a:lnTo>
                    <a:pt x="10620" y="1364"/>
                  </a:lnTo>
                  <a:lnTo>
                    <a:pt x="10620" y="1462"/>
                  </a:lnTo>
                  <a:lnTo>
                    <a:pt x="10620" y="1876"/>
                  </a:lnTo>
                  <a:close/>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1" name="Google Shape;181;p24"/>
            <p:cNvSpPr/>
            <p:nvPr/>
          </p:nvSpPr>
          <p:spPr>
            <a:xfrm>
              <a:off x="2792550" y="3862125"/>
              <a:ext cx="42650" cy="23775"/>
            </a:xfrm>
            <a:custGeom>
              <a:avLst/>
              <a:gdLst/>
              <a:ahLst/>
              <a:cxnLst/>
              <a:rect l="l" t="t" r="r" b="b"/>
              <a:pathLst>
                <a:path w="1706" h="951" fill="none" extrusionOk="0">
                  <a:moveTo>
                    <a:pt x="1705" y="1"/>
                  </a:moveTo>
                  <a:lnTo>
                    <a:pt x="1705" y="463"/>
                  </a:lnTo>
                  <a:lnTo>
                    <a:pt x="1705" y="463"/>
                  </a:lnTo>
                  <a:lnTo>
                    <a:pt x="1681" y="561"/>
                  </a:lnTo>
                  <a:lnTo>
                    <a:pt x="1657" y="658"/>
                  </a:lnTo>
                  <a:lnTo>
                    <a:pt x="1608" y="756"/>
                  </a:lnTo>
                  <a:lnTo>
                    <a:pt x="1559" y="804"/>
                  </a:lnTo>
                  <a:lnTo>
                    <a:pt x="1486" y="877"/>
                  </a:lnTo>
                  <a:lnTo>
                    <a:pt x="1389" y="926"/>
                  </a:lnTo>
                  <a:lnTo>
                    <a:pt x="1316" y="951"/>
                  </a:lnTo>
                  <a:lnTo>
                    <a:pt x="1218" y="951"/>
                  </a:lnTo>
                  <a:lnTo>
                    <a:pt x="488" y="951"/>
                  </a:lnTo>
                  <a:lnTo>
                    <a:pt x="488" y="951"/>
                  </a:lnTo>
                  <a:lnTo>
                    <a:pt x="390" y="951"/>
                  </a:lnTo>
                  <a:lnTo>
                    <a:pt x="317" y="926"/>
                  </a:lnTo>
                  <a:lnTo>
                    <a:pt x="220" y="877"/>
                  </a:lnTo>
                  <a:lnTo>
                    <a:pt x="147" y="804"/>
                  </a:lnTo>
                  <a:lnTo>
                    <a:pt x="98" y="756"/>
                  </a:lnTo>
                  <a:lnTo>
                    <a:pt x="49" y="658"/>
                  </a:lnTo>
                  <a:lnTo>
                    <a:pt x="25" y="561"/>
                  </a:lnTo>
                  <a:lnTo>
                    <a:pt x="0" y="463"/>
                  </a:lnTo>
                  <a:lnTo>
                    <a:pt x="0"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182" name="Google Shape;182;p24"/>
            <p:cNvSpPr/>
            <p:nvPr/>
          </p:nvSpPr>
          <p:spPr>
            <a:xfrm>
              <a:off x="2599525" y="3852375"/>
              <a:ext cx="428675" cy="188175"/>
            </a:xfrm>
            <a:custGeom>
              <a:avLst/>
              <a:gdLst/>
              <a:ahLst/>
              <a:cxnLst/>
              <a:rect l="l" t="t" r="r" b="b"/>
              <a:pathLst>
                <a:path w="17147" h="7527" fill="none" extrusionOk="0">
                  <a:moveTo>
                    <a:pt x="1" y="1"/>
                  </a:moveTo>
                  <a:lnTo>
                    <a:pt x="1" y="7040"/>
                  </a:lnTo>
                  <a:lnTo>
                    <a:pt x="1" y="7040"/>
                  </a:lnTo>
                  <a:lnTo>
                    <a:pt x="1" y="7137"/>
                  </a:lnTo>
                  <a:lnTo>
                    <a:pt x="50" y="7210"/>
                  </a:lnTo>
                  <a:lnTo>
                    <a:pt x="74" y="7307"/>
                  </a:lnTo>
                  <a:lnTo>
                    <a:pt x="147" y="7381"/>
                  </a:lnTo>
                  <a:lnTo>
                    <a:pt x="220" y="7429"/>
                  </a:lnTo>
                  <a:lnTo>
                    <a:pt x="293" y="7478"/>
                  </a:lnTo>
                  <a:lnTo>
                    <a:pt x="391" y="7502"/>
                  </a:lnTo>
                  <a:lnTo>
                    <a:pt x="488" y="7527"/>
                  </a:lnTo>
                  <a:lnTo>
                    <a:pt x="16660" y="7527"/>
                  </a:lnTo>
                  <a:lnTo>
                    <a:pt x="16660" y="7527"/>
                  </a:lnTo>
                  <a:lnTo>
                    <a:pt x="16757" y="7502"/>
                  </a:lnTo>
                  <a:lnTo>
                    <a:pt x="16855" y="7478"/>
                  </a:lnTo>
                  <a:lnTo>
                    <a:pt x="16928" y="7429"/>
                  </a:lnTo>
                  <a:lnTo>
                    <a:pt x="17001" y="7381"/>
                  </a:lnTo>
                  <a:lnTo>
                    <a:pt x="17074" y="7307"/>
                  </a:lnTo>
                  <a:lnTo>
                    <a:pt x="17098" y="7210"/>
                  </a:lnTo>
                  <a:lnTo>
                    <a:pt x="17147" y="7137"/>
                  </a:lnTo>
                  <a:lnTo>
                    <a:pt x="17147" y="7040"/>
                  </a:lnTo>
                  <a:lnTo>
                    <a:pt x="17147" y="1"/>
                  </a:lnTo>
                </a:path>
              </a:pathLst>
            </a:custGeom>
            <a:noFill/>
            <a:ln w="190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33" name="Google Shape;154;p24"/>
          <p:cNvSpPr/>
          <p:nvPr/>
        </p:nvSpPr>
        <p:spPr>
          <a:xfrm rot="5400000">
            <a:off x="5969120" y="158703"/>
            <a:ext cx="3095200" cy="3095200"/>
          </a:xfrm>
          <a:prstGeom prst="teardrop">
            <a:avLst>
              <a:gd name="adj" fmla="val 100000"/>
            </a:avLst>
          </a:prstGeom>
          <a:solidFill>
            <a:schemeClr val="accent5">
              <a:lumMod val="60000"/>
              <a:lumOff val="40000"/>
            </a:schemeClr>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4" name="Google Shape;155;p24"/>
          <p:cNvSpPr/>
          <p:nvPr/>
        </p:nvSpPr>
        <p:spPr>
          <a:xfrm rot="5400000" flipH="1">
            <a:off x="6586870" y="3338508"/>
            <a:ext cx="2475925" cy="2475925"/>
          </a:xfrm>
          <a:prstGeom prst="teardrop">
            <a:avLst>
              <a:gd name="adj" fmla="val 100000"/>
            </a:avLst>
          </a:prstGeom>
          <a:solidFill>
            <a:schemeClr val="accent2"/>
          </a:solidFill>
          <a:ln>
            <a:noFill/>
          </a:ln>
        </p:spPr>
        <p:txBody>
          <a:bodyPr spcFirstLastPara="1" wrap="square" lIns="121900" tIns="121900" rIns="121900" bIns="121900" anchor="ctr" anchorCtr="0">
            <a:noAutofit/>
          </a:bodyPr>
          <a:lstStyle/>
          <a:p>
            <a:endParaRPr sz="2400" dirty="0">
              <a:latin typeface="Times New Roman" panose="02020603050405020304" pitchFamily="18" charset="0"/>
              <a:cs typeface="Times New Roman" panose="02020603050405020304" pitchFamily="18" charset="0"/>
            </a:endParaRPr>
          </a:p>
        </p:txBody>
      </p:sp>
      <p:sp>
        <p:nvSpPr>
          <p:cNvPr id="35" name="Google Shape;156;p24"/>
          <p:cNvSpPr/>
          <p:nvPr/>
        </p:nvSpPr>
        <p:spPr>
          <a:xfrm rot="10800000">
            <a:off x="9147755" y="583798"/>
            <a:ext cx="2596329" cy="2463113"/>
          </a:xfrm>
          <a:prstGeom prst="teardrop">
            <a:avLst>
              <a:gd name="adj" fmla="val 100000"/>
            </a:avLst>
          </a:prstGeom>
          <a:solidFill>
            <a:srgbClr val="0070C0"/>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6" name="Google Shape;157;p24"/>
          <p:cNvSpPr/>
          <p:nvPr/>
        </p:nvSpPr>
        <p:spPr>
          <a:xfrm flipH="1">
            <a:off x="9147755" y="3128020"/>
            <a:ext cx="2943921" cy="2547729"/>
          </a:xfrm>
          <a:prstGeom prst="teardrop">
            <a:avLst>
              <a:gd name="adj" fmla="val 100000"/>
            </a:avLst>
          </a:prstGeom>
          <a:solidFill>
            <a:schemeClr val="accent3"/>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37" name="Rectangle 36"/>
          <p:cNvSpPr/>
          <p:nvPr/>
        </p:nvSpPr>
        <p:spPr>
          <a:xfrm>
            <a:off x="5864967" y="1341553"/>
            <a:ext cx="3204859" cy="913199"/>
          </a:xfrm>
          <a:prstGeom prst="rect">
            <a:avLst/>
          </a:prstGeom>
        </p:spPr>
        <p:txBody>
          <a:bodyPr wrap="square">
            <a:spAutoFit/>
          </a:bodyPr>
          <a:lstStyle/>
          <a:p>
            <a:pPr algn="ctr"/>
            <a:r>
              <a:rPr lang="en-US" sz="2667" b="1" dirty="0">
                <a:solidFill>
                  <a:srgbClr val="FFFF00"/>
                </a:solidFill>
                <a:latin typeface="Times New Roman" panose="02020603050405020304" pitchFamily="18" charset="0"/>
                <a:cs typeface="Times New Roman" panose="02020603050405020304" pitchFamily="18" charset="0"/>
              </a:rPr>
              <a:t>Chế biến các thực phẩm lên men</a:t>
            </a:r>
          </a:p>
        </p:txBody>
      </p:sp>
      <p:sp>
        <p:nvSpPr>
          <p:cNvPr id="39" name="Rectangle 38"/>
          <p:cNvSpPr/>
          <p:nvPr/>
        </p:nvSpPr>
        <p:spPr>
          <a:xfrm>
            <a:off x="9229071" y="1276955"/>
            <a:ext cx="2542221" cy="1323632"/>
          </a:xfrm>
          <a:prstGeom prst="rect">
            <a:avLst/>
          </a:prstGeom>
        </p:spPr>
        <p:txBody>
          <a:bodyPr wrap="square">
            <a:spAutoFit/>
          </a:bodyPr>
          <a:lstStyle/>
          <a:p>
            <a:pPr lvl="0" algn="ctr"/>
            <a:r>
              <a:rPr lang="nl-NL"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Động vật, con người tiêu hóa thức ăn</a:t>
            </a:r>
            <a:endParaRPr lang="en-US"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Rectangle 39"/>
          <p:cNvSpPr/>
          <p:nvPr/>
        </p:nvSpPr>
        <p:spPr>
          <a:xfrm>
            <a:off x="6418445" y="3963937"/>
            <a:ext cx="2684799" cy="913199"/>
          </a:xfrm>
          <a:prstGeom prst="rect">
            <a:avLst/>
          </a:prstGeom>
        </p:spPr>
        <p:txBody>
          <a:bodyPr wrap="square">
            <a:spAutoFit/>
          </a:bodyPr>
          <a:lstStyle/>
          <a:p>
            <a:pPr lvl="0" algn="ctr"/>
            <a:r>
              <a:rPr lang="fr-FR"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Phân bón </a:t>
            </a:r>
          </a:p>
          <a:p>
            <a:pPr lvl="0" algn="ctr"/>
            <a:r>
              <a:rPr lang="fr-FR"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nông nghiệp</a:t>
            </a:r>
            <a:endParaRPr lang="en-US"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Rectangle 40"/>
          <p:cNvSpPr/>
          <p:nvPr/>
        </p:nvSpPr>
        <p:spPr>
          <a:xfrm>
            <a:off x="9068622" y="3740069"/>
            <a:ext cx="2987600" cy="1323632"/>
          </a:xfrm>
          <a:prstGeom prst="rect">
            <a:avLst/>
          </a:prstGeom>
        </p:spPr>
        <p:txBody>
          <a:bodyPr wrap="square">
            <a:spAutoFit/>
          </a:bodyPr>
          <a:lstStyle/>
          <a:p>
            <a:pPr lvl="0" algn="ctr"/>
            <a:r>
              <a:rPr lang="en-US" sz="2667" b="1" dirty="0">
                <a:solidFill>
                  <a:srgbClr val="FFFF00"/>
                </a:solidFill>
                <a:latin typeface="Times New Roman" panose="02020603050405020304" pitchFamily="18" charset="0"/>
                <a:cs typeface="Times New Roman" panose="02020603050405020304" pitchFamily="18" charset="0"/>
              </a:rPr>
              <a:t>Phân giải xác động thực vật và tăng độ màu mỡ cho đất</a:t>
            </a:r>
            <a:endParaRPr lang="en-US" sz="2667"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53726" y="1320046"/>
            <a:ext cx="3558580" cy="2118992"/>
          </a:xfrm>
          <a:prstGeom prst="rect">
            <a:avLst/>
          </a:prstGeom>
        </p:spPr>
      </p:pic>
      <p:pic>
        <p:nvPicPr>
          <p:cNvPr id="3" name="Picture 2"/>
          <p:cNvPicPr>
            <a:picLocks noChangeAspect="1"/>
          </p:cNvPicPr>
          <p:nvPr/>
        </p:nvPicPr>
        <p:blipFill>
          <a:blip r:embed="rId4"/>
          <a:stretch>
            <a:fillRect/>
          </a:stretch>
        </p:blipFill>
        <p:spPr>
          <a:xfrm>
            <a:off x="1620636" y="3557792"/>
            <a:ext cx="2994828" cy="2275324"/>
          </a:xfrm>
          <a:prstGeom prst="rect">
            <a:avLst/>
          </a:prstGeom>
        </p:spPr>
      </p:pic>
      <p:pic>
        <p:nvPicPr>
          <p:cNvPr id="5" name="Picture 4"/>
          <p:cNvPicPr>
            <a:picLocks noChangeAspect="1"/>
          </p:cNvPicPr>
          <p:nvPr/>
        </p:nvPicPr>
        <p:blipFill>
          <a:blip r:embed="rId5"/>
          <a:stretch>
            <a:fillRect/>
          </a:stretch>
        </p:blipFill>
        <p:spPr>
          <a:xfrm>
            <a:off x="-200923" y="99124"/>
            <a:ext cx="5035732" cy="969348"/>
          </a:xfrm>
          <a:prstGeom prst="rect">
            <a:avLst/>
          </a:prstGeom>
        </p:spPr>
      </p:pic>
    </p:spTree>
    <p:extLst>
      <p:ext uri="{BB962C8B-B14F-4D97-AF65-F5344CB8AC3E}">
        <p14:creationId xmlns:p14="http://schemas.microsoft.com/office/powerpoint/2010/main" val="3165228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par>
                                <p:cTn id="36" presetID="21" presetClass="entr" presetSubtype="1"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heel(1)">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p:bldP spid="39" grpId="0"/>
      <p:bldP spid="40" grpId="0"/>
      <p:bldP spid="4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TotalTime>
  <Words>1302</Words>
  <Application>Microsoft Office PowerPoint</Application>
  <PresentationFormat>Widescreen</PresentationFormat>
  <Paragraphs>117</Paragraphs>
  <Slides>22</Slides>
  <Notes>2</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22</vt:i4>
      </vt:variant>
    </vt:vector>
  </HeadingPairs>
  <TitlesOfParts>
    <vt:vector size="41" baseType="lpstr">
      <vt:lpstr>微软雅黑</vt:lpstr>
      <vt:lpstr>宋体</vt:lpstr>
      <vt:lpstr>#9Slide03 Roboto Condensed</vt:lpstr>
      <vt:lpstr>000 DanPanosian TB</vt:lpstr>
      <vt:lpstr>Acumin Pro Condensed</vt:lpstr>
      <vt:lpstr>Arial</vt:lpstr>
      <vt:lpstr>Calibri</vt:lpstr>
      <vt:lpstr>Calibri Light</vt:lpstr>
      <vt:lpstr>Cambria Math</vt:lpstr>
      <vt:lpstr>Century Gothic</vt:lpstr>
      <vt:lpstr>等线</vt:lpstr>
      <vt:lpstr>等线 Light</vt:lpstr>
      <vt:lpstr>Times New Roman</vt:lpstr>
      <vt:lpstr>Wingdings</vt:lpstr>
      <vt:lpstr>1_Office Theme</vt:lpstr>
      <vt:lpstr>5_Office Theme</vt:lpstr>
      <vt:lpstr>2_Office 主题</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Tác hại của vi khuẩn:</vt:lpstr>
      <vt:lpstr>PowerPoint Presentation</vt:lpstr>
      <vt:lpstr>PowerPoint Presentation</vt:lpstr>
      <vt:lpstr>PowerPoint Presentation</vt:lpstr>
      <vt:lpstr>PowerPoint Presentation</vt:lpstr>
      <vt:lpstr>III. Phòng bệnh do virus và vi khuẩn gây nên: 1. Phòng bệnh:</vt:lpstr>
      <vt:lpstr>PowerPoint Presentation</vt:lpstr>
      <vt:lpstr>III. Phòng bệnh do virus và vi khuẩn gây nên: 1. Phòng bệnh:</vt:lpstr>
      <vt:lpstr>III. Phòng bệnh do virus và vi khuẩn gây nên: 1. Phòng bệnh:</vt:lpstr>
      <vt:lpstr>III. Phòng bệnh do virus và vi khuẩn gây nên: 1. Phòng bệnh:</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83</cp:revision>
  <dcterms:created xsi:type="dcterms:W3CDTF">2021-08-23T08:02:55Z</dcterms:created>
  <dcterms:modified xsi:type="dcterms:W3CDTF">2022-11-01T03:59:46Z</dcterms:modified>
</cp:coreProperties>
</file>