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2"/>
  </p:notesMasterIdLst>
  <p:sldIdLst>
    <p:sldId id="256" r:id="rId2"/>
    <p:sldId id="315" r:id="rId3"/>
    <p:sldId id="319" r:id="rId4"/>
    <p:sldId id="322" r:id="rId5"/>
    <p:sldId id="308" r:id="rId6"/>
    <p:sldId id="310" r:id="rId7"/>
    <p:sldId id="311" r:id="rId8"/>
    <p:sldId id="312" r:id="rId9"/>
    <p:sldId id="324" r:id="rId10"/>
    <p:sldId id="325" r:id="rId11"/>
  </p:sldIdLst>
  <p:sldSz cx="9144000" cy="5143500" type="screen16x9"/>
  <p:notesSz cx="6858000" cy="9144000"/>
  <p:embeddedFontLst>
    <p:embeddedFont>
      <p:font typeface="Amatic SC" charset="-79"/>
      <p:regular r:id="rId13"/>
      <p:bold r:id="rId14"/>
    </p:embeddedFont>
    <p:embeddedFont>
      <p:font typeface="Calibri" pitchFamily="34" charset="0"/>
      <p:regular r:id="rId15"/>
      <p:bold r:id="rId16"/>
      <p:italic r:id="rId17"/>
      <p:boldItalic r:id="rId18"/>
    </p:embeddedFont>
    <p:embeddedFont>
      <p:font typeface="Nunito"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9" d="100"/>
          <a:sy n="89" d="100"/>
        </p:scale>
        <p:origin x="-858" y="-2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919019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4083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2"/>
        <p:cNvGrpSpPr/>
        <p:nvPr/>
      </p:nvGrpSpPr>
      <p:grpSpPr>
        <a:xfrm>
          <a:off x="0" y="0"/>
          <a:ext cx="0" cy="0"/>
          <a:chOff x="0" y="0"/>
          <a:chExt cx="0" cy="0"/>
        </a:xfrm>
      </p:grpSpPr>
      <p:sp>
        <p:nvSpPr>
          <p:cNvPr id="23" name="Google Shape;23;p3"/>
          <p:cNvSpPr/>
          <p:nvPr/>
        </p:nvSpPr>
        <p:spPr>
          <a:xfrm rot="-898861">
            <a:off x="739797" y="433628"/>
            <a:ext cx="1461825" cy="1605908"/>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3"/>
          <p:cNvSpPr txBox="1">
            <a:spLocks noGrp="1"/>
          </p:cNvSpPr>
          <p:nvPr>
            <p:ph type="subTitle" idx="1"/>
          </p:nvPr>
        </p:nvSpPr>
        <p:spPr>
          <a:xfrm>
            <a:off x="1773500" y="2664426"/>
            <a:ext cx="5597100" cy="386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
        <p:nvSpPr>
          <p:cNvPr id="26" name="Google Shape;26;p3"/>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rot="4673461">
            <a:off x="7546626" y="3625444"/>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rot="4673461">
            <a:off x="7996900" y="4294821"/>
            <a:ext cx="18567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rot="-5167633">
            <a:off x="338201" y="3492220"/>
            <a:ext cx="831049"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3"/>
          <p:cNvSpPr/>
          <p:nvPr/>
        </p:nvSpPr>
        <p:spPr>
          <a:xfrm rot="-5167633">
            <a:off x="614037" y="2873277"/>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3"/>
          <p:cNvSpPr/>
          <p:nvPr/>
        </p:nvSpPr>
        <p:spPr>
          <a:xfrm>
            <a:off x="5262249" y="46224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3"/>
          <p:cNvSpPr/>
          <p:nvPr/>
        </p:nvSpPr>
        <p:spPr>
          <a:xfrm>
            <a:off x="2829661" y="4511611"/>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3"/>
          <p:cNvSpPr/>
          <p:nvPr/>
        </p:nvSpPr>
        <p:spPr>
          <a:xfrm>
            <a:off x="4309554" y="45449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
          <p:cNvSpPr/>
          <p:nvPr/>
        </p:nvSpPr>
        <p:spPr>
          <a:xfrm>
            <a:off x="7710737" y="66712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
          <p:cNvSpPr/>
          <p:nvPr/>
        </p:nvSpPr>
        <p:spPr>
          <a:xfrm>
            <a:off x="7865454" y="61702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1FD9D02-426E-46C9-9EE9-0DE1EF8B2838}" type="datetime1">
              <a:rPr lang="en-US" smtClean="0"/>
              <a:pPr/>
              <a:t>10/2/2021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547192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9750A92D-5AE8-4515-A6C5-2EE154A18A3C}" type="datetimeFigureOut">
              <a:rPr lang="en-US"/>
              <a:pPr>
                <a:defRPr/>
              </a:pPr>
              <a:t>10/2/2021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7BAC68-AA6D-4C55-9CA2-1ACEC890ACAA}" type="slidenum">
              <a:rPr lang="en-US"/>
              <a:pPr>
                <a:defRPr/>
              </a:pPr>
              <a:t>‹#›</a:t>
            </a:fld>
            <a:endParaRPr lang="en-US"/>
          </a:p>
        </p:txBody>
      </p:sp>
    </p:spTree>
    <p:extLst>
      <p:ext uri="{BB962C8B-B14F-4D97-AF65-F5344CB8AC3E}">
        <p14:creationId xmlns:p14="http://schemas.microsoft.com/office/powerpoint/2010/main" val="7584752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62" r:id="rId5"/>
    <p:sldLayoutId id="2147483663"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ctrTitle"/>
          </p:nvPr>
        </p:nvSpPr>
        <p:spPr>
          <a:xfrm>
            <a:off x="526695" y="1863149"/>
            <a:ext cx="8039404" cy="1680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dirty="0" smtClean="0">
                <a:solidFill>
                  <a:schemeClr val="accent2">
                    <a:lumMod val="50000"/>
                  </a:schemeClr>
                </a:solidFill>
                <a:latin typeface="Times New Roman" pitchFamily="18" charset="0"/>
                <a:cs typeface="Times New Roman" pitchFamily="18" charset="0"/>
              </a:rPr>
              <a:t>BÀI 13: TỪ TẾ BÀO ĐẾN CƠ THỂ</a:t>
            </a:r>
            <a:endParaRPr sz="3600" dirty="0">
              <a:solidFill>
                <a:schemeClr val="accent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wipe(down)">
                                      <p:cBhvr>
                                        <p:cTn id="7" dur="580">
                                          <p:stCondLst>
                                            <p:cond delay="0"/>
                                          </p:stCondLst>
                                        </p:cTn>
                                        <p:tgtEl>
                                          <p:spTgt spid="183"/>
                                        </p:tgtEl>
                                      </p:cBhvr>
                                    </p:animEffect>
                                    <p:anim calcmode="lin" valueType="num">
                                      <p:cBhvr>
                                        <p:cTn id="8" dur="1822" tmFilter="0,0; 0.14,0.36; 0.43,0.73; 0.71,0.91; 1.0,1.0">
                                          <p:stCondLst>
                                            <p:cond delay="0"/>
                                          </p:stCondLst>
                                        </p:cTn>
                                        <p:tgtEl>
                                          <p:spTgt spid="18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3"/>
                                        </p:tgtEl>
                                        <p:attrNameLst>
                                          <p:attrName>ppt_y</p:attrName>
                                        </p:attrNameLst>
                                      </p:cBhvr>
                                      <p:tavLst>
                                        <p:tav tm="0" fmla="#ppt_y-sin(pi*$)/81">
                                          <p:val>
                                            <p:fltVal val="0"/>
                                          </p:val>
                                        </p:tav>
                                        <p:tav tm="100000">
                                          <p:val>
                                            <p:fltVal val="1"/>
                                          </p:val>
                                        </p:tav>
                                      </p:tavLst>
                                    </p:anim>
                                    <p:animScale>
                                      <p:cBhvr>
                                        <p:cTn id="13" dur="26">
                                          <p:stCondLst>
                                            <p:cond delay="650"/>
                                          </p:stCondLst>
                                        </p:cTn>
                                        <p:tgtEl>
                                          <p:spTgt spid="183"/>
                                        </p:tgtEl>
                                      </p:cBhvr>
                                      <p:to x="100000" y="60000"/>
                                    </p:animScale>
                                    <p:animScale>
                                      <p:cBhvr>
                                        <p:cTn id="14" dur="166" decel="50000">
                                          <p:stCondLst>
                                            <p:cond delay="676"/>
                                          </p:stCondLst>
                                        </p:cTn>
                                        <p:tgtEl>
                                          <p:spTgt spid="183"/>
                                        </p:tgtEl>
                                      </p:cBhvr>
                                      <p:to x="100000" y="100000"/>
                                    </p:animScale>
                                    <p:animScale>
                                      <p:cBhvr>
                                        <p:cTn id="15" dur="26">
                                          <p:stCondLst>
                                            <p:cond delay="1312"/>
                                          </p:stCondLst>
                                        </p:cTn>
                                        <p:tgtEl>
                                          <p:spTgt spid="183"/>
                                        </p:tgtEl>
                                      </p:cBhvr>
                                      <p:to x="100000" y="80000"/>
                                    </p:animScale>
                                    <p:animScale>
                                      <p:cBhvr>
                                        <p:cTn id="16" dur="166" decel="50000">
                                          <p:stCondLst>
                                            <p:cond delay="1338"/>
                                          </p:stCondLst>
                                        </p:cTn>
                                        <p:tgtEl>
                                          <p:spTgt spid="183"/>
                                        </p:tgtEl>
                                      </p:cBhvr>
                                      <p:to x="100000" y="100000"/>
                                    </p:animScale>
                                    <p:animScale>
                                      <p:cBhvr>
                                        <p:cTn id="17" dur="26">
                                          <p:stCondLst>
                                            <p:cond delay="1642"/>
                                          </p:stCondLst>
                                        </p:cTn>
                                        <p:tgtEl>
                                          <p:spTgt spid="183"/>
                                        </p:tgtEl>
                                      </p:cBhvr>
                                      <p:to x="100000" y="90000"/>
                                    </p:animScale>
                                    <p:animScale>
                                      <p:cBhvr>
                                        <p:cTn id="18" dur="166" decel="50000">
                                          <p:stCondLst>
                                            <p:cond delay="1668"/>
                                          </p:stCondLst>
                                        </p:cTn>
                                        <p:tgtEl>
                                          <p:spTgt spid="183"/>
                                        </p:tgtEl>
                                      </p:cBhvr>
                                      <p:to x="100000" y="100000"/>
                                    </p:animScale>
                                    <p:animScale>
                                      <p:cBhvr>
                                        <p:cTn id="19" dur="26">
                                          <p:stCondLst>
                                            <p:cond delay="1808"/>
                                          </p:stCondLst>
                                        </p:cTn>
                                        <p:tgtEl>
                                          <p:spTgt spid="183"/>
                                        </p:tgtEl>
                                      </p:cBhvr>
                                      <p:to x="100000" y="95000"/>
                                    </p:animScale>
                                    <p:animScale>
                                      <p:cBhvr>
                                        <p:cTn id="20" dur="166" decel="50000">
                                          <p:stCondLst>
                                            <p:cond delay="1834"/>
                                          </p:stCondLst>
                                        </p:cTn>
                                        <p:tgtEl>
                                          <p:spTgt spid="18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29938" y="2266950"/>
            <a:ext cx="1447800" cy="10668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00000"/>
                </a:solidFill>
                <a:latin typeface="Times New Roman" pitchFamily="18" charset="0"/>
                <a:cs typeface="Times New Roman" pitchFamily="18" charset="0"/>
              </a:rPr>
              <a:t>TẾ BÀO</a:t>
            </a:r>
            <a:endParaRPr lang="en-US" sz="1600" b="1" dirty="0">
              <a:solidFill>
                <a:srgbClr val="C00000"/>
              </a:solidFill>
              <a:latin typeface="Times New Roman" pitchFamily="18" charset="0"/>
              <a:cs typeface="Times New Roman" pitchFamily="18" charset="0"/>
            </a:endParaRPr>
          </a:p>
        </p:txBody>
      </p:sp>
      <p:sp>
        <p:nvSpPr>
          <p:cNvPr id="7" name="Rounded Rectangle 6"/>
          <p:cNvSpPr/>
          <p:nvPr/>
        </p:nvSpPr>
        <p:spPr>
          <a:xfrm>
            <a:off x="5234941" y="1709597"/>
            <a:ext cx="990600" cy="6858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B0028B"/>
                </a:solidFill>
                <a:latin typeface="Times New Roman" pitchFamily="18" charset="0"/>
                <a:cs typeface="Times New Roman" pitchFamily="18" charset="0"/>
              </a:rPr>
              <a:t>Cơ</a:t>
            </a:r>
            <a:r>
              <a:rPr lang="en-US" b="1" dirty="0" smtClean="0">
                <a:solidFill>
                  <a:srgbClr val="B0028B"/>
                </a:solidFill>
                <a:latin typeface="Times New Roman" pitchFamily="18" charset="0"/>
                <a:cs typeface="Times New Roman" pitchFamily="18" charset="0"/>
              </a:rPr>
              <a:t> </a:t>
            </a:r>
            <a:r>
              <a:rPr lang="en-US" b="1" dirty="0" err="1" smtClean="0">
                <a:solidFill>
                  <a:srgbClr val="B0028B"/>
                </a:solidFill>
                <a:latin typeface="Times New Roman" pitchFamily="18" charset="0"/>
                <a:cs typeface="Times New Roman" pitchFamily="18" charset="0"/>
              </a:rPr>
              <a:t>thể</a:t>
            </a:r>
            <a:r>
              <a:rPr lang="en-US" b="1" dirty="0" smtClean="0">
                <a:solidFill>
                  <a:srgbClr val="B0028B"/>
                </a:solidFill>
                <a:latin typeface="Times New Roman" pitchFamily="18" charset="0"/>
                <a:cs typeface="Times New Roman" pitchFamily="18" charset="0"/>
              </a:rPr>
              <a:t> </a:t>
            </a:r>
            <a:r>
              <a:rPr lang="en-US" b="1" dirty="0" err="1" smtClean="0">
                <a:solidFill>
                  <a:srgbClr val="B0028B"/>
                </a:solidFill>
                <a:latin typeface="Times New Roman" pitchFamily="18" charset="0"/>
                <a:cs typeface="Times New Roman" pitchFamily="18" charset="0"/>
              </a:rPr>
              <a:t>đơn</a:t>
            </a:r>
            <a:r>
              <a:rPr lang="en-US" b="1" dirty="0" smtClean="0">
                <a:solidFill>
                  <a:srgbClr val="B0028B"/>
                </a:solidFill>
                <a:latin typeface="Times New Roman" pitchFamily="18" charset="0"/>
                <a:cs typeface="Times New Roman" pitchFamily="18" charset="0"/>
              </a:rPr>
              <a:t> </a:t>
            </a:r>
            <a:r>
              <a:rPr lang="en-US" b="1" dirty="0" err="1" smtClean="0">
                <a:solidFill>
                  <a:srgbClr val="B0028B"/>
                </a:solidFill>
                <a:latin typeface="Times New Roman" pitchFamily="18" charset="0"/>
                <a:cs typeface="Times New Roman" pitchFamily="18" charset="0"/>
              </a:rPr>
              <a:t>bào</a:t>
            </a:r>
            <a:endParaRPr lang="en-US" b="1" dirty="0">
              <a:solidFill>
                <a:srgbClr val="B0028B"/>
              </a:solidFill>
              <a:latin typeface="Times New Roman" pitchFamily="18" charset="0"/>
              <a:cs typeface="Times New Roman" pitchFamily="18" charset="0"/>
            </a:endParaRPr>
          </a:p>
        </p:txBody>
      </p:sp>
      <p:sp>
        <p:nvSpPr>
          <p:cNvPr id="8" name="Rounded Rectangle 7"/>
          <p:cNvSpPr/>
          <p:nvPr/>
        </p:nvSpPr>
        <p:spPr>
          <a:xfrm>
            <a:off x="5257800" y="3177520"/>
            <a:ext cx="906332" cy="6858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B0028B"/>
                </a:solidFill>
                <a:latin typeface="Times New Roman" pitchFamily="18" charset="0"/>
                <a:cs typeface="Times New Roman" pitchFamily="18" charset="0"/>
              </a:rPr>
              <a:t>Cơ</a:t>
            </a:r>
            <a:r>
              <a:rPr lang="en-US" b="1" dirty="0" smtClean="0">
                <a:solidFill>
                  <a:srgbClr val="B0028B"/>
                </a:solidFill>
                <a:latin typeface="Times New Roman" pitchFamily="18" charset="0"/>
                <a:cs typeface="Times New Roman" pitchFamily="18" charset="0"/>
              </a:rPr>
              <a:t> </a:t>
            </a:r>
            <a:r>
              <a:rPr lang="en-US" b="1" dirty="0" err="1" smtClean="0">
                <a:solidFill>
                  <a:srgbClr val="B0028B"/>
                </a:solidFill>
                <a:latin typeface="Times New Roman" pitchFamily="18" charset="0"/>
                <a:cs typeface="Times New Roman" pitchFamily="18" charset="0"/>
              </a:rPr>
              <a:t>thể</a:t>
            </a:r>
            <a:r>
              <a:rPr lang="en-US" b="1" dirty="0" smtClean="0">
                <a:solidFill>
                  <a:srgbClr val="B0028B"/>
                </a:solidFill>
                <a:latin typeface="Times New Roman" pitchFamily="18" charset="0"/>
                <a:cs typeface="Times New Roman" pitchFamily="18" charset="0"/>
              </a:rPr>
              <a:t> </a:t>
            </a:r>
            <a:r>
              <a:rPr lang="en-US" b="1" dirty="0" err="1" smtClean="0">
                <a:solidFill>
                  <a:srgbClr val="B0028B"/>
                </a:solidFill>
                <a:latin typeface="Times New Roman" pitchFamily="18" charset="0"/>
                <a:cs typeface="Times New Roman" pitchFamily="18" charset="0"/>
              </a:rPr>
              <a:t>đa</a:t>
            </a:r>
            <a:r>
              <a:rPr lang="en-US" b="1" dirty="0" smtClean="0">
                <a:solidFill>
                  <a:srgbClr val="B0028B"/>
                </a:solidFill>
                <a:latin typeface="Times New Roman" pitchFamily="18" charset="0"/>
                <a:cs typeface="Times New Roman" pitchFamily="18" charset="0"/>
              </a:rPr>
              <a:t> </a:t>
            </a:r>
            <a:r>
              <a:rPr lang="en-US" b="1" dirty="0" err="1" smtClean="0">
                <a:solidFill>
                  <a:srgbClr val="B0028B"/>
                </a:solidFill>
                <a:latin typeface="Times New Roman" pitchFamily="18" charset="0"/>
                <a:cs typeface="Times New Roman" pitchFamily="18" charset="0"/>
              </a:rPr>
              <a:t>bào</a:t>
            </a:r>
            <a:endParaRPr lang="en-US" b="1" dirty="0">
              <a:solidFill>
                <a:srgbClr val="B0028B"/>
              </a:solidFill>
              <a:latin typeface="Times New Roman" pitchFamily="18" charset="0"/>
              <a:cs typeface="Times New Roman" pitchFamily="18" charset="0"/>
            </a:endParaRPr>
          </a:p>
        </p:txBody>
      </p:sp>
      <p:cxnSp>
        <p:nvCxnSpPr>
          <p:cNvPr id="15" name="Straight Arrow Connector 14"/>
          <p:cNvCxnSpPr/>
          <p:nvPr/>
        </p:nvCxnSpPr>
        <p:spPr>
          <a:xfrm rot="10800000">
            <a:off x="2406572" y="2832718"/>
            <a:ext cx="914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Rounded Rectangle 21"/>
          <p:cNvSpPr/>
          <p:nvPr/>
        </p:nvSpPr>
        <p:spPr>
          <a:xfrm>
            <a:off x="2225039" y="3533439"/>
            <a:ext cx="800101" cy="6858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B0028B"/>
                </a:solidFill>
                <a:latin typeface="Times New Roman" pitchFamily="18" charset="0"/>
                <a:cs typeface="Times New Roman" pitchFamily="18" charset="0"/>
              </a:rPr>
              <a:t>Phân</a:t>
            </a:r>
            <a:r>
              <a:rPr lang="en-US" b="1" dirty="0" smtClean="0">
                <a:solidFill>
                  <a:srgbClr val="B0028B"/>
                </a:solidFill>
                <a:latin typeface="Times New Roman" pitchFamily="18" charset="0"/>
                <a:cs typeface="Times New Roman" pitchFamily="18" charset="0"/>
              </a:rPr>
              <a:t> </a:t>
            </a:r>
            <a:r>
              <a:rPr lang="en-US" b="1" dirty="0" err="1" smtClean="0">
                <a:solidFill>
                  <a:srgbClr val="B0028B"/>
                </a:solidFill>
                <a:latin typeface="Times New Roman" pitchFamily="18" charset="0"/>
                <a:cs typeface="Times New Roman" pitchFamily="18" charset="0"/>
              </a:rPr>
              <a:t>loại</a:t>
            </a:r>
            <a:endParaRPr lang="en-US" b="1" dirty="0">
              <a:solidFill>
                <a:srgbClr val="B0028B"/>
              </a:solidFill>
              <a:latin typeface="Times New Roman" pitchFamily="18" charset="0"/>
              <a:cs typeface="Times New Roman" pitchFamily="18" charset="0"/>
            </a:endParaRPr>
          </a:p>
        </p:txBody>
      </p:sp>
      <p:sp>
        <p:nvSpPr>
          <p:cNvPr id="23" name="Rounded Rectangle 22"/>
          <p:cNvSpPr/>
          <p:nvPr/>
        </p:nvSpPr>
        <p:spPr>
          <a:xfrm>
            <a:off x="1682453" y="2513330"/>
            <a:ext cx="698796" cy="6858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B0028B"/>
                </a:solidFill>
                <a:latin typeface="Times New Roman" pitchFamily="18" charset="0"/>
                <a:cs typeface="Times New Roman" pitchFamily="18" charset="0"/>
              </a:rPr>
              <a:t>Chức</a:t>
            </a:r>
            <a:r>
              <a:rPr lang="en-US" b="1" dirty="0" smtClean="0">
                <a:solidFill>
                  <a:srgbClr val="B0028B"/>
                </a:solidFill>
                <a:latin typeface="Times New Roman" pitchFamily="18" charset="0"/>
                <a:cs typeface="Times New Roman" pitchFamily="18" charset="0"/>
              </a:rPr>
              <a:t> </a:t>
            </a:r>
            <a:r>
              <a:rPr lang="en-US" b="1" dirty="0" err="1" smtClean="0">
                <a:solidFill>
                  <a:srgbClr val="B0028B"/>
                </a:solidFill>
                <a:latin typeface="Times New Roman" pitchFamily="18" charset="0"/>
                <a:cs typeface="Times New Roman" pitchFamily="18" charset="0"/>
              </a:rPr>
              <a:t>năng</a:t>
            </a:r>
            <a:endParaRPr lang="en-US" b="1" dirty="0">
              <a:solidFill>
                <a:srgbClr val="B0028B"/>
              </a:solidFill>
              <a:latin typeface="Times New Roman" pitchFamily="18" charset="0"/>
              <a:cs typeface="Times New Roman" pitchFamily="18" charset="0"/>
            </a:endParaRPr>
          </a:p>
        </p:txBody>
      </p:sp>
      <p:sp>
        <p:nvSpPr>
          <p:cNvPr id="24" name="Rounded Rectangle 23"/>
          <p:cNvSpPr/>
          <p:nvPr/>
        </p:nvSpPr>
        <p:spPr>
          <a:xfrm>
            <a:off x="2242744" y="1426824"/>
            <a:ext cx="863303" cy="6858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B0028B"/>
                </a:solidFill>
                <a:latin typeface="Times New Roman" pitchFamily="18" charset="0"/>
                <a:cs typeface="Times New Roman" pitchFamily="18" charset="0"/>
              </a:rPr>
              <a:t>C</a:t>
            </a:r>
            <a:r>
              <a:rPr lang="en-US" b="1" dirty="0" err="1" smtClean="0">
                <a:solidFill>
                  <a:srgbClr val="B0028B"/>
                </a:solidFill>
                <a:latin typeface="Times New Roman" pitchFamily="18" charset="0"/>
                <a:cs typeface="Times New Roman" pitchFamily="18" charset="0"/>
              </a:rPr>
              <a:t>ấu</a:t>
            </a:r>
            <a:r>
              <a:rPr lang="en-US" b="1" dirty="0" smtClean="0">
                <a:solidFill>
                  <a:srgbClr val="B0028B"/>
                </a:solidFill>
                <a:latin typeface="Times New Roman" pitchFamily="18" charset="0"/>
                <a:cs typeface="Times New Roman" pitchFamily="18" charset="0"/>
              </a:rPr>
              <a:t> </a:t>
            </a:r>
            <a:r>
              <a:rPr lang="en-US" b="1" dirty="0" err="1" smtClean="0">
                <a:solidFill>
                  <a:srgbClr val="B0028B"/>
                </a:solidFill>
                <a:latin typeface="Times New Roman" pitchFamily="18" charset="0"/>
                <a:cs typeface="Times New Roman" pitchFamily="18" charset="0"/>
              </a:rPr>
              <a:t>tạo</a:t>
            </a:r>
            <a:endParaRPr lang="en-US" b="1" dirty="0">
              <a:solidFill>
                <a:srgbClr val="B0028B"/>
              </a:solidFill>
              <a:latin typeface="Times New Roman" pitchFamily="18" charset="0"/>
              <a:cs typeface="Times New Roman" pitchFamily="18" charset="0"/>
            </a:endParaRPr>
          </a:p>
        </p:txBody>
      </p:sp>
      <p:cxnSp>
        <p:nvCxnSpPr>
          <p:cNvPr id="26" name="Straight Arrow Connector 25"/>
          <p:cNvCxnSpPr/>
          <p:nvPr/>
        </p:nvCxnSpPr>
        <p:spPr>
          <a:xfrm flipH="1" flipV="1">
            <a:off x="3131549" y="2046723"/>
            <a:ext cx="304006" cy="4324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 idx="3"/>
          </p:cNvCxnSpPr>
          <p:nvPr/>
        </p:nvCxnSpPr>
        <p:spPr>
          <a:xfrm rot="5400000">
            <a:off x="2976837" y="3225824"/>
            <a:ext cx="613431" cy="5168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a:stCxn id="22" idx="2"/>
          </p:cNvCxnSpPr>
          <p:nvPr/>
        </p:nvCxnSpPr>
        <p:spPr>
          <a:xfrm flipH="1">
            <a:off x="1958342" y="4219239"/>
            <a:ext cx="666748"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2" idx="2"/>
          </p:cNvCxnSpPr>
          <p:nvPr/>
        </p:nvCxnSpPr>
        <p:spPr>
          <a:xfrm>
            <a:off x="2625090" y="4219239"/>
            <a:ext cx="247651"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371600" y="4563130"/>
            <a:ext cx="1066800" cy="307777"/>
          </a:xfrm>
          <a:prstGeom prst="rect">
            <a:avLst/>
          </a:prstGeom>
          <a:solidFill>
            <a:schemeClr val="accent4">
              <a:lumMod val="25000"/>
              <a:lumOff val="75000"/>
            </a:schemeClr>
          </a:solidFill>
        </p:spPr>
        <p:txBody>
          <a:bodyPr wrap="square" rtlCol="0">
            <a:spAutoFit/>
          </a:bodyPr>
          <a:lstStyle/>
          <a:p>
            <a:endParaRPr lang="en-US" dirty="0">
              <a:latin typeface="Times New Roman" pitchFamily="18" charset="0"/>
              <a:cs typeface="Times New Roman" pitchFamily="18" charset="0"/>
            </a:endParaRPr>
          </a:p>
        </p:txBody>
      </p:sp>
      <p:sp>
        <p:nvSpPr>
          <p:cNvPr id="42" name="TextBox 41"/>
          <p:cNvSpPr txBox="1"/>
          <p:nvPr/>
        </p:nvSpPr>
        <p:spPr>
          <a:xfrm>
            <a:off x="2743200" y="4563130"/>
            <a:ext cx="1066800" cy="307777"/>
          </a:xfrm>
          <a:prstGeom prst="rect">
            <a:avLst/>
          </a:prstGeom>
          <a:solidFill>
            <a:schemeClr val="accent4">
              <a:lumMod val="25000"/>
              <a:lumOff val="75000"/>
            </a:schemeClr>
          </a:solidFill>
        </p:spPr>
        <p:txBody>
          <a:bodyPr wrap="square" rtlCol="0">
            <a:spAutoFit/>
          </a:bodyPr>
          <a:lstStyle/>
          <a:p>
            <a:endParaRPr lang="en-US" dirty="0">
              <a:latin typeface="Times New Roman" pitchFamily="18" charset="0"/>
              <a:cs typeface="Times New Roman" pitchFamily="18" charset="0"/>
            </a:endParaRPr>
          </a:p>
        </p:txBody>
      </p:sp>
      <p:cxnSp>
        <p:nvCxnSpPr>
          <p:cNvPr id="61" name="Straight Arrow Connector 60"/>
          <p:cNvCxnSpPr>
            <a:stCxn id="5" idx="7"/>
          </p:cNvCxnSpPr>
          <p:nvPr/>
        </p:nvCxnSpPr>
        <p:spPr>
          <a:xfrm rot="5400000" flipH="1" flipV="1">
            <a:off x="4626621" y="1891062"/>
            <a:ext cx="471209" cy="5930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 idx="5"/>
          </p:cNvCxnSpPr>
          <p:nvPr/>
        </p:nvCxnSpPr>
        <p:spPr>
          <a:xfrm rot="16200000" flipH="1">
            <a:off x="4751101" y="2992132"/>
            <a:ext cx="298451" cy="6692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4" idx="1"/>
          </p:cNvCxnSpPr>
          <p:nvPr/>
        </p:nvCxnSpPr>
        <p:spPr>
          <a:xfrm flipH="1" flipV="1">
            <a:off x="1658248" y="1350624"/>
            <a:ext cx="584496"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24" idx="1"/>
          </p:cNvCxnSpPr>
          <p:nvPr/>
        </p:nvCxnSpPr>
        <p:spPr>
          <a:xfrm flipH="1" flipV="1">
            <a:off x="1371600" y="1731624"/>
            <a:ext cx="871144"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24" idx="1"/>
          </p:cNvCxnSpPr>
          <p:nvPr/>
        </p:nvCxnSpPr>
        <p:spPr>
          <a:xfrm flipH="1">
            <a:off x="1658248" y="1769724"/>
            <a:ext cx="584496"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82796" y="1164873"/>
            <a:ext cx="1219200" cy="307777"/>
          </a:xfrm>
          <a:prstGeom prst="rect">
            <a:avLst/>
          </a:prstGeom>
          <a:solidFill>
            <a:schemeClr val="accent4">
              <a:lumMod val="10000"/>
              <a:lumOff val="90000"/>
            </a:schemeClr>
          </a:solidFill>
        </p:spPr>
        <p:txBody>
          <a:bodyPr wrap="square" rtlCol="0">
            <a:spAutoFit/>
          </a:bodyPr>
          <a:lstStyle/>
          <a:p>
            <a:endParaRPr lang="en-US" dirty="0">
              <a:latin typeface="Times New Roman" pitchFamily="18" charset="0"/>
              <a:cs typeface="Times New Roman" pitchFamily="18" charset="0"/>
            </a:endParaRPr>
          </a:p>
        </p:txBody>
      </p:sp>
      <p:sp>
        <p:nvSpPr>
          <p:cNvPr id="75" name="TextBox 74"/>
          <p:cNvSpPr txBox="1"/>
          <p:nvPr/>
        </p:nvSpPr>
        <p:spPr>
          <a:xfrm>
            <a:off x="152400" y="1577735"/>
            <a:ext cx="1219200" cy="307777"/>
          </a:xfrm>
          <a:prstGeom prst="rect">
            <a:avLst/>
          </a:prstGeom>
          <a:solidFill>
            <a:schemeClr val="accent4">
              <a:lumMod val="10000"/>
              <a:lumOff val="90000"/>
            </a:schemeClr>
          </a:solidFill>
        </p:spPr>
        <p:txBody>
          <a:bodyPr wrap="square" rtlCol="0">
            <a:spAutoFit/>
          </a:bodyPr>
          <a:lstStyle/>
          <a:p>
            <a:endParaRPr lang="en-US" dirty="0">
              <a:latin typeface="Times New Roman" pitchFamily="18" charset="0"/>
              <a:cs typeface="Times New Roman" pitchFamily="18" charset="0"/>
            </a:endParaRPr>
          </a:p>
        </p:txBody>
      </p:sp>
      <p:sp>
        <p:nvSpPr>
          <p:cNvPr id="76" name="TextBox 75"/>
          <p:cNvSpPr txBox="1"/>
          <p:nvPr/>
        </p:nvSpPr>
        <p:spPr>
          <a:xfrm>
            <a:off x="58048" y="2033686"/>
            <a:ext cx="1600200" cy="307777"/>
          </a:xfrm>
          <a:prstGeom prst="rect">
            <a:avLst/>
          </a:prstGeom>
          <a:solidFill>
            <a:schemeClr val="accent4">
              <a:lumMod val="10000"/>
              <a:lumOff val="90000"/>
            </a:schemeClr>
          </a:solidFill>
        </p:spPr>
        <p:txBody>
          <a:bodyPr wrap="square" rtlCol="0">
            <a:spAutoFit/>
          </a:bodyPr>
          <a:lstStyle/>
          <a:p>
            <a:endParaRPr lang="en-US" dirty="0">
              <a:latin typeface="Times New Roman" pitchFamily="18" charset="0"/>
              <a:cs typeface="Times New Roman" pitchFamily="18" charset="0"/>
            </a:endParaRPr>
          </a:p>
        </p:txBody>
      </p:sp>
      <p:cxnSp>
        <p:nvCxnSpPr>
          <p:cNvPr id="78" name="Straight Arrow Connector 77"/>
          <p:cNvCxnSpPr/>
          <p:nvPr/>
        </p:nvCxnSpPr>
        <p:spPr>
          <a:xfrm flipV="1">
            <a:off x="6267450" y="1804847"/>
            <a:ext cx="571500" cy="241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935769" y="1716887"/>
            <a:ext cx="1897828" cy="307777"/>
          </a:xfrm>
          <a:prstGeom prst="rect">
            <a:avLst/>
          </a:prstGeom>
          <a:solidFill>
            <a:schemeClr val="accent4">
              <a:lumMod val="10000"/>
              <a:lumOff val="90000"/>
            </a:schemeClr>
          </a:solidFill>
        </p:spPr>
        <p:txBody>
          <a:bodyPr wrap="square" rtlCol="0">
            <a:spAutoFit/>
          </a:bodyPr>
          <a:lstStyle/>
          <a:p>
            <a:r>
              <a:rPr lang="en-US" dirty="0" smtClean="0">
                <a:latin typeface="Times New Roman" pitchFamily="18" charset="0"/>
                <a:cs typeface="Times New Roman" pitchFamily="18" charset="0"/>
              </a:rPr>
              <a:t> </a:t>
            </a:r>
          </a:p>
        </p:txBody>
      </p:sp>
      <p:cxnSp>
        <p:nvCxnSpPr>
          <p:cNvPr id="84" name="Straight Arrow Connector 83"/>
          <p:cNvCxnSpPr>
            <a:stCxn id="8" idx="3"/>
          </p:cNvCxnSpPr>
          <p:nvPr/>
        </p:nvCxnSpPr>
        <p:spPr>
          <a:xfrm flipV="1">
            <a:off x="6164132" y="3045241"/>
            <a:ext cx="541468" cy="4751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8" idx="3"/>
          </p:cNvCxnSpPr>
          <p:nvPr/>
        </p:nvCxnSpPr>
        <p:spPr>
          <a:xfrm>
            <a:off x="6164132" y="3520420"/>
            <a:ext cx="389068"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819900" y="2891353"/>
            <a:ext cx="1897828" cy="307777"/>
          </a:xfrm>
          <a:prstGeom prst="rect">
            <a:avLst/>
          </a:prstGeom>
          <a:solidFill>
            <a:schemeClr val="accent4">
              <a:lumMod val="10000"/>
              <a:lumOff val="90000"/>
            </a:schemeClr>
          </a:solidFill>
        </p:spPr>
        <p:txBody>
          <a:bodyPr wrap="square" rtlCol="0">
            <a:spAutoFit/>
          </a:bodyPr>
          <a:lstStyle/>
          <a:p>
            <a:endParaRPr lang="en-US" dirty="0">
              <a:latin typeface="Times New Roman" pitchFamily="18" charset="0"/>
              <a:cs typeface="Times New Roman" pitchFamily="18" charset="0"/>
            </a:endParaRPr>
          </a:p>
        </p:txBody>
      </p:sp>
      <p:sp>
        <p:nvSpPr>
          <p:cNvPr id="91" name="TextBox 90"/>
          <p:cNvSpPr txBox="1"/>
          <p:nvPr/>
        </p:nvSpPr>
        <p:spPr>
          <a:xfrm>
            <a:off x="5916258" y="4292462"/>
            <a:ext cx="2801022" cy="307777"/>
          </a:xfrm>
          <a:prstGeom prst="rect">
            <a:avLst/>
          </a:prstGeom>
          <a:solidFill>
            <a:schemeClr val="accent4">
              <a:lumMod val="10000"/>
              <a:lumOff val="90000"/>
            </a:schemeClr>
          </a:solidFill>
        </p:spPr>
        <p:txBody>
          <a:bodyPr wrap="square" rtlCol="0">
            <a:spAutoFit/>
          </a:bodyPr>
          <a:lstStyle/>
          <a:p>
            <a:pPr algn="ctr"/>
            <a:endParaRPr lang="en-US" dirty="0" smtClean="0">
              <a:latin typeface="Times New Roman" pitchFamily="18" charset="0"/>
              <a:cs typeface="Times New Roman" pitchFamily="18" charset="0"/>
            </a:endParaRPr>
          </a:p>
        </p:txBody>
      </p:sp>
      <p:cxnSp>
        <p:nvCxnSpPr>
          <p:cNvPr id="102" name="Straight Arrow Connector 101"/>
          <p:cNvCxnSpPr>
            <a:stCxn id="23" idx="1"/>
          </p:cNvCxnSpPr>
          <p:nvPr/>
        </p:nvCxnSpPr>
        <p:spPr>
          <a:xfrm flipH="1">
            <a:off x="1162050" y="2856230"/>
            <a:ext cx="520403" cy="6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58048" y="2737464"/>
            <a:ext cx="1066800" cy="307777"/>
          </a:xfrm>
          <a:prstGeom prst="rect">
            <a:avLst/>
          </a:prstGeom>
          <a:solidFill>
            <a:schemeClr val="accent4">
              <a:lumMod val="10000"/>
              <a:lumOff val="90000"/>
            </a:schemeClr>
          </a:solidFill>
        </p:spPr>
        <p:txBody>
          <a:bodyPr wrap="square" rtlCol="0">
            <a:spAutoFit/>
          </a:bodyPr>
          <a:lstStyle/>
          <a:p>
            <a:pPr algn="ctr"/>
            <a:endParaRPr lang="en-US" dirty="0">
              <a:latin typeface="Times New Roman" pitchFamily="18" charset="0"/>
              <a:cs typeface="Times New Roman" pitchFamily="18" charset="0"/>
            </a:endParaRPr>
          </a:p>
        </p:txBody>
      </p:sp>
      <p:sp>
        <p:nvSpPr>
          <p:cNvPr id="50" name="Text Box 6"/>
          <p:cNvSpPr txBox="1">
            <a:spLocks noChangeArrowheads="1"/>
          </p:cNvSpPr>
          <p:nvPr/>
        </p:nvSpPr>
        <p:spPr bwMode="auto">
          <a:xfrm>
            <a:off x="161813" y="136899"/>
            <a:ext cx="8832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latin typeface="Times New Roman" pitchFamily="18" charset="0"/>
                <a:cs typeface="Times New Roman" pitchFamily="18" charset="0"/>
              </a:rPr>
              <a:t>2. BÀI SẮP 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Ôn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tập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chủ</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đề</a:t>
            </a:r>
            <a:r>
              <a:rPr lang="en-US" sz="2400" b="1" dirty="0" smtClean="0">
                <a:latin typeface="Times New Roman" pitchFamily="18" charset="0"/>
                <a:cs typeface="Times New Roman" pitchFamily="18" charset="0"/>
              </a:rPr>
              <a:t> 7</a:t>
            </a:r>
            <a:endParaRPr lang="en-US" sz="2400" b="1" dirty="0">
              <a:latin typeface="Times New Roman" pitchFamily="18" charset="0"/>
              <a:cs typeface="Times New Roman" pitchFamily="18" charset="0"/>
            </a:endParaRPr>
          </a:p>
        </p:txBody>
      </p:sp>
      <p:sp>
        <p:nvSpPr>
          <p:cNvPr id="30" name="TextBox 29"/>
          <p:cNvSpPr txBox="1"/>
          <p:nvPr/>
        </p:nvSpPr>
        <p:spPr>
          <a:xfrm>
            <a:off x="591448" y="598564"/>
            <a:ext cx="8340023"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nhớ</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12, 13 </a:t>
            </a:r>
            <a:r>
              <a:rPr lang="en-US" sz="2400" dirty="0" err="1" smtClean="0">
                <a:latin typeface="Times New Roman" pitchFamily="18" charset="0"/>
                <a:cs typeface="Times New Roman" pitchFamily="18" charset="0"/>
              </a:rPr>
              <a:t>hoàn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624599843"/>
      </p:ext>
    </p:extLst>
  </p:cSld>
  <p:clrMapOvr>
    <a:masterClrMapping/>
  </p:clrMapOvr>
  <p:transition>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Bottom)">
                                      <p:cBhvr>
                                        <p:cTn id="10" dur="500"/>
                                        <p:tgtEl>
                                          <p:spTgt spid="7"/>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lide(fromBottom)">
                                      <p:cBhvr>
                                        <p:cTn id="13" dur="500"/>
                                        <p:tgtEl>
                                          <p:spTgt spid="8"/>
                                        </p:tgtEl>
                                      </p:cBhvr>
                                    </p:animEffect>
                                  </p:childTnLst>
                                </p:cTn>
                              </p:par>
                              <p:par>
                                <p:cTn id="14" presetID="1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slide(fromBottom)">
                                      <p:cBhvr>
                                        <p:cTn id="16" dur="500"/>
                                        <p:tgtEl>
                                          <p:spTgt spid="1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lide(fromBottom)">
                                      <p:cBhvr>
                                        <p:cTn id="19" dur="500"/>
                                        <p:tgtEl>
                                          <p:spTgt spid="22"/>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slide(fromBottom)">
                                      <p:cBhvr>
                                        <p:cTn id="22" dur="500"/>
                                        <p:tgtEl>
                                          <p:spTgt spid="23"/>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slide(fromBottom)">
                                      <p:cBhvr>
                                        <p:cTn id="25" dur="500"/>
                                        <p:tgtEl>
                                          <p:spTgt spid="24"/>
                                        </p:tgtEl>
                                      </p:cBhvr>
                                    </p:animEffect>
                                  </p:childTnLst>
                                </p:cTn>
                              </p:par>
                              <p:par>
                                <p:cTn id="26" presetID="12"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slide(fromBottom)">
                                      <p:cBhvr>
                                        <p:cTn id="28" dur="500"/>
                                        <p:tgtEl>
                                          <p:spTgt spid="26"/>
                                        </p:tgtEl>
                                      </p:cBhvr>
                                    </p:animEffect>
                                  </p:childTnLst>
                                </p:cTn>
                              </p:par>
                              <p:par>
                                <p:cTn id="29" presetID="12" presetClass="entr" presetSubtype="4"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slide(fromBottom)">
                                      <p:cBhvr>
                                        <p:cTn id="31" dur="500"/>
                                        <p:tgtEl>
                                          <p:spTgt spid="28"/>
                                        </p:tgtEl>
                                      </p:cBhvr>
                                    </p:animEffect>
                                  </p:childTnLst>
                                </p:cTn>
                              </p:par>
                              <p:par>
                                <p:cTn id="32" presetID="12" presetClass="entr" presetSubtype="4"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slide(fromBottom)">
                                      <p:cBhvr>
                                        <p:cTn id="34" dur="500"/>
                                        <p:tgtEl>
                                          <p:spTgt spid="38"/>
                                        </p:tgtEl>
                                      </p:cBhvr>
                                    </p:animEffect>
                                  </p:childTnLst>
                                </p:cTn>
                              </p:par>
                              <p:par>
                                <p:cTn id="35" presetID="12" presetClass="entr" presetSubtype="4"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slide(fromBottom)">
                                      <p:cBhvr>
                                        <p:cTn id="37" dur="500"/>
                                        <p:tgtEl>
                                          <p:spTgt spid="40"/>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slide(fromBottom)">
                                      <p:cBhvr>
                                        <p:cTn id="40" dur="500"/>
                                        <p:tgtEl>
                                          <p:spTgt spid="41"/>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slide(fromBottom)">
                                      <p:cBhvr>
                                        <p:cTn id="43" dur="500"/>
                                        <p:tgtEl>
                                          <p:spTgt spid="42"/>
                                        </p:tgtEl>
                                      </p:cBhvr>
                                    </p:animEffect>
                                  </p:childTnLst>
                                </p:cTn>
                              </p:par>
                              <p:par>
                                <p:cTn id="44" presetID="12" presetClass="entr" presetSubtype="4" fill="hold"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slide(fromBottom)">
                                      <p:cBhvr>
                                        <p:cTn id="46" dur="500"/>
                                        <p:tgtEl>
                                          <p:spTgt spid="61"/>
                                        </p:tgtEl>
                                      </p:cBhvr>
                                    </p:animEffect>
                                  </p:childTnLst>
                                </p:cTn>
                              </p:par>
                              <p:par>
                                <p:cTn id="47" presetID="12" presetClass="entr" presetSubtype="4"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slide(fromBottom)">
                                      <p:cBhvr>
                                        <p:cTn id="49" dur="500"/>
                                        <p:tgtEl>
                                          <p:spTgt spid="64"/>
                                        </p:tgtEl>
                                      </p:cBhvr>
                                    </p:animEffect>
                                  </p:childTnLst>
                                </p:cTn>
                              </p:par>
                              <p:par>
                                <p:cTn id="50" presetID="12" presetClass="entr" presetSubtype="4" fill="hold"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slide(fromBottom)">
                                      <p:cBhvr>
                                        <p:cTn id="52" dur="500"/>
                                        <p:tgtEl>
                                          <p:spTgt spid="69"/>
                                        </p:tgtEl>
                                      </p:cBhvr>
                                    </p:animEffect>
                                  </p:childTnLst>
                                </p:cTn>
                              </p:par>
                              <p:par>
                                <p:cTn id="53" presetID="12" presetClass="entr" presetSubtype="4" fill="hold"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slide(fromBottom)">
                                      <p:cBhvr>
                                        <p:cTn id="55" dur="500"/>
                                        <p:tgtEl>
                                          <p:spTgt spid="71"/>
                                        </p:tgtEl>
                                      </p:cBhvr>
                                    </p:animEffect>
                                  </p:childTnLst>
                                </p:cTn>
                              </p:par>
                              <p:par>
                                <p:cTn id="56" presetID="12" presetClass="entr" presetSubtype="4" fill="hold"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slide(fromBottom)">
                                      <p:cBhvr>
                                        <p:cTn id="58" dur="500"/>
                                        <p:tgtEl>
                                          <p:spTgt spid="73"/>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slide(fromBottom)">
                                      <p:cBhvr>
                                        <p:cTn id="61" dur="500"/>
                                        <p:tgtEl>
                                          <p:spTgt spid="74"/>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slide(fromBottom)">
                                      <p:cBhvr>
                                        <p:cTn id="64" dur="500"/>
                                        <p:tgtEl>
                                          <p:spTgt spid="75"/>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slide(fromBottom)">
                                      <p:cBhvr>
                                        <p:cTn id="67" dur="500"/>
                                        <p:tgtEl>
                                          <p:spTgt spid="76"/>
                                        </p:tgtEl>
                                      </p:cBhvr>
                                    </p:animEffect>
                                  </p:childTnLst>
                                </p:cTn>
                              </p:par>
                              <p:par>
                                <p:cTn id="68" presetID="12" presetClass="entr" presetSubtype="4" fill="hold" nodeType="withEffect">
                                  <p:stCondLst>
                                    <p:cond delay="0"/>
                                  </p:stCondLst>
                                  <p:childTnLst>
                                    <p:set>
                                      <p:cBhvr>
                                        <p:cTn id="69" dur="1" fill="hold">
                                          <p:stCondLst>
                                            <p:cond delay="0"/>
                                          </p:stCondLst>
                                        </p:cTn>
                                        <p:tgtEl>
                                          <p:spTgt spid="78"/>
                                        </p:tgtEl>
                                        <p:attrNameLst>
                                          <p:attrName>style.visibility</p:attrName>
                                        </p:attrNameLst>
                                      </p:cBhvr>
                                      <p:to>
                                        <p:strVal val="visible"/>
                                      </p:to>
                                    </p:set>
                                    <p:animEffect transition="in" filter="slide(fromBottom)">
                                      <p:cBhvr>
                                        <p:cTn id="70" dur="500"/>
                                        <p:tgtEl>
                                          <p:spTgt spid="78"/>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81"/>
                                        </p:tgtEl>
                                        <p:attrNameLst>
                                          <p:attrName>style.visibility</p:attrName>
                                        </p:attrNameLst>
                                      </p:cBhvr>
                                      <p:to>
                                        <p:strVal val="visible"/>
                                      </p:to>
                                    </p:set>
                                    <p:animEffect transition="in" filter="slide(fromBottom)">
                                      <p:cBhvr>
                                        <p:cTn id="73" dur="500"/>
                                        <p:tgtEl>
                                          <p:spTgt spid="81"/>
                                        </p:tgtEl>
                                      </p:cBhvr>
                                    </p:animEffect>
                                  </p:childTnLst>
                                </p:cTn>
                              </p:par>
                              <p:par>
                                <p:cTn id="74" presetID="12" presetClass="entr" presetSubtype="4" fill="hold" nodeType="withEffect">
                                  <p:stCondLst>
                                    <p:cond delay="0"/>
                                  </p:stCondLst>
                                  <p:childTnLst>
                                    <p:set>
                                      <p:cBhvr>
                                        <p:cTn id="75" dur="1" fill="hold">
                                          <p:stCondLst>
                                            <p:cond delay="0"/>
                                          </p:stCondLst>
                                        </p:cTn>
                                        <p:tgtEl>
                                          <p:spTgt spid="84"/>
                                        </p:tgtEl>
                                        <p:attrNameLst>
                                          <p:attrName>style.visibility</p:attrName>
                                        </p:attrNameLst>
                                      </p:cBhvr>
                                      <p:to>
                                        <p:strVal val="visible"/>
                                      </p:to>
                                    </p:set>
                                    <p:animEffect transition="in" filter="slide(fromBottom)">
                                      <p:cBhvr>
                                        <p:cTn id="76" dur="500"/>
                                        <p:tgtEl>
                                          <p:spTgt spid="84"/>
                                        </p:tgtEl>
                                      </p:cBhvr>
                                    </p:animEffect>
                                  </p:childTnLst>
                                </p:cTn>
                              </p:par>
                              <p:par>
                                <p:cTn id="77" presetID="12" presetClass="entr" presetSubtype="4" fill="hold" nodeType="withEffect">
                                  <p:stCondLst>
                                    <p:cond delay="0"/>
                                  </p:stCondLst>
                                  <p:childTnLst>
                                    <p:set>
                                      <p:cBhvr>
                                        <p:cTn id="78" dur="1" fill="hold">
                                          <p:stCondLst>
                                            <p:cond delay="0"/>
                                          </p:stCondLst>
                                        </p:cTn>
                                        <p:tgtEl>
                                          <p:spTgt spid="88"/>
                                        </p:tgtEl>
                                        <p:attrNameLst>
                                          <p:attrName>style.visibility</p:attrName>
                                        </p:attrNameLst>
                                      </p:cBhvr>
                                      <p:to>
                                        <p:strVal val="visible"/>
                                      </p:to>
                                    </p:set>
                                    <p:animEffect transition="in" filter="slide(fromBottom)">
                                      <p:cBhvr>
                                        <p:cTn id="79" dur="500"/>
                                        <p:tgtEl>
                                          <p:spTgt spid="88"/>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90"/>
                                        </p:tgtEl>
                                        <p:attrNameLst>
                                          <p:attrName>style.visibility</p:attrName>
                                        </p:attrNameLst>
                                      </p:cBhvr>
                                      <p:to>
                                        <p:strVal val="visible"/>
                                      </p:to>
                                    </p:set>
                                    <p:animEffect transition="in" filter="slide(fromBottom)">
                                      <p:cBhvr>
                                        <p:cTn id="82" dur="500"/>
                                        <p:tgtEl>
                                          <p:spTgt spid="90"/>
                                        </p:tgtEl>
                                      </p:cBhvr>
                                    </p:animEffect>
                                  </p:childTnLst>
                                </p:cTn>
                              </p:par>
                              <p:par>
                                <p:cTn id="83" presetID="12" presetClass="entr" presetSubtype="4" fill="hold" grpId="0" nodeType="with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slide(fromBottom)">
                                      <p:cBhvr>
                                        <p:cTn id="85" dur="500"/>
                                        <p:tgtEl>
                                          <p:spTgt spid="91"/>
                                        </p:tgtEl>
                                      </p:cBhvr>
                                    </p:animEffect>
                                  </p:childTnLst>
                                </p:cTn>
                              </p:par>
                              <p:par>
                                <p:cTn id="86" presetID="12" presetClass="entr" presetSubtype="4" fill="hold" nodeType="with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slide(fromBottom)">
                                      <p:cBhvr>
                                        <p:cTn id="88" dur="500"/>
                                        <p:tgtEl>
                                          <p:spTgt spid="102"/>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slide(fromBottom)">
                                      <p:cBhvr>
                                        <p:cTn id="91"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22" grpId="0" animBg="1"/>
      <p:bldP spid="23" grpId="0" animBg="1"/>
      <p:bldP spid="24" grpId="0" animBg="1"/>
      <p:bldP spid="41" grpId="0" animBg="1"/>
      <p:bldP spid="42" grpId="0" animBg="1"/>
      <p:bldP spid="74" grpId="0" animBg="1"/>
      <p:bldP spid="75" grpId="0" animBg="1"/>
      <p:bldP spid="76" grpId="0" animBg="1"/>
      <p:bldP spid="81" grpId="0" animBg="1"/>
      <p:bldP spid="90" grpId="0" animBg="1"/>
      <p:bldP spid="91" grpId="0" animBg="1"/>
      <p:bldP spid="10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6618" y="1980025"/>
            <a:ext cx="7461504" cy="426676"/>
          </a:xfrm>
        </p:spPr>
        <p:txBody>
          <a:bodyPr/>
          <a:lstStyle/>
          <a:p>
            <a:r>
              <a:rPr lang="en-US" sz="2400" dirty="0" smtClean="0">
                <a:latin typeface="Times New Roman" pitchFamily="18" charset="0"/>
                <a:cs typeface="Times New Roman" pitchFamily="18" charset="0"/>
              </a:rPr>
              <a:t>III. THỰC HÀNH TÌM HIỂU VỀ TỔ CHỨC CƠ THỂ</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27781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069" y="603133"/>
            <a:ext cx="6679895" cy="396300"/>
          </a:xfrm>
        </p:spPr>
        <p:txBody>
          <a:bodyPr/>
          <a:lstStyle/>
          <a:p>
            <a:r>
              <a:rPr lang="en-US" sz="1600" dirty="0" smtClean="0">
                <a:latin typeface="Times New Roman" pitchFamily="18" charset="0"/>
                <a:cs typeface="Times New Roman" pitchFamily="18" charset="0"/>
              </a:rPr>
              <a:t>2. Tìm hiểu về tổ chức cơ thể thực vật và cơ thể người</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1600" smtClean="0">
                <a:latin typeface="Times New Roman" pitchFamily="18" charset="0"/>
                <a:cs typeface="Times New Roman" pitchFamily="18" charset="0"/>
              </a:rPr>
              <a:t>3</a:t>
            </a:fld>
            <a:endParaRPr lang="en" sz="1600">
              <a:latin typeface="Times New Roman" pitchFamily="18" charset="0"/>
              <a:cs typeface="Times New Roman" pitchFamily="18" charset="0"/>
            </a:endParaRPr>
          </a:p>
        </p:txBody>
      </p:sp>
      <p:sp>
        <p:nvSpPr>
          <p:cNvPr id="7" name="Rounded Rectangle 6"/>
          <p:cNvSpPr/>
          <p:nvPr/>
        </p:nvSpPr>
        <p:spPr>
          <a:xfrm>
            <a:off x="540483" y="3771952"/>
            <a:ext cx="2256737" cy="54132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Times New Roman" pitchFamily="18" charset="0"/>
                <a:cs typeface="Times New Roman" pitchFamily="18" charset="0"/>
              </a:rPr>
              <a:t>Chuẩn bị </a:t>
            </a:r>
            <a:endParaRPr lang="en-US" sz="1600" b="1" dirty="0">
              <a:latin typeface="Times New Roman" pitchFamily="18" charset="0"/>
              <a:cs typeface="Times New Roman" pitchFamily="18" charset="0"/>
            </a:endParaRPr>
          </a:p>
        </p:txBody>
      </p:sp>
      <p:sp>
        <p:nvSpPr>
          <p:cNvPr id="8" name="Rectangle 7"/>
          <p:cNvSpPr/>
          <p:nvPr/>
        </p:nvSpPr>
        <p:spPr>
          <a:xfrm>
            <a:off x="314547" y="1675615"/>
            <a:ext cx="2899869" cy="1077218"/>
          </a:xfrm>
          <a:prstGeom prst="rect">
            <a:avLst/>
          </a:prstGeom>
        </p:spPr>
        <p:txBody>
          <a:bodyPr wrap="square">
            <a:spAutoFit/>
          </a:bodyPr>
          <a:lstStyle/>
          <a:p>
            <a:pPr marL="342900" indent="-342900" algn="just">
              <a:buFont typeface="Wingdings" panose="05000000000000000000" pitchFamily="2" charset="2"/>
              <a:buChar char="§"/>
            </a:pPr>
            <a:r>
              <a:rPr lang="en-US" sz="1600" dirty="0" smtClean="0">
                <a:latin typeface="Times New Roman" pitchFamily="18" charset="0"/>
                <a:cs typeface="Times New Roman" pitchFamily="18" charset="0"/>
              </a:rPr>
              <a:t>Tranh, mẫu cây có thật ở địa phương. </a:t>
            </a:r>
          </a:p>
          <a:p>
            <a:pPr marL="342900" indent="-342900" algn="just">
              <a:buFont typeface="Wingdings" panose="05000000000000000000" pitchFamily="2" charset="2"/>
              <a:buChar char="§"/>
            </a:pPr>
            <a:r>
              <a:rPr lang="en-US" sz="1600" dirty="0" smtClean="0">
                <a:latin typeface="Times New Roman" pitchFamily="18" charset="0"/>
                <a:cs typeface="Times New Roman" pitchFamily="18" charset="0"/>
              </a:rPr>
              <a:t>Tranh hoặc mô hình cấu tạo cơ thể người</a:t>
            </a:r>
            <a:endParaRPr lang="en-US" sz="1600" dirty="0">
              <a:latin typeface="Times New Roman" pitchFamily="18" charset="0"/>
              <a:cs typeface="Times New Roman" pitchFamily="18" charset="0"/>
            </a:endParaRPr>
          </a:p>
        </p:txBody>
      </p:sp>
      <p:sp>
        <p:nvSpPr>
          <p:cNvPr id="9" name="Rounded Rectangle 8"/>
          <p:cNvSpPr/>
          <p:nvPr/>
        </p:nvSpPr>
        <p:spPr>
          <a:xfrm>
            <a:off x="3619805" y="3675237"/>
            <a:ext cx="2574950" cy="54132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Times New Roman" pitchFamily="18" charset="0"/>
                <a:cs typeface="Times New Roman" pitchFamily="18" charset="0"/>
              </a:rPr>
              <a:t>Tiến hành</a:t>
            </a:r>
            <a:endParaRPr lang="en-US" sz="1600" b="1" dirty="0">
              <a:latin typeface="Times New Roman" pitchFamily="18" charset="0"/>
              <a:cs typeface="Times New Roman" pitchFamily="18" charset="0"/>
            </a:endParaRPr>
          </a:p>
        </p:txBody>
      </p:sp>
      <p:sp>
        <p:nvSpPr>
          <p:cNvPr id="10" name="Rectangle 9"/>
          <p:cNvSpPr/>
          <p:nvPr/>
        </p:nvSpPr>
        <p:spPr>
          <a:xfrm>
            <a:off x="3217459" y="1675615"/>
            <a:ext cx="3006548" cy="1569660"/>
          </a:xfrm>
          <a:prstGeom prst="rect">
            <a:avLst/>
          </a:prstGeom>
        </p:spPr>
        <p:txBody>
          <a:bodyPr wrap="square">
            <a:spAutoFit/>
          </a:bodyPr>
          <a:lstStyle/>
          <a:p>
            <a:pPr marL="342900" indent="-342900" algn="just">
              <a:buFont typeface="Wingdings" panose="05000000000000000000" pitchFamily="2" charset="2"/>
              <a:buChar char="§"/>
            </a:pPr>
            <a:r>
              <a:rPr lang="en-US" sz="1600" dirty="0" smtClean="0">
                <a:latin typeface="Times New Roman" pitchFamily="18" charset="0"/>
                <a:cs typeface="Times New Roman" pitchFamily="18" charset="0"/>
              </a:rPr>
              <a:t>Nhận xét và xác định vị trí các cơ quan cấu tạo cơ thể cây xanh. </a:t>
            </a:r>
          </a:p>
          <a:p>
            <a:pPr marL="342900" indent="-342900" algn="just">
              <a:buFont typeface="Wingdings" panose="05000000000000000000" pitchFamily="2" charset="2"/>
              <a:buChar char="§"/>
            </a:pPr>
            <a:r>
              <a:rPr lang="en-US" sz="1600" dirty="0">
                <a:latin typeface="Times New Roman" pitchFamily="18" charset="0"/>
                <a:cs typeface="Times New Roman" pitchFamily="18" charset="0"/>
              </a:rPr>
              <a:t>Nhận xét và xác định vị trí các cơ quan cấu tạo cơ thể </a:t>
            </a:r>
            <a:r>
              <a:rPr lang="en-US" sz="1600" dirty="0" smtClean="0">
                <a:latin typeface="Times New Roman" pitchFamily="18" charset="0"/>
                <a:cs typeface="Times New Roman" pitchFamily="18" charset="0"/>
              </a:rPr>
              <a:t>người. </a:t>
            </a:r>
            <a:endParaRPr lang="en-US" sz="1600" dirty="0">
              <a:latin typeface="Times New Roman" pitchFamily="18" charset="0"/>
              <a:cs typeface="Times New Roman" pitchFamily="18" charset="0"/>
            </a:endParaRPr>
          </a:p>
        </p:txBody>
      </p:sp>
      <p:sp>
        <p:nvSpPr>
          <p:cNvPr id="11" name="Rounded Rectangle 10"/>
          <p:cNvSpPr/>
          <p:nvPr/>
        </p:nvSpPr>
        <p:spPr>
          <a:xfrm>
            <a:off x="6443473" y="3675237"/>
            <a:ext cx="1960902" cy="54132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Times New Roman" pitchFamily="18" charset="0"/>
                <a:cs typeface="Times New Roman" pitchFamily="18" charset="0"/>
              </a:rPr>
              <a:t>Báo cáo</a:t>
            </a:r>
            <a:endParaRPr lang="en-US" sz="1600" b="1" dirty="0">
              <a:latin typeface="Times New Roman" pitchFamily="18" charset="0"/>
              <a:cs typeface="Times New Roman" pitchFamily="18" charset="0"/>
            </a:endParaRPr>
          </a:p>
        </p:txBody>
      </p:sp>
      <p:sp>
        <p:nvSpPr>
          <p:cNvPr id="12" name="Rectangle 11"/>
          <p:cNvSpPr/>
          <p:nvPr/>
        </p:nvSpPr>
        <p:spPr>
          <a:xfrm>
            <a:off x="6315455" y="1736245"/>
            <a:ext cx="2535937" cy="584775"/>
          </a:xfrm>
          <a:prstGeom prst="rect">
            <a:avLst/>
          </a:prstGeom>
        </p:spPr>
        <p:txBody>
          <a:bodyPr wrap="square">
            <a:spAutoFit/>
          </a:bodyPr>
          <a:lstStyle/>
          <a:p>
            <a:pPr marL="342900" indent="-342900" algn="just">
              <a:buFont typeface="Wingdings" panose="05000000000000000000" pitchFamily="2" charset="2"/>
              <a:buChar char="§"/>
            </a:pPr>
            <a:r>
              <a:rPr lang="en-US" sz="1600" dirty="0" smtClean="0">
                <a:latin typeface="Times New Roman" pitchFamily="18" charset="0"/>
                <a:cs typeface="Times New Roman" pitchFamily="18" charset="0"/>
              </a:rPr>
              <a:t>Liệt kê cơ quan</a:t>
            </a:r>
          </a:p>
          <a:p>
            <a:pPr algn="just"/>
            <a:r>
              <a:rPr lang="en-US" sz="1600" dirty="0">
                <a:latin typeface="Times New Roman" pitchFamily="18" charset="0"/>
                <a:cs typeface="Times New Roman" pitchFamily="18" charset="0"/>
              </a:rPr>
              <a:t>s</a:t>
            </a:r>
            <a:r>
              <a:rPr lang="en-US" sz="1600" dirty="0" smtClean="0">
                <a:latin typeface="Times New Roman" pitchFamily="18" charset="0"/>
                <a:cs typeface="Times New Roman" pitchFamily="18" charset="0"/>
              </a:rPr>
              <a:t>át được theo sơ đồ</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29164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animBg="1"/>
      <p:bldP spid="10" grpId="0"/>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26656"/>
            <a:ext cx="8000999" cy="4275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1" y="109106"/>
            <a:ext cx="8408325" cy="584775"/>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MỘT SỐ CƠ QUAN Ở CƠ THỂ NGƯỜI</a:t>
            </a:r>
            <a:endParaRPr lang="en-US" sz="3200" b="1" dirty="0">
              <a:solidFill>
                <a:srgbClr val="FF0000"/>
              </a:solidFill>
              <a:latin typeface="Times New Roman" pitchFamily="18" charset="0"/>
              <a:cs typeface="Times New Roman" pitchFamily="18" charset="0"/>
            </a:endParaRPr>
          </a:p>
        </p:txBody>
      </p:sp>
      <p:sp>
        <p:nvSpPr>
          <p:cNvPr id="7" name="TextBox 6"/>
          <p:cNvSpPr txBox="1"/>
          <p:nvPr/>
        </p:nvSpPr>
        <p:spPr>
          <a:xfrm>
            <a:off x="454447" y="936745"/>
            <a:ext cx="1676400" cy="430887"/>
          </a:xfrm>
          <a:prstGeom prst="rect">
            <a:avLst/>
          </a:prstGeom>
          <a:noFill/>
        </p:spPr>
        <p:txBody>
          <a:bodyPr wrap="square" rtlCol="0">
            <a:spAutoFit/>
          </a:bodyPr>
          <a:lstStyle/>
          <a:p>
            <a:pPr algn="ctr"/>
            <a:r>
              <a:rPr lang="en-US" sz="2200" dirty="0" err="1" smtClean="0">
                <a:solidFill>
                  <a:srgbClr val="0000FF"/>
                </a:solidFill>
                <a:latin typeface="Times New Roman" pitchFamily="18" charset="0"/>
                <a:cs typeface="Times New Roman" pitchFamily="18" charset="0"/>
              </a:rPr>
              <a:t>Tuyến</a:t>
            </a:r>
            <a:r>
              <a:rPr lang="en-US" sz="2200" dirty="0" smtClean="0">
                <a:solidFill>
                  <a:srgbClr val="0000FF"/>
                </a:solidFill>
                <a:latin typeface="Times New Roman" pitchFamily="18" charset="0"/>
                <a:cs typeface="Times New Roman" pitchFamily="18" charset="0"/>
              </a:rPr>
              <a:t> </a:t>
            </a:r>
            <a:r>
              <a:rPr lang="en-US" sz="2200" dirty="0" err="1" smtClean="0">
                <a:solidFill>
                  <a:srgbClr val="0000FF"/>
                </a:solidFill>
                <a:latin typeface="Times New Roman" pitchFamily="18" charset="0"/>
                <a:cs typeface="Times New Roman" pitchFamily="18" charset="0"/>
              </a:rPr>
              <a:t>giáp</a:t>
            </a:r>
            <a:endParaRPr lang="en-US" sz="2200" dirty="0">
              <a:solidFill>
                <a:srgbClr val="0000FF"/>
              </a:solidFill>
              <a:latin typeface="Times New Roman" pitchFamily="18" charset="0"/>
              <a:cs typeface="Times New Roman" pitchFamily="18" charset="0"/>
            </a:endParaRPr>
          </a:p>
        </p:txBody>
      </p:sp>
      <p:sp>
        <p:nvSpPr>
          <p:cNvPr id="8" name="TextBox 7"/>
          <p:cNvSpPr txBox="1"/>
          <p:nvPr/>
        </p:nvSpPr>
        <p:spPr>
          <a:xfrm>
            <a:off x="2771" y="1885950"/>
            <a:ext cx="1676400" cy="430887"/>
          </a:xfrm>
          <a:prstGeom prst="rect">
            <a:avLst/>
          </a:prstGeom>
          <a:noFill/>
        </p:spPr>
        <p:txBody>
          <a:bodyPr wrap="square" rtlCol="0">
            <a:spAutoFit/>
          </a:bodyPr>
          <a:lstStyle/>
          <a:p>
            <a:pPr algn="ctr"/>
            <a:r>
              <a:rPr lang="en-US" sz="2200" smtClean="0">
                <a:solidFill>
                  <a:srgbClr val="0000FF"/>
                </a:solidFill>
                <a:latin typeface="Times New Roman" pitchFamily="18" charset="0"/>
                <a:cs typeface="Times New Roman" pitchFamily="18" charset="0"/>
              </a:rPr>
              <a:t>Phổi</a:t>
            </a:r>
            <a:endParaRPr lang="en-US" sz="2200">
              <a:solidFill>
                <a:srgbClr val="0000FF"/>
              </a:solidFill>
              <a:latin typeface="Times New Roman" pitchFamily="18" charset="0"/>
              <a:cs typeface="Times New Roman" pitchFamily="18" charset="0"/>
            </a:endParaRPr>
          </a:p>
        </p:txBody>
      </p:sp>
      <p:sp>
        <p:nvSpPr>
          <p:cNvPr id="9" name="TextBox 8"/>
          <p:cNvSpPr txBox="1"/>
          <p:nvPr/>
        </p:nvSpPr>
        <p:spPr>
          <a:xfrm>
            <a:off x="-152400" y="3028950"/>
            <a:ext cx="1676400" cy="430887"/>
          </a:xfrm>
          <a:prstGeom prst="rect">
            <a:avLst/>
          </a:prstGeom>
          <a:noFill/>
        </p:spPr>
        <p:txBody>
          <a:bodyPr wrap="square" rtlCol="0">
            <a:spAutoFit/>
          </a:bodyPr>
          <a:lstStyle/>
          <a:p>
            <a:pPr algn="ctr"/>
            <a:r>
              <a:rPr lang="en-US" sz="2200" smtClean="0">
                <a:solidFill>
                  <a:srgbClr val="0000FF"/>
                </a:solidFill>
                <a:latin typeface="Times New Roman" pitchFamily="18" charset="0"/>
                <a:cs typeface="Times New Roman" pitchFamily="18" charset="0"/>
              </a:rPr>
              <a:t>Gan</a:t>
            </a:r>
            <a:endParaRPr lang="en-US" sz="2200">
              <a:solidFill>
                <a:srgbClr val="0000FF"/>
              </a:solidFill>
              <a:latin typeface="Times New Roman" pitchFamily="18" charset="0"/>
              <a:cs typeface="Times New Roman" pitchFamily="18" charset="0"/>
            </a:endParaRPr>
          </a:p>
        </p:txBody>
      </p:sp>
      <p:sp>
        <p:nvSpPr>
          <p:cNvPr id="10" name="TextBox 9"/>
          <p:cNvSpPr txBox="1"/>
          <p:nvPr/>
        </p:nvSpPr>
        <p:spPr>
          <a:xfrm>
            <a:off x="228600" y="4417372"/>
            <a:ext cx="1676400" cy="430887"/>
          </a:xfrm>
          <a:prstGeom prst="rect">
            <a:avLst/>
          </a:prstGeom>
          <a:noFill/>
        </p:spPr>
        <p:txBody>
          <a:bodyPr wrap="square" rtlCol="0">
            <a:spAutoFit/>
          </a:bodyPr>
          <a:lstStyle/>
          <a:p>
            <a:pPr algn="ctr"/>
            <a:r>
              <a:rPr lang="en-US" sz="2200" smtClean="0">
                <a:solidFill>
                  <a:srgbClr val="0000FF"/>
                </a:solidFill>
                <a:latin typeface="Times New Roman" pitchFamily="18" charset="0"/>
                <a:cs typeface="Times New Roman" pitchFamily="18" charset="0"/>
              </a:rPr>
              <a:t>Ruột</a:t>
            </a:r>
            <a:endParaRPr lang="en-US" sz="2200">
              <a:solidFill>
                <a:srgbClr val="0000FF"/>
              </a:solidFill>
              <a:latin typeface="Times New Roman" pitchFamily="18" charset="0"/>
              <a:cs typeface="Times New Roman" pitchFamily="18" charset="0"/>
            </a:endParaRPr>
          </a:p>
        </p:txBody>
      </p:sp>
      <p:sp>
        <p:nvSpPr>
          <p:cNvPr id="11" name="TextBox 10"/>
          <p:cNvSpPr txBox="1"/>
          <p:nvPr/>
        </p:nvSpPr>
        <p:spPr>
          <a:xfrm>
            <a:off x="7010400" y="4286119"/>
            <a:ext cx="1676400" cy="430887"/>
          </a:xfrm>
          <a:prstGeom prst="rect">
            <a:avLst/>
          </a:prstGeom>
          <a:noFill/>
        </p:spPr>
        <p:txBody>
          <a:bodyPr wrap="square" rtlCol="0">
            <a:spAutoFit/>
          </a:bodyPr>
          <a:lstStyle/>
          <a:p>
            <a:pPr algn="ctr"/>
            <a:r>
              <a:rPr lang="en-US" sz="2200" smtClean="0">
                <a:solidFill>
                  <a:srgbClr val="0000FF"/>
                </a:solidFill>
                <a:latin typeface="Times New Roman" pitchFamily="18" charset="0"/>
                <a:cs typeface="Times New Roman" pitchFamily="18" charset="0"/>
              </a:rPr>
              <a:t>Bóng đái</a:t>
            </a:r>
            <a:endParaRPr lang="en-US" sz="2200">
              <a:solidFill>
                <a:srgbClr val="0000FF"/>
              </a:solidFill>
              <a:latin typeface="Times New Roman" pitchFamily="18" charset="0"/>
              <a:cs typeface="Times New Roman" pitchFamily="18" charset="0"/>
            </a:endParaRPr>
          </a:p>
        </p:txBody>
      </p:sp>
      <p:sp>
        <p:nvSpPr>
          <p:cNvPr id="12" name="TextBox 11"/>
          <p:cNvSpPr txBox="1"/>
          <p:nvPr/>
        </p:nvSpPr>
        <p:spPr>
          <a:xfrm>
            <a:off x="7620000" y="3486151"/>
            <a:ext cx="1676400" cy="430887"/>
          </a:xfrm>
          <a:prstGeom prst="rect">
            <a:avLst/>
          </a:prstGeom>
          <a:noFill/>
        </p:spPr>
        <p:txBody>
          <a:bodyPr wrap="square" rtlCol="0">
            <a:spAutoFit/>
          </a:bodyPr>
          <a:lstStyle/>
          <a:p>
            <a:pPr algn="ctr"/>
            <a:r>
              <a:rPr lang="en-US" sz="2200" smtClean="0">
                <a:solidFill>
                  <a:srgbClr val="0000FF"/>
                </a:solidFill>
                <a:latin typeface="Times New Roman" pitchFamily="18" charset="0"/>
                <a:cs typeface="Times New Roman" pitchFamily="18" charset="0"/>
              </a:rPr>
              <a:t>Thận</a:t>
            </a:r>
            <a:endParaRPr lang="en-US" sz="2200">
              <a:solidFill>
                <a:srgbClr val="0000FF"/>
              </a:solidFill>
              <a:latin typeface="Times New Roman" pitchFamily="18" charset="0"/>
              <a:cs typeface="Times New Roman" pitchFamily="18" charset="0"/>
            </a:endParaRPr>
          </a:p>
        </p:txBody>
      </p:sp>
      <p:sp>
        <p:nvSpPr>
          <p:cNvPr id="13" name="TextBox 12"/>
          <p:cNvSpPr txBox="1"/>
          <p:nvPr/>
        </p:nvSpPr>
        <p:spPr>
          <a:xfrm>
            <a:off x="7189125" y="2209116"/>
            <a:ext cx="1676400" cy="430887"/>
          </a:xfrm>
          <a:prstGeom prst="rect">
            <a:avLst/>
          </a:prstGeom>
          <a:noFill/>
        </p:spPr>
        <p:txBody>
          <a:bodyPr wrap="square" rtlCol="0">
            <a:spAutoFit/>
          </a:bodyPr>
          <a:lstStyle/>
          <a:p>
            <a:pPr algn="ctr"/>
            <a:r>
              <a:rPr lang="en-US" sz="2200" smtClean="0">
                <a:solidFill>
                  <a:srgbClr val="0000FF"/>
                </a:solidFill>
                <a:latin typeface="Times New Roman" pitchFamily="18" charset="0"/>
                <a:cs typeface="Times New Roman" pitchFamily="18" charset="0"/>
              </a:rPr>
              <a:t>Dạ dày</a:t>
            </a:r>
            <a:endParaRPr lang="en-US" sz="2200">
              <a:solidFill>
                <a:srgbClr val="0000FF"/>
              </a:solidFill>
              <a:latin typeface="Times New Roman" pitchFamily="18" charset="0"/>
              <a:cs typeface="Times New Roman" pitchFamily="18" charset="0"/>
            </a:endParaRPr>
          </a:p>
        </p:txBody>
      </p:sp>
      <p:sp>
        <p:nvSpPr>
          <p:cNvPr id="14" name="TextBox 13"/>
          <p:cNvSpPr txBox="1"/>
          <p:nvPr/>
        </p:nvSpPr>
        <p:spPr>
          <a:xfrm>
            <a:off x="7620000" y="1450594"/>
            <a:ext cx="1676400" cy="430887"/>
          </a:xfrm>
          <a:prstGeom prst="rect">
            <a:avLst/>
          </a:prstGeom>
          <a:noFill/>
        </p:spPr>
        <p:txBody>
          <a:bodyPr wrap="square" rtlCol="0">
            <a:spAutoFit/>
          </a:bodyPr>
          <a:lstStyle/>
          <a:p>
            <a:pPr algn="ctr"/>
            <a:r>
              <a:rPr lang="en-US" sz="2200" smtClean="0">
                <a:solidFill>
                  <a:srgbClr val="0000FF"/>
                </a:solidFill>
                <a:latin typeface="Times New Roman" pitchFamily="18" charset="0"/>
                <a:cs typeface="Times New Roman" pitchFamily="18" charset="0"/>
              </a:rPr>
              <a:t>Tim</a:t>
            </a:r>
            <a:endParaRPr lang="en-US" sz="2200">
              <a:solidFill>
                <a:srgbClr val="0000FF"/>
              </a:solidFill>
              <a:latin typeface="Times New Roman" pitchFamily="18" charset="0"/>
              <a:cs typeface="Times New Roman" pitchFamily="18" charset="0"/>
            </a:endParaRPr>
          </a:p>
        </p:txBody>
      </p:sp>
      <p:sp>
        <p:nvSpPr>
          <p:cNvPr id="15" name="TextBox 14"/>
          <p:cNvSpPr txBox="1"/>
          <p:nvPr/>
        </p:nvSpPr>
        <p:spPr>
          <a:xfrm>
            <a:off x="6671664" y="657853"/>
            <a:ext cx="1676400" cy="430887"/>
          </a:xfrm>
          <a:prstGeom prst="rect">
            <a:avLst/>
          </a:prstGeom>
          <a:noFill/>
        </p:spPr>
        <p:txBody>
          <a:bodyPr wrap="square" rtlCol="0">
            <a:spAutoFit/>
          </a:bodyPr>
          <a:lstStyle/>
          <a:p>
            <a:pPr algn="ctr"/>
            <a:r>
              <a:rPr lang="en-US" sz="2200" smtClean="0">
                <a:solidFill>
                  <a:srgbClr val="0000FF"/>
                </a:solidFill>
                <a:latin typeface="Times New Roman" pitchFamily="18" charset="0"/>
                <a:cs typeface="Times New Roman" pitchFamily="18" charset="0"/>
              </a:rPr>
              <a:t>Não bộ</a:t>
            </a:r>
            <a:endParaRPr lang="en-US" sz="220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76124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latin typeface="Times New Roman" pitchFamily="18" charset="0"/>
                <a:cs typeface="Times New Roman" pitchFamily="18" charset="0"/>
              </a:rPr>
              <a:t>Luyện tập</a:t>
            </a:r>
            <a:endParaRPr lang="en-US" sz="1600" dirty="0">
              <a:latin typeface="Times New Roman" pitchFamily="18" charset="0"/>
              <a:cs typeface="Times New Roman" pitchFamily="18" charset="0"/>
            </a:endParaRPr>
          </a:p>
        </p:txBody>
      </p:sp>
      <p:sp>
        <p:nvSpPr>
          <p:cNvPr id="3" name="Text Placeholder 2"/>
          <p:cNvSpPr>
            <a:spLocks noGrp="1"/>
          </p:cNvSpPr>
          <p:nvPr>
            <p:ph type="body" idx="1"/>
          </p:nvPr>
        </p:nvSpPr>
        <p:spPr>
          <a:xfrm>
            <a:off x="643738" y="1303017"/>
            <a:ext cx="7607807" cy="936926"/>
          </a:xfrm>
        </p:spPr>
        <p:txBody>
          <a:bodyPr/>
          <a:lstStyle/>
          <a:p>
            <a:r>
              <a:rPr lang="vi-VN" sz="1600" i="1" dirty="0">
                <a:latin typeface="Times New Roman" pitchFamily="18" charset="0"/>
                <a:cs typeface="Times New Roman" pitchFamily="18" charset="0"/>
              </a:rPr>
              <a:t>Nêu tên cấp độ tổ chức tương ứng với mỗi cấu trúc đã cho trong bảng 13.2 và tên của cấp độ tổ chức liền kề cao hơn nó trong thứ tự tổ chức cơ </a:t>
            </a:r>
            <a:r>
              <a:rPr lang="vi-VN" sz="1600" i="1" dirty="0" smtClean="0">
                <a:latin typeface="Times New Roman" pitchFamily="18" charset="0"/>
                <a:cs typeface="Times New Roman" pitchFamily="18" charset="0"/>
              </a:rPr>
              <a:t>thể</a:t>
            </a:r>
            <a:r>
              <a:rPr lang="en-US" sz="1600" i="1" dirty="0" smtClean="0">
                <a:latin typeface="Times New Roman" pitchFamily="18" charset="0"/>
                <a:cs typeface="Times New Roman" pitchFamily="18" charset="0"/>
              </a:rPr>
              <a:t>.</a:t>
            </a:r>
            <a:endParaRPr lang="en-US" sz="1600" i="1" dirty="0">
              <a:latin typeface="Times New Roman" pitchFamily="18" charset="0"/>
              <a:cs typeface="Times New Roman"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1600" smtClean="0">
                <a:latin typeface="Times New Roman" pitchFamily="18" charset="0"/>
                <a:cs typeface="Times New Roman" pitchFamily="18" charset="0"/>
              </a:rPr>
              <a:t>5</a:t>
            </a:fld>
            <a:endParaRPr lang="en" sz="160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59432843"/>
              </p:ext>
            </p:extLst>
          </p:nvPr>
        </p:nvGraphicFramePr>
        <p:xfrm>
          <a:off x="512064" y="2349923"/>
          <a:ext cx="8068668" cy="2016760"/>
        </p:xfrm>
        <a:graphic>
          <a:graphicData uri="http://schemas.openxmlformats.org/drawingml/2006/table">
            <a:tbl>
              <a:tblPr firstRow="1" bandRow="1">
                <a:tableStyleId>{2C0C35A8-31EE-4B06-98D1-F3640B604409}</a:tableStyleId>
              </a:tblPr>
              <a:tblGrid>
                <a:gridCol w="2340868"/>
                <a:gridCol w="1484986"/>
                <a:gridCol w="1484985"/>
                <a:gridCol w="1250899"/>
                <a:gridCol w="1506930"/>
              </a:tblGrid>
              <a:tr h="901344">
                <a:tc>
                  <a:txBody>
                    <a:bodyPr/>
                    <a:lstStyle/>
                    <a:p>
                      <a:pPr algn="ctr"/>
                      <a:r>
                        <a:rPr lang="en-US" sz="2000" b="1" dirty="0" smtClean="0"/>
                        <a:t>Cấu</a:t>
                      </a:r>
                      <a:r>
                        <a:rPr lang="en-US" sz="2000" b="1" baseline="0" dirty="0" smtClean="0"/>
                        <a:t> trúc</a:t>
                      </a:r>
                    </a:p>
                    <a:p>
                      <a:pPr algn="ctr"/>
                      <a:endParaRPr lang="en-US" sz="2000" b="1" baseline="0" dirty="0" smtClean="0"/>
                    </a:p>
                    <a:p>
                      <a:pPr algn="ctr"/>
                      <a:endParaRPr lang="en-US" sz="2000" b="1" dirty="0"/>
                    </a:p>
                  </a:txBody>
                  <a:tcPr>
                    <a:solidFill>
                      <a:schemeClr val="accent4">
                        <a:lumMod val="20000"/>
                        <a:lumOff val="80000"/>
                      </a:schemeClr>
                    </a:solidFill>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r>
              <a:tr h="370840">
                <a:tc>
                  <a:txBody>
                    <a:bodyPr/>
                    <a:lstStyle/>
                    <a:p>
                      <a:pPr algn="ctr"/>
                      <a:r>
                        <a:rPr lang="en-US" sz="1800" b="1" dirty="0" smtClean="0"/>
                        <a:t>Tên</a:t>
                      </a:r>
                      <a:r>
                        <a:rPr lang="en-US" sz="1800" b="1" baseline="0" dirty="0" smtClean="0"/>
                        <a:t> cấp độ tổ chức</a:t>
                      </a:r>
                      <a:endParaRPr lang="en-US" sz="1800" b="1" dirty="0"/>
                    </a:p>
                  </a:txBody>
                  <a:tcPr>
                    <a:solidFill>
                      <a:schemeClr val="accent4">
                        <a:lumMod val="20000"/>
                        <a:lumOff val="80000"/>
                      </a:schemeClr>
                    </a:solidFill>
                  </a:tcPr>
                </a:tc>
                <a:tc>
                  <a:txBody>
                    <a:bodyPr/>
                    <a:lstStyle/>
                    <a:p>
                      <a:r>
                        <a:rPr lang="en-US" sz="1800" dirty="0" smtClean="0"/>
                        <a:t>Cơ</a:t>
                      </a:r>
                      <a:r>
                        <a:rPr lang="en-US" sz="1800" baseline="0" dirty="0" smtClean="0"/>
                        <a:t> quan</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a:p>
                  </a:txBody>
                  <a:tcPr/>
                </a:tc>
              </a:tr>
              <a:tr h="370840">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smtClean="0"/>
                        <a:t>Tên</a:t>
                      </a:r>
                      <a:r>
                        <a:rPr lang="en-US" sz="1800" b="1" baseline="0" dirty="0" smtClean="0"/>
                        <a:t> cấp độ tổ chức</a:t>
                      </a:r>
                      <a:endParaRPr lang="en-US" sz="1800" b="1" dirty="0" smtClean="0"/>
                    </a:p>
                    <a:p>
                      <a:pPr algn="ctr"/>
                      <a:r>
                        <a:rPr lang="en-US" sz="1800" b="1" dirty="0" smtClean="0"/>
                        <a:t>liền kề</a:t>
                      </a:r>
                      <a:r>
                        <a:rPr lang="en-US" sz="1800" b="1" baseline="0" dirty="0" smtClean="0"/>
                        <a:t> cao hơn</a:t>
                      </a:r>
                      <a:endParaRPr lang="en-US" sz="1800" b="1" dirty="0"/>
                    </a:p>
                  </a:txBody>
                  <a:tcPr>
                    <a:solidFill>
                      <a:schemeClr val="accent4">
                        <a:lumMod val="20000"/>
                        <a:lumOff val="80000"/>
                      </a:schemeClr>
                    </a:solidFill>
                  </a:tcPr>
                </a:tc>
                <a:tc>
                  <a:txBody>
                    <a:bodyPr/>
                    <a:lstStyle/>
                    <a:p>
                      <a:r>
                        <a:rPr lang="en-US" sz="1800" dirty="0" smtClean="0"/>
                        <a:t>Hệ cơ</a:t>
                      </a:r>
                      <a:r>
                        <a:rPr lang="en-US" sz="1800" baseline="0" dirty="0" smtClean="0"/>
                        <a:t> quan</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bl>
          </a:graphicData>
        </a:graphic>
      </p:graphicFrame>
      <p:pic>
        <p:nvPicPr>
          <p:cNvPr id="6" name="Picture 5"/>
          <p:cNvPicPr>
            <a:picLocks noChangeAspect="1"/>
          </p:cNvPicPr>
          <p:nvPr/>
        </p:nvPicPr>
        <p:blipFill>
          <a:blip r:embed="rId2"/>
          <a:stretch>
            <a:fillRect/>
          </a:stretch>
        </p:blipFill>
        <p:spPr>
          <a:xfrm>
            <a:off x="3182416" y="2421958"/>
            <a:ext cx="780517" cy="782726"/>
          </a:xfrm>
          <a:prstGeom prst="rect">
            <a:avLst/>
          </a:prstGeom>
        </p:spPr>
      </p:pic>
      <p:pic>
        <p:nvPicPr>
          <p:cNvPr id="7" name="Picture 6"/>
          <p:cNvPicPr>
            <a:picLocks noChangeAspect="1"/>
          </p:cNvPicPr>
          <p:nvPr/>
        </p:nvPicPr>
        <p:blipFill>
          <a:blip r:embed="rId3"/>
          <a:stretch>
            <a:fillRect/>
          </a:stretch>
        </p:blipFill>
        <p:spPr>
          <a:xfrm>
            <a:off x="4355100" y="2449056"/>
            <a:ext cx="1369810" cy="755628"/>
          </a:xfrm>
          <a:prstGeom prst="rect">
            <a:avLst/>
          </a:prstGeom>
        </p:spPr>
      </p:pic>
      <p:pic>
        <p:nvPicPr>
          <p:cNvPr id="8" name="Picture 7"/>
          <p:cNvPicPr>
            <a:picLocks noChangeAspect="1"/>
          </p:cNvPicPr>
          <p:nvPr/>
        </p:nvPicPr>
        <p:blipFill>
          <a:blip r:embed="rId4"/>
          <a:stretch>
            <a:fillRect/>
          </a:stretch>
        </p:blipFill>
        <p:spPr>
          <a:xfrm>
            <a:off x="5954457" y="2421958"/>
            <a:ext cx="923583" cy="809484"/>
          </a:xfrm>
          <a:prstGeom prst="rect">
            <a:avLst/>
          </a:prstGeom>
        </p:spPr>
      </p:pic>
      <p:pic>
        <p:nvPicPr>
          <p:cNvPr id="9" name="Picture 8"/>
          <p:cNvPicPr>
            <a:picLocks noChangeAspect="1"/>
          </p:cNvPicPr>
          <p:nvPr/>
        </p:nvPicPr>
        <p:blipFill>
          <a:blip r:embed="rId5"/>
          <a:stretch>
            <a:fillRect/>
          </a:stretch>
        </p:blipFill>
        <p:spPr>
          <a:xfrm>
            <a:off x="7309675" y="2421958"/>
            <a:ext cx="839419" cy="809484"/>
          </a:xfrm>
          <a:prstGeom prst="rect">
            <a:avLst/>
          </a:prstGeom>
        </p:spPr>
      </p:pic>
    </p:spTree>
    <p:extLst>
      <p:ext uri="{BB962C8B-B14F-4D97-AF65-F5344CB8AC3E}">
        <p14:creationId xmlns:p14="http://schemas.microsoft.com/office/powerpoint/2010/main" val="43737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1600" smtClean="0">
                <a:latin typeface="Times New Roman" pitchFamily="18" charset="0"/>
                <a:cs typeface="Times New Roman" pitchFamily="18" charset="0"/>
              </a:rPr>
              <a:t>6</a:t>
            </a:fld>
            <a:endParaRPr lang="en" sz="160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65527222"/>
              </p:ext>
            </p:extLst>
          </p:nvPr>
        </p:nvGraphicFramePr>
        <p:xfrm>
          <a:off x="675895" y="1210628"/>
          <a:ext cx="8002830" cy="3170305"/>
        </p:xfrm>
        <a:graphic>
          <a:graphicData uri="http://schemas.openxmlformats.org/drawingml/2006/table">
            <a:tbl>
              <a:tblPr firstRow="1" bandRow="1">
                <a:tableStyleId>{2C0C35A8-31EE-4B06-98D1-F3640B604409}</a:tableStyleId>
              </a:tblPr>
              <a:tblGrid>
                <a:gridCol w="2321767"/>
                <a:gridCol w="1472869"/>
                <a:gridCol w="1472868"/>
                <a:gridCol w="1240692"/>
                <a:gridCol w="1494634"/>
              </a:tblGrid>
              <a:tr h="1433765">
                <a:tc>
                  <a:txBody>
                    <a:bodyPr/>
                    <a:lstStyle/>
                    <a:p>
                      <a:pPr algn="ctr">
                        <a:lnSpc>
                          <a:spcPts val="3000"/>
                        </a:lnSpc>
                        <a:spcBef>
                          <a:spcPts val="200"/>
                        </a:spcBef>
                        <a:spcAft>
                          <a:spcPts val="200"/>
                        </a:spcAft>
                      </a:pPr>
                      <a:r>
                        <a:rPr lang="en-US" sz="2000" b="1" dirty="0" smtClean="0">
                          <a:latin typeface="Times New Roman" pitchFamily="18" charset="0"/>
                          <a:cs typeface="Times New Roman" pitchFamily="18" charset="0"/>
                        </a:rPr>
                        <a:t>Cấu</a:t>
                      </a:r>
                      <a:r>
                        <a:rPr lang="en-US" sz="2000" b="1" baseline="0" dirty="0" smtClean="0">
                          <a:latin typeface="Times New Roman" pitchFamily="18" charset="0"/>
                          <a:cs typeface="Times New Roman" pitchFamily="18" charset="0"/>
                        </a:rPr>
                        <a:t> trúc</a:t>
                      </a:r>
                    </a:p>
                    <a:p>
                      <a:pPr algn="ctr">
                        <a:lnSpc>
                          <a:spcPts val="3000"/>
                        </a:lnSpc>
                        <a:spcBef>
                          <a:spcPts val="200"/>
                        </a:spcBef>
                        <a:spcAft>
                          <a:spcPts val="200"/>
                        </a:spcAft>
                      </a:pPr>
                      <a:endParaRPr lang="en-US" sz="2000" b="1" baseline="0" dirty="0" smtClean="0">
                        <a:latin typeface="Times New Roman" pitchFamily="18" charset="0"/>
                        <a:cs typeface="Times New Roman" pitchFamily="18" charset="0"/>
                      </a:endParaRPr>
                    </a:p>
                    <a:p>
                      <a:pPr algn="ctr">
                        <a:lnSpc>
                          <a:spcPts val="3000"/>
                        </a:lnSpc>
                        <a:spcBef>
                          <a:spcPts val="200"/>
                        </a:spcBef>
                        <a:spcAft>
                          <a:spcPts val="200"/>
                        </a:spcAft>
                      </a:pPr>
                      <a:endParaRPr lang="en-US" sz="2000" b="1" dirty="0">
                        <a:latin typeface="Times New Roman" pitchFamily="18" charset="0"/>
                        <a:cs typeface="Times New Roman" pitchFamily="18" charset="0"/>
                      </a:endParaRPr>
                    </a:p>
                  </a:txBody>
                  <a:tcPr>
                    <a:solidFill>
                      <a:schemeClr val="accent4">
                        <a:lumMod val="20000"/>
                        <a:lumOff val="80000"/>
                      </a:schemeClr>
                    </a:solidFill>
                  </a:tcPr>
                </a:tc>
                <a:tc>
                  <a:txBody>
                    <a:bodyPr/>
                    <a:lstStyle/>
                    <a:p>
                      <a:pPr>
                        <a:lnSpc>
                          <a:spcPts val="3000"/>
                        </a:lnSpc>
                        <a:spcBef>
                          <a:spcPts val="200"/>
                        </a:spcBef>
                        <a:spcAft>
                          <a:spcPts val="200"/>
                        </a:spcAft>
                      </a:pPr>
                      <a:endParaRPr lang="en-US" sz="2000" dirty="0">
                        <a:latin typeface="Times New Roman" pitchFamily="18" charset="0"/>
                        <a:cs typeface="Times New Roman" pitchFamily="18" charset="0"/>
                      </a:endParaRPr>
                    </a:p>
                  </a:txBody>
                  <a:tcPr/>
                </a:tc>
                <a:tc>
                  <a:txBody>
                    <a:bodyPr/>
                    <a:lstStyle/>
                    <a:p>
                      <a:pPr>
                        <a:lnSpc>
                          <a:spcPts val="3000"/>
                        </a:lnSpc>
                        <a:spcBef>
                          <a:spcPts val="200"/>
                        </a:spcBef>
                        <a:spcAft>
                          <a:spcPts val="200"/>
                        </a:spcAft>
                      </a:pPr>
                      <a:endParaRPr lang="en-US" sz="2000" dirty="0">
                        <a:latin typeface="Times New Roman" pitchFamily="18" charset="0"/>
                        <a:cs typeface="Times New Roman" pitchFamily="18" charset="0"/>
                      </a:endParaRPr>
                    </a:p>
                  </a:txBody>
                  <a:tcPr/>
                </a:tc>
                <a:tc>
                  <a:txBody>
                    <a:bodyPr/>
                    <a:lstStyle/>
                    <a:p>
                      <a:pPr>
                        <a:lnSpc>
                          <a:spcPts val="3000"/>
                        </a:lnSpc>
                        <a:spcBef>
                          <a:spcPts val="200"/>
                        </a:spcBef>
                        <a:spcAft>
                          <a:spcPts val="200"/>
                        </a:spcAft>
                      </a:pPr>
                      <a:endParaRPr lang="en-US" sz="2000" dirty="0">
                        <a:latin typeface="Times New Roman" pitchFamily="18" charset="0"/>
                        <a:cs typeface="Times New Roman" pitchFamily="18" charset="0"/>
                      </a:endParaRPr>
                    </a:p>
                  </a:txBody>
                  <a:tcPr/>
                </a:tc>
                <a:tc>
                  <a:txBody>
                    <a:bodyPr/>
                    <a:lstStyle/>
                    <a:p>
                      <a:pPr>
                        <a:lnSpc>
                          <a:spcPts val="3000"/>
                        </a:lnSpc>
                        <a:spcBef>
                          <a:spcPts val="200"/>
                        </a:spcBef>
                        <a:spcAft>
                          <a:spcPts val="200"/>
                        </a:spcAft>
                      </a:pPr>
                      <a:endParaRPr lang="en-US" sz="2000" dirty="0">
                        <a:latin typeface="Times New Roman" pitchFamily="18" charset="0"/>
                        <a:cs typeface="Times New Roman" pitchFamily="18" charset="0"/>
                      </a:endParaRPr>
                    </a:p>
                  </a:txBody>
                  <a:tcPr/>
                </a:tc>
              </a:tr>
              <a:tr h="738212">
                <a:tc>
                  <a:txBody>
                    <a:bodyPr/>
                    <a:lstStyle/>
                    <a:p>
                      <a:pPr algn="ctr">
                        <a:lnSpc>
                          <a:spcPts val="3000"/>
                        </a:lnSpc>
                        <a:spcBef>
                          <a:spcPts val="200"/>
                        </a:spcBef>
                        <a:spcAft>
                          <a:spcPts val="200"/>
                        </a:spcAft>
                      </a:pPr>
                      <a:r>
                        <a:rPr lang="en-US" sz="1800" b="1" dirty="0" smtClean="0">
                          <a:latin typeface="Times New Roman" pitchFamily="18" charset="0"/>
                          <a:cs typeface="Times New Roman" pitchFamily="18" charset="0"/>
                        </a:rPr>
                        <a:t>Tên</a:t>
                      </a:r>
                      <a:r>
                        <a:rPr lang="en-US" sz="1800" b="1" baseline="0" dirty="0" smtClean="0">
                          <a:latin typeface="Times New Roman" pitchFamily="18" charset="0"/>
                          <a:cs typeface="Times New Roman" pitchFamily="18" charset="0"/>
                        </a:rPr>
                        <a:t> cấp độ tổ chức</a:t>
                      </a:r>
                      <a:endParaRPr lang="en-US" sz="1800" b="1" dirty="0">
                        <a:latin typeface="Times New Roman" pitchFamily="18" charset="0"/>
                        <a:cs typeface="Times New Roman" pitchFamily="18" charset="0"/>
                      </a:endParaRPr>
                    </a:p>
                  </a:txBody>
                  <a:tcPr>
                    <a:solidFill>
                      <a:schemeClr val="accent4">
                        <a:lumMod val="20000"/>
                        <a:lumOff val="80000"/>
                      </a:schemeClr>
                    </a:solidFill>
                  </a:tcPr>
                </a:tc>
                <a:tc>
                  <a:txBody>
                    <a:bodyPr/>
                    <a:lstStyle/>
                    <a:p>
                      <a:pPr>
                        <a:lnSpc>
                          <a:spcPts val="3000"/>
                        </a:lnSpc>
                        <a:spcBef>
                          <a:spcPts val="200"/>
                        </a:spcBef>
                        <a:spcAft>
                          <a:spcPts val="200"/>
                        </a:spcAft>
                      </a:pPr>
                      <a:r>
                        <a:rPr lang="en-US" sz="1800" dirty="0" smtClean="0">
                          <a:latin typeface="Times New Roman" pitchFamily="18" charset="0"/>
                          <a:cs typeface="Times New Roman" pitchFamily="18" charset="0"/>
                        </a:rPr>
                        <a:t>Cơ</a:t>
                      </a:r>
                      <a:r>
                        <a:rPr lang="en-US" sz="1800" baseline="0" dirty="0" smtClean="0">
                          <a:latin typeface="Times New Roman" pitchFamily="18" charset="0"/>
                          <a:cs typeface="Times New Roman" pitchFamily="18" charset="0"/>
                        </a:rPr>
                        <a:t> quan</a:t>
                      </a:r>
                      <a:endParaRPr lang="en-US" sz="1800" dirty="0">
                        <a:latin typeface="Times New Roman" pitchFamily="18" charset="0"/>
                        <a:cs typeface="Times New Roman" pitchFamily="18" charset="0"/>
                      </a:endParaRPr>
                    </a:p>
                  </a:txBody>
                  <a:tcPr/>
                </a:tc>
                <a:tc>
                  <a:txBody>
                    <a:bodyPr/>
                    <a:lstStyle/>
                    <a:p>
                      <a:pPr>
                        <a:lnSpc>
                          <a:spcPts val="3000"/>
                        </a:lnSpc>
                        <a:spcBef>
                          <a:spcPts val="200"/>
                        </a:spcBef>
                        <a:spcAft>
                          <a:spcPts val="200"/>
                        </a:spcAft>
                      </a:pPr>
                      <a:r>
                        <a:rPr lang="en-US" sz="1800" dirty="0" smtClean="0">
                          <a:latin typeface="Times New Roman" pitchFamily="18" charset="0"/>
                          <a:cs typeface="Times New Roman" pitchFamily="18" charset="0"/>
                        </a:rPr>
                        <a:t>Tế</a:t>
                      </a:r>
                      <a:r>
                        <a:rPr lang="en-US" sz="1800" baseline="0" dirty="0" smtClean="0">
                          <a:latin typeface="Times New Roman" pitchFamily="18" charset="0"/>
                          <a:cs typeface="Times New Roman" pitchFamily="18" charset="0"/>
                        </a:rPr>
                        <a:t> bào</a:t>
                      </a:r>
                      <a:endParaRPr lang="en-US" sz="1800" dirty="0">
                        <a:latin typeface="Times New Roman" pitchFamily="18" charset="0"/>
                        <a:cs typeface="Times New Roman" pitchFamily="18" charset="0"/>
                      </a:endParaRPr>
                    </a:p>
                  </a:txBody>
                  <a:tcPr/>
                </a:tc>
                <a:tc>
                  <a:txBody>
                    <a:bodyPr/>
                    <a:lstStyle/>
                    <a:p>
                      <a:pPr>
                        <a:lnSpc>
                          <a:spcPts val="3000"/>
                        </a:lnSpc>
                        <a:spcBef>
                          <a:spcPts val="200"/>
                        </a:spcBef>
                        <a:spcAft>
                          <a:spcPts val="200"/>
                        </a:spcAft>
                      </a:pPr>
                      <a:r>
                        <a:rPr lang="en-US" sz="1800" dirty="0" smtClean="0">
                          <a:latin typeface="Times New Roman" pitchFamily="18" charset="0"/>
                          <a:cs typeface="Times New Roman" pitchFamily="18" charset="0"/>
                        </a:rPr>
                        <a:t>Hệ</a:t>
                      </a:r>
                      <a:r>
                        <a:rPr lang="en-US" sz="1800" baseline="0" dirty="0" smtClean="0">
                          <a:latin typeface="Times New Roman" pitchFamily="18" charset="0"/>
                          <a:cs typeface="Times New Roman" pitchFamily="18" charset="0"/>
                        </a:rPr>
                        <a:t> cơ quan</a:t>
                      </a:r>
                      <a:endParaRPr lang="en-US" sz="1800" dirty="0">
                        <a:latin typeface="Times New Roman" pitchFamily="18" charset="0"/>
                        <a:cs typeface="Times New Roman" pitchFamily="18" charset="0"/>
                      </a:endParaRPr>
                    </a:p>
                  </a:txBody>
                  <a:tcPr/>
                </a:tc>
                <a:tc>
                  <a:txBody>
                    <a:bodyPr/>
                    <a:lstStyle/>
                    <a:p>
                      <a:pPr>
                        <a:lnSpc>
                          <a:spcPts val="3000"/>
                        </a:lnSpc>
                        <a:spcBef>
                          <a:spcPts val="200"/>
                        </a:spcBef>
                        <a:spcAft>
                          <a:spcPts val="200"/>
                        </a:spcAft>
                      </a:pPr>
                      <a:r>
                        <a:rPr lang="en-US" sz="1800" dirty="0" smtClean="0">
                          <a:latin typeface="Times New Roman" pitchFamily="18" charset="0"/>
                          <a:cs typeface="Times New Roman" pitchFamily="18" charset="0"/>
                        </a:rPr>
                        <a:t>Cơ</a:t>
                      </a:r>
                      <a:r>
                        <a:rPr lang="en-US" sz="1800" baseline="0" dirty="0" smtClean="0">
                          <a:latin typeface="Times New Roman" pitchFamily="18" charset="0"/>
                          <a:cs typeface="Times New Roman" pitchFamily="18" charset="0"/>
                        </a:rPr>
                        <a:t> thể</a:t>
                      </a:r>
                      <a:endParaRPr lang="en-US" sz="1800" dirty="0">
                        <a:latin typeface="Times New Roman" pitchFamily="18" charset="0"/>
                        <a:cs typeface="Times New Roman" pitchFamily="18" charset="0"/>
                      </a:endParaRPr>
                    </a:p>
                  </a:txBody>
                  <a:tcPr/>
                </a:tc>
              </a:tr>
              <a:tr h="998328">
                <a:tc>
                  <a:txBody>
                    <a:bodyPr/>
                    <a:lstStyle/>
                    <a:p>
                      <a:pPr marL="0" marR="0" indent="0" algn="ctr" defTabSz="914400" rtl="0" eaLnBrk="1" fontAlgn="auto" latinLnBrk="0" hangingPunct="1">
                        <a:lnSpc>
                          <a:spcPts val="3000"/>
                        </a:lnSpc>
                        <a:spcBef>
                          <a:spcPts val="200"/>
                        </a:spcBef>
                        <a:spcAft>
                          <a:spcPts val="200"/>
                        </a:spcAft>
                        <a:buClr>
                          <a:srgbClr val="000000"/>
                        </a:buClr>
                        <a:buSzTx/>
                        <a:buFont typeface="Arial"/>
                        <a:buNone/>
                        <a:tabLst/>
                        <a:defRPr/>
                      </a:pPr>
                      <a:r>
                        <a:rPr lang="en-US" sz="1800" b="1" dirty="0" smtClean="0">
                          <a:latin typeface="Times New Roman" pitchFamily="18" charset="0"/>
                          <a:cs typeface="Times New Roman" pitchFamily="18" charset="0"/>
                        </a:rPr>
                        <a:t>Tên</a:t>
                      </a:r>
                      <a:r>
                        <a:rPr lang="en-US" sz="1800" b="1" baseline="0" dirty="0" smtClean="0">
                          <a:latin typeface="Times New Roman" pitchFamily="18" charset="0"/>
                          <a:cs typeface="Times New Roman" pitchFamily="18" charset="0"/>
                        </a:rPr>
                        <a:t> cấp độ tổ chức</a:t>
                      </a:r>
                      <a:endParaRPr lang="en-US" sz="1800" b="1" dirty="0" smtClean="0">
                        <a:latin typeface="Times New Roman" pitchFamily="18" charset="0"/>
                        <a:cs typeface="Times New Roman" pitchFamily="18" charset="0"/>
                      </a:endParaRPr>
                    </a:p>
                    <a:p>
                      <a:pPr algn="ctr">
                        <a:lnSpc>
                          <a:spcPts val="3000"/>
                        </a:lnSpc>
                        <a:spcBef>
                          <a:spcPts val="200"/>
                        </a:spcBef>
                        <a:spcAft>
                          <a:spcPts val="200"/>
                        </a:spcAft>
                      </a:pPr>
                      <a:r>
                        <a:rPr lang="en-US" sz="1800" b="1" dirty="0" smtClean="0">
                          <a:latin typeface="Times New Roman" pitchFamily="18" charset="0"/>
                          <a:cs typeface="Times New Roman" pitchFamily="18" charset="0"/>
                        </a:rPr>
                        <a:t>liền kề</a:t>
                      </a:r>
                      <a:r>
                        <a:rPr lang="en-US" sz="1800" b="1" baseline="0" dirty="0" smtClean="0">
                          <a:latin typeface="Times New Roman" pitchFamily="18" charset="0"/>
                          <a:cs typeface="Times New Roman" pitchFamily="18" charset="0"/>
                        </a:rPr>
                        <a:t> cao hơn</a:t>
                      </a:r>
                      <a:endParaRPr lang="en-US" sz="1800" b="1" dirty="0">
                        <a:latin typeface="Times New Roman" pitchFamily="18" charset="0"/>
                        <a:cs typeface="Times New Roman" pitchFamily="18" charset="0"/>
                      </a:endParaRPr>
                    </a:p>
                  </a:txBody>
                  <a:tcPr>
                    <a:solidFill>
                      <a:schemeClr val="accent4">
                        <a:lumMod val="20000"/>
                        <a:lumOff val="80000"/>
                      </a:schemeClr>
                    </a:solidFill>
                  </a:tcPr>
                </a:tc>
                <a:tc>
                  <a:txBody>
                    <a:bodyPr/>
                    <a:lstStyle/>
                    <a:p>
                      <a:pPr>
                        <a:lnSpc>
                          <a:spcPts val="3000"/>
                        </a:lnSpc>
                        <a:spcBef>
                          <a:spcPts val="200"/>
                        </a:spcBef>
                        <a:spcAft>
                          <a:spcPts val="200"/>
                        </a:spcAft>
                      </a:pPr>
                      <a:r>
                        <a:rPr lang="en-US" sz="1800" dirty="0" smtClean="0">
                          <a:latin typeface="Times New Roman" pitchFamily="18" charset="0"/>
                          <a:cs typeface="Times New Roman" pitchFamily="18" charset="0"/>
                        </a:rPr>
                        <a:t>Hệ cơ</a:t>
                      </a:r>
                      <a:r>
                        <a:rPr lang="en-US" sz="1800" baseline="0" dirty="0" smtClean="0">
                          <a:latin typeface="Times New Roman" pitchFamily="18" charset="0"/>
                          <a:cs typeface="Times New Roman" pitchFamily="18" charset="0"/>
                        </a:rPr>
                        <a:t> quan</a:t>
                      </a:r>
                      <a:endParaRPr lang="en-US" sz="1800" dirty="0">
                        <a:latin typeface="Times New Roman" pitchFamily="18" charset="0"/>
                        <a:cs typeface="Times New Roman" pitchFamily="18" charset="0"/>
                      </a:endParaRPr>
                    </a:p>
                  </a:txBody>
                  <a:tcPr/>
                </a:tc>
                <a:tc>
                  <a:txBody>
                    <a:bodyPr/>
                    <a:lstStyle/>
                    <a:p>
                      <a:pPr>
                        <a:lnSpc>
                          <a:spcPts val="3000"/>
                        </a:lnSpc>
                        <a:spcBef>
                          <a:spcPts val="200"/>
                        </a:spcBef>
                        <a:spcAft>
                          <a:spcPts val="200"/>
                        </a:spcAft>
                      </a:pPr>
                      <a:r>
                        <a:rPr lang="en-US" sz="1800" dirty="0" smtClean="0">
                          <a:latin typeface="Times New Roman" pitchFamily="18" charset="0"/>
                          <a:cs typeface="Times New Roman" pitchFamily="18" charset="0"/>
                        </a:rPr>
                        <a:t>Mô</a:t>
                      </a:r>
                      <a:endParaRPr lang="en-US" sz="1800" dirty="0">
                        <a:latin typeface="Times New Roman" pitchFamily="18" charset="0"/>
                        <a:cs typeface="Times New Roman" pitchFamily="18" charset="0"/>
                      </a:endParaRPr>
                    </a:p>
                  </a:txBody>
                  <a:tcPr/>
                </a:tc>
                <a:tc>
                  <a:txBody>
                    <a:bodyPr/>
                    <a:lstStyle/>
                    <a:p>
                      <a:pPr>
                        <a:lnSpc>
                          <a:spcPts val="3000"/>
                        </a:lnSpc>
                        <a:spcBef>
                          <a:spcPts val="200"/>
                        </a:spcBef>
                        <a:spcAft>
                          <a:spcPts val="200"/>
                        </a:spcAft>
                      </a:pPr>
                      <a:r>
                        <a:rPr lang="en-US" sz="1800" dirty="0" smtClean="0">
                          <a:latin typeface="Times New Roman" pitchFamily="18" charset="0"/>
                          <a:cs typeface="Times New Roman" pitchFamily="18" charset="0"/>
                        </a:rPr>
                        <a:t>Cơ</a:t>
                      </a:r>
                      <a:r>
                        <a:rPr lang="en-US" sz="1800" baseline="0" dirty="0" smtClean="0">
                          <a:latin typeface="Times New Roman" pitchFamily="18" charset="0"/>
                          <a:cs typeface="Times New Roman" pitchFamily="18" charset="0"/>
                        </a:rPr>
                        <a:t> thể</a:t>
                      </a:r>
                      <a:endParaRPr lang="en-US" sz="1800" dirty="0">
                        <a:latin typeface="Times New Roman" pitchFamily="18" charset="0"/>
                        <a:cs typeface="Times New Roman" pitchFamily="18" charset="0"/>
                      </a:endParaRPr>
                    </a:p>
                  </a:txBody>
                  <a:tcPr/>
                </a:tc>
                <a:tc>
                  <a:txBody>
                    <a:bodyPr/>
                    <a:lstStyle/>
                    <a:p>
                      <a:pPr>
                        <a:lnSpc>
                          <a:spcPts val="3000"/>
                        </a:lnSpc>
                        <a:spcBef>
                          <a:spcPts val="200"/>
                        </a:spcBef>
                        <a:spcAft>
                          <a:spcPts val="200"/>
                        </a:spcAft>
                      </a:pPr>
                      <a:r>
                        <a:rPr lang="en-US" sz="1800" dirty="0" smtClean="0">
                          <a:latin typeface="Times New Roman" pitchFamily="18" charset="0"/>
                          <a:cs typeface="Times New Roman" pitchFamily="18" charset="0"/>
                        </a:rPr>
                        <a:t>Quần</a:t>
                      </a:r>
                      <a:r>
                        <a:rPr lang="en-US" sz="1800" baseline="0" dirty="0" smtClean="0">
                          <a:latin typeface="Times New Roman" pitchFamily="18" charset="0"/>
                          <a:cs typeface="Times New Roman" pitchFamily="18" charset="0"/>
                        </a:rPr>
                        <a:t> thể</a:t>
                      </a:r>
                      <a:endParaRPr lang="en-US" sz="1800" dirty="0">
                        <a:latin typeface="Times New Roman" pitchFamily="18" charset="0"/>
                        <a:cs typeface="Times New Roman" pitchFamily="18" charset="0"/>
                      </a:endParaRPr>
                    </a:p>
                  </a:txBody>
                  <a:tcPr/>
                </a:tc>
              </a:tr>
            </a:tbl>
          </a:graphicData>
        </a:graphic>
      </p:graphicFrame>
      <p:pic>
        <p:nvPicPr>
          <p:cNvPr id="6" name="Picture 5"/>
          <p:cNvPicPr>
            <a:picLocks noChangeAspect="1"/>
          </p:cNvPicPr>
          <p:nvPr/>
        </p:nvPicPr>
        <p:blipFill>
          <a:blip r:embed="rId2"/>
          <a:stretch>
            <a:fillRect/>
          </a:stretch>
        </p:blipFill>
        <p:spPr>
          <a:xfrm>
            <a:off x="3169340" y="1275218"/>
            <a:ext cx="1077852" cy="1080903"/>
          </a:xfrm>
          <a:prstGeom prst="rect">
            <a:avLst/>
          </a:prstGeom>
        </p:spPr>
      </p:pic>
      <p:pic>
        <p:nvPicPr>
          <p:cNvPr id="7" name="Picture 6"/>
          <p:cNvPicPr>
            <a:picLocks noChangeAspect="1"/>
          </p:cNvPicPr>
          <p:nvPr/>
        </p:nvPicPr>
        <p:blipFill>
          <a:blip r:embed="rId3"/>
          <a:stretch>
            <a:fillRect/>
          </a:stretch>
        </p:blipFill>
        <p:spPr>
          <a:xfrm>
            <a:off x="4481778" y="1463667"/>
            <a:ext cx="1343713" cy="1020475"/>
          </a:xfrm>
          <a:prstGeom prst="rect">
            <a:avLst/>
          </a:prstGeom>
        </p:spPr>
      </p:pic>
      <p:pic>
        <p:nvPicPr>
          <p:cNvPr id="8" name="Picture 7"/>
          <p:cNvPicPr>
            <a:picLocks noChangeAspect="1"/>
          </p:cNvPicPr>
          <p:nvPr/>
        </p:nvPicPr>
        <p:blipFill>
          <a:blip r:embed="rId4"/>
          <a:stretch>
            <a:fillRect/>
          </a:stretch>
        </p:blipFill>
        <p:spPr>
          <a:xfrm>
            <a:off x="6216923" y="1313710"/>
            <a:ext cx="923583" cy="1170432"/>
          </a:xfrm>
          <a:prstGeom prst="rect">
            <a:avLst/>
          </a:prstGeom>
        </p:spPr>
      </p:pic>
      <p:pic>
        <p:nvPicPr>
          <p:cNvPr id="9" name="Picture 8"/>
          <p:cNvPicPr>
            <a:picLocks noChangeAspect="1"/>
          </p:cNvPicPr>
          <p:nvPr/>
        </p:nvPicPr>
        <p:blipFill>
          <a:blip r:embed="rId5"/>
          <a:stretch>
            <a:fillRect/>
          </a:stretch>
        </p:blipFill>
        <p:spPr>
          <a:xfrm>
            <a:off x="7531938" y="1398598"/>
            <a:ext cx="839419" cy="1170432"/>
          </a:xfrm>
          <a:prstGeom prst="rect">
            <a:avLst/>
          </a:prstGeom>
        </p:spPr>
      </p:pic>
    </p:spTree>
    <p:extLst>
      <p:ext uri="{BB962C8B-B14F-4D97-AF65-F5344CB8AC3E}">
        <p14:creationId xmlns:p14="http://schemas.microsoft.com/office/powerpoint/2010/main" val="53639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latin typeface="Times New Roman" pitchFamily="18" charset="0"/>
                <a:cs typeface="Times New Roman" pitchFamily="18" charset="0"/>
              </a:rPr>
              <a:t>Luyện tập mở rộng</a:t>
            </a:r>
            <a:endParaRPr lang="en-US" sz="1600" dirty="0">
              <a:latin typeface="Times New Roman" pitchFamily="18" charset="0"/>
              <a:cs typeface="Times New Roman" pitchFamily="18" charset="0"/>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1600" smtClean="0">
                <a:latin typeface="Times New Roman" pitchFamily="18" charset="0"/>
                <a:cs typeface="Times New Roman" pitchFamily="18" charset="0"/>
              </a:rPr>
              <a:t>7</a:t>
            </a:fld>
            <a:endParaRPr lang="en" sz="1600">
              <a:latin typeface="Times New Roman" pitchFamily="18" charset="0"/>
              <a:cs typeface="Times New Roman" pitchFamily="18" charset="0"/>
            </a:endParaRPr>
          </a:p>
        </p:txBody>
      </p:sp>
      <p:sp>
        <p:nvSpPr>
          <p:cNvPr id="4" name="Rectangle 3"/>
          <p:cNvSpPr/>
          <p:nvPr/>
        </p:nvSpPr>
        <p:spPr>
          <a:xfrm>
            <a:off x="658368" y="1242121"/>
            <a:ext cx="5819242" cy="584775"/>
          </a:xfrm>
          <a:prstGeom prst="rect">
            <a:avLst/>
          </a:prstGeom>
        </p:spPr>
        <p:txBody>
          <a:bodyPr wrap="square">
            <a:spAutoFit/>
          </a:bodyPr>
          <a:lstStyle/>
          <a:p>
            <a:pPr algn="just"/>
            <a:r>
              <a:rPr lang="en-US" sz="1600" i="1" dirty="0" smtClean="0">
                <a:latin typeface="Times New Roman" pitchFamily="18" charset="0"/>
                <a:cs typeface="Times New Roman" pitchFamily="18" charset="0"/>
              </a:rPr>
              <a:t>Lấy ví dụ về </a:t>
            </a:r>
            <a:r>
              <a:rPr lang="en-US" sz="1600" i="1" dirty="0" err="1" smtClean="0">
                <a:latin typeface="Times New Roman" pitchFamily="18" charset="0"/>
                <a:cs typeface="Times New Roman" pitchFamily="18" charset="0"/>
              </a:rPr>
              <a:t>tế</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bào</a:t>
            </a:r>
            <a:r>
              <a:rPr lang="en-US" sz="1600" i="1"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mô, cơ quan, hệ cơ quan trong cơ thể động vật, thực vật mà em biết theo gợi ý trong Bảng 13.3</a:t>
            </a:r>
            <a:endParaRPr lang="en-US" sz="16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44776319"/>
              </p:ext>
            </p:extLst>
          </p:nvPr>
        </p:nvGraphicFramePr>
        <p:xfrm>
          <a:off x="1392326" y="2368549"/>
          <a:ext cx="6096000" cy="1981200"/>
        </p:xfrm>
        <a:graphic>
          <a:graphicData uri="http://schemas.openxmlformats.org/drawingml/2006/table">
            <a:tbl>
              <a:tblPr firstRow="1" bandRow="1">
                <a:tableStyleId>{2C0C35A8-31EE-4B06-98D1-F3640B604409}</a:tableStyleId>
              </a:tblPr>
              <a:tblGrid>
                <a:gridCol w="2032000"/>
                <a:gridCol w="2032000"/>
                <a:gridCol w="2032000"/>
              </a:tblGrid>
              <a:tr h="370840">
                <a:tc>
                  <a:txBody>
                    <a:bodyPr/>
                    <a:lstStyle/>
                    <a:p>
                      <a:pPr algn="ctr"/>
                      <a:r>
                        <a:rPr lang="en-US" sz="2000" b="1" dirty="0" smtClean="0">
                          <a:latin typeface="Times New Roman" pitchFamily="18" charset="0"/>
                          <a:cs typeface="Times New Roman" pitchFamily="18" charset="0"/>
                        </a:rPr>
                        <a:t>Cấu</a:t>
                      </a:r>
                      <a:r>
                        <a:rPr lang="en-US" sz="2000" b="1" baseline="0" dirty="0" smtClean="0">
                          <a:latin typeface="Times New Roman" pitchFamily="18" charset="0"/>
                          <a:cs typeface="Times New Roman" pitchFamily="18" charset="0"/>
                        </a:rPr>
                        <a:t> trúc</a:t>
                      </a:r>
                      <a:endParaRPr lang="en-US" sz="2000" b="1" dirty="0">
                        <a:latin typeface="Times New Roman" pitchFamily="18" charset="0"/>
                        <a:cs typeface="Times New Roman" pitchFamily="18" charset="0"/>
                      </a:endParaRPr>
                    </a:p>
                  </a:txBody>
                  <a:tcPr>
                    <a:solidFill>
                      <a:schemeClr val="accent5"/>
                    </a:solidFill>
                  </a:tcPr>
                </a:tc>
                <a:tc>
                  <a:txBody>
                    <a:bodyPr/>
                    <a:lstStyle/>
                    <a:p>
                      <a:pPr algn="ctr"/>
                      <a:r>
                        <a:rPr lang="en-US" sz="2000" b="1" dirty="0" smtClean="0">
                          <a:latin typeface="Times New Roman" pitchFamily="18" charset="0"/>
                          <a:cs typeface="Times New Roman" pitchFamily="18" charset="0"/>
                        </a:rPr>
                        <a:t>Động</a:t>
                      </a:r>
                      <a:r>
                        <a:rPr lang="en-US" sz="2000" b="1" baseline="0" dirty="0" smtClean="0">
                          <a:latin typeface="Times New Roman" pitchFamily="18" charset="0"/>
                          <a:cs typeface="Times New Roman" pitchFamily="18" charset="0"/>
                        </a:rPr>
                        <a:t> vật</a:t>
                      </a:r>
                      <a:endParaRPr lang="en-US" sz="2000" b="1" dirty="0">
                        <a:latin typeface="Times New Roman" pitchFamily="18" charset="0"/>
                        <a:cs typeface="Times New Roman" pitchFamily="18" charset="0"/>
                      </a:endParaRPr>
                    </a:p>
                  </a:txBody>
                  <a:tcPr>
                    <a:solidFill>
                      <a:schemeClr val="accent5"/>
                    </a:solidFill>
                  </a:tcPr>
                </a:tc>
                <a:tc>
                  <a:txBody>
                    <a:bodyPr/>
                    <a:lstStyle/>
                    <a:p>
                      <a:pPr algn="ctr"/>
                      <a:r>
                        <a:rPr lang="en-US" sz="2000" b="1" dirty="0" smtClean="0">
                          <a:latin typeface="Times New Roman" pitchFamily="18" charset="0"/>
                          <a:cs typeface="Times New Roman" pitchFamily="18" charset="0"/>
                        </a:rPr>
                        <a:t>Thực</a:t>
                      </a:r>
                      <a:r>
                        <a:rPr lang="en-US" sz="2000" b="1" baseline="0" dirty="0" smtClean="0">
                          <a:latin typeface="Times New Roman" pitchFamily="18" charset="0"/>
                          <a:cs typeface="Times New Roman" pitchFamily="18" charset="0"/>
                        </a:rPr>
                        <a:t> vật</a:t>
                      </a:r>
                      <a:endParaRPr lang="en-US" sz="2000" b="1" dirty="0">
                        <a:latin typeface="Times New Roman" pitchFamily="18" charset="0"/>
                        <a:cs typeface="Times New Roman" pitchFamily="18" charset="0"/>
                      </a:endParaRPr>
                    </a:p>
                  </a:txBody>
                  <a:tcPr>
                    <a:solidFill>
                      <a:schemeClr val="accent5"/>
                    </a:solidFill>
                  </a:tcPr>
                </a:tc>
              </a:tr>
              <a:tr h="370840">
                <a:tc>
                  <a:txBody>
                    <a:bodyPr/>
                    <a:lstStyle/>
                    <a:p>
                      <a:r>
                        <a:rPr lang="en-US" sz="2000" dirty="0" smtClean="0">
                          <a:latin typeface="Times New Roman" pitchFamily="18" charset="0"/>
                          <a:cs typeface="Times New Roman" pitchFamily="18" charset="0"/>
                        </a:rPr>
                        <a:t>Tế bào</a:t>
                      </a:r>
                      <a:endParaRPr lang="en-US" sz="2000" dirty="0">
                        <a:latin typeface="Times New Roman" pitchFamily="18" charset="0"/>
                        <a:cs typeface="Times New Roman" pitchFamily="18" charset="0"/>
                      </a:endParaRPr>
                    </a:p>
                  </a:txBody>
                  <a:tcPr/>
                </a:tc>
                <a:tc>
                  <a:txBody>
                    <a:bodyPr/>
                    <a:lstStyle/>
                    <a:p>
                      <a:endParaRPr lang="en-US" sz="2000" dirty="0">
                        <a:latin typeface="Times New Roman" pitchFamily="18" charset="0"/>
                        <a:cs typeface="Times New Roman" pitchFamily="18" charset="0"/>
                      </a:endParaRPr>
                    </a:p>
                  </a:txBody>
                  <a:tcPr/>
                </a:tc>
                <a:tc>
                  <a:txBody>
                    <a:bodyPr/>
                    <a:lstStyle/>
                    <a:p>
                      <a:endParaRPr lang="en-US" sz="2000">
                        <a:latin typeface="Times New Roman" pitchFamily="18" charset="0"/>
                        <a:cs typeface="Times New Roman" pitchFamily="18" charset="0"/>
                      </a:endParaRPr>
                    </a:p>
                  </a:txBody>
                  <a:tcPr/>
                </a:tc>
              </a:tr>
              <a:tr h="370840">
                <a:tc>
                  <a:txBody>
                    <a:bodyPr/>
                    <a:lstStyle/>
                    <a:p>
                      <a:r>
                        <a:rPr lang="en-US" sz="2000" dirty="0" smtClean="0">
                          <a:latin typeface="Times New Roman" pitchFamily="18" charset="0"/>
                          <a:cs typeface="Times New Roman" pitchFamily="18" charset="0"/>
                        </a:rPr>
                        <a:t>Mô</a:t>
                      </a:r>
                      <a:r>
                        <a:rPr lang="en-US" sz="2000" baseline="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txBody>
                  <a:tcPr/>
                </a:tc>
                <a:tc>
                  <a:txBody>
                    <a:bodyPr/>
                    <a:lstStyle/>
                    <a:p>
                      <a:endParaRPr lang="en-US" sz="2000" dirty="0">
                        <a:latin typeface="Times New Roman" pitchFamily="18" charset="0"/>
                        <a:cs typeface="Times New Roman" pitchFamily="18" charset="0"/>
                      </a:endParaRPr>
                    </a:p>
                  </a:txBody>
                  <a:tcPr/>
                </a:tc>
                <a:tc>
                  <a:txBody>
                    <a:bodyPr/>
                    <a:lstStyle/>
                    <a:p>
                      <a:endParaRPr lang="en-US" sz="2000" dirty="0">
                        <a:latin typeface="Times New Roman" pitchFamily="18" charset="0"/>
                        <a:cs typeface="Times New Roman" pitchFamily="18" charset="0"/>
                      </a:endParaRPr>
                    </a:p>
                  </a:txBody>
                  <a:tcPr/>
                </a:tc>
              </a:tr>
              <a:tr h="370840">
                <a:tc>
                  <a:txBody>
                    <a:bodyPr/>
                    <a:lstStyle/>
                    <a:p>
                      <a:r>
                        <a:rPr lang="en-US" sz="2000" dirty="0" smtClean="0">
                          <a:latin typeface="Times New Roman" pitchFamily="18" charset="0"/>
                          <a:cs typeface="Times New Roman" pitchFamily="18" charset="0"/>
                        </a:rPr>
                        <a:t>Cơ</a:t>
                      </a:r>
                      <a:r>
                        <a:rPr lang="en-US" sz="2000" baseline="0" dirty="0" smtClean="0">
                          <a:latin typeface="Times New Roman" pitchFamily="18" charset="0"/>
                          <a:cs typeface="Times New Roman" pitchFamily="18" charset="0"/>
                        </a:rPr>
                        <a:t> quan</a:t>
                      </a:r>
                      <a:endParaRPr lang="en-US" sz="2000" dirty="0">
                        <a:latin typeface="Times New Roman" pitchFamily="18" charset="0"/>
                        <a:cs typeface="Times New Roman" pitchFamily="18" charset="0"/>
                      </a:endParaRPr>
                    </a:p>
                  </a:txBody>
                  <a:tcPr/>
                </a:tc>
                <a:tc>
                  <a:txBody>
                    <a:bodyPr/>
                    <a:lstStyle/>
                    <a:p>
                      <a:endParaRPr lang="en-US" sz="2000">
                        <a:latin typeface="Times New Roman" pitchFamily="18" charset="0"/>
                        <a:cs typeface="Times New Roman" pitchFamily="18" charset="0"/>
                      </a:endParaRPr>
                    </a:p>
                  </a:txBody>
                  <a:tcPr/>
                </a:tc>
                <a:tc>
                  <a:txBody>
                    <a:bodyPr/>
                    <a:lstStyle/>
                    <a:p>
                      <a:endParaRPr lang="en-US" sz="2000" dirty="0">
                        <a:latin typeface="Times New Roman" pitchFamily="18" charset="0"/>
                        <a:cs typeface="Times New Roman" pitchFamily="18" charset="0"/>
                      </a:endParaRPr>
                    </a:p>
                  </a:txBody>
                  <a:tcPr/>
                </a:tc>
              </a:tr>
              <a:tr h="370840">
                <a:tc>
                  <a:txBody>
                    <a:bodyPr/>
                    <a:lstStyle/>
                    <a:p>
                      <a:r>
                        <a:rPr lang="en-US" sz="2000" dirty="0" smtClean="0">
                          <a:latin typeface="Times New Roman" pitchFamily="18" charset="0"/>
                          <a:cs typeface="Times New Roman" pitchFamily="18" charset="0"/>
                        </a:rPr>
                        <a:t>Hệ</a:t>
                      </a:r>
                      <a:r>
                        <a:rPr lang="en-US" sz="2000" baseline="0" dirty="0" smtClean="0">
                          <a:latin typeface="Times New Roman" pitchFamily="18" charset="0"/>
                          <a:cs typeface="Times New Roman" pitchFamily="18" charset="0"/>
                        </a:rPr>
                        <a:t> cơ quan</a:t>
                      </a:r>
                      <a:endParaRPr lang="en-US" sz="2000" dirty="0">
                        <a:latin typeface="Times New Roman" pitchFamily="18" charset="0"/>
                        <a:cs typeface="Times New Roman" pitchFamily="18" charset="0"/>
                      </a:endParaRPr>
                    </a:p>
                  </a:txBody>
                  <a:tcPr/>
                </a:tc>
                <a:tc>
                  <a:txBody>
                    <a:bodyPr/>
                    <a:lstStyle/>
                    <a:p>
                      <a:endParaRPr lang="en-US" sz="2000">
                        <a:latin typeface="Times New Roman" pitchFamily="18" charset="0"/>
                        <a:cs typeface="Times New Roman" pitchFamily="18" charset="0"/>
                      </a:endParaRPr>
                    </a:p>
                  </a:txBody>
                  <a:tcPr/>
                </a:tc>
                <a:tc>
                  <a:txBody>
                    <a:bodyPr/>
                    <a:lstStyle/>
                    <a:p>
                      <a:endParaRPr lang="en-US" sz="20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322962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Times New Roman" pitchFamily="18" charset="0"/>
                <a:cs typeface="Times New Roman" pitchFamily="18" charset="0"/>
              </a:rPr>
              <a:t>8</a:t>
            </a:fld>
            <a:endParaRPr lang="en">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83846407"/>
              </p:ext>
            </p:extLst>
          </p:nvPr>
        </p:nvGraphicFramePr>
        <p:xfrm>
          <a:off x="653429" y="1139596"/>
          <a:ext cx="7750946" cy="3147109"/>
        </p:xfrm>
        <a:graphic>
          <a:graphicData uri="http://schemas.openxmlformats.org/drawingml/2006/table">
            <a:tbl>
              <a:tblPr firstRow="1" bandRow="1">
                <a:tableStyleId>{2C0C35A8-31EE-4B06-98D1-F3640B604409}</a:tableStyleId>
              </a:tblPr>
              <a:tblGrid>
                <a:gridCol w="1802014"/>
                <a:gridCol w="2745605"/>
                <a:gridCol w="3203327"/>
              </a:tblGrid>
              <a:tr h="606689">
                <a:tc>
                  <a:txBody>
                    <a:bodyPr/>
                    <a:lstStyle/>
                    <a:p>
                      <a:pPr algn="ctr">
                        <a:lnSpc>
                          <a:spcPts val="3400"/>
                        </a:lnSpc>
                        <a:spcBef>
                          <a:spcPts val="200"/>
                        </a:spcBef>
                        <a:spcAft>
                          <a:spcPts val="200"/>
                        </a:spcAft>
                      </a:pPr>
                      <a:r>
                        <a:rPr lang="en-US" sz="2000" b="1" dirty="0" smtClean="0"/>
                        <a:t>Cấu</a:t>
                      </a:r>
                      <a:r>
                        <a:rPr lang="en-US" sz="2000" b="1" baseline="0" dirty="0" smtClean="0"/>
                        <a:t> trúc</a:t>
                      </a:r>
                      <a:endParaRPr lang="en-US" sz="2000" b="1" dirty="0"/>
                    </a:p>
                  </a:txBody>
                  <a:tcPr>
                    <a:solidFill>
                      <a:schemeClr val="accent5"/>
                    </a:solidFill>
                  </a:tcPr>
                </a:tc>
                <a:tc>
                  <a:txBody>
                    <a:bodyPr/>
                    <a:lstStyle/>
                    <a:p>
                      <a:pPr algn="ctr">
                        <a:lnSpc>
                          <a:spcPts val="3400"/>
                        </a:lnSpc>
                        <a:spcBef>
                          <a:spcPts val="200"/>
                        </a:spcBef>
                        <a:spcAft>
                          <a:spcPts val="200"/>
                        </a:spcAft>
                      </a:pPr>
                      <a:r>
                        <a:rPr lang="en-US" sz="2000" b="1" dirty="0" smtClean="0"/>
                        <a:t>Động</a:t>
                      </a:r>
                      <a:r>
                        <a:rPr lang="en-US" sz="2000" b="1" baseline="0" dirty="0" smtClean="0"/>
                        <a:t> vật</a:t>
                      </a:r>
                      <a:endParaRPr lang="en-US" sz="2000" b="1" dirty="0"/>
                    </a:p>
                  </a:txBody>
                  <a:tcPr>
                    <a:solidFill>
                      <a:schemeClr val="accent5"/>
                    </a:solidFill>
                  </a:tcPr>
                </a:tc>
                <a:tc>
                  <a:txBody>
                    <a:bodyPr/>
                    <a:lstStyle/>
                    <a:p>
                      <a:pPr algn="ctr">
                        <a:lnSpc>
                          <a:spcPts val="3400"/>
                        </a:lnSpc>
                        <a:spcBef>
                          <a:spcPts val="200"/>
                        </a:spcBef>
                        <a:spcAft>
                          <a:spcPts val="200"/>
                        </a:spcAft>
                      </a:pPr>
                      <a:r>
                        <a:rPr lang="en-US" sz="2000" b="1" dirty="0" smtClean="0"/>
                        <a:t>Thực</a:t>
                      </a:r>
                      <a:r>
                        <a:rPr lang="en-US" sz="2000" b="1" baseline="0" dirty="0" smtClean="0"/>
                        <a:t> vật</a:t>
                      </a:r>
                      <a:endParaRPr lang="en-US" sz="2000" b="1" dirty="0"/>
                    </a:p>
                  </a:txBody>
                  <a:tcPr>
                    <a:solidFill>
                      <a:schemeClr val="accent5"/>
                    </a:solidFill>
                  </a:tcPr>
                </a:tc>
              </a:tr>
              <a:tr h="635105">
                <a:tc>
                  <a:txBody>
                    <a:bodyPr/>
                    <a:lstStyle/>
                    <a:p>
                      <a:pPr fontAlgn="t">
                        <a:lnSpc>
                          <a:spcPts val="3400"/>
                        </a:lnSpc>
                        <a:spcBef>
                          <a:spcPts val="200"/>
                        </a:spcBef>
                        <a:spcAft>
                          <a:spcPts val="200"/>
                        </a:spcAft>
                      </a:pPr>
                      <a:r>
                        <a:rPr lang="en-US" sz="2000" dirty="0" smtClean="0">
                          <a:effectLst/>
                        </a:rPr>
                        <a:t>Tế </a:t>
                      </a:r>
                      <a:r>
                        <a:rPr lang="en-US" sz="2000" dirty="0">
                          <a:effectLst/>
                        </a:rPr>
                        <a:t>bào</a:t>
                      </a:r>
                    </a:p>
                  </a:txBody>
                  <a:tcPr marL="31750" marR="31750" marT="31750" marB="31750"/>
                </a:tc>
                <a:tc>
                  <a:txBody>
                    <a:bodyPr/>
                    <a:lstStyle/>
                    <a:p>
                      <a:pPr fontAlgn="t">
                        <a:lnSpc>
                          <a:spcPts val="3400"/>
                        </a:lnSpc>
                        <a:spcBef>
                          <a:spcPts val="200"/>
                        </a:spcBef>
                        <a:spcAft>
                          <a:spcPts val="200"/>
                        </a:spcAft>
                      </a:pPr>
                      <a:r>
                        <a:rPr lang="en-US" sz="2000" dirty="0" smtClean="0">
                          <a:effectLst/>
                        </a:rPr>
                        <a:t>Tế </a:t>
                      </a:r>
                      <a:r>
                        <a:rPr lang="en-US" sz="2000" dirty="0">
                          <a:effectLst/>
                        </a:rPr>
                        <a:t>bào thần kinh</a:t>
                      </a:r>
                    </a:p>
                  </a:txBody>
                  <a:tcPr marL="31750" marR="31750" marT="31750" marB="31750"/>
                </a:tc>
                <a:tc>
                  <a:txBody>
                    <a:bodyPr/>
                    <a:lstStyle/>
                    <a:p>
                      <a:pPr fontAlgn="t">
                        <a:lnSpc>
                          <a:spcPts val="3400"/>
                        </a:lnSpc>
                        <a:spcBef>
                          <a:spcPts val="200"/>
                        </a:spcBef>
                        <a:spcAft>
                          <a:spcPts val="200"/>
                        </a:spcAft>
                      </a:pPr>
                      <a:r>
                        <a:rPr lang="en-US" sz="2000" dirty="0" smtClean="0">
                          <a:effectLst/>
                        </a:rPr>
                        <a:t>Tế </a:t>
                      </a:r>
                      <a:r>
                        <a:rPr lang="en-US" sz="2000" dirty="0">
                          <a:effectLst/>
                        </a:rPr>
                        <a:t>bào vảy hành (củ hành)</a:t>
                      </a:r>
                    </a:p>
                  </a:txBody>
                  <a:tcPr marL="31750" marR="31750" marT="31750" marB="31750"/>
                </a:tc>
              </a:tr>
              <a:tr h="635105">
                <a:tc>
                  <a:txBody>
                    <a:bodyPr/>
                    <a:lstStyle/>
                    <a:p>
                      <a:pPr fontAlgn="t">
                        <a:lnSpc>
                          <a:spcPts val="3400"/>
                        </a:lnSpc>
                        <a:spcBef>
                          <a:spcPts val="200"/>
                        </a:spcBef>
                        <a:spcAft>
                          <a:spcPts val="200"/>
                        </a:spcAft>
                      </a:pPr>
                      <a:r>
                        <a:rPr lang="en-US" sz="2000" dirty="0">
                          <a:effectLst/>
                        </a:rPr>
                        <a:t>Mô</a:t>
                      </a:r>
                    </a:p>
                  </a:txBody>
                  <a:tcPr marL="31750" marR="31750" marT="31750" marB="31750"/>
                </a:tc>
                <a:tc>
                  <a:txBody>
                    <a:bodyPr/>
                    <a:lstStyle/>
                    <a:p>
                      <a:pPr fontAlgn="t">
                        <a:lnSpc>
                          <a:spcPts val="3400"/>
                        </a:lnSpc>
                        <a:spcBef>
                          <a:spcPts val="200"/>
                        </a:spcBef>
                        <a:spcAft>
                          <a:spcPts val="200"/>
                        </a:spcAft>
                      </a:pPr>
                      <a:r>
                        <a:rPr lang="en-US" sz="2000" dirty="0" smtClean="0">
                          <a:effectLst/>
                        </a:rPr>
                        <a:t>Mô </a:t>
                      </a:r>
                      <a:r>
                        <a:rPr lang="en-US" sz="2000" dirty="0">
                          <a:effectLst/>
                        </a:rPr>
                        <a:t>liên kết ( ruột non)</a:t>
                      </a:r>
                    </a:p>
                  </a:txBody>
                  <a:tcPr marL="31750" marR="31750" marT="31750" marB="31750"/>
                </a:tc>
                <a:tc>
                  <a:txBody>
                    <a:bodyPr/>
                    <a:lstStyle/>
                    <a:p>
                      <a:pPr fontAlgn="t">
                        <a:lnSpc>
                          <a:spcPts val="3400"/>
                        </a:lnSpc>
                        <a:spcBef>
                          <a:spcPts val="200"/>
                        </a:spcBef>
                        <a:spcAft>
                          <a:spcPts val="200"/>
                        </a:spcAft>
                      </a:pPr>
                      <a:r>
                        <a:rPr lang="en-US" sz="2000" dirty="0" smtClean="0">
                          <a:effectLst/>
                        </a:rPr>
                        <a:t>Mô </a:t>
                      </a:r>
                      <a:r>
                        <a:rPr lang="en-US" sz="2000" dirty="0">
                          <a:effectLst/>
                        </a:rPr>
                        <a:t>giậu (lá cây)</a:t>
                      </a:r>
                    </a:p>
                  </a:txBody>
                  <a:tcPr marL="31750" marR="31750" marT="31750" marB="31750"/>
                </a:tc>
              </a:tr>
              <a:tr h="635105">
                <a:tc>
                  <a:txBody>
                    <a:bodyPr/>
                    <a:lstStyle/>
                    <a:p>
                      <a:pPr fontAlgn="t">
                        <a:lnSpc>
                          <a:spcPts val="3400"/>
                        </a:lnSpc>
                        <a:spcBef>
                          <a:spcPts val="200"/>
                        </a:spcBef>
                        <a:spcAft>
                          <a:spcPts val="200"/>
                        </a:spcAft>
                      </a:pPr>
                      <a:r>
                        <a:rPr lang="vi-VN" sz="2000" dirty="0">
                          <a:effectLst/>
                        </a:rPr>
                        <a:t>Cơ quan</a:t>
                      </a:r>
                    </a:p>
                  </a:txBody>
                  <a:tcPr marL="31750" marR="31750" marT="31750" marB="31750"/>
                </a:tc>
                <a:tc>
                  <a:txBody>
                    <a:bodyPr/>
                    <a:lstStyle/>
                    <a:p>
                      <a:pPr fontAlgn="t">
                        <a:lnSpc>
                          <a:spcPts val="3400"/>
                        </a:lnSpc>
                        <a:spcBef>
                          <a:spcPts val="200"/>
                        </a:spcBef>
                        <a:spcAft>
                          <a:spcPts val="200"/>
                        </a:spcAft>
                      </a:pPr>
                      <a:r>
                        <a:rPr lang="en-US" sz="2000" dirty="0" smtClean="0">
                          <a:effectLst/>
                        </a:rPr>
                        <a:t>C</a:t>
                      </a:r>
                      <a:r>
                        <a:rPr lang="vi-VN" sz="2000" dirty="0" smtClean="0">
                          <a:effectLst/>
                        </a:rPr>
                        <a:t>ơ </a:t>
                      </a:r>
                      <a:r>
                        <a:rPr lang="vi-VN" sz="2000" dirty="0">
                          <a:effectLst/>
                        </a:rPr>
                        <a:t>quan tiêu hóa</a:t>
                      </a:r>
                    </a:p>
                  </a:txBody>
                  <a:tcPr marL="31750" marR="31750" marT="31750" marB="31750"/>
                </a:tc>
                <a:tc>
                  <a:txBody>
                    <a:bodyPr/>
                    <a:lstStyle/>
                    <a:p>
                      <a:pPr fontAlgn="t">
                        <a:lnSpc>
                          <a:spcPts val="3400"/>
                        </a:lnSpc>
                        <a:spcBef>
                          <a:spcPts val="200"/>
                        </a:spcBef>
                        <a:spcAft>
                          <a:spcPts val="200"/>
                        </a:spcAft>
                      </a:pPr>
                      <a:r>
                        <a:rPr lang="en-US" sz="2000" dirty="0" smtClean="0">
                          <a:effectLst/>
                        </a:rPr>
                        <a:t>C</a:t>
                      </a:r>
                      <a:r>
                        <a:rPr lang="vi-VN" sz="2000" dirty="0" smtClean="0">
                          <a:effectLst/>
                        </a:rPr>
                        <a:t>ơ </a:t>
                      </a:r>
                      <a:r>
                        <a:rPr lang="vi-VN" sz="2000" dirty="0">
                          <a:effectLst/>
                        </a:rPr>
                        <a:t>quan hô hấp</a:t>
                      </a:r>
                    </a:p>
                  </a:txBody>
                  <a:tcPr marL="31750" marR="31750" marT="31750" marB="31750"/>
                </a:tc>
              </a:tr>
              <a:tr h="635105">
                <a:tc>
                  <a:txBody>
                    <a:bodyPr/>
                    <a:lstStyle/>
                    <a:p>
                      <a:pPr fontAlgn="t">
                        <a:lnSpc>
                          <a:spcPts val="3400"/>
                        </a:lnSpc>
                        <a:spcBef>
                          <a:spcPts val="200"/>
                        </a:spcBef>
                        <a:spcAft>
                          <a:spcPts val="200"/>
                        </a:spcAft>
                      </a:pPr>
                      <a:r>
                        <a:rPr lang="vi-VN" sz="2000" dirty="0">
                          <a:effectLst/>
                        </a:rPr>
                        <a:t>Hệ cơ quan</a:t>
                      </a:r>
                    </a:p>
                  </a:txBody>
                  <a:tcPr marL="31750" marR="31750" marT="31750" marB="31750"/>
                </a:tc>
                <a:tc>
                  <a:txBody>
                    <a:bodyPr/>
                    <a:lstStyle/>
                    <a:p>
                      <a:pPr fontAlgn="t">
                        <a:lnSpc>
                          <a:spcPts val="3400"/>
                        </a:lnSpc>
                        <a:spcBef>
                          <a:spcPts val="200"/>
                        </a:spcBef>
                        <a:spcAft>
                          <a:spcPts val="200"/>
                        </a:spcAft>
                      </a:pPr>
                      <a:r>
                        <a:rPr lang="en-US" sz="2000" dirty="0" smtClean="0">
                          <a:effectLst/>
                        </a:rPr>
                        <a:t>Hệ </a:t>
                      </a:r>
                      <a:r>
                        <a:rPr lang="en-US" sz="2000" dirty="0">
                          <a:effectLst/>
                        </a:rPr>
                        <a:t>tuần hoàn</a:t>
                      </a:r>
                    </a:p>
                  </a:txBody>
                  <a:tcPr marL="31750" marR="31750" marT="31750" marB="31750"/>
                </a:tc>
                <a:tc>
                  <a:txBody>
                    <a:bodyPr/>
                    <a:lstStyle/>
                    <a:p>
                      <a:pPr fontAlgn="t">
                        <a:lnSpc>
                          <a:spcPts val="3400"/>
                        </a:lnSpc>
                        <a:spcBef>
                          <a:spcPts val="200"/>
                        </a:spcBef>
                        <a:spcAft>
                          <a:spcPts val="200"/>
                        </a:spcAft>
                      </a:pPr>
                      <a:r>
                        <a:rPr lang="en-US" sz="2000" dirty="0" smtClean="0">
                          <a:effectLst/>
                        </a:rPr>
                        <a:t>Hệ </a:t>
                      </a:r>
                      <a:r>
                        <a:rPr lang="en-US" sz="2000" dirty="0">
                          <a:effectLst/>
                        </a:rPr>
                        <a:t>hô hấp</a:t>
                      </a:r>
                    </a:p>
                  </a:txBody>
                  <a:tcPr marL="31750" marR="31750" marT="31750" marB="31750"/>
                </a:tc>
              </a:tr>
            </a:tbl>
          </a:graphicData>
        </a:graphic>
      </p:graphicFrame>
    </p:spTree>
    <p:extLst>
      <p:ext uri="{BB962C8B-B14F-4D97-AF65-F5344CB8AC3E}">
        <p14:creationId xmlns:p14="http://schemas.microsoft.com/office/powerpoint/2010/main" val="332369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366194" y="268942"/>
            <a:ext cx="6705600" cy="1225698"/>
          </a:xfrm>
          <a:prstGeom prst="cloud">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a:ln>
            <a:solidFill>
              <a:srgbClr val="FFC0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400" dirty="0">
              <a:solidFill>
                <a:srgbClr val="C00000"/>
              </a:solidFill>
              <a:latin typeface="Times New Roman" pitchFamily="18" charset="0"/>
              <a:cs typeface="Times New Roman" pitchFamily="18" charset="0"/>
            </a:endParaRPr>
          </a:p>
          <a:p>
            <a:pPr algn="ctr">
              <a:defRPr/>
            </a:pPr>
            <a:r>
              <a:rPr lang="en-US" sz="3200" dirty="0">
                <a:solidFill>
                  <a:srgbClr val="C00000"/>
                </a:solidFill>
                <a:latin typeface="Times New Roman" pitchFamily="18" charset="0"/>
                <a:cs typeface="Times New Roman" pitchFamily="18" charset="0"/>
              </a:rPr>
              <a:t>HƯỚNG DẪN TỰ HỌC </a:t>
            </a:r>
          </a:p>
          <a:p>
            <a:pPr algn="ctr">
              <a:defRPr/>
            </a:pPr>
            <a:endParaRPr lang="en-US" sz="4400" dirty="0">
              <a:solidFill>
                <a:srgbClr val="C00000"/>
              </a:solidFill>
              <a:latin typeface="Times New Roman" pitchFamily="18" charset="0"/>
              <a:cs typeface="Times New Roman" pitchFamily="18" charset="0"/>
            </a:endParaRPr>
          </a:p>
        </p:txBody>
      </p:sp>
      <p:sp>
        <p:nvSpPr>
          <p:cNvPr id="27652" name="Text Box 6"/>
          <p:cNvSpPr txBox="1">
            <a:spLocks noChangeArrowheads="1"/>
          </p:cNvSpPr>
          <p:nvPr/>
        </p:nvSpPr>
        <p:spPr bwMode="auto">
          <a:xfrm>
            <a:off x="118204" y="1698672"/>
            <a:ext cx="8686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latin typeface="Times New Roman" pitchFamily="18" charset="0"/>
                <a:cs typeface="Times New Roman" pitchFamily="18" charset="0"/>
              </a:rPr>
              <a:t>1. BÀI VỪA HỌC: </a:t>
            </a:r>
          </a:p>
          <a:p>
            <a:pPr eaLnBrk="1" hangingPunct="1">
              <a:spcBef>
                <a:spcPct val="50000"/>
              </a:spcBef>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nhớ</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p>
          <a:p>
            <a:pPr eaLnBrk="1" hangingPunct="1">
              <a:spcBef>
                <a:spcPct val="50000"/>
              </a:spcBef>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S</a:t>
            </a:r>
            <a:r>
              <a:rPr lang="en-US" sz="2400" dirty="0" err="1" smtClean="0">
                <a:latin typeface="Times New Roman" pitchFamily="18" charset="0"/>
                <a:cs typeface="Times New Roman" pitchFamily="18" charset="0"/>
              </a:rPr>
              <a:t>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bào</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a:t>
            </a:r>
            <a:endParaRPr lang="en-US" sz="2400" dirty="0" smtClean="0">
              <a:latin typeface="Times New Roman" pitchFamily="18" charset="0"/>
              <a:cs typeface="Times New Roman" pitchFamily="18" charset="0"/>
            </a:endParaRPr>
          </a:p>
          <a:p>
            <a:pPr eaLnBrk="1" hangingPunct="1">
              <a:spcBef>
                <a:spcPct val="50000"/>
              </a:spcBef>
            </a:pPr>
            <a:r>
              <a:rPr lang="en-US" sz="2400" b="1"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Tổ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cao</a:t>
            </a:r>
            <a:r>
              <a:rPr lang="en-US" sz="2400"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951690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checkerboard(across)">
                                      <p:cBhvr>
                                        <p:cTn id="12"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1393</TotalTime>
  <Words>417</Words>
  <Application>Microsoft Office PowerPoint</Application>
  <PresentationFormat>On-screen Show (16:9)</PresentationFormat>
  <Paragraphs>86</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Amatic SC</vt:lpstr>
      <vt:lpstr>Calibri</vt:lpstr>
      <vt:lpstr>Nunito</vt:lpstr>
      <vt:lpstr>Times New Roman</vt:lpstr>
      <vt:lpstr>Wingdings</vt:lpstr>
      <vt:lpstr>Curio template</vt:lpstr>
      <vt:lpstr>BÀI 13: TỪ TẾ BÀO ĐẾN CƠ THỂ</vt:lpstr>
      <vt:lpstr>III. THỰC HÀNH TÌM HIỂU VỀ TỔ CHỨC CƠ THỂ</vt:lpstr>
      <vt:lpstr>2. Tìm hiểu về tổ chức cơ thể thực vật và cơ thể người</vt:lpstr>
      <vt:lpstr>PowerPoint Presentation</vt:lpstr>
      <vt:lpstr>Luyện tập</vt:lpstr>
      <vt:lpstr>PowerPoint Presentation</vt:lpstr>
      <vt:lpstr>Luyện tập mở rộng</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Trần Bích Hà</dc:creator>
  <cp:lastModifiedBy>Windows User</cp:lastModifiedBy>
  <cp:revision>68</cp:revision>
  <dcterms:modified xsi:type="dcterms:W3CDTF">2021-10-02T11:37:51Z</dcterms:modified>
</cp:coreProperties>
</file>