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4"/>
  </p:notesMasterIdLst>
  <p:sldIdLst>
    <p:sldId id="258" r:id="rId4"/>
    <p:sldId id="257" r:id="rId5"/>
    <p:sldId id="260" r:id="rId6"/>
    <p:sldId id="261" r:id="rId7"/>
    <p:sldId id="262" r:id="rId8"/>
    <p:sldId id="263" r:id="rId9"/>
    <p:sldId id="264" r:id="rId10"/>
    <p:sldId id="265" r:id="rId11"/>
    <p:sldId id="266"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CC"/>
    <a:srgbClr val="DBE9F5"/>
    <a:srgbClr val="C0FBFC"/>
    <a:srgbClr val="B6D2EC"/>
    <a:srgbClr val="C6DCF0"/>
    <a:srgbClr val="C8FBFC"/>
    <a:srgbClr val="B7F9FB"/>
    <a:srgbClr val="98F8FA"/>
    <a:srgbClr val="87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8C873-139D-4985-A190-22D7829EC221}"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708E9-29A4-4128-B11B-F973FC7412F8}" type="slidenum">
              <a:rPr lang="en-US" smtClean="0"/>
              <a:t>‹#›</a:t>
            </a:fld>
            <a:endParaRPr lang="en-US"/>
          </a:p>
        </p:txBody>
      </p:sp>
    </p:spTree>
    <p:extLst>
      <p:ext uri="{BB962C8B-B14F-4D97-AF65-F5344CB8AC3E}">
        <p14:creationId xmlns:p14="http://schemas.microsoft.com/office/powerpoint/2010/main" val="301970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9695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96062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1481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61172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74256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20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52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40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803549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454459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869247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651724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358517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10971216" y="1877841"/>
            <a:ext cx="1220785"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1006029" cy="842932"/>
          </a:xfrm>
          <a:prstGeom prst="rect">
            <a:avLst/>
          </a:prstGeom>
        </p:spPr>
      </p:pic>
      <p:sp>
        <p:nvSpPr>
          <p:cNvPr id="8" name="矩形 7"/>
          <p:cNvSpPr/>
          <p:nvPr userDrawn="1"/>
        </p:nvSpPr>
        <p:spPr>
          <a:xfrm>
            <a:off x="0" y="2890353"/>
            <a:ext cx="12192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37" y="1320111"/>
            <a:ext cx="1244012"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0754" y="1320111"/>
            <a:ext cx="567900"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5075" y="1320111"/>
            <a:ext cx="1012983" cy="1261768"/>
          </a:xfrm>
          <a:prstGeom prst="rect">
            <a:avLst/>
          </a:prstGeom>
        </p:spPr>
      </p:pic>
      <p:grpSp>
        <p:nvGrpSpPr>
          <p:cNvPr id="12" name="组合 11"/>
          <p:cNvGrpSpPr/>
          <p:nvPr userDrawn="1"/>
        </p:nvGrpSpPr>
        <p:grpSpPr>
          <a:xfrm>
            <a:off x="4476121" y="1589047"/>
            <a:ext cx="780057"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9256769" y="494271"/>
            <a:ext cx="838584"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12192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8687" y="2120001"/>
            <a:ext cx="1627115"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34741" y="1008039"/>
            <a:ext cx="482227"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8321049" y="2139683"/>
            <a:ext cx="97631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5717" y="2340547"/>
            <a:ext cx="1047145"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66825" y="1214247"/>
            <a:ext cx="2400049" cy="1882392"/>
          </a:xfrm>
          <a:prstGeom prst="rect">
            <a:avLst/>
          </a:prstGeom>
        </p:spPr>
      </p:pic>
    </p:spTree>
    <p:extLst>
      <p:ext uri="{BB962C8B-B14F-4D97-AF65-F5344CB8AC3E}">
        <p14:creationId xmlns:p14="http://schemas.microsoft.com/office/powerpoint/2010/main" val="125325840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33" y="5853776"/>
            <a:ext cx="913832"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667" y="5758536"/>
            <a:ext cx="772424" cy="962129"/>
          </a:xfrm>
          <a:prstGeom prst="rect">
            <a:avLst/>
          </a:prstGeom>
        </p:spPr>
      </p:pic>
      <p:grpSp>
        <p:nvGrpSpPr>
          <p:cNvPr id="7" name="组合 6"/>
          <p:cNvGrpSpPr/>
          <p:nvPr userDrawn="1"/>
        </p:nvGrpSpPr>
        <p:grpSpPr>
          <a:xfrm>
            <a:off x="-100385" y="5057703"/>
            <a:ext cx="910905"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489" y="5218408"/>
            <a:ext cx="561548"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12192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4405" y="6239599"/>
            <a:ext cx="1174383"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4393" y="5369558"/>
            <a:ext cx="385217"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5119683" y="6358337"/>
            <a:ext cx="97631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spTree>
    <p:extLst>
      <p:ext uri="{BB962C8B-B14F-4D97-AF65-F5344CB8AC3E}">
        <p14:creationId xmlns:p14="http://schemas.microsoft.com/office/powerpoint/2010/main" val="104190764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966134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589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910465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79343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solidFill>
                  <a:prstClr val="black">
                    <a:tint val="75000"/>
                  </a:prstClr>
                </a:solidFill>
              </a:rPr>
              <a:pPr/>
              <a:t>2022/11/7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213891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solidFill>
                  <a:prstClr val="white">
                    <a:tint val="75000"/>
                  </a:prstClr>
                </a:solidFill>
              </a:rPr>
              <a:pPr/>
              <a:t>7/11/2022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09490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solidFill>
                  <a:prstClr val="white">
                    <a:tint val="75000"/>
                  </a:prstClr>
                </a:solidFill>
              </a:rPr>
              <a:pPr/>
              <a:t>7/11/2022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4292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solidFill>
                  <a:prstClr val="white">
                    <a:tint val="75000"/>
                  </a:prstClr>
                </a:solidFill>
              </a:rPr>
              <a:pPr/>
              <a:t>7/11/2022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96487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solidFill>
                  <a:prstClr val="white">
                    <a:tint val="75000"/>
                  </a:prstClr>
                </a:solidFill>
              </a:rPr>
              <a:pPr/>
              <a:t>7/11/2022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39318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solidFill>
                  <a:prstClr val="white">
                    <a:tint val="75000"/>
                  </a:prstClr>
                </a:solidFill>
              </a:rPr>
              <a:pPr/>
              <a:t>7/11/2022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63065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solidFill>
                  <a:prstClr val="white">
                    <a:tint val="75000"/>
                  </a:prstClr>
                </a:solidFill>
              </a:rPr>
              <a:pPr/>
              <a:t>7/11/2022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18091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solidFill>
                  <a:prstClr val="white">
                    <a:tint val="75000"/>
                  </a:prstClr>
                </a:solidFill>
              </a:rPr>
              <a:pPr/>
              <a:t>7/11/2022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423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56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solidFill>
                  <a:prstClr val="white">
                    <a:tint val="75000"/>
                  </a:prstClr>
                </a:solidFill>
              </a:rPr>
              <a:pPr/>
              <a:t>7/11/2022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87028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solidFill>
                  <a:prstClr val="white">
                    <a:tint val="75000"/>
                  </a:prstClr>
                </a:solidFill>
              </a:rPr>
              <a:pPr/>
              <a:t>7/11/2022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64783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solidFill>
                  <a:prstClr val="white">
                    <a:tint val="75000"/>
                  </a:prstClr>
                </a:solidFill>
              </a:rPr>
              <a:pPr/>
              <a:t>7/11/2022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0597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solidFill>
                  <a:prstClr val="white">
                    <a:tint val="75000"/>
                  </a:prstClr>
                </a:solidFill>
              </a:rPr>
              <a:pPr/>
              <a:t>7/11/2022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6254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solidFill>
                  <a:prstClr val="white">
                    <a:tint val="75000"/>
                  </a:prstClr>
                </a:solidFill>
              </a:rPr>
              <a:pPr/>
              <a:t>7/11/2022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7200" dirty="0">
                <a:solidFill>
                  <a:prstClr val="white"/>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7200" dirty="0">
                <a:solidFill>
                  <a:prstClr val="white"/>
                </a:solidFill>
                <a:effectLst/>
              </a:rPr>
              <a:t>”</a:t>
            </a:r>
          </a:p>
        </p:txBody>
      </p:sp>
    </p:spTree>
    <p:extLst>
      <p:ext uri="{BB962C8B-B14F-4D97-AF65-F5344CB8AC3E}">
        <p14:creationId xmlns:p14="http://schemas.microsoft.com/office/powerpoint/2010/main" val="2905870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solidFill>
                  <a:prstClr val="white">
                    <a:tint val="75000"/>
                  </a:prstClr>
                </a:solidFill>
              </a:rPr>
              <a:pPr/>
              <a:t>7/11/2022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77918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solidFill>
                  <a:prstClr val="white">
                    <a:tint val="75000"/>
                  </a:prstClr>
                </a:solidFill>
              </a:rPr>
              <a:pPr/>
              <a:t>7/11/2022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87496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solidFill>
                  <a:prstClr val="white">
                    <a:tint val="75000"/>
                  </a:prstClr>
                </a:solidFill>
              </a:rPr>
              <a:pPr/>
              <a:t>7/11/2022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1114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solidFill>
                  <a:prstClr val="white">
                    <a:tint val="75000"/>
                  </a:prstClr>
                </a:solidFill>
              </a:rPr>
              <a:pPr/>
              <a:t>7/11/2022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83406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solidFill>
                  <a:prstClr val="white">
                    <a:tint val="75000"/>
                  </a:prstClr>
                </a:solidFill>
              </a:rPr>
              <a:pPr/>
              <a:t>7/11/2022</a:t>
            </a:fld>
            <a:endParaRPr lang="en-US" dirty="0">
              <a:solidFill>
                <a:prstClr val="white">
                  <a:tint val="75000"/>
                </a:prstClr>
              </a:solidFill>
            </a:endParaRPr>
          </a:p>
        </p:txBody>
      </p:sp>
      <p:sp>
        <p:nvSpPr>
          <p:cNvPr id="5" name="Footer Placeholder 4"/>
          <p:cNvSpPr>
            <a:spLocks noGrp="1"/>
          </p:cNvSpPr>
          <p:nvPr>
            <p:ph type="ftr" sz="quarter" idx="11"/>
          </p:nvPr>
        </p:nvSpPr>
        <p:spPr>
          <a:xfrm>
            <a:off x="680321" y="5936188"/>
            <a:ext cx="6126805"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5608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43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70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2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27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78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38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34DF5-8F28-4C0D-8D99-8EC705CC77DF}" type="datetimeFigureOut">
              <a:rPr lang="en-US" smtClean="0">
                <a:solidFill>
                  <a:prstClr val="black">
                    <a:tint val="75000"/>
                  </a:prstClr>
                </a:solidFill>
              </a:rPr>
              <a:pPr/>
              <a:t>7/11/2022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FE8F9-BC22-46A5-B874-529041C682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669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7E89D9DB-18FC-4DE1-B6E3-B7CBA7A93292}" type="datetimeFigureOut">
              <a:rPr lang="zh-CN" altLang="en-US" smtClean="0">
                <a:solidFill>
                  <a:prstClr val="black">
                    <a:tint val="75000"/>
                  </a:prstClr>
                </a:solidFill>
              </a:rPr>
              <a:pPr defTabSz="914377"/>
              <a:t>2022/11/7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C978E6D4-FDCC-426F-B778-E8CF2BB26406}"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1041158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9D6E9DEC-419B-4CC5-A080-3B06BD5A8291}" type="datetimeFigureOut">
              <a:rPr lang="en-US" smtClean="0">
                <a:solidFill>
                  <a:prstClr val="white">
                    <a:tint val="75000"/>
                  </a:prstClr>
                </a:solidFill>
              </a:rPr>
              <a:pPr defTabSz="457200"/>
              <a:t>7/11/2022</a:t>
            </a:fld>
            <a:endParaRPr lang="en-US" dirty="0">
              <a:solidFill>
                <a:prstClr val="white">
                  <a:tint val="75000"/>
                </a:prstClr>
              </a:solidFill>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159970300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slideLayout" Target="../slideLayouts/slideLayout12.xml"/><Relationship Id="rId21"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36.png"/><Relationship Id="rId20" Type="http://schemas.openxmlformats.org/officeDocument/2006/relationships/image" Target="../media/image38.png"/><Relationship Id="rId29" Type="http://schemas.openxmlformats.org/officeDocument/2006/relationships/image" Target="../media/image42.png"/><Relationship Id="rId1" Type="http://schemas.microsoft.com/office/2007/relationships/media" Target="../media/media1.mp3"/><Relationship Id="rId6" Type="http://schemas.openxmlformats.org/officeDocument/2006/relationships/image" Target="../media/image28.png"/><Relationship Id="rId11" Type="http://schemas.openxmlformats.org/officeDocument/2006/relationships/image" Target="../media/image31.png"/><Relationship Id="rId24" Type="http://schemas.openxmlformats.org/officeDocument/2006/relationships/image" Target="../media/image1.png"/><Relationship Id="rId5" Type="http://schemas.openxmlformats.org/officeDocument/2006/relationships/image" Target="../media/image27.png"/><Relationship Id="rId15" Type="http://schemas.openxmlformats.org/officeDocument/2006/relationships/image" Target="../media/image35.png"/><Relationship Id="rId23" Type="http://schemas.openxmlformats.org/officeDocument/2006/relationships/image" Target="../media/image39.png"/><Relationship Id="rId28" Type="http://schemas.openxmlformats.org/officeDocument/2006/relationships/image" Target="../media/image41.png"/><Relationship Id="rId10" Type="http://schemas.openxmlformats.org/officeDocument/2006/relationships/image" Target="../media/image14.png"/><Relationship Id="rId19" Type="http://schemas.openxmlformats.org/officeDocument/2006/relationships/image" Target="../media/image37.png"/><Relationship Id="rId4" Type="http://schemas.openxmlformats.org/officeDocument/2006/relationships/notesSlide" Target="../notesSlides/notesSlide1.xml"/><Relationship Id="rId9" Type="http://schemas.microsoft.com/office/2007/relationships/hdphoto" Target="../media/hdphoto2.wdp"/><Relationship Id="rId14" Type="http://schemas.openxmlformats.org/officeDocument/2006/relationships/image" Target="../media/image34.png"/><Relationship Id="rId22" Type="http://schemas.openxmlformats.org/officeDocument/2006/relationships/image" Target="../media/image11.png"/><Relationship Id="rId27" Type="http://schemas.openxmlformats.org/officeDocument/2006/relationships/image" Target="../media/image40.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3.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27.png"/><Relationship Id="rId21" Type="http://schemas.openxmlformats.org/officeDocument/2006/relationships/image" Target="../media/image10.png"/><Relationship Id="rId7" Type="http://schemas.microsoft.com/office/2007/relationships/hdphoto" Target="../media/hdphoto2.wdp"/><Relationship Id="rId12" Type="http://schemas.openxmlformats.org/officeDocument/2006/relationships/image" Target="../media/image32.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5.xml"/><Relationship Id="rId16" Type="http://schemas.openxmlformats.org/officeDocument/2006/relationships/image" Target="../media/image36.png"/><Relationship Id="rId20"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30.png"/><Relationship Id="rId11" Type="http://schemas.microsoft.com/office/2007/relationships/hdphoto" Target="../media/hdphoto3.wdp"/><Relationship Id="rId24" Type="http://schemas.openxmlformats.org/officeDocument/2006/relationships/image" Target="../media/image1.png"/><Relationship Id="rId5" Type="http://schemas.openxmlformats.org/officeDocument/2006/relationships/image" Target="../media/image29.png"/><Relationship Id="rId15" Type="http://schemas.openxmlformats.org/officeDocument/2006/relationships/image" Target="../media/image35.png"/><Relationship Id="rId23" Type="http://schemas.openxmlformats.org/officeDocument/2006/relationships/image" Target="../media/image39.png"/><Relationship Id="rId28" Type="http://schemas.openxmlformats.org/officeDocument/2006/relationships/image" Target="../media/image41.png"/><Relationship Id="rId10" Type="http://schemas.openxmlformats.org/officeDocument/2006/relationships/image" Target="../media/image70.png"/><Relationship Id="rId19" Type="http://schemas.openxmlformats.org/officeDocument/2006/relationships/image" Target="../media/image37.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4.png"/><Relationship Id="rId22" Type="http://schemas.openxmlformats.org/officeDocument/2006/relationships/image" Target="../media/image11.png"/><Relationship Id="rId27"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67.jpeg"/><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1"/>
            <a:ext cx="12192000" cy="59050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sym typeface="+mn-lt"/>
            </a:endParaRPr>
          </a:p>
        </p:txBody>
      </p:sp>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1223" y="233065"/>
            <a:ext cx="2613867" cy="1175113"/>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9356" y="564028"/>
            <a:ext cx="2557705" cy="2008523"/>
          </a:xfrm>
          <a:prstGeom prst="rect">
            <a:avLst/>
          </a:prstGeom>
        </p:spPr>
      </p:pic>
      <p:grpSp>
        <p:nvGrpSpPr>
          <p:cNvPr id="28" name="组合 27"/>
          <p:cNvGrpSpPr/>
          <p:nvPr/>
        </p:nvGrpSpPr>
        <p:grpSpPr>
          <a:xfrm>
            <a:off x="2015621" y="330551"/>
            <a:ext cx="9308729" cy="5222405"/>
            <a:chOff x="1750343" y="560130"/>
            <a:chExt cx="6458858" cy="3623564"/>
          </a:xfrm>
        </p:grpSpPr>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8" cstate="print">
              <a:duotone>
                <a:prstClr val="black"/>
                <a:schemeClr val="accent3">
                  <a:tint val="45000"/>
                  <a:satMod val="400000"/>
                </a:schemeClr>
              </a:duotone>
              <a:extLst>
                <a:ext uri="{BEBA8EAE-BF5A-486C-A8C5-ECC9F3942E4B}">
                  <a14:imgProps xmlns:a14="http://schemas.microsoft.com/office/drawing/2010/main">
                    <a14:imgLayer r:embed="rId9">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04254" y="454041"/>
            <a:ext cx="2400049" cy="1882392"/>
          </a:xfrm>
          <a:prstGeom prst="rect">
            <a:avLst/>
          </a:prstGeom>
        </p:spPr>
      </p:pic>
      <p:pic>
        <p:nvPicPr>
          <p:cNvPr id="23" name="图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695360" y="3267266"/>
            <a:ext cx="1342288" cy="1475449"/>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06337" y="3887499"/>
            <a:ext cx="3419484" cy="1927299"/>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9313" y="4405433"/>
            <a:ext cx="2297156" cy="1967033"/>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57619" y="4243561"/>
            <a:ext cx="2297156" cy="1967033"/>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492" y="4829246"/>
            <a:ext cx="2348781" cy="1569268"/>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7230" y="3821039"/>
            <a:ext cx="1093967" cy="2747943"/>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01458" y="4818498"/>
            <a:ext cx="1273076" cy="1585740"/>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5874" y="5210061"/>
            <a:ext cx="477628" cy="1401664"/>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2596" y="5286142"/>
            <a:ext cx="523843" cy="1315845"/>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217" y="4055311"/>
            <a:ext cx="3419484" cy="1927299"/>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8911511" y="5795191"/>
            <a:ext cx="3313443" cy="1058691"/>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73245" y="3615288"/>
            <a:ext cx="1104980" cy="3242713"/>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95163" y="5942360"/>
            <a:ext cx="1627115" cy="659627"/>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51217" y="4830397"/>
            <a:ext cx="482227" cy="1111963"/>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3946" y="6052182"/>
            <a:ext cx="1576452" cy="842932"/>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10987692" y="5700200"/>
            <a:ext cx="1253736" cy="1186632"/>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8337525" y="5962042"/>
            <a:ext cx="976319" cy="395796"/>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8745" y="1374614"/>
            <a:ext cx="2017472" cy="2217615"/>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95754" y="1629625"/>
            <a:ext cx="3239131" cy="3239131"/>
          </a:xfrm>
          <a:prstGeom prst="rect">
            <a:avLst/>
          </a:prstGeom>
        </p:spPr>
      </p:pic>
      <p:grpSp>
        <p:nvGrpSpPr>
          <p:cNvPr id="3" name="组合 2"/>
          <p:cNvGrpSpPr/>
          <p:nvPr/>
        </p:nvGrpSpPr>
        <p:grpSpPr>
          <a:xfrm>
            <a:off x="2944849" y="1638285"/>
            <a:ext cx="7037212" cy="3139320"/>
            <a:chOff x="2208635" y="1228714"/>
            <a:chExt cx="5277909" cy="2354492"/>
          </a:xfrm>
        </p:grpSpPr>
        <p:sp>
          <p:nvSpPr>
            <p:cNvPr id="4" name="文本框 3"/>
            <p:cNvSpPr txBox="1"/>
            <p:nvPr/>
          </p:nvSpPr>
          <p:spPr>
            <a:xfrm>
              <a:off x="2538590" y="1678450"/>
              <a:ext cx="3945223" cy="746406"/>
            </a:xfrm>
            <a:prstGeom prst="rect">
              <a:avLst/>
            </a:prstGeom>
            <a:noFill/>
          </p:spPr>
          <p:txBody>
            <a:bodyPr wrap="square" rtlCol="0">
              <a:spAutoFit/>
            </a:bodyPr>
            <a:lstStyle/>
            <a:p>
              <a:pPr algn="ctr" defTabSz="914377"/>
              <a:endParaRPr lang="zh-CN" altLang="en-US" sz="5867" b="1" dirty="0">
                <a:ln w="85725">
                  <a:solidFill>
                    <a:srgbClr val="FDFDFD"/>
                  </a:solidFill>
                </a:ln>
                <a:solidFill>
                  <a:prstClr val="white"/>
                </a:solidFill>
                <a:effectLst>
                  <a:outerShdw blurRad="63500" sx="102000" sy="102000" algn="ctr" rotWithShape="0">
                    <a:prstClr val="black">
                      <a:alpha val="40000"/>
                    </a:prstClr>
                  </a:outerShdw>
                </a:effectLst>
                <a:latin typeface="Times New Roman" panose="02020603050405020304" pitchFamily="18" charset="0"/>
                <a:cs typeface="Times New Roman" panose="02020603050405020304" pitchFamily="18" charset="0"/>
                <a:sym typeface="+mn-lt"/>
              </a:endParaRPr>
            </a:p>
          </p:txBody>
        </p:sp>
        <p:sp>
          <p:nvSpPr>
            <p:cNvPr id="43" name="文本框 42"/>
            <p:cNvSpPr txBox="1"/>
            <p:nvPr/>
          </p:nvSpPr>
          <p:spPr>
            <a:xfrm>
              <a:off x="2208635" y="1228714"/>
              <a:ext cx="5277909" cy="2354492"/>
            </a:xfrm>
            <a:prstGeom prst="rect">
              <a:avLst/>
            </a:prstGeom>
            <a:noFill/>
          </p:spPr>
          <p:txBody>
            <a:bodyPr wrap="square" rtlCol="0">
              <a:spAutoFit/>
            </a:bodyPr>
            <a:lstStyle/>
            <a:p>
              <a:pPr algn="ctr" defTabSz="914377"/>
              <a:r>
                <a:rPr lang="en-US" altLang="zh-CN" sz="6600" b="1" spc="50" dirty="0" smtClean="0">
                  <a:ln w="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rPr>
                <a:t>ĐA DẠNG NGUYÊN SINH VẬT</a:t>
              </a:r>
              <a:endParaRPr lang="zh-CN" altLang="en-US" sz="6600" b="1" spc="50" dirty="0">
                <a:ln w="0"/>
                <a:solidFill>
                  <a:schemeClr val="bg1"/>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sym typeface="+mn-lt"/>
              </a:endParaRPr>
            </a:p>
          </p:txBody>
        </p:sp>
      </p:grpSp>
      <p:pic>
        <p:nvPicPr>
          <p:cNvPr id="6" name="网络歌手-Knut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9"/>
          <a:stretch>
            <a:fillRect/>
          </a:stretch>
        </p:blipFill>
        <p:spPr>
          <a:xfrm>
            <a:off x="11104955" y="368715"/>
            <a:ext cx="812800" cy="812800"/>
          </a:xfrm>
          <a:prstGeom prst="rect">
            <a:avLst/>
          </a:prstGeom>
        </p:spPr>
      </p:pic>
    </p:spTree>
    <p:extLst>
      <p:ext uri="{BB962C8B-B14F-4D97-AF65-F5344CB8AC3E}">
        <p14:creationId xmlns:p14="http://schemas.microsoft.com/office/powerpoint/2010/main" val="3104544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6"/>
                                        </p:tgtEl>
                                      </p:cBhvr>
                                    </p:cmd>
                                  </p:childTnLst>
                                </p:cTn>
                              </p:par>
                              <p:par>
                                <p:cTn id="7" presetID="10"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fade">
                                      <p:cBhvr>
                                        <p:cTn id="9" dur="500"/>
                                        <p:tgtEl>
                                          <p:spTgt spid="33"/>
                                        </p:tgtEl>
                                      </p:cBhvr>
                                    </p:animEffect>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2" presetClass="entr" presetSubtype="2"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2750" fill="hold"/>
                                        <p:tgtEl>
                                          <p:spTgt spid="51"/>
                                        </p:tgtEl>
                                        <p:attrNameLst>
                                          <p:attrName>ppt_x</p:attrName>
                                        </p:attrNameLst>
                                      </p:cBhvr>
                                      <p:tavLst>
                                        <p:tav tm="0">
                                          <p:val>
                                            <p:strVal val="1+#ppt_w/2"/>
                                          </p:val>
                                        </p:tav>
                                        <p:tav tm="100000">
                                          <p:val>
                                            <p:strVal val="#ppt_x"/>
                                          </p:val>
                                        </p:tav>
                                      </p:tavLst>
                                    </p:anim>
                                    <p:anim calcmode="lin" valueType="num">
                                      <p:cBhvr additive="base">
                                        <p:cTn id="40" dur="2750" fill="hold"/>
                                        <p:tgtEl>
                                          <p:spTgt spid="5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2750" fill="hold"/>
                                        <p:tgtEl>
                                          <p:spTgt spid="50"/>
                                        </p:tgtEl>
                                        <p:attrNameLst>
                                          <p:attrName>ppt_x</p:attrName>
                                        </p:attrNameLst>
                                      </p:cBhvr>
                                      <p:tavLst>
                                        <p:tav tm="0">
                                          <p:val>
                                            <p:strVal val="1+#ppt_w/2"/>
                                          </p:val>
                                        </p:tav>
                                        <p:tav tm="100000">
                                          <p:val>
                                            <p:strVal val="#ppt_x"/>
                                          </p:val>
                                        </p:tav>
                                      </p:tavLst>
                                    </p:anim>
                                    <p:anim calcmode="lin" valueType="num">
                                      <p:cBhvr additive="base">
                                        <p:cTn id="44" dur="2750" fill="hold"/>
                                        <p:tgtEl>
                                          <p:spTgt spid="5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2750" fill="hold"/>
                                        <p:tgtEl>
                                          <p:spTgt spid="46"/>
                                        </p:tgtEl>
                                        <p:attrNameLst>
                                          <p:attrName>ppt_x</p:attrName>
                                        </p:attrNameLst>
                                      </p:cBhvr>
                                      <p:tavLst>
                                        <p:tav tm="0">
                                          <p:val>
                                            <p:strVal val="0-#ppt_w/2"/>
                                          </p:val>
                                        </p:tav>
                                        <p:tav tm="100000">
                                          <p:val>
                                            <p:strVal val="#ppt_x"/>
                                          </p:val>
                                        </p:tav>
                                      </p:tavLst>
                                    </p:anim>
                                    <p:anim calcmode="lin" valueType="num">
                                      <p:cBhvr additive="base">
                                        <p:cTn id="48" dur="2750" fill="hold"/>
                                        <p:tgtEl>
                                          <p:spTgt spid="46"/>
                                        </p:tgtEl>
                                        <p:attrNameLst>
                                          <p:attrName>ppt_y</p:attrName>
                                        </p:attrNameLst>
                                      </p:cBhvr>
                                      <p:tavLst>
                                        <p:tav tm="0">
                                          <p:val>
                                            <p:strVal val="#ppt_y"/>
                                          </p:val>
                                        </p:tav>
                                        <p:tav tm="100000">
                                          <p:val>
                                            <p:strVal val="#ppt_y"/>
                                          </p:val>
                                        </p:tav>
                                      </p:tavLst>
                                    </p:anim>
                                  </p:childTnLst>
                                </p:cTn>
                              </p:par>
                              <p:par>
                                <p:cTn id="49" presetID="32" presetClass="emph" presetSubtype="0" fill="hold" nodeType="withEffect">
                                  <p:stCondLst>
                                    <p:cond delay="0"/>
                                  </p:stCondLst>
                                  <p:childTnLst>
                                    <p:animRot by="120000">
                                      <p:cBhvr>
                                        <p:cTn id="50" dur="350" fill="hold">
                                          <p:stCondLst>
                                            <p:cond delay="0"/>
                                          </p:stCondLst>
                                        </p:cTn>
                                        <p:tgtEl>
                                          <p:spTgt spid="51"/>
                                        </p:tgtEl>
                                        <p:attrNameLst>
                                          <p:attrName>r</p:attrName>
                                        </p:attrNameLst>
                                      </p:cBhvr>
                                    </p:animRot>
                                    <p:animRot by="-240000">
                                      <p:cBhvr>
                                        <p:cTn id="51" dur="700" fill="hold">
                                          <p:stCondLst>
                                            <p:cond delay="700"/>
                                          </p:stCondLst>
                                        </p:cTn>
                                        <p:tgtEl>
                                          <p:spTgt spid="51"/>
                                        </p:tgtEl>
                                        <p:attrNameLst>
                                          <p:attrName>r</p:attrName>
                                        </p:attrNameLst>
                                      </p:cBhvr>
                                    </p:animRot>
                                    <p:animRot by="240000">
                                      <p:cBhvr>
                                        <p:cTn id="52" dur="700" fill="hold">
                                          <p:stCondLst>
                                            <p:cond delay="1400"/>
                                          </p:stCondLst>
                                        </p:cTn>
                                        <p:tgtEl>
                                          <p:spTgt spid="51"/>
                                        </p:tgtEl>
                                        <p:attrNameLst>
                                          <p:attrName>r</p:attrName>
                                        </p:attrNameLst>
                                      </p:cBhvr>
                                    </p:animRot>
                                    <p:animRot by="-240000">
                                      <p:cBhvr>
                                        <p:cTn id="53" dur="700" fill="hold">
                                          <p:stCondLst>
                                            <p:cond delay="2100"/>
                                          </p:stCondLst>
                                        </p:cTn>
                                        <p:tgtEl>
                                          <p:spTgt spid="51"/>
                                        </p:tgtEl>
                                        <p:attrNameLst>
                                          <p:attrName>r</p:attrName>
                                        </p:attrNameLst>
                                      </p:cBhvr>
                                    </p:animRot>
                                    <p:animRot by="120000">
                                      <p:cBhvr>
                                        <p:cTn id="54" dur="700" fill="hold">
                                          <p:stCondLst>
                                            <p:cond delay="2800"/>
                                          </p:stCondLst>
                                        </p:cTn>
                                        <p:tgtEl>
                                          <p:spTgt spid="51"/>
                                        </p:tgtEl>
                                        <p:attrNameLst>
                                          <p:attrName>r</p:attrName>
                                        </p:attrNameLst>
                                      </p:cBhvr>
                                    </p:animRot>
                                  </p:childTnLst>
                                </p:cTn>
                              </p:par>
                              <p:par>
                                <p:cTn id="55" presetID="32" presetClass="emph" presetSubtype="0" fill="hold" nodeType="withEffect">
                                  <p:stCondLst>
                                    <p:cond delay="0"/>
                                  </p:stCondLst>
                                  <p:childTnLst>
                                    <p:animRot by="120000">
                                      <p:cBhvr>
                                        <p:cTn id="56" dur="350" fill="hold">
                                          <p:stCondLst>
                                            <p:cond delay="0"/>
                                          </p:stCondLst>
                                        </p:cTn>
                                        <p:tgtEl>
                                          <p:spTgt spid="50"/>
                                        </p:tgtEl>
                                        <p:attrNameLst>
                                          <p:attrName>r</p:attrName>
                                        </p:attrNameLst>
                                      </p:cBhvr>
                                    </p:animRot>
                                    <p:animRot by="-240000">
                                      <p:cBhvr>
                                        <p:cTn id="57" dur="700" fill="hold">
                                          <p:stCondLst>
                                            <p:cond delay="700"/>
                                          </p:stCondLst>
                                        </p:cTn>
                                        <p:tgtEl>
                                          <p:spTgt spid="50"/>
                                        </p:tgtEl>
                                        <p:attrNameLst>
                                          <p:attrName>r</p:attrName>
                                        </p:attrNameLst>
                                      </p:cBhvr>
                                    </p:animRot>
                                    <p:animRot by="240000">
                                      <p:cBhvr>
                                        <p:cTn id="58" dur="700" fill="hold">
                                          <p:stCondLst>
                                            <p:cond delay="1400"/>
                                          </p:stCondLst>
                                        </p:cTn>
                                        <p:tgtEl>
                                          <p:spTgt spid="50"/>
                                        </p:tgtEl>
                                        <p:attrNameLst>
                                          <p:attrName>r</p:attrName>
                                        </p:attrNameLst>
                                      </p:cBhvr>
                                    </p:animRot>
                                    <p:animRot by="-240000">
                                      <p:cBhvr>
                                        <p:cTn id="59" dur="700" fill="hold">
                                          <p:stCondLst>
                                            <p:cond delay="2100"/>
                                          </p:stCondLst>
                                        </p:cTn>
                                        <p:tgtEl>
                                          <p:spTgt spid="50"/>
                                        </p:tgtEl>
                                        <p:attrNameLst>
                                          <p:attrName>r</p:attrName>
                                        </p:attrNameLst>
                                      </p:cBhvr>
                                    </p:animRot>
                                    <p:animRot by="120000">
                                      <p:cBhvr>
                                        <p:cTn id="60" dur="700" fill="hold">
                                          <p:stCondLst>
                                            <p:cond delay="2800"/>
                                          </p:stCondLst>
                                        </p:cTn>
                                        <p:tgtEl>
                                          <p:spTgt spid="50"/>
                                        </p:tgtEl>
                                        <p:attrNameLst>
                                          <p:attrName>r</p:attrName>
                                        </p:attrNameLst>
                                      </p:cBhvr>
                                    </p:animRot>
                                  </p:childTnLst>
                                </p:cTn>
                              </p:par>
                              <p:par>
                                <p:cTn id="61" presetID="32" presetClass="emph" presetSubtype="0" fill="hold" nodeType="withEffect">
                                  <p:stCondLst>
                                    <p:cond delay="0"/>
                                  </p:stCondLst>
                                  <p:childTnLst>
                                    <p:animRot by="120000">
                                      <p:cBhvr>
                                        <p:cTn id="62" dur="350" fill="hold">
                                          <p:stCondLst>
                                            <p:cond delay="0"/>
                                          </p:stCondLst>
                                        </p:cTn>
                                        <p:tgtEl>
                                          <p:spTgt spid="46"/>
                                        </p:tgtEl>
                                        <p:attrNameLst>
                                          <p:attrName>r</p:attrName>
                                        </p:attrNameLst>
                                      </p:cBhvr>
                                    </p:animRot>
                                    <p:animRot by="-240000">
                                      <p:cBhvr>
                                        <p:cTn id="63" dur="700" fill="hold">
                                          <p:stCondLst>
                                            <p:cond delay="700"/>
                                          </p:stCondLst>
                                        </p:cTn>
                                        <p:tgtEl>
                                          <p:spTgt spid="46"/>
                                        </p:tgtEl>
                                        <p:attrNameLst>
                                          <p:attrName>r</p:attrName>
                                        </p:attrNameLst>
                                      </p:cBhvr>
                                    </p:animRot>
                                    <p:animRot by="240000">
                                      <p:cBhvr>
                                        <p:cTn id="64" dur="700" fill="hold">
                                          <p:stCondLst>
                                            <p:cond delay="1400"/>
                                          </p:stCondLst>
                                        </p:cTn>
                                        <p:tgtEl>
                                          <p:spTgt spid="46"/>
                                        </p:tgtEl>
                                        <p:attrNameLst>
                                          <p:attrName>r</p:attrName>
                                        </p:attrNameLst>
                                      </p:cBhvr>
                                    </p:animRot>
                                    <p:animRot by="-240000">
                                      <p:cBhvr>
                                        <p:cTn id="65" dur="700" fill="hold">
                                          <p:stCondLst>
                                            <p:cond delay="2100"/>
                                          </p:stCondLst>
                                        </p:cTn>
                                        <p:tgtEl>
                                          <p:spTgt spid="46"/>
                                        </p:tgtEl>
                                        <p:attrNameLst>
                                          <p:attrName>r</p:attrName>
                                        </p:attrNameLst>
                                      </p:cBhvr>
                                    </p:animRot>
                                    <p:animRot by="120000">
                                      <p:cBhvr>
                                        <p:cTn id="66" dur="700" fill="hold">
                                          <p:stCondLst>
                                            <p:cond delay="2800"/>
                                          </p:stCondLst>
                                        </p:cTn>
                                        <p:tgtEl>
                                          <p:spTgt spid="46"/>
                                        </p:tgtEl>
                                        <p:attrNameLst>
                                          <p:attrName>r</p:attrName>
                                        </p:attrNameLst>
                                      </p:cBhvr>
                                    </p:animRot>
                                  </p:childTnLst>
                                </p:cTn>
                              </p:par>
                              <p:par>
                                <p:cTn id="67" presetID="42" presetClass="entr" presetSubtype="0" fill="hold" nodeType="withEffect">
                                  <p:stCondLst>
                                    <p:cond delay="250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1000"/>
                                        <p:tgtEl>
                                          <p:spTgt spid="47"/>
                                        </p:tgtEl>
                                      </p:cBhvr>
                                    </p:animEffect>
                                    <p:anim calcmode="lin" valueType="num">
                                      <p:cBhvr>
                                        <p:cTn id="70" dur="1000" fill="hold"/>
                                        <p:tgtEl>
                                          <p:spTgt spid="47"/>
                                        </p:tgtEl>
                                        <p:attrNameLst>
                                          <p:attrName>ppt_x</p:attrName>
                                        </p:attrNameLst>
                                      </p:cBhvr>
                                      <p:tavLst>
                                        <p:tav tm="0">
                                          <p:val>
                                            <p:strVal val="#ppt_x"/>
                                          </p:val>
                                        </p:tav>
                                        <p:tav tm="100000">
                                          <p:val>
                                            <p:strVal val="#ppt_x"/>
                                          </p:val>
                                        </p:tav>
                                      </p:tavLst>
                                    </p:anim>
                                    <p:anim calcmode="lin" valueType="num">
                                      <p:cBhvr>
                                        <p:cTn id="71" dur="1000" fill="hold"/>
                                        <p:tgtEl>
                                          <p:spTgt spid="47"/>
                                        </p:tgtEl>
                                        <p:attrNameLst>
                                          <p:attrName>ppt_y</p:attrName>
                                        </p:attrNameLst>
                                      </p:cBhvr>
                                      <p:tavLst>
                                        <p:tav tm="0">
                                          <p:val>
                                            <p:strVal val="#ppt_y+.1"/>
                                          </p:val>
                                        </p:tav>
                                        <p:tav tm="100000">
                                          <p:val>
                                            <p:strVal val="#ppt_y"/>
                                          </p:val>
                                        </p:tav>
                                      </p:tavLst>
                                    </p:anim>
                                  </p:childTnLst>
                                </p:cTn>
                              </p:par>
                              <p:par>
                                <p:cTn id="72" presetID="10" presetClass="entr" presetSubtype="0" fill="hold" nodeType="withEffect">
                                  <p:stCondLst>
                                    <p:cond delay="250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nodeType="withEffect">
                                  <p:stCondLst>
                                    <p:cond delay="250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nodeType="withEffect">
                                  <p:stCondLst>
                                    <p:cond delay="250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2" presetClass="entr" presetSubtype="4" fill="hold"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2000" fill="hold"/>
                                        <p:tgtEl>
                                          <p:spTgt spid="52"/>
                                        </p:tgtEl>
                                        <p:attrNameLst>
                                          <p:attrName>ppt_x</p:attrName>
                                        </p:attrNameLst>
                                      </p:cBhvr>
                                      <p:tavLst>
                                        <p:tav tm="0">
                                          <p:val>
                                            <p:strVal val="#ppt_x"/>
                                          </p:val>
                                        </p:tav>
                                        <p:tav tm="100000">
                                          <p:val>
                                            <p:strVal val="#ppt_x"/>
                                          </p:val>
                                        </p:tav>
                                      </p:tavLst>
                                    </p:anim>
                                    <p:anim calcmode="lin" valueType="num">
                                      <p:cBhvr additive="base">
                                        <p:cTn id="84" dur="20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000" fill="hold"/>
                                        <p:tgtEl>
                                          <p:spTgt spid="23"/>
                                        </p:tgtEl>
                                        <p:attrNameLst>
                                          <p:attrName>ppt_x</p:attrName>
                                        </p:attrNameLst>
                                      </p:cBhvr>
                                      <p:tavLst>
                                        <p:tav tm="0">
                                          <p:val>
                                            <p:strVal val="#ppt_x"/>
                                          </p:val>
                                        </p:tav>
                                        <p:tav tm="100000">
                                          <p:val>
                                            <p:strVal val="#ppt_x"/>
                                          </p:val>
                                        </p:tav>
                                      </p:tavLst>
                                    </p:anim>
                                    <p:anim calcmode="lin" valueType="num">
                                      <p:cBhvr additive="base">
                                        <p:cTn id="88" dur="2000" fill="hold"/>
                                        <p:tgtEl>
                                          <p:spTgt spid="23"/>
                                        </p:tgtEl>
                                        <p:attrNameLst>
                                          <p:attrName>ppt_y</p:attrName>
                                        </p:attrNameLst>
                                      </p:cBhvr>
                                      <p:tavLst>
                                        <p:tav tm="0">
                                          <p:val>
                                            <p:strVal val="1+#ppt_h/2"/>
                                          </p:val>
                                        </p:tav>
                                        <p:tav tm="100000">
                                          <p:val>
                                            <p:strVal val="#ppt_y"/>
                                          </p:val>
                                        </p:tav>
                                      </p:tavLst>
                                    </p:anim>
                                  </p:childTnLst>
                                </p:cTn>
                              </p:par>
                              <p:par>
                                <p:cTn id="89" presetID="2" presetClass="entr" presetSubtype="3" fill="hold" nodeType="withEffect">
                                  <p:stCondLst>
                                    <p:cond delay="125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1500" fill="hold"/>
                                        <p:tgtEl>
                                          <p:spTgt spid="28"/>
                                        </p:tgtEl>
                                        <p:attrNameLst>
                                          <p:attrName>ppt_x</p:attrName>
                                        </p:attrNameLst>
                                      </p:cBhvr>
                                      <p:tavLst>
                                        <p:tav tm="0">
                                          <p:val>
                                            <p:strVal val="1+#ppt_w/2"/>
                                          </p:val>
                                        </p:tav>
                                        <p:tav tm="100000">
                                          <p:val>
                                            <p:strVal val="#ppt_x"/>
                                          </p:val>
                                        </p:tav>
                                      </p:tavLst>
                                    </p:anim>
                                    <p:anim calcmode="lin" valueType="num">
                                      <p:cBhvr additive="base">
                                        <p:cTn id="92" dur="1500" fill="hold"/>
                                        <p:tgtEl>
                                          <p:spTgt spid="28"/>
                                        </p:tgtEl>
                                        <p:attrNameLst>
                                          <p:attrName>ppt_y</p:attrName>
                                        </p:attrNameLst>
                                      </p:cBhvr>
                                      <p:tavLst>
                                        <p:tav tm="0">
                                          <p:val>
                                            <p:strVal val="0-#ppt_h/2"/>
                                          </p:val>
                                        </p:tav>
                                        <p:tav tm="100000">
                                          <p:val>
                                            <p:strVal val="#ppt_y"/>
                                          </p:val>
                                        </p:tav>
                                      </p:tavLst>
                                    </p:anim>
                                  </p:childTnLst>
                                </p:cTn>
                              </p:par>
                              <p:par>
                                <p:cTn id="93" presetID="32" presetClass="emph" presetSubtype="0" fill="hold" nodeType="withEffect">
                                  <p:stCondLst>
                                    <p:cond delay="1250"/>
                                  </p:stCondLst>
                                  <p:childTnLst>
                                    <p:animRot by="120000">
                                      <p:cBhvr>
                                        <p:cTn id="94" dur="150" fill="hold">
                                          <p:stCondLst>
                                            <p:cond delay="0"/>
                                          </p:stCondLst>
                                        </p:cTn>
                                        <p:tgtEl>
                                          <p:spTgt spid="28"/>
                                        </p:tgtEl>
                                        <p:attrNameLst>
                                          <p:attrName>r</p:attrName>
                                        </p:attrNameLst>
                                      </p:cBhvr>
                                    </p:animRot>
                                    <p:animRot by="-240000">
                                      <p:cBhvr>
                                        <p:cTn id="95" dur="300" fill="hold">
                                          <p:stCondLst>
                                            <p:cond delay="300"/>
                                          </p:stCondLst>
                                        </p:cTn>
                                        <p:tgtEl>
                                          <p:spTgt spid="28"/>
                                        </p:tgtEl>
                                        <p:attrNameLst>
                                          <p:attrName>r</p:attrName>
                                        </p:attrNameLst>
                                      </p:cBhvr>
                                    </p:animRot>
                                    <p:animRot by="240000">
                                      <p:cBhvr>
                                        <p:cTn id="96" dur="300" fill="hold">
                                          <p:stCondLst>
                                            <p:cond delay="600"/>
                                          </p:stCondLst>
                                        </p:cTn>
                                        <p:tgtEl>
                                          <p:spTgt spid="28"/>
                                        </p:tgtEl>
                                        <p:attrNameLst>
                                          <p:attrName>r</p:attrName>
                                        </p:attrNameLst>
                                      </p:cBhvr>
                                    </p:animRot>
                                    <p:animRot by="-240000">
                                      <p:cBhvr>
                                        <p:cTn id="97" dur="300" fill="hold">
                                          <p:stCondLst>
                                            <p:cond delay="900"/>
                                          </p:stCondLst>
                                        </p:cTn>
                                        <p:tgtEl>
                                          <p:spTgt spid="28"/>
                                        </p:tgtEl>
                                        <p:attrNameLst>
                                          <p:attrName>r</p:attrName>
                                        </p:attrNameLst>
                                      </p:cBhvr>
                                    </p:animRot>
                                    <p:animRot by="120000">
                                      <p:cBhvr>
                                        <p:cTn id="98" dur="300" fill="hold">
                                          <p:stCondLst>
                                            <p:cond delay="1200"/>
                                          </p:stCondLst>
                                        </p:cTn>
                                        <p:tgtEl>
                                          <p:spTgt spid="28"/>
                                        </p:tgtEl>
                                        <p:attrNameLst>
                                          <p:attrName>r</p:attrName>
                                        </p:attrNameLst>
                                      </p:cBhvr>
                                    </p:animRot>
                                  </p:childTnLst>
                                </p:cTn>
                              </p:par>
                              <p:par>
                                <p:cTn id="99" presetID="53" presetClass="entr" presetSubtype="16" fill="hold" nodeType="withEffect">
                                  <p:stCondLst>
                                    <p:cond delay="275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500" fill="hold"/>
                                        <p:tgtEl>
                                          <p:spTgt spid="12"/>
                                        </p:tgtEl>
                                        <p:attrNameLst>
                                          <p:attrName>ppt_w</p:attrName>
                                        </p:attrNameLst>
                                      </p:cBhvr>
                                      <p:tavLst>
                                        <p:tav tm="0">
                                          <p:val>
                                            <p:fltVal val="0"/>
                                          </p:val>
                                        </p:tav>
                                        <p:tav tm="100000">
                                          <p:val>
                                            <p:strVal val="#ppt_w"/>
                                          </p:val>
                                        </p:tav>
                                      </p:tavLst>
                                    </p:anim>
                                    <p:anim calcmode="lin" valueType="num">
                                      <p:cBhvr>
                                        <p:cTn id="102" dur="500" fill="hold"/>
                                        <p:tgtEl>
                                          <p:spTgt spid="12"/>
                                        </p:tgtEl>
                                        <p:attrNameLst>
                                          <p:attrName>ppt_h</p:attrName>
                                        </p:attrNameLst>
                                      </p:cBhvr>
                                      <p:tavLst>
                                        <p:tav tm="0">
                                          <p:val>
                                            <p:fltVal val="0"/>
                                          </p:val>
                                        </p:tav>
                                        <p:tav tm="100000">
                                          <p:val>
                                            <p:strVal val="#ppt_h"/>
                                          </p:val>
                                        </p:tav>
                                      </p:tavLst>
                                    </p:anim>
                                    <p:animEffect transition="in" filter="fade">
                                      <p:cBhvr>
                                        <p:cTn id="103" dur="500"/>
                                        <p:tgtEl>
                                          <p:spTgt spid="12"/>
                                        </p:tgtEl>
                                      </p:cBhvr>
                                    </p:animEffect>
                                  </p:childTnLst>
                                </p:cTn>
                              </p:par>
                              <p:par>
                                <p:cTn id="104" presetID="42" presetClass="entr" presetSubtype="0" fill="hold" nodeType="withEffect">
                                  <p:stCondLst>
                                    <p:cond delay="325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1000"/>
                                        <p:tgtEl>
                                          <p:spTgt spid="45"/>
                                        </p:tgtEl>
                                      </p:cBhvr>
                                    </p:animEffect>
                                    <p:anim calcmode="lin" valueType="num">
                                      <p:cBhvr>
                                        <p:cTn id="107" dur="1000" fill="hold"/>
                                        <p:tgtEl>
                                          <p:spTgt spid="45"/>
                                        </p:tgtEl>
                                        <p:attrNameLst>
                                          <p:attrName>ppt_x</p:attrName>
                                        </p:attrNameLst>
                                      </p:cBhvr>
                                      <p:tavLst>
                                        <p:tav tm="0">
                                          <p:val>
                                            <p:strVal val="#ppt_x"/>
                                          </p:val>
                                        </p:tav>
                                        <p:tav tm="100000">
                                          <p:val>
                                            <p:strVal val="#ppt_x"/>
                                          </p:val>
                                        </p:tav>
                                      </p:tavLst>
                                    </p:anim>
                                    <p:anim calcmode="lin" valueType="num">
                                      <p:cBhvr>
                                        <p:cTn id="108" dur="1000" fill="hold"/>
                                        <p:tgtEl>
                                          <p:spTgt spid="45"/>
                                        </p:tgtEl>
                                        <p:attrNameLst>
                                          <p:attrName>ppt_y</p:attrName>
                                        </p:attrNameLst>
                                      </p:cBhvr>
                                      <p:tavLst>
                                        <p:tav tm="0">
                                          <p:val>
                                            <p:strVal val="#ppt_y+.1"/>
                                          </p:val>
                                        </p:tav>
                                        <p:tav tm="100000">
                                          <p:val>
                                            <p:strVal val="#ppt_y"/>
                                          </p:val>
                                        </p:tav>
                                      </p:tavLst>
                                    </p:anim>
                                  </p:childTnLst>
                                </p:cTn>
                              </p:par>
                            </p:childTnLst>
                          </p:cTn>
                        </p:par>
                        <p:par>
                          <p:cTn id="109" fill="hold">
                            <p:stCondLst>
                              <p:cond delay="0"/>
                            </p:stCondLst>
                            <p:childTnLst>
                              <p:par>
                                <p:cTn id="110" presetID="22" presetClass="entr" presetSubtype="8"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left)">
                                      <p:cBhvr>
                                        <p:cTn id="112" dur="500"/>
                                        <p:tgtEl>
                                          <p:spTgt spid="32"/>
                                        </p:tgtEl>
                                      </p:cBhvr>
                                    </p:animEffect>
                                  </p:childTnLst>
                                </p:cTn>
                              </p:par>
                            </p:childTnLst>
                          </p:cTn>
                        </p:par>
                        <p:par>
                          <p:cTn id="113" fill="hold">
                            <p:stCondLst>
                              <p:cond delay="500"/>
                            </p:stCondLst>
                            <p:childTnLst>
                              <p:par>
                                <p:cTn id="114" presetID="53" presetClass="entr" presetSubtype="528" fill="hold"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p:cTn id="116" dur="750" fill="hold"/>
                                        <p:tgtEl>
                                          <p:spTgt spid="44"/>
                                        </p:tgtEl>
                                        <p:attrNameLst>
                                          <p:attrName>ppt_w</p:attrName>
                                        </p:attrNameLst>
                                      </p:cBhvr>
                                      <p:tavLst>
                                        <p:tav tm="0">
                                          <p:val>
                                            <p:fltVal val="0"/>
                                          </p:val>
                                        </p:tav>
                                        <p:tav tm="100000">
                                          <p:val>
                                            <p:strVal val="#ppt_w"/>
                                          </p:val>
                                        </p:tav>
                                      </p:tavLst>
                                    </p:anim>
                                    <p:anim calcmode="lin" valueType="num">
                                      <p:cBhvr>
                                        <p:cTn id="117" dur="750" fill="hold"/>
                                        <p:tgtEl>
                                          <p:spTgt spid="44"/>
                                        </p:tgtEl>
                                        <p:attrNameLst>
                                          <p:attrName>ppt_h</p:attrName>
                                        </p:attrNameLst>
                                      </p:cBhvr>
                                      <p:tavLst>
                                        <p:tav tm="0">
                                          <p:val>
                                            <p:fltVal val="0"/>
                                          </p:val>
                                        </p:tav>
                                        <p:tav tm="100000">
                                          <p:val>
                                            <p:strVal val="#ppt_h"/>
                                          </p:val>
                                        </p:tav>
                                      </p:tavLst>
                                    </p:anim>
                                    <p:animEffect transition="in" filter="fade">
                                      <p:cBhvr>
                                        <p:cTn id="118" dur="750"/>
                                        <p:tgtEl>
                                          <p:spTgt spid="44"/>
                                        </p:tgtEl>
                                      </p:cBhvr>
                                    </p:animEffect>
                                    <p:anim calcmode="lin" valueType="num">
                                      <p:cBhvr>
                                        <p:cTn id="119" dur="750" fill="hold"/>
                                        <p:tgtEl>
                                          <p:spTgt spid="44"/>
                                        </p:tgtEl>
                                        <p:attrNameLst>
                                          <p:attrName>ppt_x</p:attrName>
                                        </p:attrNameLst>
                                      </p:cBhvr>
                                      <p:tavLst>
                                        <p:tav tm="0">
                                          <p:val>
                                            <p:fltVal val="0.5"/>
                                          </p:val>
                                        </p:tav>
                                        <p:tav tm="100000">
                                          <p:val>
                                            <p:strVal val="#ppt_x"/>
                                          </p:val>
                                        </p:tav>
                                      </p:tavLst>
                                    </p:anim>
                                    <p:anim calcmode="lin" valueType="num">
                                      <p:cBhvr>
                                        <p:cTn id="120" dur="750" fill="hold"/>
                                        <p:tgtEl>
                                          <p:spTgt spid="44"/>
                                        </p:tgtEl>
                                        <p:attrNameLst>
                                          <p:attrName>ppt_y</p:attrName>
                                        </p:attrNameLst>
                                      </p:cBhvr>
                                      <p:tavLst>
                                        <p:tav tm="0">
                                          <p:val>
                                            <p:fltVal val="0.5"/>
                                          </p:val>
                                        </p:tav>
                                        <p:tav tm="100000">
                                          <p:val>
                                            <p:strVal val="#ppt_y"/>
                                          </p:val>
                                        </p:tav>
                                      </p:tavLst>
                                    </p:anim>
                                  </p:childTnLst>
                                </p:cTn>
                              </p:par>
                            </p:childTnLst>
                          </p:cTn>
                        </p:par>
                        <p:par>
                          <p:cTn id="121" fill="hold">
                            <p:stCondLst>
                              <p:cond delay="1500"/>
                            </p:stCondLst>
                            <p:childTnLst>
                              <p:par>
                                <p:cTn id="122" presetID="53" presetClass="entr" presetSubtype="528"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500" fill="hold"/>
                                        <p:tgtEl>
                                          <p:spTgt spid="3"/>
                                        </p:tgtEl>
                                        <p:attrNameLst>
                                          <p:attrName>ppt_w</p:attrName>
                                        </p:attrNameLst>
                                      </p:cBhvr>
                                      <p:tavLst>
                                        <p:tav tm="0">
                                          <p:val>
                                            <p:fltVal val="0"/>
                                          </p:val>
                                        </p:tav>
                                        <p:tav tm="100000">
                                          <p:val>
                                            <p:strVal val="#ppt_w"/>
                                          </p:val>
                                        </p:tav>
                                      </p:tavLst>
                                    </p:anim>
                                    <p:anim calcmode="lin" valueType="num">
                                      <p:cBhvr>
                                        <p:cTn id="125" dur="1500" fill="hold"/>
                                        <p:tgtEl>
                                          <p:spTgt spid="3"/>
                                        </p:tgtEl>
                                        <p:attrNameLst>
                                          <p:attrName>ppt_h</p:attrName>
                                        </p:attrNameLst>
                                      </p:cBhvr>
                                      <p:tavLst>
                                        <p:tav tm="0">
                                          <p:val>
                                            <p:fltVal val="0"/>
                                          </p:val>
                                        </p:tav>
                                        <p:tav tm="100000">
                                          <p:val>
                                            <p:strVal val="#ppt_h"/>
                                          </p:val>
                                        </p:tav>
                                      </p:tavLst>
                                    </p:anim>
                                    <p:animEffect transition="in" filter="fade">
                                      <p:cBhvr>
                                        <p:cTn id="126" dur="1500"/>
                                        <p:tgtEl>
                                          <p:spTgt spid="3"/>
                                        </p:tgtEl>
                                      </p:cBhvr>
                                    </p:animEffect>
                                    <p:anim calcmode="lin" valueType="num">
                                      <p:cBhvr>
                                        <p:cTn id="127" dur="1500" fill="hold"/>
                                        <p:tgtEl>
                                          <p:spTgt spid="3"/>
                                        </p:tgtEl>
                                        <p:attrNameLst>
                                          <p:attrName>ppt_x</p:attrName>
                                        </p:attrNameLst>
                                      </p:cBhvr>
                                      <p:tavLst>
                                        <p:tav tm="0">
                                          <p:val>
                                            <p:fltVal val="0.5"/>
                                          </p:val>
                                        </p:tav>
                                        <p:tav tm="100000">
                                          <p:val>
                                            <p:strVal val="#ppt_x"/>
                                          </p:val>
                                        </p:tav>
                                      </p:tavLst>
                                    </p:anim>
                                    <p:anim calcmode="lin" valueType="num">
                                      <p:cBhvr>
                                        <p:cTn id="128" dur="1500" fill="hold"/>
                                        <p:tgtEl>
                                          <p:spTgt spid="3"/>
                                        </p:tgtEl>
                                        <p:attrNameLst>
                                          <p:attrName>ppt_y</p:attrName>
                                        </p:attrNameLst>
                                      </p:cBhvr>
                                      <p:tavLst>
                                        <p:tav tm="0">
                                          <p:val>
                                            <p:fltVal val="0.5"/>
                                          </p:val>
                                        </p:tav>
                                        <p:tav tm="100000">
                                          <p:val>
                                            <p:strVal val="#ppt_y"/>
                                          </p:val>
                                        </p:tav>
                                      </p:tavLst>
                                    </p:anim>
                                  </p:childTnLst>
                                </p:cTn>
                              </p:par>
                              <p:par>
                                <p:cTn id="129" presetID="30" presetClass="entr" presetSubtype="0" fill="hold" nodeType="with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800" decel="100000"/>
                                        <p:tgtEl>
                                          <p:spTgt spid="3"/>
                                        </p:tgtEl>
                                      </p:cBhvr>
                                    </p:animEffect>
                                    <p:anim calcmode="lin" valueType="num">
                                      <p:cBhvr>
                                        <p:cTn id="132" dur="800" decel="100000" fill="hold"/>
                                        <p:tgtEl>
                                          <p:spTgt spid="3"/>
                                        </p:tgtEl>
                                        <p:attrNameLst>
                                          <p:attrName>style.rotation</p:attrName>
                                        </p:attrNameLst>
                                      </p:cBhvr>
                                      <p:tavLst>
                                        <p:tav tm="0">
                                          <p:val>
                                            <p:fltVal val="-90"/>
                                          </p:val>
                                        </p:tav>
                                        <p:tav tm="100000">
                                          <p:val>
                                            <p:fltVal val="0"/>
                                          </p:val>
                                        </p:tav>
                                      </p:tavLst>
                                    </p:anim>
                                    <p:anim calcmode="lin" valueType="num">
                                      <p:cBhvr>
                                        <p:cTn id="133" dur="800" decel="100000" fill="hold"/>
                                        <p:tgtEl>
                                          <p:spTgt spid="3"/>
                                        </p:tgtEl>
                                        <p:attrNameLst>
                                          <p:attrName>ppt_x</p:attrName>
                                        </p:attrNameLst>
                                      </p:cBhvr>
                                      <p:tavLst>
                                        <p:tav tm="0">
                                          <p:val>
                                            <p:strVal val="#ppt_x+0.4"/>
                                          </p:val>
                                        </p:tav>
                                        <p:tav tm="100000">
                                          <p:val>
                                            <p:strVal val="#ppt_x-0.05"/>
                                          </p:val>
                                        </p:tav>
                                      </p:tavLst>
                                    </p:anim>
                                    <p:anim calcmode="lin" valueType="num">
                                      <p:cBhvr>
                                        <p:cTn id="134" dur="800" decel="100000" fill="hold"/>
                                        <p:tgtEl>
                                          <p:spTgt spid="3"/>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p:cTn id="13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1"/>
            <a:ext cx="12192000" cy="590503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223" y="233065"/>
            <a:ext cx="2613867" cy="117511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356" y="564028"/>
            <a:ext cx="2557705" cy="2008523"/>
          </a:xfrm>
          <a:prstGeom prst="rect">
            <a:avLst/>
          </a:prstGeom>
        </p:spPr>
      </p:pic>
      <p:grpSp>
        <p:nvGrpSpPr>
          <p:cNvPr id="28" name="组合 27"/>
          <p:cNvGrpSpPr/>
          <p:nvPr/>
        </p:nvGrpSpPr>
        <p:grpSpPr>
          <a:xfrm>
            <a:off x="2015621" y="330551"/>
            <a:ext cx="9308729" cy="5222405"/>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4254" y="454041"/>
            <a:ext cx="2400049" cy="1882392"/>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695360" y="3267266"/>
            <a:ext cx="1342288" cy="1475449"/>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5832389"/>
            <a:ext cx="12247311" cy="1063972"/>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06337" y="3887499"/>
            <a:ext cx="3419484" cy="1927299"/>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9313" y="4405433"/>
            <a:ext cx="2297156" cy="1967033"/>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57619" y="4243561"/>
            <a:ext cx="2297156" cy="1967033"/>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2492" y="4829246"/>
            <a:ext cx="2348781" cy="1569268"/>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7230" y="3821039"/>
            <a:ext cx="1093967" cy="2747943"/>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01458" y="4818498"/>
            <a:ext cx="1273076" cy="1585740"/>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5874" y="5210061"/>
            <a:ext cx="477628" cy="1401664"/>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2596" y="5286142"/>
            <a:ext cx="523843" cy="1315845"/>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8217" y="4055311"/>
            <a:ext cx="3419484" cy="1927299"/>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8911511" y="5795191"/>
            <a:ext cx="3313443" cy="1058691"/>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73245" y="3615288"/>
            <a:ext cx="1104980" cy="3242713"/>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95163" y="5942360"/>
            <a:ext cx="1627115" cy="659627"/>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051217" y="4830397"/>
            <a:ext cx="482227" cy="1111963"/>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3946" y="6052182"/>
            <a:ext cx="1576452" cy="842932"/>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10987692" y="5700200"/>
            <a:ext cx="1253736" cy="1186632"/>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8337525" y="5962042"/>
            <a:ext cx="976319" cy="395796"/>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5080" y="820621"/>
            <a:ext cx="2017472" cy="2217615"/>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406365" y="1393599"/>
            <a:ext cx="3239131" cy="3239131"/>
          </a:xfrm>
          <a:prstGeom prst="rect">
            <a:avLst/>
          </a:prstGeom>
        </p:spPr>
      </p:pic>
      <p:sp>
        <p:nvSpPr>
          <p:cNvPr id="43" name="文本框 42"/>
          <p:cNvSpPr txBox="1"/>
          <p:nvPr/>
        </p:nvSpPr>
        <p:spPr>
          <a:xfrm>
            <a:off x="3163690" y="1408178"/>
            <a:ext cx="6565490" cy="3139321"/>
          </a:xfrm>
          <a:prstGeom prst="rect">
            <a:avLst/>
          </a:prstGeom>
          <a:noFill/>
        </p:spPr>
        <p:txBody>
          <a:bodyPr wrap="square" rtlCol="0">
            <a:spAutoFit/>
          </a:bodyPr>
          <a:lstStyle/>
          <a:p>
            <a:pPr algn="ctr" defTabSz="914377"/>
            <a:r>
              <a:rPr lang="en-US" altLang="zh-CN" sz="6600" b="1" spc="50" smtClean="0">
                <a:ln w="9525" cmpd="sng">
                  <a:solidFill>
                    <a:srgbClr val="5B9BD5"/>
                  </a:solidFill>
                  <a:prstDash val="solid"/>
                </a:ln>
                <a:solidFill>
                  <a:srgbClr val="70AD47">
                    <a:tint val="1000"/>
                  </a:srgbClr>
                </a:solidFill>
                <a:effectLst>
                  <a:glow rad="38100">
                    <a:srgbClr val="5B9BD5">
                      <a:alpha val="40000"/>
                    </a:srgbClr>
                  </a:glow>
                </a:effectLst>
                <a:latin typeface="Times New Roman" panose="02020603050405020304" pitchFamily="18" charset="0"/>
                <a:cs typeface="Times New Roman" panose="02020603050405020304" pitchFamily="18" charset="0"/>
                <a:sym typeface="+mn-lt"/>
              </a:rPr>
              <a:t>CẢM </a:t>
            </a:r>
            <a:r>
              <a:rPr lang="en-US" altLang="zh-CN" sz="6600" b="1" spc="50" dirty="0">
                <a:ln w="9525" cmpd="sng">
                  <a:solidFill>
                    <a:srgbClr val="5B9BD5"/>
                  </a:solidFill>
                  <a:prstDash val="solid"/>
                </a:ln>
                <a:solidFill>
                  <a:srgbClr val="70AD47">
                    <a:tint val="1000"/>
                  </a:srgbClr>
                </a:solidFill>
                <a:effectLst>
                  <a:glow rad="38100">
                    <a:srgbClr val="5B9BD5">
                      <a:alpha val="40000"/>
                    </a:srgbClr>
                  </a:glow>
                </a:effectLst>
                <a:latin typeface="Times New Roman" panose="02020603050405020304" pitchFamily="18" charset="0"/>
                <a:cs typeface="Times New Roman" panose="02020603050405020304" pitchFamily="18" charset="0"/>
                <a:sym typeface="+mn-lt"/>
              </a:rPr>
              <a:t>ƠN CÁC EM LẮNG NGHE</a:t>
            </a:r>
            <a:endParaRPr lang="zh-CN" altLang="en-US" sz="6600" b="1" spc="50" dirty="0">
              <a:ln w="9525" cmpd="sng">
                <a:solidFill>
                  <a:srgbClr val="5B9BD5"/>
                </a:solidFill>
                <a:prstDash val="solid"/>
              </a:ln>
              <a:solidFill>
                <a:srgbClr val="70AD47">
                  <a:tint val="1000"/>
                </a:srgbClr>
              </a:solidFill>
              <a:effectLst>
                <a:glow rad="38100">
                  <a:srgbClr val="5B9BD5">
                    <a:alpha val="40000"/>
                  </a:srgbClr>
                </a:glo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87753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100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5051548"/>
            <a:ext cx="8802485" cy="905274"/>
            <a:chOff x="413943" y="5360626"/>
            <a:chExt cx="8802485" cy="905274"/>
          </a:xfrm>
        </p:grpSpPr>
        <p:sp>
          <p:nvSpPr>
            <p:cNvPr id="6" name="Pentagon 5"/>
            <p:cNvSpPr/>
            <p:nvPr/>
          </p:nvSpPr>
          <p:spPr>
            <a:xfrm>
              <a:off x="413943" y="5360626"/>
              <a:ext cx="1432963" cy="733331"/>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7" name="Chevron 6"/>
            <p:cNvSpPr/>
            <p:nvPr/>
          </p:nvSpPr>
          <p:spPr>
            <a:xfrm>
              <a:off x="1717381" y="5360626"/>
              <a:ext cx="615637" cy="733331"/>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48130" y="5434903"/>
              <a:ext cx="6768298" cy="830997"/>
            </a:xfrm>
            <a:prstGeom prst="rect">
              <a:avLst/>
            </a:prstGeom>
            <a:solidFill>
              <a:srgbClr val="3399FF"/>
            </a:solidFill>
          </p:spPr>
          <p:txBody>
            <a:bodyPr wrap="square" rtlCol="0">
              <a:spAutoFit/>
            </a:bodyPr>
            <a:lstStyle/>
            <a:p>
              <a:r>
                <a:rPr lang="vi-VN" sz="2400" dirty="0" smtClean="0">
                  <a:solidFill>
                    <a:prstClr val="white"/>
                  </a:solidFill>
                  <a:latin typeface="Times New Roman" panose="02020603050405020304" pitchFamily="18" charset="0"/>
                  <a:cs typeface="Times New Roman" panose="02020603050405020304" pitchFamily="18" charset="0"/>
                </a:rPr>
                <a:t>Hình dạng một số sinh vật quan sát dưới kính hiển vi quang học</a:t>
              </a:r>
              <a:endParaRPr lang="vi-VN" sz="2400" dirty="0">
                <a:solidFill>
                  <a:prstClr val="white"/>
                </a:solidFill>
                <a:latin typeface="Times New Roman" panose="02020603050405020304" pitchFamily="18" charset="0"/>
                <a:cs typeface="Times New Roman" panose="02020603050405020304" pitchFamily="18" charset="0"/>
              </a:endParaRPr>
            </a:p>
          </p:txBody>
        </p:sp>
      </p:grpSp>
      <p:pic>
        <p:nvPicPr>
          <p:cNvPr id="1026" name="Picture 2" descr="10,708 Microscope Isolated Illustrations &amp;amp; Clip Art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8467" b="10430"/>
          <a:stretch/>
        </p:blipFill>
        <p:spPr bwMode="auto">
          <a:xfrm>
            <a:off x="8953877" y="3599574"/>
            <a:ext cx="3238123" cy="31687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ính hiển vi trường tối 3 mắt Optika B-383DK | Techno Co., LT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37" r="13658"/>
          <a:stretch/>
        </p:blipFill>
        <p:spPr bwMode="auto">
          <a:xfrm>
            <a:off x="506108" y="2033324"/>
            <a:ext cx="2136617" cy="2867745"/>
          </a:xfrm>
          <a:prstGeom prst="rect">
            <a:avLst/>
          </a:prstGeom>
          <a:noFill/>
          <a:extLst>
            <a:ext uri="{909E8E84-426E-40DD-AFC4-6F175D3DCCD1}">
              <a14:hiddenFill xmlns:a14="http://schemas.microsoft.com/office/drawing/2010/main">
                <a:solidFill>
                  <a:srgbClr val="FFFFFF"/>
                </a:solidFill>
              </a14:hiddenFill>
            </a:ext>
          </a:extLst>
        </p:spPr>
      </p:pic>
      <p:sp>
        <p:nvSpPr>
          <p:cNvPr id="14" name="Flowchart: Merge 13"/>
          <p:cNvSpPr/>
          <p:nvPr/>
        </p:nvSpPr>
        <p:spPr>
          <a:xfrm rot="3720590">
            <a:off x="1954569" y="1864294"/>
            <a:ext cx="2393305" cy="2963033"/>
          </a:xfrm>
          <a:prstGeom prst="flowChartMerge">
            <a:avLst/>
          </a:prstGeom>
          <a:solidFill>
            <a:srgbClr val="B5E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5" name="Picture 2" descr="Sinh học 6 Bài 50: Vi khuẩ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3154" y="392312"/>
            <a:ext cx="3747813" cy="3606556"/>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7525945" y="323321"/>
            <a:ext cx="4666055" cy="2541011"/>
          </a:xfrm>
          <a:prstGeom prst="cloudCallout">
            <a:avLst>
              <a:gd name="adj1" fmla="val -44535"/>
              <a:gd name="adj2" fmla="val 82751"/>
            </a:avLst>
          </a:prstGeom>
          <a:solidFill>
            <a:srgbClr val="0ACBD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smtClean="0">
                <a:latin typeface="Times New Roman" panose="02020603050405020304" pitchFamily="18" charset="0"/>
                <a:ea typeface="#9Slide03 Roboto Condensed" panose="02000000000000000000" pitchFamily="2" charset="0"/>
                <a:cs typeface="Times New Roman" panose="02020603050405020304" pitchFamily="18" charset="0"/>
              </a:rPr>
              <a:t>Hình dạng, kích thước, vai trò rất đa dạng phong phú. Để hiểu rõ hơn chúng ta sẽ tìm hiểu nội dung bài.</a:t>
            </a:r>
            <a:endParaRPr lang="vi-VN" sz="2300" dirty="0">
              <a:latin typeface="Times New Roman" panose="02020603050405020304" pitchFamily="18" charset="0"/>
              <a:ea typeface="#9Slide03 Roboto Condensed"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7323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904" y="4171065"/>
            <a:ext cx="2354436" cy="1335107"/>
          </a:xfrm>
          <a:prstGeom prst="rect">
            <a:avLst/>
          </a:prstGeom>
        </p:spPr>
      </p:pic>
      <p:grpSp>
        <p:nvGrpSpPr>
          <p:cNvPr id="6" name="组合 5"/>
          <p:cNvGrpSpPr/>
          <p:nvPr/>
        </p:nvGrpSpPr>
        <p:grpSpPr>
          <a:xfrm rot="20946486">
            <a:off x="746318" y="3507405"/>
            <a:ext cx="1487935" cy="1623888"/>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267770" y="2562437"/>
              <a:ext cx="437860" cy="992579"/>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pPr defTabSz="914377"/>
              <a:r>
                <a:rPr lang="en-US" altLang="zh-CN" sz="8000" b="1" dirty="0">
                  <a:ln w="12700">
                    <a:solidFill>
                      <a:srgbClr val="FF9933"/>
                    </a:solidFill>
                    <a:prstDash val="solid"/>
                  </a:ln>
                  <a:pattFill prst="ltDnDiag">
                    <a:fgClr>
                      <a:srgbClr val="FF9933"/>
                    </a:fgClr>
                    <a:bgClr>
                      <a:prstClr val="white"/>
                    </a:bgClr>
                  </a:pattFill>
                  <a:latin typeface="Times New Roman" panose="02020603050405020304" pitchFamily="18" charset="0"/>
                  <a:cs typeface="Times New Roman" panose="02020603050405020304" pitchFamily="18" charset="0"/>
                </a:rPr>
                <a:t>I</a:t>
              </a:r>
              <a:endParaRPr lang="zh-CN" altLang="en-US" sz="8000" b="1" dirty="0">
                <a:ln w="12700">
                  <a:solidFill>
                    <a:srgbClr val="FF9933"/>
                  </a:solidFill>
                  <a:prstDash val="solid"/>
                </a:ln>
                <a:pattFill prst="ltDnDiag">
                  <a:fgClr>
                    <a:srgbClr val="FF9933"/>
                  </a:fgClr>
                  <a:bgClr>
                    <a:prstClr val="white"/>
                  </a:bgClr>
                </a:pattFill>
                <a:latin typeface="Times New Roman" panose="02020603050405020304" pitchFamily="18" charset="0"/>
                <a:cs typeface="Times New Roman" panose="02020603050405020304" pitchFamily="18" charset="0"/>
              </a:endParaRPr>
            </a:p>
          </p:txBody>
        </p:sp>
      </p:grpSp>
      <p:sp>
        <p:nvSpPr>
          <p:cNvPr id="8" name="文本框 7"/>
          <p:cNvSpPr txBox="1"/>
          <p:nvPr/>
        </p:nvSpPr>
        <p:spPr>
          <a:xfrm>
            <a:off x="4378643" y="4069177"/>
            <a:ext cx="6845144" cy="769441"/>
          </a:xfrm>
          <a:prstGeom prst="rect">
            <a:avLst/>
          </a:prstGeom>
          <a:noFill/>
        </p:spPr>
        <p:txBody>
          <a:bodyPr wrap="none" rtlCol="0">
            <a:spAutoFit/>
          </a:bodyPr>
          <a:lstStyle/>
          <a:p>
            <a:pPr defTabSz="914377"/>
            <a:r>
              <a:rPr lang="vi-VN" altLang="zh-CN" sz="4400" b="1" dirty="0" smtClean="0">
                <a:solidFill>
                  <a:prstClr val="white"/>
                </a:solidFill>
                <a:latin typeface="Times New Roman" panose="02020603050405020304" pitchFamily="18" charset="0"/>
                <a:cs typeface="Times New Roman" panose="02020603050405020304" pitchFamily="18" charset="0"/>
              </a:rPr>
              <a:t>Sự đa dạng nguyên sinh vật</a:t>
            </a:r>
            <a:endParaRPr lang="vi-VN" altLang="zh-CN" sz="4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542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300" fill="hold">
                                          <p:stCondLst>
                                            <p:cond delay="0"/>
                                          </p:stCondLst>
                                        </p:cTn>
                                        <p:tgtEl>
                                          <p:spTgt spid="3"/>
                                        </p:tgtEl>
                                        <p:attrNameLst>
                                          <p:attrName>r</p:attrName>
                                        </p:attrNameLst>
                                      </p:cBhvr>
                                    </p:animRot>
                                    <p:animRot by="-240000">
                                      <p:cBhvr>
                                        <p:cTn id="11" dur="600" fill="hold">
                                          <p:stCondLst>
                                            <p:cond delay="600"/>
                                          </p:stCondLst>
                                        </p:cTn>
                                        <p:tgtEl>
                                          <p:spTgt spid="3"/>
                                        </p:tgtEl>
                                        <p:attrNameLst>
                                          <p:attrName>r</p:attrName>
                                        </p:attrNameLst>
                                      </p:cBhvr>
                                    </p:animRot>
                                    <p:animRot by="240000">
                                      <p:cBhvr>
                                        <p:cTn id="12" dur="600" fill="hold">
                                          <p:stCondLst>
                                            <p:cond delay="1200"/>
                                          </p:stCondLst>
                                        </p:cTn>
                                        <p:tgtEl>
                                          <p:spTgt spid="3"/>
                                        </p:tgtEl>
                                        <p:attrNameLst>
                                          <p:attrName>r</p:attrName>
                                        </p:attrNameLst>
                                      </p:cBhvr>
                                    </p:animRot>
                                    <p:animRot by="-240000">
                                      <p:cBhvr>
                                        <p:cTn id="13" dur="600" fill="hold">
                                          <p:stCondLst>
                                            <p:cond delay="1800"/>
                                          </p:stCondLst>
                                        </p:cTn>
                                        <p:tgtEl>
                                          <p:spTgt spid="3"/>
                                        </p:tgtEl>
                                        <p:attrNameLst>
                                          <p:attrName>r</p:attrName>
                                        </p:attrNameLst>
                                      </p:cBhvr>
                                    </p:animRot>
                                    <p:animRot by="120000">
                                      <p:cBhvr>
                                        <p:cTn id="14" dur="600" fill="hold">
                                          <p:stCondLst>
                                            <p:cond delay="2400"/>
                                          </p:stCondLst>
                                        </p:cTn>
                                        <p:tgtEl>
                                          <p:spTgt spid="3"/>
                                        </p:tgtEl>
                                        <p:attrNameLst>
                                          <p:attrName>r</p:attrName>
                                        </p:attrNameLst>
                                      </p:cBhvr>
                                    </p:animRot>
                                  </p:childTnLst>
                                </p:cTn>
                              </p:par>
                            </p:childTnLst>
                          </p:cTn>
                        </p:par>
                        <p:par>
                          <p:cTn id="15" fill="hold">
                            <p:stCondLst>
                              <p:cond delay="3000"/>
                            </p:stCondLst>
                            <p:childTnLst>
                              <p:par>
                                <p:cTn id="16" presetID="49" presetClass="entr" presetSubtype="0" decel="10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 calcmode="lin" valueType="num">
                                      <p:cBhvr>
                                        <p:cTn id="20" dur="1250" fill="hold"/>
                                        <p:tgtEl>
                                          <p:spTgt spid="6"/>
                                        </p:tgtEl>
                                        <p:attrNameLst>
                                          <p:attrName>style.rotation</p:attrName>
                                        </p:attrNameLst>
                                      </p:cBhvr>
                                      <p:tavLst>
                                        <p:tav tm="0">
                                          <p:val>
                                            <p:fltVal val="360"/>
                                          </p:val>
                                        </p:tav>
                                        <p:tav tm="100000">
                                          <p:val>
                                            <p:fltVal val="0"/>
                                          </p:val>
                                        </p:tav>
                                      </p:tavLst>
                                    </p:anim>
                                    <p:animEffect transition="in" filter="fade">
                                      <p:cBhvr>
                                        <p:cTn id="21" dur="1250"/>
                                        <p:tgtEl>
                                          <p:spTgt spid="6"/>
                                        </p:tgtEl>
                                      </p:cBhvr>
                                    </p:animEffect>
                                  </p:childTnLst>
                                </p:cTn>
                              </p:par>
                              <p:par>
                                <p:cTn id="22" presetID="0" presetClass="path" presetSubtype="0" accel="50000" decel="50000" fill="hold" nodeType="withEffect">
                                  <p:stCondLst>
                                    <p:cond delay="0"/>
                                  </p:stCondLst>
                                  <p:childTnLst>
                                    <p:animMotion origin="layout" path="M -0.00378 -0.00764 L 0.0776 0.04931 " pathEditMode="relative" rAng="0" ptsTypes="AA">
                                      <p:cBhvr>
                                        <p:cTn id="23" dur="1250" spd="-100000" fill="hold"/>
                                        <p:tgtEl>
                                          <p:spTgt spid="6"/>
                                        </p:tgtEl>
                                        <p:attrNameLst>
                                          <p:attrName>ppt_x</p:attrName>
                                          <p:attrName>ppt_y</p:attrName>
                                        </p:attrNameLst>
                                      </p:cBhvr>
                                      <p:rCtr x="4062" y="2847"/>
                                    </p:animMotion>
                                  </p:childTnLst>
                                </p:cTn>
                              </p:par>
                            </p:childTnLst>
                          </p:cTn>
                        </p:par>
                        <p:par>
                          <p:cTn id="24" fill="hold">
                            <p:stCondLst>
                              <p:cond delay="4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51134" y="0"/>
            <a:ext cx="3240866" cy="2489703"/>
          </a:xfrm>
          <a:prstGeom prst="rect">
            <a:avLst/>
          </a:prstGeom>
        </p:spPr>
      </p:pic>
      <p:sp>
        <p:nvSpPr>
          <p:cNvPr id="17" name="Rectangle 16"/>
          <p:cNvSpPr/>
          <p:nvPr/>
        </p:nvSpPr>
        <p:spPr>
          <a:xfrm>
            <a:off x="3526622" y="4117870"/>
            <a:ext cx="4345865" cy="1637266"/>
          </a:xfrm>
          <a:prstGeom prst="rect">
            <a:avLst/>
          </a:prstGeom>
          <a:solidFill>
            <a:srgbClr val="00206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2400" dirty="0" smtClean="0">
                <a:solidFill>
                  <a:schemeClr val="bg1"/>
                </a:solidFill>
                <a:latin typeface="Times New Roman" panose="02020603050405020304" pitchFamily="18" charset="0"/>
                <a:cs typeface="Times New Roman" panose="02020603050405020304" pitchFamily="18" charset="0"/>
              </a:rPr>
              <a:t>Gọi tên, mô tả hình dạng và nêu đặc điểm nhận biết của các nguyên sinh vật có trong hình 17.2</a:t>
            </a:r>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34154" y="1783533"/>
            <a:ext cx="2444436" cy="1104522"/>
          </a:xfrm>
          <a:prstGeom prst="rect">
            <a:avLst/>
          </a:pr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vi-VN"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Tảo lục đơn bào: </a:t>
            </a:r>
            <a:r>
              <a:rPr lang="vi-VN" sz="1600" dirty="0" smtClean="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rPr>
              <a:t>Tế bào có hình cầu, có màu xanh lục, mang nhiều lục lạp</a:t>
            </a:r>
            <a:endParaRPr lang="vi-VN" sz="1600" dirty="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20" name="Picture 19"/>
          <p:cNvPicPr/>
          <p:nvPr/>
        </p:nvPicPr>
        <p:blipFill rotWithShape="1">
          <a:blip r:embed="rId3">
            <a:lum contrast="18000"/>
          </a:blip>
          <a:srcRect l="19696" t="4890" r="18155"/>
          <a:stretch/>
        </p:blipFill>
        <p:spPr>
          <a:xfrm>
            <a:off x="1104523" y="90535"/>
            <a:ext cx="1095470" cy="1575303"/>
          </a:xfrm>
          <a:prstGeom prst="rect">
            <a:avLst/>
          </a:prstGeom>
          <a:noFill/>
          <a:ln>
            <a:noFill/>
          </a:ln>
          <a:effectLst>
            <a:outerShdw blurRad="63500" sx="102000" sy="102000" algn="ctr" rotWithShape="0">
              <a:prstClr val="black">
                <a:alpha val="40000"/>
              </a:prstClr>
            </a:outerShdw>
          </a:effectLst>
        </p:spPr>
      </p:pic>
      <p:pic>
        <p:nvPicPr>
          <p:cNvPr id="21" name="Picture 20"/>
          <p:cNvPicPr/>
          <p:nvPr/>
        </p:nvPicPr>
        <p:blipFill>
          <a:blip r:embed="rId4">
            <a:lum contrast="12000"/>
          </a:blip>
          <a:stretch>
            <a:fillRect/>
          </a:stretch>
        </p:blipFill>
        <p:spPr>
          <a:xfrm>
            <a:off x="3494689" y="90534"/>
            <a:ext cx="1881505" cy="1575303"/>
          </a:xfrm>
          <a:prstGeom prst="rect">
            <a:avLst/>
          </a:prstGeom>
          <a:noFill/>
          <a:ln>
            <a:noFill/>
          </a:ln>
          <a:effectLst>
            <a:outerShdw blurRad="63500" sx="102000" sy="102000" algn="ctr" rotWithShape="0">
              <a:prstClr val="black">
                <a:alpha val="40000"/>
              </a:prstClr>
            </a:outerShdw>
          </a:effectLst>
        </p:spPr>
      </p:pic>
      <p:sp>
        <p:nvSpPr>
          <p:cNvPr id="22" name="Rectangle 21"/>
          <p:cNvSpPr/>
          <p:nvPr/>
        </p:nvSpPr>
        <p:spPr>
          <a:xfrm>
            <a:off x="3213223" y="1783533"/>
            <a:ext cx="2444436" cy="1783632"/>
          </a:xfrm>
          <a:prstGeom prst="rect">
            <a:avLst/>
          </a:pr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vi-VN"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Tảo silic: </a:t>
            </a:r>
            <a:r>
              <a:rPr lang="vi-VN" sz="1600" dirty="0" smtClean="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rPr>
              <a:t>Cơ thể đơn bào với nhiều hình dạng khác nhau, sống đơn độc hay thành tập đoàn. Chúng có thành phần tế bào và vách ngăn ở giữa.</a:t>
            </a:r>
            <a:endParaRPr lang="vi-VN" sz="1600" dirty="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23" name="Picture 22"/>
          <p:cNvPicPr/>
          <p:nvPr/>
        </p:nvPicPr>
        <p:blipFill>
          <a:blip r:embed="rId5">
            <a:lum contrast="18000"/>
          </a:blip>
          <a:stretch>
            <a:fillRect/>
          </a:stretch>
        </p:blipFill>
        <p:spPr>
          <a:xfrm>
            <a:off x="6194624" y="90533"/>
            <a:ext cx="1839771" cy="1575303"/>
          </a:xfrm>
          <a:prstGeom prst="rect">
            <a:avLst/>
          </a:prstGeom>
          <a:noFill/>
          <a:ln>
            <a:noFill/>
          </a:ln>
        </p:spPr>
      </p:pic>
      <p:sp>
        <p:nvSpPr>
          <p:cNvPr id="24" name="Rectangle 23"/>
          <p:cNvSpPr/>
          <p:nvPr/>
        </p:nvSpPr>
        <p:spPr>
          <a:xfrm>
            <a:off x="5892292" y="1783533"/>
            <a:ext cx="2444436" cy="1391746"/>
          </a:xfrm>
          <a:prstGeom prst="rect">
            <a:avLst/>
          </a:pr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vi-VN"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Trùng roi: </a:t>
            </a:r>
            <a:r>
              <a:rPr lang="vi-VN" sz="1600" dirty="0" smtClean="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rPr>
              <a:t>Cơ thể đơn bào hình thoi, có một roi dài, roi xoáy vào nước giúp cơ thể di chuyển.</a:t>
            </a:r>
            <a:endParaRPr lang="vi-VN" sz="1600" dirty="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25" name="Picture 24"/>
          <p:cNvPicPr/>
          <p:nvPr/>
        </p:nvPicPr>
        <p:blipFill>
          <a:blip r:embed="rId6">
            <a:lum contrast="18000"/>
          </a:blip>
          <a:stretch>
            <a:fillRect/>
          </a:stretch>
        </p:blipFill>
        <p:spPr>
          <a:xfrm>
            <a:off x="938174" y="3175279"/>
            <a:ext cx="1636395" cy="1333500"/>
          </a:xfrm>
          <a:prstGeom prst="rect">
            <a:avLst/>
          </a:prstGeom>
          <a:noFill/>
          <a:ln>
            <a:noFill/>
          </a:ln>
        </p:spPr>
      </p:pic>
      <p:sp>
        <p:nvSpPr>
          <p:cNvPr id="26" name="Rectangle 25"/>
          <p:cNvSpPr/>
          <p:nvPr/>
        </p:nvSpPr>
        <p:spPr>
          <a:xfrm>
            <a:off x="534154" y="4660661"/>
            <a:ext cx="2444436" cy="1104522"/>
          </a:xfrm>
          <a:prstGeom prst="rect">
            <a:avLst/>
          </a:pr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vi-VN"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Trùng giày</a:t>
            </a:r>
            <a:r>
              <a:rPr lang="en-US"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a:t>
            </a:r>
            <a:r>
              <a:rPr lang="vi-VN"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1600" dirty="0" smtClean="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rPr>
              <a:t>Cơ thể đơn bào hình dạng giống đế giày. Chúng di chuyển nhờ lông bơi.</a:t>
            </a:r>
            <a:endParaRPr lang="vi-VN" sz="1600" dirty="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pic>
        <p:nvPicPr>
          <p:cNvPr id="27" name="Picture 26"/>
          <p:cNvPicPr/>
          <p:nvPr/>
        </p:nvPicPr>
        <p:blipFill>
          <a:blip r:embed="rId7">
            <a:lum contrast="12000"/>
          </a:blip>
          <a:srcRect t="7533" b="8060"/>
          <a:stretch>
            <a:fillRect/>
          </a:stretch>
        </p:blipFill>
        <p:spPr>
          <a:xfrm>
            <a:off x="9199949" y="2694835"/>
            <a:ext cx="1771650" cy="1423035"/>
          </a:xfrm>
          <a:prstGeom prst="rect">
            <a:avLst/>
          </a:prstGeom>
          <a:noFill/>
          <a:ln>
            <a:noFill/>
          </a:ln>
        </p:spPr>
      </p:pic>
      <p:sp>
        <p:nvSpPr>
          <p:cNvPr id="28" name="Rectangle 27"/>
          <p:cNvSpPr/>
          <p:nvPr/>
        </p:nvSpPr>
        <p:spPr>
          <a:xfrm>
            <a:off x="8420519" y="4277127"/>
            <a:ext cx="3330511" cy="1478009"/>
          </a:xfrm>
          <a:prstGeom prst="rect">
            <a:avLst/>
          </a:pr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vi-VN"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Trùng biến hình</a:t>
            </a:r>
            <a:r>
              <a:rPr lang="en-US"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a:t>
            </a:r>
            <a:r>
              <a:rPr lang="vi-VN" sz="1600" dirty="0" smtClean="0">
                <a:solidFill>
                  <a:srgbClr val="0070C0"/>
                </a:solidFill>
                <a:latin typeface="Times New Roman" panose="02020603050405020304" pitchFamily="18" charset="0"/>
                <a:ea typeface="#9Slide03 Roboto Condensed" panose="02000000000000000000" pitchFamily="2" charset="0"/>
                <a:cs typeface="Times New Roman" panose="02020603050405020304" pitchFamily="18" charset="0"/>
              </a:rPr>
              <a:t> </a:t>
            </a:r>
            <a:r>
              <a:rPr lang="vi-VN" sz="1600" dirty="0" smtClean="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rPr>
              <a:t>Cơ thể đơn bào luôn thay đổi hình dạng. Chúng di chuyển nhờ dòng chất nguyên sinh dồn về một phía tạo thành chân giả.</a:t>
            </a:r>
            <a:endParaRPr lang="vi-VN" sz="1600" dirty="0">
              <a:solidFill>
                <a:schemeClr val="tx1"/>
              </a:solidFill>
              <a:latin typeface="Times New Roman" panose="02020603050405020304" pitchFamily="18" charset="0"/>
              <a:ea typeface="#9Slide03 Roboto Condensed"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622736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59245" y="920712"/>
            <a:ext cx="2824564" cy="2678455"/>
            <a:chOff x="481882" y="211358"/>
            <a:chExt cx="2824564" cy="2678455"/>
          </a:xfrm>
        </p:grpSpPr>
        <p:pic>
          <p:nvPicPr>
            <p:cNvPr id="2" name="Picture 1"/>
            <p:cNvPicPr>
              <a:picLocks noChangeAspect="1"/>
            </p:cNvPicPr>
            <p:nvPr/>
          </p:nvPicPr>
          <p:blipFill>
            <a:blip r:embed="rId2"/>
            <a:stretch>
              <a:fillRect/>
            </a:stretch>
          </p:blipFill>
          <p:spPr>
            <a:xfrm>
              <a:off x="481882" y="211358"/>
              <a:ext cx="2824564" cy="2227152"/>
            </a:xfrm>
            <a:prstGeom prst="rect">
              <a:avLst/>
            </a:prstGeom>
          </p:spPr>
        </p:pic>
        <p:sp>
          <p:nvSpPr>
            <p:cNvPr id="5" name="TextBox 4"/>
            <p:cNvSpPr txBox="1"/>
            <p:nvPr/>
          </p:nvSpPr>
          <p:spPr>
            <a:xfrm>
              <a:off x="905346" y="2489703"/>
              <a:ext cx="1575303" cy="400110"/>
            </a:xfrm>
            <a:prstGeom prst="rect">
              <a:avLst/>
            </a:prstGeom>
            <a:noFill/>
          </p:spPr>
          <p:txBody>
            <a:bodyPr wrap="square" rtlCol="0">
              <a:spAutoFit/>
            </a:bodyPr>
            <a:lstStyle/>
            <a:p>
              <a:pPr algn="ctr"/>
              <a:r>
                <a:rPr lang="vi-VN" sz="2000" dirty="0">
                  <a:solidFill>
                    <a:prstClr val="black"/>
                  </a:solidFill>
                  <a:latin typeface="Times New Roman" panose="02020603050405020304" pitchFamily="18" charset="0"/>
                  <a:cs typeface="Times New Roman" panose="02020603050405020304" pitchFamily="18" charset="0"/>
                </a:rPr>
                <a:t>Trùng roi</a:t>
              </a:r>
            </a:p>
          </p:txBody>
        </p:sp>
      </p:grpSp>
      <p:grpSp>
        <p:nvGrpSpPr>
          <p:cNvPr id="8" name="Group 7"/>
          <p:cNvGrpSpPr/>
          <p:nvPr/>
        </p:nvGrpSpPr>
        <p:grpSpPr>
          <a:xfrm>
            <a:off x="4413324" y="941171"/>
            <a:ext cx="3162944" cy="2644943"/>
            <a:chOff x="3638195" y="211358"/>
            <a:chExt cx="3162944" cy="2644943"/>
          </a:xfrm>
        </p:grpSpPr>
        <p:pic>
          <p:nvPicPr>
            <p:cNvPr id="3" name="Picture 2"/>
            <p:cNvPicPr>
              <a:picLocks noChangeAspect="1"/>
            </p:cNvPicPr>
            <p:nvPr/>
          </p:nvPicPr>
          <p:blipFill>
            <a:blip r:embed="rId3"/>
            <a:stretch>
              <a:fillRect/>
            </a:stretch>
          </p:blipFill>
          <p:spPr>
            <a:xfrm>
              <a:off x="3638195" y="211358"/>
              <a:ext cx="3162944" cy="2211322"/>
            </a:xfrm>
            <a:prstGeom prst="rect">
              <a:avLst/>
            </a:prstGeom>
          </p:spPr>
        </p:pic>
        <p:sp>
          <p:nvSpPr>
            <p:cNvPr id="6" name="TextBox 5"/>
            <p:cNvSpPr txBox="1"/>
            <p:nvPr/>
          </p:nvSpPr>
          <p:spPr>
            <a:xfrm>
              <a:off x="4432015" y="2456191"/>
              <a:ext cx="1575303" cy="400110"/>
            </a:xfrm>
            <a:prstGeom prst="rect">
              <a:avLst/>
            </a:prstGeom>
            <a:noFill/>
          </p:spPr>
          <p:txBody>
            <a:bodyPr wrap="square" rtlCol="0">
              <a:spAutoFit/>
            </a:bodyPr>
            <a:lstStyle/>
            <a:p>
              <a:pPr algn="ctr"/>
              <a:r>
                <a:rPr lang="vi-VN" sz="2000" dirty="0">
                  <a:solidFill>
                    <a:prstClr val="black"/>
                  </a:solidFill>
                  <a:latin typeface="Times New Roman" panose="02020603050405020304" pitchFamily="18" charset="0"/>
                  <a:cs typeface="Times New Roman" panose="02020603050405020304" pitchFamily="18" charset="0"/>
                </a:rPr>
                <a:t>Trùng giày</a:t>
              </a:r>
            </a:p>
          </p:txBody>
        </p:sp>
      </p:grpSp>
      <p:grpSp>
        <p:nvGrpSpPr>
          <p:cNvPr id="10" name="Group 9"/>
          <p:cNvGrpSpPr/>
          <p:nvPr/>
        </p:nvGrpSpPr>
        <p:grpSpPr>
          <a:xfrm>
            <a:off x="8521411" y="928347"/>
            <a:ext cx="2165076" cy="2673822"/>
            <a:chOff x="3411858" y="2889813"/>
            <a:chExt cx="2165076" cy="2673822"/>
          </a:xfrm>
        </p:grpSpPr>
        <p:pic>
          <p:nvPicPr>
            <p:cNvPr id="4" name="Picture 3"/>
            <p:cNvPicPr>
              <a:picLocks noChangeAspect="1"/>
            </p:cNvPicPr>
            <p:nvPr/>
          </p:nvPicPr>
          <p:blipFill>
            <a:blip r:embed="rId4"/>
            <a:stretch>
              <a:fillRect/>
            </a:stretch>
          </p:blipFill>
          <p:spPr>
            <a:xfrm>
              <a:off x="3411858" y="2889813"/>
              <a:ext cx="2165076" cy="2220062"/>
            </a:xfrm>
            <a:prstGeom prst="rect">
              <a:avLst/>
            </a:prstGeom>
          </p:spPr>
        </p:pic>
        <p:sp>
          <p:nvSpPr>
            <p:cNvPr id="7" name="TextBox 6"/>
            <p:cNvSpPr txBox="1"/>
            <p:nvPr/>
          </p:nvSpPr>
          <p:spPr>
            <a:xfrm>
              <a:off x="3485848" y="5163525"/>
              <a:ext cx="2017095" cy="400110"/>
            </a:xfrm>
            <a:prstGeom prst="rect">
              <a:avLst/>
            </a:prstGeom>
            <a:noFill/>
          </p:spPr>
          <p:txBody>
            <a:bodyPr wrap="square" rtlCol="0">
              <a:spAutoFit/>
            </a:bodyPr>
            <a:lstStyle/>
            <a:p>
              <a:pPr algn="ctr"/>
              <a:r>
                <a:rPr lang="vi-VN" sz="2000" dirty="0">
                  <a:solidFill>
                    <a:prstClr val="black"/>
                  </a:solidFill>
                  <a:latin typeface="Times New Roman" panose="02020603050405020304" pitchFamily="18" charset="0"/>
                  <a:cs typeface="Times New Roman" panose="02020603050405020304" pitchFamily="18" charset="0"/>
                </a:rPr>
                <a:t>Trùng biến hình</a:t>
              </a:r>
            </a:p>
          </p:txBody>
        </p:sp>
      </p:grpSp>
      <p:sp>
        <p:nvSpPr>
          <p:cNvPr id="13" name="TextBox 12"/>
          <p:cNvSpPr txBox="1"/>
          <p:nvPr/>
        </p:nvSpPr>
        <p:spPr>
          <a:xfrm>
            <a:off x="1362544" y="4311623"/>
            <a:ext cx="1674891" cy="400110"/>
          </a:xfrm>
          <a:prstGeom prst="rect">
            <a:avLst/>
          </a:prstGeom>
          <a:solidFill>
            <a:schemeClr val="tx2"/>
          </a:solidFill>
        </p:spPr>
        <p:txBody>
          <a:bodyPr wrap="square" rtlCol="0">
            <a:spAutoFit/>
          </a:bodyPr>
          <a:lstStyle/>
          <a:p>
            <a:pPr algn="ctr"/>
            <a:r>
              <a:rPr lang="vi-VN" sz="2000" b="1" dirty="0">
                <a:solidFill>
                  <a:prstClr val="white"/>
                </a:solidFill>
                <a:latin typeface="Times New Roman" panose="02020603050405020304" pitchFamily="18" charset="0"/>
                <a:cs typeface="Times New Roman" panose="02020603050405020304" pitchFamily="18" charset="0"/>
              </a:rPr>
              <a:t>Hình thoi</a:t>
            </a:r>
          </a:p>
        </p:txBody>
      </p:sp>
      <p:sp>
        <p:nvSpPr>
          <p:cNvPr id="14" name="TextBox 13"/>
          <p:cNvSpPr txBox="1"/>
          <p:nvPr/>
        </p:nvSpPr>
        <p:spPr>
          <a:xfrm>
            <a:off x="4823746" y="4311623"/>
            <a:ext cx="2272077" cy="400110"/>
          </a:xfrm>
          <a:prstGeom prst="rect">
            <a:avLst/>
          </a:prstGeom>
          <a:solidFill>
            <a:schemeClr val="tx2"/>
          </a:solidFill>
        </p:spPr>
        <p:txBody>
          <a:bodyPr wrap="square" rtlCol="0">
            <a:spAutoFit/>
          </a:bodyPr>
          <a:lstStyle/>
          <a:p>
            <a:pPr algn="ctr"/>
            <a:r>
              <a:rPr lang="vi-VN" sz="2000" b="1" dirty="0">
                <a:solidFill>
                  <a:prstClr val="white"/>
                </a:solidFill>
                <a:latin typeface="Times New Roman" panose="02020603050405020304" pitchFamily="18" charset="0"/>
                <a:cs typeface="Times New Roman" panose="02020603050405020304" pitchFamily="18" charset="0"/>
              </a:rPr>
              <a:t>Giống chiếc giày</a:t>
            </a:r>
          </a:p>
        </p:txBody>
      </p:sp>
      <p:sp>
        <p:nvSpPr>
          <p:cNvPr id="15" name="TextBox 14"/>
          <p:cNvSpPr txBox="1"/>
          <p:nvPr/>
        </p:nvSpPr>
        <p:spPr>
          <a:xfrm>
            <a:off x="7944290" y="4324676"/>
            <a:ext cx="3259670" cy="400110"/>
          </a:xfrm>
          <a:prstGeom prst="rect">
            <a:avLst/>
          </a:prstGeom>
          <a:solidFill>
            <a:schemeClr val="tx2"/>
          </a:solidFill>
        </p:spPr>
        <p:txBody>
          <a:bodyPr wrap="square" rtlCol="0">
            <a:spAutoFit/>
          </a:bodyPr>
          <a:lstStyle/>
          <a:p>
            <a:pPr algn="ctr"/>
            <a:r>
              <a:rPr lang="vi-VN" sz="2000" b="1" dirty="0">
                <a:solidFill>
                  <a:prstClr val="white"/>
                </a:solidFill>
                <a:latin typeface="Times New Roman" panose="02020603050405020304" pitchFamily="18" charset="0"/>
                <a:cs typeface="Times New Roman" panose="02020603050405020304" pitchFamily="18" charset="0"/>
              </a:rPr>
              <a:t>Hình dạng không ổn định</a:t>
            </a:r>
          </a:p>
        </p:txBody>
      </p:sp>
      <p:sp>
        <p:nvSpPr>
          <p:cNvPr id="16" name="Down Arrow 15"/>
          <p:cNvSpPr/>
          <p:nvPr/>
        </p:nvSpPr>
        <p:spPr>
          <a:xfrm>
            <a:off x="2034763" y="3606700"/>
            <a:ext cx="330452" cy="65185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7" name="Down Arrow 16"/>
          <p:cNvSpPr/>
          <p:nvPr/>
        </p:nvSpPr>
        <p:spPr>
          <a:xfrm>
            <a:off x="5794558" y="3606700"/>
            <a:ext cx="330452" cy="65185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8" name="Down Arrow 17"/>
          <p:cNvSpPr/>
          <p:nvPr/>
        </p:nvSpPr>
        <p:spPr>
          <a:xfrm>
            <a:off x="9336901" y="3579869"/>
            <a:ext cx="330452" cy="651850"/>
          </a:xfrm>
          <a:prstGeom prst="down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1160901" y="4703187"/>
            <a:ext cx="10791388" cy="1462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E64A7E"/>
                </a:solidFill>
                <a:latin typeface="Times New Roman" panose="02020603050405020304" pitchFamily="18" charset="0"/>
                <a:cs typeface="Times New Roman" panose="02020603050405020304" pitchFamily="18" charset="0"/>
              </a:rPr>
              <a:t>Đa số nguyên sinh vật là những cơ thể đơn bào, nhân thực, có kích thước hiển vi. </a:t>
            </a:r>
            <a:endParaRPr lang="en-US" sz="2400" dirty="0">
              <a:solidFill>
                <a:srgbClr val="E64A7E"/>
              </a:solidFill>
              <a:latin typeface="Times New Roman" panose="02020603050405020304" pitchFamily="18" charset="0"/>
              <a:cs typeface="Times New Roman" panose="02020603050405020304" pitchFamily="18" charset="0"/>
            </a:endParaRPr>
          </a:p>
          <a:p>
            <a:pPr algn="ctr"/>
            <a:r>
              <a:rPr lang="vi-VN" sz="2400" dirty="0">
                <a:solidFill>
                  <a:srgbClr val="E64A7E"/>
                </a:solidFill>
                <a:latin typeface="Times New Roman" panose="02020603050405020304" pitchFamily="18" charset="0"/>
                <a:cs typeface="Times New Roman" panose="02020603050405020304" pitchFamily="18" charset="0"/>
              </a:rPr>
              <a:t>Một số nguyên sinh vật có cấu tạo đa bào, nhân thực, có thể quan sát bằng mắt thường</a:t>
            </a:r>
          </a:p>
        </p:txBody>
      </p:sp>
      <p:sp>
        <p:nvSpPr>
          <p:cNvPr id="21" name="Rectangle 20"/>
          <p:cNvSpPr/>
          <p:nvPr/>
        </p:nvSpPr>
        <p:spPr>
          <a:xfrm>
            <a:off x="1006355" y="82854"/>
            <a:ext cx="9680132" cy="744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3399FF"/>
                </a:solidFill>
                <a:latin typeface="Times New Roman" panose="02020603050405020304" pitchFamily="18" charset="0"/>
                <a:cs typeface="Times New Roman" panose="02020603050405020304" pitchFamily="18" charset="0"/>
              </a:rPr>
              <a:t>Vậy những nguyên sinh vật này sống ở những môi trường nào?</a:t>
            </a:r>
          </a:p>
        </p:txBody>
      </p:sp>
    </p:spTree>
    <p:extLst>
      <p:ext uri="{BB962C8B-B14F-4D97-AF65-F5344CB8AC3E}">
        <p14:creationId xmlns:p14="http://schemas.microsoft.com/office/powerpoint/2010/main" val="2129320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80">
                                          <p:stCondLst>
                                            <p:cond delay="0"/>
                                          </p:stCondLst>
                                        </p:cTn>
                                        <p:tgtEl>
                                          <p:spTgt spid="19"/>
                                        </p:tgtEl>
                                      </p:cBhvr>
                                    </p:animEffect>
                                    <p:anim calcmode="lin" valueType="num">
                                      <p:cBhvr>
                                        <p:cTn id="4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6" dur="26">
                                          <p:stCondLst>
                                            <p:cond delay="650"/>
                                          </p:stCondLst>
                                        </p:cTn>
                                        <p:tgtEl>
                                          <p:spTgt spid="19"/>
                                        </p:tgtEl>
                                      </p:cBhvr>
                                      <p:to x="100000" y="60000"/>
                                    </p:animScale>
                                    <p:animScale>
                                      <p:cBhvr>
                                        <p:cTn id="47" dur="166" decel="50000">
                                          <p:stCondLst>
                                            <p:cond delay="676"/>
                                          </p:stCondLst>
                                        </p:cTn>
                                        <p:tgtEl>
                                          <p:spTgt spid="19"/>
                                        </p:tgtEl>
                                      </p:cBhvr>
                                      <p:to x="100000" y="100000"/>
                                    </p:animScale>
                                    <p:animScale>
                                      <p:cBhvr>
                                        <p:cTn id="48" dur="26">
                                          <p:stCondLst>
                                            <p:cond delay="1312"/>
                                          </p:stCondLst>
                                        </p:cTn>
                                        <p:tgtEl>
                                          <p:spTgt spid="19"/>
                                        </p:tgtEl>
                                      </p:cBhvr>
                                      <p:to x="100000" y="80000"/>
                                    </p:animScale>
                                    <p:animScale>
                                      <p:cBhvr>
                                        <p:cTn id="49" dur="166" decel="50000">
                                          <p:stCondLst>
                                            <p:cond delay="1338"/>
                                          </p:stCondLst>
                                        </p:cTn>
                                        <p:tgtEl>
                                          <p:spTgt spid="19"/>
                                        </p:tgtEl>
                                      </p:cBhvr>
                                      <p:to x="100000" y="100000"/>
                                    </p:animScale>
                                    <p:animScale>
                                      <p:cBhvr>
                                        <p:cTn id="50" dur="26">
                                          <p:stCondLst>
                                            <p:cond delay="1642"/>
                                          </p:stCondLst>
                                        </p:cTn>
                                        <p:tgtEl>
                                          <p:spTgt spid="19"/>
                                        </p:tgtEl>
                                      </p:cBhvr>
                                      <p:to x="100000" y="90000"/>
                                    </p:animScale>
                                    <p:animScale>
                                      <p:cBhvr>
                                        <p:cTn id="51" dur="166" decel="50000">
                                          <p:stCondLst>
                                            <p:cond delay="1668"/>
                                          </p:stCondLst>
                                        </p:cTn>
                                        <p:tgtEl>
                                          <p:spTgt spid="19"/>
                                        </p:tgtEl>
                                      </p:cBhvr>
                                      <p:to x="100000" y="100000"/>
                                    </p:animScale>
                                    <p:animScale>
                                      <p:cBhvr>
                                        <p:cTn id="52" dur="26">
                                          <p:stCondLst>
                                            <p:cond delay="1808"/>
                                          </p:stCondLst>
                                        </p:cTn>
                                        <p:tgtEl>
                                          <p:spTgt spid="19"/>
                                        </p:tgtEl>
                                      </p:cBhvr>
                                      <p:to x="100000" y="95000"/>
                                    </p:animScale>
                                    <p:animScale>
                                      <p:cBhvr>
                                        <p:cTn id="53" dur="166" decel="50000">
                                          <p:stCondLst>
                                            <p:cond delay="1834"/>
                                          </p:stCondLst>
                                        </p:cTn>
                                        <p:tgtEl>
                                          <p:spTgt spid="1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5603" y="3560730"/>
            <a:ext cx="2021983" cy="1357487"/>
          </a:xfrm>
          <a:prstGeom prst="rect">
            <a:avLst/>
          </a:prstGeom>
        </p:spPr>
      </p:pic>
      <p:grpSp>
        <p:nvGrpSpPr>
          <p:cNvPr id="12" name="Group 11"/>
          <p:cNvGrpSpPr/>
          <p:nvPr/>
        </p:nvGrpSpPr>
        <p:grpSpPr>
          <a:xfrm>
            <a:off x="0" y="160369"/>
            <a:ext cx="12120903" cy="5710321"/>
            <a:chOff x="71097" y="305225"/>
            <a:chExt cx="12120903" cy="5710321"/>
          </a:xfrm>
        </p:grpSpPr>
        <p:pic>
          <p:nvPicPr>
            <p:cNvPr id="2" name="Picture 1"/>
            <p:cNvPicPr>
              <a:picLocks noChangeAspect="1"/>
            </p:cNvPicPr>
            <p:nvPr/>
          </p:nvPicPr>
          <p:blipFill>
            <a:blip r:embed="rId3"/>
            <a:stretch>
              <a:fillRect/>
            </a:stretch>
          </p:blipFill>
          <p:spPr>
            <a:xfrm>
              <a:off x="238691" y="305225"/>
              <a:ext cx="2232695" cy="183139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3136268" y="305225"/>
              <a:ext cx="2412403" cy="183139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6326068" y="305226"/>
              <a:ext cx="2563951" cy="183139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097" y="2263367"/>
              <a:ext cx="2653996" cy="1631216"/>
            </a:xfrm>
            <a:prstGeom prst="rect">
              <a:avLst/>
            </a:prstGeom>
            <a:noFill/>
          </p:spPr>
          <p:txBody>
            <a:bodyPr wrap="square" rtlCol="0">
              <a:spAutoFit/>
            </a:bodyPr>
            <a:lstStyle/>
            <a:p>
              <a:pPr algn="ctr"/>
              <a:r>
                <a:rPr lang="vi-VN" sz="2000" dirty="0">
                  <a:solidFill>
                    <a:srgbClr val="E64A7E"/>
                  </a:solidFill>
                  <a:latin typeface="Times New Roman" panose="02020603050405020304" pitchFamily="18" charset="0"/>
                  <a:cs typeface="Times New Roman" panose="02020603050405020304" pitchFamily="18" charset="0"/>
                </a:rPr>
                <a:t>Trùng roi</a:t>
              </a:r>
              <a:r>
                <a:rPr lang="en-US" sz="2000" dirty="0">
                  <a:solidFill>
                    <a:srgbClr val="E64A7E"/>
                  </a:solidFill>
                  <a:latin typeface="Times New Roman" panose="02020603050405020304" pitchFamily="18" charset="0"/>
                  <a:cs typeface="Times New Roman" panose="02020603050405020304" pitchFamily="18" charset="0"/>
                </a:rPr>
                <a:t> </a:t>
              </a:r>
              <a:r>
                <a:rPr lang="vi-VN" sz="2000" dirty="0">
                  <a:solidFill>
                    <a:srgbClr val="E64A7E"/>
                  </a:solidFill>
                  <a:latin typeface="Times New Roman" panose="02020603050405020304" pitchFamily="18" charset="0"/>
                  <a:cs typeface="Times New Roman" panose="02020603050405020304" pitchFamily="18" charset="0"/>
                </a:rPr>
                <a:t>xanh</a:t>
              </a: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Sống ở bề mặt ao, hồ</a:t>
              </a: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Di chuyển bằng roi bơi</a:t>
              </a:r>
            </a:p>
          </p:txBody>
        </p:sp>
        <p:sp>
          <p:nvSpPr>
            <p:cNvPr id="7" name="TextBox 6"/>
            <p:cNvSpPr txBox="1"/>
            <p:nvPr/>
          </p:nvSpPr>
          <p:spPr>
            <a:xfrm>
              <a:off x="2894676" y="2263366"/>
              <a:ext cx="2836168" cy="1938992"/>
            </a:xfrm>
            <a:prstGeom prst="rect">
              <a:avLst/>
            </a:prstGeom>
            <a:noFill/>
          </p:spPr>
          <p:txBody>
            <a:bodyPr wrap="square" rtlCol="0">
              <a:spAutoFit/>
            </a:bodyPr>
            <a:lstStyle/>
            <a:p>
              <a:pPr algn="ctr"/>
              <a:r>
                <a:rPr lang="vi-VN" sz="2000" dirty="0">
                  <a:solidFill>
                    <a:srgbClr val="E64A7E"/>
                  </a:solidFill>
                  <a:latin typeface="Times New Roman" panose="02020603050405020304" pitchFamily="18" charset="0"/>
                  <a:cs typeface="Times New Roman" panose="02020603050405020304" pitchFamily="18" charset="0"/>
                </a:rPr>
                <a:t>Trùng biến hình</a:t>
              </a: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Sống ở bề mặt ao, hồ</a:t>
              </a: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Hình dạng luôn thay đổi do hình thành chân giả để di chuyển bắt mồi.</a:t>
              </a:r>
            </a:p>
          </p:txBody>
        </p:sp>
        <p:sp>
          <p:nvSpPr>
            <p:cNvPr id="8" name="TextBox 7"/>
            <p:cNvSpPr txBox="1"/>
            <p:nvPr/>
          </p:nvSpPr>
          <p:spPr>
            <a:xfrm>
              <a:off x="6062006" y="2263366"/>
              <a:ext cx="3118208" cy="1631216"/>
            </a:xfrm>
            <a:prstGeom prst="rect">
              <a:avLst/>
            </a:prstGeom>
            <a:noFill/>
          </p:spPr>
          <p:txBody>
            <a:bodyPr wrap="square" rtlCol="0">
              <a:spAutoFit/>
            </a:bodyPr>
            <a:lstStyle/>
            <a:p>
              <a:pPr algn="ctr"/>
              <a:r>
                <a:rPr lang="vi-VN" sz="2000" dirty="0">
                  <a:solidFill>
                    <a:srgbClr val="E64A7E"/>
                  </a:solidFill>
                  <a:latin typeface="Times New Roman" panose="02020603050405020304" pitchFamily="18" charset="0"/>
                  <a:cs typeface="Times New Roman" panose="02020603050405020304" pitchFamily="18" charset="0"/>
                </a:rPr>
                <a:t>Trùng già</a:t>
              </a:r>
              <a:r>
                <a:rPr lang="en-US" sz="2000" dirty="0">
                  <a:solidFill>
                    <a:srgbClr val="E64A7E"/>
                  </a:solidFill>
                  <a:latin typeface="Times New Roman" panose="02020603050405020304" pitchFamily="18" charset="0"/>
                  <a:cs typeface="Times New Roman" panose="02020603050405020304" pitchFamily="18" charset="0"/>
                </a:rPr>
                <a:t>y</a:t>
              </a:r>
              <a:endParaRPr lang="vi-VN" sz="2000" dirty="0">
                <a:solidFill>
                  <a:srgbClr val="E64A7E"/>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Sống ở bề mặt nước cống, rãnh hoặc bề mặt nước đục</a:t>
              </a:r>
              <a:r>
                <a:rPr lang="en-US" sz="2000" dirty="0">
                  <a:solidFill>
                    <a:prstClr val="black"/>
                  </a:solidFill>
                  <a:latin typeface="Times New Roman" panose="02020603050405020304" pitchFamily="18" charset="0"/>
                  <a:cs typeface="Times New Roman" panose="02020603050405020304" pitchFamily="18" charset="0"/>
                </a:rPr>
                <a:t>.</a:t>
              </a:r>
              <a:endParaRPr lang="vi-VN" sz="20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Di chuyển bằng lông bơi.</a:t>
              </a:r>
            </a:p>
          </p:txBody>
        </p:sp>
        <p:pic>
          <p:nvPicPr>
            <p:cNvPr id="9" name="Picture 8"/>
            <p:cNvPicPr>
              <a:picLocks noChangeAspect="1"/>
            </p:cNvPicPr>
            <p:nvPr/>
          </p:nvPicPr>
          <p:blipFill>
            <a:blip r:embed="rId6"/>
            <a:stretch>
              <a:fillRect/>
            </a:stretch>
          </p:blipFill>
          <p:spPr>
            <a:xfrm>
              <a:off x="9825619" y="305225"/>
              <a:ext cx="2047831" cy="1831394"/>
            </a:xfrm>
            <a:prstGeom prst="rect">
              <a:avLst/>
            </a:prstGeom>
          </p:spPr>
        </p:pic>
        <p:sp>
          <p:nvSpPr>
            <p:cNvPr id="10" name="TextBox 9"/>
            <p:cNvSpPr txBox="1"/>
            <p:nvPr/>
          </p:nvSpPr>
          <p:spPr>
            <a:xfrm>
              <a:off x="9325069" y="2263365"/>
              <a:ext cx="2866931" cy="1938992"/>
            </a:xfrm>
            <a:prstGeom prst="rect">
              <a:avLst/>
            </a:prstGeom>
            <a:noFill/>
          </p:spPr>
          <p:txBody>
            <a:bodyPr wrap="square" rtlCol="0">
              <a:spAutoFit/>
            </a:bodyPr>
            <a:lstStyle/>
            <a:p>
              <a:pPr algn="ctr"/>
              <a:r>
                <a:rPr lang="vi-VN" sz="2000" dirty="0">
                  <a:solidFill>
                    <a:srgbClr val="E64A7E"/>
                  </a:solidFill>
                  <a:latin typeface="Times New Roman" panose="02020603050405020304" pitchFamily="18" charset="0"/>
                  <a:cs typeface="Times New Roman" panose="02020603050405020304" pitchFamily="18" charset="0"/>
                </a:rPr>
                <a:t>Tảo s</a:t>
              </a:r>
              <a:r>
                <a:rPr lang="en-US" sz="2000" dirty="0" err="1">
                  <a:solidFill>
                    <a:srgbClr val="E64A7E"/>
                  </a:solidFill>
                  <a:latin typeface="Times New Roman" panose="02020603050405020304" pitchFamily="18" charset="0"/>
                  <a:cs typeface="Times New Roman" panose="02020603050405020304" pitchFamily="18" charset="0"/>
                </a:rPr>
                <a:t>i</a:t>
              </a:r>
              <a:r>
                <a:rPr lang="vi-VN" sz="2000" dirty="0">
                  <a:solidFill>
                    <a:srgbClr val="E64A7E"/>
                  </a:solidFill>
                  <a:latin typeface="Times New Roman" panose="02020603050405020304" pitchFamily="18" charset="0"/>
                  <a:cs typeface="Times New Roman" panose="02020603050405020304" pitchFamily="18" charset="0"/>
                </a:rPr>
                <a:t>li</a:t>
              </a:r>
              <a:r>
                <a:rPr lang="en-US" sz="2000" dirty="0">
                  <a:solidFill>
                    <a:srgbClr val="E64A7E"/>
                  </a:solidFill>
                  <a:latin typeface="Times New Roman" panose="02020603050405020304" pitchFamily="18" charset="0"/>
                  <a:cs typeface="Times New Roman" panose="02020603050405020304" pitchFamily="18" charset="0"/>
                </a:rPr>
                <a:t>c</a:t>
              </a:r>
              <a:endParaRPr lang="vi-VN" sz="2000" dirty="0">
                <a:solidFill>
                  <a:srgbClr val="E64A7E"/>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Sống trôi nổi hoặc sống bám dưới nước, trên đất, đá ẩm.</a:t>
              </a: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Tế bào có lục lạp chứa diệp lục.</a:t>
              </a:r>
            </a:p>
          </p:txBody>
        </p:sp>
        <p:sp>
          <p:nvSpPr>
            <p:cNvPr id="13" name="TextBox 12"/>
            <p:cNvSpPr txBox="1"/>
            <p:nvPr/>
          </p:nvSpPr>
          <p:spPr>
            <a:xfrm>
              <a:off x="1886427" y="4384330"/>
              <a:ext cx="3252679" cy="1631216"/>
            </a:xfrm>
            <a:prstGeom prst="rect">
              <a:avLst/>
            </a:prstGeom>
            <a:noFill/>
          </p:spPr>
          <p:txBody>
            <a:bodyPr wrap="square" rtlCol="0">
              <a:spAutoFit/>
            </a:bodyPr>
            <a:lstStyle/>
            <a:p>
              <a:pPr algn="just"/>
              <a:r>
                <a:rPr lang="vi-VN" sz="2000" dirty="0">
                  <a:solidFill>
                    <a:srgbClr val="E64A7E"/>
                  </a:solidFill>
                  <a:latin typeface="Times New Roman" panose="02020603050405020304" pitchFamily="18" charset="0"/>
                  <a:cs typeface="Times New Roman" panose="02020603050405020304" pitchFamily="18" charset="0"/>
                </a:rPr>
                <a:t>Trùn</a:t>
              </a:r>
              <a:r>
                <a:rPr lang="en-US" sz="2000" dirty="0">
                  <a:solidFill>
                    <a:srgbClr val="E64A7E"/>
                  </a:solidFill>
                  <a:latin typeface="Times New Roman" panose="02020603050405020304" pitchFamily="18" charset="0"/>
                  <a:cs typeface="Times New Roman" panose="02020603050405020304" pitchFamily="18" charset="0"/>
                </a:rPr>
                <a:t>g </a:t>
              </a:r>
              <a:r>
                <a:rPr lang="vi-VN" sz="2000" dirty="0">
                  <a:solidFill>
                    <a:srgbClr val="E64A7E"/>
                  </a:solidFill>
                  <a:latin typeface="Times New Roman" panose="02020603050405020304" pitchFamily="18" charset="0"/>
                  <a:cs typeface="Times New Roman" panose="02020603050405020304" pitchFamily="18" charset="0"/>
                </a:rPr>
                <a:t>sốt rét</a:t>
              </a:r>
            </a:p>
            <a:p>
              <a:pPr algn="just"/>
              <a:r>
                <a:rPr lang="vi-VN" sz="2000" dirty="0">
                  <a:solidFill>
                    <a:prstClr val="black"/>
                  </a:solidFill>
                  <a:latin typeface="Times New Roman" panose="02020603050405020304" pitchFamily="18" charset="0"/>
                  <a:cs typeface="Times New Roman" panose="02020603050405020304" pitchFamily="18" charset="0"/>
                </a:rPr>
                <a:t>Sống bắt buộc trong tuyến nước bọt của muỗi Anophen và trong máu người gây bệnh sốt rét</a:t>
              </a:r>
              <a:r>
                <a:rPr lang="en-US" sz="2000" dirty="0">
                  <a:solidFill>
                    <a:prstClr val="black"/>
                  </a:solidFill>
                  <a:latin typeface="Times New Roman" panose="02020603050405020304" pitchFamily="18" charset="0"/>
                  <a:cs typeface="Times New Roman" panose="02020603050405020304" pitchFamily="18" charset="0"/>
                </a:rPr>
                <a:t>.</a:t>
              </a:r>
              <a:endParaRPr lang="vi-VN" sz="20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627004" y="4329103"/>
              <a:ext cx="3316055" cy="1631216"/>
            </a:xfrm>
            <a:prstGeom prst="rect">
              <a:avLst/>
            </a:prstGeom>
            <a:noFill/>
          </p:spPr>
          <p:txBody>
            <a:bodyPr wrap="square" rtlCol="0">
              <a:spAutoFit/>
            </a:bodyPr>
            <a:lstStyle/>
            <a:p>
              <a:pPr algn="just"/>
              <a:r>
                <a:rPr lang="en-US" sz="2000" dirty="0" smtClean="0">
                  <a:solidFill>
                    <a:srgbClr val="E64A7E"/>
                  </a:solidFill>
                  <a:latin typeface="Times New Roman" panose="02020603050405020304" pitchFamily="18" charset="0"/>
                  <a:cs typeface="Times New Roman" panose="02020603050405020304" pitchFamily="18" charset="0"/>
                </a:rPr>
                <a:t>	</a:t>
              </a:r>
              <a:r>
                <a:rPr lang="vi-VN" sz="2000" dirty="0" smtClean="0">
                  <a:solidFill>
                    <a:srgbClr val="E64A7E"/>
                  </a:solidFill>
                  <a:latin typeface="Times New Roman" panose="02020603050405020304" pitchFamily="18" charset="0"/>
                  <a:cs typeface="Times New Roman" panose="02020603050405020304" pitchFamily="18" charset="0"/>
                </a:rPr>
                <a:t>Tảo </a:t>
              </a:r>
              <a:r>
                <a:rPr lang="vi-VN" sz="2000" dirty="0">
                  <a:solidFill>
                    <a:srgbClr val="E64A7E"/>
                  </a:solidFill>
                  <a:latin typeface="Times New Roman" panose="02020603050405020304" pitchFamily="18" charset="0"/>
                  <a:cs typeface="Times New Roman" panose="02020603050405020304" pitchFamily="18" charset="0"/>
                </a:rPr>
                <a:t>lục đơn </a:t>
              </a:r>
              <a:r>
                <a:rPr lang="en-US" sz="2000" dirty="0">
                  <a:solidFill>
                    <a:srgbClr val="E64A7E"/>
                  </a:solidFill>
                  <a:latin typeface="Times New Roman" panose="02020603050405020304" pitchFamily="18" charset="0"/>
                  <a:cs typeface="Times New Roman" panose="02020603050405020304" pitchFamily="18" charset="0"/>
                </a:rPr>
                <a:t>b</a:t>
              </a:r>
              <a:r>
                <a:rPr lang="vi-VN" sz="2000" dirty="0">
                  <a:solidFill>
                    <a:srgbClr val="E64A7E"/>
                  </a:solidFill>
                  <a:latin typeface="Times New Roman" panose="02020603050405020304" pitchFamily="18" charset="0"/>
                  <a:cs typeface="Times New Roman" panose="02020603050405020304" pitchFamily="18" charset="0"/>
                </a:rPr>
                <a:t>à</a:t>
              </a:r>
              <a:r>
                <a:rPr lang="en-US" sz="2000" dirty="0">
                  <a:solidFill>
                    <a:srgbClr val="E64A7E"/>
                  </a:solidFill>
                  <a:latin typeface="Times New Roman" panose="02020603050405020304" pitchFamily="18" charset="0"/>
                  <a:cs typeface="Times New Roman" panose="02020603050405020304" pitchFamily="18" charset="0"/>
                </a:rPr>
                <a:t>o</a:t>
              </a:r>
              <a:endParaRPr lang="vi-VN" sz="2000" dirty="0">
                <a:solidFill>
                  <a:srgbClr val="E64A7E"/>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Sống ở các ao, hồ, mương, rãnh và nơi đất ẩm</a:t>
              </a:r>
              <a:r>
                <a:rPr lang="en-US" sz="2000" dirty="0">
                  <a:solidFill>
                    <a:prstClr val="black"/>
                  </a:solidFill>
                  <a:latin typeface="Times New Roman" panose="02020603050405020304" pitchFamily="18" charset="0"/>
                  <a:cs typeface="Times New Roman" panose="02020603050405020304" pitchFamily="18" charset="0"/>
                </a:rPr>
                <a:t>.</a:t>
              </a:r>
              <a:endParaRPr lang="vi-VN" sz="2000" dirty="0">
                <a:solidFill>
                  <a:prstClr val="black"/>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vi-VN" sz="2000" dirty="0">
                  <a:solidFill>
                    <a:prstClr val="black"/>
                  </a:solidFill>
                  <a:latin typeface="Times New Roman" panose="02020603050405020304" pitchFamily="18" charset="0"/>
                  <a:cs typeface="Times New Roman" panose="02020603050405020304" pitchFamily="18" charset="0"/>
                </a:rPr>
                <a:t>Tế bào có lục lạp chứa diệp lục.</a:t>
              </a:r>
            </a:p>
          </p:txBody>
        </p:sp>
      </p:grpSp>
      <p:pic>
        <p:nvPicPr>
          <p:cNvPr id="11" name="Picture 10"/>
          <p:cNvPicPr>
            <a:picLocks noChangeAspect="1"/>
          </p:cNvPicPr>
          <p:nvPr/>
        </p:nvPicPr>
        <p:blipFill>
          <a:blip r:embed="rId7"/>
          <a:stretch>
            <a:fillRect/>
          </a:stretch>
        </p:blipFill>
        <p:spPr>
          <a:xfrm>
            <a:off x="5477574" y="4195739"/>
            <a:ext cx="2937924" cy="1718686"/>
          </a:xfrm>
          <a:prstGeom prst="rect">
            <a:avLst/>
          </a:prstGeom>
        </p:spPr>
      </p:pic>
    </p:spTree>
    <p:extLst>
      <p:ext uri="{BB962C8B-B14F-4D97-AF65-F5344CB8AC3E}">
        <p14:creationId xmlns:p14="http://schemas.microsoft.com/office/powerpoint/2010/main" val="1837327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305E-179E-4674-81E6-53E58F24EFDA}"/>
              </a:ext>
            </a:extLst>
          </p:cNvPr>
          <p:cNvSpPr>
            <a:spLocks noGrp="1"/>
          </p:cNvSpPr>
          <p:nvPr>
            <p:ph type="title"/>
          </p:nvPr>
        </p:nvSpPr>
        <p:spPr>
          <a:xfrm>
            <a:off x="0" y="1068324"/>
            <a:ext cx="9678154" cy="1080938"/>
          </a:xfrm>
        </p:spPr>
        <p:txBody>
          <a:bodyPr>
            <a:normAutofit fontScale="90000"/>
          </a:bodyPr>
          <a:lstStyle/>
          <a:p>
            <a:pPr algn="ctr">
              <a:lnSpc>
                <a:spcPct val="110000"/>
              </a:lnSpc>
            </a:pPr>
            <a:r>
              <a:rPr lang="vi-VN" dirty="0" smtClean="0"/>
              <a:t>Hãy gọi tên các thành phần được đánh số từ (1) đến (4). </a:t>
            </a:r>
            <a:br>
              <a:rPr lang="vi-VN" dirty="0" smtClean="0"/>
            </a:br>
            <a:r>
              <a:rPr lang="vi-VN" dirty="0" smtClean="0"/>
              <a:t>Từ đó, nhận xét về tổ chức cơ thể (đơn/đa bào) của nguyên sinh vật.</a:t>
            </a:r>
            <a:endParaRPr lang="vi-VN" dirty="0"/>
          </a:p>
        </p:txBody>
      </p:sp>
      <p:grpSp>
        <p:nvGrpSpPr>
          <p:cNvPr id="9" name="Group 8"/>
          <p:cNvGrpSpPr/>
          <p:nvPr/>
        </p:nvGrpSpPr>
        <p:grpSpPr>
          <a:xfrm>
            <a:off x="273373" y="2171687"/>
            <a:ext cx="3322357" cy="4094454"/>
            <a:chOff x="771315" y="2080010"/>
            <a:chExt cx="3322357" cy="4094454"/>
          </a:xfrm>
        </p:grpSpPr>
        <p:pic>
          <p:nvPicPr>
            <p:cNvPr id="4" name="Picture 3"/>
            <p:cNvPicPr>
              <a:picLocks noChangeAspect="1"/>
            </p:cNvPicPr>
            <p:nvPr/>
          </p:nvPicPr>
          <p:blipFill>
            <a:blip r:embed="rId3"/>
            <a:stretch>
              <a:fillRect/>
            </a:stretch>
          </p:blipFill>
          <p:spPr>
            <a:xfrm>
              <a:off x="771315" y="2080010"/>
              <a:ext cx="3322357" cy="409445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485584" y="2395481"/>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mj-lt"/>
                </a:rPr>
                <a:t>(1)</a:t>
              </a:r>
            </a:p>
          </p:txBody>
        </p:sp>
        <p:sp>
          <p:nvSpPr>
            <p:cNvPr id="7" name="Rectangle 6"/>
            <p:cNvSpPr/>
            <p:nvPr/>
          </p:nvSpPr>
          <p:spPr>
            <a:xfrm>
              <a:off x="1204111" y="3286408"/>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mj-lt"/>
                </a:rPr>
                <a:t>(2)</a:t>
              </a:r>
            </a:p>
          </p:txBody>
        </p:sp>
        <p:sp>
          <p:nvSpPr>
            <p:cNvPr id="8" name="Rectangle 7"/>
            <p:cNvSpPr/>
            <p:nvPr/>
          </p:nvSpPr>
          <p:spPr>
            <a:xfrm>
              <a:off x="3595731" y="3802455"/>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mj-lt"/>
                </a:rPr>
                <a:t>(3)</a:t>
              </a:r>
            </a:p>
          </p:txBody>
        </p:sp>
      </p:grpSp>
      <p:sp>
        <p:nvSpPr>
          <p:cNvPr id="10" name="Rounded Rectangle 9"/>
          <p:cNvSpPr/>
          <p:nvPr/>
        </p:nvSpPr>
        <p:spPr>
          <a:xfrm>
            <a:off x="4093672" y="6276905"/>
            <a:ext cx="1365509" cy="474298"/>
          </a:xfrm>
          <a:prstGeom prst="roundRect">
            <a:avLst>
              <a:gd name="adj" fmla="val 50000"/>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i="1" dirty="0">
                <a:solidFill>
                  <a:prstClr val="white"/>
                </a:solidFill>
                <a:latin typeface="+mj-lt"/>
                <a:cs typeface="Arial" panose="020B0604020202020204" pitchFamily="34" charset="0"/>
              </a:rPr>
              <a:t>Hình</a:t>
            </a:r>
          </a:p>
        </p:txBody>
      </p:sp>
      <p:sp>
        <p:nvSpPr>
          <p:cNvPr id="11" name="Rectangle 10"/>
          <p:cNvSpPr/>
          <p:nvPr/>
        </p:nvSpPr>
        <p:spPr>
          <a:xfrm>
            <a:off x="5332432" y="6276904"/>
            <a:ext cx="4581113" cy="474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i="1" dirty="0">
                <a:solidFill>
                  <a:srgbClr val="002060"/>
                </a:solidFill>
                <a:latin typeface="+mj-lt"/>
                <a:cs typeface="Arial" panose="020B0604020202020204" pitchFamily="34" charset="0"/>
              </a:rPr>
              <a:t>Cấu tạo một số đại diện nguyên sinh vật</a:t>
            </a:r>
          </a:p>
        </p:txBody>
      </p:sp>
      <p:grpSp>
        <p:nvGrpSpPr>
          <p:cNvPr id="20" name="Group 19"/>
          <p:cNvGrpSpPr/>
          <p:nvPr/>
        </p:nvGrpSpPr>
        <p:grpSpPr>
          <a:xfrm>
            <a:off x="4093672" y="2171687"/>
            <a:ext cx="3790950" cy="3143250"/>
            <a:chOff x="5680491" y="2395481"/>
            <a:chExt cx="3790950" cy="3143250"/>
          </a:xfrm>
        </p:grpSpPr>
        <p:pic>
          <p:nvPicPr>
            <p:cNvPr id="12" name="Picture 11"/>
            <p:cNvPicPr>
              <a:picLocks noChangeAspect="1"/>
            </p:cNvPicPr>
            <p:nvPr/>
          </p:nvPicPr>
          <p:blipFill>
            <a:blip r:embed="rId4"/>
            <a:stretch>
              <a:fillRect/>
            </a:stretch>
          </p:blipFill>
          <p:spPr>
            <a:xfrm>
              <a:off x="5680491" y="2395481"/>
              <a:ext cx="3790950" cy="3143250"/>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8809021" y="4876299"/>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mj-lt"/>
                </a:rPr>
                <a:t>(1)</a:t>
              </a:r>
            </a:p>
          </p:txBody>
        </p:sp>
        <p:sp>
          <p:nvSpPr>
            <p:cNvPr id="17" name="Rectangle 16"/>
            <p:cNvSpPr/>
            <p:nvPr/>
          </p:nvSpPr>
          <p:spPr>
            <a:xfrm>
              <a:off x="8809021" y="3802455"/>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mj-lt"/>
                </a:rPr>
                <a:t>(4)</a:t>
              </a:r>
            </a:p>
          </p:txBody>
        </p:sp>
        <p:sp>
          <p:nvSpPr>
            <p:cNvPr id="18" name="Rectangle 17"/>
            <p:cNvSpPr/>
            <p:nvPr/>
          </p:nvSpPr>
          <p:spPr>
            <a:xfrm>
              <a:off x="8809021" y="3171396"/>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mj-lt"/>
                </a:rPr>
                <a:t>(2)</a:t>
              </a:r>
            </a:p>
          </p:txBody>
        </p:sp>
        <p:sp>
          <p:nvSpPr>
            <p:cNvPr id="19" name="Rectangle 18"/>
            <p:cNvSpPr/>
            <p:nvPr/>
          </p:nvSpPr>
          <p:spPr>
            <a:xfrm>
              <a:off x="8891260" y="2710087"/>
              <a:ext cx="497941" cy="416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latin typeface="+mj-lt"/>
                </a:rPr>
                <a:t>(3)</a:t>
              </a:r>
            </a:p>
          </p:txBody>
        </p:sp>
      </p:grpSp>
      <p:sp>
        <p:nvSpPr>
          <p:cNvPr id="21" name="TextBox 20"/>
          <p:cNvSpPr txBox="1"/>
          <p:nvPr/>
        </p:nvSpPr>
        <p:spPr>
          <a:xfrm>
            <a:off x="1065286" y="6381870"/>
            <a:ext cx="2032503" cy="400110"/>
          </a:xfrm>
          <a:prstGeom prst="rect">
            <a:avLst/>
          </a:prstGeom>
          <a:noFill/>
        </p:spPr>
        <p:txBody>
          <a:bodyPr wrap="square" rtlCol="0">
            <a:spAutoFit/>
          </a:bodyPr>
          <a:lstStyle/>
          <a:p>
            <a:pPr algn="ctr"/>
            <a:r>
              <a:rPr lang="vi-VN" sz="2000" dirty="0">
                <a:solidFill>
                  <a:srgbClr val="3399FF"/>
                </a:solidFill>
                <a:latin typeface="+mj-lt"/>
              </a:rPr>
              <a:t>a. Trùng giày</a:t>
            </a:r>
          </a:p>
        </p:txBody>
      </p:sp>
      <p:sp>
        <p:nvSpPr>
          <p:cNvPr id="22" name="TextBox 21"/>
          <p:cNvSpPr txBox="1"/>
          <p:nvPr/>
        </p:nvSpPr>
        <p:spPr>
          <a:xfrm>
            <a:off x="4972895" y="5452403"/>
            <a:ext cx="2032503" cy="707886"/>
          </a:xfrm>
          <a:prstGeom prst="rect">
            <a:avLst/>
          </a:prstGeom>
          <a:noFill/>
        </p:spPr>
        <p:txBody>
          <a:bodyPr wrap="square" rtlCol="0">
            <a:spAutoFit/>
          </a:bodyPr>
          <a:lstStyle/>
          <a:p>
            <a:pPr algn="ctr"/>
            <a:r>
              <a:rPr lang="en-US" sz="2000" dirty="0">
                <a:solidFill>
                  <a:srgbClr val="3399FF"/>
                </a:solidFill>
                <a:latin typeface="+mj-lt"/>
              </a:rPr>
              <a:t>b</a:t>
            </a:r>
            <a:r>
              <a:rPr lang="vi-VN" sz="2000" dirty="0">
                <a:solidFill>
                  <a:srgbClr val="3399FF"/>
                </a:solidFill>
                <a:latin typeface="+mj-lt"/>
              </a:rPr>
              <a:t>. Tảo lục đơn bào</a:t>
            </a:r>
          </a:p>
        </p:txBody>
      </p:sp>
      <p:graphicFrame>
        <p:nvGraphicFramePr>
          <p:cNvPr id="23" name="Table 22"/>
          <p:cNvGraphicFramePr>
            <a:graphicFrameLocks noGrp="1"/>
          </p:cNvGraphicFramePr>
          <p:nvPr>
            <p:extLst>
              <p:ext uri="{D42A27DB-BD31-4B8C-83A1-F6EECF244321}">
                <p14:modId xmlns:p14="http://schemas.microsoft.com/office/powerpoint/2010/main" val="3773406526"/>
              </p:ext>
            </p:extLst>
          </p:nvPr>
        </p:nvGraphicFramePr>
        <p:xfrm>
          <a:off x="8397089" y="2188386"/>
          <a:ext cx="3467478" cy="2724958"/>
        </p:xfrm>
        <a:graphic>
          <a:graphicData uri="http://schemas.openxmlformats.org/drawingml/2006/table">
            <a:tbl>
              <a:tblPr firstRow="1" bandRow="1">
                <a:tableStyleId>{7DF18680-E054-41AD-8BC1-D1AEF772440D}</a:tableStyleId>
              </a:tblPr>
              <a:tblGrid>
                <a:gridCol w="1733739">
                  <a:extLst>
                    <a:ext uri="{9D8B030D-6E8A-4147-A177-3AD203B41FA5}">
                      <a16:colId xmlns:a16="http://schemas.microsoft.com/office/drawing/2014/main" val="20000"/>
                    </a:ext>
                  </a:extLst>
                </a:gridCol>
                <a:gridCol w="1733739">
                  <a:extLst>
                    <a:ext uri="{9D8B030D-6E8A-4147-A177-3AD203B41FA5}">
                      <a16:colId xmlns:a16="http://schemas.microsoft.com/office/drawing/2014/main" val="20001"/>
                    </a:ext>
                  </a:extLst>
                </a:gridCol>
              </a:tblGrid>
              <a:tr h="522998">
                <a:tc gridSpan="2">
                  <a:txBody>
                    <a:bodyPr/>
                    <a:lstStyle/>
                    <a:p>
                      <a:pPr algn="ctr"/>
                      <a:r>
                        <a:rPr lang="en-US" sz="2800" dirty="0" smtClean="0"/>
                        <a:t>ĐÁP</a:t>
                      </a:r>
                      <a:r>
                        <a:rPr lang="en-US" sz="2800" baseline="0" dirty="0" smtClean="0"/>
                        <a:t> ÁN</a:t>
                      </a:r>
                      <a:endParaRPr lang="en-US" sz="2800" dirty="0"/>
                    </a:p>
                  </a:txBody>
                  <a:tcPr/>
                </a:tc>
                <a:tc hMerge="1">
                  <a:txBody>
                    <a:bodyPr/>
                    <a:lstStyle/>
                    <a:p>
                      <a:endParaRPr lang="en-US" dirty="0"/>
                    </a:p>
                  </a:txBody>
                  <a:tcPr/>
                </a:tc>
                <a:extLst>
                  <a:ext uri="{0D108BD9-81ED-4DB2-BD59-A6C34878D82A}">
                    <a16:rowId xmlns:a16="http://schemas.microsoft.com/office/drawing/2014/main" val="10000"/>
                  </a:ext>
                </a:extLst>
              </a:tr>
              <a:tr h="399940">
                <a:tc>
                  <a:txBody>
                    <a:bodyPr/>
                    <a:lstStyle/>
                    <a:p>
                      <a:pPr algn="ctr"/>
                      <a:r>
                        <a:rPr lang="vi-VN" sz="2000" noProof="0" dirty="0" smtClean="0">
                          <a:latin typeface="#9Slide03 Cabin Condensed Mediu" panose="00000606000000000000" pitchFamily="2" charset="0"/>
                        </a:rPr>
                        <a:t>1</a:t>
                      </a:r>
                      <a:endParaRPr lang="vi-VN" sz="2000" noProof="0" dirty="0">
                        <a:latin typeface="#9Slide03 Cabin Condensed Mediu" panose="00000606000000000000" pitchFamily="2" charset="0"/>
                      </a:endParaRPr>
                    </a:p>
                  </a:txBody>
                  <a:tcPr anchor="ctr"/>
                </a:tc>
                <a:tc>
                  <a:txBody>
                    <a:bodyPr/>
                    <a:lstStyle/>
                    <a:p>
                      <a:pPr algn="ctr"/>
                      <a:r>
                        <a:rPr lang="vi-VN" sz="2000" noProof="0" dirty="0" smtClean="0">
                          <a:latin typeface="#9Slide03 Cabin Condensed Mediu" panose="00000606000000000000" pitchFamily="2" charset="0"/>
                        </a:rPr>
                        <a:t>Màng</a:t>
                      </a:r>
                      <a:r>
                        <a:rPr lang="vi-VN" sz="2000" baseline="0" noProof="0" dirty="0" smtClean="0">
                          <a:latin typeface="#9Slide03 Cabin Condensed Mediu" panose="00000606000000000000" pitchFamily="2" charset="0"/>
                        </a:rPr>
                        <a:t> sinh chất</a:t>
                      </a:r>
                      <a:endParaRPr lang="vi-VN" sz="2000" noProof="0" dirty="0">
                        <a:latin typeface="#9Slide03 Cabin Condensed Mediu" panose="00000606000000000000" pitchFamily="2" charset="0"/>
                      </a:endParaRPr>
                    </a:p>
                  </a:txBody>
                  <a:tcPr anchor="ctr"/>
                </a:tc>
                <a:extLst>
                  <a:ext uri="{0D108BD9-81ED-4DB2-BD59-A6C34878D82A}">
                    <a16:rowId xmlns:a16="http://schemas.microsoft.com/office/drawing/2014/main" val="10001"/>
                  </a:ext>
                </a:extLst>
              </a:tr>
              <a:tr h="399940">
                <a:tc>
                  <a:txBody>
                    <a:bodyPr/>
                    <a:lstStyle/>
                    <a:p>
                      <a:pPr algn="ctr"/>
                      <a:r>
                        <a:rPr lang="vi-VN" sz="2000" noProof="0" dirty="0" smtClean="0">
                          <a:latin typeface="#9Slide03 Cabin Condensed Mediu" panose="00000606000000000000" pitchFamily="2" charset="0"/>
                        </a:rPr>
                        <a:t>2</a:t>
                      </a:r>
                      <a:endParaRPr lang="vi-VN" sz="2000" noProof="0" dirty="0">
                        <a:latin typeface="#9Slide03 Cabin Condensed Mediu" panose="00000606000000000000" pitchFamily="2" charset="0"/>
                      </a:endParaRPr>
                    </a:p>
                  </a:txBody>
                  <a:tcPr anchor="ctr"/>
                </a:tc>
                <a:tc>
                  <a:txBody>
                    <a:bodyPr/>
                    <a:lstStyle/>
                    <a:p>
                      <a:pPr algn="ctr"/>
                      <a:r>
                        <a:rPr lang="vi-VN" sz="2000" noProof="0" dirty="0" smtClean="0">
                          <a:latin typeface="#9Slide03 Cabin Condensed Mediu" panose="00000606000000000000" pitchFamily="2" charset="0"/>
                        </a:rPr>
                        <a:t>Chất tế</a:t>
                      </a:r>
                      <a:r>
                        <a:rPr lang="vi-VN" sz="2000" baseline="0" noProof="0" dirty="0" smtClean="0">
                          <a:latin typeface="#9Slide03 Cabin Condensed Mediu" panose="00000606000000000000" pitchFamily="2" charset="0"/>
                        </a:rPr>
                        <a:t> bào</a:t>
                      </a:r>
                      <a:endParaRPr lang="vi-VN" sz="2000" noProof="0" dirty="0">
                        <a:latin typeface="#9Slide03 Cabin Condensed Mediu" panose="00000606000000000000" pitchFamily="2" charset="0"/>
                      </a:endParaRPr>
                    </a:p>
                  </a:txBody>
                  <a:tcPr anchor="ctr"/>
                </a:tc>
                <a:extLst>
                  <a:ext uri="{0D108BD9-81ED-4DB2-BD59-A6C34878D82A}">
                    <a16:rowId xmlns:a16="http://schemas.microsoft.com/office/drawing/2014/main" val="10002"/>
                  </a:ext>
                </a:extLst>
              </a:tr>
              <a:tr h="399940">
                <a:tc>
                  <a:txBody>
                    <a:bodyPr/>
                    <a:lstStyle/>
                    <a:p>
                      <a:pPr algn="ctr"/>
                      <a:r>
                        <a:rPr lang="vi-VN" sz="2000" noProof="0" dirty="0" smtClean="0">
                          <a:latin typeface="#9Slide03 Cabin Condensed Mediu" panose="00000606000000000000" pitchFamily="2" charset="0"/>
                        </a:rPr>
                        <a:t>3</a:t>
                      </a:r>
                      <a:endParaRPr lang="vi-VN" sz="2000" noProof="0" dirty="0">
                        <a:latin typeface="#9Slide03 Cabin Condensed Mediu" panose="00000606000000000000" pitchFamily="2" charset="0"/>
                      </a:endParaRPr>
                    </a:p>
                  </a:txBody>
                  <a:tcPr anchor="ctr"/>
                </a:tc>
                <a:tc>
                  <a:txBody>
                    <a:bodyPr/>
                    <a:lstStyle/>
                    <a:p>
                      <a:pPr algn="ctr"/>
                      <a:r>
                        <a:rPr lang="vi-VN" sz="2000" noProof="0" dirty="0" smtClean="0">
                          <a:latin typeface="#9Slide03 Cabin Condensed Mediu" panose="00000606000000000000" pitchFamily="2" charset="0"/>
                        </a:rPr>
                        <a:t>Nhân</a:t>
                      </a:r>
                      <a:r>
                        <a:rPr lang="vi-VN" sz="2000" baseline="0" noProof="0" dirty="0" smtClean="0">
                          <a:latin typeface="#9Slide03 Cabin Condensed Mediu" panose="00000606000000000000" pitchFamily="2" charset="0"/>
                        </a:rPr>
                        <a:t> </a:t>
                      </a:r>
                      <a:endParaRPr lang="vi-VN" sz="2000" noProof="0" dirty="0">
                        <a:latin typeface="#9Slide03 Cabin Condensed Mediu" panose="00000606000000000000" pitchFamily="2" charset="0"/>
                      </a:endParaRPr>
                    </a:p>
                  </a:txBody>
                  <a:tcPr anchor="ctr"/>
                </a:tc>
                <a:extLst>
                  <a:ext uri="{0D108BD9-81ED-4DB2-BD59-A6C34878D82A}">
                    <a16:rowId xmlns:a16="http://schemas.microsoft.com/office/drawing/2014/main" val="10003"/>
                  </a:ext>
                </a:extLst>
              </a:tr>
              <a:tr h="399940">
                <a:tc>
                  <a:txBody>
                    <a:bodyPr/>
                    <a:lstStyle/>
                    <a:p>
                      <a:pPr algn="ctr"/>
                      <a:r>
                        <a:rPr lang="vi-VN" sz="2000" noProof="0" dirty="0" smtClean="0">
                          <a:latin typeface="#9Slide03 Cabin Condensed Mediu" panose="00000606000000000000" pitchFamily="2" charset="0"/>
                        </a:rPr>
                        <a:t>4</a:t>
                      </a:r>
                      <a:endParaRPr lang="vi-VN" sz="2000" noProof="0" dirty="0">
                        <a:latin typeface="#9Slide03 Cabin Condensed Mediu" panose="00000606000000000000" pitchFamily="2" charset="0"/>
                      </a:endParaRPr>
                    </a:p>
                  </a:txBody>
                  <a:tcPr anchor="ctr"/>
                </a:tc>
                <a:tc>
                  <a:txBody>
                    <a:bodyPr/>
                    <a:lstStyle/>
                    <a:p>
                      <a:pPr algn="ctr"/>
                      <a:r>
                        <a:rPr lang="vi-VN" sz="2000" noProof="0" dirty="0" smtClean="0">
                          <a:latin typeface="#9Slide03 Cabin Condensed Mediu" panose="00000606000000000000" pitchFamily="2" charset="0"/>
                        </a:rPr>
                        <a:t>Lục lạp</a:t>
                      </a:r>
                      <a:endParaRPr lang="vi-VN" sz="2000" noProof="0" dirty="0">
                        <a:latin typeface="#9Slide03 Cabin Condensed Mediu" panose="00000606000000000000" pitchFamily="2" charset="0"/>
                      </a:endParaRPr>
                    </a:p>
                  </a:txBody>
                  <a:tcPr anchor="ctr"/>
                </a:tc>
                <a:extLst>
                  <a:ext uri="{0D108BD9-81ED-4DB2-BD59-A6C34878D82A}">
                    <a16:rowId xmlns:a16="http://schemas.microsoft.com/office/drawing/2014/main" val="10004"/>
                  </a:ext>
                </a:extLst>
              </a:tr>
            </a:tbl>
          </a:graphicData>
        </a:graphic>
      </p:graphicFrame>
      <p:sp>
        <p:nvSpPr>
          <p:cNvPr id="24" name="Rounded Rectangle 23"/>
          <p:cNvSpPr/>
          <p:nvPr/>
        </p:nvSpPr>
        <p:spPr>
          <a:xfrm>
            <a:off x="8382563" y="4445251"/>
            <a:ext cx="3477477" cy="1619457"/>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à"/>
            </a:pPr>
            <a:r>
              <a:rPr lang="vi-VN" sz="2400" b="1" dirty="0">
                <a:solidFill>
                  <a:prstClr val="white"/>
                </a:solidFill>
                <a:latin typeface="+mj-lt"/>
              </a:rPr>
              <a:t>Nhận xét:</a:t>
            </a:r>
            <a:r>
              <a:rPr lang="vi-VN" sz="2400" dirty="0">
                <a:solidFill>
                  <a:prstClr val="white"/>
                </a:solidFill>
                <a:latin typeface="+mj-lt"/>
              </a:rPr>
              <a:t> </a:t>
            </a:r>
            <a:endParaRPr lang="en-US" sz="2400" dirty="0">
              <a:solidFill>
                <a:prstClr val="white"/>
              </a:solidFill>
              <a:latin typeface="+mj-lt"/>
            </a:endParaRPr>
          </a:p>
          <a:p>
            <a:pPr algn="just"/>
            <a:r>
              <a:rPr lang="vi-VN" sz="2400" dirty="0">
                <a:solidFill>
                  <a:prstClr val="white"/>
                </a:solidFill>
                <a:latin typeface="+mj-lt"/>
              </a:rPr>
              <a:t>Các nguyên sinh vật là cơ thể đơn bào, vì chỉ được cấu tạo từ 1 tế bào.</a:t>
            </a:r>
            <a:endParaRPr lang="en-US" sz="2400" dirty="0">
              <a:solidFill>
                <a:prstClr val="white"/>
              </a:solidFill>
              <a:latin typeface="+mj-lt"/>
            </a:endParaRPr>
          </a:p>
        </p:txBody>
      </p:sp>
    </p:spTree>
    <p:extLst>
      <p:ext uri="{BB962C8B-B14F-4D97-AF65-F5344CB8AC3E}">
        <p14:creationId xmlns:p14="http://schemas.microsoft.com/office/powerpoint/2010/main" val="42608418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199176" y="1352727"/>
            <a:ext cx="9647124" cy="4475090"/>
          </a:xfrm>
          <a:custGeom>
            <a:avLst/>
            <a:gdLst>
              <a:gd name="connsiteX0" fmla="*/ 3505200 w 7068065"/>
              <a:gd name="connsiteY0" fmla="*/ 0 h 2892216"/>
              <a:gd name="connsiteX1" fmla="*/ 6359611 w 7068065"/>
              <a:gd name="connsiteY1" fmla="*/ 679622 h 2892216"/>
              <a:gd name="connsiteX2" fmla="*/ 5523574 w 7068065"/>
              <a:gd name="connsiteY2" fmla="*/ 1160188 h 2892216"/>
              <a:gd name="connsiteX3" fmla="*/ 5173888 w 7068065"/>
              <a:gd name="connsiteY3" fmla="*/ 1228882 h 2892216"/>
              <a:gd name="connsiteX4" fmla="*/ 5221334 w 7068065"/>
              <a:gd name="connsiteY4" fmla="*/ 1243989 h 2892216"/>
              <a:gd name="connsiteX5" fmla="*/ 5708822 w 7068065"/>
              <a:gd name="connsiteY5" fmla="*/ 1623972 h 2892216"/>
              <a:gd name="connsiteX6" fmla="*/ 5706335 w 7068065"/>
              <a:gd name="connsiteY6" fmla="*/ 1635698 h 2892216"/>
              <a:gd name="connsiteX7" fmla="*/ 5809583 w 7068065"/>
              <a:gd name="connsiteY7" fmla="*/ 1649041 h 2892216"/>
              <a:gd name="connsiteX8" fmla="*/ 7068065 w 7068065"/>
              <a:gd name="connsiteY8" fmla="*/ 2212594 h 2892216"/>
              <a:gd name="connsiteX9" fmla="*/ 4213654 w 7068065"/>
              <a:gd name="connsiteY9" fmla="*/ 2892216 h 2892216"/>
              <a:gd name="connsiteX10" fmla="*/ 1359243 w 7068065"/>
              <a:gd name="connsiteY10" fmla="*/ 2212594 h 2892216"/>
              <a:gd name="connsiteX11" fmla="*/ 1361730 w 7068065"/>
              <a:gd name="connsiteY11" fmla="*/ 2200868 h 2892216"/>
              <a:gd name="connsiteX12" fmla="*/ 1258483 w 7068065"/>
              <a:gd name="connsiteY12" fmla="*/ 2187525 h 2892216"/>
              <a:gd name="connsiteX13" fmla="*/ 0 w 7068065"/>
              <a:gd name="connsiteY13" fmla="*/ 1623972 h 2892216"/>
              <a:gd name="connsiteX14" fmla="*/ 836038 w 7068065"/>
              <a:gd name="connsiteY14" fmla="*/ 1143407 h 2892216"/>
              <a:gd name="connsiteX15" fmla="*/ 1185724 w 7068065"/>
              <a:gd name="connsiteY15" fmla="*/ 1074712 h 2892216"/>
              <a:gd name="connsiteX16" fmla="*/ 1138278 w 7068065"/>
              <a:gd name="connsiteY16" fmla="*/ 1059605 h 2892216"/>
              <a:gd name="connsiteX17" fmla="*/ 650789 w 7068065"/>
              <a:gd name="connsiteY17" fmla="*/ 679622 h 2892216"/>
              <a:gd name="connsiteX18" fmla="*/ 3505200 w 7068065"/>
              <a:gd name="connsiteY18" fmla="*/ 0 h 289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68065" h="2892216">
                <a:moveTo>
                  <a:pt x="3505200" y="0"/>
                </a:moveTo>
                <a:cubicBezTo>
                  <a:pt x="5081648" y="0"/>
                  <a:pt x="6359611" y="304277"/>
                  <a:pt x="6359611" y="679622"/>
                </a:cubicBezTo>
                <a:cubicBezTo>
                  <a:pt x="6359611" y="867295"/>
                  <a:pt x="6040120" y="1037200"/>
                  <a:pt x="5523574" y="1160188"/>
                </a:cubicBezTo>
                <a:lnTo>
                  <a:pt x="5173888" y="1228882"/>
                </a:lnTo>
                <a:lnTo>
                  <a:pt x="5221334" y="1243989"/>
                </a:lnTo>
                <a:cubicBezTo>
                  <a:pt x="5529109" y="1352457"/>
                  <a:pt x="5708822" y="1483218"/>
                  <a:pt x="5708822" y="1623972"/>
                </a:cubicBezTo>
                <a:lnTo>
                  <a:pt x="5706335" y="1635698"/>
                </a:lnTo>
                <a:lnTo>
                  <a:pt x="5809583" y="1649041"/>
                </a:lnTo>
                <a:cubicBezTo>
                  <a:pt x="6568861" y="1771174"/>
                  <a:pt x="7068065" y="1978004"/>
                  <a:pt x="7068065" y="2212594"/>
                </a:cubicBezTo>
                <a:cubicBezTo>
                  <a:pt x="7068065" y="2587939"/>
                  <a:pt x="5790102" y="2892216"/>
                  <a:pt x="4213654" y="2892216"/>
                </a:cubicBezTo>
                <a:cubicBezTo>
                  <a:pt x="2637206" y="2892216"/>
                  <a:pt x="1359243" y="2587939"/>
                  <a:pt x="1359243" y="2212594"/>
                </a:cubicBezTo>
                <a:lnTo>
                  <a:pt x="1361730" y="2200868"/>
                </a:lnTo>
                <a:lnTo>
                  <a:pt x="1258483" y="2187525"/>
                </a:lnTo>
                <a:cubicBezTo>
                  <a:pt x="499204" y="2065392"/>
                  <a:pt x="0" y="1858563"/>
                  <a:pt x="0" y="1623972"/>
                </a:cubicBezTo>
                <a:cubicBezTo>
                  <a:pt x="0" y="1436300"/>
                  <a:pt x="319491" y="1266394"/>
                  <a:pt x="836038" y="1143407"/>
                </a:cubicBezTo>
                <a:lnTo>
                  <a:pt x="1185724" y="1074712"/>
                </a:lnTo>
                <a:lnTo>
                  <a:pt x="1138278" y="1059605"/>
                </a:lnTo>
                <a:cubicBezTo>
                  <a:pt x="830503" y="951137"/>
                  <a:pt x="650789" y="820376"/>
                  <a:pt x="650789" y="679622"/>
                </a:cubicBezTo>
                <a:cubicBezTo>
                  <a:pt x="650789" y="304277"/>
                  <a:pt x="1928753" y="0"/>
                  <a:pt x="3505200" y="0"/>
                </a:cubicBezTo>
                <a:close/>
              </a:path>
            </a:pathLst>
          </a:custGeom>
          <a:solidFill>
            <a:srgbClr val="14D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3113437" y="1582735"/>
            <a:ext cx="4728009" cy="1785104"/>
          </a:xfrm>
          <a:prstGeom prst="rect">
            <a:avLst/>
          </a:prstGeom>
          <a:noFill/>
        </p:spPr>
        <p:txBody>
          <a:bodyPr wrap="square" rtlCol="0">
            <a:spAutoFit/>
          </a:bodyPr>
          <a:lstStyle/>
          <a:p>
            <a:pPr algn="just" defTabSz="914377">
              <a:lnSpc>
                <a:spcPct val="110000"/>
              </a:lnSpc>
            </a:pPr>
            <a:r>
              <a:rPr lang="en-US" altLang="zh-CN" sz="2000" dirty="0">
                <a:solidFill>
                  <a:prstClr val="white"/>
                </a:solidFill>
                <a:latin typeface="Times New Roman" panose="02020603050405020304" pitchFamily="18" charset="0"/>
                <a:cs typeface="Times New Roman" panose="02020603050405020304" pitchFamily="18" charset="0"/>
              </a:rPr>
              <a:t>	</a:t>
            </a:r>
            <a:r>
              <a:rPr lang="en-US" altLang="zh-CN" sz="2000" dirty="0" smtClean="0">
                <a:solidFill>
                  <a:srgbClr val="002060"/>
                </a:solidFill>
                <a:latin typeface="Times New Roman" panose="02020603050405020304" pitchFamily="18" charset="0"/>
                <a:cs typeface="Times New Roman" panose="02020603050405020304" pitchFamily="18" charset="0"/>
              </a:rPr>
              <a:t>- </a:t>
            </a:r>
            <a:r>
              <a:rPr lang="vi-VN" altLang="zh-CN" sz="2000" dirty="0" smtClean="0">
                <a:solidFill>
                  <a:srgbClr val="002060"/>
                </a:solidFill>
                <a:latin typeface="Times New Roman" panose="02020603050405020304" pitchFamily="18" charset="0"/>
                <a:cs typeface="Times New Roman" panose="02020603050405020304" pitchFamily="18" charset="0"/>
              </a:rPr>
              <a:t>Nguyên </a:t>
            </a:r>
            <a:r>
              <a:rPr lang="vi-VN" altLang="zh-CN" sz="2000" dirty="0">
                <a:solidFill>
                  <a:srgbClr val="002060"/>
                </a:solidFill>
                <a:latin typeface="Times New Roman" panose="02020603050405020304" pitchFamily="18" charset="0"/>
                <a:cs typeface="Times New Roman" panose="02020603050405020304" pitchFamily="18" charset="0"/>
              </a:rPr>
              <a:t>sinh vật là nhóm sinh vật có cấu tạo tế bào nhân thực, kích </a:t>
            </a:r>
            <a:r>
              <a:rPr lang="vi-VN" altLang="zh-CN" sz="2000" dirty="0" smtClean="0">
                <a:solidFill>
                  <a:srgbClr val="002060"/>
                </a:solidFill>
                <a:latin typeface="Times New Roman" panose="02020603050405020304" pitchFamily="18" charset="0"/>
                <a:cs typeface="Times New Roman" panose="02020603050405020304" pitchFamily="18" charset="0"/>
              </a:rPr>
              <a:t>th</a:t>
            </a:r>
            <a:r>
              <a:rPr lang="en-US" altLang="zh-CN" sz="2000" dirty="0" err="1" smtClean="0">
                <a:solidFill>
                  <a:srgbClr val="002060"/>
                </a:solidFill>
                <a:latin typeface="Times New Roman" panose="02020603050405020304" pitchFamily="18" charset="0"/>
                <a:cs typeface="Times New Roman" panose="02020603050405020304" pitchFamily="18" charset="0"/>
              </a:rPr>
              <a:t>uoc</a:t>
            </a:r>
            <a:r>
              <a:rPr lang="vi-VN" altLang="zh-CN" sz="2000" dirty="0" smtClean="0">
                <a:solidFill>
                  <a:srgbClr val="002060"/>
                </a:solidFill>
                <a:latin typeface="Times New Roman" panose="02020603050405020304" pitchFamily="18" charset="0"/>
                <a:cs typeface="Times New Roman" panose="02020603050405020304" pitchFamily="18" charset="0"/>
              </a:rPr>
              <a:t> </a:t>
            </a:r>
            <a:r>
              <a:rPr lang="vi-VN" altLang="zh-CN" sz="2000" dirty="0">
                <a:solidFill>
                  <a:srgbClr val="002060"/>
                </a:solidFill>
                <a:latin typeface="Times New Roman" panose="02020603050405020304" pitchFamily="18" charset="0"/>
                <a:cs typeface="Times New Roman" panose="02020603050405020304" pitchFamily="18" charset="0"/>
              </a:rPr>
              <a:t>hiển vi. Đa số cơ thể chỉ gồm một tế bào nhưng đảm nhận đầy đủ chức năng của một cơ thể sống.</a:t>
            </a:r>
          </a:p>
        </p:txBody>
      </p:sp>
      <p:sp>
        <p:nvSpPr>
          <p:cNvPr id="7" name="文本框 6"/>
          <p:cNvSpPr txBox="1"/>
          <p:nvPr/>
        </p:nvSpPr>
        <p:spPr>
          <a:xfrm>
            <a:off x="2881843" y="3339745"/>
            <a:ext cx="4537642" cy="769441"/>
          </a:xfrm>
          <a:prstGeom prst="rect">
            <a:avLst/>
          </a:prstGeom>
          <a:noFill/>
        </p:spPr>
        <p:txBody>
          <a:bodyPr wrap="square" rtlCol="0">
            <a:spAutoFit/>
          </a:bodyPr>
          <a:lstStyle/>
          <a:p>
            <a:pPr algn="just" defTabSz="914377">
              <a:lnSpc>
                <a:spcPct val="110000"/>
              </a:lnSpc>
            </a:pPr>
            <a:r>
              <a:rPr lang="zh-CN" altLang="en-US" sz="1867" dirty="0">
                <a:solidFill>
                  <a:srgbClr val="002060"/>
                </a:solidFill>
                <a:latin typeface="Times New Roman" panose="02020603050405020304" pitchFamily="18" charset="0"/>
                <a:cs typeface="Times New Roman" panose="02020603050405020304" pitchFamily="18" charset="0"/>
              </a:rPr>
              <a:t>    </a:t>
            </a:r>
            <a:r>
              <a:rPr lang="en-US" altLang="zh-CN" sz="1867" dirty="0" smtClean="0">
                <a:solidFill>
                  <a:srgbClr val="002060"/>
                </a:solidFill>
                <a:latin typeface="Times New Roman" panose="02020603050405020304" pitchFamily="18" charset="0"/>
                <a:cs typeface="Times New Roman" panose="02020603050405020304" pitchFamily="18" charset="0"/>
              </a:rPr>
              <a:t>- </a:t>
            </a:r>
            <a:r>
              <a:rPr lang="vi-VN" altLang="zh-CN" sz="2000" dirty="0" smtClean="0">
                <a:solidFill>
                  <a:srgbClr val="002060"/>
                </a:solidFill>
                <a:latin typeface="Times New Roman" panose="02020603050405020304" pitchFamily="18" charset="0"/>
                <a:cs typeface="Times New Roman" panose="02020603050405020304" pitchFamily="18" charset="0"/>
              </a:rPr>
              <a:t>Một </a:t>
            </a:r>
            <a:r>
              <a:rPr lang="vi-VN" altLang="zh-CN" sz="2000" dirty="0">
                <a:solidFill>
                  <a:srgbClr val="002060"/>
                </a:solidFill>
                <a:latin typeface="Times New Roman" panose="02020603050405020304" pitchFamily="18" charset="0"/>
                <a:cs typeface="Times New Roman" panose="02020603050405020304" pitchFamily="18" charset="0"/>
              </a:rPr>
              <a:t>số nguyên sinh vật có khả năng quang hợp như tảo lục, trùng roi,….</a:t>
            </a:r>
          </a:p>
        </p:txBody>
      </p:sp>
      <p:sp>
        <p:nvSpPr>
          <p:cNvPr id="8" name="文本框 7"/>
          <p:cNvSpPr txBox="1"/>
          <p:nvPr/>
        </p:nvSpPr>
        <p:spPr>
          <a:xfrm>
            <a:off x="2437957" y="4144783"/>
            <a:ext cx="5425413" cy="1107996"/>
          </a:xfrm>
          <a:prstGeom prst="rect">
            <a:avLst/>
          </a:prstGeom>
          <a:noFill/>
        </p:spPr>
        <p:txBody>
          <a:bodyPr wrap="square" rtlCol="0">
            <a:spAutoFit/>
          </a:bodyPr>
          <a:lstStyle/>
          <a:p>
            <a:pPr algn="just" defTabSz="914377">
              <a:lnSpc>
                <a:spcPct val="110000"/>
              </a:lnSpc>
            </a:pPr>
            <a:r>
              <a:rPr lang="zh-CN" altLang="en-US" sz="1867" dirty="0">
                <a:solidFill>
                  <a:srgbClr val="002060"/>
                </a:solidFill>
                <a:latin typeface="Times New Roman" panose="02020603050405020304" pitchFamily="18" charset="0"/>
                <a:cs typeface="Times New Roman" panose="02020603050405020304" pitchFamily="18" charset="0"/>
              </a:rPr>
              <a:t>   </a:t>
            </a:r>
            <a:r>
              <a:rPr lang="en-US" altLang="zh-CN" sz="1867" dirty="0" smtClean="0">
                <a:solidFill>
                  <a:srgbClr val="002060"/>
                </a:solidFill>
                <a:latin typeface="Times New Roman" panose="02020603050405020304" pitchFamily="18" charset="0"/>
                <a:cs typeface="Times New Roman" panose="02020603050405020304" pitchFamily="18" charset="0"/>
              </a:rPr>
              <a:t>-</a:t>
            </a:r>
            <a:r>
              <a:rPr lang="zh-CN" altLang="en-US" sz="1867" dirty="0" smtClean="0">
                <a:solidFill>
                  <a:srgbClr val="002060"/>
                </a:solidFill>
                <a:latin typeface="Times New Roman" panose="02020603050405020304" pitchFamily="18" charset="0"/>
                <a:cs typeface="Times New Roman" panose="02020603050405020304" pitchFamily="18" charset="0"/>
              </a:rPr>
              <a:t> </a:t>
            </a:r>
            <a:r>
              <a:rPr lang="vi-VN" altLang="zh-CN" sz="2000" dirty="0">
                <a:solidFill>
                  <a:srgbClr val="002060"/>
                </a:solidFill>
                <a:latin typeface="Times New Roman" panose="02020603050405020304" pitchFamily="18" charset="0"/>
                <a:cs typeface="Times New Roman" panose="02020603050405020304" pitchFamily="18" charset="0"/>
              </a:rPr>
              <a:t>Nguyên sinh vật đa dạng về hình dạng (hình cầu, hình thoi, hình giày,…), một số có hình dạng không ổn định (trùng biến hình).</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099" y="3932667"/>
            <a:ext cx="3182252" cy="2998836"/>
          </a:xfrm>
          <a:prstGeom prst="rect">
            <a:avLst/>
          </a:prstGeom>
        </p:spPr>
      </p:pic>
      <p:pic>
        <p:nvPicPr>
          <p:cNvPr id="2050" name="Picture 2" descr="Ciliaten Konjugati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29544">
            <a:off x="8324801" y="185612"/>
            <a:ext cx="1557218" cy="1866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Makrofotografie und Mikrofotografie – FaunaMakrofotografie und  Mikrofotograf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62538">
            <a:off x="8808860" y="2512132"/>
            <a:ext cx="1815045" cy="1215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103438" y="482625"/>
            <a:ext cx="4669038" cy="646331"/>
          </a:xfrm>
          <a:prstGeom prst="rect">
            <a:avLst/>
          </a:prstGeom>
          <a:noFill/>
          <a:ln>
            <a:solidFill>
              <a:srgbClr val="E64A7E"/>
            </a:solidFill>
          </a:ln>
        </p:spPr>
        <p:txBody>
          <a:bodyPr wrap="square" rtlCol="0">
            <a:spAutoFit/>
          </a:bodyPr>
          <a:lstStyle/>
          <a:p>
            <a:pPr algn="ctr"/>
            <a:r>
              <a:rPr lang="en-US" sz="3600" dirty="0">
                <a:solidFill>
                  <a:srgbClr val="E64A7E"/>
                </a:solidFill>
                <a:latin typeface="Times New Roman" panose="02020603050405020304" pitchFamily="18" charset="0"/>
                <a:cs typeface="Times New Roman" panose="02020603050405020304" pitchFamily="18" charset="0"/>
              </a:rPr>
              <a:t>RÚT RA KẾT LUẬN</a:t>
            </a:r>
          </a:p>
        </p:txBody>
      </p:sp>
    </p:spTree>
    <p:extLst>
      <p:ext uri="{BB962C8B-B14F-4D97-AF65-F5344CB8AC3E}">
        <p14:creationId xmlns:p14="http://schemas.microsoft.com/office/powerpoint/2010/main" val="337339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5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35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Nấm Nhầy - Loài Sinh Vật Kỳ Lạ Có Nhận Thức Sơ Khai? - Trải Nghiệm Sống"/>
          <p:cNvPicPr>
            <a:picLocks noChangeAspect="1" noChangeArrowheads="1"/>
          </p:cNvPicPr>
          <p:nvPr/>
        </p:nvPicPr>
        <p:blipFill rotWithShape="1">
          <a:blip r:embed="rId2">
            <a:extLst>
              <a:ext uri="{28A0092B-C50C-407E-A947-70E740481C1C}">
                <a14:useLocalDpi xmlns:a14="http://schemas.microsoft.com/office/drawing/2010/main" val="0"/>
              </a:ext>
            </a:extLst>
          </a:blip>
          <a:srcRect l="11535" r="11792"/>
          <a:stretch/>
        </p:blipFill>
        <p:spPr bwMode="auto">
          <a:xfrm>
            <a:off x="307036" y="151316"/>
            <a:ext cx="438188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ấm nhầy và khả năng học tập vô thức - IBSG"/>
          <p:cNvPicPr>
            <a:picLocks noChangeAspect="1" noChangeArrowheads="1"/>
          </p:cNvPicPr>
          <p:nvPr/>
        </p:nvPicPr>
        <p:blipFill rotWithShape="1">
          <a:blip r:embed="rId3">
            <a:extLst>
              <a:ext uri="{28A0092B-C50C-407E-A947-70E740481C1C}">
                <a14:useLocalDpi xmlns:a14="http://schemas.microsoft.com/office/drawing/2010/main" val="0"/>
              </a:ext>
            </a:extLst>
          </a:blip>
          <a:srcRect l="27272" t="13095" r="27245" b="9953"/>
          <a:stretch/>
        </p:blipFill>
        <p:spPr bwMode="auto">
          <a:xfrm>
            <a:off x="1139786" y="3367889"/>
            <a:ext cx="2716379" cy="261659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688916" y="1828800"/>
            <a:ext cx="7334085" cy="3078178"/>
          </a:xfrm>
          <a:prstGeom prst="roundRect">
            <a:avLst/>
          </a:prstGeom>
          <a:solidFill>
            <a:srgbClr val="5DE2FD"/>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906978" y="2480650"/>
            <a:ext cx="6880634" cy="2218099"/>
          </a:xfrm>
          <a:prstGeom prst="round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3BEDD8"/>
                </a:solidFill>
                <a:latin typeface="Times New Roman" panose="02020603050405020304" pitchFamily="18" charset="0"/>
                <a:cs typeface="Times New Roman" panose="02020603050405020304" pitchFamily="18" charset="0"/>
              </a:rPr>
              <a:t>Đây là sinh vật đơn bào, thuộc nhóm nguyên sinh vật, nó trông giống như nấm như lại hoạt động như động vật. Loài sinh vật này giống như một đống dây nhớp nháp màu vàng, khả năng phát triển kích thước lên tới vài mét vuông. Nấm nhày được tìm thấy khắp thế giới, chúng thường ở phần mặt dưới của lá và khúc gỗ.</a:t>
            </a:r>
          </a:p>
        </p:txBody>
      </p:sp>
      <p:sp>
        <p:nvSpPr>
          <p:cNvPr id="4" name="Round Same Side Corner Rectangle 3"/>
          <p:cNvSpPr/>
          <p:nvPr/>
        </p:nvSpPr>
        <p:spPr>
          <a:xfrm>
            <a:off x="5169528" y="1901228"/>
            <a:ext cx="1855960" cy="579422"/>
          </a:xfrm>
          <a:prstGeom prst="round2Same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latin typeface="Times New Roman" panose="02020603050405020304" pitchFamily="18" charset="0"/>
                <a:cs typeface="Times New Roman" panose="02020603050405020304" pitchFamily="18" charset="0"/>
              </a:rPr>
              <a:t>NẤM NHẦY</a:t>
            </a:r>
          </a:p>
        </p:txBody>
      </p:sp>
      <p:sp>
        <p:nvSpPr>
          <p:cNvPr id="5" name="Rectangle 4"/>
          <p:cNvSpPr/>
          <p:nvPr/>
        </p:nvSpPr>
        <p:spPr>
          <a:xfrm>
            <a:off x="6925900" y="1987236"/>
            <a:ext cx="3268301" cy="407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i="1" dirty="0">
                <a:solidFill>
                  <a:prstClr val="white"/>
                </a:solidFill>
                <a:latin typeface="Times New Roman" panose="02020603050405020304" pitchFamily="18" charset="0"/>
                <a:cs typeface="Times New Roman" panose="02020603050405020304" pitchFamily="18" charset="0"/>
              </a:rPr>
              <a:t>Physarum polycephalum</a:t>
            </a:r>
          </a:p>
        </p:txBody>
      </p:sp>
      <p:sp>
        <p:nvSpPr>
          <p:cNvPr id="9" name="Rectangle 8"/>
          <p:cNvSpPr/>
          <p:nvPr/>
        </p:nvSpPr>
        <p:spPr>
          <a:xfrm>
            <a:off x="9017251" y="4191755"/>
            <a:ext cx="2688879" cy="407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prstClr val="white"/>
                </a:solidFill>
                <a:latin typeface="Times New Roman" panose="02020603050405020304" pitchFamily="18" charset="0"/>
                <a:cs typeface="Times New Roman" panose="02020603050405020304" pitchFamily="18" charset="0"/>
              </a:rPr>
              <a:t>(</a:t>
            </a:r>
            <a:r>
              <a:rPr lang="vi-VN" i="1" dirty="0">
                <a:solidFill>
                  <a:prstClr val="white"/>
                </a:solidFill>
                <a:latin typeface="Times New Roman" panose="02020603050405020304" pitchFamily="18" charset="0"/>
                <a:cs typeface="Times New Roman" panose="02020603050405020304" pitchFamily="18" charset="0"/>
              </a:rPr>
              <a:t>Theo LiveScience, CNN)</a:t>
            </a:r>
          </a:p>
        </p:txBody>
      </p:sp>
    </p:spTree>
    <p:extLst>
      <p:ext uri="{BB962C8B-B14F-4D97-AF65-F5344CB8AC3E}">
        <p14:creationId xmlns:p14="http://schemas.microsoft.com/office/powerpoint/2010/main" val="1373134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639</Words>
  <Application>Microsoft Office PowerPoint</Application>
  <PresentationFormat>Widescreen</PresentationFormat>
  <Paragraphs>74</Paragraphs>
  <Slides>10</Slides>
  <Notes>5</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宋体</vt:lpstr>
      <vt:lpstr>#9Slide03 Cabin Condensed Mediu</vt:lpstr>
      <vt:lpstr>#9Slide03 Roboto Condensed</vt:lpstr>
      <vt:lpstr>Arial</vt:lpstr>
      <vt:lpstr>Calibri</vt:lpstr>
      <vt:lpstr>Calibri Light</vt:lpstr>
      <vt:lpstr>DFGothic-EB</vt:lpstr>
      <vt:lpstr>Times New Roman</vt:lpstr>
      <vt:lpstr>Trebuchet MS</vt:lpstr>
      <vt:lpstr>Wingdings</vt:lpstr>
      <vt:lpstr>华康少女文字W5</vt:lpstr>
      <vt:lpstr>1_Office Theme</vt:lpstr>
      <vt:lpstr>Office 主题</vt:lpstr>
      <vt:lpstr>Berlin</vt:lpstr>
      <vt:lpstr>PowerPoint Presentation</vt:lpstr>
      <vt:lpstr>PowerPoint Presentation</vt:lpstr>
      <vt:lpstr>PowerPoint Presentation</vt:lpstr>
      <vt:lpstr>PowerPoint Presentation</vt:lpstr>
      <vt:lpstr>PowerPoint Presentation</vt:lpstr>
      <vt:lpstr>PowerPoint Presentation</vt:lpstr>
      <vt:lpstr>Hãy gọi tên các thành phần được đánh số từ (1) đến (4).  Từ đó, nhận xét về tổ chức cơ thể (đơn/đa bào) của nguyên sinh vật.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37</cp:revision>
  <dcterms:created xsi:type="dcterms:W3CDTF">2021-08-23T16:09:27Z</dcterms:created>
  <dcterms:modified xsi:type="dcterms:W3CDTF">2022-11-07T04:08:16Z</dcterms:modified>
</cp:coreProperties>
</file>