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7" r:id="rId4"/>
    <p:sldMasterId id="2147483699" r:id="rId5"/>
    <p:sldMasterId id="2147483727" r:id="rId6"/>
  </p:sldMasterIdLst>
  <p:notesMasterIdLst>
    <p:notesMasterId r:id="rId25"/>
  </p:notesMasterIdLst>
  <p:sldIdLst>
    <p:sldId id="257" r:id="rId7"/>
    <p:sldId id="262" r:id="rId8"/>
    <p:sldId id="263" r:id="rId9"/>
    <p:sldId id="265" r:id="rId10"/>
    <p:sldId id="267" r:id="rId11"/>
    <p:sldId id="305" r:id="rId12"/>
    <p:sldId id="306" r:id="rId13"/>
    <p:sldId id="269" r:id="rId14"/>
    <p:sldId id="312" r:id="rId15"/>
    <p:sldId id="286" r:id="rId16"/>
    <p:sldId id="270" r:id="rId17"/>
    <p:sldId id="310" r:id="rId18"/>
    <p:sldId id="275" r:id="rId19"/>
    <p:sldId id="308" r:id="rId20"/>
    <p:sldId id="274" r:id="rId21"/>
    <p:sldId id="271" r:id="rId22"/>
    <p:sldId id="300" r:id="rId23"/>
    <p:sldId id="3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0F99"/>
    <a:srgbClr val="DC16C4"/>
    <a:srgbClr val="F6A4EC"/>
    <a:srgbClr val="FFFAEB"/>
    <a:srgbClr val="FFCC99"/>
    <a:srgbClr val="81DEFF"/>
    <a:srgbClr val="88F8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E8409-CDE8-4765-8B84-5836B2551E77}" type="datetimeFigureOut">
              <a:rPr lang="en-US" smtClean="0"/>
              <a:t>15/10/2022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DEB1-6B16-4287-B349-A6EF19982606}" type="slidenum">
              <a:rPr lang="en-US" smtClean="0"/>
              <a:t>‹#›</a:t>
            </a:fld>
            <a:endParaRPr lang="en-US"/>
          </a:p>
        </p:txBody>
      </p:sp>
    </p:spTree>
    <p:extLst>
      <p:ext uri="{BB962C8B-B14F-4D97-AF65-F5344CB8AC3E}">
        <p14:creationId xmlns:p14="http://schemas.microsoft.com/office/powerpoint/2010/main" val="1440436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E5345E-E077-4AF0-A4E4-5A87E278AB98}"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13068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87961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02514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3676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98659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0225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DDBE7BC-C6E2-4499-B460-A8BDCD30B795}" type="slidenum">
              <a:rPr lang="zh-CN" altLang="en-US" smtClean="0">
                <a:solidFill>
                  <a:prstClr val="black"/>
                </a:solidFill>
                <a:latin typeface="等线" panose="020F0502020204030204"/>
              </a: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64288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21654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79032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734775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4276735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513612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866884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250499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88667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2246744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408173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81101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75549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806186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3DAF80-3590-4C46-B88C-32AE5C759B89}" type="datetimeFigureOut">
              <a:rPr lang="zh-CN" altLang="en-US">
                <a:solidFill>
                  <a:srgbClr val="000000"/>
                </a:solidFill>
              </a:rPr>
              <a:pPr/>
              <a:t>2022/10/15</a:t>
            </a:fld>
            <a:endParaRPr lang="zh-CN" altLang="en-US">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DEEB2A9-41C9-4D84-B53A-E552D0E6409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81763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94500"/>
      </p:ext>
    </p:extLst>
  </p:cSld>
  <p:clrMapOvr>
    <a:masterClrMapping/>
  </p:clrMapOvr>
  <p:transition spd="slow" advClick="0" advTm="3000">
    <p:random/>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36443"/>
      </p:ext>
    </p:extLst>
  </p:cSld>
  <p:clrMapOvr>
    <a:masterClrMapping/>
  </p:clrMapOvr>
  <p:transition spd="slow" advClick="0" advTm="3000">
    <p:random/>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552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592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19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346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803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8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25597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963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198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3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097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332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948333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270687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5" name="Footer Placeholder 4"/>
          <p:cNvSpPr>
            <a:spLocks noGrp="1"/>
          </p:cNvSpPr>
          <p:nvPr>
            <p:ph type="ftr" sz="quarter" idx="11"/>
          </p:nvPr>
        </p:nvSpPr>
        <p:spPr/>
        <p:txBody>
          <a:bodyPr/>
          <a:lstStyle/>
          <a:p>
            <a:endParaRPr lang="en-US" dirty="0">
              <a:solidFill>
                <a:srgbClr val="000000">
                  <a:lumMod val="50000"/>
                  <a:lumOff val="50000"/>
                </a:srgb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620747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6741313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11" name="Footer Placeholder 10"/>
          <p:cNvSpPr>
            <a:spLocks noGrp="1"/>
          </p:cNvSpPr>
          <p:nvPr>
            <p:ph type="ftr" sz="quarter" idx="11"/>
          </p:nvPr>
        </p:nvSpPr>
        <p:spPr/>
        <p:txBody>
          <a:bodyPr/>
          <a:lstStyle/>
          <a:p>
            <a:endParaRPr lang="en-US" dirty="0">
              <a:solidFill>
                <a:srgbClr val="000000">
                  <a:lumMod val="50000"/>
                  <a:lumOff val="50000"/>
                </a:srgb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413516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14343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7" name="Footer Placeholder 6"/>
          <p:cNvSpPr>
            <a:spLocks noGrp="1"/>
          </p:cNvSpPr>
          <p:nvPr>
            <p:ph type="ftr" sz="quarter" idx="11"/>
          </p:nvPr>
        </p:nvSpPr>
        <p:spPr/>
        <p:txBody>
          <a:bodyPr/>
          <a:lstStyle/>
          <a:p>
            <a:endParaRPr lang="en-US" dirty="0">
              <a:solidFill>
                <a:srgbClr val="000000">
                  <a:lumMod val="50000"/>
                  <a:lumOff val="50000"/>
                </a:srgb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163964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6" name="Footer Placeholder 5"/>
          <p:cNvSpPr>
            <a:spLocks noGrp="1"/>
          </p:cNvSpPr>
          <p:nvPr>
            <p:ph type="ftr" sz="quarter" idx="11"/>
          </p:nvPr>
        </p:nvSpPr>
        <p:spPr/>
        <p:txBody>
          <a:bodyPr/>
          <a:lstStyle/>
          <a:p>
            <a:endParaRPr lang="en-US" dirty="0">
              <a:solidFill>
                <a:srgbClr val="000000">
                  <a:lumMod val="50000"/>
                  <a:lumOff val="50000"/>
                </a:srgb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705895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601428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9" name="Footer Placeholder 8"/>
          <p:cNvSpPr>
            <a:spLocks noGrp="1"/>
          </p:cNvSpPr>
          <p:nvPr>
            <p:ph type="ftr" sz="quarter" idx="11"/>
          </p:nvPr>
        </p:nvSpPr>
        <p:spPr>
          <a:xfrm>
            <a:off x="3499101" y="6356350"/>
            <a:ext cx="5911517" cy="365125"/>
          </a:xfrm>
        </p:spPr>
        <p:txBody>
          <a:bodyPr/>
          <a:lstStyle/>
          <a:p>
            <a:endParaRPr lang="en-US" dirty="0">
              <a:solidFill>
                <a:srgbClr val="000000">
                  <a:lumMod val="50000"/>
                  <a:lumOff val="50000"/>
                </a:srgb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263886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1030438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srgbClr val="000000">
                    <a:lumMod val="50000"/>
                    <a:lumOff val="50000"/>
                  </a:srgbClr>
                </a:solidFill>
              </a:rPr>
              <a:pPr/>
              <a:t>15/10/2022</a:t>
            </a:fld>
            <a:endParaRPr lang="en-US" dirty="0">
              <a:solidFill>
                <a:srgbClr val="000000">
                  <a:lumMod val="50000"/>
                  <a:lumOff val="50000"/>
                </a:srgbClr>
              </a:solidFill>
            </a:endParaRPr>
          </a:p>
        </p:txBody>
      </p:sp>
      <p:sp>
        <p:nvSpPr>
          <p:cNvPr id="8" name="Footer Placeholder 7"/>
          <p:cNvSpPr>
            <a:spLocks noGrp="1"/>
          </p:cNvSpPr>
          <p:nvPr>
            <p:ph type="ftr" sz="quarter" idx="11"/>
          </p:nvPr>
        </p:nvSpPr>
        <p:spPr/>
        <p:txBody>
          <a:bodyPr/>
          <a:lstStyle/>
          <a:p>
            <a:endParaRPr lang="en-US" dirty="0">
              <a:solidFill>
                <a:srgbClr val="000000">
                  <a:lumMod val="50000"/>
                  <a:lumOff val="50000"/>
                </a:srgb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40BAD2"/>
                </a:solidFill>
              </a:rPr>
              <a:pPr/>
              <a:t>‹#›</a:t>
            </a:fld>
            <a:endParaRPr lang="en-US" dirty="0">
              <a:solidFill>
                <a:srgbClr val="40BAD2"/>
              </a:solidFill>
            </a:endParaRPr>
          </a:p>
        </p:txBody>
      </p:sp>
    </p:spTree>
    <p:extLst>
      <p:ext uri="{BB962C8B-B14F-4D97-AF65-F5344CB8AC3E}">
        <p14:creationId xmlns:p14="http://schemas.microsoft.com/office/powerpoint/2010/main" val="3175082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smtClean="0">
                <a:solidFill>
                  <a:srgbClr val="FFC000"/>
                </a:solidFill>
                <a:latin typeface="Bodoni MT" panose="02070803080606020203" pitchFamily="18" charset="0"/>
                <a:ea typeface="方正正中黑简体" panose="02000000000000000000" pitchFamily="2" charset="-122"/>
              </a:rPr>
              <a:t>@</a:t>
            </a:r>
            <a:r>
              <a:rPr lang="zh-CN" altLang="en-US" dirty="0" smtClean="0">
                <a:solidFill>
                  <a:srgbClr val="FFC000"/>
                </a:solidFill>
                <a:latin typeface="方正行楷简体" panose="03000509000000000000" pitchFamily="65" charset="-122"/>
                <a:ea typeface="方正行楷简体" panose="03000509000000000000" pitchFamily="65" charset="-122"/>
              </a:rPr>
              <a:t>雪原</a:t>
            </a:r>
            <a:r>
              <a:rPr lang="en-US" altLang="zh-CN" dirty="0" smtClean="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a:solidFill>
                  <a:prstClr val="black"/>
                </a:solidFill>
              </a:rPr>
              <a:pPr/>
              <a:t>2022/10/15</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393499161"/>
      </p:ext>
    </p:extLst>
  </p:cSld>
  <p:clrMapOvr>
    <a:masterClrMapping/>
  </p:clrMapOvr>
  <p:transition spd="slow" advClick="0" advTm="3000">
    <p:random/>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794505"/>
      </p:ext>
    </p:extLst>
  </p:cSld>
  <p:clrMapOvr>
    <a:masterClrMapping/>
  </p:clrMapOvr>
  <p:transition spd="slow" advClick="0" advTm="3000">
    <p:random/>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302384"/>
      </p:ext>
    </p:extLst>
  </p:cSld>
  <p:clrMapOvr>
    <a:masterClrMapping/>
  </p:clrMapOvr>
  <p:transition spd="slow" advClick="0" advTm="3000">
    <p:random/>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44412"/>
      </p:ext>
    </p:extLst>
  </p:cSld>
  <p:clrMapOvr>
    <a:masterClrMapping/>
  </p:clrMapOvr>
  <p:transition spd="slow" advClick="0" advTm="3000">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1847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77661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25704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05393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64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3.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4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theme" Target="../theme/theme6.xml"/><Relationship Id="rId10" Type="http://schemas.openxmlformats.org/officeDocument/2006/relationships/image" Target="../media/image5.gif"/><Relationship Id="rId4" Type="http://schemas.openxmlformats.org/officeDocument/2006/relationships/slideLayout" Target="../slideLayouts/slideLayout4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2022/10/15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3225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a:lnSpc>
                <a:spcPct val="200000"/>
              </a:lnSpc>
            </a:pPr>
            <a:r>
              <a:rPr lang="zh-CN" altLang="en-US"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rgbClr val="114E54">
                  <a:lumMod val="50000"/>
                  <a:alpha val="0"/>
                </a:srgb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spTree>
    <p:extLst>
      <p:ext uri="{BB962C8B-B14F-4D97-AF65-F5344CB8AC3E}">
        <p14:creationId xmlns:p14="http://schemas.microsoft.com/office/powerpoint/2010/main" val="12792732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040392625"/>
      </p:ext>
    </p:extLst>
  </p:cSld>
  <p:clrMap bg1="lt1" tx1="dk1" bg2="lt2" tx2="dk2" accent1="accent1" accent2="accent2" accent3="accent3" accent4="accent4" accent5="accent5" accent6="accent6" hlink="hlink" folHlink="folHlink"/>
  <p:sldLayoutIdLst>
    <p:sldLayoutId id="2147483685" r:id="rId1"/>
    <p:sldLayoutId id="2147483686" r:id="rId2"/>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4B376-1A59-4060-8F1A-5B3728C3FB55}" type="datetimeFigureOut">
              <a:rPr lang="en-US" smtClean="0">
                <a:solidFill>
                  <a:prstClr val="black">
                    <a:tint val="75000"/>
                  </a:prstClr>
                </a:solidFill>
              </a:rPr>
              <a:pPr/>
              <a:t>15/10/2022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54222-F7A0-4793-AA59-CD0102D691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9410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fld id="{5586B75A-687E-405C-8A0B-8D00578BA2C3}" type="datetimeFigureOut">
              <a:rPr lang="en-US" dirty="0">
                <a:solidFill>
                  <a:srgbClr val="000000">
                    <a:lumMod val="50000"/>
                    <a:lumOff val="50000"/>
                  </a:srgbClr>
                </a:solidFill>
              </a:rPr>
              <a:pPr defTabSz="457200"/>
              <a:t>15/10/2022</a:t>
            </a:fld>
            <a:endParaRPr lang="en-US" dirty="0">
              <a:solidFill>
                <a:srgbClr val="000000">
                  <a:lumMod val="50000"/>
                  <a:lumOff val="50000"/>
                </a:srgbClr>
              </a:solidFill>
            </a:endParaRP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endParaRPr lang="en-US" dirty="0">
              <a:solidFill>
                <a:srgbClr val="000000">
                  <a:lumMod val="50000"/>
                  <a:lumOff val="50000"/>
                </a:srgbClr>
              </a:solidFill>
            </a:endParaRP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fld id="{4FAB73BC-B049-4115-A692-8D63A059BFB8}" type="slidenum">
              <a:rPr lang="en-US" dirty="0">
                <a:solidFill>
                  <a:srgbClr val="40BAD2"/>
                </a:solidFill>
              </a:rPr>
              <a:pPr defTabSz="457200"/>
              <a:t>‹#›</a:t>
            </a:fld>
            <a:endParaRPr lang="en-US" dirty="0">
              <a:solidFill>
                <a:srgbClr val="40BAD2"/>
              </a:solidFill>
            </a:endParaRPr>
          </a:p>
        </p:txBody>
      </p:sp>
    </p:spTree>
    <p:extLst>
      <p:ext uri="{BB962C8B-B14F-4D97-AF65-F5344CB8AC3E}">
        <p14:creationId xmlns:p14="http://schemas.microsoft.com/office/powerpoint/2010/main" val="416876886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94843869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6.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userDrawn="1"/>
        </p:nvPicPr>
        <p:blipFill rotWithShape="1">
          <a:blip r:embed="rId3" cstate="hqprint"/>
          <a:srcRect l="22181" t="9311" r="17096" b="12352"/>
          <a:stretch>
            <a:fillRect/>
          </a:stretch>
        </p:blipFill>
        <p:spPr>
          <a:xfrm>
            <a:off x="23496" y="513423"/>
            <a:ext cx="2117071" cy="2203576"/>
          </a:xfrm>
          <a:custGeom>
            <a:avLst/>
            <a:gdLst>
              <a:gd name="connsiteX0" fmla="*/ 0 w 2117071"/>
              <a:gd name="connsiteY0" fmla="*/ 0 h 2203576"/>
              <a:gd name="connsiteX1" fmla="*/ 2117071 w 2117071"/>
              <a:gd name="connsiteY1" fmla="*/ 0 h 2203576"/>
              <a:gd name="connsiteX2" fmla="*/ 2117071 w 2117071"/>
              <a:gd name="connsiteY2" fmla="*/ 2203576 h 2203576"/>
              <a:gd name="connsiteX3" fmla="*/ 0 w 2117071"/>
              <a:gd name="connsiteY3" fmla="*/ 2203576 h 2203576"/>
            </a:gdLst>
            <a:ahLst/>
            <a:cxnLst>
              <a:cxn ang="0">
                <a:pos x="connsiteX0" y="connsiteY0"/>
              </a:cxn>
              <a:cxn ang="0">
                <a:pos x="connsiteX1" y="connsiteY1"/>
              </a:cxn>
              <a:cxn ang="0">
                <a:pos x="connsiteX2" y="connsiteY2"/>
              </a:cxn>
              <a:cxn ang="0">
                <a:pos x="connsiteX3" y="connsiteY3"/>
              </a:cxn>
            </a:cxnLst>
            <a:rect l="l" t="t" r="r" b="b"/>
            <a:pathLst>
              <a:path w="2117071" h="2203576">
                <a:moveTo>
                  <a:pt x="0" y="0"/>
                </a:moveTo>
                <a:lnTo>
                  <a:pt x="2117071" y="0"/>
                </a:lnTo>
                <a:lnTo>
                  <a:pt x="2117071" y="2203576"/>
                </a:lnTo>
                <a:lnTo>
                  <a:pt x="0" y="2203576"/>
                </a:lnTo>
                <a:close/>
              </a:path>
            </a:pathLst>
          </a:custGeom>
        </p:spPr>
      </p:pic>
      <p:pic>
        <p:nvPicPr>
          <p:cNvPr id="36" name="图片 35"/>
          <p:cNvPicPr>
            <a:picLocks noChangeAspect="1"/>
          </p:cNvPicPr>
          <p:nvPr userDrawn="1"/>
        </p:nvPicPr>
        <p:blipFill rotWithShape="1">
          <a:blip r:embed="rId4" cstate="hqprint"/>
          <a:srcRect b="32298"/>
          <a:stretch>
            <a:fillRect/>
          </a:stretch>
        </p:blipFill>
        <p:spPr>
          <a:xfrm rot="18749141">
            <a:off x="10452885" y="689528"/>
            <a:ext cx="2082212" cy="3646811"/>
          </a:xfrm>
          <a:custGeom>
            <a:avLst/>
            <a:gdLst>
              <a:gd name="connsiteX0" fmla="*/ 2082212 w 2082212"/>
              <a:gd name="connsiteY0" fmla="*/ 0 h 3646811"/>
              <a:gd name="connsiteX1" fmla="*/ 2082212 w 2082212"/>
              <a:gd name="connsiteY1" fmla="*/ 1739773 h 3646811"/>
              <a:gd name="connsiteX2" fmla="*/ 0 w 2082212"/>
              <a:gd name="connsiteY2" fmla="*/ 3646811 h 3646811"/>
              <a:gd name="connsiteX3" fmla="*/ 0 w 2082212"/>
              <a:gd name="connsiteY3" fmla="*/ 0 h 3646811"/>
            </a:gdLst>
            <a:ahLst/>
            <a:cxnLst>
              <a:cxn ang="0">
                <a:pos x="connsiteX0" y="connsiteY0"/>
              </a:cxn>
              <a:cxn ang="0">
                <a:pos x="connsiteX1" y="connsiteY1"/>
              </a:cxn>
              <a:cxn ang="0">
                <a:pos x="connsiteX2" y="connsiteY2"/>
              </a:cxn>
              <a:cxn ang="0">
                <a:pos x="connsiteX3" y="connsiteY3"/>
              </a:cxn>
            </a:cxnLst>
            <a:rect l="l" t="t" r="r" b="b"/>
            <a:pathLst>
              <a:path w="2082212" h="3646811">
                <a:moveTo>
                  <a:pt x="2082212" y="0"/>
                </a:moveTo>
                <a:lnTo>
                  <a:pt x="2082212" y="1739773"/>
                </a:lnTo>
                <a:lnTo>
                  <a:pt x="0" y="3646811"/>
                </a:lnTo>
                <a:lnTo>
                  <a:pt x="0" y="0"/>
                </a:lnTo>
                <a:close/>
              </a:path>
            </a:pathLst>
          </a:custGeom>
        </p:spPr>
      </p:pic>
      <p:pic>
        <p:nvPicPr>
          <p:cNvPr id="5" name="图片 4"/>
          <p:cNvPicPr>
            <a:picLocks noChangeAspect="1"/>
          </p:cNvPicPr>
          <p:nvPr userDrawn="1"/>
        </p:nvPicPr>
        <p:blipFill rotWithShape="1">
          <a:blip r:embed="rId5" cstate="hqprint"/>
          <a:srcRect l="8492" b="9262"/>
          <a:stretch>
            <a:fillRect/>
          </a:stretch>
        </p:blipFill>
        <p:spPr>
          <a:xfrm rot="1770688">
            <a:off x="-976777" y="4707977"/>
            <a:ext cx="4116130" cy="2623841"/>
          </a:xfrm>
          <a:custGeom>
            <a:avLst/>
            <a:gdLst>
              <a:gd name="connsiteX0" fmla="*/ 0 w 4116130"/>
              <a:gd name="connsiteY0" fmla="*/ 0 h 2623841"/>
              <a:gd name="connsiteX1" fmla="*/ 4116130 w 4116130"/>
              <a:gd name="connsiteY1" fmla="*/ 0 h 2623841"/>
              <a:gd name="connsiteX2" fmla="*/ 4116130 w 4116130"/>
              <a:gd name="connsiteY2" fmla="*/ 1134632 h 2623841"/>
              <a:gd name="connsiteX3" fmla="*/ 1485191 w 4116130"/>
              <a:gd name="connsiteY3" fmla="*/ 2623841 h 2623841"/>
            </a:gdLst>
            <a:ahLst/>
            <a:cxnLst>
              <a:cxn ang="0">
                <a:pos x="connsiteX0" y="connsiteY0"/>
              </a:cxn>
              <a:cxn ang="0">
                <a:pos x="connsiteX1" y="connsiteY1"/>
              </a:cxn>
              <a:cxn ang="0">
                <a:pos x="connsiteX2" y="connsiteY2"/>
              </a:cxn>
              <a:cxn ang="0">
                <a:pos x="connsiteX3" y="connsiteY3"/>
              </a:cxn>
            </a:cxnLst>
            <a:rect l="l" t="t" r="r" b="b"/>
            <a:pathLst>
              <a:path w="4116130" h="2623841">
                <a:moveTo>
                  <a:pt x="0" y="0"/>
                </a:moveTo>
                <a:lnTo>
                  <a:pt x="4116130" y="0"/>
                </a:lnTo>
                <a:lnTo>
                  <a:pt x="4116130" y="1134632"/>
                </a:lnTo>
                <a:lnTo>
                  <a:pt x="1485191" y="2623841"/>
                </a:lnTo>
                <a:close/>
              </a:path>
            </a:pathLst>
          </a:custGeom>
        </p:spPr>
      </p:pic>
      <p:pic>
        <p:nvPicPr>
          <p:cNvPr id="28" name="图片 27"/>
          <p:cNvPicPr>
            <a:picLocks noChangeAspect="1"/>
          </p:cNvPicPr>
          <p:nvPr userDrawn="1"/>
        </p:nvPicPr>
        <p:blipFill rotWithShape="1">
          <a:blip r:embed="rId3" cstate="hqprint"/>
          <a:srcRect t="9311" r="17096" b="12352"/>
          <a:stretch>
            <a:fillRect/>
          </a:stretch>
        </p:blipFill>
        <p:spPr>
          <a:xfrm>
            <a:off x="8553984" y="-85378"/>
            <a:ext cx="1498600" cy="1142502"/>
          </a:xfrm>
          <a:prstGeom prst="rect">
            <a:avLst/>
          </a:prstGeom>
        </p:spPr>
      </p:pic>
      <p:grpSp>
        <p:nvGrpSpPr>
          <p:cNvPr id="6" name="Group 5"/>
          <p:cNvGrpSpPr/>
          <p:nvPr/>
        </p:nvGrpSpPr>
        <p:grpSpPr>
          <a:xfrm>
            <a:off x="1946786" y="109466"/>
            <a:ext cx="7209197" cy="2520000"/>
            <a:chOff x="3613059" y="1526883"/>
            <a:chExt cx="7209197" cy="2520000"/>
          </a:xfrm>
        </p:grpSpPr>
        <p:sp>
          <p:nvSpPr>
            <p:cNvPr id="12" name="椭圆 106"/>
            <p:cNvSpPr>
              <a:spLocks noChangeAspect="1"/>
            </p:cNvSpPr>
            <p:nvPr/>
          </p:nvSpPr>
          <p:spPr>
            <a:xfrm>
              <a:off x="3613059" y="152688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3" name="椭圆 107"/>
            <p:cNvSpPr>
              <a:spLocks noChangeAspect="1"/>
            </p:cNvSpPr>
            <p:nvPr/>
          </p:nvSpPr>
          <p:spPr>
            <a:xfrm>
              <a:off x="3613059" y="1526883"/>
              <a:ext cx="2520000" cy="2520000"/>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4" name="椭圆 108"/>
            <p:cNvSpPr>
              <a:spLocks noChangeAspect="1"/>
            </p:cNvSpPr>
            <p:nvPr/>
          </p:nvSpPr>
          <p:spPr>
            <a:xfrm>
              <a:off x="3893059" y="180688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5" name="任意多边形 109"/>
            <p:cNvSpPr/>
            <p:nvPr/>
          </p:nvSpPr>
          <p:spPr>
            <a:xfrm>
              <a:off x="4788243" y="1984777"/>
              <a:ext cx="603401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solidFill>
              <a:srgbClr val="120F99"/>
            </a:soli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6" name="椭圆 110"/>
            <p:cNvSpPr>
              <a:spLocks noChangeAspect="1"/>
            </p:cNvSpPr>
            <p:nvPr/>
          </p:nvSpPr>
          <p:spPr>
            <a:xfrm>
              <a:off x="4089059" y="200288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7" name="文本框 111"/>
            <p:cNvSpPr txBox="1"/>
            <p:nvPr/>
          </p:nvSpPr>
          <p:spPr>
            <a:xfrm>
              <a:off x="4401674" y="2293455"/>
              <a:ext cx="954107" cy="1015663"/>
            </a:xfrm>
            <a:prstGeom prst="rect">
              <a:avLst/>
            </a:prstGeom>
            <a:noFill/>
          </p:spPr>
          <p:txBody>
            <a:bodyPr wrap="none" rtlCol="0">
              <a:spAutoFit/>
            </a:bodyPr>
            <a:lstStyle/>
            <a:p>
              <a:r>
                <a:rPr lang="en-US" altLang="zh-CN" sz="6000" dirty="0" smtClean="0">
                  <a:solidFill>
                    <a:srgbClr val="002060"/>
                  </a:solidFill>
                  <a:latin typeface="Times New Roman" panose="02020603050405020304" pitchFamily="18" charset="0"/>
                  <a:cs typeface="Times New Roman" panose="02020603050405020304" pitchFamily="18" charset="0"/>
                </a:rPr>
                <a:t>14</a:t>
              </a:r>
              <a:endParaRPr lang="zh-CN" altLang="en-US" sz="6000" dirty="0">
                <a:solidFill>
                  <a:srgbClr val="002060"/>
                </a:solidFill>
                <a:latin typeface="Times New Roman" panose="02020603050405020304" pitchFamily="18" charset="0"/>
                <a:cs typeface="Times New Roman" panose="02020603050405020304" pitchFamily="18" charset="0"/>
              </a:endParaRPr>
            </a:p>
          </p:txBody>
        </p:sp>
        <p:sp>
          <p:nvSpPr>
            <p:cNvPr id="18" name="文本框 112"/>
            <p:cNvSpPr txBox="1"/>
            <p:nvPr/>
          </p:nvSpPr>
          <p:spPr>
            <a:xfrm>
              <a:off x="5657059" y="2463717"/>
              <a:ext cx="4814075" cy="523220"/>
            </a:xfrm>
            <a:prstGeom prst="rect">
              <a:avLst/>
            </a:prstGeom>
            <a:noFill/>
          </p:spPr>
          <p:txBody>
            <a:bodyPr wrap="none" rtlCol="0">
              <a:spAutoFit/>
            </a:bodyPr>
            <a:lstStyle/>
            <a:p>
              <a:r>
                <a:rPr lang="en-US" altLang="zh-CN" sz="280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PHÂN </a:t>
              </a:r>
              <a:r>
                <a:rPr lang="en-US" altLang="zh-CN" sz="2800"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LOẠI THẾ GIỚI SỐNG</a:t>
              </a:r>
              <a:endParaRPr lang="zh-CN" altLang="en-US" sz="28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028" name="Picture 4" descr="Activity 1.1 The Hierarchy of Biological Organization"/>
          <p:cNvPicPr>
            <a:picLocks noChangeAspect="1" noChangeArrowheads="1"/>
          </p:cNvPicPr>
          <p:nvPr/>
        </p:nvPicPr>
        <p:blipFill rotWithShape="1">
          <a:blip r:embed="rId6">
            <a:extLst>
              <a:ext uri="{28A0092B-C50C-407E-A947-70E740481C1C}">
                <a14:useLocalDpi xmlns:a14="http://schemas.microsoft.com/office/drawing/2010/main" val="0"/>
              </a:ext>
            </a:extLst>
          </a:blip>
          <a:srcRect r="5953"/>
          <a:stretch/>
        </p:blipFill>
        <p:spPr bwMode="auto">
          <a:xfrm>
            <a:off x="2823056" y="2774820"/>
            <a:ext cx="6631839" cy="41134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ớp 1 Năm 2020-2021 (Cũ) - Bộ Sách Giáo Khoa Cánh Diều"/>
          <p:cNvPicPr>
            <a:picLocks noChangeAspect="1" noChangeArrowheads="1"/>
          </p:cNvPicPr>
          <p:nvPr/>
        </p:nvPicPr>
        <p:blipFill rotWithShape="1">
          <a:blip r:embed="rId7">
            <a:extLst>
              <a:ext uri="{28A0092B-C50C-407E-A947-70E740481C1C}">
                <a14:useLocalDpi xmlns:a14="http://schemas.microsoft.com/office/drawing/2010/main" val="0"/>
              </a:ext>
            </a:extLst>
          </a:blip>
          <a:srcRect l="22120" t="8080" r="23385" b="37980"/>
          <a:stretch/>
        </p:blipFill>
        <p:spPr bwMode="auto">
          <a:xfrm>
            <a:off x="9245663" y="1028168"/>
            <a:ext cx="1345396" cy="177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63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50" name="Picture 2" descr="Bảo vệ 128 loài động vật trên cạn quý hiếm của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17" y="1125415"/>
            <a:ext cx="2837466" cy="1964634"/>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2052" name="Picture 4" descr="Tin tức, hình ảnh, video clip mới nhất về sinh v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432" y="1125415"/>
            <a:ext cx="2828644" cy="1964634"/>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2054" name="Picture 6" descr="Giải mã bí ẩn giấc mơ thấy sa m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17" y="3975184"/>
            <a:ext cx="2833597" cy="2049338"/>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pic>
        <p:nvPicPr>
          <p:cNvPr id="2056" name="Picture 8" descr="Nguy cơ thay đổi toàn bộ hệ sinh thái | Thị trường - Tiêu dùng | PL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675"/>
          <a:stretch/>
        </p:blipFill>
        <p:spPr bwMode="auto">
          <a:xfrm>
            <a:off x="4078300" y="3975184"/>
            <a:ext cx="2824776" cy="2049338"/>
          </a:xfrm>
          <a:prstGeom prst="rect">
            <a:avLst/>
          </a:prstGeom>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1949" y="3141617"/>
            <a:ext cx="2966254" cy="830997"/>
          </a:xfrm>
          <a:prstGeom prst="rect">
            <a:avLst/>
          </a:prstGeom>
          <a:noFill/>
        </p:spPr>
        <p:txBody>
          <a:bodyPr wrap="square" rtlCol="0">
            <a:spAutoFit/>
          </a:bodyPr>
          <a:lstStyle/>
          <a:p>
            <a:pPr algn="just"/>
            <a:r>
              <a:rPr lang="vi-VN" sz="1600" dirty="0">
                <a:solidFill>
                  <a:prstClr val="black"/>
                </a:solidFill>
                <a:latin typeface="+mj-lt"/>
                <a:cs typeface="Arial" panose="020B0604020202020204" pitchFamily="34" charset="0"/>
              </a:rPr>
              <a:t>Hình. Môi trường sống trên cạn: Rừng nhiệt đới có sự đa dạng về số lượng loài cao.</a:t>
            </a:r>
          </a:p>
        </p:txBody>
      </p:sp>
      <p:sp>
        <p:nvSpPr>
          <p:cNvPr id="8" name="TextBox 7"/>
          <p:cNvSpPr txBox="1"/>
          <p:nvPr/>
        </p:nvSpPr>
        <p:spPr>
          <a:xfrm>
            <a:off x="4006804" y="3140789"/>
            <a:ext cx="3205366" cy="830997"/>
          </a:xfrm>
          <a:prstGeom prst="rect">
            <a:avLst/>
          </a:prstGeom>
          <a:noFill/>
        </p:spPr>
        <p:txBody>
          <a:bodyPr wrap="square" rtlCol="0">
            <a:spAutoFit/>
          </a:bodyPr>
          <a:lstStyle/>
          <a:p>
            <a:pPr algn="just"/>
            <a:r>
              <a:rPr lang="vi-VN" sz="1600" dirty="0">
                <a:solidFill>
                  <a:prstClr val="black"/>
                </a:solidFill>
                <a:latin typeface="+mj-lt"/>
                <a:cs typeface="Arial" panose="020B0604020202020204" pitchFamily="34" charset="0"/>
              </a:rPr>
              <a:t>Hình</a:t>
            </a:r>
            <a:r>
              <a:rPr lang="en-US" sz="1600" dirty="0">
                <a:solidFill>
                  <a:prstClr val="black"/>
                </a:solidFill>
                <a:latin typeface="+mj-lt"/>
                <a:cs typeface="Arial" panose="020B0604020202020204" pitchFamily="34" charset="0"/>
              </a:rPr>
              <a:t>. </a:t>
            </a:r>
            <a:r>
              <a:rPr lang="vi-VN" sz="1600" dirty="0">
                <a:solidFill>
                  <a:prstClr val="black"/>
                </a:solidFill>
                <a:latin typeface="+mj-lt"/>
                <a:cs typeface="Arial" panose="020B0604020202020204" pitchFamily="34" charset="0"/>
              </a:rPr>
              <a:t>Môi trường sống dưới nước: Rạn </a:t>
            </a:r>
            <a:r>
              <a:rPr lang="vi-VN" sz="1600">
                <a:solidFill>
                  <a:prstClr val="black"/>
                </a:solidFill>
                <a:latin typeface="+mj-lt"/>
                <a:cs typeface="Arial" panose="020B0604020202020204" pitchFamily="34" charset="0"/>
              </a:rPr>
              <a:t>san </a:t>
            </a:r>
            <a:r>
              <a:rPr lang="vi-VN" sz="1600" smtClean="0">
                <a:solidFill>
                  <a:prstClr val="black"/>
                </a:solidFill>
                <a:latin typeface="+mj-lt"/>
                <a:cs typeface="Arial" panose="020B0604020202020204" pitchFamily="34" charset="0"/>
              </a:rPr>
              <a:t>hô </a:t>
            </a:r>
            <a:r>
              <a:rPr lang="vi-VN" sz="1600" dirty="0">
                <a:solidFill>
                  <a:prstClr val="black"/>
                </a:solidFill>
                <a:latin typeface="+mj-lt"/>
                <a:cs typeface="Arial" panose="020B0604020202020204" pitchFamily="34" charset="0"/>
              </a:rPr>
              <a:t>là nơi có sự đa dạng về số lượng loài cao nhất ở biển</a:t>
            </a:r>
            <a:r>
              <a:rPr lang="en-US" sz="1600" dirty="0">
                <a:solidFill>
                  <a:prstClr val="black"/>
                </a:solidFill>
                <a:latin typeface="+mj-lt"/>
                <a:cs typeface="Arial" panose="020B0604020202020204" pitchFamily="34" charset="0"/>
              </a:rPr>
              <a:t>.</a:t>
            </a:r>
            <a:endParaRPr lang="vi-VN" sz="1600" dirty="0">
              <a:solidFill>
                <a:prstClr val="black"/>
              </a:solidFill>
              <a:latin typeface="+mj-lt"/>
              <a:cs typeface="Arial" panose="020B0604020202020204" pitchFamily="34" charset="0"/>
            </a:endParaRPr>
          </a:p>
        </p:txBody>
      </p:sp>
      <p:sp>
        <p:nvSpPr>
          <p:cNvPr id="9" name="TextBox 8"/>
          <p:cNvSpPr txBox="1"/>
          <p:nvPr/>
        </p:nvSpPr>
        <p:spPr>
          <a:xfrm>
            <a:off x="201949" y="6024522"/>
            <a:ext cx="3069285" cy="830997"/>
          </a:xfrm>
          <a:prstGeom prst="rect">
            <a:avLst/>
          </a:prstGeom>
          <a:noFill/>
        </p:spPr>
        <p:txBody>
          <a:bodyPr wrap="square" rtlCol="0">
            <a:spAutoFit/>
          </a:bodyPr>
          <a:lstStyle/>
          <a:p>
            <a:pPr algn="just"/>
            <a:r>
              <a:rPr lang="vi-VN" sz="1600" dirty="0">
                <a:solidFill>
                  <a:prstClr val="black"/>
                </a:solidFill>
                <a:latin typeface="+mj-lt"/>
                <a:cs typeface="Arial" panose="020B0604020202020204" pitchFamily="34" charset="0"/>
              </a:rPr>
              <a:t>Hình. Môi trường sống nơi có khí hậu khô, nóng. Sa mạc có sự đa dạng về số lượng loài thấp</a:t>
            </a:r>
            <a:r>
              <a:rPr lang="en-US" sz="1600" dirty="0">
                <a:solidFill>
                  <a:prstClr val="black"/>
                </a:solidFill>
                <a:latin typeface="+mj-lt"/>
                <a:cs typeface="Arial" panose="020B0604020202020204" pitchFamily="34" charset="0"/>
              </a:rPr>
              <a:t>.</a:t>
            </a:r>
            <a:endParaRPr lang="vi-VN" sz="1600" dirty="0">
              <a:solidFill>
                <a:prstClr val="black"/>
              </a:solidFill>
              <a:latin typeface="+mj-lt"/>
              <a:cs typeface="Arial" panose="020B0604020202020204" pitchFamily="34" charset="0"/>
            </a:endParaRPr>
          </a:p>
        </p:txBody>
      </p:sp>
      <p:sp>
        <p:nvSpPr>
          <p:cNvPr id="10" name="TextBox 9"/>
          <p:cNvSpPr txBox="1"/>
          <p:nvPr/>
        </p:nvSpPr>
        <p:spPr>
          <a:xfrm>
            <a:off x="4006804" y="6045590"/>
            <a:ext cx="3063698" cy="830997"/>
          </a:xfrm>
          <a:prstGeom prst="rect">
            <a:avLst/>
          </a:prstGeom>
          <a:noFill/>
        </p:spPr>
        <p:txBody>
          <a:bodyPr wrap="square" rtlCol="0">
            <a:spAutoFit/>
          </a:bodyPr>
          <a:lstStyle/>
          <a:p>
            <a:pPr algn="just"/>
            <a:r>
              <a:rPr lang="vi-VN" sz="1600" dirty="0">
                <a:solidFill>
                  <a:prstClr val="black"/>
                </a:solidFill>
                <a:latin typeface="+mj-lt"/>
                <a:cs typeface="Arial" panose="020B0604020202020204" pitchFamily="34" charset="0"/>
              </a:rPr>
              <a:t>Hình. Môi trường sống nơi có khí hậu lạnh. Vùng cực có sự đa dạng về số lượng loài thấp.</a:t>
            </a:r>
          </a:p>
        </p:txBody>
      </p:sp>
      <p:sp>
        <p:nvSpPr>
          <p:cNvPr id="4" name="Rounded Rectangle 3"/>
          <p:cNvSpPr/>
          <p:nvPr/>
        </p:nvSpPr>
        <p:spPr>
          <a:xfrm>
            <a:off x="7807569" y="889279"/>
            <a:ext cx="4160018" cy="5571810"/>
          </a:xfrm>
          <a:prstGeom prst="roundRect">
            <a:avLst>
              <a:gd name="adj" fmla="val 6430"/>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
        <p:nvSpPr>
          <p:cNvPr id="5" name="Rounded Rectangle 4"/>
          <p:cNvSpPr/>
          <p:nvPr/>
        </p:nvSpPr>
        <p:spPr>
          <a:xfrm>
            <a:off x="7951487" y="1609859"/>
            <a:ext cx="3875424" cy="4730651"/>
          </a:xfrm>
          <a:prstGeom prst="roundRect">
            <a:avLst>
              <a:gd name="adj" fmla="val 39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2000" dirty="0">
              <a:solidFill>
                <a:prstClr val="black"/>
              </a:solidFill>
              <a:latin typeface="+mj-lt"/>
              <a:cs typeface="Arial" panose="020B0604020202020204" pitchFamily="34" charset="0"/>
            </a:endParaRPr>
          </a:p>
          <a:p>
            <a:pPr algn="just">
              <a:lnSpc>
                <a:spcPct val="110000"/>
              </a:lnSpc>
            </a:pPr>
            <a:r>
              <a:rPr lang="vi-VN" sz="2000" dirty="0">
                <a:solidFill>
                  <a:prstClr val="black"/>
                </a:solidFill>
                <a:latin typeface="+mj-lt"/>
                <a:cs typeface="Arial" panose="020B0604020202020204" pitchFamily="34" charset="0"/>
              </a:rPr>
              <a:t>Trong 1 gram đất có thể có từ nhiều triệu cho đến nhiều tỉ vi khuẩn, nấm và sinh vật đơn bào. Môi trường đất là nơi trú ẩn của nhiều loài động vật nhằm tránh khí hậu quá nóng của mùa hè, hoặc quá lạnh của mùa đông và là nơi trốn tránh kẻ thù ăn thịt</a:t>
            </a:r>
            <a:r>
              <a:rPr lang="en-US" sz="2000" dirty="0">
                <a:solidFill>
                  <a:prstClr val="black"/>
                </a:solidFill>
                <a:latin typeface="+mj-lt"/>
                <a:cs typeface="Arial" panose="020B0604020202020204" pitchFamily="34" charset="0"/>
              </a:rPr>
              <a:t>.</a:t>
            </a:r>
          </a:p>
          <a:p>
            <a:pPr algn="just"/>
            <a:endParaRPr lang="en-US" dirty="0">
              <a:solidFill>
                <a:prstClr val="black"/>
              </a:solidFill>
              <a:latin typeface="+mj-lt"/>
            </a:endParaRPr>
          </a:p>
          <a:p>
            <a:pPr algn="just"/>
            <a:endParaRPr lang="en-US" dirty="0">
              <a:solidFill>
                <a:prstClr val="black"/>
              </a:solidFill>
              <a:latin typeface="+mj-lt"/>
            </a:endParaRPr>
          </a:p>
          <a:p>
            <a:pPr algn="just"/>
            <a:endParaRPr lang="en-US" dirty="0">
              <a:solidFill>
                <a:prstClr val="black"/>
              </a:solidFill>
              <a:latin typeface="+mj-lt"/>
            </a:endParaRPr>
          </a:p>
          <a:p>
            <a:pPr algn="just"/>
            <a:endParaRPr lang="en-US" dirty="0">
              <a:solidFill>
                <a:prstClr val="black"/>
              </a:solidFill>
              <a:latin typeface="+mj-lt"/>
            </a:endParaRPr>
          </a:p>
          <a:p>
            <a:pPr algn="just"/>
            <a:endParaRPr lang="en-US" dirty="0">
              <a:solidFill>
                <a:prstClr val="black"/>
              </a:solidFill>
              <a:latin typeface="+mj-lt"/>
            </a:endParaRPr>
          </a:p>
          <a:p>
            <a:pPr algn="just"/>
            <a:endParaRPr lang="en-US" dirty="0">
              <a:solidFill>
                <a:prstClr val="black"/>
              </a:solidFill>
              <a:latin typeface="+mj-lt"/>
            </a:endParaRPr>
          </a:p>
          <a:p>
            <a:pPr algn="just"/>
            <a:endParaRPr lang="en-US" dirty="0">
              <a:solidFill>
                <a:prstClr val="black"/>
              </a:solidFill>
              <a:latin typeface="+mj-lt"/>
            </a:endParaRPr>
          </a:p>
        </p:txBody>
      </p:sp>
      <p:sp>
        <p:nvSpPr>
          <p:cNvPr id="6" name="Round Same Side Corner Rectangle 5"/>
          <p:cNvSpPr/>
          <p:nvPr/>
        </p:nvSpPr>
        <p:spPr>
          <a:xfrm>
            <a:off x="8068826" y="1113173"/>
            <a:ext cx="1838849" cy="472272"/>
          </a:xfrm>
          <a:prstGeom prst="round2SameRect">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mj-lt"/>
              </a:rPr>
              <a:t>EM CÓ BIẾT</a:t>
            </a:r>
          </a:p>
        </p:txBody>
      </p:sp>
      <p:pic>
        <p:nvPicPr>
          <p:cNvPr id="2064" name="Picture 16" descr="Đi tìm sóc đất (finding squirrels)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6214" y="4511710"/>
            <a:ext cx="3102922" cy="1745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6915" y="223960"/>
            <a:ext cx="10326792" cy="584775"/>
          </a:xfrm>
          <a:prstGeom prst="rect">
            <a:avLst/>
          </a:prstGeom>
          <a:noFill/>
        </p:spPr>
        <p:txBody>
          <a:bodyPr wrap="squar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III. Sự đa dạng về loài và môi trường sống của sinh vật:</a:t>
            </a:r>
            <a:endParaRPr lang="en-US" sz="32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377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par>
                                <p:cTn id="11" presetID="16" presetClass="entr" presetSubtype="21"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barn(inVertical)">
                                      <p:cBhvr>
                                        <p:cTn id="13" dur="500"/>
                                        <p:tgtEl>
                                          <p:spTgt spid="2054"/>
                                        </p:tgtEl>
                                      </p:cBhvr>
                                    </p:animEffect>
                                  </p:childTnLst>
                                </p:cTn>
                              </p:par>
                              <p:par>
                                <p:cTn id="14" presetID="16" presetClass="entr" presetSubtype="21"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barn(inVertical)">
                                      <p:cBhvr>
                                        <p:cTn id="16" dur="500"/>
                                        <p:tgtEl>
                                          <p:spTgt spid="205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ircle(in)">
                                      <p:cBhvr>
                                        <p:cTn id="49" dur="2000"/>
                                        <p:tgtEl>
                                          <p:spTgt spid="5"/>
                                        </p:tgtEl>
                                      </p:cBhvr>
                                    </p:animEffect>
                                  </p:childTnLst>
                                </p:cTn>
                              </p:par>
                              <p:par>
                                <p:cTn id="50" presetID="6" presetClass="entr" presetSubtype="16" fill="hold" nodeType="withEffect">
                                  <p:stCondLst>
                                    <p:cond delay="0"/>
                                  </p:stCondLst>
                                  <p:childTnLst>
                                    <p:set>
                                      <p:cBhvr>
                                        <p:cTn id="51" dur="1" fill="hold">
                                          <p:stCondLst>
                                            <p:cond delay="0"/>
                                          </p:stCondLst>
                                        </p:cTn>
                                        <p:tgtEl>
                                          <p:spTgt spid="2064"/>
                                        </p:tgtEl>
                                        <p:attrNameLst>
                                          <p:attrName>style.visibility</p:attrName>
                                        </p:attrNameLst>
                                      </p:cBhvr>
                                      <p:to>
                                        <p:strVal val="visible"/>
                                      </p:to>
                                    </p:set>
                                    <p:animEffect transition="in" filter="circle(in)">
                                      <p:cBhvr>
                                        <p:cTn id="52" dur="20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5392" y="769544"/>
            <a:ext cx="8175279" cy="5323438"/>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sp>
        <p:nvSpPr>
          <p:cNvPr id="6" name="Round Same Side Corner Rectangle 5"/>
          <p:cNvSpPr/>
          <p:nvPr/>
        </p:nvSpPr>
        <p:spPr>
          <a:xfrm>
            <a:off x="1635391" y="461726"/>
            <a:ext cx="8175279" cy="823866"/>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122" name="Picture 2" descr="Notes fre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34" y="90535"/>
            <a:ext cx="2150464" cy="2150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21126" y="1359741"/>
            <a:ext cx="6563763" cy="1280094"/>
          </a:xfrm>
          <a:prstGeom prst="rect">
            <a:avLst/>
          </a:prstGeom>
          <a:noFill/>
        </p:spPr>
        <p:txBody>
          <a:bodyPr wrap="square" rtlCol="0">
            <a:spAutoFit/>
          </a:bodyPr>
          <a:lstStyle/>
          <a:p>
            <a:pPr algn="just">
              <a:lnSpc>
                <a:spcPct val="120000"/>
              </a:lnSpc>
            </a:pPr>
            <a:r>
              <a:rPr lang="vi-VN" sz="2200" dirty="0" smtClean="0">
                <a:latin typeface="Times New Roman" panose="02020603050405020304" pitchFamily="18" charset="0"/>
                <a:ea typeface="#9Slide03 Roboto Condensed" panose="02000000000000000000" pitchFamily="2" charset="0"/>
                <a:cs typeface="Times New Roman" panose="02020603050405020304" pitchFamily="18" charset="0"/>
              </a:rPr>
              <a:t>Nhận xét về mức độ đa dạng số lượng loài ở các môi trường sống khác nhau theo gợi ý trong bảng 14.2</a:t>
            </a:r>
          </a:p>
          <a:p>
            <a:pPr algn="just">
              <a:lnSpc>
                <a:spcPct val="120000"/>
              </a:lnSpc>
            </a:pPr>
            <a:endParaRPr lang="vi-VN" sz="22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277139602"/>
              </p:ext>
            </p:extLst>
          </p:nvPr>
        </p:nvGraphicFramePr>
        <p:xfrm>
          <a:off x="1910281" y="2331200"/>
          <a:ext cx="7532483" cy="3136276"/>
        </p:xfrm>
        <a:graphic>
          <a:graphicData uri="http://schemas.openxmlformats.org/drawingml/2006/table">
            <a:tbl>
              <a:tblPr firstRow="1" firstCol="1" bandRow="1">
                <a:tableStyleId>{5C22544A-7EE6-4342-B048-85BDC9FD1C3A}</a:tableStyleId>
              </a:tblPr>
              <a:tblGrid>
                <a:gridCol w="1985535">
                  <a:extLst>
                    <a:ext uri="{9D8B030D-6E8A-4147-A177-3AD203B41FA5}">
                      <a16:colId xmlns:a16="http://schemas.microsoft.com/office/drawing/2014/main" val="20000"/>
                    </a:ext>
                  </a:extLst>
                </a:gridCol>
                <a:gridCol w="2016097">
                  <a:extLst>
                    <a:ext uri="{9D8B030D-6E8A-4147-A177-3AD203B41FA5}">
                      <a16:colId xmlns:a16="http://schemas.microsoft.com/office/drawing/2014/main" val="20001"/>
                    </a:ext>
                  </a:extLst>
                </a:gridCol>
                <a:gridCol w="3530851">
                  <a:extLst>
                    <a:ext uri="{9D8B030D-6E8A-4147-A177-3AD203B41FA5}">
                      <a16:colId xmlns:a16="http://schemas.microsoft.com/office/drawing/2014/main" val="20002"/>
                    </a:ext>
                  </a:extLst>
                </a:gridCol>
              </a:tblGrid>
              <a:tr h="873254">
                <a:tc>
                  <a:txBody>
                    <a:bodyPr/>
                    <a:lstStyle/>
                    <a:p>
                      <a:pPr marL="0" algn="ctr" defTabSz="914400" rtl="0" eaLnBrk="1" latinLnBrk="0" hangingPunct="1">
                        <a:lnSpc>
                          <a:spcPct val="120000"/>
                        </a:lnSpc>
                        <a:spcBef>
                          <a:spcPts val="300"/>
                        </a:spcBef>
                        <a:spcAft>
                          <a:spcPts val="600"/>
                        </a:spcAft>
                      </a:pPr>
                      <a:r>
                        <a:rPr lang="vi-VN" sz="2200" kern="1200" noProof="0"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Môi trường sống</a:t>
                      </a:r>
                      <a:endParaRPr lang="vi-VN" sz="2200" kern="1200" noProof="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Tên sinh vật</a:t>
                      </a: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Mức độ đa dạng số lượng loài</a:t>
                      </a:r>
                    </a:p>
                  </a:txBody>
                  <a:tcPr marL="68580" marR="68580" marT="0" marB="0" anchor="ctr"/>
                </a:tc>
                <a:extLst>
                  <a:ext uri="{0D108BD9-81ED-4DB2-BD59-A6C34878D82A}">
                    <a16:rowId xmlns:a16="http://schemas.microsoft.com/office/drawing/2014/main" val="10000"/>
                  </a:ext>
                </a:extLst>
              </a:tr>
              <a:tr h="588131">
                <a:tc>
                  <a:txBody>
                    <a:bodyPr/>
                    <a:lstStyle/>
                    <a:p>
                      <a:pPr marL="0" algn="ctr" defTabSz="914400" rtl="0" eaLnBrk="1" latinLnBrk="0" hangingPunct="1">
                        <a:lnSpc>
                          <a:spcPct val="120000"/>
                        </a:lnSpc>
                        <a:spcBef>
                          <a:spcPts val="300"/>
                        </a:spcBef>
                        <a:spcAft>
                          <a:spcPts val="600"/>
                        </a:spcAft>
                      </a:pPr>
                      <a:r>
                        <a:rPr lang="vi-VN" sz="2200" kern="1200" noProof="0"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Rừng nhiệt đới</a:t>
                      </a:r>
                      <a:endParaRPr lang="vi-VN" sz="2200" kern="1200" noProof="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extLst>
                  <a:ext uri="{0D108BD9-81ED-4DB2-BD59-A6C34878D82A}">
                    <a16:rowId xmlns:a16="http://schemas.microsoft.com/office/drawing/2014/main" val="10001"/>
                  </a:ext>
                </a:extLst>
              </a:tr>
              <a:tr h="588475">
                <a:tc>
                  <a:txBody>
                    <a:bodyPr/>
                    <a:lstStyle/>
                    <a:p>
                      <a:pPr marL="0" algn="ctr" defTabSz="914400" rtl="0" eaLnBrk="1" latinLnBrk="0" hangingPunct="1">
                        <a:lnSpc>
                          <a:spcPct val="120000"/>
                        </a:lnSpc>
                        <a:spcBef>
                          <a:spcPts val="300"/>
                        </a:spcBef>
                        <a:spcAft>
                          <a:spcPts val="600"/>
                        </a:spcAft>
                      </a:pPr>
                      <a:r>
                        <a:rPr lang="vi-VN" sz="2200" kern="1200" noProof="0"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Sa mạc</a:t>
                      </a:r>
                      <a:endParaRPr lang="vi-VN" sz="2200" kern="1200" noProof="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extLst>
                  <a:ext uri="{0D108BD9-81ED-4DB2-BD59-A6C34878D82A}">
                    <a16:rowId xmlns:a16="http://schemas.microsoft.com/office/drawing/2014/main" val="10002"/>
                  </a:ext>
                </a:extLst>
              </a:tr>
              <a:tr h="543208">
                <a:tc>
                  <a:txBody>
                    <a:bodyPr/>
                    <a:lstStyle/>
                    <a:p>
                      <a:pPr marL="0" algn="ctr" defTabSz="914400" rtl="0" eaLnBrk="1" latinLnBrk="0" hangingPunct="1">
                        <a:lnSpc>
                          <a:spcPct val="120000"/>
                        </a:lnSpc>
                        <a:spcBef>
                          <a:spcPts val="300"/>
                        </a:spcBef>
                        <a:spcAft>
                          <a:spcPts val="600"/>
                        </a:spcAft>
                      </a:pPr>
                      <a:r>
                        <a:rPr lang="en-US" sz="2200" kern="1200" noProof="0"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Nam </a:t>
                      </a:r>
                      <a:r>
                        <a:rPr lang="en-US" sz="2200" kern="1200" noProof="0" dirty="0" err="1"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cực</a:t>
                      </a:r>
                      <a:endParaRPr lang="vi-VN" sz="2200" kern="1200" noProof="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extLst>
                  <a:ext uri="{0D108BD9-81ED-4DB2-BD59-A6C34878D82A}">
                    <a16:rowId xmlns:a16="http://schemas.microsoft.com/office/drawing/2014/main" val="10003"/>
                  </a:ext>
                </a:extLst>
              </a:tr>
              <a:tr h="543208">
                <a:tc>
                  <a:txBody>
                    <a:bodyPr/>
                    <a:lstStyle/>
                    <a:p>
                      <a:pPr marL="0" algn="ctr" defTabSz="914400" rtl="0" eaLnBrk="1" latinLnBrk="0" hangingPunct="1">
                        <a:lnSpc>
                          <a:spcPct val="120000"/>
                        </a:lnSpc>
                        <a:spcBef>
                          <a:spcPts val="300"/>
                        </a:spcBef>
                        <a:spcAft>
                          <a:spcPts val="600"/>
                        </a:spcAft>
                      </a:pPr>
                      <a:r>
                        <a:rPr lang="en-US" sz="2200" kern="1200" noProof="0" dirty="0" err="1"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Rạn</a:t>
                      </a:r>
                      <a:r>
                        <a:rPr lang="en-US" sz="2200" kern="1200" baseline="0" noProof="0" dirty="0"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 san </a:t>
                      </a:r>
                      <a:r>
                        <a:rPr lang="en-US" sz="2200" kern="1200" baseline="0" noProof="0" dirty="0" err="1" smtClean="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rPr>
                        <a:t>hô</a:t>
                      </a:r>
                      <a:endParaRPr lang="vi-VN" sz="2200" kern="1200" noProof="0" dirty="0">
                        <a:solidFill>
                          <a:schemeClr val="bg1"/>
                        </a:solidFill>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tc>
                  <a:txBody>
                    <a:bodyPr/>
                    <a:lstStyle/>
                    <a:p>
                      <a:pPr marL="0" algn="ctr" defTabSz="914400" rtl="0" eaLnBrk="1" latinLnBrk="0" hangingPunct="1">
                        <a:lnSpc>
                          <a:spcPct val="120000"/>
                        </a:lnSpc>
                        <a:spcBef>
                          <a:spcPts val="300"/>
                        </a:spcBef>
                        <a:spcAft>
                          <a:spcPts val="600"/>
                        </a:spcAft>
                      </a:pPr>
                      <a:r>
                        <a:rPr lang="en-US" sz="2200" kern="1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8580" marR="68580" marT="0" marB="0" anchor="ctr"/>
                </a:tc>
                <a:extLst>
                  <a:ext uri="{0D108BD9-81ED-4DB2-BD59-A6C34878D82A}">
                    <a16:rowId xmlns:a16="http://schemas.microsoft.com/office/drawing/2014/main" val="10004"/>
                  </a:ext>
                </a:extLst>
              </a:tr>
            </a:tbl>
          </a:graphicData>
        </a:graphic>
      </p:graphicFrame>
      <p:sp>
        <p:nvSpPr>
          <p:cNvPr id="12" name="Rectangle 11"/>
          <p:cNvSpPr/>
          <p:nvPr/>
        </p:nvSpPr>
        <p:spPr>
          <a:xfrm>
            <a:off x="522083" y="5631317"/>
            <a:ext cx="9391462" cy="869469"/>
          </a:xfrm>
          <a:prstGeom prst="rect">
            <a:avLst/>
          </a:prstGeom>
          <a:solidFill>
            <a:schemeClr val="bg1"/>
          </a:solidFill>
          <a:ln>
            <a:noFill/>
          </a:ln>
        </p:spPr>
        <p:txBody>
          <a:bodyPr wrap="square">
            <a:spAutoFit/>
          </a:bodyPr>
          <a:lstStyle/>
          <a:p>
            <a:pPr algn="just">
              <a:lnSpc>
                <a:spcPct val="120000"/>
              </a:lnSpc>
            </a:pPr>
            <a:r>
              <a:rPr lang="vi-VN" sz="2200" dirty="0" smtClean="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rPr>
              <a:t>Kể tên những môi trường sống của sinh vật có ở địa phương em (ví dụ: rừng, ao,…) và lấy ví dụ các sinh vật sống trong mỗi môi trường đó.</a:t>
            </a:r>
            <a:endParaRPr lang="vi-VN" sz="2200" dirty="0">
              <a:solidFill>
                <a:srgbClr val="120F99"/>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69483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87043" y="881977"/>
            <a:ext cx="5009882" cy="707886"/>
          </a:xfrm>
          <a:prstGeom prst="rect">
            <a:avLst/>
          </a:prstGeom>
          <a:noFill/>
        </p:spPr>
        <p:txBody>
          <a:bodyPr wrap="square" rtlCol="0">
            <a:spAutoFit/>
          </a:bodyPr>
          <a:lstStyle/>
          <a:p>
            <a:r>
              <a:rPr lang="en-US" sz="4000" b="1" smtClean="0">
                <a:solidFill>
                  <a:srgbClr val="002060"/>
                </a:solidFill>
                <a:latin typeface="Times New Roman" panose="02020603050405020304" pitchFamily="18" charset="0"/>
                <a:cs typeface="Times New Roman" panose="02020603050405020304" pitchFamily="18" charset="0"/>
              </a:rPr>
              <a:t>RÚT RA KẾT LUẬN</a:t>
            </a:r>
            <a:endParaRPr lang="en-US" sz="4000" b="1">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27587" y="2581904"/>
            <a:ext cx="8306872" cy="830997"/>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Trên trái đất, các loài sinh vật rất đa dạng ước tính có khoảng trên 10 triệu loài. </a:t>
            </a:r>
          </a:p>
        </p:txBody>
      </p:sp>
      <p:sp>
        <p:nvSpPr>
          <p:cNvPr id="5" name="TextBox 4"/>
          <p:cNvSpPr txBox="1"/>
          <p:nvPr/>
        </p:nvSpPr>
        <p:spPr>
          <a:xfrm>
            <a:off x="1328588" y="1848768"/>
            <a:ext cx="10326792" cy="553998"/>
          </a:xfrm>
          <a:prstGeom prst="rect">
            <a:avLst/>
          </a:prstGeom>
          <a:noFill/>
        </p:spPr>
        <p:txBody>
          <a:bodyPr wrap="square" rtlCol="0">
            <a:spAutoFit/>
          </a:bodyPr>
          <a:lstStyle/>
          <a:p>
            <a:r>
              <a:rPr lang="en-US" sz="3000" b="1" smtClean="0">
                <a:solidFill>
                  <a:srgbClr val="0070C0"/>
                </a:solidFill>
                <a:latin typeface="Times New Roman" panose="02020603050405020304" pitchFamily="18" charset="0"/>
                <a:cs typeface="Times New Roman" panose="02020603050405020304" pitchFamily="18" charset="0"/>
              </a:rPr>
              <a:t>III. Sự đa dạng về loài và môi trường sống của sinh vật:</a:t>
            </a:r>
            <a:endParaRPr lang="en-US" sz="3000" b="1">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27587" y="3593205"/>
            <a:ext cx="8049296" cy="1200329"/>
          </a:xfrm>
          <a:prstGeom prst="rect">
            <a:avLst/>
          </a:prstGeom>
          <a:noFill/>
        </p:spPr>
        <p:txBody>
          <a:bodyPr wrap="square" rtlCol="0">
            <a:spAutoFit/>
          </a:bodyPr>
          <a:lstStyle/>
          <a:p>
            <a:r>
              <a:rPr lang="en-US" sz="2400" smtClean="0">
                <a:latin typeface="Times New Roman" panose="02020603050405020304" pitchFamily="18" charset="0"/>
                <a:cs typeface="Times New Roman" panose="02020603050405020304" pitchFamily="18" charset="0"/>
              </a:rPr>
              <a:t>- Môi trường sống của sinh vật rất phong phú như môi trường trên cạn, môi trường nước, môi trường đất và sinh vật này có thể là môi trường sống của sinh vật khác. </a:t>
            </a:r>
            <a:endParaRPr lang="en-US" sz="240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998"/>
            <a:ext cx="28829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020" y="3894025"/>
            <a:ext cx="3629360" cy="206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514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848"/>
        </a:solidFill>
        <a:effectLst/>
      </p:bgPr>
    </p:bg>
    <p:spTree>
      <p:nvGrpSpPr>
        <p:cNvPr id="1" name=""/>
        <p:cNvGrpSpPr/>
        <p:nvPr/>
      </p:nvGrpSpPr>
      <p:grpSpPr>
        <a:xfrm>
          <a:off x="0" y="0"/>
          <a:ext cx="0" cy="0"/>
          <a:chOff x="0" y="0"/>
          <a:chExt cx="0" cy="0"/>
        </a:xfrm>
      </p:grpSpPr>
      <p:sp>
        <p:nvSpPr>
          <p:cNvPr id="5" name="AutoShape 2" descr="CÂY TÁO THÁI LAN - CÂY GIỐNG TÁO THÁI LAN CHIẾT CÀNH CÓ ẢNH THẬT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 y="778247"/>
            <a:ext cx="4049485" cy="5606981"/>
            <a:chOff x="0" y="633045"/>
            <a:chExt cx="4049485" cy="5606981"/>
          </a:xfrm>
        </p:grpSpPr>
        <p:sp>
          <p:nvSpPr>
            <p:cNvPr id="4" name="Rectangle 3"/>
            <p:cNvSpPr/>
            <p:nvPr/>
          </p:nvSpPr>
          <p:spPr>
            <a:xfrm>
              <a:off x="0" y="633045"/>
              <a:ext cx="4049485" cy="5606981"/>
            </a:xfrm>
            <a:prstGeom prst="rect">
              <a:avLst/>
            </a:prstGeom>
            <a:solidFill>
              <a:schemeClr val="accent6">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33204" y="863320"/>
              <a:ext cx="3583075" cy="358307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7" name="TextBox 6"/>
            <p:cNvSpPr txBox="1"/>
            <p:nvPr/>
          </p:nvSpPr>
          <p:spPr>
            <a:xfrm>
              <a:off x="233204" y="4632290"/>
              <a:ext cx="3583075" cy="1134413"/>
            </a:xfrm>
            <a:prstGeom prst="rect">
              <a:avLst/>
            </a:prstGeom>
            <a:noFill/>
          </p:spPr>
          <p:txBody>
            <a:bodyPr wrap="square" rtlCol="0">
              <a:spAutoFit/>
            </a:bodyPr>
            <a:lstStyle/>
            <a:p>
              <a:pPr algn="ctr">
                <a:lnSpc>
                  <a:spcPct val="120000"/>
                </a:lnSpc>
              </a:pPr>
              <a:r>
                <a:rPr lang="vi-VN" sz="2000" dirty="0">
                  <a:solidFill>
                    <a:srgbClr val="FFFFFF"/>
                  </a:solidFill>
                  <a:latin typeface="Times New Roman" panose="02020603050405020304" pitchFamily="18" charset="0"/>
                  <a:cs typeface="Times New Roman" panose="02020603050405020304" pitchFamily="18" charset="0"/>
                </a:rPr>
                <a:t>Cây táo là tên địa phương còn tên khoa học là </a:t>
              </a:r>
              <a:r>
                <a:rPr lang="vi-VN" i="1" dirty="0">
                  <a:solidFill>
                    <a:srgbClr val="FFFFFF"/>
                  </a:solidFill>
                  <a:latin typeface="Times New Roman" panose="02020603050405020304" pitchFamily="18" charset="0"/>
                  <a:cs typeface="Times New Roman" panose="02020603050405020304" pitchFamily="18" charset="0"/>
                </a:rPr>
                <a:t>Ziziphus mauritiana</a:t>
              </a:r>
              <a:r>
                <a:rPr lang="en-US" i="1" dirty="0">
                  <a:solidFill>
                    <a:srgbClr val="FFFFFF"/>
                  </a:solidFill>
                  <a:latin typeface="Times New Roman" panose="02020603050405020304" pitchFamily="18" charset="0"/>
                  <a:cs typeface="Times New Roman" panose="02020603050405020304" pitchFamily="18" charset="0"/>
                </a:rPr>
                <a:t>.</a:t>
              </a:r>
              <a:endParaRPr lang="vi-VN" i="1" dirty="0">
                <a:solidFill>
                  <a:srgbClr val="FFFFFF"/>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049483" y="778246"/>
            <a:ext cx="3888711" cy="5606981"/>
            <a:chOff x="4360986" y="633045"/>
            <a:chExt cx="3888711" cy="5606981"/>
          </a:xfrm>
        </p:grpSpPr>
        <p:sp>
          <p:nvSpPr>
            <p:cNvPr id="8" name="Rectangle 7"/>
            <p:cNvSpPr/>
            <p:nvPr/>
          </p:nvSpPr>
          <p:spPr>
            <a:xfrm>
              <a:off x="4360986" y="633045"/>
              <a:ext cx="3888711" cy="560698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pic>
          <p:nvPicPr>
            <p:cNvPr id="10" name="Picture 4" descr="Mèo rừng – Loài động vật nhỏ nhưng quý hiếm trên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2760" y="863320"/>
              <a:ext cx="3526466" cy="235215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22760" y="3481254"/>
              <a:ext cx="3526466" cy="1200329"/>
            </a:xfrm>
            <a:prstGeom prst="rect">
              <a:avLst/>
            </a:prstGeom>
            <a:noFill/>
          </p:spPr>
          <p:txBody>
            <a:bodyPr wrap="square" rtlCol="0">
              <a:spAutoFit/>
            </a:bodyPr>
            <a:lstStyle/>
            <a:p>
              <a:pPr algn="ctr">
                <a:lnSpc>
                  <a:spcPct val="120000"/>
                </a:lnSpc>
              </a:pPr>
              <a:r>
                <a:rPr lang="vi-VN" sz="2000" dirty="0">
                  <a:solidFill>
                    <a:srgbClr val="FFFFFF"/>
                  </a:solidFill>
                  <a:latin typeface="Times New Roman" panose="02020603050405020304" pitchFamily="18" charset="0"/>
                  <a:cs typeface="Times New Roman" panose="02020603050405020304" pitchFamily="18" charset="0"/>
                </a:rPr>
                <a:t>Con mèo rừng là tên địa phương còn tên khoa học là </a:t>
              </a:r>
              <a:r>
                <a:rPr lang="vi-VN" i="1" dirty="0">
                  <a:solidFill>
                    <a:srgbClr val="FFFFFF"/>
                  </a:solidFill>
                  <a:latin typeface="Times New Roman" panose="02020603050405020304" pitchFamily="18" charset="0"/>
                  <a:cs typeface="Times New Roman" panose="02020603050405020304" pitchFamily="18" charset="0"/>
                </a:rPr>
                <a:t>Prionailurus bengalensis</a:t>
              </a:r>
              <a:r>
                <a:rPr lang="vi-VN" sz="2000" dirty="0">
                  <a:solidFill>
                    <a:srgbClr val="FFFFFF"/>
                  </a:solidFill>
                  <a:latin typeface="Times New Roman" panose="02020603050405020304" pitchFamily="18" charset="0"/>
                  <a:cs typeface="Times New Roman" panose="02020603050405020304" pitchFamily="18" charset="0"/>
                </a:rPr>
                <a:t>.</a:t>
              </a:r>
              <a:endParaRPr lang="vi-VN" i="1" dirty="0">
                <a:solidFill>
                  <a:srgbClr val="FFFFFF"/>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8203500" y="633045"/>
            <a:ext cx="3977452" cy="6046019"/>
            <a:chOff x="8203500" y="633045"/>
            <a:chExt cx="3977452" cy="6046019"/>
          </a:xfrm>
        </p:grpSpPr>
        <p:pic>
          <p:nvPicPr>
            <p:cNvPr id="3078" name="Picture 6" descr="Carl Linnaeus: Father of Classification (Great Minds of Science): Margaret  J. Anderson: 9780766030091: Amazon.com: 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3500" y="633045"/>
              <a:ext cx="3977452" cy="56069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203500" y="6340510"/>
              <a:ext cx="3977452" cy="338554"/>
            </a:xfrm>
            <a:prstGeom prst="rect">
              <a:avLst/>
            </a:prstGeom>
            <a:noFill/>
          </p:spPr>
          <p:txBody>
            <a:bodyPr wrap="square" rtlCol="0">
              <a:spAutoFit/>
            </a:bodyPr>
            <a:lstStyle/>
            <a:p>
              <a:pPr algn="ctr"/>
              <a:r>
                <a:rPr lang="vi-VN" sz="1600" dirty="0">
                  <a:solidFill>
                    <a:srgbClr val="FFFFFF"/>
                  </a:solidFill>
                  <a:latin typeface="Times New Roman" panose="02020603050405020304" pitchFamily="18" charset="0"/>
                  <a:cs typeface="Times New Roman" panose="02020603050405020304" pitchFamily="18" charset="0"/>
                </a:rPr>
                <a:t>Nhà sinh vật học Carl Linnaeus</a:t>
              </a:r>
              <a:r>
                <a:rPr lang="en-US" sz="1600" dirty="0">
                  <a:solidFill>
                    <a:srgbClr val="FFFFFF"/>
                  </a:solidFill>
                  <a:latin typeface="Times New Roman" panose="02020603050405020304" pitchFamily="18" charset="0"/>
                  <a:cs typeface="Times New Roman" panose="02020603050405020304" pitchFamily="18" charset="0"/>
                </a:rPr>
                <a:t> (1707 – 1778)</a:t>
              </a:r>
              <a:endParaRPr lang="vi-VN" sz="1600" dirty="0">
                <a:solidFill>
                  <a:srgbClr val="FFFFFF"/>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8203500" y="160338"/>
            <a:ext cx="3977452" cy="369332"/>
          </a:xfrm>
          <a:prstGeom prst="rect">
            <a:avLst/>
          </a:prstGeom>
          <a:noFill/>
        </p:spPr>
        <p:txBody>
          <a:bodyPr wrap="square" rtlCol="0">
            <a:spAutoFit/>
          </a:bodyPr>
          <a:lstStyle/>
          <a:p>
            <a:pPr algn="ctr"/>
            <a:r>
              <a:rPr lang="vi-VN" dirty="0">
                <a:solidFill>
                  <a:srgbClr val="FFFFFF"/>
                </a:solidFill>
                <a:latin typeface="Times New Roman" panose="02020603050405020304" pitchFamily="18" charset="0"/>
                <a:cs typeface="Times New Roman" panose="02020603050405020304" pitchFamily="18" charset="0"/>
              </a:rPr>
              <a:t>Người đưa ra cách gọi tên khoa học</a:t>
            </a:r>
          </a:p>
        </p:txBody>
      </p:sp>
      <p:sp>
        <p:nvSpPr>
          <p:cNvPr id="2" name="TextBox 1"/>
          <p:cNvSpPr txBox="1"/>
          <p:nvPr/>
        </p:nvSpPr>
        <p:spPr>
          <a:xfrm>
            <a:off x="307975" y="160338"/>
            <a:ext cx="7071619" cy="584775"/>
          </a:xfrm>
          <a:prstGeom prst="rect">
            <a:avLst/>
          </a:prstGeom>
          <a:noFill/>
        </p:spPr>
        <p:txBody>
          <a:bodyPr wrap="square" rtlCol="0">
            <a:spAutoFit/>
          </a:bodyPr>
          <a:lstStyle/>
          <a:p>
            <a:r>
              <a:rPr lang="en-US" sz="3200" b="1" smtClean="0">
                <a:solidFill>
                  <a:srgbClr val="FFFF00"/>
                </a:solidFill>
                <a:latin typeface="Times New Roman" panose="02020603050405020304" pitchFamily="18" charset="0"/>
                <a:cs typeface="Times New Roman" panose="02020603050405020304" pitchFamily="18" charset="0"/>
              </a:rPr>
              <a:t>IV. Sinh vật được gọi tên như thế nào?</a:t>
            </a:r>
            <a:endParaRPr lang="en-US"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4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790" y="1107582"/>
            <a:ext cx="2947482" cy="1689939"/>
          </a:xfrm>
        </p:spPr>
        <p:txBody>
          <a:bodyPr>
            <a:noAutofit/>
          </a:bodyPr>
          <a:lstStyle/>
          <a:p>
            <a:pPr algn="ctr">
              <a:lnSpc>
                <a:spcPct val="110000"/>
              </a:lnSpc>
            </a:pPr>
            <a:r>
              <a:rPr lang="en-US" sz="4800" dirty="0" smtClean="0">
                <a:latin typeface="Times New Roman" panose="02020603050405020304" pitchFamily="18" charset="0"/>
                <a:cs typeface="Times New Roman" panose="02020603050405020304" pitchFamily="18" charset="0"/>
              </a:rPr>
              <a:t>GỌI </a:t>
            </a:r>
            <a:br>
              <a:rPr lang="en-US" sz="4800" dirty="0" smtClean="0">
                <a:latin typeface="Times New Roman" panose="02020603050405020304" pitchFamily="18" charset="0"/>
                <a:cs typeface="Times New Roman" panose="02020603050405020304" pitchFamily="18" charset="0"/>
              </a:rPr>
            </a:br>
            <a:r>
              <a:rPr lang="en-US" sz="4800" dirty="0" smtClean="0">
                <a:latin typeface="Times New Roman" panose="02020603050405020304" pitchFamily="18" charset="0"/>
                <a:cs typeface="Times New Roman" panose="02020603050405020304" pitchFamily="18" charset="0"/>
              </a:rPr>
              <a:t>TÊN LOÀI</a:t>
            </a:r>
            <a:endParaRPr lang="en-US" sz="4800" dirty="0">
              <a:latin typeface="Times New Roman" panose="02020603050405020304" pitchFamily="18" charset="0"/>
              <a:cs typeface="Times New Roman" panose="02020603050405020304" pitchFamily="18" charset="0"/>
            </a:endParaRPr>
          </a:p>
        </p:txBody>
      </p:sp>
      <p:sp>
        <p:nvSpPr>
          <p:cNvPr id="4" name="Rectangle 3"/>
          <p:cNvSpPr/>
          <p:nvPr/>
        </p:nvSpPr>
        <p:spPr>
          <a:xfrm>
            <a:off x="3539903" y="540913"/>
            <a:ext cx="8175279" cy="552490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pic>
        <p:nvPicPr>
          <p:cNvPr id="11268" name="Picture 4" descr="Oryza Sativa Rice Google Images Download - Logo Bông Lúa Vàng - (894x501)  Png Clipar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0380" y="760491"/>
            <a:ext cx="2318270" cy="24708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33088" y="3328447"/>
            <a:ext cx="4131356" cy="2737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C00000"/>
                </a:solidFill>
                <a:latin typeface="Times New Roman" panose="02020603050405020304" pitchFamily="18" charset="0"/>
                <a:cs typeface="Times New Roman" panose="02020603050405020304" pitchFamily="18" charset="0"/>
              </a:rPr>
              <a:t>Tên phổ thông</a:t>
            </a:r>
            <a:r>
              <a:rPr lang="vi-VN" dirty="0">
                <a:solidFill>
                  <a:srgbClr val="000000"/>
                </a:solidFill>
                <a:latin typeface="Times New Roman" panose="02020603050405020304" pitchFamily="18" charset="0"/>
                <a:cs typeface="Times New Roman" panose="02020603050405020304" pitchFamily="18" charset="0"/>
              </a:rPr>
              <a:t>: cá lóc đen</a:t>
            </a:r>
          </a:p>
          <a:p>
            <a:pPr algn="just"/>
            <a:r>
              <a:rPr lang="vi-VN" sz="2000" dirty="0">
                <a:solidFill>
                  <a:srgbClr val="0070C0"/>
                </a:solidFill>
                <a:latin typeface="Times New Roman" panose="02020603050405020304" pitchFamily="18" charset="0"/>
                <a:cs typeface="Times New Roman" panose="02020603050405020304" pitchFamily="18" charset="0"/>
              </a:rPr>
              <a:t>Tên khoa học</a:t>
            </a:r>
            <a:r>
              <a:rPr lang="vi-VN">
                <a:solidFill>
                  <a:srgbClr val="000000"/>
                </a:solidFill>
                <a:latin typeface="Times New Roman" panose="02020603050405020304" pitchFamily="18" charset="0"/>
                <a:cs typeface="Times New Roman" panose="02020603050405020304" pitchFamily="18" charset="0"/>
              </a:rPr>
              <a:t>: </a:t>
            </a:r>
            <a:endParaRPr lang="en-US" smtClean="0">
              <a:solidFill>
                <a:srgbClr val="000000"/>
              </a:solidFill>
              <a:latin typeface="Times New Roman" panose="02020603050405020304" pitchFamily="18" charset="0"/>
              <a:cs typeface="Times New Roman" panose="02020603050405020304" pitchFamily="18" charset="0"/>
            </a:endParaRPr>
          </a:p>
          <a:p>
            <a:pPr algn="just"/>
            <a:r>
              <a:rPr lang="vi-VN" i="1" smtClean="0">
                <a:solidFill>
                  <a:srgbClr val="000000"/>
                </a:solidFill>
                <a:latin typeface="Times New Roman" panose="02020603050405020304" pitchFamily="18" charset="0"/>
                <a:cs typeface="Times New Roman" panose="02020603050405020304" pitchFamily="18" charset="0"/>
              </a:rPr>
              <a:t>Channa </a:t>
            </a:r>
            <a:r>
              <a:rPr lang="vi-VN" i="1" dirty="0">
                <a:solidFill>
                  <a:srgbClr val="000000"/>
                </a:solidFill>
                <a:latin typeface="Times New Roman" panose="02020603050405020304" pitchFamily="18" charset="0"/>
                <a:cs typeface="Times New Roman" panose="02020603050405020304" pitchFamily="18" charset="0"/>
              </a:rPr>
              <a:t>striata</a:t>
            </a:r>
            <a:r>
              <a:rPr lang="vi-VN" sz="2000"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(Bloch, 1973)</a:t>
            </a:r>
          </a:p>
          <a:p>
            <a:pPr algn="just"/>
            <a:r>
              <a:rPr lang="vi-VN" sz="2000" dirty="0">
                <a:solidFill>
                  <a:srgbClr val="1AB39F">
                    <a:lumMod val="75000"/>
                  </a:srgbClr>
                </a:solidFill>
                <a:latin typeface="Times New Roman" panose="02020603050405020304" pitchFamily="18" charset="0"/>
                <a:cs typeface="Times New Roman" panose="02020603050405020304" pitchFamily="18" charset="0"/>
              </a:rPr>
              <a:t>Tên địa phương</a:t>
            </a:r>
            <a:r>
              <a:rPr lang="vi-VN" dirty="0">
                <a:solidFill>
                  <a:srgbClr val="000000"/>
                </a:solidFill>
                <a:latin typeface="Times New Roman" panose="02020603050405020304" pitchFamily="18" charset="0"/>
                <a:cs typeface="Times New Roman" panose="02020603050405020304" pitchFamily="18" charset="0"/>
              </a:rPr>
              <a:t>: cá tràu, cá quả, cá chuối</a:t>
            </a:r>
          </a:p>
          <a:p>
            <a:pPr algn="just"/>
            <a:r>
              <a:rPr lang="vi-VN" sz="2000" dirty="0">
                <a:solidFill>
                  <a:srgbClr val="000000"/>
                </a:solidFill>
                <a:latin typeface="Times New Roman" panose="02020603050405020304" pitchFamily="18" charset="0"/>
                <a:cs typeface="Times New Roman" panose="02020603050405020304" pitchFamily="18" charset="0"/>
              </a:rPr>
              <a:t>Tên giống</a:t>
            </a:r>
            <a:r>
              <a:rPr lang="vi-VN"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Channa</a:t>
            </a:r>
          </a:p>
          <a:p>
            <a:pPr algn="just"/>
            <a:r>
              <a:rPr lang="vi-VN" sz="2000" dirty="0">
                <a:solidFill>
                  <a:srgbClr val="000000"/>
                </a:solidFill>
                <a:latin typeface="Times New Roman" panose="02020603050405020304" pitchFamily="18" charset="0"/>
                <a:cs typeface="Times New Roman" panose="02020603050405020304" pitchFamily="18" charset="0"/>
              </a:rPr>
              <a:t>Tên loài</a:t>
            </a:r>
            <a:r>
              <a:rPr lang="vi-VN" dirty="0">
                <a:solidFill>
                  <a:srgbClr val="000000"/>
                </a:solidFill>
                <a:latin typeface="Times New Roman" panose="02020603050405020304" pitchFamily="18" charset="0"/>
                <a:cs typeface="Times New Roman" panose="02020603050405020304" pitchFamily="18" charset="0"/>
              </a:rPr>
              <a:t>: </a:t>
            </a:r>
            <a:r>
              <a:rPr lang="en-US" i="1" dirty="0">
                <a:solidFill>
                  <a:srgbClr val="000000"/>
                </a:solidFill>
                <a:latin typeface="Times New Roman" panose="02020603050405020304" pitchFamily="18" charset="0"/>
                <a:cs typeface="Times New Roman" panose="02020603050405020304" pitchFamily="18" charset="0"/>
              </a:rPr>
              <a:t>S</a:t>
            </a:r>
            <a:r>
              <a:rPr lang="vi-VN" i="1" dirty="0">
                <a:solidFill>
                  <a:srgbClr val="000000"/>
                </a:solidFill>
                <a:latin typeface="Times New Roman" panose="02020603050405020304" pitchFamily="18" charset="0"/>
                <a:cs typeface="Times New Roman" panose="02020603050405020304" pitchFamily="18" charset="0"/>
              </a:rPr>
              <a:t>triata</a:t>
            </a:r>
          </a:p>
          <a:p>
            <a:pPr algn="just"/>
            <a:r>
              <a:rPr lang="vi-VN" sz="2000" dirty="0">
                <a:solidFill>
                  <a:srgbClr val="000000"/>
                </a:solidFill>
                <a:latin typeface="Times New Roman" panose="02020603050405020304" pitchFamily="18" charset="0"/>
                <a:cs typeface="Times New Roman" panose="02020603050405020304" pitchFamily="18" charset="0"/>
              </a:rPr>
              <a:t>Tác giả</a:t>
            </a:r>
            <a:r>
              <a:rPr lang="vi-VN" dirty="0">
                <a:solidFill>
                  <a:srgbClr val="000000"/>
                </a:solidFill>
                <a:latin typeface="Times New Roman" panose="02020603050405020304" pitchFamily="18" charset="0"/>
                <a:cs typeface="Times New Roman" panose="02020603050405020304" pitchFamily="18" charset="0"/>
              </a:rPr>
              <a:t>: Bloch</a:t>
            </a:r>
          </a:p>
          <a:p>
            <a:pPr algn="just"/>
            <a:r>
              <a:rPr lang="vi-VN" sz="2000" dirty="0">
                <a:solidFill>
                  <a:srgbClr val="000000"/>
                </a:solidFill>
                <a:latin typeface="Times New Roman" panose="02020603050405020304" pitchFamily="18" charset="0"/>
                <a:cs typeface="Times New Roman" panose="02020603050405020304" pitchFamily="18" charset="0"/>
              </a:rPr>
              <a:t>Năm công bố</a:t>
            </a:r>
            <a:r>
              <a:rPr lang="vi-VN" dirty="0">
                <a:solidFill>
                  <a:srgbClr val="000000"/>
                </a:solidFill>
                <a:latin typeface="Times New Roman" panose="02020603050405020304" pitchFamily="18" charset="0"/>
                <a:cs typeface="Times New Roman" panose="02020603050405020304" pitchFamily="18" charset="0"/>
              </a:rPr>
              <a:t>: 1973</a:t>
            </a:r>
          </a:p>
        </p:txBody>
      </p:sp>
      <p:sp>
        <p:nvSpPr>
          <p:cNvPr id="9" name="Rectangle 8"/>
          <p:cNvSpPr/>
          <p:nvPr/>
        </p:nvSpPr>
        <p:spPr>
          <a:xfrm>
            <a:off x="8279746" y="3512744"/>
            <a:ext cx="3061850" cy="1875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C00000"/>
                </a:solidFill>
                <a:latin typeface="Times New Roman" panose="02020603050405020304" pitchFamily="18" charset="0"/>
                <a:cs typeface="Times New Roman" panose="02020603050405020304" pitchFamily="18" charset="0"/>
              </a:rPr>
              <a:t>Tên phổ thông</a:t>
            </a:r>
            <a:r>
              <a:rPr lang="vi-VN"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c</a:t>
            </a:r>
            <a:r>
              <a:rPr lang="vi-VN" dirty="0">
                <a:solidFill>
                  <a:srgbClr val="000000"/>
                </a:solidFill>
                <a:latin typeface="Times New Roman" panose="02020603050405020304" pitchFamily="18" charset="0"/>
                <a:cs typeface="Times New Roman" panose="02020603050405020304" pitchFamily="18" charset="0"/>
              </a:rPr>
              <a:t>ây</a:t>
            </a:r>
            <a:r>
              <a:rPr lang="en-US" dirty="0">
                <a:solidFill>
                  <a:srgbClr val="000000"/>
                </a:solidFill>
                <a:latin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cs typeface="Times New Roman" panose="02020603050405020304" pitchFamily="18" charset="0"/>
              </a:rPr>
              <a:t>lú</a:t>
            </a:r>
            <a:r>
              <a:rPr lang="en-US" dirty="0">
                <a:solidFill>
                  <a:srgbClr val="000000"/>
                </a:solidFill>
                <a:latin typeface="Times New Roman" panose="02020603050405020304" pitchFamily="18" charset="0"/>
                <a:cs typeface="Times New Roman" panose="02020603050405020304" pitchFamily="18" charset="0"/>
              </a:rPr>
              <a:t>a</a:t>
            </a:r>
            <a:endParaRPr lang="vi-VN" dirty="0">
              <a:solidFill>
                <a:srgbClr val="000000"/>
              </a:solidFill>
              <a:latin typeface="Times New Roman" panose="02020603050405020304" pitchFamily="18" charset="0"/>
              <a:cs typeface="Times New Roman" panose="02020603050405020304" pitchFamily="18" charset="0"/>
            </a:endParaRPr>
          </a:p>
          <a:p>
            <a:pPr algn="just"/>
            <a:r>
              <a:rPr lang="vi-VN" sz="2000" dirty="0">
                <a:solidFill>
                  <a:srgbClr val="0070C0"/>
                </a:solidFill>
                <a:latin typeface="Times New Roman" panose="02020603050405020304" pitchFamily="18" charset="0"/>
                <a:cs typeface="Times New Roman" panose="02020603050405020304" pitchFamily="18" charset="0"/>
              </a:rPr>
              <a:t>Tên khoa học</a:t>
            </a:r>
            <a:r>
              <a:rPr lang="vi-VN">
                <a:solidFill>
                  <a:srgbClr val="000000"/>
                </a:solidFill>
                <a:latin typeface="Times New Roman" panose="02020603050405020304" pitchFamily="18" charset="0"/>
                <a:cs typeface="Times New Roman" panose="02020603050405020304" pitchFamily="18" charset="0"/>
              </a:rPr>
              <a:t>: </a:t>
            </a:r>
            <a:endParaRPr lang="en-US" smtClean="0">
              <a:solidFill>
                <a:srgbClr val="000000"/>
              </a:solidFill>
              <a:latin typeface="Times New Roman" panose="02020603050405020304" pitchFamily="18" charset="0"/>
              <a:cs typeface="Times New Roman" panose="02020603050405020304" pitchFamily="18" charset="0"/>
            </a:endParaRPr>
          </a:p>
          <a:p>
            <a:pPr algn="just"/>
            <a:r>
              <a:rPr lang="vi-VN" i="1" smtClean="0">
                <a:solidFill>
                  <a:srgbClr val="000000"/>
                </a:solidFill>
                <a:latin typeface="Times New Roman" panose="02020603050405020304" pitchFamily="18" charset="0"/>
                <a:cs typeface="Times New Roman" panose="02020603050405020304" pitchFamily="18" charset="0"/>
              </a:rPr>
              <a:t>Oryza</a:t>
            </a:r>
            <a:r>
              <a:rPr lang="en-US" i="1" smtClean="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sativa</a:t>
            </a:r>
            <a:r>
              <a:rPr lang="en-US" i="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(Linnaeus)</a:t>
            </a:r>
            <a:r>
              <a:rPr lang="vi-VN" dirty="0">
                <a:solidFill>
                  <a:srgbClr val="000000"/>
                </a:solidFill>
                <a:latin typeface="Times New Roman" panose="02020603050405020304" pitchFamily="18" charset="0"/>
                <a:cs typeface="Times New Roman" panose="02020603050405020304" pitchFamily="18" charset="0"/>
              </a:rPr>
              <a:t> </a:t>
            </a:r>
          </a:p>
          <a:p>
            <a:pPr algn="just"/>
            <a:r>
              <a:rPr lang="vi-VN" sz="2000" dirty="0">
                <a:solidFill>
                  <a:srgbClr val="000000"/>
                </a:solidFill>
                <a:latin typeface="Times New Roman" panose="02020603050405020304" pitchFamily="18" charset="0"/>
                <a:cs typeface="Times New Roman" panose="02020603050405020304" pitchFamily="18" charset="0"/>
              </a:rPr>
              <a:t>Tên </a:t>
            </a:r>
            <a:r>
              <a:rPr lang="en-US" sz="2000" dirty="0">
                <a:solidFill>
                  <a:srgbClr val="000000"/>
                </a:solidFill>
                <a:latin typeface="Times New Roman" panose="02020603050405020304" pitchFamily="18" charset="0"/>
                <a:cs typeface="Times New Roman" panose="02020603050405020304" pitchFamily="18" charset="0"/>
              </a:rPr>
              <a:t>chi</a:t>
            </a:r>
            <a:r>
              <a:rPr lang="vi-VN" dirty="0">
                <a:solidFill>
                  <a:srgbClr val="000000"/>
                </a:solidFill>
                <a:latin typeface="Times New Roman" panose="02020603050405020304" pitchFamily="18" charset="0"/>
                <a:cs typeface="Times New Roman" panose="02020603050405020304" pitchFamily="18" charset="0"/>
              </a:rPr>
              <a:t>: </a:t>
            </a:r>
            <a:r>
              <a:rPr lang="vi-VN" i="1" dirty="0">
                <a:solidFill>
                  <a:srgbClr val="000000"/>
                </a:solidFill>
                <a:latin typeface="Times New Roman" panose="02020603050405020304" pitchFamily="18" charset="0"/>
                <a:cs typeface="Times New Roman" panose="02020603050405020304" pitchFamily="18" charset="0"/>
              </a:rPr>
              <a:t>Oryza</a:t>
            </a:r>
          </a:p>
          <a:p>
            <a:pPr algn="just"/>
            <a:r>
              <a:rPr lang="vi-VN" sz="2000" dirty="0">
                <a:solidFill>
                  <a:srgbClr val="000000"/>
                </a:solidFill>
                <a:latin typeface="Times New Roman" panose="02020603050405020304" pitchFamily="18" charset="0"/>
                <a:cs typeface="Times New Roman" panose="02020603050405020304" pitchFamily="18" charset="0"/>
              </a:rPr>
              <a:t>Tên loài</a:t>
            </a:r>
            <a:r>
              <a:rPr lang="vi-VN" dirty="0">
                <a:solidFill>
                  <a:srgbClr val="000000"/>
                </a:solidFill>
                <a:latin typeface="Times New Roman" panose="02020603050405020304" pitchFamily="18" charset="0"/>
                <a:cs typeface="Times New Roman" panose="02020603050405020304" pitchFamily="18" charset="0"/>
              </a:rPr>
              <a:t>: </a:t>
            </a:r>
            <a:r>
              <a:rPr lang="en-US" i="1" dirty="0">
                <a:solidFill>
                  <a:srgbClr val="000000"/>
                </a:solidFill>
                <a:latin typeface="Times New Roman" panose="02020603050405020304" pitchFamily="18" charset="0"/>
                <a:cs typeface="Times New Roman" panose="02020603050405020304" pitchFamily="18" charset="0"/>
              </a:rPr>
              <a:t>S</a:t>
            </a:r>
            <a:r>
              <a:rPr lang="vi-VN" i="1" dirty="0">
                <a:solidFill>
                  <a:srgbClr val="000000"/>
                </a:solidFill>
                <a:latin typeface="Times New Roman" panose="02020603050405020304" pitchFamily="18" charset="0"/>
                <a:cs typeface="Times New Roman" panose="02020603050405020304" pitchFamily="18" charset="0"/>
              </a:rPr>
              <a:t>ativa</a:t>
            </a:r>
            <a:endParaRPr lang="en-US" i="1" dirty="0">
              <a:solidFill>
                <a:srgbClr val="000000"/>
              </a:solidFill>
              <a:latin typeface="Times New Roman" panose="02020603050405020304" pitchFamily="18" charset="0"/>
              <a:cs typeface="Times New Roman" panose="02020603050405020304" pitchFamily="18" charset="0"/>
            </a:endParaRPr>
          </a:p>
          <a:p>
            <a:pPr algn="just"/>
            <a:r>
              <a:rPr lang="vi-VN" sz="2000" dirty="0">
                <a:solidFill>
                  <a:srgbClr val="000000"/>
                </a:solidFill>
                <a:latin typeface="Times New Roman" panose="02020603050405020304" pitchFamily="18" charset="0"/>
                <a:cs typeface="Times New Roman" panose="02020603050405020304" pitchFamily="18" charset="0"/>
              </a:rPr>
              <a:t>Tác giả: </a:t>
            </a:r>
            <a:r>
              <a:rPr lang="vi-VN" dirty="0">
                <a:solidFill>
                  <a:srgbClr val="000000"/>
                </a:solidFill>
                <a:latin typeface="Times New Roman" panose="02020603050405020304" pitchFamily="18" charset="0"/>
                <a:cs typeface="Times New Roman" panose="02020603050405020304" pitchFamily="18" charset="0"/>
              </a:rPr>
              <a:t>Linnaeus</a:t>
            </a:r>
          </a:p>
        </p:txBody>
      </p:sp>
      <p:pic>
        <p:nvPicPr>
          <p:cNvPr id="11270" name="Picture 6" descr="Giá cá lóc (0.5kg/con) - Bảng giá cá lóc đồng, giá cá lóc nuô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905" y="1021245"/>
            <a:ext cx="3401808" cy="23393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44416" y="6160590"/>
            <a:ext cx="4366255" cy="400110"/>
          </a:xfrm>
          <a:prstGeom prst="rect">
            <a:avLst/>
          </a:prstGeom>
          <a:noFill/>
        </p:spPr>
        <p:txBody>
          <a:bodyPr wrap="square" rtlCol="0">
            <a:spAutoFit/>
          </a:bodyPr>
          <a:lstStyle/>
          <a:p>
            <a:pPr algn="ctr"/>
            <a:r>
              <a:rPr lang="vi-VN" sz="2000" dirty="0">
                <a:solidFill>
                  <a:srgbClr val="000000"/>
                </a:solidFill>
                <a:latin typeface="Times New Roman" panose="02020603050405020304" pitchFamily="18" charset="0"/>
                <a:cs typeface="Times New Roman" panose="02020603050405020304" pitchFamily="18" charset="0"/>
              </a:rPr>
              <a:t>Hình.</a:t>
            </a:r>
            <a:r>
              <a:rPr lang="en-US"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Tên một số loài thường gặp</a:t>
            </a:r>
          </a:p>
        </p:txBody>
      </p:sp>
      <p:sp>
        <p:nvSpPr>
          <p:cNvPr id="8" name="Round Same Side Corner Rectangle 7"/>
          <p:cNvSpPr/>
          <p:nvPr/>
        </p:nvSpPr>
        <p:spPr>
          <a:xfrm>
            <a:off x="207790" y="3005750"/>
            <a:ext cx="3051458" cy="2889670"/>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800" dirty="0">
                <a:solidFill>
                  <a:srgbClr val="40BAD2">
                    <a:lumMod val="75000"/>
                  </a:srgbClr>
                </a:solidFill>
                <a:latin typeface="Times New Roman" panose="02020603050405020304" pitchFamily="18" charset="0"/>
                <a:cs typeface="Times New Roman" panose="02020603050405020304" pitchFamily="18" charset="0"/>
              </a:rPr>
              <a:t>Quan sát hình bên, em hãy cho biết sinh vật có những cách gọi tên nào?</a:t>
            </a:r>
          </a:p>
        </p:txBody>
      </p:sp>
    </p:spTree>
    <p:extLst>
      <p:ext uri="{BB962C8B-B14F-4D97-AF65-F5344CB8AC3E}">
        <p14:creationId xmlns:p14="http://schemas.microsoft.com/office/powerpoint/2010/main" val="219858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9545"/>
            <a:ext cx="8178086" cy="5631255"/>
          </a:xfrm>
          <a:prstGeom prst="rect">
            <a:avLst/>
          </a:prstGeom>
          <a:solidFill>
            <a:schemeClr val="accent5">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Times New Roman" panose="02020603050405020304" pitchFamily="18" charset="0"/>
              <a:cs typeface="Times New Roman" panose="02020603050405020304" pitchFamily="18" charset="0"/>
            </a:endParaRPr>
          </a:p>
        </p:txBody>
      </p:sp>
      <p:sp>
        <p:nvSpPr>
          <p:cNvPr id="9" name="Round Same Side Corner Rectangle 8"/>
          <p:cNvSpPr/>
          <p:nvPr/>
        </p:nvSpPr>
        <p:spPr>
          <a:xfrm>
            <a:off x="155574" y="929447"/>
            <a:ext cx="3051017" cy="802826"/>
          </a:xfrm>
          <a:prstGeom prst="round2Same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latin typeface="Times New Roman" panose="02020603050405020304" pitchFamily="18" charset="0"/>
                <a:cs typeface="Times New Roman" panose="02020603050405020304" pitchFamily="18" charset="0"/>
              </a:rPr>
              <a:t>EM CÓ BIẾT</a:t>
            </a:r>
          </a:p>
        </p:txBody>
      </p:sp>
      <p:pic>
        <p:nvPicPr>
          <p:cNvPr id="14338" name="Picture 2" descr="Con Ong và Hạt Phấn, Con Ong Vàng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4427"/>
            <a:ext cx="3127026" cy="22959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8231" y="4626321"/>
            <a:ext cx="3114392" cy="683264"/>
          </a:xfrm>
          <a:prstGeom prst="rect">
            <a:avLst/>
          </a:prstGeom>
          <a:noFill/>
        </p:spPr>
        <p:txBody>
          <a:bodyPr wrap="square" rtlCol="0">
            <a:spAutoFit/>
          </a:bodyPr>
          <a:lstStyle/>
          <a:p>
            <a:pPr>
              <a:lnSpc>
                <a:spcPct val="120000"/>
              </a:lnSpc>
            </a:pPr>
            <a:r>
              <a:rPr lang="vi-VN" sz="1600" dirty="0">
                <a:solidFill>
                  <a:srgbClr val="FFFFFF"/>
                </a:solidFill>
                <a:latin typeface="Times New Roman" panose="02020603050405020304" pitchFamily="18" charset="0"/>
                <a:cs typeface="Times New Roman" panose="02020603050405020304" pitchFamily="18" charset="0"/>
              </a:rPr>
              <a:t>Tên địa phương:</a:t>
            </a:r>
            <a:r>
              <a:rPr lang="vi-VN" sz="1600" dirty="0">
                <a:solidFill>
                  <a:srgbClr val="000000"/>
                </a:solidFill>
                <a:latin typeface="Times New Roman" panose="02020603050405020304" pitchFamily="18" charset="0"/>
                <a:cs typeface="Times New Roman" panose="02020603050405020304" pitchFamily="18" charset="0"/>
              </a:rPr>
              <a:t> </a:t>
            </a:r>
            <a:r>
              <a:rPr lang="vi-VN" sz="1600" dirty="0">
                <a:solidFill>
                  <a:srgbClr val="FFFF00"/>
                </a:solidFill>
                <a:latin typeface="Times New Roman" panose="02020603050405020304" pitchFamily="18" charset="0"/>
                <a:cs typeface="Times New Roman" panose="02020603050405020304" pitchFamily="18" charset="0"/>
              </a:rPr>
              <a:t>ong mật Châu Á.</a:t>
            </a:r>
          </a:p>
          <a:p>
            <a:pPr>
              <a:lnSpc>
                <a:spcPct val="120000"/>
              </a:lnSpc>
            </a:pPr>
            <a:r>
              <a:rPr lang="vi-VN" sz="1600" dirty="0">
                <a:solidFill>
                  <a:srgbClr val="FFFFFF"/>
                </a:solidFill>
                <a:latin typeface="Times New Roman" panose="02020603050405020304" pitchFamily="18" charset="0"/>
                <a:cs typeface="Times New Roman" panose="02020603050405020304" pitchFamily="18" charset="0"/>
              </a:rPr>
              <a:t>Tên khoa học: </a:t>
            </a:r>
            <a:r>
              <a:rPr lang="vi-VN" sz="1600" i="1" dirty="0">
                <a:solidFill>
                  <a:srgbClr val="481E48"/>
                </a:solidFill>
                <a:latin typeface="Times New Roman" panose="02020603050405020304" pitchFamily="18" charset="0"/>
                <a:cs typeface="Times New Roman" panose="02020603050405020304" pitchFamily="18" charset="0"/>
              </a:rPr>
              <a:t>Apis cerana.</a:t>
            </a:r>
          </a:p>
        </p:txBody>
      </p:sp>
      <p:sp>
        <p:nvSpPr>
          <p:cNvPr id="11" name="Rectangle 10"/>
          <p:cNvSpPr/>
          <p:nvPr/>
        </p:nvSpPr>
        <p:spPr>
          <a:xfrm>
            <a:off x="3467480" y="914399"/>
            <a:ext cx="4710606" cy="5341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q"/>
            </a:pPr>
            <a:r>
              <a:rPr lang="vi-VN" sz="2000" dirty="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Tên khoa học của một loài </a:t>
            </a:r>
            <a:r>
              <a:rPr lang="vi-VN" sz="200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thường </a:t>
            </a:r>
            <a:r>
              <a:rPr lang="vi-VN" sz="2000" smtClean="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dùng</a:t>
            </a:r>
            <a:endParaRPr lang="en-US" sz="2000" smtClean="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just">
              <a:lnSpc>
                <a:spcPct val="120000"/>
              </a:lnSpc>
            </a:pPr>
            <a:r>
              <a:rPr lang="vi-VN" sz="2000" smtClean="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dirty="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tiếng La tinh và được viết in nghiêng.</a:t>
            </a:r>
          </a:p>
          <a:p>
            <a:pPr marL="342900" indent="-342900" algn="just">
              <a:lnSpc>
                <a:spcPct val="120000"/>
              </a:lnSpc>
              <a:buFont typeface="Wingdings" panose="05000000000000000000" pitchFamily="2" charset="2"/>
              <a:buChar char="q"/>
            </a:pPr>
            <a:r>
              <a:rPr lang="vi-VN" sz="2000" dirty="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Từ đầu tiên là tên chi/ giống (viết hoa)</a:t>
            </a:r>
            <a:r>
              <a:rPr lang="en-US" sz="2000" dirty="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000" dirty="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marL="342900" indent="-342900" algn="just">
              <a:lnSpc>
                <a:spcPct val="120000"/>
              </a:lnSpc>
              <a:buFont typeface="Wingdings" panose="05000000000000000000" pitchFamily="2" charset="2"/>
              <a:buChar char="q"/>
            </a:pPr>
            <a:r>
              <a:rPr lang="vi-VN" sz="2000" dirty="0">
                <a:solidFill>
                  <a:srgbClr val="1AB39F">
                    <a:lumMod val="50000"/>
                  </a:srgbClr>
                </a:solidFill>
                <a:latin typeface="Times New Roman" panose="02020603050405020304" pitchFamily="18" charset="0"/>
                <a:ea typeface="#9Slide03 Roboto Condensed" panose="02000000000000000000" pitchFamily="2" charset="0"/>
                <a:cs typeface="Times New Roman" panose="02020603050405020304" pitchFamily="18" charset="0"/>
              </a:rPr>
              <a:t>Từ thứ hai là tên loài (viết thường) mô tả tính chất của loài như công dụng, hình dạng, màu sắc, xuất xứ; Tên tác giả; Năm tìm thấy.</a:t>
            </a:r>
          </a:p>
        </p:txBody>
      </p:sp>
      <p:sp>
        <p:nvSpPr>
          <p:cNvPr id="13" name="AutoShape 4" descr="Sự trở lại của loài Sao la sau 15 nă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Times New Roman" panose="02020603050405020304" pitchFamily="18" charset="0"/>
              <a:cs typeface="Times New Roman" panose="02020603050405020304" pitchFamily="18" charset="0"/>
            </a:endParaRPr>
          </a:p>
        </p:txBody>
      </p:sp>
      <p:pic>
        <p:nvPicPr>
          <p:cNvPr id="14342" name="Picture 6" descr="Kỳ lân châu Á Sao La và cuộc sống bí ẩn luôn lẩn trốn con ngư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6184" y="3058151"/>
            <a:ext cx="3198889" cy="2399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384147" y="5758004"/>
            <a:ext cx="3807854" cy="757130"/>
          </a:xfrm>
          <a:prstGeom prst="rect">
            <a:avLst/>
          </a:prstGeom>
          <a:noFill/>
        </p:spPr>
        <p:txBody>
          <a:bodyPr wrap="square" rtlCol="0">
            <a:spAutoFit/>
          </a:bodyPr>
          <a:lstStyle/>
          <a:p>
            <a:pPr>
              <a:lnSpc>
                <a:spcPct val="120000"/>
              </a:lnSpc>
            </a:pPr>
            <a:r>
              <a:rPr lang="vi-VN" dirty="0">
                <a:solidFill>
                  <a:srgbClr val="481E48"/>
                </a:solidFill>
                <a:latin typeface="Times New Roman" panose="02020603050405020304" pitchFamily="18" charset="0"/>
                <a:cs typeface="Times New Roman" panose="02020603050405020304" pitchFamily="18" charset="0"/>
              </a:rPr>
              <a:t>Tên địa phương: </a:t>
            </a:r>
            <a:r>
              <a:rPr lang="vi-VN" sz="1600" dirty="0">
                <a:solidFill>
                  <a:srgbClr val="481E48"/>
                </a:solidFill>
                <a:latin typeface="Times New Roman" panose="02020603050405020304" pitchFamily="18" charset="0"/>
                <a:cs typeface="Times New Roman" panose="02020603050405020304" pitchFamily="18" charset="0"/>
              </a:rPr>
              <a:t>Sao la.</a:t>
            </a:r>
          </a:p>
          <a:p>
            <a:pPr>
              <a:lnSpc>
                <a:spcPct val="120000"/>
              </a:lnSpc>
            </a:pPr>
            <a:r>
              <a:rPr lang="vi-VN" dirty="0">
                <a:solidFill>
                  <a:srgbClr val="481E48"/>
                </a:solidFill>
                <a:latin typeface="Times New Roman" panose="02020603050405020304" pitchFamily="18" charset="0"/>
                <a:cs typeface="Times New Roman" panose="02020603050405020304" pitchFamily="18" charset="0"/>
              </a:rPr>
              <a:t>Tên khoa học: </a:t>
            </a:r>
            <a:r>
              <a:rPr lang="vi-VN" sz="1600" i="1" dirty="0">
                <a:solidFill>
                  <a:srgbClr val="481E48"/>
                </a:solidFill>
                <a:latin typeface="Times New Roman" panose="02020603050405020304" pitchFamily="18" charset="0"/>
                <a:cs typeface="Times New Roman" panose="02020603050405020304" pitchFamily="18" charset="0"/>
              </a:rPr>
              <a:t>Pseudoryx nghetinhensis</a:t>
            </a:r>
          </a:p>
        </p:txBody>
      </p:sp>
    </p:spTree>
    <p:extLst>
      <p:ext uri="{BB962C8B-B14F-4D97-AF65-F5344CB8AC3E}">
        <p14:creationId xmlns:p14="http://schemas.microsoft.com/office/powerpoint/2010/main" val="1661775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420000" flipH="1">
            <a:off x="476609" y="720107"/>
            <a:ext cx="652060" cy="375769"/>
          </a:xfrm>
          <a:prstGeom prst="rect">
            <a:avLst/>
          </a:prstGeom>
        </p:spPr>
      </p:pic>
      <p:grpSp>
        <p:nvGrpSpPr>
          <p:cNvPr id="7" name="组合 6"/>
          <p:cNvGrpSpPr/>
          <p:nvPr/>
        </p:nvGrpSpPr>
        <p:grpSpPr>
          <a:xfrm>
            <a:off x="1519707" y="1906747"/>
            <a:ext cx="10151398" cy="4455415"/>
            <a:chOff x="2030895" y="2596261"/>
            <a:chExt cx="8951147" cy="4697252"/>
          </a:xfrm>
        </p:grpSpPr>
        <p:sp>
          <p:nvSpPr>
            <p:cNvPr id="8" name="矩形 7"/>
            <p:cNvSpPr/>
            <p:nvPr/>
          </p:nvSpPr>
          <p:spPr>
            <a:xfrm>
              <a:off x="2030895" y="2596261"/>
              <a:ext cx="8680510" cy="3233952"/>
            </a:xfrm>
            <a:prstGeom prst="rect">
              <a:avLst/>
            </a:prstGeom>
            <a:solidFill>
              <a:schemeClr val="accent3">
                <a:lumMod val="60000"/>
                <a:lumOff val="40000"/>
              </a:schemeClr>
            </a:solidFill>
            <a:ln>
              <a:noFill/>
            </a:ln>
            <a:effectLst>
              <a:outerShdw blurRad="190500" dist="38100" dir="5400000" algn="t"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FFFF"/>
                </a:solidFill>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4944" y="5395824"/>
              <a:ext cx="298029" cy="31332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056" y="5366382"/>
              <a:ext cx="276641" cy="290834"/>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64108" y="5638700"/>
              <a:ext cx="2117934" cy="1654813"/>
            </a:xfrm>
            <a:prstGeom prst="rect">
              <a:avLst/>
            </a:prstGeom>
          </p:spPr>
        </p:pic>
      </p:grpSp>
      <p:pic>
        <p:nvPicPr>
          <p:cNvPr id="18"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294640" y="97295"/>
            <a:ext cx="2884121" cy="2408240"/>
          </a:xfrm>
          <a:prstGeom prst="rect">
            <a:avLst/>
          </a:prstGeom>
        </p:spPr>
      </p:pic>
      <p:sp>
        <p:nvSpPr>
          <p:cNvPr id="3" name="Rectangle 2"/>
          <p:cNvSpPr/>
          <p:nvPr/>
        </p:nvSpPr>
        <p:spPr>
          <a:xfrm>
            <a:off x="2129834" y="2579000"/>
            <a:ext cx="9212664" cy="2054409"/>
          </a:xfrm>
          <a:prstGeom prst="rect">
            <a:avLst/>
          </a:prstGeom>
        </p:spPr>
        <p:txBody>
          <a:bodyPr wrap="square">
            <a:spAutoFit/>
          </a:bodyPr>
          <a:lstStyle/>
          <a:p>
            <a:pPr indent="180340" algn="just">
              <a:lnSpc>
                <a:spcPct val="110000"/>
              </a:lnSpc>
            </a:pPr>
            <a:r>
              <a:rPr lang="vi-VN"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 ba cách gọi tên sinh vật:</a:t>
            </a:r>
            <a:endParaRPr lang="en-US" sz="22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20000"/>
              </a:lnSpc>
              <a:buFont typeface="Wingdings" panose="05000000000000000000" pitchFamily="2" charset="2"/>
              <a:buChar char="§"/>
            </a:pPr>
            <a:r>
              <a:rPr lang="vi-VN" sz="2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Tên phổ thông </a:t>
            </a:r>
            <a:r>
              <a:rPr lang="vi-VN"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cách gọi phổ biến của loài có trong danh mục tra cứu;</a:t>
            </a:r>
            <a:endPar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20000"/>
              </a:lnSpc>
              <a:buFont typeface="Wingdings" panose="05000000000000000000" pitchFamily="2" charset="2"/>
              <a:buChar char="§"/>
            </a:pPr>
            <a:r>
              <a:rPr lang="vi-VN" sz="2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Tên khoa học </a:t>
            </a:r>
            <a:r>
              <a:rPr lang="vi-VN"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Tên giống + Tên loài + (Tên tác giả, năm công bố);</a:t>
            </a:r>
            <a:endPar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20000"/>
              </a:lnSpc>
              <a:buFont typeface="Wingdings" panose="05000000000000000000" pitchFamily="2" charset="2"/>
              <a:buChar char="§"/>
            </a:pPr>
            <a:r>
              <a:rPr lang="vi-VN" sz="22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Tên địa phương </a:t>
            </a:r>
            <a:r>
              <a:rPr lang="vi-VN"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cách gọi truyền thống của người dân bản địa theo vùng miền, quốc gia.</a:t>
            </a:r>
            <a:endPar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p:cNvSpPr txBox="1"/>
          <p:nvPr/>
        </p:nvSpPr>
        <p:spPr>
          <a:xfrm>
            <a:off x="3567627" y="881977"/>
            <a:ext cx="5009882"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RÚT RA KẾT LUẬN</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824363" y="1906747"/>
            <a:ext cx="7071619" cy="584775"/>
          </a:xfrm>
          <a:prstGeom prst="rect">
            <a:avLst/>
          </a:prstGeom>
          <a:noFill/>
        </p:spPr>
        <p:txBody>
          <a:bodyPr wrap="square" rtlCol="0">
            <a:spAutoFit/>
          </a:bodyPr>
          <a:lstStyle/>
          <a:p>
            <a:r>
              <a:rPr lang="en-US" sz="3200" b="1" smtClean="0">
                <a:solidFill>
                  <a:srgbClr val="FFFF00"/>
                </a:solidFill>
                <a:latin typeface="Times New Roman" panose="02020603050405020304" pitchFamily="18" charset="0"/>
                <a:cs typeface="Times New Roman" panose="02020603050405020304" pitchFamily="18" charset="0"/>
              </a:rPr>
              <a:t>IV. Sinh vật được gọi tên như thế nào?</a:t>
            </a:r>
            <a:endParaRPr lang="en-US" sz="3200" b="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416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774" y="244444"/>
            <a:ext cx="5214796" cy="1131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a:solidFill>
                  <a:srgbClr val="114E54">
                    <a:lumMod val="75000"/>
                    <a:lumOff val="25000"/>
                  </a:srgbClr>
                </a:solidFill>
                <a:latin typeface="Times New Roman" panose="02020603050405020304" pitchFamily="18" charset="0"/>
                <a:cs typeface="Times New Roman" panose="02020603050405020304" pitchFamily="18" charset="0"/>
              </a:rPr>
              <a:t>BÀI TẬP</a:t>
            </a:r>
          </a:p>
        </p:txBody>
      </p:sp>
      <p:cxnSp>
        <p:nvCxnSpPr>
          <p:cNvPr id="4" name="Straight Connector 3"/>
          <p:cNvCxnSpPr/>
          <p:nvPr/>
        </p:nvCxnSpPr>
        <p:spPr>
          <a:xfrm>
            <a:off x="878186" y="425517"/>
            <a:ext cx="9055" cy="805758"/>
          </a:xfrm>
          <a:prstGeom prst="line">
            <a:avLst/>
          </a:prstGeom>
          <a:ln w="3810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24687" y="1583337"/>
            <a:ext cx="8537418" cy="2272420"/>
          </a:xfrm>
          <a:prstGeom prst="rect">
            <a:avLst/>
          </a:prstGeom>
          <a:noFill/>
          <a:ln w="38100">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2200" dirty="0">
                <a:solidFill>
                  <a:srgbClr val="000000"/>
                </a:solidFill>
                <a:latin typeface="Times New Roman" panose="02020603050405020304" pitchFamily="18" charset="0"/>
                <a:cs typeface="Times New Roman" panose="02020603050405020304" pitchFamily="18" charset="0"/>
              </a:rPr>
              <a:t>Câu 1. Thế giới sinh vật được chia vào các bậc phân loại từ nhỏ đến lớn theo trật tự:</a:t>
            </a:r>
          </a:p>
          <a:p>
            <a:pPr marL="800100" lvl="1" indent="-342900" algn="just">
              <a:lnSpc>
                <a:spcPct val="110000"/>
              </a:lnSpc>
              <a:buFontTx/>
              <a:buAutoNum type="alphaUcPeriod"/>
            </a:pPr>
            <a:r>
              <a:rPr lang="vi-VN" sz="2200" dirty="0">
                <a:solidFill>
                  <a:srgbClr val="000000"/>
                </a:solidFill>
                <a:latin typeface="Times New Roman" panose="02020603050405020304" pitchFamily="18" charset="0"/>
                <a:cs typeface="Times New Roman" panose="02020603050405020304" pitchFamily="18" charset="0"/>
              </a:rPr>
              <a:t>Loài – chi – họ - bộ - lớp – ngành – giới.</a:t>
            </a:r>
          </a:p>
          <a:p>
            <a:pPr marL="800100" lvl="1" indent="-342900" algn="just">
              <a:lnSpc>
                <a:spcPct val="110000"/>
              </a:lnSpc>
              <a:buFontTx/>
              <a:buAutoNum type="alphaUcPeriod"/>
            </a:pPr>
            <a:r>
              <a:rPr lang="vi-VN" sz="2200" dirty="0">
                <a:solidFill>
                  <a:srgbClr val="000000"/>
                </a:solidFill>
                <a:latin typeface="Times New Roman" panose="02020603050405020304" pitchFamily="18" charset="0"/>
                <a:cs typeface="Times New Roman" panose="02020603050405020304" pitchFamily="18" charset="0"/>
              </a:rPr>
              <a:t>Loài – họ - chi – bộ - lớp – ngành – giới.</a:t>
            </a:r>
          </a:p>
          <a:p>
            <a:pPr marL="800100" lvl="1" indent="-342900" algn="just">
              <a:lnSpc>
                <a:spcPct val="110000"/>
              </a:lnSpc>
              <a:buFontTx/>
              <a:buAutoNum type="alphaUcPeriod"/>
            </a:pPr>
            <a:r>
              <a:rPr lang="vi-VN" sz="2200" dirty="0">
                <a:solidFill>
                  <a:srgbClr val="000000"/>
                </a:solidFill>
                <a:latin typeface="Times New Roman" panose="02020603050405020304" pitchFamily="18" charset="0"/>
                <a:cs typeface="Times New Roman" panose="02020603050405020304" pitchFamily="18" charset="0"/>
              </a:rPr>
              <a:t>Giới – ngành – bộ - lớp họ - chi – loài.</a:t>
            </a:r>
          </a:p>
          <a:p>
            <a:pPr marL="800100" lvl="1" indent="-342900" algn="just">
              <a:lnSpc>
                <a:spcPct val="110000"/>
              </a:lnSpc>
              <a:buFontTx/>
              <a:buAutoNum type="alphaUcPeriod"/>
            </a:pPr>
            <a:r>
              <a:rPr lang="vi-VN" sz="2200" dirty="0">
                <a:solidFill>
                  <a:srgbClr val="000000"/>
                </a:solidFill>
                <a:latin typeface="Times New Roman" panose="02020603050405020304" pitchFamily="18" charset="0"/>
                <a:cs typeface="Times New Roman" panose="02020603050405020304" pitchFamily="18" charset="0"/>
              </a:rPr>
              <a:t>Giới – họ - lớp – ngành – bộ - chi – loài.</a:t>
            </a:r>
          </a:p>
        </p:txBody>
      </p:sp>
      <p:grpSp>
        <p:nvGrpSpPr>
          <p:cNvPr id="9" name="Group 8"/>
          <p:cNvGrpSpPr/>
          <p:nvPr/>
        </p:nvGrpSpPr>
        <p:grpSpPr>
          <a:xfrm>
            <a:off x="9414096" y="1231275"/>
            <a:ext cx="2163778" cy="2514437"/>
            <a:chOff x="9451817" y="1722585"/>
            <a:chExt cx="2163778" cy="2514437"/>
          </a:xfrm>
        </p:grpSpPr>
        <p:sp>
          <p:nvSpPr>
            <p:cNvPr id="7" name="Rectangle 6"/>
            <p:cNvSpPr/>
            <p:nvPr/>
          </p:nvSpPr>
          <p:spPr>
            <a:xfrm>
              <a:off x="9451817" y="2074647"/>
              <a:ext cx="2163778" cy="216237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23422" y="1722585"/>
              <a:ext cx="1620570" cy="1118036"/>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imes New Roman" panose="02020603050405020304" pitchFamily="18" charset="0"/>
                  <a:cs typeface="Times New Roman" panose="02020603050405020304" pitchFamily="18" charset="0"/>
                </a:rPr>
                <a:t>ĐÁP ÁN</a:t>
              </a:r>
            </a:p>
          </p:txBody>
        </p:sp>
      </p:grpSp>
      <p:grpSp>
        <p:nvGrpSpPr>
          <p:cNvPr id="10" name="Group 9"/>
          <p:cNvGrpSpPr/>
          <p:nvPr/>
        </p:nvGrpSpPr>
        <p:grpSpPr>
          <a:xfrm>
            <a:off x="9451818" y="4056846"/>
            <a:ext cx="2163778" cy="2439833"/>
            <a:chOff x="8139066" y="2150346"/>
            <a:chExt cx="2163778" cy="2086676"/>
          </a:xfrm>
        </p:grpSpPr>
        <p:sp>
          <p:nvSpPr>
            <p:cNvPr id="11" name="Rectangle 10"/>
            <p:cNvSpPr/>
            <p:nvPr/>
          </p:nvSpPr>
          <p:spPr>
            <a:xfrm>
              <a:off x="8139066" y="2381061"/>
              <a:ext cx="2163778" cy="1855961"/>
            </a:xfrm>
            <a:prstGeom prst="rect">
              <a:avLst/>
            </a:prstGeom>
            <a:solidFill>
              <a:srgbClr val="0018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455937" y="2150346"/>
              <a:ext cx="1620570" cy="7812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Times New Roman" panose="02020603050405020304" pitchFamily="18" charset="0"/>
                  <a:cs typeface="Times New Roman" panose="02020603050405020304" pitchFamily="18" charset="0"/>
                </a:rPr>
                <a:t>ĐÁP ÁN</a:t>
              </a:r>
            </a:p>
          </p:txBody>
        </p:sp>
      </p:grpSp>
      <p:sp>
        <p:nvSpPr>
          <p:cNvPr id="13" name="Rectangle 12"/>
          <p:cNvSpPr/>
          <p:nvPr/>
        </p:nvSpPr>
        <p:spPr>
          <a:xfrm>
            <a:off x="9832063" y="2788467"/>
            <a:ext cx="1493822" cy="1077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FFFF"/>
                </a:solidFill>
                <a:latin typeface="Times New Roman" panose="02020603050405020304" pitchFamily="18" charset="0"/>
                <a:cs typeface="Times New Roman" panose="02020603050405020304" pitchFamily="18" charset="0"/>
              </a:rPr>
              <a:t>A</a:t>
            </a:r>
          </a:p>
        </p:txBody>
      </p:sp>
      <p:sp>
        <p:nvSpPr>
          <p:cNvPr id="14" name="Rectangle 13"/>
          <p:cNvSpPr/>
          <p:nvPr/>
        </p:nvSpPr>
        <p:spPr>
          <a:xfrm>
            <a:off x="624689" y="4970349"/>
            <a:ext cx="8537416" cy="12312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2200" dirty="0">
                <a:solidFill>
                  <a:srgbClr val="000000"/>
                </a:solidFill>
                <a:latin typeface="Times New Roman" panose="02020603050405020304" pitchFamily="18" charset="0"/>
                <a:cs typeface="Times New Roman" panose="02020603050405020304" pitchFamily="18" charset="0"/>
              </a:rPr>
              <a:t>Câu 2. Tên khoa học của loài người là </a:t>
            </a:r>
            <a:r>
              <a:rPr lang="vi-VN" sz="2000" i="1" dirty="0">
                <a:solidFill>
                  <a:srgbClr val="000000"/>
                </a:solidFill>
                <a:latin typeface="Times New Roman" panose="02020603050405020304" pitchFamily="18" charset="0"/>
                <a:cs typeface="Times New Roman" panose="02020603050405020304" pitchFamily="18" charset="0"/>
              </a:rPr>
              <a:t>Homo sapiens </a:t>
            </a:r>
            <a:r>
              <a:rPr lang="vi-VN" sz="2200" dirty="0">
                <a:solidFill>
                  <a:srgbClr val="000000"/>
                </a:solidFill>
                <a:latin typeface="Times New Roman" panose="02020603050405020304" pitchFamily="18" charset="0"/>
                <a:cs typeface="Times New Roman" panose="02020603050405020304" pitchFamily="18" charset="0"/>
              </a:rPr>
              <a:t>Linnaeus, 1758. </a:t>
            </a:r>
          </a:p>
          <a:p>
            <a:pPr algn="just">
              <a:lnSpc>
                <a:spcPct val="110000"/>
              </a:lnSpc>
            </a:pPr>
            <a:r>
              <a:rPr lang="vi-VN" sz="2200" dirty="0">
                <a:solidFill>
                  <a:srgbClr val="000000"/>
                </a:solidFill>
                <a:latin typeface="Times New Roman" panose="02020603050405020304" pitchFamily="18" charset="0"/>
                <a:cs typeface="Times New Roman" panose="02020603050405020304" pitchFamily="18" charset="0"/>
              </a:rPr>
              <a:t>Hãy xác định tên giống, loài, tác giả, năm tìm ra loài đó. </a:t>
            </a:r>
          </a:p>
        </p:txBody>
      </p:sp>
      <p:sp>
        <p:nvSpPr>
          <p:cNvPr id="15" name="Rectangle 14"/>
          <p:cNvSpPr/>
          <p:nvPr/>
        </p:nvSpPr>
        <p:spPr>
          <a:xfrm>
            <a:off x="9451817" y="5044412"/>
            <a:ext cx="2126057" cy="1200329"/>
          </a:xfrm>
          <a:prstGeom prst="rect">
            <a:avLst/>
          </a:prstGeom>
        </p:spPr>
        <p:txBody>
          <a:bodyPr wrap="square">
            <a:spAutoFit/>
          </a:bodyPr>
          <a:lstStyle/>
          <a:p>
            <a:pPr indent="180340" algn="just"/>
            <a:r>
              <a:rPr lang="vi-VN"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Tên giống: Homo</a:t>
            </a:r>
            <a:endParaRPr lang="en-US"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vi-VN"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Tên loài: </a:t>
            </a:r>
            <a:r>
              <a:rPr lang="vi-VN"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sapiens</a:t>
            </a:r>
            <a:endParaRPr lang="en-US"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vi-VN"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Tác giả: Linnaeus</a:t>
            </a:r>
            <a:endParaRPr lang="en-US"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just"/>
            <a:r>
              <a:rPr lang="vi-VN"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Năm tìm ra: 1758.</a:t>
            </a:r>
            <a:endParaRPr lang="en-US" dirty="0">
              <a:solidFill>
                <a:srgbClr val="FFFF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3328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635124" y="137995"/>
            <a:ext cx="8940800" cy="1295400"/>
          </a:xfrm>
          <a:prstGeom prst="cloud">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solidFill>
              <a:srgbClr val="FFC000"/>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dirty="0">
              <a:solidFill>
                <a:srgbClr val="C00000"/>
              </a:solidFill>
              <a:latin typeface="Times New Roman" pitchFamily="18" charset="0"/>
              <a:cs typeface="Times New Roman" pitchFamily="18" charset="0"/>
            </a:endParaRPr>
          </a:p>
          <a:p>
            <a:pPr algn="ctr">
              <a:defRPr/>
            </a:pPr>
            <a:r>
              <a:rPr lang="en-US" sz="3200" dirty="0">
                <a:solidFill>
                  <a:srgbClr val="C00000"/>
                </a:solidFill>
                <a:latin typeface="Times New Roman" pitchFamily="18" charset="0"/>
                <a:cs typeface="Times New Roman" pitchFamily="18" charset="0"/>
              </a:rPr>
              <a:t>HƯỚNG DẪN TỰ HỌC </a:t>
            </a:r>
          </a:p>
          <a:p>
            <a:pPr algn="ctr">
              <a:defRPr/>
            </a:pPr>
            <a:endParaRPr lang="en-US" sz="4400" dirty="0">
              <a:solidFill>
                <a:srgbClr val="C00000"/>
              </a:solidFill>
              <a:latin typeface="Times New Roman" pitchFamily="18" charset="0"/>
              <a:cs typeface="Times New Roman" pitchFamily="18" charset="0"/>
            </a:endParaRPr>
          </a:p>
        </p:txBody>
      </p:sp>
      <p:sp>
        <p:nvSpPr>
          <p:cNvPr id="27652" name="Text Box 6"/>
          <p:cNvSpPr txBox="1">
            <a:spLocks noChangeArrowheads="1"/>
          </p:cNvSpPr>
          <p:nvPr/>
        </p:nvSpPr>
        <p:spPr bwMode="auto">
          <a:xfrm>
            <a:off x="218017" y="1317485"/>
            <a:ext cx="115824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latin typeface="Times New Roman" pitchFamily="18" charset="0"/>
                <a:cs typeface="Times New Roman" pitchFamily="18" charset="0"/>
              </a:rPr>
              <a:t>1. BÀI VỪA HỌC: </a:t>
            </a:r>
          </a:p>
          <a:p>
            <a:pPr eaLnBrk="1" hangingPunct="1">
              <a:spcBef>
                <a:spcPct val="50000"/>
              </a:spcBef>
            </a:pPr>
            <a:r>
              <a:rPr lang="en-US" sz="2000" b="1">
                <a:latin typeface="Times New Roman" pitchFamily="18" charset="0"/>
                <a:cs typeface="Times New Roman" pitchFamily="18" charset="0"/>
              </a:rPr>
              <a:t>  </a:t>
            </a:r>
            <a:r>
              <a:rPr lang="en-US" sz="2000" b="1" smtClean="0">
                <a:latin typeface="Times New Roman" pitchFamily="18" charset="0"/>
                <a:cs typeface="Times New Roman" pitchFamily="18" charset="0"/>
              </a:rPr>
              <a:t>- </a:t>
            </a:r>
            <a:r>
              <a:rPr lang="en-US" sz="2000" b="1" dirty="0" err="1">
                <a:latin typeface="Times New Roman" pitchFamily="18" charset="0"/>
                <a:cs typeface="Times New Roman" pitchFamily="18" charset="0"/>
              </a:rPr>
              <a:t>Ghi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nhớ</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kiến</a:t>
            </a:r>
            <a:r>
              <a:rPr lang="en-US" sz="2000" b="1" dirty="0">
                <a:latin typeface="Times New Roman" pitchFamily="18" charset="0"/>
                <a:cs typeface="Times New Roman" pitchFamily="18" charset="0"/>
              </a:rPr>
              <a:t> </a:t>
            </a:r>
            <a:r>
              <a:rPr lang="en-US" sz="2000" b="1" err="1">
                <a:latin typeface="Times New Roman" pitchFamily="18" charset="0"/>
                <a:cs typeface="Times New Roman" pitchFamily="18" charset="0"/>
              </a:rPr>
              <a:t>thức</a:t>
            </a:r>
            <a:r>
              <a:rPr lang="en-US" sz="2000" b="1" smtClean="0">
                <a:latin typeface="Times New Roman" pitchFamily="18" charset="0"/>
                <a:cs typeface="Times New Roman" pitchFamily="18" charset="0"/>
              </a:rPr>
              <a:t>:</a:t>
            </a:r>
          </a:p>
          <a:p>
            <a:pPr eaLnBrk="1" hangingPunct="1">
              <a:spcBef>
                <a:spcPct val="50000"/>
              </a:spcBef>
            </a:pPr>
            <a:r>
              <a:rPr lang="en-US" sz="2000" b="1" smtClean="0">
                <a:latin typeface="Times New Roman" pitchFamily="18" charset="0"/>
                <a:cs typeface="Times New Roman" pitchFamily="18" charset="0"/>
              </a:rPr>
              <a:t>	+ Ý nghĩa phân loại thế giới sống.</a:t>
            </a:r>
            <a:endParaRPr lang="en-US" sz="2000" b="1" dirty="0">
              <a:latin typeface="Times New Roman" pitchFamily="18" charset="0"/>
              <a:cs typeface="Times New Roman" pitchFamily="18" charset="0"/>
            </a:endParaRPr>
          </a:p>
          <a:p>
            <a:pPr eaLnBrk="1" hangingPunct="1">
              <a:spcBef>
                <a:spcPct val="50000"/>
              </a:spcBef>
            </a:pPr>
            <a:r>
              <a:rPr lang="en-US" sz="2000" b="1" smtClean="0">
                <a:latin typeface="Times New Roman" pitchFamily="18" charset="0"/>
                <a:cs typeface="Times New Roman" pitchFamily="18" charset="0"/>
              </a:rPr>
              <a:t>	+ Cách phân loại thế giới sống theo Uýt-ti-cơ và theo các bậc phân loại.</a:t>
            </a:r>
          </a:p>
          <a:p>
            <a:pPr eaLnBrk="1" hangingPunct="1">
              <a:spcBef>
                <a:spcPct val="50000"/>
              </a:spcBef>
            </a:pPr>
            <a:r>
              <a:rPr lang="en-US" sz="2000" b="1" smtClean="0">
                <a:latin typeface="Times New Roman" pitchFamily="18" charset="0"/>
                <a:cs typeface="Times New Roman" pitchFamily="18" charset="0"/>
              </a:rPr>
              <a:t>	+ Các môi trường sống của sinh vật.</a:t>
            </a:r>
          </a:p>
          <a:p>
            <a:pPr eaLnBrk="1" hangingPunct="1">
              <a:spcBef>
                <a:spcPct val="50000"/>
              </a:spcBef>
            </a:pPr>
            <a:r>
              <a:rPr lang="en-US" sz="2000" b="1" smtClean="0">
                <a:latin typeface="Times New Roman" pitchFamily="18" charset="0"/>
                <a:cs typeface="Times New Roman" pitchFamily="18" charset="0"/>
              </a:rPr>
              <a:t>	+ Cách gọi tên các loài sinh vật.</a:t>
            </a:r>
          </a:p>
          <a:p>
            <a:pPr eaLnBrk="1" hangingPunct="1">
              <a:spcBef>
                <a:spcPct val="50000"/>
              </a:spcBef>
            </a:pPr>
            <a:endParaRPr lang="en-US" sz="2000" b="1" smtClean="0">
              <a:latin typeface="Times New Roman" pitchFamily="18" charset="0"/>
              <a:cs typeface="Times New Roman" pitchFamily="18" charset="0"/>
            </a:endParaRPr>
          </a:p>
          <a:p>
            <a:pPr eaLnBrk="1" hangingPunct="1">
              <a:spcBef>
                <a:spcPct val="50000"/>
              </a:spcBef>
            </a:pPr>
            <a:endParaRPr lang="en-US" sz="2000" b="1">
              <a:latin typeface="Times New Roman" pitchFamily="18" charset="0"/>
              <a:cs typeface="Times New Roman" pitchFamily="18" charset="0"/>
            </a:endParaRPr>
          </a:p>
          <a:p>
            <a:pPr eaLnBrk="1" hangingPunct="1">
              <a:spcBef>
                <a:spcPct val="50000"/>
              </a:spcBef>
            </a:pPr>
            <a:r>
              <a:rPr lang="en-US" sz="2000" b="1"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p:txBody>
      </p:sp>
      <p:sp>
        <p:nvSpPr>
          <p:cNvPr id="2" name="Text Box 6"/>
          <p:cNvSpPr txBox="1">
            <a:spLocks noChangeArrowheads="1"/>
          </p:cNvSpPr>
          <p:nvPr/>
        </p:nvSpPr>
        <p:spPr bwMode="auto">
          <a:xfrm>
            <a:off x="218017" y="4167615"/>
            <a:ext cx="11777133"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latin typeface="Times New Roman" pitchFamily="18" charset="0"/>
                <a:cs typeface="Times New Roman" pitchFamily="18" charset="0"/>
              </a:rPr>
              <a:t>2. BÀI SẮP HỌC</a:t>
            </a:r>
            <a:r>
              <a:rPr lang="en-US" sz="2000" b="1">
                <a:latin typeface="Times New Roman" pitchFamily="18" charset="0"/>
                <a:cs typeface="Times New Roman" pitchFamily="18" charset="0"/>
              </a:rPr>
              <a:t>: </a:t>
            </a:r>
            <a:r>
              <a:rPr lang="en-US" sz="2000" b="1" smtClean="0">
                <a:latin typeface="Times New Roman" pitchFamily="18" charset="0"/>
                <a:cs typeface="Times New Roman" pitchFamily="18" charset="0"/>
              </a:rPr>
              <a:t>Bài 15. “Khóa lưỡng phân”</a:t>
            </a:r>
            <a:endParaRPr lang="en-US" sz="2000" b="1" dirty="0">
              <a:latin typeface="Times New Roman" pitchFamily="18" charset="0"/>
              <a:cs typeface="Times New Roman" pitchFamily="18" charset="0"/>
            </a:endParaRPr>
          </a:p>
          <a:p>
            <a:pPr eaLnBrk="1" hangingPunct="1">
              <a:spcBef>
                <a:spcPct val="50000"/>
              </a:spcBef>
            </a:pPr>
            <a:r>
              <a:rPr lang="en-US" sz="2000" b="1" dirty="0">
                <a:latin typeface="Times New Roman" pitchFamily="18" charset="0"/>
                <a:cs typeface="Times New Roman" pitchFamily="18" charset="0"/>
              </a:rPr>
              <a:t>  </a:t>
            </a:r>
            <a:r>
              <a:rPr lang="en-US" sz="2000" b="1">
                <a:latin typeface="Times New Roman" pitchFamily="18" charset="0"/>
                <a:cs typeface="Times New Roman" pitchFamily="18" charset="0"/>
              </a:rPr>
              <a:t>- </a:t>
            </a:r>
            <a:r>
              <a:rPr lang="en-US" sz="2000" b="1" smtClean="0">
                <a:latin typeface="Times New Roman" pitchFamily="18" charset="0"/>
                <a:cs typeface="Times New Roman" pitchFamily="18" charset="0"/>
              </a:rPr>
              <a:t>Nghiên cứu bài trước.</a:t>
            </a:r>
          </a:p>
          <a:p>
            <a:pPr eaLnBrk="1" hangingPunct="1">
              <a:spcBef>
                <a:spcPct val="50000"/>
              </a:spcBef>
            </a:pPr>
            <a:r>
              <a:rPr lang="en-US" sz="2000" b="1" smtClean="0">
                <a:latin typeface="Times New Roman" pitchFamily="18" charset="0"/>
                <a:cs typeface="Times New Roman" pitchFamily="18" charset="0"/>
              </a:rPr>
              <a:t>  - Quan sát hình 15.2, nêu những đặc điểm nào của sinh vật đã được sử dụng để phân loại động vật trong khóa lưỡng phân trên?</a:t>
            </a:r>
          </a:p>
          <a:p>
            <a:pPr eaLnBrk="1" hangingPunct="1">
              <a:spcBef>
                <a:spcPct val="50000"/>
              </a:spcBef>
            </a:pPr>
            <a:r>
              <a:rPr lang="en-US" sz="2000" b="1" smtClean="0">
                <a:latin typeface="Times New Roman" pitchFamily="18" charset="0"/>
                <a:cs typeface="Times New Roman" pitchFamily="18" charset="0"/>
              </a:rPr>
              <a:t>- Hoàn thành bảng 15.2/ SGK trang 90.</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2766946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856" y="832077"/>
            <a:ext cx="11874144" cy="1097484"/>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dirty="0" smtClean="0">
                <a:solidFill>
                  <a:srgbClr val="FFFFFF"/>
                </a:solidFill>
                <a:latin typeface="+mj-lt"/>
              </a:rPr>
              <a:t>Trên Trái Đất có nhiều loài sinh vật khác nhau. Để nghiên cứu các sinh vật một cách dễ dàng và có hệ thống, các nhà khoa học đã phân chia thế giới sống thành các nhóm lớn và nhỏ dựa vào đặc điểm chung của mỗi nhóm.</a:t>
            </a:r>
            <a:endParaRPr lang="vi-VN" sz="2000" dirty="0">
              <a:solidFill>
                <a:srgbClr val="FFFFFF"/>
              </a:solidFill>
              <a:latin typeface="+mj-lt"/>
            </a:endParaRPr>
          </a:p>
        </p:txBody>
      </p:sp>
      <p:sp>
        <p:nvSpPr>
          <p:cNvPr id="5" name="Striped Right Arrow 4"/>
          <p:cNvSpPr/>
          <p:nvPr/>
        </p:nvSpPr>
        <p:spPr>
          <a:xfrm>
            <a:off x="309802" y="5970783"/>
            <a:ext cx="978408" cy="484632"/>
          </a:xfrm>
          <a:prstGeom prst="stripedRightArrow">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mj-lt"/>
            </a:endParaRPr>
          </a:p>
        </p:txBody>
      </p:sp>
      <p:grpSp>
        <p:nvGrpSpPr>
          <p:cNvPr id="10" name="Group 9"/>
          <p:cNvGrpSpPr/>
          <p:nvPr/>
        </p:nvGrpSpPr>
        <p:grpSpPr>
          <a:xfrm>
            <a:off x="2384079" y="5304315"/>
            <a:ext cx="7423842" cy="584775"/>
            <a:chOff x="108641" y="4330798"/>
            <a:chExt cx="7423842" cy="584775"/>
          </a:xfrm>
        </p:grpSpPr>
        <p:sp>
          <p:nvSpPr>
            <p:cNvPr id="9" name="TextBox 8"/>
            <p:cNvSpPr txBox="1"/>
            <p:nvPr/>
          </p:nvSpPr>
          <p:spPr>
            <a:xfrm>
              <a:off x="108641" y="4330798"/>
              <a:ext cx="3413157" cy="584775"/>
            </a:xfrm>
            <a:prstGeom prst="rect">
              <a:avLst/>
            </a:prstGeom>
            <a:noFill/>
          </p:spPr>
          <p:txBody>
            <a:bodyPr wrap="square" rtlCol="0">
              <a:spAutoFit/>
            </a:bodyPr>
            <a:lstStyle/>
            <a:p>
              <a:r>
                <a:rPr lang="vi-VN" sz="1600" dirty="0" smtClean="0">
                  <a:latin typeface="+mj-lt"/>
                  <a:ea typeface="#9Slide03 Roboto Condensed" panose="02000000000000000000" pitchFamily="2" charset="0"/>
                </a:rPr>
                <a:t>Hình 14.1. Người cổ đại </a:t>
              </a:r>
              <a:r>
                <a:rPr lang="vi-VN" sz="1600" i="1" dirty="0" smtClean="0">
                  <a:latin typeface="+mj-lt"/>
                  <a:ea typeface="#9Slide03 Roboto Condensed" panose="02000000000000000000" pitchFamily="2" charset="0"/>
                </a:rPr>
                <a:t>(Homo habilis)</a:t>
              </a:r>
              <a:endParaRPr lang="vi-VN" sz="1600" i="1" dirty="0">
                <a:latin typeface="+mj-lt"/>
                <a:ea typeface="#9Slide03 Roboto Condensed" panose="02000000000000000000" pitchFamily="2" charset="0"/>
              </a:endParaRPr>
            </a:p>
          </p:txBody>
        </p:sp>
        <p:sp>
          <p:nvSpPr>
            <p:cNvPr id="11" name="TextBox 10"/>
            <p:cNvSpPr txBox="1"/>
            <p:nvPr/>
          </p:nvSpPr>
          <p:spPr>
            <a:xfrm>
              <a:off x="3669270" y="4330798"/>
              <a:ext cx="3863213" cy="338554"/>
            </a:xfrm>
            <a:prstGeom prst="rect">
              <a:avLst/>
            </a:prstGeom>
            <a:noFill/>
          </p:spPr>
          <p:txBody>
            <a:bodyPr wrap="square" rtlCol="0">
              <a:spAutoFit/>
            </a:bodyPr>
            <a:lstStyle/>
            <a:p>
              <a:r>
                <a:rPr lang="vi-VN" sz="1600" dirty="0" smtClean="0">
                  <a:latin typeface="+mj-lt"/>
                  <a:ea typeface="#9Slide03 Roboto Condensed" panose="02000000000000000000" pitchFamily="2" charset="0"/>
                </a:rPr>
                <a:t>Hình 14.</a:t>
              </a:r>
              <a:r>
                <a:rPr lang="en-US" sz="1600" dirty="0" smtClean="0">
                  <a:latin typeface="+mj-lt"/>
                  <a:ea typeface="#9Slide03 Roboto Condensed" panose="02000000000000000000" pitchFamily="2" charset="0"/>
                </a:rPr>
                <a:t>2</a:t>
              </a:r>
              <a:r>
                <a:rPr lang="vi-VN" sz="1600" dirty="0" smtClean="0">
                  <a:latin typeface="+mj-lt"/>
                  <a:ea typeface="#9Slide03 Roboto Condensed" panose="02000000000000000000" pitchFamily="2" charset="0"/>
                </a:rPr>
                <a:t>. Người hiện </a:t>
              </a:r>
              <a:r>
                <a:rPr lang="en-US" sz="1600" dirty="0" smtClean="0">
                  <a:latin typeface="+mj-lt"/>
                  <a:ea typeface="#9Slide03 Roboto Condensed" panose="02000000000000000000" pitchFamily="2" charset="0"/>
                </a:rPr>
                <a:t>đ</a:t>
              </a:r>
              <a:r>
                <a:rPr lang="vi-VN" sz="1600" dirty="0" smtClean="0">
                  <a:latin typeface="+mj-lt"/>
                  <a:ea typeface="#9Slide03 Roboto Condensed" panose="02000000000000000000" pitchFamily="2" charset="0"/>
                </a:rPr>
                <a:t>ại </a:t>
              </a:r>
              <a:r>
                <a:rPr lang="vi-VN" sz="1600" i="1" dirty="0" smtClean="0">
                  <a:latin typeface="+mj-lt"/>
                  <a:ea typeface="#9Slide03 Roboto Condensed" panose="02000000000000000000" pitchFamily="2" charset="0"/>
                </a:rPr>
                <a:t>(Homo </a:t>
              </a:r>
              <a:r>
                <a:rPr lang="en-US" sz="1600" i="1" dirty="0" smtClean="0">
                  <a:latin typeface="+mj-lt"/>
                  <a:ea typeface="#9Slide03 Roboto Condensed" panose="02000000000000000000" pitchFamily="2" charset="0"/>
                </a:rPr>
                <a:t>sapiens</a:t>
              </a:r>
              <a:r>
                <a:rPr lang="vi-VN" sz="1600" i="1" dirty="0" smtClean="0">
                  <a:latin typeface="+mj-lt"/>
                  <a:ea typeface="#9Slide03 Roboto Condensed" panose="02000000000000000000" pitchFamily="2" charset="0"/>
                </a:rPr>
                <a:t>)</a:t>
              </a:r>
              <a:endParaRPr lang="vi-VN" sz="1600" i="1" dirty="0">
                <a:latin typeface="+mj-lt"/>
                <a:ea typeface="#9Slide03 Roboto Condensed" panose="02000000000000000000" pitchFamily="2" charset="0"/>
              </a:endParaRPr>
            </a:p>
          </p:txBody>
        </p:sp>
      </p:grpSp>
      <p:sp>
        <p:nvSpPr>
          <p:cNvPr id="12" name="TextBox 11"/>
          <p:cNvSpPr txBox="1"/>
          <p:nvPr/>
        </p:nvSpPr>
        <p:spPr>
          <a:xfrm>
            <a:off x="1417716" y="5760668"/>
            <a:ext cx="10560020" cy="904863"/>
          </a:xfrm>
          <a:prstGeom prst="rect">
            <a:avLst/>
          </a:prstGeom>
          <a:noFill/>
          <a:ln>
            <a:noFill/>
          </a:ln>
        </p:spPr>
        <p:txBody>
          <a:bodyPr wrap="square" rtlCol="0">
            <a:spAutoFit/>
          </a:bodyPr>
          <a:lstStyle/>
          <a:p>
            <a:pPr algn="just">
              <a:lnSpc>
                <a:spcPct val="120000"/>
              </a:lnSpc>
            </a:pPr>
            <a:r>
              <a:rPr lang="vi-VN" sz="2200" dirty="0" smtClean="0">
                <a:solidFill>
                  <a:srgbClr val="002060"/>
                </a:solidFill>
                <a:latin typeface="+mj-lt"/>
                <a:ea typeface="#9Slide03 Roboto Condensed" panose="02000000000000000000" pitchFamily="2" charset="0"/>
              </a:rPr>
              <a:t>Nhóm người cổ đại có tên là </a:t>
            </a:r>
            <a:r>
              <a:rPr lang="vi-VN" sz="2200" i="1" dirty="0" smtClean="0">
                <a:solidFill>
                  <a:srgbClr val="002060"/>
                </a:solidFill>
                <a:latin typeface="+mj-lt"/>
                <a:ea typeface="#9Slide03 Roboto Condensed" panose="02000000000000000000" pitchFamily="2" charset="0"/>
              </a:rPr>
              <a:t>Homo </a:t>
            </a:r>
            <a:r>
              <a:rPr lang="vi-VN" sz="2200" i="1" smtClean="0">
                <a:solidFill>
                  <a:srgbClr val="002060"/>
                </a:solidFill>
                <a:latin typeface="+mj-lt"/>
                <a:ea typeface="#9Slide03 Roboto Condensed" panose="02000000000000000000" pitchFamily="2" charset="0"/>
              </a:rPr>
              <a:t>habilis </a:t>
            </a:r>
            <a:r>
              <a:rPr lang="en-US" sz="2200" i="1"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được</a:t>
            </a:r>
            <a:r>
              <a:rPr lang="en-US" sz="2200" smtClean="0">
                <a:solidFill>
                  <a:srgbClr val="002060"/>
                </a:solidFill>
                <a:latin typeface="+mj-lt"/>
                <a:ea typeface="#9Slide03 Roboto Condensed" panose="02000000000000000000" pitchFamily="2" charset="0"/>
              </a:rPr>
              <a:t> </a:t>
            </a:r>
            <a:r>
              <a:rPr lang="vi-VN" sz="2200" smtClean="0">
                <a:solidFill>
                  <a:srgbClr val="002060"/>
                </a:solidFill>
                <a:latin typeface="+mj-lt"/>
                <a:ea typeface="#9Slide03 Roboto Condensed" panose="02000000000000000000" pitchFamily="2" charset="0"/>
              </a:rPr>
              <a:t>cho </a:t>
            </a:r>
            <a:r>
              <a:rPr lang="vi-VN" sz="2200" dirty="0" smtClean="0">
                <a:solidFill>
                  <a:srgbClr val="002060"/>
                </a:solidFill>
                <a:latin typeface="+mj-lt"/>
                <a:ea typeface="#9Slide03 Roboto Condensed" panose="02000000000000000000" pitchFamily="2" charset="0"/>
              </a:rPr>
              <a:t>là có mối quan hệ họ hàng với người hiện đại có tên </a:t>
            </a:r>
            <a:r>
              <a:rPr lang="vi-VN" sz="2200" i="1" dirty="0" smtClean="0">
                <a:solidFill>
                  <a:srgbClr val="002060"/>
                </a:solidFill>
                <a:latin typeface="+mj-lt"/>
                <a:ea typeface="#9Slide03 Roboto Condensed" panose="02000000000000000000" pitchFamily="2" charset="0"/>
              </a:rPr>
              <a:t>Homo sapiens.</a:t>
            </a:r>
            <a:endParaRPr lang="vi-VN" sz="2200" i="1" dirty="0">
              <a:solidFill>
                <a:srgbClr val="002060"/>
              </a:solidFill>
              <a:latin typeface="+mj-lt"/>
              <a:ea typeface="#9Slide03 Roboto Condensed" panose="02000000000000000000" pitchFamily="2" charset="0"/>
            </a:endParaRPr>
          </a:p>
        </p:txBody>
      </p:sp>
      <p:pic>
        <p:nvPicPr>
          <p:cNvPr id="6146" name="Picture 2" descr="Những người anh em họ bất hạnh của loài người đã biến mất trước bình minh  của nền văn minh như thế nà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2732" y="2125013"/>
            <a:ext cx="2104944" cy="31082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ự phát sinh loài người - Hoc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369" y="2125013"/>
            <a:ext cx="5225170" cy="3179302"/>
          </a:xfrm>
          <a:prstGeom prst="rect">
            <a:avLst/>
          </a:prstGeom>
          <a:noFill/>
          <a:extLst>
            <a:ext uri="{909E8E84-426E-40DD-AFC4-6F175D3DCCD1}">
              <a14:hiddenFill xmlns:a14="http://schemas.microsoft.com/office/drawing/2010/main">
                <a:solidFill>
                  <a:srgbClr val="FFFFFF"/>
                </a:solidFill>
              </a14:hiddenFill>
            </a:ext>
          </a:extLst>
        </p:spPr>
      </p:pic>
      <p:sp>
        <p:nvSpPr>
          <p:cNvPr id="18" name="Cloud Callout 17"/>
          <p:cNvSpPr/>
          <p:nvPr/>
        </p:nvSpPr>
        <p:spPr>
          <a:xfrm>
            <a:off x="8474044" y="1762080"/>
            <a:ext cx="3717956" cy="1496275"/>
          </a:xfrm>
          <a:prstGeom prst="cloudCallout">
            <a:avLst>
              <a:gd name="adj1" fmla="val -100470"/>
              <a:gd name="adj2" fmla="val 12302"/>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latin typeface="+mj-lt"/>
                <a:ea typeface="#9Slide03 Roboto Condensed" panose="02000000000000000000" pitchFamily="2" charset="0"/>
              </a:rPr>
              <a:t>Vậy phân loại thế giới sống có ý nghĩa như thế nào?</a:t>
            </a:r>
            <a:endParaRPr lang="vi-VN" sz="2000" dirty="0">
              <a:latin typeface="+mj-lt"/>
              <a:ea typeface="#9Slide03 Roboto Condensed" panose="02000000000000000000" pitchFamily="2" charset="0"/>
            </a:endParaRPr>
          </a:p>
        </p:txBody>
      </p:sp>
      <p:sp>
        <p:nvSpPr>
          <p:cNvPr id="2" name="TextBox 1"/>
          <p:cNvSpPr txBox="1"/>
          <p:nvPr/>
        </p:nvSpPr>
        <p:spPr>
          <a:xfrm>
            <a:off x="317856" y="128789"/>
            <a:ext cx="6979641" cy="584775"/>
          </a:xfrm>
          <a:prstGeom prst="rect">
            <a:avLst/>
          </a:prstGeom>
          <a:noFill/>
        </p:spPr>
        <p:txBody>
          <a:bodyPr wrap="square" rtlCol="0">
            <a:spAutoFit/>
          </a:bodyPr>
          <a:lstStyle/>
          <a:p>
            <a:r>
              <a:rPr lang="en-US" sz="3200" b="1" smtClean="0">
                <a:solidFill>
                  <a:srgbClr val="120F99"/>
                </a:solidFill>
                <a:latin typeface="Times New Roman" panose="02020603050405020304" pitchFamily="18" charset="0"/>
                <a:cs typeface="Times New Roman" panose="02020603050405020304" pitchFamily="18" charset="0"/>
              </a:rPr>
              <a:t>I. Vì sao cần phân loại thế giới sống:</a:t>
            </a:r>
            <a:endParaRPr lang="en-US" sz="3200" b="1">
              <a:solidFill>
                <a:srgbClr val="120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1954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1129" y="117091"/>
            <a:ext cx="2970906" cy="4130053"/>
            <a:chOff x="265568" y="2463857"/>
            <a:chExt cx="2970906" cy="4130053"/>
          </a:xfrm>
        </p:grpSpPr>
        <p:sp>
          <p:nvSpPr>
            <p:cNvPr id="5" name="Rectangle 4"/>
            <p:cNvSpPr/>
            <p:nvPr/>
          </p:nvSpPr>
          <p:spPr>
            <a:xfrm>
              <a:off x="291538" y="4654918"/>
              <a:ext cx="2944936" cy="1938992"/>
            </a:xfrm>
            <a:prstGeom prst="rect">
              <a:avLst/>
            </a:prstGeom>
          </p:spPr>
          <p:txBody>
            <a:bodyPr wrap="square">
              <a:spAutoFit/>
            </a:bodyPr>
            <a:lstStyle/>
            <a:p>
              <a:pPr algn="just"/>
              <a:r>
                <a:rPr lang="vi-VN" sz="2400" dirty="0">
                  <a:solidFill>
                    <a:srgbClr val="FF0000"/>
                  </a:solidFill>
                  <a:latin typeface="+mj-lt"/>
                  <a:ea typeface="#9Slide03 Roboto Condensed" panose="02000000000000000000" pitchFamily="2" charset="0"/>
                </a:rPr>
                <a:t>Em hãy kể tên một số sinh vật quan sát được hình bên. Từ đó, em hãy nhận xét về thế giới sống.</a:t>
              </a:r>
            </a:p>
          </p:txBody>
        </p:sp>
        <p:pic>
          <p:nvPicPr>
            <p:cNvPr id="3076" name="Picture 4" descr="CÔNG TY TNHH LÂM QUANG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68" y="2463857"/>
              <a:ext cx="2571750" cy="22764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5092716" y="353082"/>
            <a:ext cx="579422" cy="461665"/>
          </a:xfrm>
          <a:prstGeom prst="rect">
            <a:avLst/>
          </a:prstGeom>
          <a:noFill/>
        </p:spPr>
        <p:txBody>
          <a:bodyPr wrap="square" rtlCol="0">
            <a:spAutoFit/>
          </a:bodyPr>
          <a:lstStyle/>
          <a:p>
            <a:r>
              <a:rPr lang="en-US" sz="2400" dirty="0">
                <a:solidFill>
                  <a:prstClr val="white"/>
                </a:solidFill>
                <a:latin typeface="+mj-lt"/>
              </a:rPr>
              <a:t>1</a:t>
            </a:r>
          </a:p>
        </p:txBody>
      </p:sp>
      <p:sp>
        <p:nvSpPr>
          <p:cNvPr id="10" name="TextBox 9"/>
          <p:cNvSpPr txBox="1"/>
          <p:nvPr/>
        </p:nvSpPr>
        <p:spPr>
          <a:xfrm>
            <a:off x="7261563" y="353082"/>
            <a:ext cx="579422" cy="461665"/>
          </a:xfrm>
          <a:prstGeom prst="rect">
            <a:avLst/>
          </a:prstGeom>
          <a:noFill/>
        </p:spPr>
        <p:txBody>
          <a:bodyPr wrap="square" rtlCol="0">
            <a:spAutoFit/>
          </a:bodyPr>
          <a:lstStyle/>
          <a:p>
            <a:r>
              <a:rPr lang="en-US" sz="2400" dirty="0">
                <a:solidFill>
                  <a:prstClr val="white"/>
                </a:solidFill>
                <a:latin typeface="+mj-lt"/>
              </a:rPr>
              <a:t>2</a:t>
            </a:r>
          </a:p>
        </p:txBody>
      </p:sp>
      <p:sp>
        <p:nvSpPr>
          <p:cNvPr id="11" name="TextBox 10"/>
          <p:cNvSpPr txBox="1"/>
          <p:nvPr/>
        </p:nvSpPr>
        <p:spPr>
          <a:xfrm>
            <a:off x="9430410" y="353082"/>
            <a:ext cx="579422" cy="461665"/>
          </a:xfrm>
          <a:prstGeom prst="rect">
            <a:avLst/>
          </a:prstGeom>
          <a:noFill/>
        </p:spPr>
        <p:txBody>
          <a:bodyPr wrap="square" rtlCol="0">
            <a:spAutoFit/>
          </a:bodyPr>
          <a:lstStyle/>
          <a:p>
            <a:r>
              <a:rPr lang="en-US" sz="2400" dirty="0">
                <a:solidFill>
                  <a:prstClr val="white"/>
                </a:solidFill>
                <a:latin typeface="+mj-lt"/>
              </a:rPr>
              <a:t>3</a:t>
            </a:r>
          </a:p>
        </p:txBody>
      </p:sp>
      <p:sp>
        <p:nvSpPr>
          <p:cNvPr id="16" name="TextBox 15"/>
          <p:cNvSpPr txBox="1"/>
          <p:nvPr/>
        </p:nvSpPr>
        <p:spPr>
          <a:xfrm>
            <a:off x="11309546" y="353082"/>
            <a:ext cx="579422" cy="461665"/>
          </a:xfrm>
          <a:prstGeom prst="rect">
            <a:avLst/>
          </a:prstGeom>
          <a:noFill/>
        </p:spPr>
        <p:txBody>
          <a:bodyPr wrap="square" rtlCol="0">
            <a:spAutoFit/>
          </a:bodyPr>
          <a:lstStyle/>
          <a:p>
            <a:r>
              <a:rPr lang="en-US" sz="2400" dirty="0">
                <a:solidFill>
                  <a:prstClr val="white"/>
                </a:solidFill>
                <a:latin typeface="+mj-lt"/>
              </a:rPr>
              <a:t>4</a:t>
            </a:r>
          </a:p>
        </p:txBody>
      </p:sp>
      <p:sp>
        <p:nvSpPr>
          <p:cNvPr id="18" name="TextBox 17"/>
          <p:cNvSpPr txBox="1"/>
          <p:nvPr/>
        </p:nvSpPr>
        <p:spPr>
          <a:xfrm>
            <a:off x="7233670" y="2508207"/>
            <a:ext cx="579422" cy="461665"/>
          </a:xfrm>
          <a:prstGeom prst="rect">
            <a:avLst/>
          </a:prstGeom>
          <a:noFill/>
        </p:spPr>
        <p:txBody>
          <a:bodyPr wrap="square" rtlCol="0">
            <a:spAutoFit/>
          </a:bodyPr>
          <a:lstStyle/>
          <a:p>
            <a:r>
              <a:rPr lang="en-US" sz="2400" dirty="0">
                <a:solidFill>
                  <a:prstClr val="white"/>
                </a:solidFill>
                <a:latin typeface="+mj-lt"/>
              </a:rPr>
              <a:t>6</a:t>
            </a:r>
          </a:p>
        </p:txBody>
      </p:sp>
      <p:sp>
        <p:nvSpPr>
          <p:cNvPr id="20" name="TextBox 19"/>
          <p:cNvSpPr txBox="1"/>
          <p:nvPr/>
        </p:nvSpPr>
        <p:spPr>
          <a:xfrm>
            <a:off x="11285990" y="2508207"/>
            <a:ext cx="579422" cy="461665"/>
          </a:xfrm>
          <a:prstGeom prst="rect">
            <a:avLst/>
          </a:prstGeom>
          <a:noFill/>
        </p:spPr>
        <p:txBody>
          <a:bodyPr wrap="square" rtlCol="0">
            <a:spAutoFit/>
          </a:bodyPr>
          <a:lstStyle/>
          <a:p>
            <a:r>
              <a:rPr lang="en-US" sz="2400" dirty="0">
                <a:solidFill>
                  <a:prstClr val="white"/>
                </a:solidFill>
                <a:latin typeface="+mj-lt"/>
              </a:rPr>
              <a:t>8</a:t>
            </a:r>
          </a:p>
        </p:txBody>
      </p:sp>
      <p:sp>
        <p:nvSpPr>
          <p:cNvPr id="22" name="TextBox 21"/>
          <p:cNvSpPr txBox="1"/>
          <p:nvPr/>
        </p:nvSpPr>
        <p:spPr>
          <a:xfrm>
            <a:off x="7233670" y="4663332"/>
            <a:ext cx="579422" cy="461665"/>
          </a:xfrm>
          <a:prstGeom prst="rect">
            <a:avLst/>
          </a:prstGeom>
          <a:noFill/>
        </p:spPr>
        <p:txBody>
          <a:bodyPr wrap="square" rtlCol="0">
            <a:spAutoFit/>
          </a:bodyPr>
          <a:lstStyle/>
          <a:p>
            <a:r>
              <a:rPr lang="en-US" sz="2400" dirty="0">
                <a:solidFill>
                  <a:prstClr val="white"/>
                </a:solidFill>
                <a:latin typeface="+mj-lt"/>
              </a:rPr>
              <a:t>10</a:t>
            </a:r>
          </a:p>
        </p:txBody>
      </p:sp>
      <p:sp>
        <p:nvSpPr>
          <p:cNvPr id="23" name="TextBox 22"/>
          <p:cNvSpPr txBox="1"/>
          <p:nvPr/>
        </p:nvSpPr>
        <p:spPr>
          <a:xfrm>
            <a:off x="9270699" y="4663332"/>
            <a:ext cx="579422" cy="461665"/>
          </a:xfrm>
          <a:prstGeom prst="rect">
            <a:avLst/>
          </a:prstGeom>
          <a:noFill/>
        </p:spPr>
        <p:txBody>
          <a:bodyPr wrap="square" rtlCol="0">
            <a:spAutoFit/>
          </a:bodyPr>
          <a:lstStyle/>
          <a:p>
            <a:r>
              <a:rPr lang="en-US" sz="2400" dirty="0">
                <a:solidFill>
                  <a:prstClr val="white"/>
                </a:solidFill>
                <a:latin typeface="+mj-lt"/>
              </a:rPr>
              <a:t>11</a:t>
            </a:r>
          </a:p>
        </p:txBody>
      </p:sp>
      <p:sp>
        <p:nvSpPr>
          <p:cNvPr id="24" name="TextBox 23"/>
          <p:cNvSpPr txBox="1"/>
          <p:nvPr/>
        </p:nvSpPr>
        <p:spPr>
          <a:xfrm>
            <a:off x="11307728" y="4663331"/>
            <a:ext cx="579422" cy="461665"/>
          </a:xfrm>
          <a:prstGeom prst="rect">
            <a:avLst/>
          </a:prstGeom>
          <a:noFill/>
        </p:spPr>
        <p:txBody>
          <a:bodyPr wrap="square" rtlCol="0">
            <a:spAutoFit/>
          </a:bodyPr>
          <a:lstStyle/>
          <a:p>
            <a:r>
              <a:rPr lang="en-US" sz="2400" dirty="0">
                <a:solidFill>
                  <a:prstClr val="white"/>
                </a:solidFill>
                <a:latin typeface="+mj-lt"/>
              </a:rPr>
              <a:t>12</a:t>
            </a:r>
          </a:p>
        </p:txBody>
      </p:sp>
      <p:pic>
        <p:nvPicPr>
          <p:cNvPr id="2064" name="Picture 16" descr="Mô hình rùa chính hãng Mojo - Thiết kế tại UK - Phân phối tại Mot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25"/>
          <a:stretch/>
        </p:blipFill>
        <p:spPr bwMode="auto">
          <a:xfrm>
            <a:off x="3534588" y="2634294"/>
            <a:ext cx="2033589" cy="154704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5 đặc điểm thú vị của gấu trắng Bắc Cực - VnExpress"/>
          <p:cNvPicPr>
            <a:picLocks noChangeAspect="1" noChangeArrowheads="1"/>
          </p:cNvPicPr>
          <p:nvPr/>
        </p:nvPicPr>
        <p:blipFill rotWithShape="1">
          <a:blip r:embed="rId4">
            <a:extLst>
              <a:ext uri="{28A0092B-C50C-407E-A947-70E740481C1C}">
                <a14:useLocalDpi xmlns:a14="http://schemas.microsoft.com/office/drawing/2010/main" val="0"/>
              </a:ext>
            </a:extLst>
          </a:blip>
          <a:srcRect l="22189"/>
          <a:stretch/>
        </p:blipFill>
        <p:spPr bwMode="auto">
          <a:xfrm>
            <a:off x="6426091" y="398543"/>
            <a:ext cx="2064923" cy="176740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ạn biết gì về thủy tức - loài động vật chỉ có 1 tế bào ? - AhaQuiz.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818" y="394977"/>
            <a:ext cx="3129162" cy="176183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Nội dung tin KHCN ngoài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9512" y="394978"/>
            <a:ext cx="3127638" cy="176183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in on Thông Tin Nhà Cái Win288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772" b="22849"/>
          <a:stretch/>
        </p:blipFill>
        <p:spPr bwMode="auto">
          <a:xfrm>
            <a:off x="5577427" y="2702878"/>
            <a:ext cx="2337685" cy="98848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Tôm sú | Contom.vn - Website Người nuôi tô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6325" y="2583316"/>
            <a:ext cx="2266358" cy="1522709"/>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Mẹo Hay Chữa Bệnh Tổ Đỉa Bằng Lá Trầu Không Có Thể Bạn Chưa Thử"/>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770"/>
          <a:stretch/>
        </p:blipFill>
        <p:spPr bwMode="auto">
          <a:xfrm>
            <a:off x="9729453" y="4690139"/>
            <a:ext cx="2326610" cy="1366291"/>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Một phen kinh hoàng do bị con nhện cực độc chui vào lỗ tai | Sức khỏe |  Thanh Niê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90043" y="2636577"/>
            <a:ext cx="1866020" cy="151344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op 10 loài cá thịt nước ngọt có giá trị kinh tế cao và được nuôi nhiều nhấ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0662" y="4587180"/>
            <a:ext cx="2111481" cy="136286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Vài lời giới thiệu về Hoa Sen và ý nghĩa tám cánh hoa sen trong Phật học |  GĐPT Việt Nam"/>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6503"/>
          <a:stretch/>
        </p:blipFill>
        <p:spPr bwMode="auto">
          <a:xfrm>
            <a:off x="3011046" y="4408720"/>
            <a:ext cx="1765827" cy="1719787"/>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What Is E. Coli? | Live Scienc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146"/>
          <a:stretch/>
        </p:blipFill>
        <p:spPr bwMode="auto">
          <a:xfrm>
            <a:off x="337374" y="4415884"/>
            <a:ext cx="2518880" cy="1712623"/>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Ăn tảo biển có tác dụng gì? | Vinmec"/>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35538" y="4408720"/>
            <a:ext cx="2576459" cy="1719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96139" y="2239347"/>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Thủy tức</a:t>
            </a:r>
            <a:endParaRPr lang="vi-VN" dirty="0">
              <a:latin typeface="+mj-lt"/>
              <a:ea typeface="#9Slide03 Roboto Condensed" panose="02000000000000000000" pitchFamily="2" charset="0"/>
            </a:endParaRPr>
          </a:p>
        </p:txBody>
      </p:sp>
      <p:sp>
        <p:nvSpPr>
          <p:cNvPr id="49" name="TextBox 48"/>
          <p:cNvSpPr txBox="1"/>
          <p:nvPr/>
        </p:nvSpPr>
        <p:spPr>
          <a:xfrm>
            <a:off x="6746269" y="2248483"/>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Gấu</a:t>
            </a:r>
            <a:endParaRPr lang="vi-VN" dirty="0">
              <a:latin typeface="+mj-lt"/>
              <a:ea typeface="#9Slide03 Roboto Condensed" panose="02000000000000000000" pitchFamily="2" charset="0"/>
            </a:endParaRPr>
          </a:p>
        </p:txBody>
      </p:sp>
      <p:sp>
        <p:nvSpPr>
          <p:cNvPr id="50" name="TextBox 49"/>
          <p:cNvSpPr txBox="1"/>
          <p:nvPr/>
        </p:nvSpPr>
        <p:spPr>
          <a:xfrm>
            <a:off x="9551990" y="2239347"/>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Trùng đế giày</a:t>
            </a:r>
            <a:endParaRPr lang="vi-VN" dirty="0">
              <a:latin typeface="+mj-lt"/>
              <a:ea typeface="#9Slide03 Roboto Condensed" panose="02000000000000000000" pitchFamily="2" charset="0"/>
            </a:endParaRPr>
          </a:p>
        </p:txBody>
      </p:sp>
      <p:sp>
        <p:nvSpPr>
          <p:cNvPr id="51" name="TextBox 50"/>
          <p:cNvSpPr txBox="1"/>
          <p:nvPr/>
        </p:nvSpPr>
        <p:spPr>
          <a:xfrm>
            <a:off x="3724169" y="3921359"/>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Rùa </a:t>
            </a:r>
            <a:endParaRPr lang="vi-VN" dirty="0">
              <a:latin typeface="+mj-lt"/>
              <a:ea typeface="#9Slide03 Roboto Condensed" panose="02000000000000000000" pitchFamily="2" charset="0"/>
            </a:endParaRPr>
          </a:p>
        </p:txBody>
      </p:sp>
      <p:sp>
        <p:nvSpPr>
          <p:cNvPr id="52" name="TextBox 51"/>
          <p:cNvSpPr txBox="1"/>
          <p:nvPr/>
        </p:nvSpPr>
        <p:spPr>
          <a:xfrm>
            <a:off x="6057348" y="3912082"/>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Rết </a:t>
            </a:r>
            <a:endParaRPr lang="vi-VN" dirty="0">
              <a:latin typeface="+mj-lt"/>
              <a:ea typeface="#9Slide03 Roboto Condensed" panose="02000000000000000000" pitchFamily="2" charset="0"/>
            </a:endParaRPr>
          </a:p>
        </p:txBody>
      </p:sp>
      <p:sp>
        <p:nvSpPr>
          <p:cNvPr id="53" name="TextBox 52"/>
          <p:cNvSpPr txBox="1"/>
          <p:nvPr/>
        </p:nvSpPr>
        <p:spPr>
          <a:xfrm>
            <a:off x="8361768" y="3926410"/>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Tôm </a:t>
            </a:r>
            <a:endParaRPr lang="vi-VN" dirty="0">
              <a:latin typeface="+mj-lt"/>
              <a:ea typeface="#9Slide03 Roboto Condensed" panose="02000000000000000000" pitchFamily="2" charset="0"/>
            </a:endParaRPr>
          </a:p>
        </p:txBody>
      </p:sp>
      <p:sp>
        <p:nvSpPr>
          <p:cNvPr id="54" name="TextBox 53"/>
          <p:cNvSpPr txBox="1"/>
          <p:nvPr/>
        </p:nvSpPr>
        <p:spPr>
          <a:xfrm>
            <a:off x="10415112" y="3965353"/>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Nhện</a:t>
            </a:r>
            <a:endParaRPr lang="vi-VN" dirty="0">
              <a:latin typeface="+mj-lt"/>
              <a:ea typeface="#9Slide03 Roboto Condensed" panose="02000000000000000000" pitchFamily="2" charset="0"/>
            </a:endParaRPr>
          </a:p>
        </p:txBody>
      </p:sp>
      <p:sp>
        <p:nvSpPr>
          <p:cNvPr id="55" name="TextBox 54"/>
          <p:cNvSpPr txBox="1"/>
          <p:nvPr/>
        </p:nvSpPr>
        <p:spPr>
          <a:xfrm>
            <a:off x="10232645" y="6254959"/>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Lá trầu</a:t>
            </a:r>
            <a:endParaRPr lang="vi-VN" dirty="0">
              <a:latin typeface="+mj-lt"/>
              <a:ea typeface="#9Slide03 Roboto Condensed" panose="02000000000000000000" pitchFamily="2" charset="0"/>
            </a:endParaRPr>
          </a:p>
        </p:txBody>
      </p:sp>
      <p:sp>
        <p:nvSpPr>
          <p:cNvPr id="56" name="TextBox 55"/>
          <p:cNvSpPr txBox="1"/>
          <p:nvPr/>
        </p:nvSpPr>
        <p:spPr>
          <a:xfrm>
            <a:off x="8367778" y="6246534"/>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Cá chép</a:t>
            </a:r>
            <a:endParaRPr lang="vi-VN" dirty="0">
              <a:latin typeface="+mj-lt"/>
              <a:ea typeface="#9Slide03 Roboto Condensed" panose="02000000000000000000" pitchFamily="2" charset="0"/>
            </a:endParaRPr>
          </a:p>
        </p:txBody>
      </p:sp>
      <p:sp>
        <p:nvSpPr>
          <p:cNvPr id="57" name="TextBox 56"/>
          <p:cNvSpPr txBox="1"/>
          <p:nvPr/>
        </p:nvSpPr>
        <p:spPr>
          <a:xfrm>
            <a:off x="5487748" y="6246341"/>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Tảo </a:t>
            </a:r>
            <a:endParaRPr lang="vi-VN" dirty="0">
              <a:latin typeface="+mj-lt"/>
              <a:ea typeface="#9Slide03 Roboto Condensed" panose="02000000000000000000" pitchFamily="2" charset="0"/>
            </a:endParaRPr>
          </a:p>
        </p:txBody>
      </p:sp>
      <p:sp>
        <p:nvSpPr>
          <p:cNvPr id="58" name="TextBox 57"/>
          <p:cNvSpPr txBox="1"/>
          <p:nvPr/>
        </p:nvSpPr>
        <p:spPr>
          <a:xfrm>
            <a:off x="3174208" y="6246341"/>
            <a:ext cx="1472038"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Hoa sen</a:t>
            </a:r>
            <a:endParaRPr lang="vi-VN" dirty="0">
              <a:latin typeface="+mj-lt"/>
              <a:ea typeface="#9Slide03 Roboto Condensed" panose="02000000000000000000" pitchFamily="2" charset="0"/>
            </a:endParaRPr>
          </a:p>
        </p:txBody>
      </p:sp>
      <p:sp>
        <p:nvSpPr>
          <p:cNvPr id="59" name="TextBox 58"/>
          <p:cNvSpPr txBox="1"/>
          <p:nvPr/>
        </p:nvSpPr>
        <p:spPr>
          <a:xfrm>
            <a:off x="632124" y="6246341"/>
            <a:ext cx="1929380" cy="369332"/>
          </a:xfrm>
          <a:prstGeom prst="rect">
            <a:avLst/>
          </a:prstGeom>
          <a:noFill/>
        </p:spPr>
        <p:txBody>
          <a:bodyPr wrap="square" rtlCol="0">
            <a:spAutoFit/>
          </a:bodyPr>
          <a:lstStyle/>
          <a:p>
            <a:pPr algn="ctr"/>
            <a:r>
              <a:rPr lang="vi-VN" dirty="0" smtClean="0">
                <a:latin typeface="+mj-lt"/>
                <a:ea typeface="#9Slide03 Roboto Condensed" panose="02000000000000000000" pitchFamily="2" charset="0"/>
              </a:rPr>
              <a:t>Vi khuẩn E.coli</a:t>
            </a:r>
            <a:endParaRPr lang="vi-VN" dirty="0">
              <a:latin typeface="+mj-lt"/>
              <a:ea typeface="#9Slide03 Roboto Condensed" panose="02000000000000000000" pitchFamily="2" charset="0"/>
            </a:endParaRPr>
          </a:p>
        </p:txBody>
      </p:sp>
    </p:spTree>
    <p:extLst>
      <p:ext uri="{BB962C8B-B14F-4D97-AF65-F5344CB8AC3E}">
        <p14:creationId xmlns:p14="http://schemas.microsoft.com/office/powerpoint/2010/main" val="4098827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barn(inVertical)">
                                      <p:cBhvr>
                                        <p:cTn id="22" dur="500"/>
                                        <p:tgtEl>
                                          <p:spTgt spid="5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barn(inVertical)">
                                      <p:cBhvr>
                                        <p:cTn id="28" dur="500"/>
                                        <p:tgtEl>
                                          <p:spTgt spid="5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barn(inVertical)">
                                      <p:cBhvr>
                                        <p:cTn id="31" dur="500"/>
                                        <p:tgtEl>
                                          <p:spTgt spid="5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arn(inVertical)">
                                      <p:cBhvr>
                                        <p:cTn id="34" dur="500"/>
                                        <p:tgtEl>
                                          <p:spTgt spid="5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barn(inVertical)">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 grpId="0"/>
      <p:bldP spid="50" grpId="0"/>
      <p:bldP spid="51" grpId="0"/>
      <p:bldP spid="52" grpId="0"/>
      <p:bldP spid="53" grpId="0"/>
      <p:bldP spid="54" grpId="0"/>
      <p:bldP spid="55" grpId="0"/>
      <p:bldP spid="56" grpId="0"/>
      <p:bldP spid="57" grpId="0"/>
      <p:bldP spid="58" grpId="0"/>
      <p:bldP spid="5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grpSp>
        <p:nvGrpSpPr>
          <p:cNvPr id="18" name="组合 17"/>
          <p:cNvGrpSpPr/>
          <p:nvPr/>
        </p:nvGrpSpPr>
        <p:grpSpPr>
          <a:xfrm>
            <a:off x="1137781" y="1544074"/>
            <a:ext cx="9669440" cy="4004704"/>
            <a:chOff x="1265707" y="1278606"/>
            <a:chExt cx="9669440" cy="4004704"/>
          </a:xfrm>
        </p:grpSpPr>
        <p:grpSp>
          <p:nvGrpSpPr>
            <p:cNvPr id="13" name="组合 12"/>
            <p:cNvGrpSpPr/>
            <p:nvPr/>
          </p:nvGrpSpPr>
          <p:grpSpPr>
            <a:xfrm>
              <a:off x="1442720" y="1278606"/>
              <a:ext cx="9306560" cy="4004704"/>
              <a:chOff x="1442720" y="1278606"/>
              <a:chExt cx="9306560" cy="4004704"/>
            </a:xfrm>
          </p:grpSpPr>
          <p:grpSp>
            <p:nvGrpSpPr>
              <p:cNvPr id="7" name="组合 6"/>
              <p:cNvGrpSpPr/>
              <p:nvPr/>
            </p:nvGrpSpPr>
            <p:grpSpPr>
              <a:xfrm>
                <a:off x="1442720" y="1278606"/>
                <a:ext cx="9306560" cy="4004704"/>
                <a:chOff x="1442720" y="1278606"/>
                <a:chExt cx="9306560" cy="4004704"/>
              </a:xfrm>
            </p:grpSpPr>
            <p:sp>
              <p:nvSpPr>
                <p:cNvPr id="8" name="矩形 7"/>
                <p:cNvSpPr/>
                <p:nvPr/>
              </p:nvSpPr>
              <p:spPr>
                <a:xfrm>
                  <a:off x="1442720" y="2428350"/>
                  <a:ext cx="9306560" cy="2854960"/>
                </a:xfrm>
                <a:prstGeom prst="rect">
                  <a:avLst/>
                </a:prstGeom>
                <a:solidFill>
                  <a:schemeClr val="accent2">
                    <a:lumMod val="40000"/>
                    <a:lumOff val="60000"/>
                  </a:schemeClr>
                </a:solidFill>
                <a:ln>
                  <a:noFill/>
                </a:ln>
                <a:effectLst>
                  <a:outerShdw blurRad="4064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ea typeface="杨任东竹石体-Medium" panose="02000000000000000000" pitchFamily="2" charset="-122"/>
                    <a:cs typeface="Times New Roman" panose="02020603050405020304" pitchFamily="18"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9319" y="1278606"/>
                  <a:ext cx="2308983" cy="2285969"/>
                </a:xfrm>
                <a:prstGeom prst="ellipse">
                  <a:avLst/>
                </a:prstGeom>
              </p:spPr>
            </p:pic>
          </p:grpSp>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21875" r="21875"/>
              <a:stretch/>
            </p:blipFill>
            <p:spPr>
              <a:xfrm>
                <a:off x="5394878" y="1692460"/>
                <a:ext cx="1455242" cy="1455242"/>
              </a:xfrm>
              <a:prstGeom prst="ellipse">
                <a:avLst/>
              </a:prstGeom>
            </p:spPr>
          </p:pic>
        </p:gr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3410" y="2040072"/>
              <a:ext cx="661737" cy="1323474"/>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5707" y="2040072"/>
              <a:ext cx="661737" cy="1323474"/>
            </a:xfrm>
            <a:prstGeom prst="rect">
              <a:avLst/>
            </a:prstGeom>
          </p:spPr>
        </p:pic>
      </p:grpSp>
      <p:sp>
        <p:nvSpPr>
          <p:cNvPr id="9" name="TextBox 8"/>
          <p:cNvSpPr txBox="1"/>
          <p:nvPr/>
        </p:nvSpPr>
        <p:spPr>
          <a:xfrm>
            <a:off x="3372836" y="630898"/>
            <a:ext cx="5456487"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RÚT RA KẾT LUẬN</a:t>
            </a:r>
          </a:p>
        </p:txBody>
      </p:sp>
      <p:sp>
        <p:nvSpPr>
          <p:cNvPr id="12" name="TextBox 11"/>
          <p:cNvSpPr txBox="1"/>
          <p:nvPr/>
        </p:nvSpPr>
        <p:spPr>
          <a:xfrm>
            <a:off x="1982709" y="3434080"/>
            <a:ext cx="8464990" cy="1717393"/>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200" dirty="0">
                <a:solidFill>
                  <a:srgbClr val="FF0000"/>
                </a:solidFill>
                <a:latin typeface="Times New Roman" panose="02020603050405020304" pitchFamily="18" charset="0"/>
                <a:cs typeface="Times New Roman" panose="02020603050405020304" pitchFamily="18" charset="0"/>
              </a:rPr>
              <a:t>Phân loại thế giới sống </a:t>
            </a:r>
            <a:r>
              <a:rPr lang="vi-VN" sz="2200" dirty="0">
                <a:solidFill>
                  <a:srgbClr val="000000"/>
                </a:solidFill>
                <a:latin typeface="Times New Roman" panose="02020603050405020304" pitchFamily="18" charset="0"/>
                <a:cs typeface="Times New Roman" panose="02020603050405020304" pitchFamily="18" charset="0"/>
              </a:rPr>
              <a:t>là cách sắp xếp sinh vật vào một hệ thống theo một trật tự nhất định dựa vào đặc điểm cơ thể.</a:t>
            </a:r>
          </a:p>
          <a:p>
            <a:pPr marL="342900" indent="-342900" algn="just">
              <a:lnSpc>
                <a:spcPct val="120000"/>
              </a:lnSpc>
              <a:buFont typeface="Wingdings" panose="05000000000000000000" pitchFamily="2" charset="2"/>
              <a:buChar char="q"/>
            </a:pPr>
            <a:r>
              <a:rPr lang="vi-VN" sz="2200" dirty="0" smtClean="0">
                <a:solidFill>
                  <a:srgbClr val="3DABC1"/>
                </a:solidFill>
                <a:latin typeface="Times New Roman" panose="02020603050405020304" pitchFamily="18" charset="0"/>
                <a:cs typeface="Times New Roman" panose="02020603050405020304" pitchFamily="18" charset="0"/>
              </a:rPr>
              <a:t>Phân loại thế giới sống </a:t>
            </a:r>
            <a:r>
              <a:rPr lang="vi-VN" sz="2200" dirty="0" smtClean="0">
                <a:latin typeface="Times New Roman" panose="02020603050405020304" pitchFamily="18" charset="0"/>
                <a:cs typeface="Times New Roman" panose="02020603050405020304" pitchFamily="18" charset="0"/>
              </a:rPr>
              <a:t>giúp cho việc xác định tên sinh vật và quan hệ họ hàng giữa các nhóm sinh vật với nhau được thuận lợi.</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57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33710" y="0"/>
            <a:ext cx="2167126" cy="1811427"/>
          </a:xfrm>
          <a:prstGeom prst="rect">
            <a:avLst/>
          </a:prstGeom>
        </p:spPr>
      </p:pic>
      <p:sp>
        <p:nvSpPr>
          <p:cNvPr id="3" name="TextBox 2"/>
          <p:cNvSpPr txBox="1"/>
          <p:nvPr/>
        </p:nvSpPr>
        <p:spPr>
          <a:xfrm>
            <a:off x="512850" y="6017422"/>
            <a:ext cx="4827096" cy="400110"/>
          </a:xfrm>
          <a:prstGeom prst="rect">
            <a:avLst/>
          </a:prstGeom>
          <a:noFill/>
        </p:spPr>
        <p:txBody>
          <a:bodyPr wrap="square" rtlCol="0">
            <a:spAutoFit/>
          </a:bodyPr>
          <a:lstStyle/>
          <a:p>
            <a:pPr algn="ctr"/>
            <a:r>
              <a:rPr lang="vi-VN" sz="20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0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Sơ đồ 5 giới của thế giới sống</a:t>
            </a:r>
            <a:endParaRPr lang="vi-VN" sz="20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nvGrpSpPr>
          <p:cNvPr id="10" name="Group 9"/>
          <p:cNvGrpSpPr/>
          <p:nvPr/>
        </p:nvGrpSpPr>
        <p:grpSpPr>
          <a:xfrm>
            <a:off x="521136" y="1523816"/>
            <a:ext cx="4229474" cy="4481065"/>
            <a:chOff x="2197050" y="651246"/>
            <a:chExt cx="4229474" cy="4481065"/>
          </a:xfrm>
        </p:grpSpPr>
        <p:sp>
          <p:nvSpPr>
            <p:cNvPr id="8" name="Oval Callout 7"/>
            <p:cNvSpPr/>
            <p:nvPr/>
          </p:nvSpPr>
          <p:spPr>
            <a:xfrm rot="1613659">
              <a:off x="5256501" y="778296"/>
              <a:ext cx="1170023" cy="2544024"/>
            </a:xfrm>
            <a:prstGeom prst="wedgeEllipseCallout">
              <a:avLst/>
            </a:prstGeom>
            <a:solidFill>
              <a:srgbClr val="F6A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smtClean="0">
                  <a:latin typeface="Times New Roman" panose="02020603050405020304" pitchFamily="18" charset="0"/>
                  <a:ea typeface="#9Slide03 Roboto Condensed" panose="02000000000000000000" pitchFamily="2" charset="0"/>
                  <a:cs typeface="Times New Roman" panose="02020603050405020304" pitchFamily="18" charset="0"/>
                </a:rPr>
                <a:t>Động vật</a:t>
              </a:r>
              <a:endParaRPr lang="vi-VN" sz="22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6" name="Oval Callout 15"/>
            <p:cNvSpPr/>
            <p:nvPr/>
          </p:nvSpPr>
          <p:spPr>
            <a:xfrm>
              <a:off x="3710322" y="651246"/>
              <a:ext cx="1170023" cy="2544024"/>
            </a:xfrm>
            <a:prstGeom prst="wedgeEllipseCallou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smtClean="0">
                  <a:latin typeface="Times New Roman" panose="02020603050405020304" pitchFamily="18" charset="0"/>
                  <a:ea typeface="#9Slide03 Roboto Condensed" panose="02000000000000000000" pitchFamily="2" charset="0"/>
                  <a:cs typeface="Times New Roman" panose="02020603050405020304" pitchFamily="18" charset="0"/>
                </a:rPr>
                <a:t>Nấm</a:t>
              </a:r>
              <a:endParaRPr lang="vi-VN" sz="22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7" name="Oval Callout 16"/>
            <p:cNvSpPr/>
            <p:nvPr/>
          </p:nvSpPr>
          <p:spPr>
            <a:xfrm rot="20371244">
              <a:off x="2197050" y="765771"/>
              <a:ext cx="1170023" cy="2544024"/>
            </a:xfrm>
            <a:prstGeom prst="wedgeEllipseCallout">
              <a:avLst/>
            </a:prstGeom>
            <a:solidFill>
              <a:srgbClr val="88F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smtClean="0">
                  <a:latin typeface="Times New Roman" panose="02020603050405020304" pitchFamily="18" charset="0"/>
                  <a:ea typeface="#9Slide03 Roboto Condensed" panose="02000000000000000000" pitchFamily="2" charset="0"/>
                  <a:cs typeface="Times New Roman" panose="02020603050405020304" pitchFamily="18" charset="0"/>
                </a:rPr>
                <a:t>Thực vật</a:t>
              </a:r>
              <a:endParaRPr lang="vi-VN" sz="22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9" name="Oval 8"/>
            <p:cNvSpPr/>
            <p:nvPr/>
          </p:nvSpPr>
          <p:spPr>
            <a:xfrm>
              <a:off x="2697934" y="2578527"/>
              <a:ext cx="2978590" cy="1711105"/>
            </a:xfrm>
            <a:prstGeom prst="ellipse">
              <a:avLst/>
            </a:prstGeom>
            <a:solidFill>
              <a:srgbClr val="81D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smtClean="0">
                  <a:latin typeface="Times New Roman" panose="02020603050405020304" pitchFamily="18" charset="0"/>
                  <a:ea typeface="#9Slide03 Roboto Condensed" panose="02000000000000000000" pitchFamily="2" charset="0"/>
                  <a:cs typeface="Times New Roman" panose="02020603050405020304" pitchFamily="18" charset="0"/>
                </a:rPr>
                <a:t>Nguyên sinh</a:t>
              </a:r>
            </a:p>
            <a:p>
              <a:pPr algn="ctr"/>
              <a:endParaRPr lang="vi-VN" sz="22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4" name="Oval 23"/>
            <p:cNvSpPr/>
            <p:nvPr/>
          </p:nvSpPr>
          <p:spPr>
            <a:xfrm>
              <a:off x="2697934" y="3655574"/>
              <a:ext cx="2978590" cy="14767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smtClean="0">
                  <a:latin typeface="Times New Roman" panose="02020603050405020304" pitchFamily="18" charset="0"/>
                  <a:ea typeface="#9Slide03 Roboto Condensed" panose="02000000000000000000" pitchFamily="2" charset="0"/>
                  <a:cs typeface="Times New Roman" panose="02020603050405020304" pitchFamily="18" charset="0"/>
                </a:rPr>
                <a:t>Khởi sinh</a:t>
              </a:r>
            </a:p>
          </p:txBody>
        </p:sp>
      </p:grpSp>
      <p:sp>
        <p:nvSpPr>
          <p:cNvPr id="25" name="TextBox 24"/>
          <p:cNvSpPr txBox="1"/>
          <p:nvPr/>
        </p:nvSpPr>
        <p:spPr>
          <a:xfrm>
            <a:off x="7734004" y="1094452"/>
            <a:ext cx="1385181" cy="707886"/>
          </a:xfrm>
          <a:prstGeom prst="rect">
            <a:avLst/>
          </a:prstGeom>
          <a:noFill/>
          <a:ln w="38100">
            <a:solidFill>
              <a:schemeClr val="tx1"/>
            </a:solidFill>
          </a:ln>
        </p:spPr>
        <p:txBody>
          <a:bodyPr wrap="square" rtlCol="0">
            <a:spAutoFit/>
          </a:bodyPr>
          <a:lstStyle/>
          <a:p>
            <a:pPr algn="ctr"/>
            <a:r>
              <a:rPr lang="en-US" sz="4000" dirty="0">
                <a:solidFill>
                  <a:prstClr val="black"/>
                </a:solidFill>
                <a:latin typeface="Times New Roman" panose="02020603050405020304" pitchFamily="18" charset="0"/>
                <a:cs typeface="Times New Roman" panose="02020603050405020304" pitchFamily="18" charset="0"/>
              </a:rPr>
              <a:t>GIỚI </a:t>
            </a:r>
          </a:p>
        </p:txBody>
      </p:sp>
      <p:sp>
        <p:nvSpPr>
          <p:cNvPr id="26" name="TextBox 25"/>
          <p:cNvSpPr txBox="1"/>
          <p:nvPr/>
        </p:nvSpPr>
        <p:spPr>
          <a:xfrm>
            <a:off x="5339946" y="2148688"/>
            <a:ext cx="6181131" cy="1311128"/>
          </a:xfrm>
          <a:prstGeom prst="rect">
            <a:avLst/>
          </a:prstGeom>
          <a:solidFill>
            <a:schemeClr val="accent5">
              <a:lumMod val="20000"/>
              <a:lumOff val="80000"/>
            </a:schemeClr>
          </a:solidFill>
        </p:spPr>
        <p:txBody>
          <a:bodyPr wrap="square" rtlCol="0">
            <a:spAutoFit/>
          </a:bodyPr>
          <a:lstStyle/>
          <a:p>
            <a:pPr algn="ctr">
              <a:lnSpc>
                <a:spcPct val="120000"/>
              </a:lnSpc>
            </a:pPr>
            <a:r>
              <a:rPr lang="vi-VN" sz="22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Là bậc phân loại cao nhất </a:t>
            </a:r>
            <a:r>
              <a:rPr lang="vi-VN" sz="22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của thế giới sống, bao gồm các sinh vật có chung đặc điểm về cấu trúc tế bào, cấu tạo cơ thể, đặc điểm dinh dưỡng và sinh sản.</a:t>
            </a:r>
            <a:endParaRPr lang="vi-VN" sz="22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cxnSp>
        <p:nvCxnSpPr>
          <p:cNvPr id="27" name="Straight Arrow Connector 26"/>
          <p:cNvCxnSpPr/>
          <p:nvPr/>
        </p:nvCxnSpPr>
        <p:spPr>
          <a:xfrm flipH="1">
            <a:off x="8426595" y="1881559"/>
            <a:ext cx="1" cy="2591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793846" y="3697666"/>
            <a:ext cx="3829261" cy="2534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Theo Whittaker, 1969, thế giới sống được chia thành </a:t>
            </a:r>
            <a:r>
              <a:rPr lang="vi-VN" sz="2200" u="sng"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năm giới</a:t>
            </a:r>
            <a:r>
              <a:rPr lang="vi-VN" sz="22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a:t>
            </a:r>
          </a:p>
          <a:p>
            <a:pPr marL="800100" lvl="1" indent="-342900" algn="just">
              <a:buFont typeface="+mj-lt"/>
              <a:buAutoNum type="arabicPeriod"/>
            </a:pPr>
            <a:r>
              <a:rPr lang="vi-VN" sz="2200" dirty="0">
                <a:solidFill>
                  <a:srgbClr val="FFC000"/>
                </a:solidFill>
                <a:latin typeface="Times New Roman" panose="02020603050405020304" pitchFamily="18" charset="0"/>
                <a:ea typeface="#9Slide03 Roboto Condensed" panose="02000000000000000000" pitchFamily="2" charset="0"/>
                <a:cs typeface="Times New Roman" panose="02020603050405020304" pitchFamily="18" charset="0"/>
              </a:rPr>
              <a:t>Khởi sinh</a:t>
            </a:r>
          </a:p>
          <a:p>
            <a:pPr marL="800100" lvl="1" indent="-342900" algn="just">
              <a:buFont typeface="+mj-lt"/>
              <a:buAutoNum type="arabicPeriod"/>
            </a:pPr>
            <a:r>
              <a:rPr lang="vi-VN" sz="2200" dirty="0">
                <a:solidFill>
                  <a:srgbClr val="00B0F0"/>
                </a:solidFill>
                <a:latin typeface="Times New Roman" panose="02020603050405020304" pitchFamily="18" charset="0"/>
                <a:ea typeface="#9Slide03 Roboto Condensed" panose="02000000000000000000" pitchFamily="2" charset="0"/>
                <a:cs typeface="Times New Roman" panose="02020603050405020304" pitchFamily="18" charset="0"/>
              </a:rPr>
              <a:t>Nguyên sinh</a:t>
            </a:r>
          </a:p>
          <a:p>
            <a:pPr marL="800100" lvl="1" indent="-342900" algn="just">
              <a:buFont typeface="+mj-lt"/>
              <a:buAutoNum type="arabicPeriod"/>
            </a:pPr>
            <a:r>
              <a:rPr lang="vi-VN" sz="2200" dirty="0">
                <a:solidFill>
                  <a:srgbClr val="FFCC99"/>
                </a:solidFill>
                <a:latin typeface="Times New Roman" panose="02020603050405020304" pitchFamily="18" charset="0"/>
                <a:ea typeface="#9Slide03 Roboto Condensed" panose="02000000000000000000" pitchFamily="2" charset="0"/>
                <a:cs typeface="Times New Roman" panose="02020603050405020304" pitchFamily="18" charset="0"/>
              </a:rPr>
              <a:t>Nấm</a:t>
            </a:r>
          </a:p>
          <a:p>
            <a:pPr marL="800100" lvl="1" indent="-342900" algn="just">
              <a:buFont typeface="+mj-lt"/>
              <a:buAutoNum type="arabicPeriod"/>
            </a:pPr>
            <a:r>
              <a:rPr lang="vi-VN" sz="2200" dirty="0">
                <a:solidFill>
                  <a:srgbClr val="92D050"/>
                </a:solidFill>
                <a:latin typeface="Times New Roman" panose="02020603050405020304" pitchFamily="18" charset="0"/>
                <a:ea typeface="#9Slide03 Roboto Condensed" panose="02000000000000000000" pitchFamily="2" charset="0"/>
                <a:cs typeface="Times New Roman" panose="02020603050405020304" pitchFamily="18" charset="0"/>
              </a:rPr>
              <a:t>Thực vật</a:t>
            </a:r>
          </a:p>
          <a:p>
            <a:pPr marL="800100" lvl="1" indent="-342900" algn="just">
              <a:buFont typeface="+mj-lt"/>
              <a:buAutoNum type="arabicPeriod"/>
            </a:pPr>
            <a:r>
              <a:rPr lang="vi-VN" sz="2200" dirty="0">
                <a:solidFill>
                  <a:srgbClr val="F6A4EC"/>
                </a:solidFill>
                <a:latin typeface="Times New Roman" panose="02020603050405020304" pitchFamily="18" charset="0"/>
                <a:ea typeface="#9Slide03 Roboto Condensed" panose="02000000000000000000" pitchFamily="2" charset="0"/>
                <a:cs typeface="Times New Roman" panose="02020603050405020304" pitchFamily="18" charset="0"/>
              </a:rPr>
              <a:t>Động vật</a:t>
            </a:r>
          </a:p>
        </p:txBody>
      </p:sp>
      <p:sp>
        <p:nvSpPr>
          <p:cNvPr id="5" name="TextBox 4"/>
          <p:cNvSpPr txBox="1"/>
          <p:nvPr/>
        </p:nvSpPr>
        <p:spPr>
          <a:xfrm>
            <a:off x="512867" y="571232"/>
            <a:ext cx="6853848" cy="523220"/>
          </a:xfrm>
          <a:prstGeom prst="rect">
            <a:avLst/>
          </a:prstGeom>
          <a:noFill/>
        </p:spPr>
        <p:txBody>
          <a:bodyPr wrap="square" rtlCol="0">
            <a:spAutoFit/>
          </a:bodyPr>
          <a:lstStyle/>
          <a:p>
            <a:r>
              <a:rPr lang="en-US" sz="2800" b="1" smtClean="0">
                <a:solidFill>
                  <a:srgbClr val="002060"/>
                </a:solidFill>
                <a:latin typeface="Times New Roman" panose="02020603050405020304" pitchFamily="18" charset="0"/>
                <a:cs typeface="Times New Roman" panose="02020603050405020304" pitchFamily="18" charset="0"/>
              </a:rPr>
              <a:t>II. Thế giới sống được chia thành các giới:</a:t>
            </a:r>
            <a:endParaRPr lang="en-US" sz="28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86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15" name="Picture 14"/>
          <p:cNvPicPr/>
          <p:nvPr/>
        </p:nvPicPr>
        <p:blipFill>
          <a:blip r:embed="rId3">
            <a:lum contrast="36000"/>
          </a:blip>
          <a:stretch>
            <a:fillRect/>
          </a:stretch>
        </p:blipFill>
        <p:spPr>
          <a:xfrm>
            <a:off x="556485" y="338807"/>
            <a:ext cx="5617977" cy="3880954"/>
          </a:xfrm>
          <a:prstGeom prst="rect">
            <a:avLst/>
          </a:prstGeom>
          <a:noFill/>
          <a:ln>
            <a:noFill/>
          </a:ln>
        </p:spPr>
      </p:pic>
      <p:pic>
        <p:nvPicPr>
          <p:cNvPr id="18" name="Picture 17"/>
          <p:cNvPicPr/>
          <p:nvPr/>
        </p:nvPicPr>
        <p:blipFill rotWithShape="1">
          <a:blip r:embed="rId4">
            <a:lum bright="-6000" contrast="24000"/>
          </a:blip>
          <a:srcRect b="8932"/>
          <a:stretch/>
        </p:blipFill>
        <p:spPr>
          <a:xfrm>
            <a:off x="1000104" y="4219761"/>
            <a:ext cx="4378960" cy="2090504"/>
          </a:xfrm>
          <a:prstGeom prst="rect">
            <a:avLst/>
          </a:prstGeom>
          <a:noFill/>
          <a:ln>
            <a:noFill/>
          </a:ln>
        </p:spPr>
      </p:pic>
      <p:grpSp>
        <p:nvGrpSpPr>
          <p:cNvPr id="4" name="Group 3"/>
          <p:cNvGrpSpPr/>
          <p:nvPr/>
        </p:nvGrpSpPr>
        <p:grpSpPr>
          <a:xfrm>
            <a:off x="6845323" y="442272"/>
            <a:ext cx="3669036" cy="2880350"/>
            <a:chOff x="6523483" y="387951"/>
            <a:chExt cx="3669036" cy="2880350"/>
          </a:xfrm>
        </p:grpSpPr>
        <p:grpSp>
          <p:nvGrpSpPr>
            <p:cNvPr id="19" name="Group 18"/>
            <p:cNvGrpSpPr/>
            <p:nvPr/>
          </p:nvGrpSpPr>
          <p:grpSpPr>
            <a:xfrm>
              <a:off x="6616400" y="978503"/>
              <a:ext cx="3576119" cy="2289798"/>
              <a:chOff x="199176" y="4725909"/>
              <a:chExt cx="3576119" cy="2289798"/>
            </a:xfrm>
          </p:grpSpPr>
          <p:sp>
            <p:nvSpPr>
              <p:cNvPr id="20" name="Rectangle 19"/>
              <p:cNvSpPr/>
              <p:nvPr/>
            </p:nvSpPr>
            <p:spPr>
              <a:xfrm>
                <a:off x="199176" y="4910126"/>
                <a:ext cx="3576119" cy="210558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ound Same Side Corner Rectangle 20"/>
              <p:cNvSpPr/>
              <p:nvPr/>
            </p:nvSpPr>
            <p:spPr>
              <a:xfrm>
                <a:off x="199177" y="4725909"/>
                <a:ext cx="3576118" cy="320307"/>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TextBox 22"/>
              <p:cNvSpPr txBox="1"/>
              <p:nvPr/>
            </p:nvSpPr>
            <p:spPr>
              <a:xfrm>
                <a:off x="266782" y="5301725"/>
                <a:ext cx="3467478" cy="1569660"/>
              </a:xfrm>
              <a:prstGeom prst="rect">
                <a:avLst/>
              </a:prstGeom>
              <a:noFill/>
            </p:spPr>
            <p:txBody>
              <a:bodyPr wrap="square" rtlCol="0">
                <a:spAutoFit/>
              </a:bodyPr>
              <a:lstStyle/>
              <a:p>
                <a:pPr algn="just">
                  <a:lnSpc>
                    <a:spcPct val="120000"/>
                  </a:lnSpc>
                </a:pPr>
                <a:r>
                  <a:rPr lang="vi-VN" sz="2000" dirty="0" smtClean="0">
                    <a:latin typeface="Times New Roman" panose="02020603050405020304" pitchFamily="18" charset="0"/>
                    <a:cs typeface="Times New Roman" panose="02020603050405020304" pitchFamily="18" charset="0"/>
                  </a:rPr>
                  <a:t>Hãy quan sát hình 14.4 và kể tên các sinh vật mà em biết trong mỗi giới theo gợi ý trong bảng 14.1</a:t>
                </a:r>
                <a:endParaRPr lang="vi-VN" sz="2000" dirty="0">
                  <a:latin typeface="Times New Roman" panose="02020603050405020304" pitchFamily="18" charset="0"/>
                  <a:cs typeface="Times New Roman" panose="02020603050405020304" pitchFamily="18" charset="0"/>
                </a:endParaRPr>
              </a:p>
            </p:txBody>
          </p:sp>
        </p:grpSp>
        <p:pic>
          <p:nvPicPr>
            <p:cNvPr id="3074" name="Picture 2" descr="Question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3483" y="387951"/>
              <a:ext cx="1166368" cy="1166368"/>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56597" y="-202787"/>
            <a:ext cx="2167126" cy="181142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798942769"/>
              </p:ext>
            </p:extLst>
          </p:nvPr>
        </p:nvGraphicFramePr>
        <p:xfrm>
          <a:off x="6618081" y="3701439"/>
          <a:ext cx="4383890" cy="2523744"/>
        </p:xfrm>
        <a:graphic>
          <a:graphicData uri="http://schemas.openxmlformats.org/drawingml/2006/table">
            <a:tbl>
              <a:tblPr firstRow="1" bandRow="1">
                <a:tableStyleId>{5C22544A-7EE6-4342-B048-85BDC9FD1C3A}</a:tableStyleId>
              </a:tblPr>
              <a:tblGrid>
                <a:gridCol w="2191945">
                  <a:extLst>
                    <a:ext uri="{9D8B030D-6E8A-4147-A177-3AD203B41FA5}">
                      <a16:colId xmlns:a16="http://schemas.microsoft.com/office/drawing/2014/main" val="20000"/>
                    </a:ext>
                  </a:extLst>
                </a:gridCol>
                <a:gridCol w="2191945">
                  <a:extLst>
                    <a:ext uri="{9D8B030D-6E8A-4147-A177-3AD203B41FA5}">
                      <a16:colId xmlns:a16="http://schemas.microsoft.com/office/drawing/2014/main" val="20001"/>
                    </a:ext>
                  </a:extLst>
                </a:gridCol>
              </a:tblGrid>
              <a:tr h="370840">
                <a:tc>
                  <a:txBody>
                    <a:bodyPr/>
                    <a:lstStyle/>
                    <a:p>
                      <a:pPr algn="ctr">
                        <a:lnSpc>
                          <a:spcPct val="120000"/>
                        </a:lnSpc>
                      </a:pPr>
                      <a:r>
                        <a:rPr lang="vi-VN" noProof="0" dirty="0" smtClean="0">
                          <a:latin typeface="+mj-lt"/>
                          <a:ea typeface="#9Slide03 Roboto Condensed" panose="02000000000000000000" pitchFamily="2" charset="0"/>
                        </a:rPr>
                        <a:t>Tên</a:t>
                      </a:r>
                      <a:r>
                        <a:rPr lang="vi-VN" baseline="0" noProof="0" dirty="0" smtClean="0">
                          <a:latin typeface="+mj-lt"/>
                          <a:ea typeface="#9Slide03 Roboto Condensed" panose="02000000000000000000" pitchFamily="2" charset="0"/>
                        </a:rPr>
                        <a:t> giới</a:t>
                      </a:r>
                      <a:endParaRPr lang="vi-VN" noProof="0" dirty="0">
                        <a:latin typeface="+mj-lt"/>
                        <a:ea typeface="#9Slide03 Roboto Condensed" panose="02000000000000000000" pitchFamily="2" charset="0"/>
                      </a:endParaRPr>
                    </a:p>
                  </a:txBody>
                  <a:tcPr anchor="ctr">
                    <a:solidFill>
                      <a:schemeClr val="accent1">
                        <a:lumMod val="50000"/>
                        <a:lumOff val="50000"/>
                      </a:schemeClr>
                    </a:solidFill>
                  </a:tcPr>
                </a:tc>
                <a:tc>
                  <a:txBody>
                    <a:bodyPr/>
                    <a:lstStyle/>
                    <a:p>
                      <a:pPr algn="ctr">
                        <a:lnSpc>
                          <a:spcPct val="120000"/>
                        </a:lnSpc>
                      </a:pPr>
                      <a:r>
                        <a:rPr lang="vi-VN" noProof="0" dirty="0" smtClean="0">
                          <a:latin typeface="+mj-lt"/>
                          <a:ea typeface="#9Slide03 Roboto Condensed" panose="02000000000000000000" pitchFamily="2" charset="0"/>
                        </a:rPr>
                        <a:t>Tên</a:t>
                      </a:r>
                      <a:r>
                        <a:rPr lang="vi-VN" baseline="0" noProof="0" dirty="0" smtClean="0">
                          <a:latin typeface="+mj-lt"/>
                          <a:ea typeface="#9Slide03 Roboto Condensed" panose="02000000000000000000" pitchFamily="2" charset="0"/>
                        </a:rPr>
                        <a:t> sinh vật</a:t>
                      </a:r>
                      <a:endParaRPr lang="vi-VN" noProof="0" dirty="0">
                        <a:latin typeface="+mj-lt"/>
                        <a:ea typeface="#9Slide03 Roboto Condensed" panose="02000000000000000000" pitchFamily="2" charset="0"/>
                      </a:endParaRPr>
                    </a:p>
                  </a:txBody>
                  <a:tcPr anchor="ctr">
                    <a:solidFill>
                      <a:schemeClr val="accent1">
                        <a:lumMod val="50000"/>
                        <a:lumOff val="50000"/>
                      </a:schemeClr>
                    </a:solidFill>
                  </a:tcPr>
                </a:tc>
                <a:extLst>
                  <a:ext uri="{0D108BD9-81ED-4DB2-BD59-A6C34878D82A}">
                    <a16:rowId xmlns:a16="http://schemas.microsoft.com/office/drawing/2014/main" val="10000"/>
                  </a:ext>
                </a:extLst>
              </a:tr>
              <a:tr h="370840">
                <a:tc>
                  <a:txBody>
                    <a:bodyPr/>
                    <a:lstStyle/>
                    <a:p>
                      <a:pPr algn="just">
                        <a:lnSpc>
                          <a:spcPct val="120000"/>
                        </a:lnSpc>
                      </a:pPr>
                      <a:r>
                        <a:rPr lang="vi-VN" noProof="0" dirty="0" smtClean="0">
                          <a:latin typeface="+mj-lt"/>
                          <a:ea typeface="#9Slide03 Roboto Condensed" panose="02000000000000000000" pitchFamily="2" charset="0"/>
                        </a:rPr>
                        <a:t>Khởi sinh</a:t>
                      </a:r>
                      <a:endParaRPr lang="vi-VN" noProof="0" dirty="0">
                        <a:latin typeface="+mj-lt"/>
                        <a:ea typeface="#9Slide03 Roboto Condensed" panose="02000000000000000000" pitchFamily="2" charset="0"/>
                      </a:endParaRPr>
                    </a:p>
                  </a:txBody>
                  <a:tcPr anchor="ctr"/>
                </a:tc>
                <a:tc>
                  <a:txBody>
                    <a:bodyPr/>
                    <a:lstStyle/>
                    <a:p>
                      <a:pPr algn="just">
                        <a:lnSpc>
                          <a:spcPct val="120000"/>
                        </a:lnSpc>
                      </a:pPr>
                      <a:r>
                        <a:rPr lang="vi-VN" noProof="0" dirty="0" smtClean="0">
                          <a:latin typeface="+mj-lt"/>
                          <a:ea typeface="#9Slide03 Roboto Condensed" panose="02000000000000000000" pitchFamily="2" charset="0"/>
                        </a:rPr>
                        <a:t>Vi khuẩn,…</a:t>
                      </a:r>
                      <a:endParaRPr lang="vi-VN" noProof="0" dirty="0">
                        <a:latin typeface="+mj-lt"/>
                        <a:ea typeface="#9Slide03 Roboto Condensed" panose="02000000000000000000" pitchFamily="2" charset="0"/>
                      </a:endParaRPr>
                    </a:p>
                  </a:txBody>
                  <a:tcPr anchor="ctr"/>
                </a:tc>
                <a:extLst>
                  <a:ext uri="{0D108BD9-81ED-4DB2-BD59-A6C34878D82A}">
                    <a16:rowId xmlns:a16="http://schemas.microsoft.com/office/drawing/2014/main" val="10001"/>
                  </a:ext>
                </a:extLst>
              </a:tr>
              <a:tr h="370840">
                <a:tc>
                  <a:txBody>
                    <a:bodyPr/>
                    <a:lstStyle/>
                    <a:p>
                      <a:pPr algn="just">
                        <a:lnSpc>
                          <a:spcPct val="120000"/>
                        </a:lnSpc>
                      </a:pPr>
                      <a:r>
                        <a:rPr lang="vi-VN" noProof="0" dirty="0" smtClean="0">
                          <a:latin typeface="+mj-lt"/>
                          <a:ea typeface="#9Slide03 Roboto Condensed" panose="02000000000000000000" pitchFamily="2" charset="0"/>
                        </a:rPr>
                        <a:t>Nguyên</a:t>
                      </a:r>
                      <a:r>
                        <a:rPr lang="vi-VN" baseline="0" noProof="0" dirty="0" smtClean="0">
                          <a:latin typeface="+mj-lt"/>
                          <a:ea typeface="#9Slide03 Roboto Condensed" panose="02000000000000000000" pitchFamily="2" charset="0"/>
                        </a:rPr>
                        <a:t> sinh</a:t>
                      </a:r>
                      <a:endParaRPr lang="vi-VN" noProof="0" dirty="0">
                        <a:latin typeface="+mj-lt"/>
                        <a:ea typeface="#9Slide03 Roboto Condensed" panose="02000000000000000000" pitchFamily="2" charset="0"/>
                      </a:endParaRPr>
                    </a:p>
                  </a:txBody>
                  <a:tcPr anchor="ctr"/>
                </a:tc>
                <a:tc>
                  <a:txBody>
                    <a:bodyPr/>
                    <a:lstStyle/>
                    <a:p>
                      <a:pPr algn="ctr">
                        <a:lnSpc>
                          <a:spcPct val="120000"/>
                        </a:lnSpc>
                      </a:pPr>
                      <a:r>
                        <a:rPr lang="vi-VN" noProof="0" dirty="0" smtClean="0">
                          <a:latin typeface="+mj-lt"/>
                          <a:ea typeface="#9Slide03 Roboto Condensed" panose="02000000000000000000" pitchFamily="2" charset="0"/>
                        </a:rPr>
                        <a:t>?</a:t>
                      </a:r>
                      <a:endParaRPr lang="vi-VN" noProof="0" dirty="0">
                        <a:latin typeface="+mj-lt"/>
                        <a:ea typeface="#9Slide03 Roboto Condensed" panose="02000000000000000000" pitchFamily="2" charset="0"/>
                      </a:endParaRPr>
                    </a:p>
                  </a:txBody>
                  <a:tcPr anchor="ctr"/>
                </a:tc>
                <a:extLst>
                  <a:ext uri="{0D108BD9-81ED-4DB2-BD59-A6C34878D82A}">
                    <a16:rowId xmlns:a16="http://schemas.microsoft.com/office/drawing/2014/main" val="10002"/>
                  </a:ext>
                </a:extLst>
              </a:tr>
              <a:tr h="370840">
                <a:tc>
                  <a:txBody>
                    <a:bodyPr/>
                    <a:lstStyle/>
                    <a:p>
                      <a:pPr algn="just">
                        <a:lnSpc>
                          <a:spcPct val="120000"/>
                        </a:lnSpc>
                      </a:pPr>
                      <a:r>
                        <a:rPr lang="vi-VN" noProof="0" dirty="0" smtClean="0">
                          <a:latin typeface="+mj-lt"/>
                          <a:ea typeface="#9Slide03 Roboto Condensed" panose="02000000000000000000" pitchFamily="2" charset="0"/>
                        </a:rPr>
                        <a:t>Nấm</a:t>
                      </a:r>
                      <a:endParaRPr lang="vi-VN" noProof="0" dirty="0">
                        <a:latin typeface="+mj-lt"/>
                        <a:ea typeface="#9Slide03 Roboto Condensed" panose="02000000000000000000" pitchFamily="2" charset="0"/>
                      </a:endParaRPr>
                    </a:p>
                  </a:txBody>
                  <a:tcPr anchor="ctr"/>
                </a:tc>
                <a:tc>
                  <a:txBody>
                    <a:bodyPr/>
                    <a:lstStyle/>
                    <a:p>
                      <a:pPr algn="ctr">
                        <a:lnSpc>
                          <a:spcPct val="120000"/>
                        </a:lnSpc>
                      </a:pPr>
                      <a:r>
                        <a:rPr lang="vi-VN" noProof="0" dirty="0" smtClean="0">
                          <a:latin typeface="+mj-lt"/>
                          <a:ea typeface="#9Slide03 Roboto Condensed" panose="02000000000000000000" pitchFamily="2" charset="0"/>
                        </a:rPr>
                        <a:t>?</a:t>
                      </a:r>
                      <a:endParaRPr lang="vi-VN" noProof="0" dirty="0">
                        <a:latin typeface="+mj-lt"/>
                        <a:ea typeface="#9Slide03 Roboto Condensed" panose="02000000000000000000" pitchFamily="2" charset="0"/>
                      </a:endParaRPr>
                    </a:p>
                  </a:txBody>
                  <a:tcPr anchor="ctr"/>
                </a:tc>
                <a:extLst>
                  <a:ext uri="{0D108BD9-81ED-4DB2-BD59-A6C34878D82A}">
                    <a16:rowId xmlns:a16="http://schemas.microsoft.com/office/drawing/2014/main" val="10003"/>
                  </a:ext>
                </a:extLst>
              </a:tr>
              <a:tr h="370840">
                <a:tc>
                  <a:txBody>
                    <a:bodyPr/>
                    <a:lstStyle/>
                    <a:p>
                      <a:pPr algn="just">
                        <a:lnSpc>
                          <a:spcPct val="120000"/>
                        </a:lnSpc>
                      </a:pPr>
                      <a:r>
                        <a:rPr lang="vi-VN" noProof="0" dirty="0" smtClean="0">
                          <a:latin typeface="+mj-lt"/>
                          <a:ea typeface="#9Slide03 Roboto Condensed" panose="02000000000000000000" pitchFamily="2" charset="0"/>
                        </a:rPr>
                        <a:t>Thực vật</a:t>
                      </a:r>
                      <a:endParaRPr lang="vi-VN" noProof="0" dirty="0">
                        <a:latin typeface="+mj-lt"/>
                        <a:ea typeface="#9Slide03 Roboto Condensed" panose="02000000000000000000" pitchFamily="2" charset="0"/>
                      </a:endParaRPr>
                    </a:p>
                  </a:txBody>
                  <a:tcPr anchor="ctr"/>
                </a:tc>
                <a:tc>
                  <a:txBody>
                    <a:bodyPr/>
                    <a:lstStyle/>
                    <a:p>
                      <a:pPr algn="ctr">
                        <a:lnSpc>
                          <a:spcPct val="120000"/>
                        </a:lnSpc>
                      </a:pPr>
                      <a:r>
                        <a:rPr lang="vi-VN" noProof="0" dirty="0" smtClean="0">
                          <a:latin typeface="+mj-lt"/>
                          <a:ea typeface="#9Slide03 Roboto Condensed" panose="02000000000000000000" pitchFamily="2" charset="0"/>
                        </a:rPr>
                        <a:t>?</a:t>
                      </a:r>
                      <a:endParaRPr lang="vi-VN" noProof="0" dirty="0">
                        <a:latin typeface="+mj-lt"/>
                        <a:ea typeface="#9Slide03 Roboto Condensed" panose="02000000000000000000" pitchFamily="2" charset="0"/>
                      </a:endParaRPr>
                    </a:p>
                  </a:txBody>
                  <a:tcPr anchor="ctr"/>
                </a:tc>
                <a:extLst>
                  <a:ext uri="{0D108BD9-81ED-4DB2-BD59-A6C34878D82A}">
                    <a16:rowId xmlns:a16="http://schemas.microsoft.com/office/drawing/2014/main" val="10004"/>
                  </a:ext>
                </a:extLst>
              </a:tr>
              <a:tr h="370840">
                <a:tc>
                  <a:txBody>
                    <a:bodyPr/>
                    <a:lstStyle/>
                    <a:p>
                      <a:pPr algn="just">
                        <a:lnSpc>
                          <a:spcPct val="120000"/>
                        </a:lnSpc>
                      </a:pPr>
                      <a:r>
                        <a:rPr lang="vi-VN" noProof="0" dirty="0" smtClean="0">
                          <a:latin typeface="+mj-lt"/>
                          <a:ea typeface="#9Slide03 Roboto Condensed" panose="02000000000000000000" pitchFamily="2" charset="0"/>
                        </a:rPr>
                        <a:t>Động vật</a:t>
                      </a:r>
                      <a:endParaRPr lang="vi-VN" noProof="0" dirty="0">
                        <a:latin typeface="+mj-lt"/>
                        <a:ea typeface="#9Slide03 Roboto Condensed" panose="02000000000000000000" pitchFamily="2" charset="0"/>
                      </a:endParaRPr>
                    </a:p>
                  </a:txBody>
                  <a:tcPr anchor="ctr"/>
                </a:tc>
                <a:tc>
                  <a:txBody>
                    <a:bodyPr/>
                    <a:lstStyle/>
                    <a:p>
                      <a:pPr algn="ctr">
                        <a:lnSpc>
                          <a:spcPct val="120000"/>
                        </a:lnSpc>
                      </a:pPr>
                      <a:r>
                        <a:rPr lang="vi-VN" noProof="0" dirty="0" smtClean="0">
                          <a:latin typeface="+mj-lt"/>
                          <a:ea typeface="#9Slide03 Roboto Condensed" panose="02000000000000000000" pitchFamily="2" charset="0"/>
                        </a:rPr>
                        <a:t>?</a:t>
                      </a:r>
                      <a:endParaRPr lang="vi-VN" noProof="0" dirty="0">
                        <a:latin typeface="+mj-lt"/>
                        <a:ea typeface="#9Slide03 Roboto Condensed" panose="02000000000000000000" pitchFamily="2" charset="0"/>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36030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29"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656597" y="-202787"/>
            <a:ext cx="2167126" cy="1811427"/>
          </a:xfrm>
          <a:prstGeom prst="rect">
            <a:avLst/>
          </a:prstGeom>
        </p:spPr>
      </p:pic>
      <p:pic>
        <p:nvPicPr>
          <p:cNvPr id="4098" name="Picture 2" descr="BÀI 22: Phân loại thế giới sống - Hoc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41"/>
          <a:stretch/>
        </p:blipFill>
        <p:spPr bwMode="auto">
          <a:xfrm>
            <a:off x="294639" y="264160"/>
            <a:ext cx="7605638" cy="584692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7738282" y="1293296"/>
            <a:ext cx="3669036" cy="3550307"/>
            <a:chOff x="6523483" y="387951"/>
            <a:chExt cx="3669036" cy="3550307"/>
          </a:xfrm>
        </p:grpSpPr>
        <p:grpSp>
          <p:nvGrpSpPr>
            <p:cNvPr id="16" name="Group 15"/>
            <p:cNvGrpSpPr/>
            <p:nvPr/>
          </p:nvGrpSpPr>
          <p:grpSpPr>
            <a:xfrm>
              <a:off x="6616400" y="978503"/>
              <a:ext cx="3576119" cy="2959755"/>
              <a:chOff x="199176" y="4725909"/>
              <a:chExt cx="3576119" cy="2959755"/>
            </a:xfrm>
          </p:grpSpPr>
          <p:sp>
            <p:nvSpPr>
              <p:cNvPr id="22" name="Rectangle 21"/>
              <p:cNvSpPr/>
              <p:nvPr/>
            </p:nvSpPr>
            <p:spPr>
              <a:xfrm>
                <a:off x="199176" y="4910126"/>
                <a:ext cx="3576119" cy="277553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Round Same Side Corner Rectangle 23"/>
              <p:cNvSpPr/>
              <p:nvPr/>
            </p:nvSpPr>
            <p:spPr>
              <a:xfrm>
                <a:off x="199177" y="4725909"/>
                <a:ext cx="3576118" cy="320307"/>
              </a:xfrm>
              <a:prstGeom prst="round2SameRect">
                <a:avLst/>
              </a:prstGeom>
              <a:solidFill>
                <a:srgbClr val="120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TextBox 24"/>
              <p:cNvSpPr txBox="1"/>
              <p:nvPr/>
            </p:nvSpPr>
            <p:spPr>
              <a:xfrm>
                <a:off x="266782" y="5301725"/>
                <a:ext cx="3467478" cy="2308324"/>
              </a:xfrm>
              <a:prstGeom prst="rect">
                <a:avLst/>
              </a:prstGeom>
              <a:noFill/>
            </p:spPr>
            <p:txBody>
              <a:bodyPr wrap="square" rtlCol="0">
                <a:spAutoFit/>
              </a:bodyPr>
              <a:lstStyle/>
              <a:p>
                <a:pPr algn="just">
                  <a:lnSpc>
                    <a:spcPct val="120000"/>
                  </a:lnSpc>
                </a:pPr>
                <a:r>
                  <a:rPr lang="vi-VN" sz="2000" dirty="0" smtClean="0">
                    <a:latin typeface="Times New Roman" panose="02020603050405020304" pitchFamily="18" charset="0"/>
                    <a:cs typeface="Times New Roman" panose="02020603050405020304" pitchFamily="18" charset="0"/>
                  </a:rPr>
                  <a:t>1. Quan sát hình bên và cho biết các bậc phân loại thế giới sống từ thấp đến cao.</a:t>
                </a:r>
              </a:p>
              <a:p>
                <a:pPr algn="just">
                  <a:lnSpc>
                    <a:spcPct val="120000"/>
                  </a:lnSpc>
                </a:pPr>
                <a:r>
                  <a:rPr lang="vi-VN" sz="2000" dirty="0" smtClean="0">
                    <a:latin typeface="Times New Roman" panose="02020603050405020304" pitchFamily="18" charset="0"/>
                    <a:cs typeface="Times New Roman" panose="02020603050405020304" pitchFamily="18" charset="0"/>
                  </a:rPr>
                  <a:t>2. Gọi tên các bậc phân loại của cây hoa li và con hổ đông dương.</a:t>
                </a:r>
                <a:endParaRPr lang="vi-VN" sz="2000" dirty="0">
                  <a:latin typeface="Times New Roman" panose="02020603050405020304" pitchFamily="18" charset="0"/>
                  <a:cs typeface="Times New Roman" panose="02020603050405020304" pitchFamily="18" charset="0"/>
                </a:endParaRPr>
              </a:p>
            </p:txBody>
          </p:sp>
        </p:grpSp>
        <p:pic>
          <p:nvPicPr>
            <p:cNvPr id="17" name="Picture 2" descr="Question fre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3483" y="387951"/>
              <a:ext cx="1166368" cy="1166368"/>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1683910" y="6026683"/>
            <a:ext cx="4827096" cy="400110"/>
          </a:xfrm>
          <a:prstGeom prst="rect">
            <a:avLst/>
          </a:prstGeom>
          <a:noFill/>
        </p:spPr>
        <p:txBody>
          <a:bodyPr wrap="square" rtlCol="0">
            <a:spAutoFit/>
          </a:bodyPr>
          <a:lstStyle/>
          <a:p>
            <a:pPr algn="ctr"/>
            <a:r>
              <a:rPr lang="vi-VN" sz="20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0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Các bậc phân loại thế giới sống</a:t>
            </a:r>
            <a:endParaRPr lang="vi-VN" sz="20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982596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2" name="矩形 1"/>
          <p:cNvSpPr/>
          <p:nvPr/>
        </p:nvSpPr>
        <p:spPr>
          <a:xfrm>
            <a:off x="294640" y="264160"/>
            <a:ext cx="11612880" cy="6339840"/>
          </a:xfrm>
          <a:prstGeom prst="rect">
            <a:avLst/>
          </a:prstGeom>
          <a:solidFill>
            <a:schemeClr val="bg1"/>
          </a:solidFill>
          <a:ln>
            <a:noFill/>
          </a:ln>
          <a:effectLst>
            <a:outerShdw blurRad="3048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770762" y="-224092"/>
            <a:ext cx="2708764" cy="2264164"/>
          </a:xfrm>
          <a:prstGeom prst="rect">
            <a:avLst/>
          </a:prstGeom>
        </p:spPr>
      </p:pic>
      <p:pic>
        <p:nvPicPr>
          <p:cNvPr id="10242" name="Picture 2" descr="891+ Tranh tô màu Sư tử cá tính mạnh mẽ cho bé yêu động vật - Tranh Tô Màu  cho b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30" y="2298810"/>
            <a:ext cx="5670222" cy="418178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7979848" y="696666"/>
            <a:ext cx="9053" cy="46172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Down Arrow 19"/>
          <p:cNvSpPr/>
          <p:nvPr/>
        </p:nvSpPr>
        <p:spPr>
          <a:xfrm>
            <a:off x="9679635" y="2063219"/>
            <a:ext cx="235390" cy="3576119"/>
          </a:xfrm>
          <a:prstGeom prst="downArrow">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26354" y="696666"/>
            <a:ext cx="2725093" cy="5432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ĐỘNG VẬT (Animalia)</a:t>
            </a:r>
          </a:p>
        </p:txBody>
      </p:sp>
      <p:sp>
        <p:nvSpPr>
          <p:cNvPr id="23" name="Rectangle 22"/>
          <p:cNvSpPr/>
          <p:nvPr/>
        </p:nvSpPr>
        <p:spPr>
          <a:xfrm>
            <a:off x="6626354" y="2216376"/>
            <a:ext cx="2725093" cy="54320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ĐV CÓ VÚ (Mammalia)</a:t>
            </a:r>
          </a:p>
        </p:txBody>
      </p:sp>
      <p:sp>
        <p:nvSpPr>
          <p:cNvPr id="24" name="Rectangle 23"/>
          <p:cNvSpPr/>
          <p:nvPr/>
        </p:nvSpPr>
        <p:spPr>
          <a:xfrm>
            <a:off x="6626354" y="1456521"/>
            <a:ext cx="2725093" cy="5432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DÂY SỐNG (Chordata)</a:t>
            </a:r>
          </a:p>
        </p:txBody>
      </p:sp>
      <p:sp>
        <p:nvSpPr>
          <p:cNvPr id="25" name="Rectangle 24"/>
          <p:cNvSpPr/>
          <p:nvPr/>
        </p:nvSpPr>
        <p:spPr>
          <a:xfrm>
            <a:off x="6640753" y="3012063"/>
            <a:ext cx="2725093" cy="54320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ĂN THỊT (Carnivora)</a:t>
            </a:r>
          </a:p>
        </p:txBody>
      </p:sp>
      <p:sp>
        <p:nvSpPr>
          <p:cNvPr id="26" name="Rectangle 25"/>
          <p:cNvSpPr/>
          <p:nvPr/>
        </p:nvSpPr>
        <p:spPr>
          <a:xfrm>
            <a:off x="6640753" y="3771918"/>
            <a:ext cx="2725093" cy="5432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MÈO (Felidae)</a:t>
            </a:r>
          </a:p>
        </p:txBody>
      </p:sp>
      <p:sp>
        <p:nvSpPr>
          <p:cNvPr id="27" name="Rectangle 26"/>
          <p:cNvSpPr/>
          <p:nvPr/>
        </p:nvSpPr>
        <p:spPr>
          <a:xfrm>
            <a:off x="6640753" y="4531773"/>
            <a:ext cx="2725093" cy="54320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BÁO (Panthera)</a:t>
            </a:r>
          </a:p>
        </p:txBody>
      </p:sp>
      <p:sp>
        <p:nvSpPr>
          <p:cNvPr id="28" name="Rectangle 27"/>
          <p:cNvSpPr/>
          <p:nvPr/>
        </p:nvSpPr>
        <p:spPr>
          <a:xfrm>
            <a:off x="6640753" y="5291628"/>
            <a:ext cx="2725093" cy="54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Times New Roman" panose="02020603050405020304" pitchFamily="18" charset="0"/>
                <a:ea typeface="#9Slide03 Roboto Condensed" panose="02000000000000000000" pitchFamily="2" charset="0"/>
                <a:cs typeface="Times New Roman" panose="02020603050405020304" pitchFamily="18" charset="0"/>
              </a:rPr>
              <a:t>SƯ TỬ (Panthera leo)</a:t>
            </a:r>
          </a:p>
        </p:txBody>
      </p:sp>
      <p:sp>
        <p:nvSpPr>
          <p:cNvPr id="21" name="TextBox 20"/>
          <p:cNvSpPr txBox="1"/>
          <p:nvPr/>
        </p:nvSpPr>
        <p:spPr>
          <a:xfrm>
            <a:off x="5515016" y="6019362"/>
            <a:ext cx="5810869" cy="400110"/>
          </a:xfrm>
          <a:prstGeom prst="rect">
            <a:avLst/>
          </a:prstGeom>
          <a:noFill/>
        </p:spPr>
        <p:txBody>
          <a:bodyPr wrap="square" rtlCol="0">
            <a:spAutoFit/>
          </a:bodyPr>
          <a:lstStyle/>
          <a:p>
            <a:pPr algn="ctr"/>
            <a:r>
              <a:rPr lang="vi-VN" sz="2000" dirty="0">
                <a:solidFill>
                  <a:srgbClr val="3DABC1"/>
                </a:solidFill>
                <a:latin typeface="Times New Roman" panose="02020603050405020304" pitchFamily="18" charset="0"/>
                <a:ea typeface="#9Slide03 Roboto Condensed" panose="02000000000000000000" pitchFamily="2" charset="0"/>
                <a:cs typeface="Times New Roman" panose="02020603050405020304" pitchFamily="18" charset="0"/>
              </a:rPr>
              <a:t>Ví dụ về vị trí của loài sư tử trong các đơn vị phân loại</a:t>
            </a:r>
          </a:p>
        </p:txBody>
      </p:sp>
      <p:pic>
        <p:nvPicPr>
          <p:cNvPr id="30"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669"/>
            <a:ext cx="2837601" cy="2831703"/>
          </a:xfrm>
          <a:prstGeom prst="rect">
            <a:avLst/>
          </a:prstGeom>
        </p:spPr>
      </p:pic>
    </p:spTree>
    <p:extLst>
      <p:ext uri="{BB962C8B-B14F-4D97-AF65-F5344CB8AC3E}">
        <p14:creationId xmlns:p14="http://schemas.microsoft.com/office/powerpoint/2010/main" val="1637378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87043" y="881977"/>
            <a:ext cx="5009882" cy="707886"/>
          </a:xfrm>
          <a:prstGeom prst="rect">
            <a:avLst/>
          </a:prstGeom>
          <a:noFill/>
        </p:spPr>
        <p:txBody>
          <a:bodyPr wrap="square" rtlCol="0">
            <a:spAutoFit/>
          </a:bodyPr>
          <a:lstStyle/>
          <a:p>
            <a:r>
              <a:rPr lang="en-US" sz="4000" b="1" smtClean="0">
                <a:solidFill>
                  <a:srgbClr val="002060"/>
                </a:solidFill>
                <a:latin typeface="Times New Roman" panose="02020603050405020304" pitchFamily="18" charset="0"/>
                <a:cs typeface="Times New Roman" panose="02020603050405020304" pitchFamily="18" charset="0"/>
              </a:rPr>
              <a:t>RÚT RA KẾT LUẬN</a:t>
            </a:r>
            <a:endParaRPr lang="en-US" sz="4000" b="1">
              <a:solidFill>
                <a:srgbClr val="00206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998"/>
            <a:ext cx="2882900"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640" y="4486452"/>
            <a:ext cx="3629360" cy="206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62117" y="1675898"/>
            <a:ext cx="7948553" cy="584775"/>
          </a:xfrm>
          <a:prstGeom prst="rect">
            <a:avLst/>
          </a:prstGeom>
          <a:noFill/>
        </p:spPr>
        <p:txBody>
          <a:bodyPr wrap="squar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II. Thế giới sống được chia thành các giới: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63650" y="2445637"/>
            <a:ext cx="7289443" cy="2308324"/>
          </a:xfrm>
          <a:prstGeom prst="rect">
            <a:avLst/>
          </a:prstGeom>
        </p:spPr>
        <p:txBody>
          <a:bodyPr wrap="square">
            <a:spAutoFit/>
          </a:bodyPr>
          <a:lstStyle/>
          <a:p>
            <a:r>
              <a:rPr lang="en-US" sz="2400" smtClean="0">
                <a:latin typeface="Times New Roman" panose="02020603050405020304" pitchFamily="18" charset="0"/>
                <a:cs typeface="Times New Roman" panose="02020603050405020304" pitchFamily="18" charset="0"/>
              </a:rPr>
              <a:t>- Thế </a:t>
            </a:r>
            <a:r>
              <a:rPr lang="en-US" sz="2400">
                <a:latin typeface="Times New Roman" panose="02020603050405020304" pitchFamily="18" charset="0"/>
                <a:cs typeface="Times New Roman" panose="02020603050405020304" pitchFamily="18" charset="0"/>
              </a:rPr>
              <a:t>giới sống được chia thành nhiều giới: Nhà khoa học Uyt-ti-cơ (1969) chia thế giới sống thành 5 giới: khởi nguyên, nguyên sinh, nấm, thực vật, động vật</a:t>
            </a:r>
            <a:r>
              <a:rPr lang="en-US" sz="2400" smtClean="0">
                <a:latin typeface="Times New Roman" panose="02020603050405020304" pitchFamily="18" charset="0"/>
                <a:cs typeface="Times New Roman" panose="02020603050405020304" pitchFamily="18" charset="0"/>
              </a:rPr>
              <a:t>.</a:t>
            </a:r>
          </a:p>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Thế giới sống được phân loại theo các bậc phân loại từ thấp lên cao: loài, chi (giống), họ, bộ, lớp, ngành, giới.</a:t>
            </a:r>
          </a:p>
        </p:txBody>
      </p:sp>
    </p:spTree>
    <p:extLst>
      <p:ext uri="{BB962C8B-B14F-4D97-AF65-F5344CB8AC3E}">
        <p14:creationId xmlns:p14="http://schemas.microsoft.com/office/powerpoint/2010/main" val="979392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114E54"/>
      </a:accent1>
      <a:accent2>
        <a:srgbClr val="53806E"/>
      </a:accent2>
      <a:accent3>
        <a:srgbClr val="327080"/>
      </a:accent3>
      <a:accent4>
        <a:srgbClr val="4C765A"/>
      </a:accent4>
      <a:accent5>
        <a:srgbClr val="A69136"/>
      </a:accent5>
      <a:accent6>
        <a:srgbClr val="2C6484"/>
      </a:accent6>
      <a:hlink>
        <a:srgbClr val="FFFFFF"/>
      </a:hlink>
      <a:folHlink>
        <a:srgbClr val="FFFFF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1474</Words>
  <Application>Microsoft Office PowerPoint</Application>
  <PresentationFormat>Widescreen</PresentationFormat>
  <Paragraphs>185</Paragraphs>
  <Slides>18</Slides>
  <Notes>7</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18</vt:i4>
      </vt:variant>
    </vt:vector>
  </HeadingPairs>
  <TitlesOfParts>
    <vt:vector size="43" baseType="lpstr">
      <vt:lpstr>微软雅黑</vt:lpstr>
      <vt:lpstr>宋体</vt:lpstr>
      <vt:lpstr>#9Slide03 Roboto Condensed</vt:lpstr>
      <vt:lpstr>Arial</vt:lpstr>
      <vt:lpstr>Auraka方黑檀</vt:lpstr>
      <vt:lpstr>Bodoni MT</vt:lpstr>
      <vt:lpstr>Calibri</vt:lpstr>
      <vt:lpstr>Calibri Light</vt:lpstr>
      <vt:lpstr>Corbel</vt:lpstr>
      <vt:lpstr>等线</vt:lpstr>
      <vt:lpstr>等线 Light</vt:lpstr>
      <vt:lpstr>Times New Roman</vt:lpstr>
      <vt:lpstr>Wingdings</vt:lpstr>
      <vt:lpstr>Wingdings 2</vt:lpstr>
      <vt:lpstr>方正正中黑简体</vt:lpstr>
      <vt:lpstr>方正行楷简体</vt:lpstr>
      <vt:lpstr>杨任东竹石体-Medium</vt:lpstr>
      <vt:lpstr>汉真广标</vt:lpstr>
      <vt:lpstr>逐浪细阁体</vt:lpstr>
      <vt:lpstr>2_Office 主题</vt:lpstr>
      <vt:lpstr>1_Office 主题​​</vt:lpstr>
      <vt:lpstr>Office 主题</vt:lpstr>
      <vt:lpstr>1_Office Theme</vt:lpstr>
      <vt:lpstr>Frame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GỌI  TÊN LOÀI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84</cp:revision>
  <dcterms:created xsi:type="dcterms:W3CDTF">2021-08-23T02:22:06Z</dcterms:created>
  <dcterms:modified xsi:type="dcterms:W3CDTF">2022-10-15T00:25:47Z</dcterms:modified>
</cp:coreProperties>
</file>