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7" r:id="rId3"/>
  </p:sldMasterIdLst>
  <p:notesMasterIdLst>
    <p:notesMasterId r:id="rId14"/>
  </p:notesMasterIdLst>
  <p:sldIdLst>
    <p:sldId id="257" r:id="rId4"/>
    <p:sldId id="274" r:id="rId5"/>
    <p:sldId id="275" r:id="rId6"/>
    <p:sldId id="279" r:id="rId7"/>
    <p:sldId id="278" r:id="rId8"/>
    <p:sldId id="277" r:id="rId9"/>
    <p:sldId id="280" r:id="rId10"/>
    <p:sldId id="276" r:id="rId11"/>
    <p:sldId id="281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FF9"/>
    <a:srgbClr val="FF3399"/>
    <a:srgbClr val="0998A7"/>
    <a:srgbClr val="43682A"/>
    <a:srgbClr val="ABF3FB"/>
    <a:srgbClr val="87C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5792B-0735-4586-8A13-A35F4B06E72A}" type="datetimeFigureOut">
              <a:rPr lang="en-US" smtClean="0"/>
              <a:t>29/11/2022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474DB-2432-4105-91C7-827E4CC4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2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4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E88E9F-87A7-42D6-B8F9-D4C58DFA4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6F0C28-DD80-4F2D-812B-0D79A45D3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9D30E2-F71C-423F-88CC-71A626E1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6"/>
          <a:stretch/>
        </p:blipFill>
        <p:spPr>
          <a:xfrm>
            <a:off x="0" y="5803900"/>
            <a:ext cx="12420600" cy="1054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1266B3F-A0F3-4D86-9CD2-5A3571786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5"/>
          <a:stretch/>
        </p:blipFill>
        <p:spPr>
          <a:xfrm>
            <a:off x="0" y="2057400"/>
            <a:ext cx="5712850" cy="4699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2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2BFAF8F-4226-4FBD-B423-C1334FEE9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81576A-38D5-406C-B9CC-D7FF42766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28095" r="44030" b="22393"/>
          <a:stretch/>
        </p:blipFill>
        <p:spPr>
          <a:xfrm>
            <a:off x="5297714" y="2467428"/>
            <a:ext cx="6894286" cy="4521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76F54D-34A5-4E55-B17B-787F551A7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3" t="53209" r="17286" b="32923"/>
          <a:stretch/>
        </p:blipFill>
        <p:spPr>
          <a:xfrm flipH="1">
            <a:off x="-3004457" y="1201057"/>
            <a:ext cx="4673600" cy="12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8B094E-4BF8-4006-B4AB-BB1E79FE0BE8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5768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219627-E139-47FD-98C3-0FEB04C941CA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7087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00AE178-C21C-41FB-ACEC-ADF321BB03FA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6330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8B004AC-BCB4-4530-B3AE-21DF3B4C180C}"/>
              </a:ext>
            </a:extLst>
          </p:cNvPr>
          <p:cNvSpPr/>
          <p:nvPr userDrawn="1"/>
        </p:nvSpPr>
        <p:spPr>
          <a:xfrm>
            <a:off x="3866467" y="224971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1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2462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9AE333A-B00F-4C61-86D5-0B422F567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13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64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26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3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28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06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91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19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73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04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1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7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2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5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3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1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8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E6480-F61C-467C-8B0A-408DB22FE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CB6D-288E-4867-A67E-3770256C1F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0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4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A33FF-8029-4C21-9C8B-B50F65D35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83A8-F7B5-473D-AEC8-B4F0638FA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4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9039"/>
          <a:stretch/>
        </p:blipFill>
        <p:spPr>
          <a:xfrm>
            <a:off x="7962388" y="3284112"/>
            <a:ext cx="4608894" cy="357388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93183" y="412122"/>
            <a:ext cx="10073653" cy="5999095"/>
            <a:chOff x="-217866" y="-180305"/>
            <a:chExt cx="5966935" cy="5999095"/>
          </a:xfrm>
        </p:grpSpPr>
        <p:sp>
          <p:nvSpPr>
            <p:cNvPr id="34" name="Rounded Rectangle 33"/>
            <p:cNvSpPr/>
            <p:nvPr/>
          </p:nvSpPr>
          <p:spPr>
            <a:xfrm>
              <a:off x="612297" y="-180305"/>
              <a:ext cx="5136772" cy="2174670"/>
            </a:xfrm>
            <a:prstGeom prst="roundRect">
              <a:avLst>
                <a:gd name="adj" fmla="val 31514"/>
              </a:avLst>
            </a:prstGeom>
            <a:solidFill>
              <a:srgbClr val="43682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54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Tiết</a:t>
              </a:r>
              <a:r>
                <a:rPr lang="en-US" sz="54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: 25,26. </a:t>
              </a:r>
            </a:p>
            <a:p>
              <a:pPr algn="ctr"/>
              <a:r>
                <a:rPr lang="en-US" sz="54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ĐA DẠNG THỰC VẬT</a:t>
              </a:r>
              <a:endPara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-118265" y="2691685"/>
              <a:ext cx="2424039" cy="3127105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7866" y="2802669"/>
              <a:ext cx="2623241" cy="2905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5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>
            <a:extLst>
              <a:ext uri="{FF2B5EF4-FFF2-40B4-BE49-F238E27FC236}">
                <a16:creationId xmlns:a16="http://schemas.microsoft.com/office/drawing/2014/main" id="{8AB01651-2DAD-472A-ABB7-EB716401AEC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81113" y="332097"/>
            <a:ext cx="5624552" cy="1986942"/>
            <a:chOff x="61318" y="3638302"/>
            <a:chExt cx="3288396" cy="1986942"/>
          </a:xfrm>
        </p:grpSpPr>
        <p:sp>
          <p:nvSpPr>
            <p:cNvPr id="3" name="矩形 3">
              <a:extLst>
                <a:ext uri="{FF2B5EF4-FFF2-40B4-BE49-F238E27FC236}">
                  <a16:creationId xmlns:a16="http://schemas.microsoft.com/office/drawing/2014/main" id="{6D813C68-DD4E-4FB8-93A0-A6415E144FB4}"/>
                </a:ext>
              </a:extLst>
            </p:cNvPr>
            <p:cNvSpPr/>
            <p:nvPr/>
          </p:nvSpPr>
          <p:spPr>
            <a:xfrm>
              <a:off x="61318" y="3638302"/>
              <a:ext cx="3288396" cy="71322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TÌM HIỂU VỀ HẠT TRẦN</a:t>
              </a:r>
              <a:endParaRPr lang="zh-C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308CEA00-EDC3-4F22-A7AC-B61E658C4F5E}"/>
                </a:ext>
              </a:extLst>
            </p:cNvPr>
            <p:cNvSpPr txBox="1">
              <a:spLocks/>
            </p:cNvSpPr>
            <p:nvPr/>
          </p:nvSpPr>
          <p:spPr>
            <a:xfrm>
              <a:off x="302140" y="4413468"/>
              <a:ext cx="2710261" cy="1211776"/>
            </a:xfrm>
            <a:prstGeom prst="rect">
              <a:avLst/>
            </a:prstGeom>
          </p:spPr>
          <p:txBody>
            <a:bodyPr vert="horz" wrap="square" lIns="0" tIns="10800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solidFill>
                  <a:srgbClr val="000000">
                    <a:lumMod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ây Vạn tuế loài cây biểu trưng cho sự trường thọ và hạnh ph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9" y="2620288"/>
            <a:ext cx="2812610" cy="281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ây thông NOEL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17407"/>
          <a:stretch/>
        </p:blipFill>
        <p:spPr bwMode="auto">
          <a:xfrm>
            <a:off x="3165881" y="2505216"/>
            <a:ext cx="2013786" cy="31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221415" y="6212146"/>
            <a:ext cx="1064776" cy="36933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91" y="6212146"/>
            <a:ext cx="295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Hạt trần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437" y="5511566"/>
            <a:ext cx="19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vạn tuế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8989" y="5543021"/>
            <a:ext cx="19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2859"/>
          <a:stretch/>
        </p:blipFill>
        <p:spPr>
          <a:xfrm>
            <a:off x="5243624" y="2620288"/>
            <a:ext cx="1990725" cy="2868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7899" y="5604158"/>
            <a:ext cx="19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 thông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351414" y="205688"/>
            <a:ext cx="4840586" cy="6376181"/>
            <a:chOff x="7351414" y="205688"/>
            <a:chExt cx="4644427" cy="6376181"/>
          </a:xfrm>
        </p:grpSpPr>
        <p:sp>
          <p:nvSpPr>
            <p:cNvPr id="14" name="Rectangle 13"/>
            <p:cNvSpPr/>
            <p:nvPr/>
          </p:nvSpPr>
          <p:spPr>
            <a:xfrm>
              <a:off x="7351414" y="492719"/>
              <a:ext cx="4644427" cy="6089150"/>
            </a:xfrm>
            <a:prstGeom prst="rect">
              <a:avLst/>
            </a:prstGeom>
            <a:solidFill>
              <a:srgbClr val="1425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7351414" y="205688"/>
              <a:ext cx="4644427" cy="862622"/>
            </a:xfrm>
            <a:prstGeom prst="round2Same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 trần là nhóm thực vật bậc cao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577751" y="1186002"/>
            <a:ext cx="4517605" cy="3255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Đặc điểm:</a:t>
            </a:r>
          </a:p>
          <a:p>
            <a:pPr algn="just"/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*  </a:t>
            </a:r>
            <a:r>
              <a:rPr lang="vi-VN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Sống trên cạn</a:t>
            </a:r>
          </a:p>
          <a:p>
            <a:pPr algn="just"/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*  </a:t>
            </a:r>
            <a:r>
              <a:rPr lang="vi-VN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Cấu </a:t>
            </a:r>
            <a:r>
              <a:rPr lang="vi-VN" sz="23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3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  <a:endParaRPr lang="vi-VN" sz="2300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rễ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thật</a:t>
            </a:r>
            <a:endParaRPr lang="vi-VN" sz="2400" dirty="0">
              <a:solidFill>
                <a:schemeClr val="accent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 </a:t>
            </a:r>
            <a:r>
              <a:rPr lang="vi-VN" sz="240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nằm lộ trên </a:t>
            </a:r>
            <a:r>
              <a:rPr lang="vi-VN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noãn</a:t>
            </a:r>
            <a:endParaRPr lang="en-US" sz="2400" dirty="0" smtClean="0">
              <a:solidFill>
                <a:schemeClr val="accent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Chưa </a:t>
            </a:r>
            <a:r>
              <a:rPr lang="vi-VN" sz="240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 hoa và </a:t>
            </a:r>
            <a:r>
              <a:rPr lang="vi-VN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solidFill>
                <a:schemeClr val="accent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Sinh </a:t>
            </a:r>
            <a:r>
              <a:rPr lang="vi-VN" sz="240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sản là nón (nón thông)</a:t>
            </a:r>
          </a:p>
        </p:txBody>
      </p:sp>
      <p:sp>
        <p:nvSpPr>
          <p:cNvPr id="19" name="Round Same Side Corner Rectangle 18"/>
          <p:cNvSpPr/>
          <p:nvPr/>
        </p:nvSpPr>
        <p:spPr>
          <a:xfrm>
            <a:off x="7577747" y="4626320"/>
            <a:ext cx="4517609" cy="1770492"/>
          </a:xfrm>
          <a:prstGeom prst="round2SameRect">
            <a:avLst>
              <a:gd name="adj1" fmla="val 2349"/>
              <a:gd name="adj2" fmla="val 31193"/>
            </a:avLst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vi-VN" sz="2300" dirty="0">
                <a:solidFill>
                  <a:prstClr val="black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Một số cây có giá trị kinh tế và làm đẹp: thông, pơmu, hoàng đàn, vạn tuế, bách tán,…..</a:t>
            </a:r>
          </a:p>
        </p:txBody>
      </p:sp>
    </p:spTree>
    <p:extLst>
      <p:ext uri="{BB962C8B-B14F-4D97-AF65-F5344CB8AC3E}">
        <p14:creationId xmlns:p14="http://schemas.microsoft.com/office/powerpoint/2010/main" val="26123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 falls in the middle of the 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06051"/>
            <a:ext cx="12700000" cy="84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8741" y="1622085"/>
            <a:ext cx="11187953" cy="3519149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5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III.THỰC VẬT </a:t>
            </a: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MẠCH DẪN, KHÔNG CÓ HẠT</a:t>
            </a: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(DƯƠNG XỈ)</a:t>
            </a:r>
          </a:p>
          <a:p>
            <a:pPr algn="ctr">
              <a:lnSpc>
                <a:spcPct val="120000"/>
              </a:lnSpc>
            </a:pPr>
            <a:endParaRPr lang="en-US" sz="5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brown pine cone on green le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7275" y="-1412838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44245" y="925158"/>
            <a:ext cx="4141694" cy="57768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 descr="Hướng dẫn Trả lời câu hỏi 1 2 3 Bài 39 trang 131 sgk Sinh học 6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565" t="-8368" r="-27382" b="-9863"/>
          <a:stretch/>
        </p:blipFill>
        <p:spPr bwMode="auto">
          <a:xfrm>
            <a:off x="161365" y="1409250"/>
            <a:ext cx="4819425" cy="4808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蕨類植物-筆筒樹- 筆筒樹-成熟之孢子囊群(放大圖) @ liu0420sunday的相簿:: 痞客邦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81" y="-800290"/>
            <a:ext cx="3715475" cy="302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9146" y="1409250"/>
            <a:ext cx="3571538" cy="298254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nêu đặc điểm của cây dương xỉ</a:t>
            </a:r>
          </a:p>
        </p:txBody>
      </p:sp>
    </p:spTree>
    <p:extLst>
      <p:ext uri="{BB962C8B-B14F-4D97-AF65-F5344CB8AC3E}">
        <p14:creationId xmlns:p14="http://schemas.microsoft.com/office/powerpoint/2010/main" val="339162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ây dương xỉ và những điều bạn chưa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247"/>
            <a:ext cx="6400800" cy="33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398" y="219575"/>
            <a:ext cx="10338100" cy="14219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 xỉ phân bố nơi đất ẩm, dưới tán rừng hoặc ven đường đi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 trên cạn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nằm mặt dưới 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yếu nơi nóng, 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648"/>
          <a:stretch/>
        </p:blipFill>
        <p:spPr>
          <a:xfrm>
            <a:off x="6612142" y="1723967"/>
            <a:ext cx="4167020" cy="216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27"/>
          <a:stretch/>
        </p:blipFill>
        <p:spPr>
          <a:xfrm>
            <a:off x="6884669" y="4237548"/>
            <a:ext cx="3621965" cy="2162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4292" y="3820738"/>
            <a:ext cx="27969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rau bợ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4292" y="6345446"/>
            <a:ext cx="27969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bèo vảy ốc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398" y="2020661"/>
            <a:ext cx="5303522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Một số loài sống dưới nước như rau bợ, cây bèo vảy ốc,…</a:t>
            </a:r>
          </a:p>
        </p:txBody>
      </p:sp>
    </p:spTree>
    <p:extLst>
      <p:ext uri="{BB962C8B-B14F-4D97-AF65-F5344CB8AC3E}">
        <p14:creationId xmlns:p14="http://schemas.microsoft.com/office/powerpoint/2010/main" val="127688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864874"/>
            <a:ext cx="4957401" cy="5310183"/>
            <a:chOff x="-188204" y="724857"/>
            <a:chExt cx="5637007" cy="5310183"/>
          </a:xfrm>
        </p:grpSpPr>
        <p:sp>
          <p:nvSpPr>
            <p:cNvPr id="3" name="Flowchart: Connector 2"/>
            <p:cNvSpPr/>
            <p:nvPr/>
          </p:nvSpPr>
          <p:spPr>
            <a:xfrm>
              <a:off x="-188204" y="724857"/>
              <a:ext cx="5637007" cy="531018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8" descr="Bài 35. Thực hành: Quan sát và phân biệt một số nhóm thực vật - Hoc2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0"/>
            <a:stretch/>
          </p:blipFill>
          <p:spPr bwMode="auto">
            <a:xfrm>
              <a:off x="661558" y="1775011"/>
              <a:ext cx="3880443" cy="325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9429675" y="144882"/>
            <a:ext cx="2421312" cy="6030175"/>
            <a:chOff x="9321033" y="226364"/>
            <a:chExt cx="2421312" cy="6030175"/>
          </a:xfrm>
        </p:grpSpPr>
        <p:pic>
          <p:nvPicPr>
            <p:cNvPr id="18" name="Picture 2" descr="Cách trồng cây Dương Xỉ và những lợi ích của cây Dương Xỉ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033" y="226364"/>
              <a:ext cx="2421312" cy="19030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9" name="Picture 4" descr="BÁN CÂY DƯƠNG XỈ THÂN GỖ, BÁN CÂY DƯƠNG XỈ TRỒNG LÀM CẢN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033" y="2227266"/>
              <a:ext cx="2421312" cy="2179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" name="Picture 6" descr="Vuon Duoc Thao: Ráng Đa túc thường - Commun polypod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50"/>
            <a:stretch/>
          </p:blipFill>
          <p:spPr bwMode="auto">
            <a:xfrm>
              <a:off x="9321033" y="4504348"/>
              <a:ext cx="2421312" cy="17521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21" name="千图PPT彼岸天：ID 8661124库_组合 1">
            <a:extLst>
              <a:ext uri="{FF2B5EF4-FFF2-40B4-BE49-F238E27FC236}">
                <a16:creationId xmlns:a16="http://schemas.microsoft.com/office/drawing/2014/main" id="{8AB01651-2DAD-472A-ABB7-EB716401AEC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1301" y="274980"/>
            <a:ext cx="4843318" cy="2100813"/>
            <a:chOff x="-37666" y="3524431"/>
            <a:chExt cx="4037612" cy="2100813"/>
          </a:xfrm>
        </p:grpSpPr>
        <p:sp>
          <p:nvSpPr>
            <p:cNvPr id="22" name="矩形 3">
              <a:extLst>
                <a:ext uri="{FF2B5EF4-FFF2-40B4-BE49-F238E27FC236}">
                  <a16:creationId xmlns:a16="http://schemas.microsoft.com/office/drawing/2014/main" id="{6D813C68-DD4E-4FB8-93A0-A6415E144FB4}"/>
                </a:ext>
              </a:extLst>
            </p:cNvPr>
            <p:cNvSpPr/>
            <p:nvPr/>
          </p:nvSpPr>
          <p:spPr>
            <a:xfrm>
              <a:off x="-37666" y="3524431"/>
              <a:ext cx="4037612" cy="7464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DƯƠNG XỈ</a:t>
              </a:r>
              <a:endPara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308CEA00-EDC3-4F22-A7AC-B61E658C4F5E}"/>
                </a:ext>
              </a:extLst>
            </p:cNvPr>
            <p:cNvSpPr txBox="1">
              <a:spLocks/>
            </p:cNvSpPr>
            <p:nvPr/>
          </p:nvSpPr>
          <p:spPr>
            <a:xfrm>
              <a:off x="302140" y="4413468"/>
              <a:ext cx="2710261" cy="1211776"/>
            </a:xfrm>
            <a:prstGeom prst="rect">
              <a:avLst/>
            </a:prstGeom>
          </p:spPr>
          <p:txBody>
            <a:bodyPr vert="horz" wrap="square" lIns="0" tIns="10800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400" dirty="0">
                <a:solidFill>
                  <a:srgbClr val="000000">
                    <a:lumMod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05799" y="1062664"/>
            <a:ext cx="3682361" cy="4001649"/>
          </a:xfrm>
          <a:prstGeom prst="rect">
            <a:avLst/>
          </a:prstGeom>
          <a:noFill/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200" dirty="0" smtClean="0">
              <a:solidFill>
                <a:schemeClr val="tx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ẩm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tường,dưới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tán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rừng</a:t>
            </a:r>
            <a:endParaRPr lang="en-US" sz="2200" dirty="0" smtClean="0">
              <a:solidFill>
                <a:schemeClr val="tx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Dương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xỉ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mạch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rễ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túi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</a:t>
            </a:r>
            <a:r>
              <a:rPr lang="vi-VN" sz="220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ào tử nằm mặt dưới lá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1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7215" y="125317"/>
            <a:ext cx="3576119" cy="2646500"/>
            <a:chOff x="199176" y="4044011"/>
            <a:chExt cx="3576119" cy="2646500"/>
          </a:xfrm>
        </p:grpSpPr>
        <p:sp>
          <p:nvSpPr>
            <p:cNvPr id="3" name="Rectangle 2"/>
            <p:cNvSpPr/>
            <p:nvPr/>
          </p:nvSpPr>
          <p:spPr>
            <a:xfrm>
              <a:off x="199176" y="4910126"/>
              <a:ext cx="3576119" cy="178038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ound Same Side Corner Rectangle 3"/>
            <p:cNvSpPr/>
            <p:nvPr/>
          </p:nvSpPr>
          <p:spPr>
            <a:xfrm>
              <a:off x="199177" y="4725909"/>
              <a:ext cx="3576118" cy="320307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2" descr="Notes free ic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35" y="4044011"/>
              <a:ext cx="1305303" cy="1305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4539" y="5384819"/>
              <a:ext cx="3313355" cy="798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đặc điểm giúp em phân biệt cây rêu và cây dương xỉ.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03498"/>
              </p:ext>
            </p:extLst>
          </p:nvPr>
        </p:nvGraphicFramePr>
        <p:xfrm>
          <a:off x="462578" y="2956034"/>
          <a:ext cx="11542958" cy="3438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1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2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2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Các nhóm thực vật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Đặc điểm về cơ quan sinh dưỡng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(rễ, thân, lá)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Đặc điểm về cơ quan sinh sản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(hoa, quả, hạt)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Thực vật không có mạch </a:t>
                      </a:r>
                      <a:endParaRPr lang="en-US" sz="2200" noProof="0" dirty="0" smtClean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(Rêu)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414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tabLst>
                          <a:tab pos="139700" algn="l"/>
                        </a:tabLst>
                      </a:pP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  <a:tab pos="419100" algn="l"/>
                        </a:tabLst>
                      </a:pP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6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Thực vật có mạch, không có hạt </a:t>
                      </a:r>
                      <a:endParaRPr lang="en-US" sz="2200" noProof="0" dirty="0" smtClean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(Dương xỉ)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</a:tabLst>
                      </a:pP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en-US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vi-VN" sz="2200" noProof="0" dirty="0" smtClean="0"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noProof="0" dirty="0"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7003" y="2182168"/>
            <a:ext cx="698171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20000"/>
              </a:lnSpc>
            </a:pP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Hoàn thành theo bảng mẫu dưới đây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092" y="896354"/>
            <a:ext cx="8153303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vi-VN" sz="24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Rêu: chưa có mạch dẫn</a:t>
            </a:r>
            <a:endParaRPr lang="vi-VN" dirty="0" smtClean="0"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vi-VN" sz="24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Dương xỉ: đã có mạch dẫn để vận chuyển các chất trong cây.</a:t>
            </a:r>
            <a:endParaRPr lang="vi-VN" dirty="0">
              <a:effectLst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4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09100"/>
              </p:ext>
            </p:extLst>
          </p:nvPr>
        </p:nvGraphicFramePr>
        <p:xfrm>
          <a:off x="430306" y="516367"/>
          <a:ext cx="11220225" cy="5690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8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4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242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Các nhóm thực vật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1EF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Đặc điểm về cơ quan sinh dưỡng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 (rễ, thân, lá)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Đặc điểm về cơ quan sinh sản 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(hoa, quả, hạt)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2599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Thực vật không có mạch (Rêu)</a:t>
                      </a:r>
                      <a:endParaRPr lang="vi-VN" sz="2000" kern="1200" noProof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lvl="0" indent="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Những nơi ẩm ướt (chân tường, gốc cây, …)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Chưa có rễ chính thức.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Thân nhỏ, chưa có mạch dẫn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Lá nhỏ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Không có hoa, quả, hạt.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Cơ quan sinh sản là túi bào tử (nằm trên ngọn) chứa các hạt bào tử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697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Thực vật có mạch, không có hạt (Dương xỉ)</a:t>
                      </a:r>
                      <a:endParaRPr lang="vi-VN" sz="200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Times New Roman" panose="02020603050405020304" pitchFamily="18" charset="0"/>
                        <a:buNone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Sống nơi đất ẩm, chân tường, dưới tán rừng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Rễ, thân, lá chính thức, có mạch dẫn vận chuyển các chất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Lá còn non thường cuộn lại ở đầu.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Không có hoa, quả, hạt.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500"/>
                        </a:spcAft>
                        <a:buFont typeface="Wingdings" panose="05000000000000000000" pitchFamily="2" charset="2"/>
                        <a:buChar char="§"/>
                        <a:tabLst>
                          <a:tab pos="139700" algn="l"/>
                          <a:tab pos="279400" algn="l"/>
                        </a:tabLst>
                      </a:pPr>
                      <a:r>
                        <a:rPr lang="vi-VN" sz="2000" kern="1200" noProof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Cơ quan sinh sản là túi bào tử (nằm mặt dưới là giá) chứa các hạt bào tử.</a:t>
                      </a:r>
                      <a:endParaRPr lang="vi-VN" sz="2000" kern="1200" noProof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804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een Christmas tree with pinec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91323"/>
            <a:ext cx="12700000" cy="84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22294" y="821157"/>
            <a:ext cx="10055412" cy="4823412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6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THỰC 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MẠCH DẪN, CÓ HẠT, KHÔNG CÓ HOA</a:t>
            </a:r>
          </a:p>
          <a:p>
            <a:pPr algn="ctr">
              <a:lnSpc>
                <a:spcPct val="120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(HẠT TRẦN)</a:t>
            </a:r>
          </a:p>
          <a:p>
            <a:pPr algn="ctr">
              <a:lnSpc>
                <a:spcPct val="120000"/>
              </a:lnSpc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5314" y="1958432"/>
            <a:ext cx="10328988" cy="4815592"/>
            <a:chOff x="0" y="1809143"/>
            <a:chExt cx="10328988" cy="4815592"/>
          </a:xfrm>
        </p:grpSpPr>
        <p:pic>
          <p:nvPicPr>
            <p:cNvPr id="14339" name="Picture 38"/>
            <p:cNvPicPr>
              <a:picLocks noChangeAspect="1" noChangeArrowheads="1"/>
            </p:cNvPicPr>
            <p:nvPr/>
          </p:nvPicPr>
          <p:blipFill>
            <a:blip r:embed="rId2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9143"/>
              <a:ext cx="9993606" cy="4687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9878" y="6204857"/>
              <a:ext cx="5561044" cy="419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19.5. </a:t>
              </a:r>
              <a:r>
                <a:rPr lang="vi-V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thông mang nón đực và nón cái</a:t>
              </a:r>
              <a:endPara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668140" y="2547256"/>
              <a:ext cx="1520889" cy="419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nón đực</a:t>
              </a:r>
              <a:endPara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55160" y="6140641"/>
              <a:ext cx="1520889" cy="419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nón cái</a:t>
              </a:r>
              <a:endPara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285260" y="4983645"/>
              <a:ext cx="549205" cy="419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endPara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4724" y="5403523"/>
              <a:ext cx="1154264" cy="419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noãn</a:t>
              </a:r>
              <a:endPara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44227" y="-82304"/>
            <a:ext cx="3576119" cy="2687598"/>
            <a:chOff x="300238" y="61335"/>
            <a:chExt cx="3576119" cy="2687598"/>
          </a:xfrm>
        </p:grpSpPr>
        <p:grpSp>
          <p:nvGrpSpPr>
            <p:cNvPr id="16" name="Group 15"/>
            <p:cNvGrpSpPr/>
            <p:nvPr/>
          </p:nvGrpSpPr>
          <p:grpSpPr>
            <a:xfrm>
              <a:off x="300238" y="784331"/>
              <a:ext cx="3576119" cy="1964602"/>
              <a:chOff x="199176" y="4725909"/>
              <a:chExt cx="3576119" cy="1964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99176" y="4910126"/>
                <a:ext cx="3576119" cy="178038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ound Same Side Corner Rectangle 18"/>
              <p:cNvSpPr/>
              <p:nvPr/>
            </p:nvSpPr>
            <p:spPr>
              <a:xfrm>
                <a:off x="199177" y="4725909"/>
                <a:ext cx="3576118" cy="320307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76435" y="5349314"/>
                <a:ext cx="328437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Nêu những đặc điểm giúp em nhận biết được cây thông qua hình bên.</a:t>
                </a:r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7" name="Picture 6" descr="Question free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67" y="61335"/>
              <a:ext cx="1350362" cy="135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35901" y="219309"/>
            <a:ext cx="777294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thông là thực vật có mạch dẫn, có hạt trần, không có hoa.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 nằm trên những lá noãn xếp liền thành nón.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2 loại nón: đực (kích thước nhỏ), cái (kích thước lớn).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Rễ, thân, lá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22746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2B52"/>
      </a:accent1>
      <a:accent2>
        <a:srgbClr val="146711"/>
      </a:accent2>
      <a:accent3>
        <a:srgbClr val="2FA9C5"/>
      </a:accent3>
      <a:accent4>
        <a:srgbClr val="01596F"/>
      </a:accent4>
      <a:accent5>
        <a:srgbClr val="092B52"/>
      </a:accent5>
      <a:accent6>
        <a:srgbClr val="14671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602</Words>
  <Application>Microsoft Office PowerPoint</Application>
  <PresentationFormat>Widescreen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#9Slide03 Roboto Condensed</vt:lpstr>
      <vt:lpstr>Arial</vt:lpstr>
      <vt:lpstr>Calibri</vt:lpstr>
      <vt:lpstr>Calibri Light</vt:lpstr>
      <vt:lpstr>Times New Roman</vt:lpstr>
      <vt:lpstr>Wingdings</vt:lpstr>
      <vt:lpstr>方正有猫在_GBK</vt:lpstr>
      <vt:lpstr>1_Office Theme</vt:lpstr>
      <vt:lpstr>PPT定制1801380800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62</cp:revision>
  <dcterms:created xsi:type="dcterms:W3CDTF">2021-08-24T05:51:23Z</dcterms:created>
  <dcterms:modified xsi:type="dcterms:W3CDTF">2022-11-29T00:56:55Z</dcterms:modified>
</cp:coreProperties>
</file>