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0"/>
  </p:notesMasterIdLst>
  <p:sldIdLst>
    <p:sldId id="3091" r:id="rId2"/>
    <p:sldId id="3317" r:id="rId3"/>
    <p:sldId id="3318" r:id="rId4"/>
    <p:sldId id="3145" r:id="rId5"/>
    <p:sldId id="3140" r:id="rId6"/>
    <p:sldId id="3319" r:id="rId7"/>
    <p:sldId id="3141" r:id="rId8"/>
    <p:sldId id="3271" r:id="rId9"/>
    <p:sldId id="3320" r:id="rId10"/>
    <p:sldId id="3321" r:id="rId11"/>
    <p:sldId id="3322" r:id="rId12"/>
    <p:sldId id="3324" r:id="rId13"/>
    <p:sldId id="3325" r:id="rId14"/>
    <p:sldId id="3323" r:id="rId15"/>
    <p:sldId id="3326" r:id="rId16"/>
    <p:sldId id="3327" r:id="rId17"/>
    <p:sldId id="3310"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14/04/2023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40" y="1532936"/>
            <a:ext cx="11299371" cy="5262979"/>
          </a:xfrm>
          <a:prstGeom prst="rect">
            <a:avLst/>
          </a:prstGeom>
        </p:spPr>
        <p:txBody>
          <a:bodyPr wrap="square">
            <a:spAutoFit/>
          </a:bodyPr>
          <a:lstStyle/>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1: </a:t>
            </a:r>
            <a:r>
              <a:rPr lang="en-US" sz="2600" dirty="0" err="1">
                <a:latin typeface="Times New Roman" panose="02020603050405020304" pitchFamily="18" charset="0"/>
                <a:ea typeface="Times New Roman" panose="02020603050405020304" pitchFamily="18" charset="0"/>
              </a:rPr>
              <a:t>Đâu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phát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biểu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nói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lượt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cuối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a:t>
            </a:r>
            <a:r>
              <a:rPr lang="en-US" sz="2600" dirty="0" err="1">
                <a:latin typeface="Times New Roman" panose="02020603050405020304" pitchFamily="18" charset="0"/>
                <a:ea typeface="Times New Roman" panose="02020603050405020304" pitchFamily="18" charset="0"/>
              </a:rPr>
              <a:t>Khi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thì</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còn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tiếp</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a:t>
            </a:r>
            <a:r>
              <a:rPr lang="en-US" sz="2600" dirty="0" err="1">
                <a:latin typeface="Times New Roman" panose="02020603050405020304" pitchFamily="18" charset="0"/>
                <a:ea typeface="Times New Roman" panose="02020603050405020304" pitchFamily="18" charset="0"/>
              </a:rPr>
              <a:t>Cả</a:t>
            </a:r>
            <a:r>
              <a:rPr lang="en-US" sz="2600" dirty="0">
                <a:latin typeface="Times New Roman" panose="02020603050405020304" pitchFamily="18" charset="0"/>
                <a:ea typeface="Times New Roman" panose="02020603050405020304" pitchFamily="18" charset="0"/>
              </a:rPr>
              <a:t> A, B </a:t>
            </a:r>
            <a:r>
              <a:rPr lang="en-US" sz="2600" dirty="0" err="1">
                <a:latin typeface="Times New Roman" panose="02020603050405020304" pitchFamily="18" charset="0"/>
                <a:ea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a:t>
            </a:r>
            <a:r>
              <a:rPr lang="en-US" sz="2600" dirty="0" err="1">
                <a:latin typeface="Times New Roman" panose="02020603050405020304" pitchFamily="18" charset="0"/>
                <a:ea typeface="Times New Roman" panose="02020603050405020304" pitchFamily="18" charset="0"/>
              </a:rPr>
              <a:t>Cả</a:t>
            </a:r>
            <a:r>
              <a:rPr lang="en-US" sz="2600" dirty="0">
                <a:latin typeface="Times New Roman" panose="02020603050405020304" pitchFamily="18" charset="0"/>
                <a:ea typeface="Times New Roman" panose="02020603050405020304" pitchFamily="18" charset="0"/>
              </a:rPr>
              <a:t> A, B </a:t>
            </a:r>
            <a:r>
              <a:rPr lang="en-US" sz="2600" dirty="0" err="1">
                <a:latin typeface="Times New Roman" panose="02020603050405020304" pitchFamily="18" charset="0"/>
                <a:ea typeface="Times New Roman" panose="02020603050405020304" pitchFamily="18" charset="0"/>
              </a:rPr>
              <a:t>sai</a:t>
            </a:r>
            <a:r>
              <a:rPr lang="en-US" sz="2600" dirty="0" smtClean="0">
                <a:latin typeface="Times New Roman" panose="02020603050405020304" pitchFamily="18" charset="0"/>
                <a:ea typeface="Times New Roman" panose="02020603050405020304" pitchFamily="18" charset="0"/>
              </a:rPr>
              <a:t>.</a:t>
            </a:r>
          </a:p>
          <a:p>
            <a:pPr>
              <a:spcBef>
                <a:spcPts val="600"/>
              </a:spcBef>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2: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hiện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công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việc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gì</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Lưu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theo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chiều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tăng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dần</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C. </a:t>
            </a:r>
            <a:r>
              <a:rPr lang="en-US" sz="2600" dirty="0" err="1">
                <a:latin typeface="Times New Roman" panose="02020603050405020304" pitchFamily="18" charset="0"/>
                <a:cs typeface="Times New Roman" panose="02020603050405020304" pitchFamily="18" charset="0"/>
              </a:rPr>
              <a:t>Xử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D.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liệu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cho</a:t>
            </a:r>
            <a:r>
              <a:rPr lang="en-US" sz="2600" dirty="0">
                <a:latin typeface="Times New Roman" panose="02020603050405020304" pitchFamily="18" charset="0"/>
                <a:cs typeface="Times New Roman" panose="02020603050405020304" pitchFamily="18" charset="0"/>
              </a:rPr>
              <a:t>.</a:t>
            </a:r>
          </a:p>
          <a:p>
            <a:pPr>
              <a:spcBef>
                <a:spcPts val="600"/>
              </a:spcBef>
            </a:pPr>
            <a:endParaRPr lang="en-US" sz="2600" dirty="0">
              <a:latin typeface="Times New Roman" panose="02020603050405020304" pitchFamily="18" charset="0"/>
              <a:ea typeface="Times New Roman" panose="02020603050405020304" pitchFamily="18" charset="0"/>
            </a:endParaRPr>
          </a:p>
        </p:txBody>
      </p:sp>
      <p:sp>
        <p:nvSpPr>
          <p:cNvPr id="3" name="TextBox 2"/>
          <p:cNvSpPr txBox="1"/>
          <p:nvPr/>
        </p:nvSpPr>
        <p:spPr>
          <a:xfrm>
            <a:off x="3187336" y="496389"/>
            <a:ext cx="5721530" cy="646331"/>
          </a:xfrm>
          <a:prstGeom prst="rect">
            <a:avLst/>
          </a:prstGeom>
          <a:noFill/>
        </p:spPr>
        <p:txBody>
          <a:bodyPr wrap="square" rtlCol="0">
            <a:sp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TẬP TRẮC NGHIỆM</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573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0000"/>
                                        </p:clrVal>
                                      </p:to>
                                    </p:set>
                                    <p:set>
                                      <p:cBhvr>
                                        <p:cTn id="7" dur="500" fill="hold"/>
                                        <p:tgtEl>
                                          <p:spTgt spid="2">
                                            <p:txEl>
                                              <p:pRg st="3" end="3"/>
                                            </p:txEl>
                                          </p:spTgt>
                                        </p:tgtEl>
                                        <p:attrNameLst>
                                          <p:attrName>fillcolor</p:attrName>
                                        </p:attrNameLst>
                                      </p:cBhvr>
                                      <p:to>
                                        <p:clrVal>
                                          <a:srgbClr val="FF0000"/>
                                        </p:clrVal>
                                      </p:to>
                                    </p:set>
                                    <p:set>
                                      <p:cBhvr>
                                        <p:cTn id="8" dur="500" fill="hold"/>
                                        <p:tgtEl>
                                          <p:spTgt spid="2">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9" end="9"/>
                                            </p:txEl>
                                          </p:spTgt>
                                        </p:tgtEl>
                                        <p:attrNameLst>
                                          <p:attrName>style.color</p:attrName>
                                        </p:attrNameLst>
                                      </p:cBhvr>
                                      <p:to>
                                        <p:clrVal>
                                          <a:srgbClr val="FF0000"/>
                                        </p:clrVal>
                                      </p:to>
                                    </p:set>
                                    <p:set>
                                      <p:cBhvr>
                                        <p:cTn id="13" dur="500" fill="hold"/>
                                        <p:tgtEl>
                                          <p:spTgt spid="2">
                                            <p:txEl>
                                              <p:pRg st="9" end="9"/>
                                            </p:txEl>
                                          </p:spTgt>
                                        </p:tgtEl>
                                        <p:attrNameLst>
                                          <p:attrName>fillcolor</p:attrName>
                                        </p:attrNameLst>
                                      </p:cBhvr>
                                      <p:to>
                                        <p:clrVal>
                                          <a:srgbClr val="FF0000"/>
                                        </p:clrVal>
                                      </p:to>
                                    </p:set>
                                    <p:set>
                                      <p:cBhvr>
                                        <p:cTn id="14" dur="500" fill="hold"/>
                                        <p:tgtEl>
                                          <p:spTgt spid="2">
                                            <p:txEl>
                                              <p:pRg st="9" end="9"/>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995082" y="5281684"/>
            <a:ext cx="423080" cy="368491"/>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sp>
        <p:nvSpPr>
          <p:cNvPr id="6" name="Oval 5"/>
          <p:cNvSpPr/>
          <p:nvPr/>
        </p:nvSpPr>
        <p:spPr>
          <a:xfrm>
            <a:off x="4995082" y="1187355"/>
            <a:ext cx="423080" cy="354842"/>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44137" y="641652"/>
            <a:ext cx="11260183" cy="5586145"/>
          </a:xfrm>
          <a:prstGeom prst="rect">
            <a:avLst/>
          </a:prstGeom>
        </p:spPr>
        <p:txBody>
          <a:bodyPr wrap="square">
            <a:spAutoFit/>
          </a:bodyPr>
          <a:lstStyle/>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3:</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phải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sắp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xếp</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Đúng</a:t>
            </a: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				B</a:t>
            </a:r>
            <a:r>
              <a:rPr lang="en-US" sz="2600" dirty="0">
                <a:latin typeface="Times New Roman" panose="02020603050405020304" pitchFamily="18" charset="0"/>
                <a:ea typeface="Times New Roman" panose="02020603050405020304" pitchFamily="18" charset="0"/>
              </a:rPr>
              <a:t>. Sai.</a:t>
            </a:r>
          </a:p>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4: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việc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như</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thế</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nào</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Sắp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xếp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lại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liệu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bảng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cái</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a:t>
            </a:r>
            <a:r>
              <a:rPr lang="en-US" sz="2600" dirty="0" err="1">
                <a:latin typeface="Times New Roman" panose="02020603050405020304" pitchFamily="18" charset="0"/>
                <a:ea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mục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liệu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xem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mục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liệu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tiếp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mục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liệu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yêu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hoặc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đến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Cho </a:t>
            </a:r>
            <a:r>
              <a:rPr lang="en-US" sz="2600" dirty="0" err="1">
                <a:latin typeface="Times New Roman" panose="02020603050405020304" pitchFamily="18" charset="0"/>
                <a:ea typeface="Times New Roman" panose="02020603050405020304" pitchFamily="18" charset="0"/>
              </a:rPr>
              <a:t>nhỏ</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liệu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thành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a:t>
            </a:r>
            <a:r>
              <a:rPr lang="en-US" sz="2600" dirty="0" err="1">
                <a:latin typeface="Times New Roman" panose="02020603050405020304" pitchFamily="18" charset="0"/>
                <a:ea typeface="Times New Roman" panose="02020603050405020304" pitchFamily="18" charset="0"/>
              </a:rPr>
              <a:t>Bất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bất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kì</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5: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thì</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điều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kiện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dừng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vòng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lặp</a:t>
            </a:r>
            <a:r>
              <a:rPr lang="en-US" sz="2600" dirty="0">
                <a:latin typeface="Times New Roman" panose="02020603050405020304" pitchFamily="18" charset="0"/>
                <a:ea typeface="Times New Roman" panose="02020603050405020304" pitchFamily="18" charset="0"/>
              </a:rPr>
              <a:t>?</a:t>
            </a:r>
          </a:p>
          <a:p>
            <a:pPr marL="514350" indent="-514350">
              <a:spcBef>
                <a:spcPts val="600"/>
              </a:spcBef>
              <a:buAutoNum type="alphaUcPeriod"/>
            </a:pPr>
            <a:r>
              <a:rPr lang="en-US" sz="2600" dirty="0" smtClean="0">
                <a:latin typeface="Times New Roman" panose="02020603050405020304" pitchFamily="18" charset="0"/>
                <a:ea typeface="Times New Roman" panose="02020603050405020304" pitchFamily="18" charset="0"/>
              </a:rPr>
              <a:t>1					B. 2			</a:t>
            </a:r>
          </a:p>
          <a:p>
            <a:pPr marL="514350" indent="-514350">
              <a:spcBef>
                <a:spcPts val="600"/>
              </a:spcBef>
              <a:buAutoNum type="alphaUcPeriod"/>
            </a:pPr>
            <a:r>
              <a:rPr lang="en-US" sz="2600" dirty="0" smtClean="0">
                <a:latin typeface="Times New Roman" panose="02020603050405020304" pitchFamily="18" charset="0"/>
                <a:ea typeface="Times New Roman" panose="02020603050405020304" pitchFamily="18" charset="0"/>
              </a:rPr>
              <a:t>C</a:t>
            </a: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3				D. </a:t>
            </a:r>
            <a:r>
              <a:rPr lang="en-US" sz="2600" dirty="0" err="1" smtClean="0">
                <a:latin typeface="Times New Roman" panose="02020603050405020304" pitchFamily="18" charset="0"/>
                <a:ea typeface="Times New Roman" panose="02020603050405020304" pitchFamily="18" charset="0"/>
              </a:rPr>
              <a:t>Không</a:t>
            </a:r>
            <a:endParaRPr lang="en-US" sz="2600"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9679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mph" presetSubtype="0" fill="hold" nodeType="clickEffect">
                                  <p:stCondLst>
                                    <p:cond delay="0"/>
                                  </p:stCondLst>
                                  <p:iterate type="lt">
                                    <p:tmPct val="4000"/>
                                  </p:iterate>
                                  <p:childTnLst>
                                    <p:set>
                                      <p:cBhvr override="childStyle">
                                        <p:cTn id="10" dur="500" fill="hold"/>
                                        <p:tgtEl>
                                          <p:spTgt spid="2">
                                            <p:txEl>
                                              <p:pRg st="4" end="4"/>
                                            </p:txEl>
                                          </p:spTgt>
                                        </p:tgtEl>
                                        <p:attrNameLst>
                                          <p:attrName>style.color</p:attrName>
                                        </p:attrNameLst>
                                      </p:cBhvr>
                                      <p:to>
                                        <p:clrVal>
                                          <a:srgbClr val="FF0000"/>
                                        </p:clrVal>
                                      </p:to>
                                    </p:set>
                                    <p:set>
                                      <p:cBhvr>
                                        <p:cTn id="11" dur="500" fill="hold"/>
                                        <p:tgtEl>
                                          <p:spTgt spid="2">
                                            <p:txEl>
                                              <p:pRg st="4" end="4"/>
                                            </p:txEl>
                                          </p:spTgt>
                                        </p:tgtEl>
                                        <p:attrNameLst>
                                          <p:attrName>fillcolor</p:attrName>
                                        </p:attrNameLst>
                                      </p:cBhvr>
                                      <p:to>
                                        <p:clrVal>
                                          <a:srgbClr val="FF0000"/>
                                        </p:clrVal>
                                      </p:to>
                                    </p:set>
                                    <p:set>
                                      <p:cBhvr>
                                        <p:cTn id="12" dur="500" fill="hold"/>
                                        <p:tgtEl>
                                          <p:spTgt spid="2">
                                            <p:txEl>
                                              <p:pRg st="4" end="4"/>
                                            </p:txEl>
                                          </p:spTgt>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084394" y="4299045"/>
            <a:ext cx="423081" cy="32754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5924005" y="6003845"/>
            <a:ext cx="368489" cy="395785"/>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5760" y="563604"/>
            <a:ext cx="11247120" cy="6863417"/>
          </a:xfrm>
          <a:prstGeom prst="rect">
            <a:avLst/>
          </a:prstGeom>
        </p:spPr>
        <p:txBody>
          <a:bodyPr wrap="square">
            <a:spAutoFit/>
          </a:bodyPr>
          <a:lstStyle/>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6:</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10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 [2, 6, 8, 4, 10, 12]. </a:t>
            </a:r>
            <a:r>
              <a:rPr lang="en-US" sz="2600" dirty="0" err="1">
                <a:latin typeface="Times New Roman" panose="02020603050405020304" pitchFamily="18" charset="0"/>
                <a:ea typeface="Times New Roman" panose="02020603050405020304" pitchFamily="18" charset="0"/>
              </a:rPr>
              <a:t>Đâu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Thông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báo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a:t>
            </a:r>
            <a:r>
              <a:rPr lang="en-US" sz="2600" dirty="0" err="1">
                <a:latin typeface="Times New Roman" panose="02020603050405020304" pitchFamily="18" charset="0"/>
                <a:ea typeface="Times New Roman" panose="02020603050405020304" pitchFamily="18" charset="0"/>
              </a:rPr>
              <a:t>Thông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báo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a:t>
            </a:r>
            <a:r>
              <a:rPr lang="en-US" sz="2600" dirty="0" err="1">
                <a:latin typeface="Times New Roman" panose="02020603050405020304" pitchFamily="18" charset="0"/>
                <a:ea typeface="Times New Roman" panose="02020603050405020304" pitchFamily="18" charset="0"/>
              </a:rPr>
              <a:t>Thông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báo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giá</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tại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a:t>
            </a:r>
            <a:r>
              <a:rPr lang="en-US" sz="2600" dirty="0">
                <a:latin typeface="Times New Roman" panose="02020603050405020304" pitchFamily="18" charset="0"/>
                <a:ea typeface="Times New Roman" panose="02020603050405020304" pitchFamily="18" charset="0"/>
              </a:rPr>
              <a:t> 5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a:t>
            </a:r>
            <a:r>
              <a:rPr lang="en-US" sz="2600" dirty="0" err="1">
                <a:latin typeface="Times New Roman" panose="02020603050405020304" pitchFamily="18" charset="0"/>
                <a:ea typeface="Times New Roman" panose="02020603050405020304" pitchFamily="18" charset="0"/>
              </a:rPr>
              <a:t>Thông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báo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giá</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tại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a:t>
            </a:r>
            <a:r>
              <a:rPr lang="en-US" sz="2600" dirty="0">
                <a:latin typeface="Times New Roman" panose="02020603050405020304" pitchFamily="18" charset="0"/>
                <a:ea typeface="Times New Roman" panose="02020603050405020304" pitchFamily="18" charset="0"/>
              </a:rPr>
              <a:t> 6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smtClean="0">
                <a:latin typeface="Times New Roman" panose="02020603050405020304" pitchFamily="18" charset="0"/>
                <a:ea typeface="Times New Roman" panose="02020603050405020304" pitchFamily="18" charset="0"/>
              </a:rPr>
              <a:t>.</a:t>
            </a:r>
          </a:p>
          <a:p>
            <a:pPr>
              <a:spcBef>
                <a:spcPts val="600"/>
              </a:spcBef>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7</a:t>
            </a:r>
            <a:r>
              <a:rPr lang="en-US" sz="2600" b="1" dirty="0" smtClean="0">
                <a:latin typeface="Times New Roman" panose="02020603050405020304" pitchFamily="18" charset="0"/>
                <a:cs typeface="Times New Roman" panose="02020603050405020304" pitchFamily="18" charset="0"/>
              </a:rPr>
              <a:t>:</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bao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để</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25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[3, 5, 12, 7, 11, 25]?</a:t>
            </a:r>
          </a:p>
          <a:p>
            <a:pPr>
              <a:spcBef>
                <a:spcPts val="600"/>
              </a:spcBef>
            </a:pPr>
            <a:r>
              <a:rPr lang="en-US" sz="2600" dirty="0">
                <a:latin typeface="Times New Roman" panose="02020603050405020304" pitchFamily="18" charset="0"/>
                <a:cs typeface="Times New Roman" panose="02020603050405020304" pitchFamily="18" charset="0"/>
              </a:rPr>
              <a:t>A. 9. </a:t>
            </a:r>
            <a:r>
              <a:rPr lang="en-US" sz="2600" dirty="0" smtClean="0">
                <a:latin typeface="Times New Roman" panose="02020603050405020304" pitchFamily="18" charset="0"/>
                <a:cs typeface="Times New Roman" panose="02020603050405020304" pitchFamily="18" charset="0"/>
              </a:rPr>
              <a:t>			B.6</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C.7</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D</a:t>
            </a:r>
            <a:r>
              <a:rPr lang="en-US" sz="2600" dirty="0">
                <a:latin typeface="Times New Roman" panose="02020603050405020304" pitchFamily="18" charset="0"/>
                <a:cs typeface="Times New Roman" panose="02020603050405020304" pitchFamily="18" charset="0"/>
              </a:rPr>
              <a:t>. 8.</a:t>
            </a:r>
          </a:p>
          <a:p>
            <a:pPr>
              <a:spcBef>
                <a:spcPts val="600"/>
              </a:spcBef>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8</a:t>
            </a:r>
            <a:r>
              <a:rPr lang="en-US" sz="2600" b="1"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mô</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bằng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ngôn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ngữ</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nhiên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lời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vị</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được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thúc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là</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2		B</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3		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Bước</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4		D. </a:t>
            </a:r>
            <a:r>
              <a:rPr lang="en-US" sz="2600" dirty="0" err="1" smtClean="0">
                <a:latin typeface="Times New Roman" panose="02020603050405020304" pitchFamily="18" charset="0"/>
                <a:cs typeface="Times New Roman" panose="02020603050405020304" pitchFamily="18" charset="0"/>
              </a:rPr>
              <a:t>Bước</a:t>
            </a:r>
            <a:r>
              <a:rPr lang="en-US" sz="2600" dirty="0" smtClean="0">
                <a:latin typeface="Times New Roman" panose="02020603050405020304" pitchFamily="18" charset="0"/>
                <a:cs typeface="Times New Roman" panose="02020603050405020304" pitchFamily="18" charset="0"/>
              </a:rPr>
              <a:t> 5</a:t>
            </a:r>
          </a:p>
          <a:p>
            <a:pPr>
              <a:spcBef>
                <a:spcPts val="600"/>
              </a:spcBef>
            </a:pPr>
            <a:endParaRPr lang="en-US" sz="2600" dirty="0" smtClean="0">
              <a:latin typeface="Times New Roman" panose="02020603050405020304" pitchFamily="18" charset="0"/>
              <a:ea typeface="Times New Roman" panose="02020603050405020304" pitchFamily="18" charset="0"/>
            </a:endParaRPr>
          </a:p>
          <a:p>
            <a:pPr>
              <a:spcBef>
                <a:spcPts val="600"/>
              </a:spcBef>
            </a:pPr>
            <a:endParaRPr lang="en-US" sz="26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85140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0000"/>
                                        </p:clrVal>
                                      </p:to>
                                    </p:set>
                                    <p:set>
                                      <p:cBhvr>
                                        <p:cTn id="7" dur="500" fill="hold"/>
                                        <p:tgtEl>
                                          <p:spTgt spid="2">
                                            <p:txEl>
                                              <p:pRg st="3" end="3"/>
                                            </p:txEl>
                                          </p:spTgt>
                                        </p:tgtEl>
                                        <p:attrNameLst>
                                          <p:attrName>fillcolor</p:attrName>
                                        </p:attrNameLst>
                                      </p:cBhvr>
                                      <p:to>
                                        <p:clrVal>
                                          <a:srgbClr val="FF0000"/>
                                        </p:clrVal>
                                      </p:to>
                                    </p:set>
                                    <p:set>
                                      <p:cBhvr>
                                        <p:cTn id="8" dur="500" fill="hold"/>
                                        <p:tgtEl>
                                          <p:spTgt spid="2">
                                            <p:txEl>
                                              <p:pRg st="3" end="3"/>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772796"/>
            <a:ext cx="11194869" cy="4001095"/>
          </a:xfrm>
          <a:prstGeom prst="rect">
            <a:avLst/>
          </a:prstGeom>
        </p:spPr>
        <p:txBody>
          <a:bodyPr wrap="square">
            <a:spAutoFit/>
          </a:bodyPr>
          <a:lstStyle/>
          <a:p>
            <a:pPr>
              <a:spcBef>
                <a:spcPts val="600"/>
              </a:spcBef>
            </a:pPr>
            <a:r>
              <a:rPr lang="en-US" sz="2600" b="1" dirty="0" err="1">
                <a:latin typeface="Times New Roman" panose="02020603050405020304" pitchFamily="18" charset="0"/>
                <a:cs typeface="Times New Roman" panose="02020603050405020304" pitchFamily="18" charset="0"/>
              </a:rPr>
              <a:t>Câu</a:t>
            </a:r>
            <a:r>
              <a:rPr lang="en-US" sz="2600" b="1" dirty="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9:</a:t>
            </a:r>
            <a:r>
              <a:rPr lang="en-US" sz="2600" dirty="0" smtClean="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Chọn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câu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đúng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hoạt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thuật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toán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kiếm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tuần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tự</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A.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đã</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sắp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xếp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C.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giữa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a:t>
            </a:r>
          </a:p>
          <a:p>
            <a:pPr>
              <a:spcBef>
                <a:spcPts val="600"/>
              </a:spcBef>
            </a:pPr>
            <a:r>
              <a:rPr lang="en-US" sz="2600" dirty="0">
                <a:latin typeface="Times New Roman" panose="02020603050405020304" pitchFamily="18" charset="0"/>
                <a:cs typeface="Times New Roman" panose="02020603050405020304" pitchFamily="18" charset="0"/>
              </a:rPr>
              <a:t>D.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bất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bắt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đầu</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chừng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nào</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thấy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hoặc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chưa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hết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thì</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còn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tiếp</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40552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style.color</p:attrName>
                                        </p:attrNameLst>
                                      </p:cBhvr>
                                      <p:to>
                                        <p:clrVal>
                                          <a:srgbClr val="FF0000"/>
                                        </p:clrVal>
                                      </p:to>
                                    </p:set>
                                    <p:set>
                                      <p:cBhvr>
                                        <p:cTn id="7" dur="500" fill="hold"/>
                                        <p:tgtEl>
                                          <p:spTgt spid="2">
                                            <p:txEl>
                                              <p:pRg st="4" end="4"/>
                                            </p:txEl>
                                          </p:spTgt>
                                        </p:tgtEl>
                                        <p:attrNameLst>
                                          <p:attrName>fillcolor</p:attrName>
                                        </p:attrNameLst>
                                      </p:cBhvr>
                                      <p:to>
                                        <p:clrVal>
                                          <a:srgbClr val="FF0000"/>
                                        </p:clrVal>
                                      </p:to>
                                    </p:set>
                                    <p:set>
                                      <p:cBhvr>
                                        <p:cTn id="8"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263" y="490253"/>
            <a:ext cx="11260181" cy="5586145"/>
          </a:xfrm>
          <a:prstGeom prst="rect">
            <a:avLst/>
          </a:prstGeom>
        </p:spPr>
        <p:txBody>
          <a:bodyPr wrap="square">
            <a:spAutoFit/>
          </a:bodyPr>
          <a:lstStyle/>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a:t>
            </a:r>
            <a:r>
              <a:rPr lang="en-US" sz="2600" b="1" dirty="0" smtClean="0">
                <a:latin typeface="Times New Roman" panose="02020603050405020304" pitchFamily="18" charset="0"/>
                <a:ea typeface="Times New Roman" panose="02020603050405020304" pitchFamily="18" charset="0"/>
              </a:rPr>
              <a:t>10: </a:t>
            </a:r>
            <a:r>
              <a:rPr lang="en-US" sz="2600" dirty="0" err="1">
                <a:latin typeface="Times New Roman" panose="02020603050405020304" pitchFamily="18" charset="0"/>
                <a:ea typeface="Times New Roman" panose="02020603050405020304" pitchFamily="18" charset="0"/>
              </a:rPr>
              <a:t>Bước</a:t>
            </a:r>
            <a:r>
              <a:rPr lang="en-US" sz="2600" dirty="0">
                <a:latin typeface="Times New Roman" panose="02020603050405020304" pitchFamily="18" charset="0"/>
                <a:ea typeface="Times New Roman" panose="02020603050405020304" pitchFamily="18" charset="0"/>
              </a:rPr>
              <a:t> 1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mô</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ngôn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ngữ</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gì</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Kiểm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chưa</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a:t>
            </a:r>
            <a:r>
              <a:rPr lang="en-US" sz="2600" dirty="0" err="1">
                <a:latin typeface="Times New Roman" panose="02020603050405020304" pitchFamily="18" charset="0"/>
                <a:ea typeface="Times New Roman" panose="02020603050405020304" pitchFamily="18" charset="0"/>
              </a:rPr>
              <a:t>Xét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a:t>
            </a:r>
            <a:r>
              <a:rPr lang="en-US" sz="2600" dirty="0" err="1">
                <a:latin typeface="Times New Roman" panose="02020603050405020304" pitchFamily="18" charset="0"/>
                <a:ea typeface="Times New Roman" panose="02020603050405020304" pitchFamily="18" charset="0"/>
              </a:rPr>
              <a:t>Trả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thúc</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a:t>
            </a:r>
            <a:r>
              <a:rPr lang="en-US" sz="2600" dirty="0" err="1">
                <a:latin typeface="Times New Roman" panose="02020603050405020304" pitchFamily="18" charset="0"/>
                <a:ea typeface="Times New Roman" panose="02020603050405020304" pitchFamily="18" charset="0"/>
              </a:rPr>
              <a:t>Trả</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lời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chỉ</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phần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tử</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được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Kết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thúc</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a:t>
            </a:r>
            <a:r>
              <a:rPr lang="en-US" sz="2600" b="1" dirty="0" smtClean="0">
                <a:latin typeface="Times New Roman" panose="02020603050405020304" pitchFamily="18" charset="0"/>
                <a:ea typeface="Times New Roman" panose="02020603050405020304" pitchFamily="18" charset="0"/>
              </a:rPr>
              <a:t>11: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một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bằng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kiếm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tuần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ta </a:t>
            </a:r>
            <a:r>
              <a:rPr lang="en-US" sz="2600" dirty="0" err="1">
                <a:latin typeface="Times New Roman" panose="02020603050405020304" pitchFamily="18" charset="0"/>
                <a:ea typeface="Times New Roman" panose="02020603050405020304" pitchFamily="18" charset="0"/>
              </a:rPr>
              <a:t>thực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hiện</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A. </a:t>
            </a:r>
            <a:r>
              <a:rPr lang="en-US" sz="2600" dirty="0" err="1">
                <a:latin typeface="Times New Roman" panose="02020603050405020304" pitchFamily="18" charset="0"/>
                <a:ea typeface="Times New Roman" panose="02020603050405020304" pitchFamily="18" charset="0"/>
              </a:rPr>
              <a:t>Lấy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ngẫu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một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để</a:t>
            </a:r>
            <a:r>
              <a:rPr lang="en-US" sz="2600" dirty="0">
                <a:latin typeface="Times New Roman" panose="02020603050405020304" pitchFamily="18" charset="0"/>
                <a:ea typeface="Times New Roman" panose="02020603050405020304" pitchFamily="18" charset="0"/>
              </a:rPr>
              <a:t> so </a:t>
            </a:r>
            <a:r>
              <a:rPr lang="en-US" sz="2600" dirty="0" err="1">
                <a:latin typeface="Times New Roman" panose="02020603050405020304" pitchFamily="18" charset="0"/>
                <a:ea typeface="Times New Roman" panose="02020603050405020304" pitchFamily="18" charset="0"/>
              </a:rPr>
              <a:t>sánh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So </a:t>
            </a:r>
            <a:r>
              <a:rPr lang="en-US" sz="2600" dirty="0" err="1">
                <a:latin typeface="Times New Roman" panose="02020603050405020304" pitchFamily="18" charset="0"/>
                <a:ea typeface="Times New Roman" panose="02020603050405020304" pitchFamily="18" charset="0"/>
              </a:rPr>
              <a:t>sánh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lượt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từ</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tiên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trong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a:t>
            </a:r>
            <a:r>
              <a:rPr lang="en-US" sz="2600" dirty="0" err="1">
                <a:latin typeface="Times New Roman" panose="02020603050405020304" pitchFamily="18" charset="0"/>
                <a:ea typeface="Times New Roman" panose="02020603050405020304" pitchFamily="18" charset="0"/>
              </a:rPr>
              <a:t>Sắp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xếp</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theo</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thức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tự</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tăng</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dần</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So </a:t>
            </a:r>
            <a:r>
              <a:rPr lang="en-US" sz="2600" dirty="0" err="1">
                <a:latin typeface="Times New Roman" panose="02020603050405020304" pitchFamily="18" charset="0"/>
                <a:ea typeface="Times New Roman" panose="02020603050405020304" pitchFamily="18" charset="0"/>
              </a:rPr>
              <a:t>sánh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với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ở </a:t>
            </a:r>
            <a:r>
              <a:rPr lang="en-US" sz="2600" dirty="0" err="1">
                <a:latin typeface="Times New Roman" panose="02020603050405020304" pitchFamily="18" charset="0"/>
                <a:ea typeface="Times New Roman" panose="02020603050405020304" pitchFamily="18" charset="0"/>
              </a:rPr>
              <a:t>giữa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dãy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5369156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rgbClr val="FF0000"/>
                                        </p:clrVal>
                                      </p:to>
                                    </p:set>
                                    <p:set>
                                      <p:cBhvr>
                                        <p:cTn id="7" dur="500" fill="hold"/>
                                        <p:tgtEl>
                                          <p:spTgt spid="2">
                                            <p:txEl>
                                              <p:pRg st="2" end="2"/>
                                            </p:txEl>
                                          </p:spTgt>
                                        </p:tgtEl>
                                        <p:attrNameLst>
                                          <p:attrName>fillcolor</p:attrName>
                                        </p:attrNameLst>
                                      </p:cBhvr>
                                      <p:to>
                                        <p:clrVal>
                                          <a:srgbClr val="FF0000"/>
                                        </p:clrVal>
                                      </p:to>
                                    </p:set>
                                    <p:set>
                                      <p:cBhvr>
                                        <p:cTn id="8" dur="500" fill="hold"/>
                                        <p:tgtEl>
                                          <p:spTgt spid="2">
                                            <p:txEl>
                                              <p:pRg st="2" end="2"/>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7" end="7"/>
                                            </p:txEl>
                                          </p:spTgt>
                                        </p:tgtEl>
                                        <p:attrNameLst>
                                          <p:attrName>style.color</p:attrName>
                                        </p:attrNameLst>
                                      </p:cBhvr>
                                      <p:to>
                                        <p:clrVal>
                                          <a:srgbClr val="FF0000"/>
                                        </p:clrVal>
                                      </p:to>
                                    </p:set>
                                    <p:set>
                                      <p:cBhvr>
                                        <p:cTn id="13" dur="500" fill="hold"/>
                                        <p:tgtEl>
                                          <p:spTgt spid="2">
                                            <p:txEl>
                                              <p:pRg st="7" end="7"/>
                                            </p:txEl>
                                          </p:spTgt>
                                        </p:tgtEl>
                                        <p:attrNameLst>
                                          <p:attrName>fillcolor</p:attrName>
                                        </p:attrNameLst>
                                      </p:cBhvr>
                                      <p:to>
                                        <p:clrVal>
                                          <a:srgbClr val="FF0000"/>
                                        </p:clrVal>
                                      </p:to>
                                    </p:set>
                                    <p:set>
                                      <p:cBhvr>
                                        <p:cTn id="14" dur="500" fill="hold"/>
                                        <p:tgtEl>
                                          <p:spTgt spid="2">
                                            <p:txEl>
                                              <p:pRg st="7" end="7"/>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2698" y="610663"/>
            <a:ext cx="5969726" cy="2800767"/>
          </a:xfrm>
          <a:prstGeom prst="rect">
            <a:avLst/>
          </a:prstGeom>
        </p:spPr>
        <p:txBody>
          <a:bodyPr wrap="square">
            <a:spAutoFit/>
          </a:bodyPr>
          <a:lstStyle/>
          <a:p>
            <a:pPr>
              <a:spcBef>
                <a:spcPts val="600"/>
              </a:spcBef>
            </a:pPr>
            <a:r>
              <a:rPr lang="en-US" sz="2600" b="1" dirty="0" err="1">
                <a:latin typeface="Times New Roman" panose="02020603050405020304" pitchFamily="18" charset="0"/>
                <a:ea typeface="Times New Roman" panose="02020603050405020304" pitchFamily="18" charset="0"/>
              </a:rPr>
              <a:t>Câu</a:t>
            </a:r>
            <a:r>
              <a:rPr lang="en-US" sz="2600" b="1" dirty="0">
                <a:latin typeface="Times New Roman" panose="02020603050405020304" pitchFamily="18" charset="0"/>
                <a:ea typeface="Times New Roman" panose="02020603050405020304" pitchFamily="18" charset="0"/>
              </a:rPr>
              <a:t> </a:t>
            </a:r>
            <a:r>
              <a:rPr lang="en-US" sz="2600" b="1" dirty="0" smtClean="0">
                <a:latin typeface="Times New Roman" panose="02020603050405020304" pitchFamily="18" charset="0"/>
                <a:ea typeface="Times New Roman" panose="02020603050405020304" pitchFamily="18" charset="0"/>
              </a:rPr>
              <a:t>12: </a:t>
            </a:r>
            <a:r>
              <a:rPr lang="en-US" sz="2600" dirty="0">
                <a:latin typeface="Times New Roman" panose="02020603050405020304" pitchFamily="18" charset="0"/>
                <a:ea typeface="Times New Roman" panose="02020603050405020304" pitchFamily="18" charset="0"/>
              </a:rPr>
              <a:t>Cho </a:t>
            </a:r>
            <a:r>
              <a:rPr lang="en-US" sz="2600" dirty="0" err="1">
                <a:latin typeface="Times New Roman" panose="02020603050405020304" pitchFamily="18" charset="0"/>
                <a:ea typeface="Times New Roman" panose="02020603050405020304" pitchFamily="18" charset="0"/>
              </a:rPr>
              <a:t>sơ</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đồ</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khối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như</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sau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đầu</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ra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của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thuật</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toán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dưới</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là</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gì</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 </a:t>
            </a:r>
            <a:r>
              <a:rPr lang="en-US" sz="2600" dirty="0" smtClean="0">
                <a:latin typeface="Times New Roman" panose="02020603050405020304" pitchFamily="18" charset="0"/>
                <a:ea typeface="Times New Roman" panose="02020603050405020304" pitchFamily="18" charset="0"/>
              </a:rPr>
              <a:t>A</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Số</a:t>
            </a:r>
            <a:r>
              <a:rPr lang="en-US" sz="2600" dirty="0">
                <a:latin typeface="Times New Roman" panose="02020603050405020304" pitchFamily="18" charset="0"/>
                <a:ea typeface="Times New Roman" panose="02020603050405020304" pitchFamily="18" charset="0"/>
              </a:rPr>
              <a:t> </a:t>
            </a:r>
            <a:r>
              <a:rPr lang="en-US" sz="2600" dirty="0" err="1" smtClean="0">
                <a:latin typeface="Times New Roman" panose="02020603050405020304" pitchFamily="18" charset="0"/>
                <a:ea typeface="Times New Roman" panose="02020603050405020304" pitchFamily="18" charset="0"/>
              </a:rPr>
              <a:t>lượng</a:t>
            </a:r>
            <a:r>
              <a:rPr lang="en-US" sz="2600" dirty="0" smtClean="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sinh</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B. </a:t>
            </a:r>
            <a:r>
              <a:rPr lang="en-US" sz="2600" dirty="0" err="1">
                <a:latin typeface="Times New Roman" panose="02020603050405020304" pitchFamily="18" charset="0"/>
                <a:ea typeface="Times New Roman" panose="02020603050405020304" pitchFamily="18" charset="0"/>
              </a:rPr>
              <a:t>Tên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sinh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bị</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trùng</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C. </a:t>
            </a:r>
            <a:r>
              <a:rPr lang="en-US" sz="2600" dirty="0" err="1">
                <a:latin typeface="Times New Roman" panose="02020603050405020304" pitchFamily="18" charset="0"/>
                <a:ea typeface="Times New Roman" panose="02020603050405020304" pitchFamily="18" charset="0"/>
              </a:rPr>
              <a:t>Có</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thấy</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sinh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cần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tìm</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không</a:t>
            </a:r>
            <a:r>
              <a:rPr lang="en-US" sz="2600" dirty="0">
                <a:latin typeface="Times New Roman" panose="02020603050405020304" pitchFamily="18" charset="0"/>
                <a:ea typeface="Times New Roman" panose="02020603050405020304" pitchFamily="18" charset="0"/>
              </a:rPr>
              <a:t>.</a:t>
            </a:r>
          </a:p>
          <a:p>
            <a:pPr>
              <a:spcBef>
                <a:spcPts val="600"/>
              </a:spcBef>
            </a:pPr>
            <a:r>
              <a:rPr lang="en-US" sz="2600" dirty="0">
                <a:latin typeface="Times New Roman" panose="02020603050405020304" pitchFamily="18" charset="0"/>
                <a:ea typeface="Times New Roman" panose="02020603050405020304" pitchFamily="18" charset="0"/>
              </a:rPr>
              <a:t>D. </a:t>
            </a:r>
            <a:r>
              <a:rPr lang="en-US" sz="2600" dirty="0" err="1">
                <a:latin typeface="Times New Roman" panose="02020603050405020304" pitchFamily="18" charset="0"/>
                <a:ea typeface="Times New Roman" panose="02020603050405020304" pitchFamily="18" charset="0"/>
              </a:rPr>
              <a:t>Danh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sách</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tên</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học</a:t>
            </a:r>
            <a:r>
              <a:rPr lang="en-US" sz="2600" dirty="0">
                <a:latin typeface="Times New Roman" panose="02020603050405020304" pitchFamily="18" charset="0"/>
                <a:ea typeface="Times New Roman" panose="02020603050405020304" pitchFamily="18" charset="0"/>
              </a:rPr>
              <a:t> </a:t>
            </a:r>
            <a:r>
              <a:rPr lang="en-US" sz="2600" dirty="0" err="1">
                <a:latin typeface="Times New Roman" panose="02020603050405020304" pitchFamily="18" charset="0"/>
                <a:ea typeface="Times New Roman" panose="02020603050405020304" pitchFamily="18" charset="0"/>
              </a:rPr>
              <a:t>sinh</a:t>
            </a:r>
            <a:r>
              <a:rPr lang="en-US" sz="2600" dirty="0">
                <a:latin typeface="Times New Roman" panose="02020603050405020304" pitchFamily="18" charset="0"/>
                <a:ea typeface="Times New Roman" panose="02020603050405020304" pitchFamily="18" charset="0"/>
              </a:rPr>
              <a:t>.</a:t>
            </a:r>
          </a:p>
        </p:txBody>
      </p:sp>
      <p:pic>
        <p:nvPicPr>
          <p:cNvPr id="3" name="Picture 2" descr="Trắc nghiệm Tin học 7 Kết nối tri thức Bài 14 (có đáp án): Thuật toán tìm kiếm tuần tự"/>
          <p:cNvPicPr/>
          <p:nvPr/>
        </p:nvPicPr>
        <p:blipFill>
          <a:blip r:embed="rId2">
            <a:extLst>
              <a:ext uri="{28A0092B-C50C-407E-A947-70E740481C1C}">
                <a14:useLocalDpi xmlns:a14="http://schemas.microsoft.com/office/drawing/2010/main" val="0"/>
              </a:ext>
            </a:extLst>
          </a:blip>
          <a:srcRect/>
          <a:stretch>
            <a:fillRect/>
          </a:stretch>
        </p:blipFill>
        <p:spPr bwMode="auto">
          <a:xfrm>
            <a:off x="5629013" y="67114"/>
            <a:ext cx="6308896" cy="6790886"/>
          </a:xfrm>
          <a:prstGeom prst="rect">
            <a:avLst/>
          </a:prstGeom>
          <a:noFill/>
          <a:ln>
            <a:noFill/>
          </a:ln>
        </p:spPr>
      </p:pic>
    </p:spTree>
    <p:extLst>
      <p:ext uri="{BB962C8B-B14F-4D97-AF65-F5344CB8AC3E}">
        <p14:creationId xmlns:p14="http://schemas.microsoft.com/office/powerpoint/2010/main" val="37551480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3" end="3"/>
                                            </p:txEl>
                                          </p:spTgt>
                                        </p:tgtEl>
                                        <p:attrNameLst>
                                          <p:attrName>style.color</p:attrName>
                                        </p:attrNameLst>
                                      </p:cBhvr>
                                      <p:to>
                                        <p:clrVal>
                                          <a:srgbClr val="FF0000"/>
                                        </p:clrVal>
                                      </p:to>
                                    </p:set>
                                    <p:set>
                                      <p:cBhvr>
                                        <p:cTn id="7" dur="500" fill="hold"/>
                                        <p:tgtEl>
                                          <p:spTgt spid="2">
                                            <p:txEl>
                                              <p:pRg st="3" end="3"/>
                                            </p:txEl>
                                          </p:spTgt>
                                        </p:tgtEl>
                                        <p:attrNameLst>
                                          <p:attrName>fillcolor</p:attrName>
                                        </p:attrNameLst>
                                      </p:cBhvr>
                                      <p:to>
                                        <p:clrVal>
                                          <a:srgbClr val="FF0000"/>
                                        </p:clrVal>
                                      </p:to>
                                    </p:set>
                                    <p:set>
                                      <p:cBhvr>
                                        <p:cTn id="8" dur="500" fill="hold"/>
                                        <p:tgtEl>
                                          <p:spTgt spid="2">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3041" y="744772"/>
            <a:ext cx="5249838" cy="4078039"/>
          </a:xfrm>
          <a:prstGeom prst="rect">
            <a:avLst/>
          </a:prstGeom>
        </p:spPr>
        <p:txBody>
          <a:bodyPr wrap="square">
            <a:spAutoFit/>
          </a:bodyPr>
          <a:lstStyle/>
          <a:p>
            <a:pPr>
              <a:spcBef>
                <a:spcPts val="600"/>
              </a:spcBef>
            </a:pPr>
            <a:r>
              <a:rPr lang="en-US" sz="2600" b="1" dirty="0" err="1" smtClean="0">
                <a:solidFill>
                  <a:srgbClr val="000000"/>
                </a:solidFill>
                <a:latin typeface="Times New Roman" panose="02020603050405020304" pitchFamily="18" charset="0"/>
                <a:cs typeface="Times New Roman" panose="02020603050405020304" pitchFamily="18" charset="0"/>
              </a:rPr>
              <a:t>Câu</a:t>
            </a:r>
            <a:r>
              <a:rPr lang="en-US" sz="2600" b="1" dirty="0" smtClean="0">
                <a:solidFill>
                  <a:srgbClr val="000000"/>
                </a:solidFill>
                <a:latin typeface="Times New Roman" panose="02020603050405020304" pitchFamily="18" charset="0"/>
                <a:cs typeface="Times New Roman" panose="02020603050405020304" pitchFamily="18" charset="0"/>
              </a:rPr>
              <a:t> 13: </a:t>
            </a:r>
            <a:r>
              <a:rPr lang="vi-VN" sz="2600" dirty="0" smtClean="0">
                <a:solidFill>
                  <a:srgbClr val="000000"/>
                </a:solidFill>
                <a:latin typeface="Times New Roman" panose="02020603050405020304" pitchFamily="18" charset="0"/>
                <a:cs typeface="Times New Roman" panose="02020603050405020304" pitchFamily="18" charset="0"/>
              </a:rPr>
              <a:t>Cho </a:t>
            </a:r>
            <a:r>
              <a:rPr lang="vi-VN" sz="2600" dirty="0">
                <a:solidFill>
                  <a:srgbClr val="000000"/>
                </a:solidFill>
                <a:latin typeface="Times New Roman" panose="02020603050405020304" pitchFamily="18" charset="0"/>
                <a:cs typeface="Times New Roman" panose="02020603050405020304" pitchFamily="18" charset="0"/>
              </a:rPr>
              <a:t>sơ đồ khối dùng để mô tả thuật toán tìm kiếm tuần tự tên sách như hình </a:t>
            </a:r>
            <a:r>
              <a:rPr lang="vi-VN" sz="2600" dirty="0" smtClean="0">
                <a:solidFill>
                  <a:srgbClr val="000000"/>
                </a:solidFill>
                <a:latin typeface="Times New Roman" panose="02020603050405020304" pitchFamily="18" charset="0"/>
                <a:cs typeface="Times New Roman" panose="02020603050405020304" pitchFamily="18" charset="0"/>
              </a:rPr>
              <a:t>bên</a:t>
            </a:r>
            <a:r>
              <a:rPr lang="en-US" sz="2600" dirty="0" smtClean="0">
                <a:solidFill>
                  <a:srgbClr val="000000"/>
                </a:solidFill>
                <a:latin typeface="Times New Roman" panose="02020603050405020304" pitchFamily="18" charset="0"/>
                <a:cs typeface="Times New Roman" panose="02020603050405020304" pitchFamily="18" charset="0"/>
              </a:rPr>
              <a:t>. </a:t>
            </a:r>
            <a:r>
              <a:rPr lang="vi-VN" sz="2600" dirty="0" smtClean="0">
                <a:latin typeface="Times New Roman" panose="02020603050405020304" pitchFamily="18" charset="0"/>
                <a:cs typeface="Times New Roman" panose="02020603050405020304" pitchFamily="18" charset="0"/>
              </a:rPr>
              <a:t>Thông </a:t>
            </a:r>
            <a:r>
              <a:rPr lang="vi-VN" sz="2600" dirty="0">
                <a:latin typeface="Times New Roman" panose="02020603050405020304" pitchFamily="18" charset="0"/>
                <a:cs typeface="Times New Roman" panose="02020603050405020304" pitchFamily="18" charset="0"/>
              </a:rPr>
              <a:t>tin đầu vào tại vị trí X (phía dưới bắt đầu) là?</a:t>
            </a:r>
            <a:endParaRPr lang="en-US" sz="2600" dirty="0" smtClean="0">
              <a:solidFill>
                <a:srgbClr val="000000"/>
              </a:solidFill>
              <a:latin typeface="Times New Roman" panose="02020603050405020304" pitchFamily="18" charset="0"/>
              <a:cs typeface="Times New Roman" panose="02020603050405020304" pitchFamily="18" charset="0"/>
            </a:endParaRPr>
          </a:p>
          <a:p>
            <a:pPr>
              <a:spcBef>
                <a:spcPts val="600"/>
              </a:spcBef>
            </a:pPr>
            <a:r>
              <a:rPr lang="en-US" sz="2600" dirty="0" smtClean="0">
                <a:latin typeface="Times New Roman" panose="02020603050405020304" pitchFamily="18" charset="0"/>
                <a:cs typeface="Times New Roman" panose="02020603050405020304" pitchFamily="18" charset="0"/>
              </a:rPr>
              <a:t>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cần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tìm</a:t>
            </a:r>
            <a:endParaRPr lang="en-US" sz="2600" dirty="0">
              <a:latin typeface="Times New Roman" panose="02020603050405020304" pitchFamily="18" charset="0"/>
              <a:cs typeface="Times New Roman" panose="02020603050405020304" pitchFamily="18" charset="0"/>
            </a:endParaRPr>
          </a:p>
          <a:p>
            <a:pPr>
              <a:spcBef>
                <a:spcPts val="600"/>
              </a:spcBef>
            </a:pPr>
            <a:r>
              <a:rPr lang="en-US" sz="2600" dirty="0">
                <a:latin typeface="Times New Roman" panose="02020603050405020304" pitchFamily="18" charset="0"/>
                <a:cs typeface="Times New Roman" panose="02020603050405020304" pitchFamily="18" charset="0"/>
              </a:rPr>
              <a:t>B.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endParaRPr lang="en-US" sz="2600" dirty="0">
              <a:latin typeface="Times New Roman" panose="02020603050405020304" pitchFamily="18" charset="0"/>
              <a:cs typeface="Times New Roman" panose="02020603050405020304" pitchFamily="18" charset="0"/>
            </a:endParaRPr>
          </a:p>
          <a:p>
            <a:pPr>
              <a:spcBef>
                <a:spcPts val="600"/>
              </a:spcBef>
            </a:pPr>
            <a:r>
              <a:rPr lang="en-US" sz="2600" dirty="0">
                <a:latin typeface="Times New Roman" panose="02020603050405020304" pitchFamily="18" charset="0"/>
                <a:cs typeface="Times New Roman" panose="02020603050405020304" pitchFamily="18" charset="0"/>
              </a:rPr>
              <a:t>C. </a:t>
            </a:r>
            <a:r>
              <a:rPr lang="en-US" sz="2600" dirty="0" err="1">
                <a:latin typeface="Times New Roman" panose="02020603050405020304" pitchFamily="18" charset="0"/>
                <a:cs typeface="Times New Roman" panose="02020603050405020304" pitchFamily="18" charset="0"/>
              </a:rPr>
              <a:t>Danh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sách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học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sinh</a:t>
            </a:r>
            <a:r>
              <a:rPr lang="en-US" sz="2600" dirty="0">
                <a:latin typeface="Times New Roman" panose="02020603050405020304" pitchFamily="18" charset="0"/>
                <a:cs typeface="Times New Roman" panose="02020603050405020304" pitchFamily="18" charset="0"/>
              </a:rPr>
              <a:t> </a:t>
            </a:r>
          </a:p>
          <a:p>
            <a:pPr>
              <a:spcBef>
                <a:spcPts val="600"/>
              </a:spcBef>
            </a:pPr>
            <a:r>
              <a:rPr lang="en-US" sz="2600" dirty="0">
                <a:latin typeface="Times New Roman" panose="02020603050405020304" pitchFamily="18" charset="0"/>
                <a:cs typeface="Times New Roman" panose="02020603050405020304" pitchFamily="18" charset="0"/>
              </a:rPr>
              <a:t>D. </a:t>
            </a:r>
            <a:r>
              <a:rPr lang="en-US" sz="2600" dirty="0" err="1">
                <a:latin typeface="Times New Roman" panose="02020603050405020304" pitchFamily="18" charset="0"/>
                <a:cs typeface="Times New Roman" panose="02020603050405020304" pitchFamily="18" charset="0"/>
              </a:rPr>
              <a:t>Đáp</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án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khác</a:t>
            </a:r>
            <a:endParaRPr lang="en-US" sz="2600" dirty="0">
              <a:latin typeface="Times New Roman" panose="02020603050405020304" pitchFamily="18" charset="0"/>
              <a:cs typeface="Times New Roman" panose="02020603050405020304" pitchFamily="18" charset="0"/>
            </a:endParaRPr>
          </a:p>
          <a:p>
            <a:pPr>
              <a:spcBef>
                <a:spcPts val="600"/>
              </a:spcBef>
            </a:pPr>
            <a:endParaRPr lang="en-US" sz="2600" dirty="0">
              <a:latin typeface="Times New Roman" panose="02020603050405020304" pitchFamily="18" charset="0"/>
              <a:cs typeface="Times New Roman" panose="02020603050405020304" pitchFamily="18" charset="0"/>
            </a:endParaRPr>
          </a:p>
        </p:txBody>
      </p:sp>
      <p:pic>
        <p:nvPicPr>
          <p:cNvPr id="1026" name="Picture 2" descr="Trắc nghiệm Tin học 7 Kết nối tri thức Bài 14 (có đáp án): Thuật toán tìm kiếm tuần t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3962" y="0"/>
            <a:ext cx="735803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201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2" end="2"/>
                                            </p:txEl>
                                          </p:spTgt>
                                        </p:tgtEl>
                                        <p:attrNameLst>
                                          <p:attrName>style.color</p:attrName>
                                        </p:attrNameLst>
                                      </p:cBhvr>
                                      <p:to>
                                        <p:clrVal>
                                          <a:srgbClr val="FF0000"/>
                                        </p:clrVal>
                                      </p:to>
                                    </p:set>
                                    <p:set>
                                      <p:cBhvr>
                                        <p:cTn id="7" dur="500" fill="hold"/>
                                        <p:tgtEl>
                                          <p:spTgt spid="2">
                                            <p:txEl>
                                              <p:pRg st="2" end="2"/>
                                            </p:txEl>
                                          </p:spTgt>
                                        </p:tgtEl>
                                        <p:attrNameLst>
                                          <p:attrName>fillcolor</p:attrName>
                                        </p:attrNameLst>
                                      </p:cBhvr>
                                      <p:to>
                                        <p:clrVal>
                                          <a:srgbClr val="FF0000"/>
                                        </p:clrVal>
                                      </p:to>
                                    </p:set>
                                    <p:set>
                                      <p:cBhvr>
                                        <p:cTn id="8" dur="500" fill="hold"/>
                                        <p:tgtEl>
                                          <p:spTgt spid="2">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512178"/>
            <a:ext cx="3490335" cy="952468"/>
          </a:xfrm>
          <a:prstGeom prst="rect">
            <a:avLst/>
          </a:prstGeom>
        </p:spPr>
      </p:pic>
      <p:pic>
        <p:nvPicPr>
          <p:cNvPr id="4" name="Picture 3">
            <a:extLst>
              <a:ext uri="{FF2B5EF4-FFF2-40B4-BE49-F238E27FC236}">
                <a16:creationId xmlns:a16="http://schemas.microsoft.com/office/drawing/2014/main" id="{3FB323C8-06D1-4516-A370-97A6F66D32B6}"/>
              </a:ext>
            </a:extLst>
          </p:cNvPr>
          <p:cNvPicPr>
            <a:picLocks noChangeAspect="1"/>
          </p:cNvPicPr>
          <p:nvPr/>
        </p:nvPicPr>
        <p:blipFill rotWithShape="1">
          <a:blip r:embed="rId3"/>
          <a:srcRect t="89178" b="83"/>
          <a:stretch/>
        </p:blipFill>
        <p:spPr>
          <a:xfrm>
            <a:off x="325980" y="1585731"/>
            <a:ext cx="11285398" cy="740780"/>
          </a:xfrm>
          <a:prstGeom prst="rect">
            <a:avLst/>
          </a:prstGeom>
        </p:spPr>
      </p:pic>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Với mỗi họ tên khách hàng trong danh sách</a:t>
            </a:r>
            <a:r>
              <a:rPr lang="en-US" sz="2000" dirty="0">
                <a:latin typeface="UTM Avo" panose="02040603050506020204" pitchFamily="18" charset="0"/>
                <a:cs typeface="Times New Roman" panose="02020603050405020304" pitchFamily="18" charset="0"/>
              </a:rPr>
              <a:t>,</a:t>
            </a:r>
          </a:p>
          <a:p>
            <a:pPr algn="just" defTabSz="342900">
              <a:lnSpc>
                <a:spcPct val="150000"/>
              </a:lnSpc>
            </a:pPr>
            <a:r>
              <a:rPr lang="vi-VN" sz="2000" dirty="0">
                <a:latin typeface="UTM Avo" panose="02040603050506020204" pitchFamily="18" charset="0"/>
                <a:cs typeface="Times New Roman" panose="02020603050405020304" pitchFamily="18" charset="0"/>
              </a:rPr>
              <a:t>An kiểm tra xem có đúng họ tên khách hàng mà mẹ yêu cầu không</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en-US" sz="2000" dirty="0">
                <a:latin typeface="UTM Avo" panose="02040603050506020204" pitchFamily="18" charset="0"/>
                <a:cs typeface="Times New Roman" panose="02020603050405020304" pitchFamily="18" charset="0"/>
                <a:sym typeface="Wingdings 2" panose="05020102010507070707" pitchFamily="18" charset="2"/>
              </a:rPr>
              <a:t>- </a:t>
            </a:r>
            <a:r>
              <a:rPr lang="en-US" sz="2000" dirty="0">
                <a:latin typeface="UTM Avo" panose="02040603050506020204" pitchFamily="18" charset="0"/>
                <a:cs typeface="Times New Roman" panose="02020603050405020304" pitchFamily="18" charset="0"/>
              </a:rPr>
              <a:t>N</a:t>
            </a:r>
            <a:r>
              <a:rPr lang="vi-VN" sz="2000" dirty="0">
                <a:latin typeface="UTM Avo" panose="02040603050506020204" pitchFamily="18" charset="0"/>
                <a:cs typeface="Times New Roman" panose="02020603050405020304" pitchFamily="18" charset="0"/>
              </a:rPr>
              <a:t>ếu đúng thì ghi ra địa chỉ và kết thúc công việc</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en-US" sz="2000" dirty="0">
                <a:latin typeface="UTM Avo" panose="02040603050506020204" pitchFamily="18" charset="0"/>
                <a:cs typeface="Times New Roman" panose="02020603050405020304" pitchFamily="18" charset="0"/>
                <a:sym typeface="Wingdings 2" panose="05020102010507070707" pitchFamily="18" charset="2"/>
              </a:rPr>
              <a:t>- </a:t>
            </a:r>
            <a:r>
              <a:rPr lang="en-US" sz="2000" dirty="0" err="1">
                <a:latin typeface="UTM Avo" panose="02040603050506020204" pitchFamily="18" charset="0"/>
                <a:cs typeface="Times New Roman" panose="02020603050405020304" pitchFamily="18" charset="0"/>
              </a:rPr>
              <a:t>Nếu</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không đú</a:t>
            </a:r>
            <a:r>
              <a:rPr lang="en-US" sz="2000" dirty="0">
                <a:latin typeface="UTM Avo" panose="02040603050506020204" pitchFamily="18" charset="0"/>
                <a:cs typeface="Times New Roman" panose="02020603050405020304" pitchFamily="18" charset="0"/>
              </a:rPr>
              <a:t>ng </a:t>
            </a:r>
            <a:r>
              <a:rPr lang="vi-VN" sz="2000" dirty="0">
                <a:latin typeface="UTM Avo" panose="02040603050506020204" pitchFamily="18" charset="0"/>
                <a:cs typeface="Times New Roman" panose="02020603050405020304" pitchFamily="18" charset="0"/>
              </a:rPr>
              <a:t>thì chuyển đến họ tên khách hàng tiếp theo.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en-US" sz="2000" dirty="0">
                <a:latin typeface="UTM Avo" panose="02040603050506020204" pitchFamily="18" charset="0"/>
                <a:cs typeface="Times New Roman" panose="02020603050405020304" pitchFamily="18" charset="0"/>
                <a:sym typeface="Wingdings 2" panose="05020102010507070707" pitchFamily="18" charset="2"/>
              </a:rPr>
              <a:t>- </a:t>
            </a:r>
            <a:r>
              <a:rPr lang="vi-VN" sz="2000" dirty="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Như vậy, chừng nào chưa tìm thấy và chưa tìm hết thì còn tìm tiếp.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en-US" sz="2000" dirty="0">
                <a:latin typeface="UTM Avo" panose="02040603050506020204" pitchFamily="18" charset="0"/>
                <a:cs typeface="Times New Roman" panose="02020603050405020304" pitchFamily="18" charset="0"/>
              </a:rPr>
              <a:t>	</a:t>
            </a:r>
            <a:r>
              <a:rPr lang="en-US" sz="2000" dirty="0">
                <a:latin typeface="UTM Avo" panose="02040603050506020204" pitchFamily="18" charset="0"/>
                <a:cs typeface="Times New Roman" panose="02020603050405020304" pitchFamily="18" charset="0"/>
                <a:sym typeface="Wingdings" panose="05000000000000000000" pitchFamily="2" charset="2"/>
              </a:rPr>
              <a:t> </a:t>
            </a:r>
            <a:r>
              <a:rPr lang="vi-VN" sz="2000" dirty="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dirty="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dirty="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dirty="0">
              <a:latin typeface="UTM Avo" panose="02040603050506020204" pitchFamily="18" charset="0"/>
              <a:cs typeface="Times New Roman" panose="02020603050405020304" pitchFamily="18" charset="0"/>
            </a:endParaRPr>
          </a:p>
          <a:p>
            <a:pPr algn="just" defTabSz="342900">
              <a:lnSpc>
                <a:spcPct val="150000"/>
              </a:lnSpc>
            </a:pPr>
            <a:r>
              <a:rPr lang="vi-VN" sz="2000" dirty="0">
                <a:latin typeface="UTM Avo" panose="02040603050506020204" pitchFamily="18" charset="0"/>
                <a:cs typeface="Times New Roman" panose="02020603050405020304" pitchFamily="18" charset="0"/>
              </a:rPr>
              <a:t>• Điều kiện thứ hai: kiểm tra đã hết danh sách chưa. </a:t>
            </a:r>
            <a:endParaRPr lang="en-US" sz="2000" dirty="0" smtClean="0">
              <a:latin typeface="UTM Avo" panose="02040603050506020204" pitchFamily="18" charset="0"/>
              <a:cs typeface="Times New Roman" panose="02020603050405020304" pitchFamily="18" charset="0"/>
            </a:endParaRPr>
          </a:p>
          <a:p>
            <a:pPr algn="just" defTabSz="342900">
              <a:lnSpc>
                <a:spcPct val="150000"/>
              </a:lnSpc>
            </a:pPr>
            <a:r>
              <a:rPr lang="vi-VN" sz="2000" dirty="0" smtClean="0">
                <a:latin typeface="UTM Avo" panose="02040603050506020204" pitchFamily="18" charset="0"/>
                <a:cs typeface="Times New Roman" panose="02020603050405020304" pitchFamily="18" charset="0"/>
              </a:rPr>
              <a:t>Các </a:t>
            </a:r>
            <a:r>
              <a:rPr lang="vi-VN" sz="2000" dirty="0">
                <a:latin typeface="UTM Avo" panose="02040603050506020204" pitchFamily="18" charset="0"/>
                <a:cs typeface="Times New Roman" panose="02020603050405020304" pitchFamily="18" charset="0"/>
              </a:rPr>
              <a:t>bước thực hiện tìm kiếm địa chỉ khách hàng của An được mô tả ở sơ đồ khối trong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14.1.</a:t>
            </a:r>
            <a:endParaRPr lang="vi-VN" sz="2000" dirty="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par>
                          <p:cTn id="74" fill="hold">
                            <p:stCondLst>
                              <p:cond delay="3000"/>
                            </p:stCondLst>
                            <p:childTnLst>
                              <p:par>
                                <p:cTn id="75" presetID="42" presetClass="entr" presetSubtype="0" fill="hold" nodeType="afterEffect">
                                  <p:stCondLst>
                                    <p:cond delay="0"/>
                                  </p:stCondLst>
                                  <p:childTnLst>
                                    <p:set>
                                      <p:cBhvr>
                                        <p:cTn id="76" dur="1" fill="hold">
                                          <p:stCondLst>
                                            <p:cond delay="0"/>
                                          </p:stCondLst>
                                        </p:cTn>
                                        <p:tgtEl>
                                          <p:spTgt spid="2">
                                            <p:txEl>
                                              <p:pRg st="10" end="10"/>
                                            </p:txEl>
                                          </p:spTgt>
                                        </p:tgtEl>
                                        <p:attrNameLst>
                                          <p:attrName>style.visibility</p:attrName>
                                        </p:attrNameLst>
                                      </p:cBhvr>
                                      <p:to>
                                        <p:strVal val="visible"/>
                                      </p:to>
                                    </p:set>
                                    <p:animEffect transition="in" filter="fade">
                                      <p:cBhvr>
                                        <p:cTn id="77" dur="1000"/>
                                        <p:tgtEl>
                                          <p:spTgt spid="2">
                                            <p:txEl>
                                              <p:pRg st="10" end="10"/>
                                            </p:txEl>
                                          </p:spTgt>
                                        </p:tgtEl>
                                      </p:cBhvr>
                                    </p:animEffect>
                                    <p:anim calcmode="lin" valueType="num">
                                      <p:cBhvr>
                                        <p:cTn id="78"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112817"/>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919859607"/>
              </p:ext>
            </p:extLst>
          </p:nvPr>
        </p:nvGraphicFramePr>
        <p:xfrm>
          <a:off x="783770" y="719666"/>
          <a:ext cx="10898714" cy="5255988"/>
        </p:xfrm>
        <a:graphic>
          <a:graphicData uri="http://schemas.openxmlformats.org/drawingml/2006/table">
            <a:tbl>
              <a:tblPr firstRow="1" bandRow="1">
                <a:tableStyleId>{5C22544A-7EE6-4342-B048-85BDC9FD1C3A}</a:tableStyleId>
              </a:tblPr>
              <a:tblGrid>
                <a:gridCol w="1414971">
                  <a:extLst>
                    <a:ext uri="{9D8B030D-6E8A-4147-A177-3AD203B41FA5}">
                      <a16:colId xmlns:a16="http://schemas.microsoft.com/office/drawing/2014/main" val="2852249945"/>
                    </a:ext>
                  </a:extLst>
                </a:gridCol>
                <a:gridCol w="1842131">
                  <a:extLst>
                    <a:ext uri="{9D8B030D-6E8A-4147-A177-3AD203B41FA5}">
                      <a16:colId xmlns:a16="http://schemas.microsoft.com/office/drawing/2014/main" val="3181844330"/>
                    </a:ext>
                  </a:extLst>
                </a:gridCol>
                <a:gridCol w="2537349">
                  <a:extLst>
                    <a:ext uri="{9D8B030D-6E8A-4147-A177-3AD203B41FA5}">
                      <a16:colId xmlns:a16="http://schemas.microsoft.com/office/drawing/2014/main" val="2525741648"/>
                    </a:ext>
                  </a:extLst>
                </a:gridCol>
                <a:gridCol w="2402006">
                  <a:extLst>
                    <a:ext uri="{9D8B030D-6E8A-4147-A177-3AD203B41FA5}">
                      <a16:colId xmlns:a16="http://schemas.microsoft.com/office/drawing/2014/main" val="2055123998"/>
                    </a:ext>
                  </a:extLst>
                </a:gridCol>
                <a:gridCol w="2702257">
                  <a:extLst>
                    <a:ext uri="{9D8B030D-6E8A-4147-A177-3AD203B41FA5}">
                      <a16:colId xmlns:a16="http://schemas.microsoft.com/office/drawing/2014/main" val="2797115472"/>
                    </a:ext>
                  </a:extLst>
                </a:gridCol>
              </a:tblGrid>
              <a:tr h="748998">
                <a:tc>
                  <a:txBody>
                    <a:bodyP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Lần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lặp</a:t>
                      </a:r>
                      <a:endParaRPr lang="en-US" sz="2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Tên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nước</a:t>
                      </a:r>
                      <a:endParaRPr lang="en-US" sz="22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Có</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đúng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tên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nước</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cần</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tìm</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không</a:t>
                      </a:r>
                      <a:r>
                        <a:rPr lang="en-US" sz="2200" baseline="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Có</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đúng</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là</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đã</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hết</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danh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sách</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không</a:t>
                      </a:r>
                      <a:r>
                        <a:rPr lang="en-US" sz="2200" baseline="0" dirty="0" smtClean="0">
                          <a:solidFill>
                            <a:schemeClr val="tx1"/>
                          </a:solidFill>
                          <a:latin typeface="Times New Roman" panose="02020603050405020304" pitchFamily="18" charset="0"/>
                          <a:cs typeface="Times New Roman" panose="02020603050405020304" pitchFamily="18" charset="0"/>
                        </a:rPr>
                        <a:t>?</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200" dirty="0" err="1" smtClean="0">
                          <a:solidFill>
                            <a:schemeClr val="tx1"/>
                          </a:solidFill>
                          <a:latin typeface="Times New Roman" panose="02020603050405020304" pitchFamily="18" charset="0"/>
                          <a:cs typeface="Times New Roman" panose="02020603050405020304" pitchFamily="18" charset="0"/>
                        </a:rPr>
                        <a:t>Đầu</a:t>
                      </a:r>
                      <a:r>
                        <a:rPr lang="en-US" sz="2200" baseline="0" dirty="0" smtClean="0">
                          <a:solidFill>
                            <a:schemeClr val="tx1"/>
                          </a:solidFill>
                          <a:latin typeface="Times New Roman" panose="02020603050405020304" pitchFamily="18" charset="0"/>
                          <a:cs typeface="Times New Roman" panose="02020603050405020304" pitchFamily="18" charset="0"/>
                        </a:rPr>
                        <a:t> </a:t>
                      </a:r>
                      <a:r>
                        <a:rPr lang="en-US" sz="2200" baseline="0" dirty="0" err="1" smtClean="0">
                          <a:solidFill>
                            <a:schemeClr val="tx1"/>
                          </a:solidFill>
                          <a:latin typeface="Times New Roman" panose="02020603050405020304" pitchFamily="18" charset="0"/>
                          <a:cs typeface="Times New Roman" panose="02020603050405020304" pitchFamily="18" charset="0"/>
                        </a:rPr>
                        <a:t>ra</a:t>
                      </a:r>
                      <a:endParaRPr lang="en-US" sz="2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1062016064"/>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5479030"/>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32339040"/>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0817899"/>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48926126"/>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2288986"/>
                  </a:ext>
                </a:extLst>
              </a:tr>
              <a:tr h="748998">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24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8422569"/>
                  </a:ext>
                </a:extLst>
              </a:tr>
            </a:tbl>
          </a:graphicData>
        </a:graphic>
      </p:graphicFrame>
      <p:sp>
        <p:nvSpPr>
          <p:cNvPr id="4" name="TextBox 3"/>
          <p:cNvSpPr txBox="1"/>
          <p:nvPr/>
        </p:nvSpPr>
        <p:spPr>
          <a:xfrm>
            <a:off x="968991" y="1678675"/>
            <a:ext cx="99628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1</a:t>
            </a:r>
          </a:p>
        </p:txBody>
      </p:sp>
      <p:sp>
        <p:nvSpPr>
          <p:cNvPr id="5" name="TextBox 4"/>
          <p:cNvSpPr txBox="1"/>
          <p:nvPr/>
        </p:nvSpPr>
        <p:spPr>
          <a:xfrm>
            <a:off x="2333768" y="1678675"/>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Bolivia</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373398" y="1651380"/>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993768" y="1678676"/>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968991" y="2402006"/>
            <a:ext cx="996287"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2</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2333768" y="2402006"/>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Albania</a:t>
            </a:r>
            <a:endParaRPr lang="en-US" sz="24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4373398" y="2374711"/>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993768" y="2402007"/>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12" name="TextBox 11"/>
          <p:cNvSpPr txBox="1"/>
          <p:nvPr/>
        </p:nvSpPr>
        <p:spPr>
          <a:xfrm>
            <a:off x="968991" y="3125337"/>
            <a:ext cx="996287"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3</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333768" y="3125337"/>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Scotland</a:t>
            </a:r>
            <a:endParaRPr lang="en-US" sz="24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4373398" y="3098042"/>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93768" y="3125338"/>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68991" y="3887252"/>
            <a:ext cx="99628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4</a:t>
            </a:r>
          </a:p>
        </p:txBody>
      </p:sp>
      <p:sp>
        <p:nvSpPr>
          <p:cNvPr id="17" name="TextBox 16"/>
          <p:cNvSpPr txBox="1"/>
          <p:nvPr/>
        </p:nvSpPr>
        <p:spPr>
          <a:xfrm>
            <a:off x="2333768" y="3887252"/>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Canada</a:t>
            </a:r>
            <a:endParaRPr lang="en-US" sz="24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4373398" y="3859957"/>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6993768" y="3887253"/>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968991" y="4621872"/>
            <a:ext cx="996287"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5</a:t>
            </a:r>
            <a:endParaRPr lang="en-US" sz="24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333768" y="4621872"/>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Vietnam</a:t>
            </a:r>
            <a:endParaRPr lang="en-US" sz="2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4373398" y="4594577"/>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6993768" y="4621873"/>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Sai</a:t>
            </a:r>
            <a:endParaRPr lang="en-US" sz="24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968991" y="5419634"/>
            <a:ext cx="996287" cy="461665"/>
          </a:xfrm>
          <a:prstGeom prst="rect">
            <a:avLst/>
          </a:prstGeom>
          <a:noFill/>
        </p:spPr>
        <p:txBody>
          <a:bodyPr wrap="square" rtlCol="0">
            <a:spAutoFit/>
          </a:bodyPr>
          <a:lstStyle/>
          <a:p>
            <a:pPr algn="ctr"/>
            <a:r>
              <a:rPr lang="en-US" sz="2400" dirty="0">
                <a:latin typeface="Times New Roman" panose="02020603050405020304" pitchFamily="18" charset="0"/>
                <a:cs typeface="Times New Roman" panose="02020603050405020304" pitchFamily="18" charset="0"/>
              </a:rPr>
              <a:t>6</a:t>
            </a:r>
          </a:p>
        </p:txBody>
      </p:sp>
      <p:sp>
        <p:nvSpPr>
          <p:cNvPr id="27" name="TextBox 26"/>
          <p:cNvSpPr txBox="1"/>
          <p:nvPr/>
        </p:nvSpPr>
        <p:spPr>
          <a:xfrm>
            <a:off x="8939284" y="5392339"/>
            <a:ext cx="2743200" cy="430887"/>
          </a:xfrm>
          <a:prstGeom prst="rect">
            <a:avLst/>
          </a:prstGeom>
          <a:noFill/>
        </p:spPr>
        <p:txBody>
          <a:bodyPr wrap="square" rtlCol="0">
            <a:spAutoFit/>
          </a:bodyPr>
          <a:lstStyle/>
          <a:p>
            <a:pPr algn="ctr"/>
            <a:r>
              <a:rPr lang="en-US" sz="2200" dirty="0" err="1" smtClean="0">
                <a:latin typeface="Times New Roman" panose="02020603050405020304" pitchFamily="18" charset="0"/>
                <a:cs typeface="Times New Roman" panose="02020603050405020304" pitchFamily="18" charset="0"/>
              </a:rPr>
              <a:t>Tìm</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thấy</a:t>
            </a:r>
            <a:r>
              <a:rPr lang="en-US" sz="2200" dirty="0" smtClean="0">
                <a:latin typeface="Times New Roman" panose="02020603050405020304" pitchFamily="18" charset="0"/>
                <a:cs typeface="Times New Roman" panose="02020603050405020304" pitchFamily="18" charset="0"/>
              </a:rPr>
              <a:t> ở </a:t>
            </a:r>
            <a:r>
              <a:rPr lang="en-US" sz="2200" dirty="0" err="1" smtClean="0">
                <a:latin typeface="Times New Roman" panose="02020603050405020304" pitchFamily="18" charset="0"/>
                <a:cs typeface="Times New Roman" panose="02020603050405020304" pitchFamily="18" charset="0"/>
              </a:rPr>
              <a:t>vị</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trí</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số</a:t>
            </a:r>
            <a:r>
              <a:rPr lang="en-US" sz="2200" dirty="0" smtClean="0">
                <a:latin typeface="Times New Roman" panose="02020603050405020304" pitchFamily="18" charset="0"/>
                <a:cs typeface="Times New Roman" panose="02020603050405020304" pitchFamily="18" charset="0"/>
              </a:rPr>
              <a:t> 6</a:t>
            </a:r>
            <a:endParaRPr lang="en-US" sz="2200"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2333768" y="5419634"/>
            <a:ext cx="1433014" cy="461665"/>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Iceland</a:t>
            </a:r>
            <a:endParaRPr lang="en-US" sz="2400"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4373398" y="5392339"/>
            <a:ext cx="1433014" cy="461665"/>
          </a:xfrm>
          <a:prstGeom prst="rect">
            <a:avLst/>
          </a:prstGeom>
          <a:noFill/>
        </p:spPr>
        <p:txBody>
          <a:bodyPr wrap="square" rtlCol="0">
            <a:spAutoFit/>
          </a:bodyPr>
          <a:lstStyle/>
          <a:p>
            <a:pPr algn="ctr"/>
            <a:r>
              <a:rPr lang="en-US" sz="2400" dirty="0" err="1" smtClean="0">
                <a:latin typeface="Times New Roman" panose="02020603050405020304" pitchFamily="18" charset="0"/>
                <a:cs typeface="Times New Roman" panose="02020603050405020304" pitchFamily="18" charset="0"/>
              </a:rPr>
              <a:t>Đúng</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7605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500"/>
                                        <p:tgtEl>
                                          <p:spTgt spid="1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fade">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500"/>
                                        <p:tgtEl>
                                          <p:spTgt spid="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500"/>
                                        <p:tgtEl>
                                          <p:spTgt spid="20"/>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500"/>
                                        <p:tgtEl>
                                          <p:spTgt spid="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500"/>
                                        <p:tgtEl>
                                          <p:spTgt spid="23"/>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500"/>
                                        <p:tgtEl>
                                          <p:spTgt spid="25"/>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fade">
                                      <p:cBhvr>
                                        <p:cTn id="117" dur="5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fade">
                                      <p:cBhvr>
                                        <p:cTn id="1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7" grpId="0"/>
      <p:bldP spid="25" grpId="0"/>
      <p:bldP spid="26"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9488</TotalTime>
  <Words>1042</Words>
  <Application>Microsoft Office PowerPoint</Application>
  <PresentationFormat>Widescreen</PresentationFormat>
  <Paragraphs>124</Paragraphs>
  <Slides>18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Wingdings 2</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504</cp:revision>
  <dcterms:created xsi:type="dcterms:W3CDTF">2021-11-14T08:33:55Z</dcterms:created>
  <dcterms:modified xsi:type="dcterms:W3CDTF">2023-04-14T07:42:11Z</dcterms:modified>
</cp:coreProperties>
</file>