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0"/>
  </p:notesMasterIdLst>
  <p:sldIdLst>
    <p:sldId id="3099" r:id="rId2"/>
    <p:sldId id="3312" r:id="rId3"/>
    <p:sldId id="3259" r:id="rId4"/>
    <p:sldId id="3228" r:id="rId5"/>
    <p:sldId id="3229" r:id="rId6"/>
    <p:sldId id="3230" r:id="rId7"/>
    <p:sldId id="3309" r:id="rId8"/>
    <p:sldId id="3231" r:id="rId9"/>
    <p:sldId id="3232" r:id="rId10"/>
    <p:sldId id="3233" r:id="rId11"/>
    <p:sldId id="3237" r:id="rId12"/>
    <p:sldId id="3313" r:id="rId13"/>
    <p:sldId id="3238" r:id="rId14"/>
    <p:sldId id="3239" r:id="rId15"/>
    <p:sldId id="3260" r:id="rId16"/>
    <p:sldId id="3261" r:id="rId17"/>
    <p:sldId id="3287"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73" d="100"/>
          <a:sy n="73"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12</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8381" y="3517546"/>
            <a:ext cx="3160048" cy="3150569"/>
          </a:xfrm>
          <a:prstGeom prst="rect">
            <a:avLst/>
          </a:prstGeom>
          <a:ln>
            <a:solidFill>
              <a:schemeClr val="bg1"/>
            </a:solidFill>
          </a:ln>
        </p:spPr>
      </p:pic>
      <p:pic>
        <p:nvPicPr>
          <p:cNvPr id="4" name="Picture 3">
            <a:extLst>
              <a:ext uri="{FF2B5EF4-FFF2-40B4-BE49-F238E27FC236}">
                <a16:creationId xmlns:a16="http://schemas.microsoft.com/office/drawing/2014/main" id="{D7A882DB-1D26-43DA-AECE-FBEEBAF55DE5}"/>
              </a:ext>
            </a:extLst>
          </p:cNvPr>
          <p:cNvPicPr>
            <a:picLocks noChangeAspect="1"/>
          </p:cNvPicPr>
          <p:nvPr/>
        </p:nvPicPr>
        <p:blipFill>
          <a:blip r:embed="rId3"/>
          <a:stretch>
            <a:fillRect/>
          </a:stretch>
        </p:blipFill>
        <p:spPr>
          <a:xfrm>
            <a:off x="3898723" y="1035604"/>
            <a:ext cx="7970874" cy="1427889"/>
          </a:xfrm>
          <a:prstGeom prst="rect">
            <a:avLst/>
          </a:prstGeom>
        </p:spPr>
      </p:pic>
    </p:spTree>
    <p:extLst>
      <p:ext uri="{BB962C8B-B14F-4D97-AF65-F5344CB8AC3E}">
        <p14:creationId xmlns:p14="http://schemas.microsoft.com/office/powerpoint/2010/main" val="290976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8A5FA-39FD-4FF9-B271-B3CFAA4DA49D}"/>
              </a:ext>
            </a:extLst>
          </p:cNvPr>
          <p:cNvPicPr>
            <a:picLocks noChangeAspect="1"/>
          </p:cNvPicPr>
          <p:nvPr/>
        </p:nvPicPr>
        <p:blipFill>
          <a:blip r:embed="rId2"/>
          <a:stretch>
            <a:fillRect/>
          </a:stretch>
        </p:blipFill>
        <p:spPr>
          <a:xfrm>
            <a:off x="630889" y="1588603"/>
            <a:ext cx="10994316" cy="3247484"/>
          </a:xfrm>
          <a:prstGeom prst="rect">
            <a:avLst/>
          </a:prstGeom>
        </p:spPr>
      </p:pic>
      <p:sp>
        <p:nvSpPr>
          <p:cNvPr id="4" name="Rectangle 3">
            <a:extLst>
              <a:ext uri="{FF2B5EF4-FFF2-40B4-BE49-F238E27FC236}">
                <a16:creationId xmlns:a16="http://schemas.microsoft.com/office/drawing/2014/main" id="{4A10F90A-C38F-44C0-96D3-30C0392964D1}"/>
              </a:ext>
            </a:extLst>
          </p:cNvPr>
          <p:cNvSpPr/>
          <p:nvPr/>
        </p:nvSpPr>
        <p:spPr>
          <a:xfrm>
            <a:off x="554090" y="389323"/>
            <a:ext cx="11147915" cy="950325"/>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b) Sử dụng các công cụ định dạng văn bản </a:t>
            </a:r>
          </a:p>
          <a:p>
            <a:pPr>
              <a:lnSpc>
                <a:spcPct val="150000"/>
              </a:lnSpc>
            </a:pPr>
            <a:r>
              <a:rPr lang="vi-VN" sz="2000">
                <a:latin typeface="UTM Avo" panose="02040603050506020204" pitchFamily="18" charset="0"/>
                <a:cs typeface="Times New Roman" panose="02020603050405020304" pitchFamily="18" charset="0"/>
              </a:rPr>
              <a:t>Các công cụ định dạng văn bản của phần mềm trình chiếu nằm trong thẻ Home</a:t>
            </a:r>
          </a:p>
        </p:txBody>
      </p:sp>
      <p:sp>
        <p:nvSpPr>
          <p:cNvPr id="5" name="Rectangle 4">
            <a:extLst>
              <a:ext uri="{FF2B5EF4-FFF2-40B4-BE49-F238E27FC236}">
                <a16:creationId xmlns:a16="http://schemas.microsoft.com/office/drawing/2014/main" id="{9DDE6594-6C48-4789-870E-A4502E5FCDC6}"/>
              </a:ext>
            </a:extLst>
          </p:cNvPr>
          <p:cNvSpPr/>
          <p:nvPr/>
        </p:nvSpPr>
        <p:spPr>
          <a:xfrm>
            <a:off x="554089" y="4836087"/>
            <a:ext cx="11147915" cy="1411990"/>
          </a:xfrm>
          <a:prstGeom prst="rect">
            <a:avLst/>
          </a:prstGeom>
        </p:spPr>
        <p:txBody>
          <a:bodyPr wrap="square">
            <a:spAutoFit/>
          </a:bodyPr>
          <a:lstStyle/>
          <a:p>
            <a:pPr algn="just">
              <a:lnSpc>
                <a:spcPct val="150000"/>
              </a:lnSpc>
            </a:pPr>
            <a:r>
              <a:rPr lang="vi-VN" sz="2000">
                <a:latin typeface="UTM Avo" panose="02040603050506020204" pitchFamily="18" charset="0"/>
                <a:cs typeface="Times New Roman" panose="02020603050405020304" pitchFamily="18" charset="0"/>
              </a:rPr>
              <a:t>Em hãy sử dụng các công cụ định dạng văn bản, thêm kí hiệu đầu dòng,... để định dạng, đồng thời biên tập lại nội dung văn bản trong trang chiếu, chọn lọc từ ngữ, làm nổi bật ý chính,... để nội dung ngắn gọn, cô đọng. </a:t>
            </a:r>
          </a:p>
        </p:txBody>
      </p:sp>
    </p:spTree>
    <p:extLst>
      <p:ext uri="{BB962C8B-B14F-4D97-AF65-F5344CB8AC3E}">
        <p14:creationId xmlns:p14="http://schemas.microsoft.com/office/powerpoint/2010/main" val="115644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B190C-055B-4BC2-8078-931A88B2F5DC}"/>
              </a:ext>
            </a:extLst>
          </p:cNvPr>
          <p:cNvPicPr>
            <a:picLocks noChangeAspect="1"/>
          </p:cNvPicPr>
          <p:nvPr/>
        </p:nvPicPr>
        <p:blipFill>
          <a:blip r:embed="rId2"/>
          <a:stretch>
            <a:fillRect/>
          </a:stretch>
        </p:blipFill>
        <p:spPr>
          <a:xfrm>
            <a:off x="1822022" y="1062109"/>
            <a:ext cx="8612047" cy="5405113"/>
          </a:xfrm>
          <a:prstGeom prst="rect">
            <a:avLst/>
          </a:prstGeom>
        </p:spPr>
      </p:pic>
      <p:sp>
        <p:nvSpPr>
          <p:cNvPr id="4" name="Rectangle 3">
            <a:extLst>
              <a:ext uri="{FF2B5EF4-FFF2-40B4-BE49-F238E27FC236}">
                <a16:creationId xmlns:a16="http://schemas.microsoft.com/office/drawing/2014/main" id="{3F28E75D-FB99-4DBF-9012-CB54939333E7}"/>
              </a:ext>
            </a:extLst>
          </p:cNvPr>
          <p:cNvSpPr/>
          <p:nvPr/>
        </p:nvSpPr>
        <p:spPr>
          <a:xfrm>
            <a:off x="554087" y="390778"/>
            <a:ext cx="11147915" cy="488660"/>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Ví dụ một phương án biên tập và định dạng lại trang chiếu trình bày ý tưởng dự án</a:t>
            </a:r>
          </a:p>
        </p:txBody>
      </p:sp>
    </p:spTree>
    <p:extLst>
      <p:ext uri="{BB962C8B-B14F-4D97-AF65-F5344CB8AC3E}">
        <p14:creationId xmlns:p14="http://schemas.microsoft.com/office/powerpoint/2010/main" val="290241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10F90A-C38F-44C0-96D3-30C0392964D1}"/>
              </a:ext>
            </a:extLst>
          </p:cNvPr>
          <p:cNvSpPr/>
          <p:nvPr/>
        </p:nvSpPr>
        <p:spPr>
          <a:xfrm>
            <a:off x="554090" y="389323"/>
            <a:ext cx="11147915" cy="494110"/>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c) Áp dụng các mẫu định dạng</a:t>
            </a:r>
          </a:p>
        </p:txBody>
      </p:sp>
      <p:pic>
        <p:nvPicPr>
          <p:cNvPr id="6" name="Picture 5">
            <a:extLst>
              <a:ext uri="{FF2B5EF4-FFF2-40B4-BE49-F238E27FC236}">
                <a16:creationId xmlns:a16="http://schemas.microsoft.com/office/drawing/2014/main" id="{61613E13-75E1-4856-8ADE-F78034444846}"/>
              </a:ext>
            </a:extLst>
          </p:cNvPr>
          <p:cNvPicPr>
            <a:picLocks noChangeAspect="1"/>
          </p:cNvPicPr>
          <p:nvPr/>
        </p:nvPicPr>
        <p:blipFill rotWithShape="1">
          <a:blip r:embed="rId2"/>
          <a:srcRect b="2049"/>
          <a:stretch/>
        </p:blipFill>
        <p:spPr>
          <a:xfrm>
            <a:off x="3518704" y="1140943"/>
            <a:ext cx="8183301" cy="5327733"/>
          </a:xfrm>
          <a:prstGeom prst="rect">
            <a:avLst/>
          </a:prstGeom>
        </p:spPr>
      </p:pic>
      <p:sp>
        <p:nvSpPr>
          <p:cNvPr id="7" name="Rectangle 6">
            <a:extLst>
              <a:ext uri="{FF2B5EF4-FFF2-40B4-BE49-F238E27FC236}">
                <a16:creationId xmlns:a16="http://schemas.microsoft.com/office/drawing/2014/main" id="{117F7D0C-BF23-4EEC-A42C-7BFAA829C9F5}"/>
              </a:ext>
            </a:extLst>
          </p:cNvPr>
          <p:cNvSpPr/>
          <p:nvPr/>
        </p:nvSpPr>
        <p:spPr>
          <a:xfrm>
            <a:off x="554090" y="883433"/>
            <a:ext cx="3804213" cy="1878143"/>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Các mẫu định dạng (theme) thiết kế sẵn được hiển thị trực quan trong nhóm </a:t>
            </a:r>
            <a:r>
              <a:rPr lang="vi-VN" sz="2000" b="1">
                <a:latin typeface="UTM Avo" panose="02040603050506020204" pitchFamily="18" charset="0"/>
                <a:cs typeface="Times New Roman" panose="02020603050405020304" pitchFamily="18" charset="0"/>
              </a:rPr>
              <a:t>Themes</a:t>
            </a:r>
            <a:r>
              <a:rPr lang="vi-VN" sz="2000">
                <a:latin typeface="UTM Avo" panose="02040603050506020204" pitchFamily="18" charset="0"/>
                <a:cs typeface="Times New Roman" panose="02020603050405020304" pitchFamily="18" charset="0"/>
              </a:rPr>
              <a:t> của thẻ </a:t>
            </a:r>
            <a:r>
              <a:rPr lang="vi-VN" sz="2000" b="1">
                <a:latin typeface="UTM Avo" panose="02040603050506020204" pitchFamily="18" charset="0"/>
                <a:cs typeface="Times New Roman" panose="02020603050405020304" pitchFamily="18" charset="0"/>
              </a:rPr>
              <a:t>Design</a:t>
            </a:r>
            <a:r>
              <a:rPr lang="vi-VN"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4904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7EDBA-B379-4047-8DD6-DC4E9FE15EEC}"/>
              </a:ext>
            </a:extLst>
          </p:cNvPr>
          <p:cNvSpPr/>
          <p:nvPr/>
        </p:nvSpPr>
        <p:spPr>
          <a:xfrm>
            <a:off x="554091" y="389323"/>
            <a:ext cx="7837555" cy="3258649"/>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d) Chèn hình ảnh vào trang chiếu</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trang, vị trí trong trang cần chèn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Insert/Pictures </a:t>
            </a:r>
            <a:r>
              <a:rPr lang="vi-VN" sz="2000">
                <a:latin typeface="UTM Avo" panose="02040603050506020204" pitchFamily="18" charset="0"/>
                <a:cs typeface="Times New Roman" panose="02020603050405020304" pitchFamily="18" charset="0"/>
              </a:rPr>
              <a:t>để mở hộp thoại </a:t>
            </a:r>
            <a:r>
              <a:rPr lang="vi-VN" sz="2000" b="1">
                <a:latin typeface="UTM Avo" panose="02040603050506020204" pitchFamily="18" charset="0"/>
                <a:cs typeface="Times New Roman" panose="02020603050405020304" pitchFamily="18" charset="0"/>
              </a:rPr>
              <a:t>Insert Picture.</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3.</a:t>
            </a:r>
            <a:r>
              <a:rPr lang="vi-VN" sz="2000">
                <a:latin typeface="UTM Avo" panose="02040603050506020204" pitchFamily="18" charset="0"/>
                <a:cs typeface="Times New Roman" panose="02020603050405020304" pitchFamily="18" charset="0"/>
              </a:rPr>
              <a:t> Chọn tệp ảnh, nháy chuột chọn nút </a:t>
            </a:r>
            <a:r>
              <a:rPr lang="vi-VN" sz="2000" b="1">
                <a:latin typeface="UTM Avo" panose="02040603050506020204" pitchFamily="18" charset="0"/>
                <a:cs typeface="Times New Roman" panose="02020603050405020304" pitchFamily="18" charset="0"/>
              </a:rPr>
              <a:t>Insert</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nSpc>
                <a:spcPct val="150000"/>
              </a:lnSpc>
            </a:pPr>
            <a:r>
              <a:rPr lang="vi-VN" sz="2000">
                <a:latin typeface="UTM Avo" panose="02040603050506020204" pitchFamily="18" charset="0"/>
                <a:cs typeface="Times New Roman" panose="02020603050405020304" pitchFamily="18" charset="0"/>
              </a:rPr>
              <a:t>Hình ảnh đã chọn được chèn vào trang chiếu.</a:t>
            </a:r>
          </a:p>
          <a:p>
            <a:pPr>
              <a:lnSpc>
                <a:spcPct val="150000"/>
              </a:lnSpc>
            </a:pPr>
            <a:r>
              <a:rPr lang="vi-VN" sz="2000" b="1">
                <a:latin typeface="UTM Avo" panose="02040603050506020204" pitchFamily="18" charset="0"/>
                <a:cs typeface="Times New Roman" panose="02020603050405020304" pitchFamily="18" charset="0"/>
              </a:rPr>
              <a:t>Lưu ý: </a:t>
            </a:r>
            <a:r>
              <a:rPr lang="vi-VN" sz="2000">
                <a:latin typeface="UTM Avo" panose="02040603050506020204" pitchFamily="18" charset="0"/>
                <a:cs typeface="Times New Roman" panose="02020603050405020304" pitchFamily="18" charset="0"/>
              </a:rPr>
              <a:t>Em có thể chèn hình ảnh vào trang chiếu bằng cách sử dụng lệnh </a:t>
            </a:r>
            <a:r>
              <a:rPr lang="vi-VN" sz="2000" b="1">
                <a:latin typeface="UTM Avo" panose="02040603050506020204" pitchFamily="18" charset="0"/>
                <a:cs typeface="Times New Roman" panose="02020603050405020304" pitchFamily="18" charset="0"/>
              </a:rPr>
              <a:t>Copy</a:t>
            </a:r>
            <a:r>
              <a:rPr lang="vi-VN" sz="2000">
                <a:latin typeface="UTM Avo" panose="02040603050506020204" pitchFamily="18" charset="0"/>
                <a:cs typeface="Times New Roman" panose="02020603050405020304" pitchFamily="18" charset="0"/>
              </a:rPr>
              <a:t> và </a:t>
            </a:r>
            <a:r>
              <a:rPr lang="vi-VN" sz="2000" b="1">
                <a:latin typeface="UTM Avo" panose="02040603050506020204" pitchFamily="18" charset="0"/>
                <a:cs typeface="Times New Roman" panose="02020603050405020304" pitchFamily="18" charset="0"/>
              </a:rPr>
              <a:t>Paste</a:t>
            </a:r>
            <a:r>
              <a:rPr lang="vi-VN" sz="2000">
                <a:latin typeface="UTM Avo" panose="020406030505060202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1F07E6C8-CA79-467B-B9DC-224153DA1B23}"/>
              </a:ext>
            </a:extLst>
          </p:cNvPr>
          <p:cNvPicPr>
            <a:picLocks noChangeAspect="1"/>
          </p:cNvPicPr>
          <p:nvPr/>
        </p:nvPicPr>
        <p:blipFill>
          <a:blip r:embed="rId2"/>
          <a:stretch>
            <a:fillRect/>
          </a:stretch>
        </p:blipFill>
        <p:spPr>
          <a:xfrm>
            <a:off x="8719329" y="757375"/>
            <a:ext cx="3129348" cy="2890597"/>
          </a:xfrm>
          <a:prstGeom prst="rect">
            <a:avLst/>
          </a:prstGeom>
        </p:spPr>
      </p:pic>
    </p:spTree>
    <p:extLst>
      <p:ext uri="{BB962C8B-B14F-4D97-AF65-F5344CB8AC3E}">
        <p14:creationId xmlns:p14="http://schemas.microsoft.com/office/powerpoint/2010/main" val="226508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1000"/>
                                        <p:tgtEl>
                                          <p:spTgt spid="4">
                                            <p:txEl>
                                              <p:pRg st="5" end="5"/>
                                            </p:txEl>
                                          </p:spTgt>
                                        </p:tgtEl>
                                      </p:cBhvr>
                                    </p:animEffect>
                                    <p:anim calcmode="lin" valueType="num">
                                      <p:cBhvr>
                                        <p:cTn id="4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2CE56-CB5D-48AA-8C4E-5DE7302C13B5}"/>
              </a:ext>
            </a:extLst>
          </p:cNvPr>
          <p:cNvPicPr>
            <a:picLocks noChangeAspect="1"/>
          </p:cNvPicPr>
          <p:nvPr/>
        </p:nvPicPr>
        <p:blipFill rotWithShape="1">
          <a:blip r:embed="rId2"/>
          <a:srcRect r="51978" b="10117"/>
          <a:stretch/>
        </p:blipFill>
        <p:spPr>
          <a:xfrm>
            <a:off x="1087646" y="3429000"/>
            <a:ext cx="4537276" cy="2923676"/>
          </a:xfrm>
          <a:prstGeom prst="rect">
            <a:avLst/>
          </a:prstGeom>
        </p:spPr>
      </p:pic>
      <p:sp>
        <p:nvSpPr>
          <p:cNvPr id="4" name="Rectangle 3">
            <a:extLst>
              <a:ext uri="{FF2B5EF4-FFF2-40B4-BE49-F238E27FC236}">
                <a16:creationId xmlns:a16="http://schemas.microsoft.com/office/drawing/2014/main" id="{3964C357-E974-441B-83A9-4BD979B97C56}"/>
              </a:ext>
            </a:extLst>
          </p:cNvPr>
          <p:cNvSpPr/>
          <p:nvPr/>
        </p:nvSpPr>
        <p:spPr>
          <a:xfrm>
            <a:off x="555211" y="340101"/>
            <a:ext cx="10950024" cy="2942024"/>
          </a:xfrm>
          <a:prstGeom prst="rect">
            <a:avLst/>
          </a:prstGeom>
        </p:spPr>
        <p:txBody>
          <a:bodyPr wrap="square">
            <a:spAutoFit/>
          </a:bodyPr>
          <a:lstStyle/>
          <a:p>
            <a:pPr>
              <a:lnSpc>
                <a:spcPct val="150000"/>
              </a:lnSpc>
            </a:pPr>
            <a:r>
              <a:rPr lang="en-US" b="1">
                <a:solidFill>
                  <a:srgbClr val="0000FF"/>
                </a:solidFill>
                <a:latin typeface="UTM Avo" panose="02040603050506020204" pitchFamily="18" charset="0"/>
                <a:cs typeface="Times New Roman" panose="02020603050405020304" pitchFamily="18" charset="0"/>
              </a:rPr>
              <a:t>e) Sử dụng các công cụ định dạng cho hình ảnh</a:t>
            </a:r>
          </a:p>
          <a:p>
            <a:pPr algn="just">
              <a:lnSpc>
                <a:spcPct val="150000"/>
              </a:lnSpc>
            </a:pPr>
            <a:r>
              <a:rPr lang="vi-VN">
                <a:latin typeface="UTM Avo" panose="02040603050506020204" pitchFamily="18" charset="0"/>
                <a:cs typeface="Times New Roman" panose="02020603050405020304" pitchFamily="18" charset="0"/>
              </a:rPr>
              <a:t>Sau khi chèn hình ảnh vào trang chiếu, em có thể sử dụng các công cụ để: thay đổi vị trí và kích thước, thêm đường viền tạo khung, thay đổi lớp, cắt hình, quay hình,...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Giả sử em chèn hình ảnh vào trang chiếu tiêu đề để minh hoạ.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Sau khi chèn, hình ảnh xuất hiện trong trang chiếu như Hình 12.7. Em cần thay đổi lớp để hình ảnh nằm bên dưới văn bản (không che mất văn bản) và thay đổi vị trí, kích thước hình ảnh cho phù hợp với mục đích minh hoạ.</a:t>
            </a:r>
          </a:p>
        </p:txBody>
      </p:sp>
      <p:pic>
        <p:nvPicPr>
          <p:cNvPr id="6" name="Picture 5">
            <a:extLst>
              <a:ext uri="{FF2B5EF4-FFF2-40B4-BE49-F238E27FC236}">
                <a16:creationId xmlns:a16="http://schemas.microsoft.com/office/drawing/2014/main" id="{9D93F4A7-8FA3-4503-B1B9-7605D408D1FF}"/>
              </a:ext>
            </a:extLst>
          </p:cNvPr>
          <p:cNvPicPr>
            <a:picLocks noChangeAspect="1"/>
          </p:cNvPicPr>
          <p:nvPr/>
        </p:nvPicPr>
        <p:blipFill rotWithShape="1">
          <a:blip r:embed="rId2"/>
          <a:srcRect l="52108" t="183" r="-130" b="2923"/>
          <a:stretch/>
        </p:blipFill>
        <p:spPr>
          <a:xfrm>
            <a:off x="6567078" y="3429000"/>
            <a:ext cx="4537276" cy="3151790"/>
          </a:xfrm>
          <a:prstGeom prst="rect">
            <a:avLst/>
          </a:prstGeom>
        </p:spPr>
      </p:pic>
      <p:sp>
        <p:nvSpPr>
          <p:cNvPr id="2" name="Arrow: Right 1">
            <a:extLst>
              <a:ext uri="{FF2B5EF4-FFF2-40B4-BE49-F238E27FC236}">
                <a16:creationId xmlns:a16="http://schemas.microsoft.com/office/drawing/2014/main" id="{608BFACA-7AE5-41B4-98EE-268604348525}"/>
              </a:ext>
            </a:extLst>
          </p:cNvPr>
          <p:cNvSpPr/>
          <p:nvPr/>
        </p:nvSpPr>
        <p:spPr>
          <a:xfrm>
            <a:off x="5891514" y="4363656"/>
            <a:ext cx="486137" cy="59030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19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8C25D-D95F-4D39-B326-1194D55DCE51}"/>
              </a:ext>
            </a:extLst>
          </p:cNvPr>
          <p:cNvPicPr>
            <a:picLocks noChangeAspect="1"/>
          </p:cNvPicPr>
          <p:nvPr/>
        </p:nvPicPr>
        <p:blipFill>
          <a:blip r:embed="rId2"/>
          <a:stretch>
            <a:fillRect/>
          </a:stretch>
        </p:blipFill>
        <p:spPr>
          <a:xfrm>
            <a:off x="4280079" y="1329903"/>
            <a:ext cx="7556881" cy="4978300"/>
          </a:xfrm>
          <a:prstGeom prst="rect">
            <a:avLst/>
          </a:prstGeom>
        </p:spPr>
      </p:pic>
      <p:sp>
        <p:nvSpPr>
          <p:cNvPr id="4" name="Rectangle 3">
            <a:extLst>
              <a:ext uri="{FF2B5EF4-FFF2-40B4-BE49-F238E27FC236}">
                <a16:creationId xmlns:a16="http://schemas.microsoft.com/office/drawing/2014/main" id="{9D6600CB-A564-4BAF-91AF-3A2DDAABDD10}"/>
              </a:ext>
            </a:extLst>
          </p:cNvPr>
          <p:cNvSpPr/>
          <p:nvPr/>
        </p:nvSpPr>
        <p:spPr>
          <a:xfrm>
            <a:off x="504681" y="389323"/>
            <a:ext cx="4518732" cy="2801473"/>
          </a:xfrm>
          <a:prstGeom prst="rect">
            <a:avLst/>
          </a:prstGeom>
        </p:spPr>
        <p:txBody>
          <a:bodyPr wrap="square">
            <a:spAutoFit/>
          </a:bodyPr>
          <a:lstStyle/>
          <a:p>
            <a:pPr>
              <a:lnSpc>
                <a:spcPct val="150000"/>
              </a:lnSpc>
            </a:pPr>
            <a:r>
              <a:rPr lang="en-US" sz="2000">
                <a:latin typeface="UTM Avo" panose="02040603050506020204" pitchFamily="18" charset="0"/>
                <a:cs typeface="Times New Roman" panose="02020603050405020304" pitchFamily="18" charset="0"/>
              </a:rPr>
              <a:t>- Cách thay đổi lớn cho hình ảnh: </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Format/Arrange/Send Backward </a:t>
            </a:r>
            <a:r>
              <a:rPr lang="vi-VN" sz="2000">
                <a:latin typeface="UTM Avo" panose="02040603050506020204" pitchFamily="18" charset="0"/>
                <a:cs typeface="Times New Roman" panose="02020603050405020304" pitchFamily="18" charset="0"/>
              </a:rPr>
              <a:t>(nếu muốn đưa hình ảnh lên lại lớp trên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thì chọn </a:t>
            </a:r>
            <a:r>
              <a:rPr lang="vi-VN" sz="2000" b="1">
                <a:latin typeface="UTM Avo" panose="02040603050506020204" pitchFamily="18" charset="0"/>
                <a:cs typeface="Times New Roman" panose="02020603050405020304" pitchFamily="18" charset="0"/>
              </a:rPr>
              <a:t>Bring Forward).</a:t>
            </a:r>
          </a:p>
        </p:txBody>
      </p:sp>
    </p:spTree>
    <p:extLst>
      <p:ext uri="{BB962C8B-B14F-4D97-AF65-F5344CB8AC3E}">
        <p14:creationId xmlns:p14="http://schemas.microsoft.com/office/powerpoint/2010/main" val="34510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19A1E-4949-46F0-BD26-8D668BA0BBBB}"/>
              </a:ext>
            </a:extLst>
          </p:cNvPr>
          <p:cNvPicPr>
            <a:picLocks noChangeAspect="1"/>
          </p:cNvPicPr>
          <p:nvPr/>
        </p:nvPicPr>
        <p:blipFill>
          <a:blip r:embed="rId2"/>
          <a:stretch>
            <a:fillRect/>
          </a:stretch>
        </p:blipFill>
        <p:spPr>
          <a:xfrm>
            <a:off x="4224759" y="1922892"/>
            <a:ext cx="7462560" cy="4542428"/>
          </a:xfrm>
          <a:prstGeom prst="rect">
            <a:avLst/>
          </a:prstGeom>
        </p:spPr>
      </p:pic>
      <p:sp>
        <p:nvSpPr>
          <p:cNvPr id="4" name="Rectangle 3">
            <a:extLst>
              <a:ext uri="{FF2B5EF4-FFF2-40B4-BE49-F238E27FC236}">
                <a16:creationId xmlns:a16="http://schemas.microsoft.com/office/drawing/2014/main" id="{02904758-D45A-45AA-A3F1-75A5595114D0}"/>
              </a:ext>
            </a:extLst>
          </p:cNvPr>
          <p:cNvSpPr/>
          <p:nvPr/>
        </p:nvSpPr>
        <p:spPr>
          <a:xfrm>
            <a:off x="504680" y="389323"/>
            <a:ext cx="11138459" cy="1873654"/>
          </a:xfrm>
          <a:prstGeom prst="rect">
            <a:avLst/>
          </a:prstGeom>
        </p:spPr>
        <p:txBody>
          <a:bodyPr wrap="square">
            <a:spAutoFit/>
          </a:bodyPr>
          <a:lstStyle/>
          <a:p>
            <a:pPr>
              <a:lnSpc>
                <a:spcPct val="150000"/>
              </a:lnSpc>
            </a:pPr>
            <a:r>
              <a:rPr lang="en-US" sz="2000">
                <a:latin typeface="UTM Avo" panose="02040603050506020204" pitchFamily="18" charset="0"/>
                <a:cs typeface="Times New Roman" panose="02020603050405020304" pitchFamily="18" charset="0"/>
              </a:rPr>
              <a:t>- T</a:t>
            </a:r>
            <a:r>
              <a:rPr lang="vi-VN" sz="2000">
                <a:latin typeface="UTM Avo" panose="02040603050506020204" pitchFamily="18" charset="0"/>
                <a:cs typeface="Times New Roman" panose="02020603050405020304" pitchFamily="18" charset="0"/>
              </a:rPr>
              <a:t>hêm đường viền cho hình ảnh:</a:t>
            </a:r>
            <a:endParaRPr lang="en-US" sz="2000">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Format/Picture Styles/Picture Border </a:t>
            </a:r>
            <a:r>
              <a:rPr lang="vi-VN" sz="2000">
                <a:latin typeface="UTM Avo" panose="02040603050506020204" pitchFamily="18" charset="0"/>
                <a:cs typeface="Times New Roman" panose="02020603050405020304" pitchFamily="18" charset="0"/>
              </a:rPr>
              <a:t>rồi chọn màu đường viền, kiểu</a:t>
            </a:r>
          </a:p>
          <a:p>
            <a:pPr>
              <a:lnSpc>
                <a:spcPct val="150000"/>
              </a:lnSpc>
            </a:pPr>
            <a:r>
              <a:rPr lang="vi-VN" sz="2000">
                <a:latin typeface="UTM Avo" panose="02040603050506020204" pitchFamily="18" charset="0"/>
                <a:cs typeface="Times New Roman" panose="02020603050405020304" pitchFamily="18" charset="0"/>
              </a:rPr>
              <a:t>đường viền. </a:t>
            </a:r>
          </a:p>
        </p:txBody>
      </p:sp>
      <p:sp>
        <p:nvSpPr>
          <p:cNvPr id="5" name="Rectangle 4">
            <a:extLst>
              <a:ext uri="{FF2B5EF4-FFF2-40B4-BE49-F238E27FC236}">
                <a16:creationId xmlns:a16="http://schemas.microsoft.com/office/drawing/2014/main" id="{0C47FA66-316B-4A83-8D3D-1F3FE5C78823}"/>
              </a:ext>
            </a:extLst>
          </p:cNvPr>
          <p:cNvSpPr/>
          <p:nvPr/>
        </p:nvSpPr>
        <p:spPr>
          <a:xfrm>
            <a:off x="504680" y="2262977"/>
            <a:ext cx="3372839" cy="2335319"/>
          </a:xfrm>
          <a:prstGeom prst="rect">
            <a:avLst/>
          </a:prstGeom>
        </p:spPr>
        <p:txBody>
          <a:bodyPr wrap="square">
            <a:spAutoFit/>
          </a:bodyPr>
          <a:lstStyle/>
          <a:p>
            <a:pPr algn="just">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Em có thể đặt nền màu xanh cho trang chiếu, đổi màu cho văn bản để được kết quả tương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tự như Hình 12.10.</a:t>
            </a:r>
          </a:p>
        </p:txBody>
      </p:sp>
    </p:spTree>
    <p:extLst>
      <p:ext uri="{BB962C8B-B14F-4D97-AF65-F5344CB8AC3E}">
        <p14:creationId xmlns:p14="http://schemas.microsoft.com/office/powerpoint/2010/main" val="184199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88B78-654D-4591-A477-41145F1A47F1}"/>
              </a:ext>
            </a:extLst>
          </p:cNvPr>
          <p:cNvPicPr>
            <a:picLocks noChangeAspect="1"/>
          </p:cNvPicPr>
          <p:nvPr/>
        </p:nvPicPr>
        <p:blipFill>
          <a:blip r:embed="rId2"/>
          <a:stretch>
            <a:fillRect/>
          </a:stretch>
        </p:blipFill>
        <p:spPr>
          <a:xfrm>
            <a:off x="510166" y="377154"/>
            <a:ext cx="3490335" cy="936005"/>
          </a:xfrm>
          <a:prstGeom prst="rect">
            <a:avLst/>
          </a:prstGeom>
        </p:spPr>
      </p:pic>
      <p:pic>
        <p:nvPicPr>
          <p:cNvPr id="7" name="Picture 6">
            <a:extLst>
              <a:ext uri="{FF2B5EF4-FFF2-40B4-BE49-F238E27FC236}">
                <a16:creationId xmlns:a16="http://schemas.microsoft.com/office/drawing/2014/main" id="{6984EAA8-CC77-473C-A62D-7499485E0DBB}"/>
              </a:ext>
            </a:extLst>
          </p:cNvPr>
          <p:cNvPicPr>
            <a:picLocks noChangeAspect="1"/>
          </p:cNvPicPr>
          <p:nvPr/>
        </p:nvPicPr>
        <p:blipFill>
          <a:blip r:embed="rId3"/>
          <a:stretch>
            <a:fillRect/>
          </a:stretch>
        </p:blipFill>
        <p:spPr>
          <a:xfrm>
            <a:off x="510166" y="3656590"/>
            <a:ext cx="3490335" cy="952468"/>
          </a:xfrm>
          <a:prstGeom prst="rect">
            <a:avLst/>
          </a:prstGeom>
        </p:spPr>
      </p:pic>
      <p:pic>
        <p:nvPicPr>
          <p:cNvPr id="8" name="Picture 7">
            <a:extLst>
              <a:ext uri="{FF2B5EF4-FFF2-40B4-BE49-F238E27FC236}">
                <a16:creationId xmlns:a16="http://schemas.microsoft.com/office/drawing/2014/main" id="{761F3A0E-16A9-4547-8B08-852E622FC0AB}"/>
              </a:ext>
            </a:extLst>
          </p:cNvPr>
          <p:cNvPicPr>
            <a:picLocks noChangeAspect="1"/>
          </p:cNvPicPr>
          <p:nvPr/>
        </p:nvPicPr>
        <p:blipFill rotWithShape="1">
          <a:blip r:embed="rId4"/>
          <a:srcRect t="14339" b="47181"/>
          <a:stretch/>
        </p:blipFill>
        <p:spPr>
          <a:xfrm>
            <a:off x="510166" y="1438207"/>
            <a:ext cx="11276720" cy="2093335"/>
          </a:xfrm>
          <a:prstGeom prst="rect">
            <a:avLst/>
          </a:prstGeom>
        </p:spPr>
      </p:pic>
      <p:pic>
        <p:nvPicPr>
          <p:cNvPr id="9" name="Picture 8">
            <a:extLst>
              <a:ext uri="{FF2B5EF4-FFF2-40B4-BE49-F238E27FC236}">
                <a16:creationId xmlns:a16="http://schemas.microsoft.com/office/drawing/2014/main" id="{B7FB93AA-76BE-4819-AEF9-BC8C48CA7049}"/>
              </a:ext>
            </a:extLst>
          </p:cNvPr>
          <p:cNvPicPr>
            <a:picLocks noChangeAspect="1"/>
          </p:cNvPicPr>
          <p:nvPr/>
        </p:nvPicPr>
        <p:blipFill rotWithShape="1">
          <a:blip r:embed="rId4"/>
          <a:srcRect t="73276" b="2780"/>
          <a:stretch/>
        </p:blipFill>
        <p:spPr>
          <a:xfrm>
            <a:off x="510166" y="4768509"/>
            <a:ext cx="11276720" cy="1302568"/>
          </a:xfrm>
          <a:prstGeom prst="rect">
            <a:avLst/>
          </a:prstGeom>
        </p:spPr>
      </p:pic>
    </p:spTree>
    <p:extLst>
      <p:ext uri="{BB962C8B-B14F-4D97-AF65-F5344CB8AC3E}">
        <p14:creationId xmlns:p14="http://schemas.microsoft.com/office/powerpoint/2010/main" val="1128014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D49DDD-5377-4121-829E-1A62AFE8344D}"/>
              </a:ext>
            </a:extLst>
          </p:cNvPr>
          <p:cNvPicPr>
            <a:picLocks noChangeAspect="1"/>
          </p:cNvPicPr>
          <p:nvPr/>
        </p:nvPicPr>
        <p:blipFill>
          <a:blip r:embed="rId2"/>
          <a:stretch>
            <a:fillRect/>
          </a:stretch>
        </p:blipFill>
        <p:spPr>
          <a:xfrm>
            <a:off x="487797" y="440833"/>
            <a:ext cx="888648" cy="903074"/>
          </a:xfrm>
          <a:prstGeom prst="rect">
            <a:avLst/>
          </a:prstGeom>
        </p:spPr>
      </p:pic>
      <p:sp>
        <p:nvSpPr>
          <p:cNvPr id="3" name="Rectangle 2">
            <a:extLst>
              <a:ext uri="{FF2B5EF4-FFF2-40B4-BE49-F238E27FC236}">
                <a16:creationId xmlns:a16="http://schemas.microsoft.com/office/drawing/2014/main" id="{E961265A-599A-42C9-8489-DEC89F266742}"/>
              </a:ext>
            </a:extLst>
          </p:cNvPr>
          <p:cNvSpPr/>
          <p:nvPr/>
        </p:nvSpPr>
        <p:spPr>
          <a:xfrm>
            <a:off x="1480947" y="440833"/>
            <a:ext cx="9585062"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Hôm nay An, Minh và Khoa tiếp tục bàn về cách trình bày báo cáo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p>
        </p:txBody>
      </p:sp>
      <p:grpSp>
        <p:nvGrpSpPr>
          <p:cNvPr id="16" name="Group 15">
            <a:extLst>
              <a:ext uri="{FF2B5EF4-FFF2-40B4-BE49-F238E27FC236}">
                <a16:creationId xmlns:a16="http://schemas.microsoft.com/office/drawing/2014/main" id="{9365117B-EA4F-47B5-9463-31645CB2D6BF}"/>
              </a:ext>
            </a:extLst>
          </p:cNvPr>
          <p:cNvGrpSpPr/>
          <p:nvPr/>
        </p:nvGrpSpPr>
        <p:grpSpPr>
          <a:xfrm>
            <a:off x="1778330" y="1569742"/>
            <a:ext cx="4495148" cy="3187453"/>
            <a:chOff x="1778330" y="1569742"/>
            <a:chExt cx="4495148" cy="3187453"/>
          </a:xfrm>
        </p:grpSpPr>
        <p:sp>
          <p:nvSpPr>
            <p:cNvPr id="9" name="Speech Bubble: Rectangle with Corners Rounded 8">
              <a:extLst>
                <a:ext uri="{FF2B5EF4-FFF2-40B4-BE49-F238E27FC236}">
                  <a16:creationId xmlns:a16="http://schemas.microsoft.com/office/drawing/2014/main" id="{5529DA02-53F5-4803-B38F-18B07285A2F0}"/>
                </a:ext>
              </a:extLst>
            </p:cNvPr>
            <p:cNvSpPr/>
            <p:nvPr/>
          </p:nvSpPr>
          <p:spPr>
            <a:xfrm>
              <a:off x="1778330" y="1569742"/>
              <a:ext cx="4495148" cy="3187453"/>
            </a:xfrm>
            <a:prstGeom prst="wedgeRoundRectCallout">
              <a:avLst>
                <a:gd name="adj1" fmla="val -55519"/>
                <a:gd name="adj2" fmla="val 45357"/>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2AC80E-932C-484D-AB3D-B540DBBFADDB}"/>
                </a:ext>
              </a:extLst>
            </p:cNvPr>
            <p:cNvSpPr/>
            <p:nvPr/>
          </p:nvSpPr>
          <p:spPr>
            <a:xfrm>
              <a:off x="2068293" y="1692456"/>
              <a:ext cx="4007820"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Chúng ta có thể sao chép dữ liệu về ý tưởng dự án đã có sẵn từ tệp </a:t>
              </a:r>
              <a:r>
                <a:rPr lang="vi-VN">
                  <a:solidFill>
                    <a:srgbClr val="FF3399"/>
                  </a:solidFill>
                  <a:latin typeface="UTM Avo" panose="02040603050506020204" pitchFamily="18" charset="0"/>
                  <a:cs typeface="Times New Roman" panose="02020603050405020304" pitchFamily="18" charset="0"/>
                </a:rPr>
                <a:t>Truonghocxanh.docx</a:t>
              </a:r>
              <a:r>
                <a:rPr lang="vi-VN">
                  <a:latin typeface="UTM Avo" panose="02040603050506020204" pitchFamily="18" charset="0"/>
                  <a:cs typeface="Times New Roman" panose="02020603050405020304" pitchFamily="18" charset="0"/>
                </a:rPr>
                <a:t>, sao chép các kết quả tính toán từ các trang tính trong tệp </a:t>
              </a:r>
              <a:r>
                <a:rPr lang="vi-VN">
                  <a:solidFill>
                    <a:srgbClr val="FF3399"/>
                  </a:solidFill>
                  <a:latin typeface="UTM Avo" panose="02040603050506020204" pitchFamily="18" charset="0"/>
                  <a:cs typeface="Times New Roman" panose="02020603050405020304" pitchFamily="18" charset="0"/>
                </a:rPr>
                <a:t>THXanh.xlsx</a:t>
              </a:r>
              <a:r>
                <a:rPr lang="vi-VN">
                  <a:latin typeface="UTM Avo" panose="02040603050506020204" pitchFamily="18" charset="0"/>
                  <a:cs typeface="Times New Roman" panose="02020603050405020304" pitchFamily="18" charset="0"/>
                </a:rPr>
                <a:t>. Còn hình thức thì nên trình bày sao cho thật ấn tượng. </a:t>
              </a:r>
              <a:endParaRPr lang="en-US">
                <a:latin typeface="UTM Avo" panose="02040603050506020204" pitchFamily="18" charset="0"/>
                <a:cs typeface="Times New Roman" panose="02020603050405020304" pitchFamily="18" charset="0"/>
              </a:endParaRPr>
            </a:p>
          </p:txBody>
        </p:sp>
      </p:grpSp>
      <p:pic>
        <p:nvPicPr>
          <p:cNvPr id="7" name="Picture 6" descr="A picture containing toy, doll&#10;&#10;Description automatically generated">
            <a:extLst>
              <a:ext uri="{FF2B5EF4-FFF2-40B4-BE49-F238E27FC236}">
                <a16:creationId xmlns:a16="http://schemas.microsoft.com/office/drawing/2014/main" id="{48538425-E37D-4FB0-BD27-C7F72EB14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49" y="3291604"/>
            <a:ext cx="1258033" cy="3023598"/>
          </a:xfrm>
          <a:prstGeom prst="rect">
            <a:avLst/>
          </a:prstGeom>
        </p:spPr>
      </p:pic>
      <p:pic>
        <p:nvPicPr>
          <p:cNvPr id="12" name="Picture 11" descr="A picture containing posing&#10;&#10;Description automatically generated">
            <a:extLst>
              <a:ext uri="{FF2B5EF4-FFF2-40B4-BE49-F238E27FC236}">
                <a16:creationId xmlns:a16="http://schemas.microsoft.com/office/drawing/2014/main" id="{94C92DB1-407A-4F7B-89E9-43FDDF53B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872" y="3429000"/>
            <a:ext cx="1127250" cy="3071279"/>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11BF863A-E55B-400B-9856-0C05CC4FF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79478" y="3442063"/>
            <a:ext cx="1258032" cy="3087462"/>
          </a:xfrm>
          <a:prstGeom prst="rect">
            <a:avLst/>
          </a:prstGeom>
        </p:spPr>
      </p:pic>
      <p:grpSp>
        <p:nvGrpSpPr>
          <p:cNvPr id="17" name="Group 16">
            <a:extLst>
              <a:ext uri="{FF2B5EF4-FFF2-40B4-BE49-F238E27FC236}">
                <a16:creationId xmlns:a16="http://schemas.microsoft.com/office/drawing/2014/main" id="{A463EEC4-F3F1-4FAB-9B75-CAC0A34402B9}"/>
              </a:ext>
            </a:extLst>
          </p:cNvPr>
          <p:cNvGrpSpPr/>
          <p:nvPr/>
        </p:nvGrpSpPr>
        <p:grpSpPr>
          <a:xfrm>
            <a:off x="6435026" y="1569742"/>
            <a:ext cx="4495148" cy="1536040"/>
            <a:chOff x="1778330" y="1569743"/>
            <a:chExt cx="4495148" cy="1536040"/>
          </a:xfrm>
        </p:grpSpPr>
        <p:sp>
          <p:nvSpPr>
            <p:cNvPr id="18" name="Speech Bubble: Rectangle with Corners Rounded 17">
              <a:extLst>
                <a:ext uri="{FF2B5EF4-FFF2-40B4-BE49-F238E27FC236}">
                  <a16:creationId xmlns:a16="http://schemas.microsoft.com/office/drawing/2014/main" id="{0A936F05-C84B-45F1-847E-CA11489C9A3E}"/>
                </a:ext>
              </a:extLst>
            </p:cNvPr>
            <p:cNvSpPr/>
            <p:nvPr/>
          </p:nvSpPr>
          <p:spPr>
            <a:xfrm>
              <a:off x="1778330" y="1569743"/>
              <a:ext cx="4495148" cy="1536040"/>
            </a:xfrm>
            <a:prstGeom prst="wedgeRoundRectCallout">
              <a:avLst>
                <a:gd name="adj1" fmla="val 46191"/>
                <a:gd name="adj2" fmla="val 77759"/>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29B32D-6A84-4089-83EC-BF56500BA3F1}"/>
                </a:ext>
              </a:extLst>
            </p:cNvPr>
            <p:cNvSpPr/>
            <p:nvPr/>
          </p:nvSpPr>
          <p:spPr>
            <a:xfrm>
              <a:off x="2068293" y="1692456"/>
              <a:ext cx="4007820" cy="1280030"/>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Minh hoạ bằng hình ảnh là một lựa chọn tốt. Hình ảnh có tính trực quan và rất thuyết phục. </a:t>
              </a:r>
            </a:p>
          </p:txBody>
        </p:sp>
      </p:grpSp>
      <p:grpSp>
        <p:nvGrpSpPr>
          <p:cNvPr id="20" name="Group 19">
            <a:extLst>
              <a:ext uri="{FF2B5EF4-FFF2-40B4-BE49-F238E27FC236}">
                <a16:creationId xmlns:a16="http://schemas.microsoft.com/office/drawing/2014/main" id="{71266AB2-D535-46D4-926D-210089324769}"/>
              </a:ext>
            </a:extLst>
          </p:cNvPr>
          <p:cNvGrpSpPr/>
          <p:nvPr/>
        </p:nvGrpSpPr>
        <p:grpSpPr>
          <a:xfrm>
            <a:off x="2068294" y="5114362"/>
            <a:ext cx="6103433" cy="1101243"/>
            <a:chOff x="1778331" y="1569742"/>
            <a:chExt cx="4283921" cy="1101243"/>
          </a:xfrm>
        </p:grpSpPr>
        <p:sp>
          <p:nvSpPr>
            <p:cNvPr id="21" name="Speech Bubble: Rectangle with Corners Rounded 20">
              <a:extLst>
                <a:ext uri="{FF2B5EF4-FFF2-40B4-BE49-F238E27FC236}">
                  <a16:creationId xmlns:a16="http://schemas.microsoft.com/office/drawing/2014/main" id="{6BB4D0B4-D4FB-4673-B6C0-44BCC02BC4F5}"/>
                </a:ext>
              </a:extLst>
            </p:cNvPr>
            <p:cNvSpPr/>
            <p:nvPr/>
          </p:nvSpPr>
          <p:spPr>
            <a:xfrm>
              <a:off x="1778331" y="1569742"/>
              <a:ext cx="4283921" cy="1101243"/>
            </a:xfrm>
            <a:prstGeom prst="wedgeRoundRectCallout">
              <a:avLst>
                <a:gd name="adj1" fmla="val 46839"/>
                <a:gd name="adj2" fmla="val -78848"/>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069FB3-5370-4162-AF36-6E29EC3558BF}"/>
                </a:ext>
              </a:extLst>
            </p:cNvPr>
            <p:cNvSpPr/>
            <p:nvPr/>
          </p:nvSpPr>
          <p:spPr>
            <a:xfrm>
              <a:off x="1914365" y="1692456"/>
              <a:ext cx="4070576" cy="864532"/>
            </a:xfrm>
            <a:prstGeom prst="rect">
              <a:avLst/>
            </a:prstGeom>
          </p:spPr>
          <p:txBody>
            <a:bodyPr wrap="square">
              <a:spAutoFit/>
            </a:bodyPr>
            <a:lstStyle/>
            <a:p>
              <a:pPr algn="just" defTabSz="342900">
                <a:lnSpc>
                  <a:spcPct val="150000"/>
                </a:lnSpc>
              </a:pPr>
              <a:r>
                <a:rPr lang="vi-VN" sz="1800">
                  <a:latin typeface="UTM Avo" panose="02040603050506020204" pitchFamily="18" charset="0"/>
                  <a:cs typeface="Times New Roman" panose="02020603050405020304" pitchFamily="18" charset="0"/>
                </a:rPr>
                <a:t>Bài trình bày sẽ hiệu quả hơn nếu sử dụng định dạng văn bản và ảnh minh hoạ một cách hợp lí.</a:t>
              </a:r>
              <a:endParaRPr lang="vi-VN">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52681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1+#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94EE9-F760-456F-AF21-65BDB48BD970}"/>
              </a:ext>
            </a:extLst>
          </p:cNvPr>
          <p:cNvPicPr>
            <a:picLocks noChangeAspect="1"/>
          </p:cNvPicPr>
          <p:nvPr/>
        </p:nvPicPr>
        <p:blipFill>
          <a:blip r:embed="rId2"/>
          <a:stretch>
            <a:fillRect/>
          </a:stretch>
        </p:blipFill>
        <p:spPr>
          <a:xfrm>
            <a:off x="493044" y="1093255"/>
            <a:ext cx="11207675" cy="1714665"/>
          </a:xfrm>
          <a:prstGeom prst="rect">
            <a:avLst/>
          </a:prstGeom>
        </p:spPr>
      </p:pic>
      <p:sp>
        <p:nvSpPr>
          <p:cNvPr id="4" name="Rectangle 3">
            <a:extLst>
              <a:ext uri="{FF2B5EF4-FFF2-40B4-BE49-F238E27FC236}">
                <a16:creationId xmlns:a16="http://schemas.microsoft.com/office/drawing/2014/main" id="{6EDC7076-5884-4340-96C6-35ADBFFAA61E}"/>
              </a:ext>
            </a:extLst>
          </p:cNvPr>
          <p:cNvSpPr/>
          <p:nvPr/>
        </p:nvSpPr>
        <p:spPr>
          <a:xfrm>
            <a:off x="493044" y="283212"/>
            <a:ext cx="10754619" cy="721672"/>
          </a:xfrm>
          <a:prstGeom prst="rect">
            <a:avLst/>
          </a:prstGeom>
        </p:spPr>
        <p:txBody>
          <a:bodyPr wrap="square">
            <a:spAutoFit/>
          </a:bodyPr>
          <a:lstStyle/>
          <a:p>
            <a:pPr defTabSz="342900">
              <a:lnSpc>
                <a:spcPct val="150000"/>
              </a:lnSpc>
            </a:pPr>
            <a:r>
              <a:rPr lang="en-US" sz="3200" b="1">
                <a:solidFill>
                  <a:srgbClr val="F03C69"/>
                </a:solidFill>
                <a:latin typeface="SVN-SAF" panose="02040603050506020204" pitchFamily="18" charset="0"/>
                <a:cs typeface="Times New Roman" panose="02020603050405020304" pitchFamily="18" charset="0"/>
              </a:rPr>
              <a:t>1</a:t>
            </a:r>
            <a:r>
              <a:rPr lang="vi-VN" sz="3200" b="1">
                <a:solidFill>
                  <a:srgbClr val="F03C69"/>
                </a:solidFill>
                <a:latin typeface="SVN-SAF" panose="02040603050506020204" pitchFamily="18" charset="0"/>
                <a:cs typeface="Times New Roman" panose="02020603050405020304" pitchFamily="18" charset="0"/>
              </a:rPr>
              <a:t>. ẢNH</a:t>
            </a:r>
            <a:r>
              <a:rPr lang="en-US" sz="3200" b="1">
                <a:solidFill>
                  <a:srgbClr val="F03C69"/>
                </a:solidFill>
                <a:latin typeface="SVN-SAF" panose="02040603050506020204" pitchFamily="18" charset="0"/>
                <a:cs typeface="Times New Roman" panose="02020603050405020304" pitchFamily="18" charset="0"/>
              </a:rPr>
              <a:t> MINH HỌA</a:t>
            </a:r>
          </a:p>
        </p:txBody>
      </p:sp>
      <p:pic>
        <p:nvPicPr>
          <p:cNvPr id="5" name="Picture 4">
            <a:extLst>
              <a:ext uri="{FF2B5EF4-FFF2-40B4-BE49-F238E27FC236}">
                <a16:creationId xmlns:a16="http://schemas.microsoft.com/office/drawing/2014/main" id="{89377546-3AF0-4EDB-9EBD-7278FA183604}"/>
              </a:ext>
            </a:extLst>
          </p:cNvPr>
          <p:cNvPicPr>
            <a:picLocks noChangeAspect="1"/>
          </p:cNvPicPr>
          <p:nvPr/>
        </p:nvPicPr>
        <p:blipFill>
          <a:blip r:embed="rId3"/>
          <a:stretch>
            <a:fillRect/>
          </a:stretch>
        </p:blipFill>
        <p:spPr>
          <a:xfrm>
            <a:off x="706979" y="3096830"/>
            <a:ext cx="756220" cy="753733"/>
          </a:xfrm>
          <a:prstGeom prst="rect">
            <a:avLst/>
          </a:prstGeom>
        </p:spPr>
      </p:pic>
      <p:sp>
        <p:nvSpPr>
          <p:cNvPr id="6" name="Rectangle 5">
            <a:extLst>
              <a:ext uri="{FF2B5EF4-FFF2-40B4-BE49-F238E27FC236}">
                <a16:creationId xmlns:a16="http://schemas.microsoft.com/office/drawing/2014/main" id="{EDBA06D8-817E-46F0-871D-2E0FCE8FE6D2}"/>
              </a:ext>
            </a:extLst>
          </p:cNvPr>
          <p:cNvSpPr/>
          <p:nvPr/>
        </p:nvSpPr>
        <p:spPr>
          <a:xfrm>
            <a:off x="1572693" y="2896292"/>
            <a:ext cx="10021823" cy="1327351"/>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Hình ảnh là dạng thông tin trực quan và dễ gây ấn tượng nhất.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Sử dụng hình ảnh minh hoạ cho nội dung trình bày sẽ giúp cho bài trình chiếu hấp dẫn và sinh động, thu hút sự chú ý của người nghe.</a:t>
            </a:r>
          </a:p>
        </p:txBody>
      </p:sp>
      <p:sp>
        <p:nvSpPr>
          <p:cNvPr id="7" name="Rectangle 6">
            <a:extLst>
              <a:ext uri="{FF2B5EF4-FFF2-40B4-BE49-F238E27FC236}">
                <a16:creationId xmlns:a16="http://schemas.microsoft.com/office/drawing/2014/main" id="{BF5315CB-A1E5-4F52-8505-93824AD3BE82}"/>
              </a:ext>
            </a:extLst>
          </p:cNvPr>
          <p:cNvSpPr/>
          <p:nvPr/>
        </p:nvSpPr>
        <p:spPr>
          <a:xfrm>
            <a:off x="597484" y="4223643"/>
            <a:ext cx="10997032" cy="1758238"/>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rPr>
              <a:t>K</a:t>
            </a:r>
            <a:r>
              <a:rPr lang="vi-VN" sz="2000">
                <a:latin typeface="UTM Avo" panose="02040603050506020204" pitchFamily="18" charset="0"/>
                <a:cs typeface="Times New Roman" panose="02020603050405020304" pitchFamily="18" charset="0"/>
              </a:rPr>
              <a:t>hi lựa chọn hình ảnh nên căn cứ vào </a:t>
            </a:r>
            <a:r>
              <a:rPr lang="en-US" sz="2000">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yếu tố quan trọng sau: </a:t>
            </a:r>
            <a:endParaRPr lang="en-US" sz="2000">
              <a:latin typeface="UTM Avo" panose="02040603050506020204" pitchFamily="18" charset="0"/>
              <a:cs typeface="Times New Roman" panose="02020603050405020304" pitchFamily="18" charset="0"/>
            </a:endParaRPr>
          </a:p>
          <a:p>
            <a:pPr algn="just" defTabSz="342900">
              <a:lnSpc>
                <a:spcPct val="140000"/>
              </a:lnSpc>
            </a:pPr>
            <a:endParaRPr lang="en-US" sz="2000">
              <a:latin typeface="UTM Avo" panose="02040603050506020204" pitchFamily="18" charset="0"/>
              <a:cs typeface="Times New Roman" panose="02020603050405020304" pitchFamily="18" charset="0"/>
              <a:sym typeface="Wingdings 3" panose="05040102010807070707" pitchFamily="18" charset="2"/>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Sẽ ấn tượng hơn nếu các hình ảnh trong trang chiếu có kích thước và vị trí hợp lí, kết hợp với nội dung thành một tổng thể hài hoà.</a:t>
            </a:r>
          </a:p>
        </p:txBody>
      </p:sp>
      <p:sp>
        <p:nvSpPr>
          <p:cNvPr id="8" name="Rectangle 7">
            <a:extLst>
              <a:ext uri="{FF2B5EF4-FFF2-40B4-BE49-F238E27FC236}">
                <a16:creationId xmlns:a16="http://schemas.microsoft.com/office/drawing/2014/main" id="{1BF06EE9-C546-43AD-B655-BE5BE2A1306D}"/>
              </a:ext>
            </a:extLst>
          </p:cNvPr>
          <p:cNvSpPr/>
          <p:nvPr/>
        </p:nvSpPr>
        <p:spPr>
          <a:xfrm>
            <a:off x="8533496" y="4223643"/>
            <a:ext cx="3167223" cy="902106"/>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phù hợp với nội dung;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có tính thẩm mĩ.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9699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0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1000"/>
                                        <p:tgtEl>
                                          <p:spTgt spid="6">
                                            <p:txEl>
                                              <p:pRg st="0" end="0"/>
                                            </p:txEl>
                                          </p:spTgt>
                                        </p:tgtEl>
                                      </p:cBhvr>
                                    </p:animEffect>
                                    <p:anim calcmode="lin" valueType="num">
                                      <p:cBhvr>
                                        <p:cTn id="2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0"/>
                                        <p:tgtEl>
                                          <p:spTgt spid="6">
                                            <p:txEl>
                                              <p:pRg st="1" end="1"/>
                                            </p:txEl>
                                          </p:spTgt>
                                        </p:tgtEl>
                                      </p:cBhvr>
                                    </p:animEffect>
                                    <p:anim calcmode="lin" valueType="num">
                                      <p:cBhvr>
                                        <p:cTn id="3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1750"/>
                                        <p:tgtEl>
                                          <p:spTgt spid="7">
                                            <p:txEl>
                                              <p:pRg st="0" end="0"/>
                                            </p:txEl>
                                          </p:spTgt>
                                        </p:tgtEl>
                                      </p:cBhvr>
                                    </p:animEffect>
                                  </p:childTnLst>
                                </p:cTn>
                              </p:par>
                            </p:childTnLst>
                          </p:cTn>
                        </p:par>
                        <p:par>
                          <p:cTn id="42" fill="hold">
                            <p:stCondLst>
                              <p:cond delay="1750"/>
                            </p:stCondLst>
                            <p:childTnLst>
                              <p:par>
                                <p:cTn id="43" presetID="2" presetClass="entr" presetSubtype="2"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 calcmode="lin" valueType="num">
                                      <p:cBhvr>
                                        <p:cTn id="5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5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FB29D-E428-42EA-A611-28CD2B0112D5}"/>
              </a:ext>
            </a:extLst>
          </p:cNvPr>
          <p:cNvPicPr>
            <a:picLocks noChangeAspect="1"/>
          </p:cNvPicPr>
          <p:nvPr/>
        </p:nvPicPr>
        <p:blipFill>
          <a:blip r:embed="rId2"/>
          <a:stretch>
            <a:fillRect/>
          </a:stretch>
        </p:blipFill>
        <p:spPr>
          <a:xfrm>
            <a:off x="358815" y="423207"/>
            <a:ext cx="10984375" cy="2079107"/>
          </a:xfrm>
          <a:prstGeom prst="rect">
            <a:avLst/>
          </a:prstGeom>
        </p:spPr>
      </p:pic>
      <p:pic>
        <p:nvPicPr>
          <p:cNvPr id="5" name="Picture 4">
            <a:extLst>
              <a:ext uri="{FF2B5EF4-FFF2-40B4-BE49-F238E27FC236}">
                <a16:creationId xmlns:a16="http://schemas.microsoft.com/office/drawing/2014/main" id="{B88BF1AF-501E-4BB6-B9A9-34C8B75B5928}"/>
              </a:ext>
            </a:extLst>
          </p:cNvPr>
          <p:cNvPicPr>
            <a:picLocks noChangeAspect="1"/>
          </p:cNvPicPr>
          <p:nvPr/>
        </p:nvPicPr>
        <p:blipFill>
          <a:blip r:embed="rId3"/>
          <a:stretch>
            <a:fillRect/>
          </a:stretch>
        </p:blipFill>
        <p:spPr>
          <a:xfrm>
            <a:off x="358815" y="2768512"/>
            <a:ext cx="10984375" cy="2645871"/>
          </a:xfrm>
          <a:prstGeom prst="rect">
            <a:avLst/>
          </a:prstGeom>
        </p:spPr>
      </p:pic>
    </p:spTree>
    <p:extLst>
      <p:ext uri="{BB962C8B-B14F-4D97-AF65-F5344CB8AC3E}">
        <p14:creationId xmlns:p14="http://schemas.microsoft.com/office/powerpoint/2010/main" val="3328809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079F5E-8DE8-4B54-9A6C-B499404E7504}"/>
              </a:ext>
            </a:extLst>
          </p:cNvPr>
          <p:cNvPicPr>
            <a:picLocks noChangeAspect="1"/>
          </p:cNvPicPr>
          <p:nvPr/>
        </p:nvPicPr>
        <p:blipFill>
          <a:blip r:embed="rId2"/>
          <a:stretch>
            <a:fillRect/>
          </a:stretch>
        </p:blipFill>
        <p:spPr>
          <a:xfrm>
            <a:off x="493044" y="1023444"/>
            <a:ext cx="11255260" cy="2026570"/>
          </a:xfrm>
          <a:prstGeom prst="rect">
            <a:avLst/>
          </a:prstGeom>
        </p:spPr>
      </p:pic>
      <p:sp>
        <p:nvSpPr>
          <p:cNvPr id="4" name="Rectangle 3">
            <a:extLst>
              <a:ext uri="{FF2B5EF4-FFF2-40B4-BE49-F238E27FC236}">
                <a16:creationId xmlns:a16="http://schemas.microsoft.com/office/drawing/2014/main" id="{768C101F-14DF-472C-BB9A-E6258815DBB8}"/>
              </a:ext>
            </a:extLst>
          </p:cNvPr>
          <p:cNvSpPr/>
          <p:nvPr/>
        </p:nvSpPr>
        <p:spPr>
          <a:xfrm>
            <a:off x="493044" y="283212"/>
            <a:ext cx="10754619" cy="721672"/>
          </a:xfrm>
          <a:prstGeom prst="rect">
            <a:avLst/>
          </a:prstGeom>
        </p:spPr>
        <p:txBody>
          <a:bodyPr wrap="square">
            <a:spAutoFit/>
          </a:bodyPr>
          <a:lstStyle/>
          <a:p>
            <a:pPr defTabSz="342900">
              <a:lnSpc>
                <a:spcPct val="150000"/>
              </a:lnSpc>
            </a:pPr>
            <a:r>
              <a:rPr lang="vi-VN" sz="3200" b="1">
                <a:solidFill>
                  <a:srgbClr val="F03C69"/>
                </a:solidFill>
                <a:latin typeface="SVN-SAF" panose="02040603050506020204" pitchFamily="18" charset="0"/>
                <a:cs typeface="Times New Roman" panose="02020603050405020304" pitchFamily="18" charset="0"/>
              </a:rPr>
              <a:t>2. ĐỊNH</a:t>
            </a:r>
            <a:r>
              <a:rPr lang="en-US" sz="3200" b="1">
                <a:solidFill>
                  <a:srgbClr val="F03C69"/>
                </a:solidFill>
                <a:latin typeface="SVN-SAF" panose="02040603050506020204" pitchFamily="18" charset="0"/>
                <a:cs typeface="Times New Roman" panose="02020603050405020304" pitchFamily="18" charset="0"/>
              </a:rPr>
              <a:t> DẠNG VĂN BẢN</a:t>
            </a:r>
          </a:p>
        </p:txBody>
      </p:sp>
      <p:pic>
        <p:nvPicPr>
          <p:cNvPr id="5" name="Picture 4">
            <a:extLst>
              <a:ext uri="{FF2B5EF4-FFF2-40B4-BE49-F238E27FC236}">
                <a16:creationId xmlns:a16="http://schemas.microsoft.com/office/drawing/2014/main" id="{2923B10D-BE62-4727-B8BF-85BC89A797E6}"/>
              </a:ext>
            </a:extLst>
          </p:cNvPr>
          <p:cNvPicPr>
            <a:picLocks noChangeAspect="1"/>
          </p:cNvPicPr>
          <p:nvPr/>
        </p:nvPicPr>
        <p:blipFill>
          <a:blip r:embed="rId3"/>
          <a:stretch>
            <a:fillRect/>
          </a:stretch>
        </p:blipFill>
        <p:spPr>
          <a:xfrm>
            <a:off x="307114" y="3237975"/>
            <a:ext cx="756220" cy="753733"/>
          </a:xfrm>
          <a:prstGeom prst="rect">
            <a:avLst/>
          </a:prstGeom>
        </p:spPr>
      </p:pic>
      <p:sp>
        <p:nvSpPr>
          <p:cNvPr id="6" name="Rectangle 5">
            <a:extLst>
              <a:ext uri="{FF2B5EF4-FFF2-40B4-BE49-F238E27FC236}">
                <a16:creationId xmlns:a16="http://schemas.microsoft.com/office/drawing/2014/main" id="{E91F50B4-EBBF-438C-91EF-F635305407ED}"/>
              </a:ext>
            </a:extLst>
          </p:cNvPr>
          <p:cNvSpPr/>
          <p:nvPr/>
        </p:nvSpPr>
        <p:spPr>
          <a:xfrm>
            <a:off x="1063334" y="3341833"/>
            <a:ext cx="10570618" cy="540148"/>
          </a:xfrm>
          <a:prstGeom prst="rect">
            <a:avLst/>
          </a:prstGeom>
        </p:spPr>
        <p:txBody>
          <a:bodyPr wrap="square">
            <a:spAutoFit/>
          </a:bodyPr>
          <a:lstStyle/>
          <a:p>
            <a:pPr algn="just" defTabSz="342900">
              <a:lnSpc>
                <a:spcPct val="140000"/>
              </a:lnSpc>
            </a:pPr>
            <a:r>
              <a:rPr lang="vi-VN" sz="2400">
                <a:latin typeface="UTM Avo" panose="02040603050506020204" pitchFamily="18" charset="0"/>
                <a:cs typeface="Times New Roman" panose="02020603050405020304" pitchFamily="18" charset="0"/>
              </a:rPr>
              <a:t> Để tạo được bài trình bày hiệu quả và chuyên nghiệp em cần chú ý: </a:t>
            </a:r>
            <a:endParaRPr lang="en-US" sz="2400">
              <a:latin typeface="UTM Avo" panose="020406030505060202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659FB874-DA0E-4257-9525-431C20D117F0}"/>
              </a:ext>
            </a:extLst>
          </p:cNvPr>
          <p:cNvSpPr/>
          <p:nvPr/>
        </p:nvSpPr>
        <p:spPr>
          <a:xfrm>
            <a:off x="1236160" y="4081516"/>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Phông chữ</a:t>
            </a:r>
            <a:endParaRPr lang="en-US" sz="2400">
              <a:solidFill>
                <a:schemeClr val="tx1"/>
              </a:solidFill>
            </a:endParaRPr>
          </a:p>
        </p:txBody>
      </p:sp>
      <p:sp>
        <p:nvSpPr>
          <p:cNvPr id="9" name="Rectangle: Rounded Corners 8">
            <a:extLst>
              <a:ext uri="{FF2B5EF4-FFF2-40B4-BE49-F238E27FC236}">
                <a16:creationId xmlns:a16="http://schemas.microsoft.com/office/drawing/2014/main" id="{5E8E48A0-A29C-4B08-BF9F-36BEB6290979}"/>
              </a:ext>
            </a:extLst>
          </p:cNvPr>
          <p:cNvSpPr/>
          <p:nvPr/>
        </p:nvSpPr>
        <p:spPr>
          <a:xfrm>
            <a:off x="3447329" y="4076649"/>
            <a:ext cx="170340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Cỡ</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0" name="Rectangle: Rounded Corners 9">
            <a:extLst>
              <a:ext uri="{FF2B5EF4-FFF2-40B4-BE49-F238E27FC236}">
                <a16:creationId xmlns:a16="http://schemas.microsoft.com/office/drawing/2014/main" id="{B7B996CD-9B7F-49D3-83AC-12A04EA9F5A7}"/>
              </a:ext>
            </a:extLst>
          </p:cNvPr>
          <p:cNvSpPr/>
          <p:nvPr/>
        </p:nvSpPr>
        <p:spPr>
          <a:xfrm>
            <a:off x="5368727" y="4086383"/>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Kiểu</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1" name="Rectangle: Rounded Corners 10">
            <a:extLst>
              <a:ext uri="{FF2B5EF4-FFF2-40B4-BE49-F238E27FC236}">
                <a16:creationId xmlns:a16="http://schemas.microsoft.com/office/drawing/2014/main" id="{E0BBE2AF-A6F5-427D-A4D5-6C787C6EF5A6}"/>
              </a:ext>
            </a:extLst>
          </p:cNvPr>
          <p:cNvSpPr/>
          <p:nvPr/>
        </p:nvSpPr>
        <p:spPr>
          <a:xfrm>
            <a:off x="1236161" y="4885441"/>
            <a:ext cx="19931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err="1">
                <a:solidFill>
                  <a:schemeClr val="tx1"/>
                </a:solidFill>
                <a:latin typeface="UTM Avo" panose="02040603050506020204" pitchFamily="18" charset="0"/>
                <a:cs typeface="Times New Roman" panose="02020603050405020304" pitchFamily="18" charset="0"/>
              </a:rPr>
              <a:t>Màu</a:t>
            </a:r>
            <a:r>
              <a:rPr lang="en-US" sz="2400" dirty="0">
                <a:solidFill>
                  <a:schemeClr val="tx1"/>
                </a:solidFill>
                <a:latin typeface="UTM Avo" panose="02040603050506020204" pitchFamily="18" charset="0"/>
                <a:cs typeface="Times New Roman" panose="02020603050405020304" pitchFamily="18" charset="0"/>
              </a:rPr>
              <a:t> </a:t>
            </a:r>
            <a:r>
              <a:rPr lang="vi-VN" sz="2400" dirty="0">
                <a:solidFill>
                  <a:schemeClr val="tx1"/>
                </a:solidFill>
                <a:latin typeface="UTM Avo" panose="02040603050506020204" pitchFamily="18" charset="0"/>
                <a:cs typeface="Times New Roman" panose="02020603050405020304" pitchFamily="18" charset="0"/>
              </a:rPr>
              <a:t>chữ</a:t>
            </a:r>
            <a:endParaRPr lang="en-US" sz="2400" dirty="0">
              <a:solidFill>
                <a:schemeClr val="tx1"/>
              </a:solidFill>
            </a:endParaRPr>
          </a:p>
        </p:txBody>
      </p:sp>
      <p:sp>
        <p:nvSpPr>
          <p:cNvPr id="12" name="Rectangle: Rounded Corners 11">
            <a:extLst>
              <a:ext uri="{FF2B5EF4-FFF2-40B4-BE49-F238E27FC236}">
                <a16:creationId xmlns:a16="http://schemas.microsoft.com/office/drawing/2014/main" id="{025A750F-20EE-4C87-9B8C-E26C9B13FCE1}"/>
              </a:ext>
            </a:extLst>
          </p:cNvPr>
          <p:cNvSpPr/>
          <p:nvPr/>
        </p:nvSpPr>
        <p:spPr>
          <a:xfrm>
            <a:off x="3447329" y="4885441"/>
            <a:ext cx="39145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Số lượng chữ trên trang</a:t>
            </a:r>
            <a:endParaRPr lang="en-US" sz="2400">
              <a:solidFill>
                <a:schemeClr val="tx1"/>
              </a:solidFill>
            </a:endParaRPr>
          </a:p>
        </p:txBody>
      </p:sp>
      <p:sp>
        <p:nvSpPr>
          <p:cNvPr id="13" name="Rectangle: Rounded Corners 12">
            <a:extLst>
              <a:ext uri="{FF2B5EF4-FFF2-40B4-BE49-F238E27FC236}">
                <a16:creationId xmlns:a16="http://schemas.microsoft.com/office/drawing/2014/main" id="{1B7BFC1A-68FB-444D-9F88-9E3A56A0AFEA}"/>
              </a:ext>
            </a:extLst>
          </p:cNvPr>
          <p:cNvSpPr/>
          <p:nvPr/>
        </p:nvSpPr>
        <p:spPr>
          <a:xfrm>
            <a:off x="1236160" y="5684499"/>
            <a:ext cx="4400310"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Nội dung trong mỗi trang</a:t>
            </a:r>
            <a:endParaRPr lang="en-US" sz="2400">
              <a:solidFill>
                <a:schemeClr val="tx1"/>
              </a:solidFill>
            </a:endParaRPr>
          </a:p>
        </p:txBody>
      </p:sp>
      <p:pic>
        <p:nvPicPr>
          <p:cNvPr id="15" name="Picture 14">
            <a:extLst>
              <a:ext uri="{FF2B5EF4-FFF2-40B4-BE49-F238E27FC236}">
                <a16:creationId xmlns:a16="http://schemas.microsoft.com/office/drawing/2014/main" id="{9B5C2B15-9A8E-470E-BDB5-8D616DDC5897}"/>
              </a:ext>
            </a:extLst>
          </p:cNvPr>
          <p:cNvPicPr>
            <a:picLocks noChangeAspect="1"/>
          </p:cNvPicPr>
          <p:nvPr/>
        </p:nvPicPr>
        <p:blipFill>
          <a:blip r:embed="rId4"/>
          <a:stretch>
            <a:fillRect/>
          </a:stretch>
        </p:blipFill>
        <p:spPr>
          <a:xfrm>
            <a:off x="7864486" y="3888746"/>
            <a:ext cx="2703273" cy="2669899"/>
          </a:xfrm>
          <a:prstGeom prst="rect">
            <a:avLst/>
          </a:prstGeom>
        </p:spPr>
      </p:pic>
    </p:spTree>
    <p:extLst>
      <p:ext uri="{BB962C8B-B14F-4D97-AF65-F5344CB8AC3E}">
        <p14:creationId xmlns:p14="http://schemas.microsoft.com/office/powerpoint/2010/main" val="135580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2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1+#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ircle(out)">
                                      <p:cBhvr>
                                        <p:cTn id="6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8" grpId="0" animBg="1"/>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83B004-E1C5-4BF0-A1E5-15C8FAC47EEA}"/>
              </a:ext>
            </a:extLst>
          </p:cNvPr>
          <p:cNvPicPr>
            <a:picLocks noChangeAspect="1"/>
          </p:cNvPicPr>
          <p:nvPr/>
        </p:nvPicPr>
        <p:blipFill>
          <a:blip r:embed="rId2"/>
          <a:stretch>
            <a:fillRect/>
          </a:stretch>
        </p:blipFill>
        <p:spPr>
          <a:xfrm>
            <a:off x="428263" y="411404"/>
            <a:ext cx="10880204" cy="2424976"/>
          </a:xfrm>
          <a:prstGeom prst="rect">
            <a:avLst/>
          </a:prstGeom>
        </p:spPr>
      </p:pic>
      <p:pic>
        <p:nvPicPr>
          <p:cNvPr id="5" name="Picture 4">
            <a:extLst>
              <a:ext uri="{FF2B5EF4-FFF2-40B4-BE49-F238E27FC236}">
                <a16:creationId xmlns:a16="http://schemas.microsoft.com/office/drawing/2014/main" id="{17ECE707-E454-42E1-8014-DB9BEDD9E19C}"/>
              </a:ext>
            </a:extLst>
          </p:cNvPr>
          <p:cNvPicPr>
            <a:picLocks noChangeAspect="1"/>
          </p:cNvPicPr>
          <p:nvPr/>
        </p:nvPicPr>
        <p:blipFill>
          <a:blip r:embed="rId3"/>
          <a:stretch>
            <a:fillRect/>
          </a:stretch>
        </p:blipFill>
        <p:spPr>
          <a:xfrm>
            <a:off x="428263" y="3012764"/>
            <a:ext cx="10880204" cy="3143814"/>
          </a:xfrm>
          <a:prstGeom prst="rect">
            <a:avLst/>
          </a:prstGeom>
        </p:spPr>
      </p:pic>
    </p:spTree>
    <p:extLst>
      <p:ext uri="{BB962C8B-B14F-4D97-AF65-F5344CB8AC3E}">
        <p14:creationId xmlns:p14="http://schemas.microsoft.com/office/powerpoint/2010/main" val="383764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2E29A-7976-4FE3-982A-F28BB3399CC2}"/>
              </a:ext>
            </a:extLst>
          </p:cNvPr>
          <p:cNvSpPr/>
          <p:nvPr/>
        </p:nvSpPr>
        <p:spPr>
          <a:xfrm>
            <a:off x="493044" y="240182"/>
            <a:ext cx="10754619" cy="1176156"/>
          </a:xfrm>
          <a:prstGeom prst="rect">
            <a:avLst/>
          </a:prstGeom>
        </p:spPr>
        <p:txBody>
          <a:bodyPr wrap="square">
            <a:spAutoFit/>
          </a:bodyPr>
          <a:lstStyle/>
          <a:p>
            <a:pPr defTabSz="342900">
              <a:lnSpc>
                <a:spcPct val="135000"/>
              </a:lnSpc>
            </a:pPr>
            <a:r>
              <a:rPr lang="en-US" sz="2800" b="1">
                <a:solidFill>
                  <a:srgbClr val="F03C69"/>
                </a:solidFill>
                <a:latin typeface="SVN-SAF" panose="02040603050506020204" pitchFamily="18" charset="0"/>
                <a:cs typeface="Times New Roman" panose="02020603050405020304" pitchFamily="18" charset="0"/>
              </a:rPr>
              <a:t>3</a:t>
            </a:r>
            <a:r>
              <a:rPr lang="vi-VN" sz="2800" b="1">
                <a:solidFill>
                  <a:srgbClr val="F03C69"/>
                </a:solidFill>
                <a:latin typeface="SVN-SAF" panose="02040603050506020204" pitchFamily="18" charset="0"/>
                <a:cs typeface="Times New Roman" panose="02020603050405020304" pitchFamily="18" charset="0"/>
              </a:rPr>
              <a:t>. THỰC HÀNH: SAO CHÉP DỮ LIỆU, CHÈN HÌNH ẢNH, ĐỊNH DẠNG | CHO VĂN BẢN VÀ HÌNH ẢNH TRONG TRANG CHIếU</a:t>
            </a:r>
            <a:endParaRPr lang="en-US" sz="2800" b="1">
              <a:solidFill>
                <a:srgbClr val="F03C69"/>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3F535DB-C7FF-49E3-B2F6-7A5541E0EC93}"/>
              </a:ext>
            </a:extLst>
          </p:cNvPr>
          <p:cNvSpPr/>
          <p:nvPr/>
        </p:nvSpPr>
        <p:spPr>
          <a:xfrm>
            <a:off x="415058" y="1416338"/>
            <a:ext cx="11361883" cy="3050900"/>
          </a:xfrm>
          <a:prstGeom prst="rect">
            <a:avLst/>
          </a:prstGeom>
        </p:spPr>
        <p:txBody>
          <a:bodyPr wrap="square">
            <a:spAutoFit/>
          </a:bodyPr>
          <a:lstStyle/>
          <a:p>
            <a:pPr algn="just" defTabSz="342900">
              <a:lnSpc>
                <a:spcPct val="140000"/>
              </a:lnSpc>
            </a:pPr>
            <a:r>
              <a:rPr lang="vi-VN" sz="2000" b="1">
                <a:latin typeface="UTM Avo" panose="02040603050506020204" pitchFamily="18" charset="0"/>
                <a:cs typeface="Times New Roman" panose="02020603050405020304" pitchFamily="18" charset="0"/>
              </a:rPr>
              <a:t>Nhiệm vụ </a:t>
            </a:r>
            <a:endParaRPr lang="en-US" sz="2000" b="1">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Tiếp tục hoàn thiện bài trình chiếu báo cáo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Sao chép dữ liệu từ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tệp văn bản </a:t>
            </a:r>
            <a:r>
              <a:rPr lang="vi-VN" sz="2000">
                <a:solidFill>
                  <a:srgbClr val="FF3399"/>
                </a:solidFill>
                <a:latin typeface="UTM Avo" panose="02040603050506020204" pitchFamily="18" charset="0"/>
                <a:cs typeface="Times New Roman" panose="02020603050405020304" pitchFamily="18" charset="0"/>
              </a:rPr>
              <a:t>Truonghocxanh.docx </a:t>
            </a:r>
            <a:endParaRPr lang="en-US" sz="2000">
              <a:latin typeface="UTM Avo" panose="02040603050506020204" pitchFamily="18" charset="0"/>
              <a:cs typeface="Times New Roman" panose="02020603050405020304" pitchFamily="18" charset="0"/>
            </a:endParaRPr>
          </a:p>
          <a:p>
            <a:pPr indent="3206750" algn="just" defTabSz="342900">
              <a:lnSpc>
                <a:spcPct val="140000"/>
              </a:lnSpc>
            </a:pP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tệp</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trình chiếu </a:t>
            </a:r>
            <a:r>
              <a:rPr lang="vi-VN" sz="2000">
                <a:solidFill>
                  <a:srgbClr val="FF3399"/>
                </a:solidFill>
                <a:latin typeface="UTM Avo" panose="02040603050506020204" pitchFamily="18" charset="0"/>
                <a:cs typeface="Times New Roman" panose="02020603050405020304" pitchFamily="18" charset="0"/>
              </a:rPr>
              <a:t>Truonghocxanh.pptx</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Định dạng cho văn bản trên trang chiếu.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Chèn hình ảnh minh hoạ vào trang chiếu.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Định dạng cho hình ảnh trên trang chiếu.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5014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1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D6A81-1AD5-4DA6-A073-A4C5C5F6EFED}"/>
              </a:ext>
            </a:extLst>
          </p:cNvPr>
          <p:cNvPicPr>
            <a:picLocks noChangeAspect="1"/>
          </p:cNvPicPr>
          <p:nvPr/>
        </p:nvPicPr>
        <p:blipFill>
          <a:blip r:embed="rId2"/>
          <a:stretch>
            <a:fillRect/>
          </a:stretch>
        </p:blipFill>
        <p:spPr>
          <a:xfrm>
            <a:off x="6550092" y="883000"/>
            <a:ext cx="5203564" cy="2262419"/>
          </a:xfrm>
          <a:prstGeom prst="rect">
            <a:avLst/>
          </a:prstGeom>
        </p:spPr>
      </p:pic>
      <p:pic>
        <p:nvPicPr>
          <p:cNvPr id="5" name="Picture 4">
            <a:extLst>
              <a:ext uri="{FF2B5EF4-FFF2-40B4-BE49-F238E27FC236}">
                <a16:creationId xmlns:a16="http://schemas.microsoft.com/office/drawing/2014/main" id="{B053AB17-CEED-4BE9-9F11-474C5D054E01}"/>
              </a:ext>
            </a:extLst>
          </p:cNvPr>
          <p:cNvPicPr>
            <a:picLocks noChangeAspect="1"/>
          </p:cNvPicPr>
          <p:nvPr/>
        </p:nvPicPr>
        <p:blipFill>
          <a:blip r:embed="rId3"/>
          <a:stretch>
            <a:fillRect/>
          </a:stretch>
        </p:blipFill>
        <p:spPr>
          <a:xfrm>
            <a:off x="1945313" y="3295890"/>
            <a:ext cx="8301374" cy="3008962"/>
          </a:xfrm>
          <a:prstGeom prst="rect">
            <a:avLst/>
          </a:prstGeom>
        </p:spPr>
      </p:pic>
      <p:sp>
        <p:nvSpPr>
          <p:cNvPr id="4" name="Rectangle 3">
            <a:extLst>
              <a:ext uri="{FF2B5EF4-FFF2-40B4-BE49-F238E27FC236}">
                <a16:creationId xmlns:a16="http://schemas.microsoft.com/office/drawing/2014/main" id="{A700E2EC-3700-4180-AC3C-D7FF0BB1F1F3}"/>
              </a:ext>
            </a:extLst>
          </p:cNvPr>
          <p:cNvSpPr/>
          <p:nvPr/>
        </p:nvSpPr>
        <p:spPr>
          <a:xfrm>
            <a:off x="554091" y="389323"/>
            <a:ext cx="7478740" cy="1878143"/>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a) Sao chép dữ liệu từ tệp văn bản sang tệp trình chiếu</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Mở tệp văn bản </a:t>
            </a:r>
            <a:r>
              <a:rPr lang="vi-VN" sz="2000">
                <a:solidFill>
                  <a:srgbClr val="FF3399"/>
                </a:solidFill>
                <a:latin typeface="UTM Avo" panose="02040603050506020204" pitchFamily="18" charset="0"/>
                <a:cs typeface="Times New Roman" panose="02020603050405020304" pitchFamily="18" charset="0"/>
              </a:rPr>
              <a:t>Truonghocxanh.docx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2</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Chọn phần dữ liệu cần sao chép (Hình 12.2) rồi thực hiện lệnh </a:t>
            </a:r>
            <a:r>
              <a:rPr lang="vi-VN" sz="2000" b="1">
                <a:latin typeface="UTM Avo" panose="02040603050506020204" pitchFamily="18" charset="0"/>
                <a:cs typeface="Times New Roman" panose="02020603050405020304" pitchFamily="18" charset="0"/>
              </a:rPr>
              <a:t>Copy</a:t>
            </a:r>
            <a:r>
              <a:rPr lang="en-US"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94217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3876C-2896-4558-B1BD-1E980D179BCC}"/>
              </a:ext>
            </a:extLst>
          </p:cNvPr>
          <p:cNvPicPr>
            <a:picLocks noChangeAspect="1"/>
          </p:cNvPicPr>
          <p:nvPr/>
        </p:nvPicPr>
        <p:blipFill>
          <a:blip r:embed="rId2"/>
          <a:stretch>
            <a:fillRect/>
          </a:stretch>
        </p:blipFill>
        <p:spPr>
          <a:xfrm>
            <a:off x="2208939" y="1561630"/>
            <a:ext cx="7774122" cy="4792360"/>
          </a:xfrm>
          <a:prstGeom prst="rect">
            <a:avLst/>
          </a:prstGeom>
        </p:spPr>
      </p:pic>
      <p:sp>
        <p:nvSpPr>
          <p:cNvPr id="4" name="Rectangle 3">
            <a:extLst>
              <a:ext uri="{FF2B5EF4-FFF2-40B4-BE49-F238E27FC236}">
                <a16:creationId xmlns:a16="http://schemas.microsoft.com/office/drawing/2014/main" id="{73219218-5F43-412E-9582-A06A344E29D1}"/>
              </a:ext>
            </a:extLst>
          </p:cNvPr>
          <p:cNvSpPr/>
          <p:nvPr/>
        </p:nvSpPr>
        <p:spPr>
          <a:xfrm>
            <a:off x="577240" y="400897"/>
            <a:ext cx="9654780" cy="954813"/>
          </a:xfrm>
          <a:prstGeom prst="rect">
            <a:avLst/>
          </a:prstGeom>
        </p:spPr>
        <p:txBody>
          <a:bodyPr wrap="square">
            <a:spAutoFit/>
          </a:bodyPr>
          <a:lstStyle/>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3</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Mở tập trình chiếu </a:t>
            </a:r>
            <a:r>
              <a:rPr lang="vi-VN" sz="2000">
                <a:solidFill>
                  <a:srgbClr val="FF3399"/>
                </a:solidFill>
                <a:latin typeface="UTM Avo" panose="02040603050506020204" pitchFamily="18" charset="0"/>
                <a:cs typeface="Times New Roman" panose="02020603050405020304" pitchFamily="18" charset="0"/>
              </a:rPr>
              <a:t>Truonghocxanh.pptx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4</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Đặt con trỏ tại vị trí cần sao chép đến rồi thực hiện lệnh </a:t>
            </a:r>
            <a:r>
              <a:rPr lang="vi-VN" sz="2000" b="1">
                <a:latin typeface="UTM Avo" panose="02040603050506020204" pitchFamily="18" charset="0"/>
                <a:cs typeface="Times New Roman" panose="02020603050405020304" pitchFamily="18" charset="0"/>
              </a:rPr>
              <a:t>Paste</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2403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9378</TotalTime>
  <Words>839</Words>
  <Application>Microsoft Office PowerPoint</Application>
  <PresentationFormat>Widescreen</PresentationFormat>
  <Paragraphs>71</Paragraphs>
  <Slides>18</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微软雅黑</vt:lpstr>
      <vt:lpstr>Arial</vt:lpstr>
      <vt:lpstr>Calibri</vt:lpstr>
      <vt:lpstr>等线</vt:lpstr>
      <vt:lpstr>iCiel Cadena</vt:lpstr>
      <vt:lpstr>Segoe Print</vt:lpstr>
      <vt:lpstr>SVN-SAF</vt:lpstr>
      <vt:lpstr>Times New Roman</vt:lpstr>
      <vt:lpstr>UTM Avo</vt:lpstr>
      <vt:lpstr>UTM Kabel KT</vt:lpstr>
      <vt:lpstr>Wingdings 3</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498</cp:revision>
  <dcterms:created xsi:type="dcterms:W3CDTF">2021-11-14T08:33:55Z</dcterms:created>
  <dcterms:modified xsi:type="dcterms:W3CDTF">2023-03-10T09:38:43Z</dcterms:modified>
</cp:coreProperties>
</file>