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22"/>
  </p:notesMasterIdLst>
  <p:sldIdLst>
    <p:sldId id="3098" r:id="rId2"/>
    <p:sldId id="3303" r:id="rId3"/>
    <p:sldId id="3241" r:id="rId4"/>
    <p:sldId id="3304" r:id="rId5"/>
    <p:sldId id="3242" r:id="rId6"/>
    <p:sldId id="3243" r:id="rId7"/>
    <p:sldId id="3305" r:id="rId8"/>
    <p:sldId id="3244" r:id="rId9"/>
    <p:sldId id="3245" r:id="rId10"/>
    <p:sldId id="3246" r:id="rId11"/>
    <p:sldId id="3306" r:id="rId12"/>
    <p:sldId id="3247" r:id="rId13"/>
    <p:sldId id="3248" r:id="rId14"/>
    <p:sldId id="3254" r:id="rId15"/>
    <p:sldId id="3255" r:id="rId16"/>
    <p:sldId id="3256" r:id="rId17"/>
    <p:sldId id="3308" r:id="rId18"/>
    <p:sldId id="3257" r:id="rId19"/>
    <p:sldId id="3286" r:id="rId20"/>
    <p:sldId id="28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73" d="100"/>
          <a:sy n="73" d="100"/>
        </p:scale>
        <p:origin x="49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24/02/2023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67840" y="726932"/>
            <a:ext cx="10190480" cy="1990674"/>
            <a:chOff x="1778000" y="1519412"/>
            <a:chExt cx="10190480" cy="1990674"/>
          </a:xfrm>
        </p:grpSpPr>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11</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3354" y="3429000"/>
            <a:ext cx="3160048" cy="3150569"/>
          </a:xfrm>
          <a:prstGeom prst="rect">
            <a:avLst/>
          </a:prstGeom>
        </p:spPr>
      </p:pic>
      <p:pic>
        <p:nvPicPr>
          <p:cNvPr id="4" name="Picture 3">
            <a:extLst>
              <a:ext uri="{FF2B5EF4-FFF2-40B4-BE49-F238E27FC236}">
                <a16:creationId xmlns:a16="http://schemas.microsoft.com/office/drawing/2014/main" id="{C05365AA-A1B8-4966-9CB2-48006E5A6A67}"/>
              </a:ext>
            </a:extLst>
          </p:cNvPr>
          <p:cNvPicPr>
            <a:picLocks noChangeAspect="1"/>
          </p:cNvPicPr>
          <p:nvPr/>
        </p:nvPicPr>
        <p:blipFill>
          <a:blip r:embed="rId3"/>
          <a:stretch>
            <a:fillRect/>
          </a:stretch>
        </p:blipFill>
        <p:spPr>
          <a:xfrm>
            <a:off x="3866205" y="1086522"/>
            <a:ext cx="8092116" cy="1461247"/>
          </a:xfrm>
          <a:prstGeom prst="rect">
            <a:avLst/>
          </a:prstGeom>
        </p:spPr>
      </p:pic>
    </p:spTree>
    <p:extLst>
      <p:ext uri="{BB962C8B-B14F-4D97-AF65-F5344CB8AC3E}">
        <p14:creationId xmlns:p14="http://schemas.microsoft.com/office/powerpoint/2010/main" val="21768813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350D40-EDAC-4EC9-BB45-666E4BBBED7C}"/>
              </a:ext>
            </a:extLst>
          </p:cNvPr>
          <p:cNvPicPr>
            <a:picLocks noChangeAspect="1"/>
          </p:cNvPicPr>
          <p:nvPr/>
        </p:nvPicPr>
        <p:blipFill rotWithShape="1">
          <a:blip r:embed="rId2"/>
          <a:srcRect b="57041"/>
          <a:stretch/>
        </p:blipFill>
        <p:spPr>
          <a:xfrm>
            <a:off x="572620" y="441063"/>
            <a:ext cx="10706089" cy="1936377"/>
          </a:xfrm>
          <a:prstGeom prst="rect">
            <a:avLst/>
          </a:prstGeom>
        </p:spPr>
      </p:pic>
      <p:pic>
        <p:nvPicPr>
          <p:cNvPr id="4" name="Picture 3">
            <a:extLst>
              <a:ext uri="{FF2B5EF4-FFF2-40B4-BE49-F238E27FC236}">
                <a16:creationId xmlns:a16="http://schemas.microsoft.com/office/drawing/2014/main" id="{3EC46214-7658-4E6B-A5F0-3448F0114C96}"/>
              </a:ext>
            </a:extLst>
          </p:cNvPr>
          <p:cNvPicPr>
            <a:picLocks noChangeAspect="1"/>
          </p:cNvPicPr>
          <p:nvPr/>
        </p:nvPicPr>
        <p:blipFill rotWithShape="1">
          <a:blip r:embed="rId2"/>
          <a:srcRect t="44818" b="-1882"/>
          <a:stretch/>
        </p:blipFill>
        <p:spPr>
          <a:xfrm>
            <a:off x="572619" y="2669689"/>
            <a:ext cx="10706089" cy="2572162"/>
          </a:xfrm>
          <a:prstGeom prst="rect">
            <a:avLst/>
          </a:prstGeom>
        </p:spPr>
      </p:pic>
    </p:spTree>
    <p:extLst>
      <p:ext uri="{BB962C8B-B14F-4D97-AF65-F5344CB8AC3E}">
        <p14:creationId xmlns:p14="http://schemas.microsoft.com/office/powerpoint/2010/main" val="35640510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02E29A-7976-4FE3-982A-F28BB3399CC2}"/>
              </a:ext>
            </a:extLst>
          </p:cNvPr>
          <p:cNvSpPr/>
          <p:nvPr/>
        </p:nvSpPr>
        <p:spPr>
          <a:xfrm>
            <a:off x="493044" y="240182"/>
            <a:ext cx="10754619" cy="1176156"/>
          </a:xfrm>
          <a:prstGeom prst="rect">
            <a:avLst/>
          </a:prstGeom>
        </p:spPr>
        <p:txBody>
          <a:bodyPr wrap="square">
            <a:spAutoFit/>
          </a:bodyPr>
          <a:lstStyle/>
          <a:p>
            <a:pPr defTabSz="342900">
              <a:lnSpc>
                <a:spcPct val="135000"/>
              </a:lnSpc>
            </a:pPr>
            <a:r>
              <a:rPr lang="en-US" sz="2800" b="1">
                <a:solidFill>
                  <a:srgbClr val="F03C69"/>
                </a:solidFill>
                <a:latin typeface="SVN-SAF" panose="02040603050506020204" pitchFamily="18" charset="0"/>
                <a:cs typeface="Times New Roman" panose="02020603050405020304" pitchFamily="18" charset="0"/>
              </a:rPr>
              <a:t>4</a:t>
            </a:r>
            <a:r>
              <a:rPr lang="vi-VN" sz="2800" b="1">
                <a:solidFill>
                  <a:srgbClr val="F03C69"/>
                </a:solidFill>
                <a:latin typeface="SVN-SAF" panose="02040603050506020204" pitchFamily="18" charset="0"/>
                <a:cs typeface="Times New Roman" panose="02020603050405020304" pitchFamily="18" charset="0"/>
              </a:rPr>
              <a:t>. THỰC HÀNH: </a:t>
            </a:r>
            <a:endParaRPr lang="en-US" sz="2800" b="1">
              <a:solidFill>
                <a:srgbClr val="F03C69"/>
              </a:solidFill>
              <a:latin typeface="SVN-SAF" panose="02040603050506020204" pitchFamily="18" charset="0"/>
              <a:cs typeface="Times New Roman" panose="02020603050405020304" pitchFamily="18" charset="0"/>
            </a:endParaRPr>
          </a:p>
          <a:p>
            <a:pPr defTabSz="342900">
              <a:lnSpc>
                <a:spcPct val="135000"/>
              </a:lnSpc>
            </a:pPr>
            <a:r>
              <a:rPr lang="vi-VN" sz="2800" b="1">
                <a:solidFill>
                  <a:srgbClr val="F03C69"/>
                </a:solidFill>
                <a:latin typeface="SVN-SAF" panose="02040603050506020204" pitchFamily="18" charset="0"/>
                <a:cs typeface="Times New Roman" panose="02020603050405020304" pitchFamily="18" charset="0"/>
              </a:rPr>
              <a:t>TẠO BÀI TRÌNH CHIẾU CÓ TIÊU ĐỀ, CẤU TRÚC PHâN CẤP</a:t>
            </a:r>
            <a:endParaRPr lang="en-US" sz="2800" b="1">
              <a:solidFill>
                <a:srgbClr val="F03C69"/>
              </a:solidFill>
              <a:latin typeface="SVN-SAF" panose="020406030505060202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13F535DB-C7FF-49E3-B2F6-7A5541E0EC93}"/>
              </a:ext>
            </a:extLst>
          </p:cNvPr>
          <p:cNvSpPr/>
          <p:nvPr/>
        </p:nvSpPr>
        <p:spPr>
          <a:xfrm>
            <a:off x="415058" y="1416338"/>
            <a:ext cx="11361883" cy="4774449"/>
          </a:xfrm>
          <a:prstGeom prst="rect">
            <a:avLst/>
          </a:prstGeom>
        </p:spPr>
        <p:txBody>
          <a:bodyPr wrap="square">
            <a:spAutoFit/>
          </a:bodyPr>
          <a:lstStyle/>
          <a:p>
            <a:pPr algn="just" defTabSz="342900">
              <a:lnSpc>
                <a:spcPct val="140000"/>
              </a:lnSpc>
            </a:pPr>
            <a:r>
              <a:rPr lang="vi-VN" sz="2000" b="1">
                <a:latin typeface="UTM Avo" panose="02040603050506020204" pitchFamily="18" charset="0"/>
                <a:cs typeface="Times New Roman" panose="02020603050405020304" pitchFamily="18" charset="0"/>
              </a:rPr>
              <a:t>Nhiệm vụ </a:t>
            </a:r>
            <a:endParaRPr lang="en-US" sz="2000" b="1">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Tạo bài trình chiếu báo cáo kết quả thực hiện dự án Trường học xanh của nhóm.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Bài trình chiếu có trang tiêu đề, các trang nội dung có tiêu đề trang.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Bài trình chiếu sử dụng cấu trúc phân cấp.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Lưu tập trình chiếu với tên </a:t>
            </a:r>
            <a:r>
              <a:rPr lang="vi-VN" sz="2000">
                <a:solidFill>
                  <a:srgbClr val="FF3399"/>
                </a:solidFill>
                <a:latin typeface="UTM Avo" panose="02040603050506020204" pitchFamily="18" charset="0"/>
                <a:cs typeface="Times New Roman" panose="02020603050405020304" pitchFamily="18" charset="0"/>
              </a:rPr>
              <a:t>Truonghocxanh.pptx</a:t>
            </a:r>
            <a:r>
              <a:rPr lang="vi-VN" sz="2000">
                <a:latin typeface="UTM Avo" panose="02040603050506020204" pitchFamily="18" charset="0"/>
                <a:cs typeface="Times New Roman" panose="02020603050405020304" pitchFamily="18" charset="0"/>
              </a:rPr>
              <a:t>.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en-US" sz="2000" b="1">
                <a:latin typeface="UTM Avo" panose="02040603050506020204" pitchFamily="18" charset="0"/>
                <a:cs typeface="Times New Roman" panose="02020603050405020304" pitchFamily="18" charset="0"/>
              </a:rPr>
              <a:t>H</a:t>
            </a:r>
            <a:r>
              <a:rPr lang="vi-VN" sz="2000" b="1">
                <a:latin typeface="UTM Avo" panose="02040603050506020204" pitchFamily="18" charset="0"/>
                <a:cs typeface="Times New Roman" panose="02020603050405020304" pitchFamily="18" charset="0"/>
              </a:rPr>
              <a:t>ướn</a:t>
            </a:r>
            <a:r>
              <a:rPr lang="en-US" sz="2000" b="1">
                <a:latin typeface="UTM Avo" panose="02040603050506020204" pitchFamily="18" charset="0"/>
                <a:cs typeface="Times New Roman" panose="02020603050405020304" pitchFamily="18" charset="0"/>
              </a:rPr>
              <a:t>g dẫn</a:t>
            </a:r>
          </a:p>
          <a:p>
            <a:pPr>
              <a:lnSpc>
                <a:spcPct val="140000"/>
              </a:lnSpc>
            </a:pPr>
            <a:r>
              <a:rPr lang="en-US" sz="2000" b="1">
                <a:solidFill>
                  <a:srgbClr val="0000FF"/>
                </a:solidFill>
                <a:latin typeface="UTM Avo" panose="02040603050506020204" pitchFamily="18" charset="0"/>
                <a:cs typeface="Times New Roman" panose="02020603050405020304" pitchFamily="18" charset="0"/>
              </a:rPr>
              <a:t>a) Tạo bài trình chiếu </a:t>
            </a:r>
          </a:p>
          <a:p>
            <a:pPr>
              <a:lnSpc>
                <a:spcPct val="140000"/>
              </a:lnSpc>
            </a:pPr>
            <a:r>
              <a:rPr lang="en-US" sz="2000">
                <a:latin typeface="UTM Avo" panose="02040603050506020204" pitchFamily="18" charset="0"/>
                <a:cs typeface="Times New Roman" panose="02020603050405020304" pitchFamily="18" charset="0"/>
              </a:rPr>
              <a:t>- Mở tệp bảng tính </a:t>
            </a:r>
            <a:r>
              <a:rPr lang="en-US" sz="2000">
                <a:solidFill>
                  <a:srgbClr val="FF3399"/>
                </a:solidFill>
                <a:latin typeface="UTM Avo" panose="02040603050506020204" pitchFamily="18" charset="0"/>
                <a:cs typeface="Times New Roman" panose="02020603050405020304" pitchFamily="18" charset="0"/>
              </a:rPr>
              <a:t>THXanh.xlsx</a:t>
            </a:r>
            <a:r>
              <a:rPr lang="en-US" sz="2000">
                <a:latin typeface="UTM Avo" panose="02040603050506020204" pitchFamily="18" charset="0"/>
                <a:cs typeface="Times New Roman" panose="02020603050405020304" pitchFamily="18" charset="0"/>
              </a:rPr>
              <a:t>. </a:t>
            </a:r>
          </a:p>
          <a:p>
            <a:pPr>
              <a:lnSpc>
                <a:spcPct val="140000"/>
              </a:lnSpc>
            </a:pPr>
            <a:r>
              <a:rPr lang="en-US" sz="2000">
                <a:latin typeface="UTM Avo" panose="02040603050506020204" pitchFamily="18" charset="0"/>
                <a:cs typeface="Times New Roman" panose="02020603050405020304" pitchFamily="18" charset="0"/>
              </a:rPr>
              <a:t>- Tạo trang tính mới có tên là </a:t>
            </a:r>
            <a:r>
              <a:rPr lang="en-US" sz="2000">
                <a:solidFill>
                  <a:srgbClr val="FF3399"/>
                </a:solidFill>
                <a:latin typeface="UTM Avo" panose="02040603050506020204" pitchFamily="18" charset="0"/>
                <a:cs typeface="Times New Roman" panose="02020603050405020304" pitchFamily="18" charset="0"/>
              </a:rPr>
              <a:t>6. Hoàn thiện</a:t>
            </a:r>
            <a:r>
              <a:rPr lang="en-US" sz="2000">
                <a:latin typeface="UTM Avo" panose="02040603050506020204" pitchFamily="18" charset="0"/>
                <a:cs typeface="Times New Roman" panose="02020603050405020304" pitchFamily="18" charset="0"/>
              </a:rPr>
              <a:t>.</a:t>
            </a:r>
          </a:p>
          <a:p>
            <a:pPr>
              <a:lnSpc>
                <a:spcPct val="140000"/>
              </a:lnSpc>
            </a:pPr>
            <a:r>
              <a:rPr lang="en-US" sz="2000">
                <a:latin typeface="UTM Avo" panose="02040603050506020204" pitchFamily="18" charset="0"/>
                <a:cs typeface="Times New Roman" panose="02020603050405020304" pitchFamily="18" charset="0"/>
              </a:rPr>
              <a:t>- Chọn trang tính </a:t>
            </a:r>
            <a:r>
              <a:rPr lang="en-US" sz="2000">
                <a:solidFill>
                  <a:srgbClr val="FF3399"/>
                </a:solidFill>
                <a:latin typeface="UTM Avo" panose="02040603050506020204" pitchFamily="18" charset="0"/>
                <a:cs typeface="Times New Roman" panose="02020603050405020304" pitchFamily="18" charset="0"/>
              </a:rPr>
              <a:t>5. Tổng kết </a:t>
            </a:r>
            <a:r>
              <a:rPr lang="en-US" sz="2000">
                <a:latin typeface="UTM Avo" panose="02040603050506020204" pitchFamily="18" charset="0"/>
                <a:cs typeface="Times New Roman" panose="02020603050405020304" pitchFamily="18" charset="0"/>
              </a:rPr>
              <a:t>và sao chép nội dung vào trang tính </a:t>
            </a:r>
            <a:r>
              <a:rPr lang="en-US" sz="2000">
                <a:solidFill>
                  <a:srgbClr val="FF3399"/>
                </a:solidFill>
                <a:latin typeface="UTM Avo" panose="02040603050506020204" pitchFamily="18" charset="0"/>
                <a:cs typeface="Times New Roman" panose="02020603050405020304" pitchFamily="18" charset="0"/>
              </a:rPr>
              <a:t>6. Hoàn thiện</a:t>
            </a:r>
            <a:r>
              <a:rPr lang="en-US" sz="2000">
                <a:latin typeface="UTM Avo" panose="02040603050506020204" pitchFamily="18" charset="0"/>
                <a:cs typeface="Times New Roman" panose="02020603050405020304" pitchFamily="18" charset="0"/>
              </a:rPr>
              <a:t>.</a:t>
            </a:r>
          </a:p>
          <a:p>
            <a:pPr>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Sửa tên các dòng đầu của trang tính như Hình 10.</a:t>
            </a:r>
            <a:r>
              <a:rPr lang="en-US" sz="2000">
                <a:latin typeface="UTM Avo" panose="02040603050506020204" pitchFamily="18" charset="0"/>
                <a:cs typeface="Times New Roman" panose="02020603050405020304" pitchFamily="18" charset="0"/>
              </a:rPr>
              <a:t>6</a:t>
            </a:r>
            <a:endParaRPr lang="en-US" sz="2000">
              <a:solidFill>
                <a:srgbClr val="FF3399"/>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9735015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p:cTn id="15" dur="500" fill="hold"/>
                                        <p:tgtEl>
                                          <p:spTgt spid="2">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2">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p:cTn id="2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fade">
                                      <p:cBhvr>
                                        <p:cTn id="31" dur="1000"/>
                                        <p:tgtEl>
                                          <p:spTgt spid="3">
                                            <p:txEl>
                                              <p:pRg st="1" end="1"/>
                                            </p:txEl>
                                          </p:spTgt>
                                        </p:tgtEl>
                                      </p:cBhvr>
                                    </p:animEffect>
                                    <p:anim calcmode="lin" valueType="num">
                                      <p:cBhvr>
                                        <p:cTn id="3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Effect transition="in" filter="fade">
                                      <p:cBhvr>
                                        <p:cTn id="38" dur="1000"/>
                                        <p:tgtEl>
                                          <p:spTgt spid="3">
                                            <p:txEl>
                                              <p:pRg st="2" end="2"/>
                                            </p:txEl>
                                          </p:spTgt>
                                        </p:tgtEl>
                                      </p:cBhvr>
                                    </p:animEffect>
                                    <p:anim calcmode="lin" valueType="num">
                                      <p:cBhvr>
                                        <p:cTn id="3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animEffect transition="in" filter="fade">
                                      <p:cBhvr>
                                        <p:cTn id="45" dur="1000"/>
                                        <p:tgtEl>
                                          <p:spTgt spid="3">
                                            <p:txEl>
                                              <p:pRg st="3" end="3"/>
                                            </p:txEl>
                                          </p:spTgt>
                                        </p:tgtEl>
                                      </p:cBhvr>
                                    </p:animEffect>
                                    <p:anim calcmode="lin" valueType="num">
                                      <p:cBhvr>
                                        <p:cTn id="4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3">
                                            <p:txEl>
                                              <p:pRg st="4" end="4"/>
                                            </p:txEl>
                                          </p:spTgt>
                                        </p:tgtEl>
                                        <p:attrNameLst>
                                          <p:attrName>style.visibility</p:attrName>
                                        </p:attrNameLst>
                                      </p:cBhvr>
                                      <p:to>
                                        <p:strVal val="visible"/>
                                      </p:to>
                                    </p:set>
                                    <p:animEffect transition="in" filter="fade">
                                      <p:cBhvr>
                                        <p:cTn id="52" dur="1000"/>
                                        <p:tgtEl>
                                          <p:spTgt spid="3">
                                            <p:txEl>
                                              <p:pRg st="4" end="4"/>
                                            </p:txEl>
                                          </p:spTgt>
                                        </p:tgtEl>
                                      </p:cBhvr>
                                    </p:animEffect>
                                    <p:anim calcmode="lin" valueType="num">
                                      <p:cBhvr>
                                        <p:cTn id="5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3">
                                            <p:txEl>
                                              <p:pRg st="5" end="5"/>
                                            </p:txEl>
                                          </p:spTgt>
                                        </p:tgtEl>
                                        <p:attrNameLst>
                                          <p:attrName>style.visibility</p:attrName>
                                        </p:attrNameLst>
                                      </p:cBhvr>
                                      <p:to>
                                        <p:strVal val="visible"/>
                                      </p:to>
                                    </p:set>
                                    <p:anim calcmode="lin" valueType="num">
                                      <p:cBhvr>
                                        <p:cTn id="5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6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61" dur="500"/>
                                        <p:tgtEl>
                                          <p:spTgt spid="3">
                                            <p:txEl>
                                              <p:pRg st="5" end="5"/>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3">
                                            <p:txEl>
                                              <p:pRg st="6" end="6"/>
                                            </p:txEl>
                                          </p:spTgt>
                                        </p:tgtEl>
                                        <p:attrNameLst>
                                          <p:attrName>style.visibility</p:attrName>
                                        </p:attrNameLst>
                                      </p:cBhvr>
                                      <p:to>
                                        <p:strVal val="visible"/>
                                      </p:to>
                                    </p:set>
                                    <p:animEffect transition="in" filter="wipe(left)">
                                      <p:cBhvr>
                                        <p:cTn id="66" dur="1500"/>
                                        <p:tgtEl>
                                          <p:spTgt spid="3">
                                            <p:txEl>
                                              <p:pRg st="6" end="6"/>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3">
                                            <p:txEl>
                                              <p:pRg st="7" end="7"/>
                                            </p:txEl>
                                          </p:spTgt>
                                        </p:tgtEl>
                                        <p:attrNameLst>
                                          <p:attrName>style.visibility</p:attrName>
                                        </p:attrNameLst>
                                      </p:cBhvr>
                                      <p:to>
                                        <p:strVal val="visible"/>
                                      </p:to>
                                    </p:set>
                                    <p:animEffect transition="in" filter="fade">
                                      <p:cBhvr>
                                        <p:cTn id="71" dur="500"/>
                                        <p:tgtEl>
                                          <p:spTgt spid="3">
                                            <p:txEl>
                                              <p:pRg st="7" end="7"/>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3">
                                            <p:txEl>
                                              <p:pRg st="8" end="8"/>
                                            </p:txEl>
                                          </p:spTgt>
                                        </p:tgtEl>
                                        <p:attrNameLst>
                                          <p:attrName>style.visibility</p:attrName>
                                        </p:attrNameLst>
                                      </p:cBhvr>
                                      <p:to>
                                        <p:strVal val="visible"/>
                                      </p:to>
                                    </p:set>
                                    <p:animEffect transition="in" filter="fade">
                                      <p:cBhvr>
                                        <p:cTn id="76" dur="500"/>
                                        <p:tgtEl>
                                          <p:spTgt spid="3">
                                            <p:txEl>
                                              <p:pRg st="8" end="8"/>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3">
                                            <p:txEl>
                                              <p:pRg st="9" end="9"/>
                                            </p:txEl>
                                          </p:spTgt>
                                        </p:tgtEl>
                                        <p:attrNameLst>
                                          <p:attrName>style.visibility</p:attrName>
                                        </p:attrNameLst>
                                      </p:cBhvr>
                                      <p:to>
                                        <p:strVal val="visible"/>
                                      </p:to>
                                    </p:set>
                                    <p:animEffect transition="in" filter="fade">
                                      <p:cBhvr>
                                        <p:cTn id="81" dur="500"/>
                                        <p:tgtEl>
                                          <p:spTgt spid="3">
                                            <p:txEl>
                                              <p:pRg st="9" end="9"/>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3">
                                            <p:txEl>
                                              <p:pRg st="10" end="10"/>
                                            </p:txEl>
                                          </p:spTgt>
                                        </p:tgtEl>
                                        <p:attrNameLst>
                                          <p:attrName>style.visibility</p:attrName>
                                        </p:attrNameLst>
                                      </p:cBhvr>
                                      <p:to>
                                        <p:strVal val="visible"/>
                                      </p:to>
                                    </p:set>
                                    <p:animEffect transition="in" filter="fade">
                                      <p:cBhvr>
                                        <p:cTn id="8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40381D-A717-4E0B-8380-DD2BA25D8C0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3642" y="2361639"/>
            <a:ext cx="10187492" cy="3581539"/>
          </a:xfrm>
          <a:prstGeom prst="rect">
            <a:avLst/>
          </a:prstGeom>
        </p:spPr>
      </p:pic>
      <p:sp>
        <p:nvSpPr>
          <p:cNvPr id="4" name="Rectangle 3">
            <a:extLst>
              <a:ext uri="{FF2B5EF4-FFF2-40B4-BE49-F238E27FC236}">
                <a16:creationId xmlns:a16="http://schemas.microsoft.com/office/drawing/2014/main" id="{4404D932-D061-4B3A-A35D-6D0699F3CA25}"/>
              </a:ext>
            </a:extLst>
          </p:cNvPr>
          <p:cNvSpPr/>
          <p:nvPr/>
        </p:nvSpPr>
        <p:spPr>
          <a:xfrm>
            <a:off x="565665" y="308300"/>
            <a:ext cx="11361883" cy="1327351"/>
          </a:xfrm>
          <a:prstGeom prst="rect">
            <a:avLst/>
          </a:prstGeom>
        </p:spPr>
        <p:txBody>
          <a:bodyPr wrap="square">
            <a:spAutoFit/>
          </a:bodyPr>
          <a:lstStyle/>
          <a:p>
            <a:pPr>
              <a:lnSpc>
                <a:spcPct val="140000"/>
              </a:lnSpc>
            </a:pPr>
            <a:r>
              <a:rPr lang="en-US" sz="2000" b="1">
                <a:solidFill>
                  <a:srgbClr val="0000FF"/>
                </a:solidFill>
                <a:latin typeface="UTM Avo" panose="02040603050506020204" pitchFamily="18" charset="0"/>
                <a:cs typeface="Times New Roman" panose="02020603050405020304" pitchFamily="18" charset="0"/>
              </a:rPr>
              <a:t>a) Tạo bài trình chiếu </a:t>
            </a:r>
          </a:p>
          <a:p>
            <a:pPr>
              <a:lnSpc>
                <a:spcPct val="140000"/>
              </a:lnSpc>
            </a:pPr>
            <a:r>
              <a:rPr lang="vi-VN" sz="2000">
                <a:solidFill>
                  <a:srgbClr val="F0677C"/>
                </a:solidFill>
                <a:latin typeface="UTM Avo" panose="02040603050506020204" pitchFamily="18" charset="0"/>
                <a:cs typeface="Times New Roman" panose="02020603050405020304" pitchFamily="18" charset="0"/>
              </a:rPr>
              <a:t>Bước 1.</a:t>
            </a:r>
            <a:r>
              <a:rPr lang="vi-VN" sz="2000">
                <a:latin typeface="UTM Avo" panose="02040603050506020204" pitchFamily="18" charset="0"/>
                <a:cs typeface="Times New Roman" panose="02020603050405020304" pitchFamily="18" charset="0"/>
              </a:rPr>
              <a:t> Khởi động PowerPoint. Phần mềm tự động tạo một bài trình chiếu mới. </a:t>
            </a:r>
            <a:endParaRPr lang="en-US" sz="2000">
              <a:latin typeface="UTM Avo" panose="02040603050506020204" pitchFamily="18" charset="0"/>
              <a:cs typeface="Times New Roman" panose="02020603050405020304" pitchFamily="18" charset="0"/>
            </a:endParaRPr>
          </a:p>
          <a:p>
            <a:pPr>
              <a:lnSpc>
                <a:spcPct val="140000"/>
              </a:lnSpc>
            </a:pPr>
            <a:r>
              <a:rPr lang="vi-VN" sz="2000">
                <a:latin typeface="UTM Avo" panose="02040603050506020204" pitchFamily="18" charset="0"/>
                <a:cs typeface="Times New Roman" panose="02020603050405020304" pitchFamily="18" charset="0"/>
              </a:rPr>
              <a:t>Trang đầu tiên là trang tiêu đề.</a:t>
            </a:r>
          </a:p>
        </p:txBody>
      </p:sp>
    </p:spTree>
    <p:extLst>
      <p:ext uri="{BB962C8B-B14F-4D97-AF65-F5344CB8AC3E}">
        <p14:creationId xmlns:p14="http://schemas.microsoft.com/office/powerpoint/2010/main" val="1745484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D6085C-D842-4F8A-BE89-13EDBCFF8DA3}"/>
              </a:ext>
            </a:extLst>
          </p:cNvPr>
          <p:cNvPicPr>
            <a:picLocks noChangeAspect="1"/>
          </p:cNvPicPr>
          <p:nvPr/>
        </p:nvPicPr>
        <p:blipFill>
          <a:blip r:embed="rId2"/>
          <a:stretch>
            <a:fillRect/>
          </a:stretch>
        </p:blipFill>
        <p:spPr>
          <a:xfrm>
            <a:off x="1750159" y="871368"/>
            <a:ext cx="8691681" cy="5678332"/>
          </a:xfrm>
          <a:prstGeom prst="rect">
            <a:avLst/>
          </a:prstGeom>
        </p:spPr>
      </p:pic>
      <p:sp>
        <p:nvSpPr>
          <p:cNvPr id="4" name="Rectangle 3">
            <a:extLst>
              <a:ext uri="{FF2B5EF4-FFF2-40B4-BE49-F238E27FC236}">
                <a16:creationId xmlns:a16="http://schemas.microsoft.com/office/drawing/2014/main" id="{554CFFA4-A55F-43B6-8BDA-AAAA2C65C1D1}"/>
              </a:ext>
            </a:extLst>
          </p:cNvPr>
          <p:cNvSpPr/>
          <p:nvPr/>
        </p:nvSpPr>
        <p:spPr>
          <a:xfrm>
            <a:off x="565665" y="308300"/>
            <a:ext cx="11361883" cy="465577"/>
          </a:xfrm>
          <a:prstGeom prst="rect">
            <a:avLst/>
          </a:prstGeom>
        </p:spPr>
        <p:txBody>
          <a:bodyPr wrap="square">
            <a:spAutoFit/>
          </a:bodyPr>
          <a:lstStyle/>
          <a:p>
            <a:pPr>
              <a:lnSpc>
                <a:spcPct val="140000"/>
              </a:lnSpc>
            </a:pPr>
            <a:r>
              <a:rPr lang="vi-VN" sz="2000">
                <a:solidFill>
                  <a:srgbClr val="F0677C"/>
                </a:solidFill>
                <a:latin typeface="UTM Avo" panose="02040603050506020204" pitchFamily="18" charset="0"/>
                <a:cs typeface="Times New Roman" panose="02020603050405020304" pitchFamily="18" charset="0"/>
              </a:rPr>
              <a:t>Bước </a:t>
            </a:r>
            <a:r>
              <a:rPr lang="en-US" sz="2000">
                <a:solidFill>
                  <a:srgbClr val="F0677C"/>
                </a:solidFill>
                <a:latin typeface="UTM Avo" panose="02040603050506020204" pitchFamily="18" charset="0"/>
                <a:cs typeface="Times New Roman" panose="02020603050405020304" pitchFamily="18" charset="0"/>
              </a:rPr>
              <a:t>2</a:t>
            </a:r>
            <a:r>
              <a:rPr lang="vi-VN" sz="2000">
                <a:solidFill>
                  <a:srgbClr val="F0677C"/>
                </a:solidFill>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Tạo các trang nội dung theo các bước như trong Hình 11.2.</a:t>
            </a:r>
          </a:p>
        </p:txBody>
      </p:sp>
    </p:spTree>
    <p:extLst>
      <p:ext uri="{BB962C8B-B14F-4D97-AF65-F5344CB8AC3E}">
        <p14:creationId xmlns:p14="http://schemas.microsoft.com/office/powerpoint/2010/main" val="13205127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81A8BE-E79C-482D-B60E-19AC66E7B3D8}"/>
              </a:ext>
            </a:extLst>
          </p:cNvPr>
          <p:cNvPicPr>
            <a:picLocks noChangeAspect="1"/>
          </p:cNvPicPr>
          <p:nvPr/>
        </p:nvPicPr>
        <p:blipFill>
          <a:blip r:embed="rId2"/>
          <a:stretch>
            <a:fillRect/>
          </a:stretch>
        </p:blipFill>
        <p:spPr>
          <a:xfrm>
            <a:off x="723007" y="993870"/>
            <a:ext cx="10745985" cy="3390059"/>
          </a:xfrm>
          <a:prstGeom prst="rect">
            <a:avLst/>
          </a:prstGeom>
        </p:spPr>
      </p:pic>
      <p:sp>
        <p:nvSpPr>
          <p:cNvPr id="4" name="Rectangle 3">
            <a:extLst>
              <a:ext uri="{FF2B5EF4-FFF2-40B4-BE49-F238E27FC236}">
                <a16:creationId xmlns:a16="http://schemas.microsoft.com/office/drawing/2014/main" id="{F95992A5-6D10-46D0-A676-0BC850FD711A}"/>
              </a:ext>
            </a:extLst>
          </p:cNvPr>
          <p:cNvSpPr/>
          <p:nvPr/>
        </p:nvSpPr>
        <p:spPr>
          <a:xfrm>
            <a:off x="565665" y="308300"/>
            <a:ext cx="11361883" cy="465577"/>
          </a:xfrm>
          <a:prstGeom prst="rect">
            <a:avLst/>
          </a:prstGeom>
        </p:spPr>
        <p:txBody>
          <a:bodyPr wrap="square">
            <a:spAutoFit/>
          </a:bodyPr>
          <a:lstStyle/>
          <a:p>
            <a:pPr>
              <a:lnSpc>
                <a:spcPct val="140000"/>
              </a:lnSpc>
            </a:pPr>
            <a:r>
              <a:rPr lang="vi-VN" sz="2000">
                <a:latin typeface="UTM Avo" panose="02040603050506020204" pitchFamily="18" charset="0"/>
                <a:cs typeface="Times New Roman" panose="02020603050405020304" pitchFamily="18" charset="0"/>
              </a:rPr>
              <a:t>Các trang chiếu sau khi nhập nội dung có thể như Hình 11.3, Hình 11.4.</a:t>
            </a:r>
          </a:p>
        </p:txBody>
      </p:sp>
    </p:spTree>
    <p:extLst>
      <p:ext uri="{BB962C8B-B14F-4D97-AF65-F5344CB8AC3E}">
        <p14:creationId xmlns:p14="http://schemas.microsoft.com/office/powerpoint/2010/main" val="36816803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CC2FCF-49C0-4B00-9B06-623592C12A05}"/>
              </a:ext>
            </a:extLst>
          </p:cNvPr>
          <p:cNvPicPr>
            <a:picLocks noChangeAspect="1"/>
          </p:cNvPicPr>
          <p:nvPr/>
        </p:nvPicPr>
        <p:blipFill rotWithShape="1">
          <a:blip r:embed="rId2">
            <a:extLst>
              <a:ext uri="{28A0092B-C50C-407E-A947-70E740481C1C}">
                <a14:useLocalDpi xmlns:a14="http://schemas.microsoft.com/office/drawing/2010/main" val="0"/>
              </a:ext>
            </a:extLst>
          </a:blip>
          <a:srcRect b="6843"/>
          <a:stretch/>
        </p:blipFill>
        <p:spPr>
          <a:xfrm>
            <a:off x="1819405" y="3614706"/>
            <a:ext cx="9660378" cy="2863849"/>
          </a:xfrm>
          <a:prstGeom prst="rect">
            <a:avLst/>
          </a:prstGeom>
        </p:spPr>
      </p:pic>
      <p:sp>
        <p:nvSpPr>
          <p:cNvPr id="4" name="Rectangle 3">
            <a:extLst>
              <a:ext uri="{FF2B5EF4-FFF2-40B4-BE49-F238E27FC236}">
                <a16:creationId xmlns:a16="http://schemas.microsoft.com/office/drawing/2014/main" id="{70639748-BF3D-41BA-B8F3-01E195DFA024}"/>
              </a:ext>
            </a:extLst>
          </p:cNvPr>
          <p:cNvSpPr/>
          <p:nvPr/>
        </p:nvSpPr>
        <p:spPr>
          <a:xfrm>
            <a:off x="565665" y="308300"/>
            <a:ext cx="11361883" cy="2335319"/>
          </a:xfrm>
          <a:prstGeom prst="rect">
            <a:avLst/>
          </a:prstGeom>
        </p:spPr>
        <p:txBody>
          <a:bodyPr wrap="square">
            <a:spAutoFit/>
          </a:bodyPr>
          <a:lstStyle/>
          <a:p>
            <a:pPr>
              <a:lnSpc>
                <a:spcPct val="150000"/>
              </a:lnSpc>
            </a:pPr>
            <a:r>
              <a:rPr lang="en-US" sz="2000" b="1">
                <a:solidFill>
                  <a:srgbClr val="0000FF"/>
                </a:solidFill>
                <a:latin typeface="UTM Avo" panose="02040603050506020204" pitchFamily="18" charset="0"/>
                <a:cs typeface="Times New Roman" panose="02020603050405020304" pitchFamily="18" charset="0"/>
              </a:rPr>
              <a:t>b) Tạo cấu trúc phân cấp</a:t>
            </a:r>
          </a:p>
          <a:p>
            <a:pPr>
              <a:lnSpc>
                <a:spcPct val="150000"/>
              </a:lnSpc>
            </a:pPr>
            <a:r>
              <a:rPr lang="vi-VN" sz="2000">
                <a:latin typeface="UTM Avo" panose="02040603050506020204" pitchFamily="18" charset="0"/>
                <a:cs typeface="Times New Roman" panose="02020603050405020304" pitchFamily="18" charset="0"/>
              </a:rPr>
              <a:t>- Tạo cấu trúc </a:t>
            </a:r>
            <a:endParaRPr lang="en-US" sz="2000">
              <a:latin typeface="UTM Avo" panose="02040603050506020204" pitchFamily="18" charset="0"/>
              <a:cs typeface="Times New Roman" panose="02020603050405020304" pitchFamily="18" charset="0"/>
            </a:endParaRPr>
          </a:p>
          <a:p>
            <a:pPr>
              <a:lnSpc>
                <a:spcPct val="150000"/>
              </a:lnSpc>
            </a:pPr>
            <a:r>
              <a:rPr lang="vi-VN" sz="2000">
                <a:solidFill>
                  <a:srgbClr val="F0677C"/>
                </a:solidFill>
                <a:latin typeface="UTM Avo" panose="02040603050506020204" pitchFamily="18" charset="0"/>
                <a:cs typeface="Times New Roman" panose="02020603050405020304" pitchFamily="18" charset="0"/>
              </a:rPr>
              <a:t>Bước 1.</a:t>
            </a:r>
            <a:r>
              <a:rPr lang="vi-VN" sz="2000">
                <a:latin typeface="UTM Avo" panose="02040603050506020204" pitchFamily="18" charset="0"/>
                <a:cs typeface="Times New Roman" panose="02020603050405020304" pitchFamily="18" charset="0"/>
              </a:rPr>
              <a:t> </a:t>
            </a:r>
            <a:endParaRPr lang="en-US" sz="2000">
              <a:latin typeface="UTM Avo" panose="02040603050506020204" pitchFamily="18" charset="0"/>
              <a:cs typeface="Times New Roman" panose="02020603050405020304" pitchFamily="18" charset="0"/>
            </a:endParaRPr>
          </a:p>
          <a:p>
            <a:pPr>
              <a:lnSpc>
                <a:spcPct val="150000"/>
              </a:lnSpc>
            </a:pPr>
            <a:endParaRPr lang="en-US" sz="2000">
              <a:latin typeface="UTM Avo" panose="02040603050506020204" pitchFamily="18" charset="0"/>
              <a:cs typeface="Times New Roman" panose="02020603050405020304" pitchFamily="18" charset="0"/>
            </a:endParaRPr>
          </a:p>
          <a:p>
            <a:pPr>
              <a:lnSpc>
                <a:spcPct val="150000"/>
              </a:lnSpc>
            </a:pPr>
            <a:r>
              <a:rPr lang="vi-VN" sz="2000">
                <a:solidFill>
                  <a:srgbClr val="F0677C"/>
                </a:solidFill>
                <a:latin typeface="UTM Avo" panose="02040603050506020204" pitchFamily="18" charset="0"/>
                <a:cs typeface="Times New Roman" panose="02020603050405020304" pitchFamily="18" charset="0"/>
              </a:rPr>
              <a:t>Bước </a:t>
            </a:r>
            <a:r>
              <a:rPr lang="en-US" sz="2000">
                <a:solidFill>
                  <a:srgbClr val="F0677C"/>
                </a:solidFill>
                <a:latin typeface="UTM Avo" panose="02040603050506020204" pitchFamily="18" charset="0"/>
                <a:cs typeface="Times New Roman" panose="02020603050405020304" pitchFamily="18" charset="0"/>
              </a:rPr>
              <a:t>2</a:t>
            </a:r>
            <a:r>
              <a:rPr lang="vi-VN" sz="2000">
                <a:solidFill>
                  <a:srgbClr val="F0677C"/>
                </a:solidFill>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2D5C4834-2E46-485D-852D-1ADF30B05F9E}"/>
              </a:ext>
            </a:extLst>
          </p:cNvPr>
          <p:cNvSpPr/>
          <p:nvPr/>
        </p:nvSpPr>
        <p:spPr>
          <a:xfrm>
            <a:off x="1550885" y="1221417"/>
            <a:ext cx="10197419" cy="2335319"/>
          </a:xfrm>
          <a:prstGeom prst="rect">
            <a:avLst/>
          </a:prstGeom>
        </p:spPr>
        <p:txBody>
          <a:bodyPr wrap="square">
            <a:spAutoFit/>
          </a:bodyPr>
          <a:lstStyle/>
          <a:p>
            <a:pPr>
              <a:lnSpc>
                <a:spcPct val="150000"/>
              </a:lnSpc>
            </a:pPr>
            <a:r>
              <a:rPr lang="vi-VN" sz="2000">
                <a:latin typeface="UTM Avo" panose="02040603050506020204" pitchFamily="18" charset="0"/>
                <a:cs typeface="Times New Roman" panose="02020603050405020304" pitchFamily="18" charset="0"/>
              </a:rPr>
              <a:t>Đặt con trỏ soạn thảo ở đầu dùng cần tạo cấu trúc phân cấp (nếu cần tạo cấu trúc</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phân cấp giống nhau cho nhiều dòng em chọn đồng thời các dòng đó).</a:t>
            </a:r>
            <a:endParaRPr lang="en-US" sz="2000">
              <a:latin typeface="UTM Avo" panose="02040603050506020204" pitchFamily="18" charset="0"/>
              <a:cs typeface="Times New Roman" panose="02020603050405020304" pitchFamily="18" charset="0"/>
            </a:endParaRPr>
          </a:p>
          <a:p>
            <a:pPr>
              <a:lnSpc>
                <a:spcPct val="150000"/>
              </a:lnSpc>
            </a:pPr>
            <a:r>
              <a:rPr lang="vi-VN" sz="2000">
                <a:latin typeface="UTM Avo" panose="02040603050506020204" pitchFamily="18" charset="0"/>
                <a:cs typeface="Times New Roman" panose="02020603050405020304" pitchFamily="18" charset="0"/>
              </a:rPr>
              <a:t>Chọn lệnh </a:t>
            </a:r>
            <a:r>
              <a:rPr lang="vi-VN" sz="2000" b="1">
                <a:latin typeface="UTM Avo" panose="02040603050506020204" pitchFamily="18" charset="0"/>
                <a:cs typeface="Times New Roman" panose="02020603050405020304" pitchFamily="18" charset="0"/>
              </a:rPr>
              <a:t>Increase List Level </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 (hoặc nhấn phím Tab) để tăng bậc phân cấp.</a:t>
            </a:r>
          </a:p>
          <a:p>
            <a:pPr>
              <a:lnSpc>
                <a:spcPct val="150000"/>
              </a:lnSpc>
            </a:pPr>
            <a:r>
              <a:rPr lang="vi-VN" sz="2000">
                <a:latin typeface="UTM Avo" panose="02040603050506020204" pitchFamily="18" charset="0"/>
                <a:cs typeface="Times New Roman" panose="02020603050405020304" pitchFamily="18" charset="0"/>
              </a:rPr>
              <a:t>Chọn lệnh </a:t>
            </a:r>
            <a:r>
              <a:rPr lang="vi-VN" sz="2000" b="1">
                <a:latin typeface="UTM Avo" panose="02040603050506020204" pitchFamily="18" charset="0"/>
                <a:cs typeface="Times New Roman" panose="02020603050405020304" pitchFamily="18" charset="0"/>
              </a:rPr>
              <a:t>Increase List Level </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 (hoặc nhấn tổ hợp phím Shift +Tab) để giảm</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bậc phân cấp.</a:t>
            </a:r>
          </a:p>
        </p:txBody>
      </p:sp>
      <p:pic>
        <p:nvPicPr>
          <p:cNvPr id="13" name="Picture 12">
            <a:extLst>
              <a:ext uri="{FF2B5EF4-FFF2-40B4-BE49-F238E27FC236}">
                <a16:creationId xmlns:a16="http://schemas.microsoft.com/office/drawing/2014/main" id="{BF0EB823-2C04-4302-8B9A-FF6E3E2BBE42}"/>
              </a:ext>
            </a:extLst>
          </p:cNvPr>
          <p:cNvPicPr>
            <a:picLocks noChangeAspect="1"/>
          </p:cNvPicPr>
          <p:nvPr/>
        </p:nvPicPr>
        <p:blipFill>
          <a:blip r:embed="rId3"/>
          <a:stretch>
            <a:fillRect/>
          </a:stretch>
        </p:blipFill>
        <p:spPr>
          <a:xfrm>
            <a:off x="5387606" y="2105925"/>
            <a:ext cx="466053" cy="466053"/>
          </a:xfrm>
          <a:prstGeom prst="rect">
            <a:avLst/>
          </a:prstGeom>
        </p:spPr>
      </p:pic>
      <p:pic>
        <p:nvPicPr>
          <p:cNvPr id="14" name="Picture 13">
            <a:extLst>
              <a:ext uri="{FF2B5EF4-FFF2-40B4-BE49-F238E27FC236}">
                <a16:creationId xmlns:a16="http://schemas.microsoft.com/office/drawing/2014/main" id="{C9A6662D-CAB2-4403-84DB-9DD8B7FCCF30}"/>
              </a:ext>
            </a:extLst>
          </p:cNvPr>
          <p:cNvPicPr>
            <a:picLocks noChangeAspect="1"/>
          </p:cNvPicPr>
          <p:nvPr/>
        </p:nvPicPr>
        <p:blipFill>
          <a:blip r:embed="rId4"/>
          <a:stretch>
            <a:fillRect/>
          </a:stretch>
        </p:blipFill>
        <p:spPr>
          <a:xfrm>
            <a:off x="5399379" y="2595223"/>
            <a:ext cx="454280" cy="466053"/>
          </a:xfrm>
          <a:prstGeom prst="rect">
            <a:avLst/>
          </a:prstGeom>
        </p:spPr>
      </p:pic>
    </p:spTree>
    <p:extLst>
      <p:ext uri="{BB962C8B-B14F-4D97-AF65-F5344CB8AC3E}">
        <p14:creationId xmlns:p14="http://schemas.microsoft.com/office/powerpoint/2010/main" val="42127580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Effect transition="in" filter="fade">
                                      <p:cBhvr>
                                        <p:cTn id="23" dur="1000"/>
                                        <p:tgtEl>
                                          <p:spTgt spid="12">
                                            <p:txEl>
                                              <p:pRg st="0" end="0"/>
                                            </p:txEl>
                                          </p:spTgt>
                                        </p:tgtEl>
                                      </p:cBhvr>
                                    </p:animEffect>
                                    <p:anim calcmode="lin" valueType="num">
                                      <p:cBhvr>
                                        <p:cTn id="24"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 calcmode="lin" valueType="num">
                                      <p:cBhvr additive="base">
                                        <p:cTn id="30"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2">
                                            <p:txEl>
                                              <p:pRg st="1" end="1"/>
                                            </p:txEl>
                                          </p:spTgt>
                                        </p:tgtEl>
                                        <p:attrNameLst>
                                          <p:attrName>style.visibility</p:attrName>
                                        </p:attrNameLst>
                                      </p:cBhvr>
                                      <p:to>
                                        <p:strVal val="visible"/>
                                      </p:to>
                                    </p:set>
                                    <p:animEffect transition="in" filter="fade">
                                      <p:cBhvr>
                                        <p:cTn id="36" dur="1000"/>
                                        <p:tgtEl>
                                          <p:spTgt spid="12">
                                            <p:txEl>
                                              <p:pRg st="1" end="1"/>
                                            </p:txEl>
                                          </p:spTgt>
                                        </p:tgtEl>
                                      </p:cBhvr>
                                    </p:animEffect>
                                    <p:anim calcmode="lin" valueType="num">
                                      <p:cBhvr>
                                        <p:cTn id="3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38" dur="1000" fill="hold"/>
                                        <p:tgtEl>
                                          <p:spTgt spid="12">
                                            <p:txEl>
                                              <p:pRg st="1" end="1"/>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2">
                                            <p:txEl>
                                              <p:pRg st="2" end="2"/>
                                            </p:txEl>
                                          </p:spTgt>
                                        </p:tgtEl>
                                        <p:attrNameLst>
                                          <p:attrName>style.visibility</p:attrName>
                                        </p:attrNameLst>
                                      </p:cBhvr>
                                      <p:to>
                                        <p:strVal val="visible"/>
                                      </p:to>
                                    </p:set>
                                    <p:animEffect transition="in" filter="fade">
                                      <p:cBhvr>
                                        <p:cTn id="48" dur="1000"/>
                                        <p:tgtEl>
                                          <p:spTgt spid="12">
                                            <p:txEl>
                                              <p:pRg st="2" end="2"/>
                                            </p:txEl>
                                          </p:spTgt>
                                        </p:tgtEl>
                                      </p:cBhvr>
                                    </p:animEffect>
                                    <p:anim calcmode="lin" valueType="num">
                                      <p:cBhvr>
                                        <p:cTn id="49"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12">
                                            <p:txEl>
                                              <p:pRg st="2" end="2"/>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1000"/>
                                        <p:tgtEl>
                                          <p:spTgt spid="14"/>
                                        </p:tgtEl>
                                      </p:cBhvr>
                                    </p:animEffect>
                                    <p:anim calcmode="lin" valueType="num">
                                      <p:cBhvr>
                                        <p:cTn id="54" dur="1000" fill="hold"/>
                                        <p:tgtEl>
                                          <p:spTgt spid="14"/>
                                        </p:tgtEl>
                                        <p:attrNameLst>
                                          <p:attrName>ppt_x</p:attrName>
                                        </p:attrNameLst>
                                      </p:cBhvr>
                                      <p:tavLst>
                                        <p:tav tm="0">
                                          <p:val>
                                            <p:strVal val="#ppt_x"/>
                                          </p:val>
                                        </p:tav>
                                        <p:tav tm="100000">
                                          <p:val>
                                            <p:strVal val="#ppt_x"/>
                                          </p:val>
                                        </p:tav>
                                      </p:tavLst>
                                    </p:anim>
                                    <p:anim calcmode="lin" valueType="num">
                                      <p:cBhvr>
                                        <p:cTn id="5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nodeType="clickEffect">
                                  <p:stCondLst>
                                    <p:cond delay="0"/>
                                  </p:stCondLst>
                                  <p:childTnLst>
                                    <p:set>
                                      <p:cBhvr>
                                        <p:cTn id="59" dur="1" fill="hold">
                                          <p:stCondLst>
                                            <p:cond delay="0"/>
                                          </p:stCondLst>
                                        </p:cTn>
                                        <p:tgtEl>
                                          <p:spTgt spid="3"/>
                                        </p:tgtEl>
                                        <p:attrNameLst>
                                          <p:attrName>style.visibility</p:attrName>
                                        </p:attrNameLst>
                                      </p:cBhvr>
                                      <p:to>
                                        <p:strVal val="visible"/>
                                      </p:to>
                                    </p:set>
                                    <p:anim calcmode="lin" valueType="num">
                                      <p:cBhvr>
                                        <p:cTn id="60" dur="500" fill="hold"/>
                                        <p:tgtEl>
                                          <p:spTgt spid="3"/>
                                        </p:tgtEl>
                                        <p:attrNameLst>
                                          <p:attrName>ppt_w</p:attrName>
                                        </p:attrNameLst>
                                      </p:cBhvr>
                                      <p:tavLst>
                                        <p:tav tm="0">
                                          <p:val>
                                            <p:fltVal val="0"/>
                                          </p:val>
                                        </p:tav>
                                        <p:tav tm="100000">
                                          <p:val>
                                            <p:strVal val="#ppt_w"/>
                                          </p:val>
                                        </p:tav>
                                      </p:tavLst>
                                    </p:anim>
                                    <p:anim calcmode="lin" valueType="num">
                                      <p:cBhvr>
                                        <p:cTn id="61" dur="500" fill="hold"/>
                                        <p:tgtEl>
                                          <p:spTgt spid="3"/>
                                        </p:tgtEl>
                                        <p:attrNameLst>
                                          <p:attrName>ppt_h</p:attrName>
                                        </p:attrNameLst>
                                      </p:cBhvr>
                                      <p:tavLst>
                                        <p:tav tm="0">
                                          <p:val>
                                            <p:fltVal val="0"/>
                                          </p:val>
                                        </p:tav>
                                        <p:tav tm="100000">
                                          <p:val>
                                            <p:strVal val="#ppt_h"/>
                                          </p:val>
                                        </p:tav>
                                      </p:tavLst>
                                    </p:anim>
                                    <p:animEffect transition="in" filter="fade">
                                      <p:cBhvr>
                                        <p:cTn id="6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282D27-DEBE-4DCD-ABC3-2D704A38217D}"/>
              </a:ext>
            </a:extLst>
          </p:cNvPr>
          <p:cNvPicPr>
            <a:picLocks noChangeAspect="1"/>
          </p:cNvPicPr>
          <p:nvPr/>
        </p:nvPicPr>
        <p:blipFill>
          <a:blip r:embed="rId2"/>
          <a:stretch>
            <a:fillRect/>
          </a:stretch>
        </p:blipFill>
        <p:spPr>
          <a:xfrm>
            <a:off x="575840" y="1522817"/>
            <a:ext cx="11040320" cy="3482914"/>
          </a:xfrm>
          <a:prstGeom prst="rect">
            <a:avLst/>
          </a:prstGeom>
        </p:spPr>
      </p:pic>
      <p:sp>
        <p:nvSpPr>
          <p:cNvPr id="4" name="Rectangle 3">
            <a:extLst>
              <a:ext uri="{FF2B5EF4-FFF2-40B4-BE49-F238E27FC236}">
                <a16:creationId xmlns:a16="http://schemas.microsoft.com/office/drawing/2014/main" id="{B100D949-787C-4DAD-8BA1-0B215B52CA66}"/>
              </a:ext>
            </a:extLst>
          </p:cNvPr>
          <p:cNvSpPr/>
          <p:nvPr/>
        </p:nvSpPr>
        <p:spPr>
          <a:xfrm>
            <a:off x="636485" y="370361"/>
            <a:ext cx="10787728" cy="950325"/>
          </a:xfrm>
          <a:prstGeom prst="rect">
            <a:avLst/>
          </a:prstGeom>
        </p:spPr>
        <p:txBody>
          <a:bodyPr wrap="square">
            <a:spAutoFit/>
          </a:bodyPr>
          <a:lstStyle/>
          <a:p>
            <a:pPr algn="ctr">
              <a:lnSpc>
                <a:spcPct val="150000"/>
              </a:lnSpc>
            </a:pPr>
            <a:r>
              <a:rPr lang="vi-VN" sz="2000">
                <a:latin typeface="UTM Avo" panose="02040603050506020204" pitchFamily="18" charset="0"/>
                <a:cs typeface="Times New Roman" panose="02020603050405020304" pitchFamily="18" charset="0"/>
              </a:rPr>
              <a:t>Thực hiện tương tự để tạo phân cấp cho các dòng khác trong trang chiếu. </a:t>
            </a:r>
            <a:endParaRPr lang="en-US" sz="2000">
              <a:latin typeface="UTM Avo" panose="02040603050506020204" pitchFamily="18" charset="0"/>
              <a:cs typeface="Times New Roman" panose="02020603050405020304" pitchFamily="18" charset="0"/>
            </a:endParaRPr>
          </a:p>
          <a:p>
            <a:pPr algn="ctr">
              <a:lnSpc>
                <a:spcPct val="150000"/>
              </a:lnSpc>
            </a:pPr>
            <a:r>
              <a:rPr lang="vi-VN" sz="2000">
                <a:latin typeface="UTM Avo" panose="02040603050506020204" pitchFamily="18" charset="0"/>
                <a:cs typeface="Times New Roman" panose="02020603050405020304" pitchFamily="18" charset="0"/>
              </a:rPr>
              <a:t>Hình 11.7, Hình 11.8 minh hoạ nội dung trang chiếu ban đầu và sau khi đã phân cấp.</a:t>
            </a:r>
            <a:endParaRPr lang="en-US" sz="20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9870666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639748-BF3D-41BA-B8F3-01E195DFA024}"/>
              </a:ext>
            </a:extLst>
          </p:cNvPr>
          <p:cNvSpPr/>
          <p:nvPr/>
        </p:nvSpPr>
        <p:spPr>
          <a:xfrm>
            <a:off x="554090" y="308300"/>
            <a:ext cx="11020594" cy="1873654"/>
          </a:xfrm>
          <a:prstGeom prst="rect">
            <a:avLst/>
          </a:prstGeom>
        </p:spPr>
        <p:txBody>
          <a:bodyPr wrap="square">
            <a:spAutoFit/>
          </a:bodyPr>
          <a:lstStyle/>
          <a:p>
            <a:pPr>
              <a:lnSpc>
                <a:spcPct val="150000"/>
              </a:lnSpc>
            </a:pPr>
            <a:r>
              <a:rPr lang="vi-VN" sz="2000">
                <a:latin typeface="UTM Avo" panose="02040603050506020204" pitchFamily="18" charset="0"/>
                <a:cs typeface="Times New Roman" panose="02020603050405020304" pitchFamily="18" charset="0"/>
              </a:rPr>
              <a:t>- Thay đổi màu sắc, kí hiệu đầu dòng</a:t>
            </a:r>
            <a:endParaRPr lang="en-US" sz="2000">
              <a:latin typeface="UTM Avo" panose="02040603050506020204" pitchFamily="18" charset="0"/>
              <a:cs typeface="Times New Roman" panose="02020603050405020304" pitchFamily="18" charset="0"/>
            </a:endParaRPr>
          </a:p>
          <a:p>
            <a:pPr>
              <a:lnSpc>
                <a:spcPct val="150000"/>
              </a:lnSpc>
            </a:pPr>
            <a:r>
              <a:rPr lang="vi-VN" sz="2000">
                <a:solidFill>
                  <a:srgbClr val="F0677C"/>
                </a:solidFill>
                <a:latin typeface="UTM Avo" panose="02040603050506020204" pitchFamily="18" charset="0"/>
                <a:cs typeface="Times New Roman" panose="02020603050405020304" pitchFamily="18" charset="0"/>
              </a:rPr>
              <a:t>Bước 1.</a:t>
            </a:r>
            <a:r>
              <a:rPr lang="vi-VN" sz="2000">
                <a:latin typeface="UTM Avo" panose="02040603050506020204" pitchFamily="18" charset="0"/>
                <a:cs typeface="Times New Roman" panose="02020603050405020304" pitchFamily="18" charset="0"/>
              </a:rPr>
              <a:t> </a:t>
            </a:r>
            <a:endParaRPr lang="en-US" sz="2000">
              <a:latin typeface="UTM Avo" panose="02040603050506020204" pitchFamily="18" charset="0"/>
              <a:cs typeface="Times New Roman" panose="02020603050405020304" pitchFamily="18" charset="0"/>
            </a:endParaRPr>
          </a:p>
          <a:p>
            <a:pPr>
              <a:lnSpc>
                <a:spcPct val="150000"/>
              </a:lnSpc>
            </a:pPr>
            <a:endParaRPr lang="en-US" sz="2000">
              <a:latin typeface="UTM Avo" panose="02040603050506020204" pitchFamily="18" charset="0"/>
              <a:cs typeface="Times New Roman" panose="02020603050405020304" pitchFamily="18" charset="0"/>
            </a:endParaRPr>
          </a:p>
          <a:p>
            <a:pPr>
              <a:lnSpc>
                <a:spcPct val="150000"/>
              </a:lnSpc>
            </a:pPr>
            <a:r>
              <a:rPr lang="vi-VN" sz="2000">
                <a:solidFill>
                  <a:srgbClr val="F0677C"/>
                </a:solidFill>
                <a:latin typeface="UTM Avo" panose="02040603050506020204" pitchFamily="18" charset="0"/>
                <a:cs typeface="Times New Roman" panose="02020603050405020304" pitchFamily="18" charset="0"/>
              </a:rPr>
              <a:t>Bước </a:t>
            </a:r>
            <a:r>
              <a:rPr lang="en-US" sz="2000">
                <a:solidFill>
                  <a:srgbClr val="F0677C"/>
                </a:solidFill>
                <a:latin typeface="UTM Avo" panose="02040603050506020204" pitchFamily="18" charset="0"/>
                <a:cs typeface="Times New Roman" panose="02020603050405020304" pitchFamily="18" charset="0"/>
              </a:rPr>
              <a:t>2</a:t>
            </a:r>
            <a:r>
              <a:rPr lang="vi-VN" sz="2000">
                <a:solidFill>
                  <a:srgbClr val="F0677C"/>
                </a:solidFill>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2D5C4834-2E46-485D-852D-1ADF30B05F9E}"/>
              </a:ext>
            </a:extLst>
          </p:cNvPr>
          <p:cNvSpPr/>
          <p:nvPr/>
        </p:nvSpPr>
        <p:spPr>
          <a:xfrm>
            <a:off x="1541300" y="762233"/>
            <a:ext cx="10033383" cy="3720314"/>
          </a:xfrm>
          <a:prstGeom prst="rect">
            <a:avLst/>
          </a:prstGeom>
        </p:spPr>
        <p:txBody>
          <a:bodyPr wrap="square">
            <a:spAutoFit/>
          </a:bodyPr>
          <a:lstStyle/>
          <a:p>
            <a:pPr algn="just">
              <a:lnSpc>
                <a:spcPct val="150000"/>
              </a:lnSpc>
            </a:pPr>
            <a:r>
              <a:rPr lang="vi-VN" sz="2000">
                <a:latin typeface="UTM Avo" panose="02040603050506020204" pitchFamily="18" charset="0"/>
                <a:cs typeface="Times New Roman" panose="02020603050405020304" pitchFamily="18" charset="0"/>
              </a:rPr>
              <a:t>Đặt con trỏ soạn thảo ở đầu dùng cần thay đổi kí hiệu (nếu cần thay đổi cho nhiều</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dòng em chọn đồng thời các dòng đó)</a:t>
            </a:r>
          </a:p>
          <a:p>
            <a:pPr algn="just">
              <a:lnSpc>
                <a:spcPct val="150000"/>
              </a:lnSpc>
            </a:pPr>
            <a:r>
              <a:rPr lang="vi-VN" sz="2000">
                <a:latin typeface="UTM Avo" panose="02040603050506020204" pitchFamily="18" charset="0"/>
                <a:cs typeface="Times New Roman" panose="02020603050405020304" pitchFamily="18" charset="0"/>
              </a:rPr>
              <a:t>Chọn </a:t>
            </a:r>
            <a:r>
              <a:rPr lang="vi-VN" sz="2000" b="1">
                <a:latin typeface="UTM Avo" panose="02040603050506020204" pitchFamily="18" charset="0"/>
                <a:cs typeface="Times New Roman" panose="02020603050405020304" pitchFamily="18" charset="0"/>
              </a:rPr>
              <a:t>Home</a:t>
            </a:r>
            <a:r>
              <a:rPr lang="vi-VN" sz="2000">
                <a:latin typeface="UTM Avo" panose="02040603050506020204" pitchFamily="18" charset="0"/>
                <a:cs typeface="Times New Roman" panose="02020603050405020304" pitchFamily="18" charset="0"/>
              </a:rPr>
              <a:t>, nháy chuột vào mũi tên bên phải lệnh </a:t>
            </a:r>
            <a:r>
              <a:rPr lang="vi-VN" sz="2000" b="1">
                <a:latin typeface="UTM Avo" panose="02040603050506020204" pitchFamily="18" charset="0"/>
                <a:cs typeface="Times New Roman" panose="02020603050405020304" pitchFamily="18" charset="0"/>
              </a:rPr>
              <a:t>Bullets</a:t>
            </a:r>
            <a:r>
              <a:rPr lang="vi-VN"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 </a:t>
            </a:r>
            <a:endParaRPr lang="en-US" sz="2000">
              <a:latin typeface="UTM Avo" panose="02040603050506020204" pitchFamily="18" charset="0"/>
              <a:cs typeface="Times New Roman" panose="02020603050405020304" pitchFamily="18" charset="0"/>
            </a:endParaRPr>
          </a:p>
          <a:p>
            <a:pPr algn="just">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hoặc </a:t>
            </a:r>
            <a:r>
              <a:rPr lang="vi-VN" sz="2000" b="1">
                <a:latin typeface="UTM Avo" panose="02040603050506020204" pitchFamily="18" charset="0"/>
                <a:cs typeface="Times New Roman" panose="02020603050405020304" pitchFamily="18" charset="0"/>
              </a:rPr>
              <a:t>Numbering</a:t>
            </a:r>
            <a:r>
              <a:rPr lang="vi-VN"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  </a:t>
            </a:r>
          </a:p>
          <a:p>
            <a:pPr algn="just">
              <a:lnSpc>
                <a:spcPct val="150000"/>
              </a:lnSpc>
            </a:pPr>
            <a:r>
              <a:rPr lang="vi-VN" sz="2000">
                <a:latin typeface="UTM Avo" panose="02040603050506020204" pitchFamily="18" charset="0"/>
                <a:cs typeface="Times New Roman" panose="02020603050405020304" pitchFamily="18" charset="0"/>
              </a:rPr>
              <a:t>chọn </a:t>
            </a:r>
            <a:r>
              <a:rPr lang="vi-VN" sz="2000" b="1">
                <a:latin typeface="UTM Avo" panose="02040603050506020204" pitchFamily="18" charset="0"/>
                <a:cs typeface="Times New Roman" panose="02020603050405020304" pitchFamily="18" charset="0"/>
              </a:rPr>
              <a:t>Bullets and Numbering</a:t>
            </a:r>
            <a:r>
              <a:rPr lang="vi-VN" sz="2000">
                <a:latin typeface="UTM Avo" panose="02040603050506020204" pitchFamily="18" charset="0"/>
                <a:cs typeface="Times New Roman" panose="02020603050405020304" pitchFamily="18" charset="0"/>
              </a:rPr>
              <a:t>... để mở hộp thoại </a:t>
            </a:r>
            <a:r>
              <a:rPr lang="vi-VN" sz="2000" b="1">
                <a:latin typeface="UTM Avo" panose="02040603050506020204" pitchFamily="18" charset="0"/>
                <a:cs typeface="Times New Roman" panose="02020603050405020304" pitchFamily="18" charset="0"/>
              </a:rPr>
              <a:t>Bullets and Numbering</a:t>
            </a:r>
            <a:r>
              <a:rPr lang="vi-VN" sz="2000">
                <a:latin typeface="UTM Avo" panose="02040603050506020204" pitchFamily="18" charset="0"/>
                <a:cs typeface="Times New Roman" panose="02020603050405020304" pitchFamily="18" charset="0"/>
              </a:rPr>
              <a:t>. Trong hộp thoại, </a:t>
            </a:r>
            <a:r>
              <a:rPr lang="en-US"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sym typeface="Wingdings 3" panose="05040102010807070707" pitchFamily="18" charset="2"/>
              </a:rPr>
              <a:t> </a:t>
            </a:r>
            <a:r>
              <a:rPr lang="vi-VN" sz="2000">
                <a:latin typeface="UTM Avo" panose="02040603050506020204" pitchFamily="18" charset="0"/>
                <a:cs typeface="Times New Roman" panose="02020603050405020304" pitchFamily="18" charset="0"/>
              </a:rPr>
              <a:t>chọn </a:t>
            </a:r>
            <a:r>
              <a:rPr lang="vi-VN" sz="2000" b="1">
                <a:latin typeface="UTM Avo" panose="02040603050506020204" pitchFamily="18" charset="0"/>
                <a:cs typeface="Times New Roman" panose="02020603050405020304" pitchFamily="18" charset="0"/>
              </a:rPr>
              <a:t>Bulleted</a:t>
            </a:r>
            <a:r>
              <a:rPr lang="vi-VN" sz="2000">
                <a:latin typeface="UTM Avo" panose="02040603050506020204" pitchFamily="18" charset="0"/>
                <a:cs typeface="Times New Roman" panose="02020603050405020304" pitchFamily="18" charset="0"/>
              </a:rPr>
              <a:t> để thay đổi </a:t>
            </a:r>
            <a:r>
              <a:rPr lang="vi-VN" sz="2000">
                <a:solidFill>
                  <a:schemeClr val="accent6">
                    <a:lumMod val="60000"/>
                    <a:lumOff val="40000"/>
                  </a:schemeClr>
                </a:solidFill>
                <a:latin typeface="UTM Avo" panose="02040603050506020204" pitchFamily="18" charset="0"/>
                <a:cs typeface="Times New Roman" panose="02020603050405020304" pitchFamily="18" charset="0"/>
              </a:rPr>
              <a:t>kí hiệu</a:t>
            </a:r>
            <a:r>
              <a:rPr lang="vi-VN" sz="2000">
                <a:latin typeface="UTM Avo" panose="02040603050506020204" pitchFamily="18" charset="0"/>
                <a:cs typeface="Times New Roman" panose="02020603050405020304" pitchFamily="18" charset="0"/>
              </a:rPr>
              <a:t>, </a:t>
            </a:r>
            <a:endParaRPr lang="en-US" sz="2000">
              <a:latin typeface="UTM Avo" panose="02040603050506020204" pitchFamily="18" charset="0"/>
              <a:cs typeface="Times New Roman" panose="02020603050405020304" pitchFamily="18" charset="0"/>
            </a:endParaRPr>
          </a:p>
          <a:p>
            <a:pPr indent="2176463" algn="just">
              <a:lnSpc>
                <a:spcPct val="150000"/>
              </a:lnSpc>
            </a:pPr>
            <a:r>
              <a:rPr lang="en-US" sz="2000">
                <a:latin typeface="UTM Avo" panose="02040603050506020204" pitchFamily="18" charset="0"/>
                <a:cs typeface="Times New Roman" panose="02020603050405020304" pitchFamily="18" charset="0"/>
                <a:sym typeface="Wingdings 3" panose="05040102010807070707" pitchFamily="18" charset="2"/>
              </a:rPr>
              <a:t> </a:t>
            </a:r>
            <a:r>
              <a:rPr lang="vi-VN" sz="2000">
                <a:latin typeface="UTM Avo" panose="02040603050506020204" pitchFamily="18" charset="0"/>
                <a:cs typeface="Times New Roman" panose="02020603050405020304" pitchFamily="18" charset="0"/>
              </a:rPr>
              <a:t>chọn </a:t>
            </a:r>
            <a:r>
              <a:rPr lang="vi-VN" sz="2000" b="1">
                <a:latin typeface="UTM Avo" panose="02040603050506020204" pitchFamily="18" charset="0"/>
                <a:cs typeface="Times New Roman" panose="02020603050405020304" pitchFamily="18" charset="0"/>
              </a:rPr>
              <a:t>Numbered</a:t>
            </a:r>
            <a:r>
              <a:rPr lang="vi-VN" sz="2000">
                <a:latin typeface="UTM Avo" panose="02040603050506020204" pitchFamily="18" charset="0"/>
                <a:cs typeface="Times New Roman" panose="02020603050405020304" pitchFamily="18" charset="0"/>
              </a:rPr>
              <a:t> để đánh </a:t>
            </a:r>
            <a:r>
              <a:rPr lang="vi-VN" sz="2000">
                <a:solidFill>
                  <a:schemeClr val="accent6">
                    <a:lumMod val="60000"/>
                    <a:lumOff val="40000"/>
                  </a:schemeClr>
                </a:solidFill>
                <a:latin typeface="UTM Avo" panose="02040603050506020204" pitchFamily="18" charset="0"/>
                <a:cs typeface="Times New Roman" panose="02020603050405020304" pitchFamily="18" charset="0"/>
              </a:rPr>
              <a:t>số thứ t</a:t>
            </a:r>
            <a:r>
              <a:rPr lang="vi-VN" sz="2000">
                <a:latin typeface="UTM Avo" panose="02040603050506020204" pitchFamily="18" charset="0"/>
                <a:cs typeface="Times New Roman" panose="02020603050405020304" pitchFamily="18" charset="0"/>
              </a:rPr>
              <a:t>ự, </a:t>
            </a:r>
            <a:endParaRPr lang="en-US" sz="2000">
              <a:latin typeface="UTM Avo" panose="02040603050506020204" pitchFamily="18" charset="0"/>
              <a:cs typeface="Times New Roman" panose="02020603050405020304" pitchFamily="18" charset="0"/>
            </a:endParaRPr>
          </a:p>
          <a:p>
            <a:pPr indent="2176463" algn="just">
              <a:lnSpc>
                <a:spcPct val="150000"/>
              </a:lnSpc>
            </a:pPr>
            <a:r>
              <a:rPr lang="en-US" sz="2000">
                <a:latin typeface="UTM Avo" panose="02040603050506020204" pitchFamily="18" charset="0"/>
                <a:cs typeface="Times New Roman" panose="02020603050405020304" pitchFamily="18" charset="0"/>
                <a:sym typeface="Wingdings 3" panose="05040102010807070707" pitchFamily="18" charset="2"/>
              </a:rPr>
              <a:t> </a:t>
            </a:r>
            <a:r>
              <a:rPr lang="vi-VN" sz="2000">
                <a:latin typeface="UTM Avo" panose="02040603050506020204" pitchFamily="18" charset="0"/>
                <a:cs typeface="Times New Roman" panose="02020603050405020304" pitchFamily="18" charset="0"/>
              </a:rPr>
              <a:t>chọn </a:t>
            </a:r>
            <a:r>
              <a:rPr lang="vi-VN" sz="2000" b="1">
                <a:latin typeface="UTM Avo" panose="02040603050506020204" pitchFamily="18" charset="0"/>
                <a:cs typeface="Times New Roman" panose="02020603050405020304" pitchFamily="18" charset="0"/>
              </a:rPr>
              <a:t>Color</a:t>
            </a:r>
            <a:r>
              <a:rPr lang="vi-VN" sz="2000">
                <a:latin typeface="UTM Avo" panose="02040603050506020204" pitchFamily="18" charset="0"/>
                <a:cs typeface="Times New Roman" panose="02020603050405020304" pitchFamily="18" charset="0"/>
              </a:rPr>
              <a:t> để </a:t>
            </a:r>
            <a:r>
              <a:rPr lang="vi-VN" sz="2000">
                <a:solidFill>
                  <a:schemeClr val="accent6">
                    <a:lumMod val="60000"/>
                    <a:lumOff val="40000"/>
                  </a:schemeClr>
                </a:solidFill>
                <a:latin typeface="UTM Avo" panose="02040603050506020204" pitchFamily="18" charset="0"/>
                <a:cs typeface="Times New Roman" panose="02020603050405020304" pitchFamily="18" charset="0"/>
              </a:rPr>
              <a:t>đổi màu </a:t>
            </a:r>
            <a:r>
              <a:rPr lang="vi-VN" sz="2000">
                <a:latin typeface="UTM Avo" panose="02040603050506020204" pitchFamily="18" charset="0"/>
                <a:cs typeface="Times New Roman" panose="02020603050405020304" pitchFamily="18" charset="0"/>
              </a:rPr>
              <a:t>cho kí hiệu.</a:t>
            </a:r>
          </a:p>
        </p:txBody>
      </p:sp>
      <p:pic>
        <p:nvPicPr>
          <p:cNvPr id="5" name="Picture 4">
            <a:extLst>
              <a:ext uri="{FF2B5EF4-FFF2-40B4-BE49-F238E27FC236}">
                <a16:creationId xmlns:a16="http://schemas.microsoft.com/office/drawing/2014/main" id="{C2FA19FE-EA40-4159-92EF-32E94376C40E}"/>
              </a:ext>
            </a:extLst>
          </p:cNvPr>
          <p:cNvPicPr>
            <a:picLocks noChangeAspect="1"/>
          </p:cNvPicPr>
          <p:nvPr/>
        </p:nvPicPr>
        <p:blipFill>
          <a:blip r:embed="rId2"/>
          <a:stretch>
            <a:fillRect/>
          </a:stretch>
        </p:blipFill>
        <p:spPr>
          <a:xfrm>
            <a:off x="9059734" y="1769311"/>
            <a:ext cx="573717" cy="391414"/>
          </a:xfrm>
          <a:prstGeom prst="rect">
            <a:avLst/>
          </a:prstGeom>
        </p:spPr>
      </p:pic>
      <p:pic>
        <p:nvPicPr>
          <p:cNvPr id="7" name="Picture 6">
            <a:extLst>
              <a:ext uri="{FF2B5EF4-FFF2-40B4-BE49-F238E27FC236}">
                <a16:creationId xmlns:a16="http://schemas.microsoft.com/office/drawing/2014/main" id="{E6A1B1D6-A633-4985-A3AA-E42F8EF7E937}"/>
              </a:ext>
            </a:extLst>
          </p:cNvPr>
          <p:cNvPicPr>
            <a:picLocks noChangeAspect="1"/>
          </p:cNvPicPr>
          <p:nvPr/>
        </p:nvPicPr>
        <p:blipFill>
          <a:blip r:embed="rId3"/>
          <a:stretch>
            <a:fillRect/>
          </a:stretch>
        </p:blipFill>
        <p:spPr>
          <a:xfrm>
            <a:off x="9633451" y="2233967"/>
            <a:ext cx="552270" cy="380691"/>
          </a:xfrm>
          <a:prstGeom prst="rect">
            <a:avLst/>
          </a:prstGeom>
        </p:spPr>
      </p:pic>
    </p:spTree>
    <p:extLst>
      <p:ext uri="{BB962C8B-B14F-4D97-AF65-F5344CB8AC3E}">
        <p14:creationId xmlns:p14="http://schemas.microsoft.com/office/powerpoint/2010/main" val="10606740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14" presetClass="entr" presetSubtype="10" fill="hold" nodeType="after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additive="base">
                                        <p:cTn id="22"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500"/>
                            </p:stCondLst>
                            <p:childTnLst>
                              <p:par>
                                <p:cTn id="25" presetID="14" presetClass="entr" presetSubtype="10" fill="hold" nodeType="afterEffect">
                                  <p:stCondLst>
                                    <p:cond delay="0"/>
                                  </p:stCondLst>
                                  <p:childTnLst>
                                    <p:set>
                                      <p:cBhvr>
                                        <p:cTn id="26" dur="1" fill="hold">
                                          <p:stCondLst>
                                            <p:cond delay="0"/>
                                          </p:stCondLst>
                                        </p:cTn>
                                        <p:tgtEl>
                                          <p:spTgt spid="12">
                                            <p:txEl>
                                              <p:pRg st="1" end="1"/>
                                            </p:txEl>
                                          </p:spTgt>
                                        </p:tgtEl>
                                        <p:attrNameLst>
                                          <p:attrName>style.visibility</p:attrName>
                                        </p:attrNameLst>
                                      </p:cBhvr>
                                      <p:to>
                                        <p:strVal val="visible"/>
                                      </p:to>
                                    </p:set>
                                    <p:animEffect transition="in" filter="randombar(horizontal)">
                                      <p:cBhvr>
                                        <p:cTn id="27" dur="500"/>
                                        <p:tgtEl>
                                          <p:spTgt spid="12">
                                            <p:txEl>
                                              <p:pRg st="1" end="1"/>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12">
                                            <p:txEl>
                                              <p:pRg st="2" end="2"/>
                                            </p:txEl>
                                          </p:spTgt>
                                        </p:tgtEl>
                                        <p:attrNameLst>
                                          <p:attrName>style.visibility</p:attrName>
                                        </p:attrNameLst>
                                      </p:cBhvr>
                                      <p:to>
                                        <p:strVal val="visible"/>
                                      </p:to>
                                    </p:set>
                                    <p:animEffect transition="in" filter="randombar(horizontal)">
                                      <p:cBhvr>
                                        <p:cTn id="30" dur="500"/>
                                        <p:tgtEl>
                                          <p:spTgt spid="12">
                                            <p:txEl>
                                              <p:pRg st="2" end="2"/>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12">
                                            <p:txEl>
                                              <p:pRg st="3" end="3"/>
                                            </p:txEl>
                                          </p:spTgt>
                                        </p:tgtEl>
                                        <p:attrNameLst>
                                          <p:attrName>style.visibility</p:attrName>
                                        </p:attrNameLst>
                                      </p:cBhvr>
                                      <p:to>
                                        <p:strVal val="visible"/>
                                      </p:to>
                                    </p:set>
                                    <p:animEffect transition="in" filter="randombar(horizontal)">
                                      <p:cBhvr>
                                        <p:cTn id="33" dur="500"/>
                                        <p:tgtEl>
                                          <p:spTgt spid="12">
                                            <p:txEl>
                                              <p:pRg st="3" end="3"/>
                                            </p:txEl>
                                          </p:spTgt>
                                        </p:tgtEl>
                                      </p:cBhvr>
                                    </p:animEffect>
                                  </p:childTnLst>
                                </p:cTn>
                              </p:par>
                              <p:par>
                                <p:cTn id="34" presetID="14" presetClass="entr" presetSubtype="10" fill="hold" nodeType="withEffect">
                                  <p:stCondLst>
                                    <p:cond delay="0"/>
                                  </p:stCondLst>
                                  <p:childTnLst>
                                    <p:set>
                                      <p:cBhvr>
                                        <p:cTn id="35" dur="1" fill="hold">
                                          <p:stCondLst>
                                            <p:cond delay="0"/>
                                          </p:stCondLst>
                                        </p:cTn>
                                        <p:tgtEl>
                                          <p:spTgt spid="12">
                                            <p:txEl>
                                              <p:pRg st="4" end="4"/>
                                            </p:txEl>
                                          </p:spTgt>
                                        </p:tgtEl>
                                        <p:attrNameLst>
                                          <p:attrName>style.visibility</p:attrName>
                                        </p:attrNameLst>
                                      </p:cBhvr>
                                      <p:to>
                                        <p:strVal val="visible"/>
                                      </p:to>
                                    </p:set>
                                    <p:animEffect transition="in" filter="randombar(horizontal)">
                                      <p:cBhvr>
                                        <p:cTn id="36" dur="500"/>
                                        <p:tgtEl>
                                          <p:spTgt spid="12">
                                            <p:txEl>
                                              <p:pRg st="4" end="4"/>
                                            </p:txEl>
                                          </p:spTgt>
                                        </p:tgtEl>
                                      </p:cBhvr>
                                    </p:animEffect>
                                  </p:childTnLst>
                                </p:cTn>
                              </p:par>
                              <p:par>
                                <p:cTn id="37" presetID="14" presetClass="entr" presetSubtype="10" fill="hold" nodeType="withEffect">
                                  <p:stCondLst>
                                    <p:cond delay="0"/>
                                  </p:stCondLst>
                                  <p:childTnLst>
                                    <p:set>
                                      <p:cBhvr>
                                        <p:cTn id="38" dur="1" fill="hold">
                                          <p:stCondLst>
                                            <p:cond delay="0"/>
                                          </p:stCondLst>
                                        </p:cTn>
                                        <p:tgtEl>
                                          <p:spTgt spid="12">
                                            <p:txEl>
                                              <p:pRg st="5" end="5"/>
                                            </p:txEl>
                                          </p:spTgt>
                                        </p:tgtEl>
                                        <p:attrNameLst>
                                          <p:attrName>style.visibility</p:attrName>
                                        </p:attrNameLst>
                                      </p:cBhvr>
                                      <p:to>
                                        <p:strVal val="visible"/>
                                      </p:to>
                                    </p:set>
                                    <p:animEffect transition="in" filter="randombar(horizontal)">
                                      <p:cBhvr>
                                        <p:cTn id="39" dur="500"/>
                                        <p:tgtEl>
                                          <p:spTgt spid="12">
                                            <p:txEl>
                                              <p:pRg st="5" end="5"/>
                                            </p:txEl>
                                          </p:spTgt>
                                        </p:tgtEl>
                                      </p:cBhvr>
                                    </p:animEffect>
                                  </p:childTnLst>
                                </p:cTn>
                              </p:par>
                              <p:par>
                                <p:cTn id="40" presetID="14" presetClass="entr" presetSubtype="10" fill="hold"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randombar(horizontal)">
                                      <p:cBhvr>
                                        <p:cTn id="42" dur="500"/>
                                        <p:tgtEl>
                                          <p:spTgt spid="5"/>
                                        </p:tgtEl>
                                      </p:cBhvr>
                                    </p:animEffect>
                                  </p:childTnLst>
                                </p:cTn>
                              </p:par>
                              <p:par>
                                <p:cTn id="43" presetID="14" presetClass="entr" presetSubtype="1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randombar(horizontal)">
                                      <p:cBhvr>
                                        <p:cTn id="4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FDA212-651B-432E-9F3D-62336910E4DE}"/>
              </a:ext>
            </a:extLst>
          </p:cNvPr>
          <p:cNvPicPr>
            <a:picLocks noChangeAspect="1"/>
          </p:cNvPicPr>
          <p:nvPr/>
        </p:nvPicPr>
        <p:blipFill>
          <a:blip r:embed="rId2"/>
          <a:stretch>
            <a:fillRect/>
          </a:stretch>
        </p:blipFill>
        <p:spPr>
          <a:xfrm>
            <a:off x="1787267" y="414524"/>
            <a:ext cx="8617466" cy="5025204"/>
          </a:xfrm>
          <a:prstGeom prst="rect">
            <a:avLst/>
          </a:prstGeom>
        </p:spPr>
      </p:pic>
      <p:sp>
        <p:nvSpPr>
          <p:cNvPr id="4" name="Rectangle 3">
            <a:extLst>
              <a:ext uri="{FF2B5EF4-FFF2-40B4-BE49-F238E27FC236}">
                <a16:creationId xmlns:a16="http://schemas.microsoft.com/office/drawing/2014/main" id="{4C2DF924-A30F-48E5-A18A-55F98729C15A}"/>
              </a:ext>
            </a:extLst>
          </p:cNvPr>
          <p:cNvSpPr/>
          <p:nvPr/>
        </p:nvSpPr>
        <p:spPr>
          <a:xfrm>
            <a:off x="635113" y="5439728"/>
            <a:ext cx="11361883" cy="950325"/>
          </a:xfrm>
          <a:prstGeom prst="rect">
            <a:avLst/>
          </a:prstGeom>
        </p:spPr>
        <p:txBody>
          <a:bodyPr wrap="square">
            <a:spAutoFit/>
          </a:bodyPr>
          <a:lstStyle/>
          <a:p>
            <a:pPr>
              <a:lnSpc>
                <a:spcPct val="150000"/>
              </a:lnSpc>
            </a:pPr>
            <a:r>
              <a:rPr lang="vi-VN" sz="2000" b="1">
                <a:solidFill>
                  <a:srgbClr val="0000FF"/>
                </a:solidFill>
                <a:latin typeface="UTM Avo" panose="02040603050506020204" pitchFamily="18" charset="0"/>
                <a:cs typeface="Times New Roman" panose="02020603050405020304" pitchFamily="18" charset="0"/>
              </a:rPr>
              <a:t>c) Lưu bài trình chiếu</a:t>
            </a:r>
            <a:endParaRPr lang="en-US" sz="2000" b="1">
              <a:solidFill>
                <a:srgbClr val="0000FF"/>
              </a:solidFill>
              <a:latin typeface="UTM Avo" panose="02040603050506020204" pitchFamily="18" charset="0"/>
              <a:cs typeface="Times New Roman" panose="02020603050405020304" pitchFamily="18" charset="0"/>
            </a:endParaRPr>
          </a:p>
          <a:p>
            <a:pPr>
              <a:lnSpc>
                <a:spcPct val="150000"/>
              </a:lnSpc>
            </a:pPr>
            <a:r>
              <a:rPr lang="vi-VN" sz="2000">
                <a:latin typeface="UTM Avo" panose="02040603050506020204" pitchFamily="18" charset="0"/>
                <a:cs typeface="Times New Roman" panose="02020603050405020304" pitchFamily="18" charset="0"/>
              </a:rPr>
              <a:t>Lưu bài trình chiếu với tên </a:t>
            </a:r>
            <a:r>
              <a:rPr lang="vi-VN" sz="2000">
                <a:solidFill>
                  <a:srgbClr val="FF3399"/>
                </a:solidFill>
                <a:latin typeface="UTM Avo" panose="02040603050506020204" pitchFamily="18" charset="0"/>
                <a:cs typeface="Times New Roman" panose="02020603050405020304" pitchFamily="18" charset="0"/>
              </a:rPr>
              <a:t>Truonghocxanh.pptx</a:t>
            </a:r>
            <a:r>
              <a:rPr lang="en-US" sz="2000">
                <a:latin typeface="UTM Avo" panose="02040603050506020204" pitchFamily="18" charset="0"/>
                <a:cs typeface="Times New Roman" panose="02020603050405020304" pitchFamily="18" charset="0"/>
              </a:rPr>
              <a:t>.</a:t>
            </a:r>
          </a:p>
        </p:txBody>
      </p:sp>
    </p:spTree>
    <p:extLst>
      <p:ext uri="{BB962C8B-B14F-4D97-AF65-F5344CB8AC3E}">
        <p14:creationId xmlns:p14="http://schemas.microsoft.com/office/powerpoint/2010/main" val="3089706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500"/>
                                        <p:tgtEl>
                                          <p:spTgt spid="4">
                                            <p:txEl>
                                              <p:pRg st="0" end="0"/>
                                            </p:txEl>
                                          </p:spTgt>
                                        </p:tgtEl>
                                      </p:cBhvr>
                                    </p:animEffect>
                                  </p:childTnLst>
                                </p:cTn>
                              </p:par>
                            </p:childTnLst>
                          </p:cTn>
                        </p:par>
                        <p:par>
                          <p:cTn id="8" fill="hold">
                            <p:stCondLst>
                              <p:cond delay="1500"/>
                            </p:stCondLst>
                            <p:childTnLst>
                              <p:par>
                                <p:cTn id="9" presetID="14" presetClass="entr" presetSubtype="1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088B78-654D-4591-A477-41145F1A47F1}"/>
              </a:ext>
            </a:extLst>
          </p:cNvPr>
          <p:cNvPicPr>
            <a:picLocks noChangeAspect="1"/>
          </p:cNvPicPr>
          <p:nvPr/>
        </p:nvPicPr>
        <p:blipFill>
          <a:blip r:embed="rId2"/>
          <a:stretch>
            <a:fillRect/>
          </a:stretch>
        </p:blipFill>
        <p:spPr>
          <a:xfrm>
            <a:off x="510166" y="377154"/>
            <a:ext cx="3490335" cy="936005"/>
          </a:xfrm>
          <a:prstGeom prst="rect">
            <a:avLst/>
          </a:prstGeom>
        </p:spPr>
      </p:pic>
      <p:pic>
        <p:nvPicPr>
          <p:cNvPr id="7" name="Picture 6">
            <a:extLst>
              <a:ext uri="{FF2B5EF4-FFF2-40B4-BE49-F238E27FC236}">
                <a16:creationId xmlns:a16="http://schemas.microsoft.com/office/drawing/2014/main" id="{6984EAA8-CC77-473C-A62D-7499485E0DBB}"/>
              </a:ext>
            </a:extLst>
          </p:cNvPr>
          <p:cNvPicPr>
            <a:picLocks noChangeAspect="1"/>
          </p:cNvPicPr>
          <p:nvPr/>
        </p:nvPicPr>
        <p:blipFill>
          <a:blip r:embed="rId3"/>
          <a:stretch>
            <a:fillRect/>
          </a:stretch>
        </p:blipFill>
        <p:spPr>
          <a:xfrm>
            <a:off x="510165" y="2705250"/>
            <a:ext cx="3490335" cy="952468"/>
          </a:xfrm>
          <a:prstGeom prst="rect">
            <a:avLst/>
          </a:prstGeom>
        </p:spPr>
      </p:pic>
      <p:pic>
        <p:nvPicPr>
          <p:cNvPr id="8" name="Picture 7">
            <a:extLst>
              <a:ext uri="{FF2B5EF4-FFF2-40B4-BE49-F238E27FC236}">
                <a16:creationId xmlns:a16="http://schemas.microsoft.com/office/drawing/2014/main" id="{11BBEB3F-5FBE-45AA-B96B-51B4EB309698}"/>
              </a:ext>
            </a:extLst>
          </p:cNvPr>
          <p:cNvPicPr>
            <a:picLocks noChangeAspect="1"/>
          </p:cNvPicPr>
          <p:nvPr/>
        </p:nvPicPr>
        <p:blipFill rotWithShape="1">
          <a:blip r:embed="rId4"/>
          <a:srcRect t="15512" b="61245"/>
          <a:stretch/>
        </p:blipFill>
        <p:spPr>
          <a:xfrm>
            <a:off x="510166" y="1436479"/>
            <a:ext cx="11171668" cy="1145451"/>
          </a:xfrm>
          <a:prstGeom prst="rect">
            <a:avLst/>
          </a:prstGeom>
        </p:spPr>
      </p:pic>
      <p:pic>
        <p:nvPicPr>
          <p:cNvPr id="9" name="Picture 8">
            <a:extLst>
              <a:ext uri="{FF2B5EF4-FFF2-40B4-BE49-F238E27FC236}">
                <a16:creationId xmlns:a16="http://schemas.microsoft.com/office/drawing/2014/main" id="{36048F90-B9E0-48B7-8DF1-21590206CEBD}"/>
              </a:ext>
            </a:extLst>
          </p:cNvPr>
          <p:cNvPicPr>
            <a:picLocks noChangeAspect="1"/>
          </p:cNvPicPr>
          <p:nvPr/>
        </p:nvPicPr>
        <p:blipFill rotWithShape="1">
          <a:blip r:embed="rId4"/>
          <a:srcRect t="59574" b="654"/>
          <a:stretch/>
        </p:blipFill>
        <p:spPr>
          <a:xfrm>
            <a:off x="510165" y="3808572"/>
            <a:ext cx="11171668" cy="1960005"/>
          </a:xfrm>
          <a:prstGeom prst="rect">
            <a:avLst/>
          </a:prstGeom>
        </p:spPr>
      </p:pic>
    </p:spTree>
    <p:extLst>
      <p:ext uri="{BB962C8B-B14F-4D97-AF65-F5344CB8AC3E}">
        <p14:creationId xmlns:p14="http://schemas.microsoft.com/office/powerpoint/2010/main" val="9843439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D49DDD-5377-4121-829E-1A62AFE8344D}"/>
              </a:ext>
            </a:extLst>
          </p:cNvPr>
          <p:cNvPicPr>
            <a:picLocks noChangeAspect="1"/>
          </p:cNvPicPr>
          <p:nvPr/>
        </p:nvPicPr>
        <p:blipFill>
          <a:blip r:embed="rId2"/>
          <a:stretch>
            <a:fillRect/>
          </a:stretch>
        </p:blipFill>
        <p:spPr>
          <a:xfrm>
            <a:off x="609741" y="542798"/>
            <a:ext cx="888648" cy="903074"/>
          </a:xfrm>
          <a:prstGeom prst="rect">
            <a:avLst/>
          </a:prstGeom>
        </p:spPr>
      </p:pic>
      <p:sp>
        <p:nvSpPr>
          <p:cNvPr id="3" name="Rectangle 2">
            <a:extLst>
              <a:ext uri="{FF2B5EF4-FFF2-40B4-BE49-F238E27FC236}">
                <a16:creationId xmlns:a16="http://schemas.microsoft.com/office/drawing/2014/main" id="{E961265A-599A-42C9-8489-DEC89F266742}"/>
              </a:ext>
            </a:extLst>
          </p:cNvPr>
          <p:cNvSpPr/>
          <p:nvPr/>
        </p:nvSpPr>
        <p:spPr>
          <a:xfrm>
            <a:off x="1602891" y="542798"/>
            <a:ext cx="9585062"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Giờ ra chơi, các bạn An, Minh và Khoa trao đổi về dự án </a:t>
            </a:r>
            <a:r>
              <a:rPr lang="vi-VN" sz="2000" b="1">
                <a:latin typeface="UTM Avo" panose="02040603050506020204" pitchFamily="18" charset="0"/>
                <a:cs typeface="Times New Roman" panose="02020603050405020304" pitchFamily="18" charset="0"/>
              </a:rPr>
              <a:t>Trường học xanh </a:t>
            </a:r>
            <a:r>
              <a:rPr lang="vi-VN" sz="2000">
                <a:latin typeface="UTM Avo" panose="02040603050506020204" pitchFamily="18" charset="0"/>
                <a:cs typeface="Times New Roman" panose="02020603050405020304" pitchFamily="18" charset="0"/>
              </a:rPr>
              <a:t>mà các bạn đang thực hiện. </a:t>
            </a:r>
          </a:p>
        </p:txBody>
      </p:sp>
      <p:sp>
        <p:nvSpPr>
          <p:cNvPr id="4" name="Rectangle 3">
            <a:extLst>
              <a:ext uri="{FF2B5EF4-FFF2-40B4-BE49-F238E27FC236}">
                <a16:creationId xmlns:a16="http://schemas.microsoft.com/office/drawing/2014/main" id="{672AC80E-932C-484D-AB3D-B540DBBFADDB}"/>
              </a:ext>
            </a:extLst>
          </p:cNvPr>
          <p:cNvSpPr/>
          <p:nvPr/>
        </p:nvSpPr>
        <p:spPr>
          <a:xfrm>
            <a:off x="634771" y="1445872"/>
            <a:ext cx="10922457" cy="3720314"/>
          </a:xfrm>
          <a:prstGeom prst="rect">
            <a:avLst/>
          </a:prstGeom>
        </p:spPr>
        <p:txBody>
          <a:bodyPr wrap="square">
            <a:spAutoFit/>
          </a:bodyPr>
          <a:lstStyle/>
          <a:p>
            <a:pPr algn="just" defTabSz="342900">
              <a:lnSpc>
                <a:spcPct val="150000"/>
              </a:lnSpc>
            </a:pPr>
            <a:r>
              <a:rPr lang="vi-VN" sz="2000" b="1" dirty="0">
                <a:latin typeface="UTM Avo" panose="02040603050506020204" pitchFamily="18" charset="0"/>
                <a:cs typeface="Times New Roman" panose="02020603050405020304" pitchFamily="18" charset="0"/>
              </a:rPr>
              <a:t>An: </a:t>
            </a:r>
            <a:r>
              <a:rPr lang="vi-VN" sz="2000" dirty="0">
                <a:latin typeface="UTM Avo" panose="02040603050506020204" pitchFamily="18" charset="0"/>
                <a:cs typeface="Times New Roman" panose="02020603050405020304" pitchFamily="18" charset="0"/>
              </a:rPr>
              <a:t>Việc khảo sát, thu thập thông tin và tính toán cho dự án đã xong. Bây giờ nhóm mình cần làm một bài báo cáo kết quả. </a:t>
            </a:r>
            <a:endParaRPr lang="en-US" sz="2000" dirty="0">
              <a:latin typeface="UTM Avo" panose="02040603050506020204" pitchFamily="18" charset="0"/>
              <a:cs typeface="Times New Roman" panose="02020603050405020304" pitchFamily="18" charset="0"/>
            </a:endParaRPr>
          </a:p>
          <a:p>
            <a:pPr algn="just" defTabSz="342900">
              <a:lnSpc>
                <a:spcPct val="150000"/>
              </a:lnSpc>
            </a:pPr>
            <a:r>
              <a:rPr lang="vi-VN" sz="2000" b="1" dirty="0">
                <a:latin typeface="UTM Avo" panose="02040603050506020204" pitchFamily="18" charset="0"/>
                <a:cs typeface="Times New Roman" panose="02020603050405020304" pitchFamily="18" charset="0"/>
              </a:rPr>
              <a:t>Minh: </a:t>
            </a:r>
            <a:r>
              <a:rPr lang="vi-VN" sz="2000" dirty="0">
                <a:latin typeface="UTM Avo" panose="02040603050506020204" pitchFamily="18" charset="0"/>
                <a:cs typeface="Times New Roman" panose="02020603050405020304" pitchFamily="18" charset="0"/>
              </a:rPr>
              <a:t>Nhóm mình nên sử dụng phần mềm trình chiếu để tạo bài báo cáo. </a:t>
            </a:r>
            <a:endParaRPr lang="en-US" sz="2000" dirty="0">
              <a:latin typeface="UTM Avo" panose="02040603050506020204" pitchFamily="18" charset="0"/>
              <a:cs typeface="Times New Roman" panose="02020603050405020304" pitchFamily="18" charset="0"/>
            </a:endParaRPr>
          </a:p>
          <a:p>
            <a:pPr algn="just" defTabSz="342900">
              <a:lnSpc>
                <a:spcPct val="150000"/>
              </a:lnSpc>
            </a:pPr>
            <a:r>
              <a:rPr lang="vi-VN" sz="2000" b="1" dirty="0">
                <a:latin typeface="UTM Avo" panose="02040603050506020204" pitchFamily="18" charset="0"/>
                <a:cs typeface="Times New Roman" panose="02020603050405020304" pitchFamily="18" charset="0"/>
              </a:rPr>
              <a:t>Khoa: </a:t>
            </a:r>
            <a:r>
              <a:rPr lang="vi-VN" sz="2000" dirty="0">
                <a:latin typeface="UTM Avo" panose="02040603050506020204" pitchFamily="18" charset="0"/>
                <a:cs typeface="Times New Roman" panose="02020603050405020304" pitchFamily="18" charset="0"/>
              </a:rPr>
              <a:t>Bài trình chiếu báo cáo cần có trang tiêu đề, mỗi trang nội dung nên có tiêu đề trang để giúp người nghe nhanh chóng hiệu được chủ đề và nội dung trình bày. </a:t>
            </a:r>
            <a:endParaRPr lang="en-US" sz="2000" dirty="0">
              <a:latin typeface="UTM Avo" panose="02040603050506020204" pitchFamily="18" charset="0"/>
              <a:cs typeface="Times New Roman" panose="02020603050405020304" pitchFamily="18" charset="0"/>
            </a:endParaRPr>
          </a:p>
          <a:p>
            <a:pPr algn="just" defTabSz="342900">
              <a:lnSpc>
                <a:spcPct val="150000"/>
              </a:lnSpc>
            </a:pPr>
            <a:r>
              <a:rPr lang="vi-VN" sz="2000" b="1" dirty="0">
                <a:latin typeface="UTM Avo" panose="02040603050506020204" pitchFamily="18" charset="0"/>
                <a:cs typeface="Times New Roman" panose="02020603050405020304" pitchFamily="18" charset="0"/>
              </a:rPr>
              <a:t>Minh: </a:t>
            </a:r>
            <a:r>
              <a:rPr lang="vi-VN" sz="2000" dirty="0">
                <a:latin typeface="UTM Avo" panose="02040603050506020204" pitchFamily="18" charset="0"/>
                <a:cs typeface="Times New Roman" panose="02020603050405020304" pitchFamily="18" charset="0"/>
              </a:rPr>
              <a:t>Sử dụng cấu trúc phân cấp sẽ làm cho bố cục của bài báo cáo được mạch lạc, rõ ràng. </a:t>
            </a:r>
            <a:endParaRPr lang="en-US" sz="2000" dirty="0">
              <a:latin typeface="UTM Avo" panose="02040603050506020204" pitchFamily="18" charset="0"/>
              <a:cs typeface="Times New Roman" panose="02020603050405020304" pitchFamily="18" charset="0"/>
            </a:endParaRPr>
          </a:p>
          <a:p>
            <a:pPr algn="just" defTabSz="342900">
              <a:lnSpc>
                <a:spcPct val="150000"/>
              </a:lnSpc>
            </a:pPr>
            <a:r>
              <a:rPr lang="vi-VN" sz="2000" b="1" dirty="0">
                <a:latin typeface="UTM Avo" panose="02040603050506020204" pitchFamily="18" charset="0"/>
                <a:cs typeface="Times New Roman" panose="02020603050405020304" pitchFamily="18" charset="0"/>
              </a:rPr>
              <a:t>An: </a:t>
            </a:r>
            <a:r>
              <a:rPr lang="vi-VN" sz="2000" dirty="0">
                <a:latin typeface="UTM Avo" panose="02040603050506020204" pitchFamily="18" charset="0"/>
                <a:cs typeface="Times New Roman" panose="02020603050405020304" pitchFamily="18" charset="0"/>
              </a:rPr>
              <a:t>Hay quá! Chúng ta phân công nhau làm từng phần việc nhé</a:t>
            </a:r>
            <a:r>
              <a:rPr lang="vi-VN" sz="2000" dirty="0" smtClean="0">
                <a:latin typeface="UTM Avo" panose="02040603050506020204" pitchFamily="18" charset="0"/>
                <a:cs typeface="Times New Roman" panose="02020603050405020304" pitchFamily="18" charset="0"/>
              </a:rPr>
              <a:t>.</a:t>
            </a:r>
            <a:endParaRPr lang="en-US" sz="2000" dirty="0" smtClean="0">
              <a:latin typeface="UTM Avo" panose="02040603050506020204" pitchFamily="18" charset="0"/>
              <a:cs typeface="Times New Roman" panose="02020603050405020304" pitchFamily="18" charset="0"/>
            </a:endParaRPr>
          </a:p>
          <a:p>
            <a:pPr algn="just" defTabSz="342900">
              <a:lnSpc>
                <a:spcPct val="150000"/>
              </a:lnSpc>
            </a:pPr>
            <a:r>
              <a:rPr lang="en-US" sz="2000" dirty="0" err="1" smtClean="0">
                <a:latin typeface="UTM Avo" panose="02040603050506020204" pitchFamily="18" charset="0"/>
                <a:cs typeface="Times New Roman" panose="02020603050405020304" pitchFamily="18" charset="0"/>
              </a:rPr>
              <a:t>Lớp</a:t>
            </a:r>
            <a:r>
              <a:rPr lang="en-US" sz="2000" dirty="0" smtClean="0">
                <a:latin typeface="UTM Avo" panose="02040603050506020204" pitchFamily="18" charset="0"/>
                <a:cs typeface="Times New Roman" panose="02020603050405020304" pitchFamily="18" charset="0"/>
              </a:rPr>
              <a:t> </a:t>
            </a:r>
            <a:endParaRPr lang="vi-VN" sz="2000" dirty="0">
              <a:latin typeface="UTM Avo" panose="020406030505060202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6F2CFA65-73C8-4342-A2B7-73F59FF3618B}"/>
              </a:ext>
            </a:extLst>
          </p:cNvPr>
          <p:cNvPicPr>
            <a:picLocks noChangeAspect="1"/>
          </p:cNvPicPr>
          <p:nvPr/>
        </p:nvPicPr>
        <p:blipFill>
          <a:blip r:embed="rId3"/>
          <a:stretch>
            <a:fillRect/>
          </a:stretch>
        </p:blipFill>
        <p:spPr>
          <a:xfrm>
            <a:off x="8993529" y="4486643"/>
            <a:ext cx="2777926" cy="2000947"/>
          </a:xfrm>
          <a:prstGeom prst="rect">
            <a:avLst/>
          </a:prstGeom>
        </p:spPr>
      </p:pic>
    </p:spTree>
    <p:extLst>
      <p:ext uri="{BB962C8B-B14F-4D97-AF65-F5344CB8AC3E}">
        <p14:creationId xmlns:p14="http://schemas.microsoft.com/office/powerpoint/2010/main" val="31309502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49DEB7-A02C-4FE5-BAAD-0A37E3F79F29}"/>
              </a:ext>
            </a:extLst>
          </p:cNvPr>
          <p:cNvPicPr>
            <a:picLocks noChangeAspect="1"/>
          </p:cNvPicPr>
          <p:nvPr/>
        </p:nvPicPr>
        <p:blipFill>
          <a:blip r:embed="rId2"/>
          <a:stretch>
            <a:fillRect/>
          </a:stretch>
        </p:blipFill>
        <p:spPr>
          <a:xfrm>
            <a:off x="493043" y="1010730"/>
            <a:ext cx="11117723" cy="2087472"/>
          </a:xfrm>
          <a:prstGeom prst="rect">
            <a:avLst/>
          </a:prstGeom>
        </p:spPr>
      </p:pic>
      <p:sp>
        <p:nvSpPr>
          <p:cNvPr id="4" name="Rectangle 3">
            <a:extLst>
              <a:ext uri="{FF2B5EF4-FFF2-40B4-BE49-F238E27FC236}">
                <a16:creationId xmlns:a16="http://schemas.microsoft.com/office/drawing/2014/main" id="{0F03932E-0FDA-492C-9958-52ED1F7B6D23}"/>
              </a:ext>
            </a:extLst>
          </p:cNvPr>
          <p:cNvSpPr/>
          <p:nvPr/>
        </p:nvSpPr>
        <p:spPr>
          <a:xfrm>
            <a:off x="493044" y="240182"/>
            <a:ext cx="10754619" cy="738664"/>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1. MỘT </a:t>
            </a:r>
            <a:r>
              <a:rPr lang="vi-VN" sz="2800" b="1" dirty="0" smtClean="0">
                <a:solidFill>
                  <a:srgbClr val="F03C69"/>
                </a:solidFill>
                <a:latin typeface="SVN-SAF" panose="02040603050506020204" pitchFamily="18" charset="0"/>
                <a:cs typeface="Times New Roman" panose="02020603050405020304" pitchFamily="18" charset="0"/>
              </a:rPr>
              <a:t>S</a:t>
            </a:r>
            <a:r>
              <a:rPr lang="en-US" sz="2800" b="1" dirty="0" smtClean="0">
                <a:solidFill>
                  <a:srgbClr val="F03C69"/>
                </a:solidFill>
                <a:latin typeface="SVN-SAF" panose="02040603050506020204" pitchFamily="18" charset="0"/>
                <a:cs typeface="Times New Roman" panose="02020603050405020304" pitchFamily="18" charset="0"/>
              </a:rPr>
              <a:t>Ố</a:t>
            </a:r>
            <a:r>
              <a:rPr lang="vi-VN" sz="2800" b="1" dirty="0" smtClean="0">
                <a:solidFill>
                  <a:srgbClr val="F03C69"/>
                </a:solidFill>
                <a:latin typeface="SVN-SAF" panose="02040603050506020204" pitchFamily="18" charset="0"/>
                <a:cs typeface="Times New Roman" panose="02020603050405020304" pitchFamily="18" charset="0"/>
              </a:rPr>
              <a:t> </a:t>
            </a:r>
            <a:r>
              <a:rPr lang="vi-VN" sz="2800" b="1" dirty="0">
                <a:solidFill>
                  <a:srgbClr val="F03C69"/>
                </a:solidFill>
                <a:latin typeface="SVN-SAF" panose="02040603050506020204" pitchFamily="18" charset="0"/>
                <a:cs typeface="Times New Roman" panose="02020603050405020304" pitchFamily="18" charset="0"/>
              </a:rPr>
              <a:t>CHỨC NĂNG CƠ BẢN CỦA PHẦN MỀM TRÌNH </a:t>
            </a:r>
            <a:r>
              <a:rPr lang="vi-VN" sz="2800" b="1" dirty="0" smtClean="0">
                <a:solidFill>
                  <a:srgbClr val="F03C69"/>
                </a:solidFill>
                <a:latin typeface="SVN-SAF" panose="02040603050506020204" pitchFamily="18" charset="0"/>
                <a:cs typeface="Times New Roman" panose="02020603050405020304" pitchFamily="18" charset="0"/>
              </a:rPr>
              <a:t>CHI</a:t>
            </a:r>
            <a:r>
              <a:rPr lang="en-US" sz="2800" b="1" dirty="0" smtClean="0">
                <a:solidFill>
                  <a:srgbClr val="F03C69"/>
                </a:solidFill>
                <a:latin typeface="SVN-SAF" panose="02040603050506020204" pitchFamily="18" charset="0"/>
                <a:cs typeface="Times New Roman" panose="02020603050405020304" pitchFamily="18" charset="0"/>
              </a:rPr>
              <a:t>ẾU</a:t>
            </a:r>
            <a:endParaRPr lang="en-US" sz="2800" b="1" dirty="0">
              <a:solidFill>
                <a:srgbClr val="F03C69"/>
              </a:solidFill>
              <a:latin typeface="SVN-SAF" panose="020406030505060202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0853EB5D-BE28-47C8-A2BA-F2085430367F}"/>
              </a:ext>
            </a:extLst>
          </p:cNvPr>
          <p:cNvPicPr>
            <a:picLocks noChangeAspect="1"/>
          </p:cNvPicPr>
          <p:nvPr/>
        </p:nvPicPr>
        <p:blipFill>
          <a:blip r:embed="rId3"/>
          <a:stretch>
            <a:fillRect/>
          </a:stretch>
        </p:blipFill>
        <p:spPr>
          <a:xfrm>
            <a:off x="493043" y="3271284"/>
            <a:ext cx="756220" cy="753733"/>
          </a:xfrm>
          <a:prstGeom prst="rect">
            <a:avLst/>
          </a:prstGeom>
        </p:spPr>
      </p:pic>
      <p:sp>
        <p:nvSpPr>
          <p:cNvPr id="6" name="Rectangle 5">
            <a:extLst>
              <a:ext uri="{FF2B5EF4-FFF2-40B4-BE49-F238E27FC236}">
                <a16:creationId xmlns:a16="http://schemas.microsoft.com/office/drawing/2014/main" id="{BDA534F3-1764-4B83-A333-5FCAB875CAE5}"/>
              </a:ext>
            </a:extLst>
          </p:cNvPr>
          <p:cNvSpPr/>
          <p:nvPr/>
        </p:nvSpPr>
        <p:spPr>
          <a:xfrm>
            <a:off x="1271017" y="3225817"/>
            <a:ext cx="10339749" cy="1327351"/>
          </a:xfrm>
          <a:prstGeom prst="rect">
            <a:avLst/>
          </a:prstGeom>
        </p:spPr>
        <p:txBody>
          <a:bodyPr wrap="square">
            <a:spAutoFit/>
          </a:bodyPr>
          <a:lstStyle/>
          <a:p>
            <a:pPr algn="just" defTabSz="342900">
              <a:lnSpc>
                <a:spcPct val="140000"/>
              </a:lnSpc>
            </a:pPr>
            <a:r>
              <a:rPr lang="vi-VN" sz="2000">
                <a:solidFill>
                  <a:srgbClr val="FF3399"/>
                </a:solidFill>
                <a:latin typeface="UTM Avo" panose="02040603050506020204" pitchFamily="18" charset="0"/>
                <a:cs typeface="Times New Roman" panose="02020603050405020304" pitchFamily="18" charset="0"/>
              </a:rPr>
              <a:t>Phần mềm trình chiếu </a:t>
            </a:r>
            <a:r>
              <a:rPr lang="vi-VN" sz="2000">
                <a:latin typeface="UTM Avo" panose="02040603050506020204" pitchFamily="18" charset="0"/>
                <a:cs typeface="Times New Roman" panose="02020603050405020304" pitchFamily="18" charset="0"/>
              </a:rPr>
              <a:t>là phần mềm được thiết kế để cho phép người sử dụng trình bày thông tin như văn bản, hình ảnh, âm thanh và video dưới hình thức trình chiếu một cách hấp dẫn và hiệu quả.</a:t>
            </a:r>
            <a:endParaRPr lang="en-US" sz="20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7136413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p:stCondLst>
                              <p:cond delay="500"/>
                            </p:stCondLst>
                            <p:childTnLst>
                              <p:par>
                                <p:cTn id="27" presetID="42" presetClass="entr" presetSubtype="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EA0ACA-A80A-4351-8A26-4843FA745C44}"/>
              </a:ext>
            </a:extLst>
          </p:cNvPr>
          <p:cNvSpPr/>
          <p:nvPr/>
        </p:nvSpPr>
        <p:spPr>
          <a:xfrm>
            <a:off x="656620" y="471860"/>
            <a:ext cx="10878760" cy="4774449"/>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Phần mềm trình chiếu thường có một số chức năng cơ bản sau: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a:t>
            </a:r>
            <a:r>
              <a:rPr lang="vi-VN" sz="2000">
                <a:solidFill>
                  <a:srgbClr val="FF3399"/>
                </a:solidFill>
                <a:latin typeface="UTM Avo" panose="02040603050506020204" pitchFamily="18" charset="0"/>
                <a:cs typeface="Times New Roman" panose="02020603050405020304" pitchFamily="18" charset="0"/>
              </a:rPr>
              <a:t>Tạo bài trình chiếu</a:t>
            </a:r>
            <a:r>
              <a:rPr lang="vi-VN" sz="2000">
                <a:latin typeface="UTM Avo" panose="02040603050506020204" pitchFamily="18" charset="0"/>
                <a:cs typeface="Times New Roman" panose="02020603050405020304" pitchFamily="18" charset="0"/>
              </a:rPr>
              <a:t> lưu trên máy tính dưới</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dạng tập tin. Chức năng này bao gồm soạn thảo, chỉnh sửa, định dạng văn bản. Mỗi bài trình chiếu gồm một hay nhiều</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trang chiếu (slide) được đánh số thứ tự. Thông tin trên mỗi trang có thể là văn bản,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âm thanh, hình ảnh, biểu đồ hay video.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a:t>
            </a:r>
            <a:r>
              <a:rPr lang="vi-VN" sz="2000">
                <a:solidFill>
                  <a:srgbClr val="FF3399"/>
                </a:solidFill>
                <a:latin typeface="UTM Avo" panose="02040603050506020204" pitchFamily="18" charset="0"/>
                <a:cs typeface="Times New Roman" panose="02020603050405020304" pitchFamily="18" charset="0"/>
              </a:rPr>
              <a:t>Trình chiếu </a:t>
            </a:r>
            <a:r>
              <a:rPr lang="vi-VN" sz="2000">
                <a:latin typeface="UTM Avo" panose="02040603050506020204" pitchFamily="18" charset="0"/>
                <a:cs typeface="Times New Roman" panose="02020603050405020304" pitchFamily="18" charset="0"/>
              </a:rPr>
              <a:t>nội dung các trang chiếu lên màn hình hoặc màn chiếu rộng bằng máy</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chiếu (projector). Phần mềm trình chiếu có các hiệu ứng động, hiệu ứng chuyển trang làm cho nội dung trình bày thêm sinh động và hấp dẫn. Phần mềm trình chiếu thường được sử dụng để tạo bài trình chiếu phục vụ hội thảo, hội nghị, dạy học, quảng cáo, tạo các phần mềm giải trí như album với các hiệu ứng hoạt hình ảnh, ca nhạc,...).</a:t>
            </a:r>
          </a:p>
        </p:txBody>
      </p:sp>
    </p:spTree>
    <p:extLst>
      <p:ext uri="{BB962C8B-B14F-4D97-AF65-F5344CB8AC3E}">
        <p14:creationId xmlns:p14="http://schemas.microsoft.com/office/powerpoint/2010/main" val="7755170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1B17CB-6449-434E-BFE2-E816A68D1F44}"/>
              </a:ext>
            </a:extLst>
          </p:cNvPr>
          <p:cNvPicPr>
            <a:picLocks noChangeAspect="1"/>
          </p:cNvPicPr>
          <p:nvPr/>
        </p:nvPicPr>
        <p:blipFill rotWithShape="1">
          <a:blip r:embed="rId2"/>
          <a:srcRect b="54256"/>
          <a:stretch/>
        </p:blipFill>
        <p:spPr>
          <a:xfrm>
            <a:off x="454038" y="678025"/>
            <a:ext cx="10888107" cy="2345166"/>
          </a:xfrm>
          <a:prstGeom prst="rect">
            <a:avLst/>
          </a:prstGeom>
        </p:spPr>
      </p:pic>
      <p:pic>
        <p:nvPicPr>
          <p:cNvPr id="4" name="Picture 3">
            <a:extLst>
              <a:ext uri="{FF2B5EF4-FFF2-40B4-BE49-F238E27FC236}">
                <a16:creationId xmlns:a16="http://schemas.microsoft.com/office/drawing/2014/main" id="{F9F976D6-F7A2-4E14-AB48-D44B89F35E63}"/>
              </a:ext>
            </a:extLst>
          </p:cNvPr>
          <p:cNvPicPr>
            <a:picLocks noChangeAspect="1"/>
          </p:cNvPicPr>
          <p:nvPr/>
        </p:nvPicPr>
        <p:blipFill rotWithShape="1">
          <a:blip r:embed="rId2"/>
          <a:srcRect t="45420" b="-310"/>
          <a:stretch/>
        </p:blipFill>
        <p:spPr>
          <a:xfrm>
            <a:off x="454038" y="3365892"/>
            <a:ext cx="10888107" cy="2814083"/>
          </a:xfrm>
          <a:prstGeom prst="rect">
            <a:avLst/>
          </a:prstGeom>
        </p:spPr>
      </p:pic>
    </p:spTree>
    <p:extLst>
      <p:ext uri="{BB962C8B-B14F-4D97-AF65-F5344CB8AC3E}">
        <p14:creationId xmlns:p14="http://schemas.microsoft.com/office/powerpoint/2010/main" val="4801341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CECEDB-5918-4424-97BA-428365C95FFC}"/>
              </a:ext>
            </a:extLst>
          </p:cNvPr>
          <p:cNvPicPr>
            <a:picLocks noChangeAspect="1"/>
          </p:cNvPicPr>
          <p:nvPr/>
        </p:nvPicPr>
        <p:blipFill>
          <a:blip r:embed="rId2"/>
          <a:stretch>
            <a:fillRect/>
          </a:stretch>
        </p:blipFill>
        <p:spPr>
          <a:xfrm>
            <a:off x="531002" y="1091688"/>
            <a:ext cx="11129996" cy="2115168"/>
          </a:xfrm>
          <a:prstGeom prst="rect">
            <a:avLst/>
          </a:prstGeom>
        </p:spPr>
      </p:pic>
      <p:sp>
        <p:nvSpPr>
          <p:cNvPr id="4" name="Rectangle 3">
            <a:extLst>
              <a:ext uri="{FF2B5EF4-FFF2-40B4-BE49-F238E27FC236}">
                <a16:creationId xmlns:a16="http://schemas.microsoft.com/office/drawing/2014/main" id="{8724D150-BA0F-412A-91AA-289EB458A222}"/>
              </a:ext>
            </a:extLst>
          </p:cNvPr>
          <p:cNvSpPr/>
          <p:nvPr/>
        </p:nvSpPr>
        <p:spPr>
          <a:xfrm>
            <a:off x="493044" y="283212"/>
            <a:ext cx="10754619"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2. TIÊU ĐỀ CỦA BÀI TRÌNH CHIẾU</a:t>
            </a:r>
            <a:endParaRPr lang="en-US" sz="2800" b="1">
              <a:solidFill>
                <a:srgbClr val="F03C69"/>
              </a:solidFill>
              <a:latin typeface="SVN-SAF"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4363956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B98A9C-003D-487F-B72B-35DBBEEFFBBB}"/>
              </a:ext>
            </a:extLst>
          </p:cNvPr>
          <p:cNvPicPr>
            <a:picLocks noChangeAspect="1"/>
          </p:cNvPicPr>
          <p:nvPr/>
        </p:nvPicPr>
        <p:blipFill>
          <a:blip r:embed="rId2"/>
          <a:stretch>
            <a:fillRect/>
          </a:stretch>
        </p:blipFill>
        <p:spPr>
          <a:xfrm>
            <a:off x="554003" y="517924"/>
            <a:ext cx="756220" cy="753733"/>
          </a:xfrm>
          <a:prstGeom prst="rect">
            <a:avLst/>
          </a:prstGeom>
        </p:spPr>
      </p:pic>
      <p:sp>
        <p:nvSpPr>
          <p:cNvPr id="6" name="Rectangle 5">
            <a:extLst>
              <a:ext uri="{FF2B5EF4-FFF2-40B4-BE49-F238E27FC236}">
                <a16:creationId xmlns:a16="http://schemas.microsoft.com/office/drawing/2014/main" id="{D6CA789E-3283-4EDD-9889-B2ED25534D59}"/>
              </a:ext>
            </a:extLst>
          </p:cNvPr>
          <p:cNvSpPr/>
          <p:nvPr/>
        </p:nvSpPr>
        <p:spPr>
          <a:xfrm>
            <a:off x="1331977" y="472457"/>
            <a:ext cx="10021823" cy="896464"/>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Một bài trình chiếu thường có nhiều trang được đánh số thứ tự.</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Trang đầu tiên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là </a:t>
            </a:r>
            <a:r>
              <a:rPr lang="vi-VN" sz="2000">
                <a:solidFill>
                  <a:srgbClr val="FF3399"/>
                </a:solidFill>
                <a:latin typeface="UTM Avo" panose="02040603050506020204" pitchFamily="18" charset="0"/>
                <a:cs typeface="Times New Roman" panose="02020603050405020304" pitchFamily="18" charset="0"/>
              </a:rPr>
              <a:t>trang tiêu đề</a:t>
            </a:r>
            <a:r>
              <a:rPr lang="vi-VN" sz="2000">
                <a:latin typeface="UTM Avo" panose="02040603050506020204" pitchFamily="18" charset="0"/>
                <a:cs typeface="Times New Roman" panose="02020603050405020304" pitchFamily="18" charset="0"/>
              </a:rPr>
              <a:t>, còn lại là các </a:t>
            </a:r>
            <a:r>
              <a:rPr lang="vi-VN" sz="2000">
                <a:solidFill>
                  <a:srgbClr val="FF3399"/>
                </a:solidFill>
                <a:latin typeface="UTM Avo" panose="02040603050506020204" pitchFamily="18" charset="0"/>
                <a:cs typeface="Times New Roman" panose="02020603050405020304" pitchFamily="18" charset="0"/>
              </a:rPr>
              <a:t>trang nội dung</a:t>
            </a:r>
            <a:r>
              <a:rPr lang="vi-VN" sz="2000">
                <a:latin typeface="UTM Avo" panose="02040603050506020204" pitchFamily="18" charset="0"/>
                <a:cs typeface="Times New Roman" panose="02020603050405020304" pitchFamily="18" charset="0"/>
              </a:rPr>
              <a:t>. Nội dung trên các trang thường</a:t>
            </a:r>
            <a:endParaRPr lang="en-US" sz="20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A315756C-4FDA-4A8E-9D92-E2F4D56BEE5D}"/>
              </a:ext>
            </a:extLst>
          </p:cNvPr>
          <p:cNvSpPr/>
          <p:nvPr/>
        </p:nvSpPr>
        <p:spPr>
          <a:xfrm>
            <a:off x="554003" y="1323201"/>
            <a:ext cx="11074117" cy="4401205"/>
          </a:xfrm>
          <a:prstGeom prst="rect">
            <a:avLst/>
          </a:prstGeom>
        </p:spPr>
        <p:txBody>
          <a:bodyPr wrap="square">
            <a:spAutoFit/>
          </a:bodyPr>
          <a:lstStyle/>
          <a:p>
            <a:pPr algn="just" defTabSz="342900">
              <a:lnSpc>
                <a:spcPct val="140000"/>
              </a:lnSpc>
            </a:pPr>
            <a:r>
              <a:rPr lang="vi-VN" sz="2000" dirty="0">
                <a:latin typeface="UTM Avo" panose="02040603050506020204" pitchFamily="18" charset="0"/>
                <a:cs typeface="Times New Roman" panose="02020603050405020304" pitchFamily="18" charset="0"/>
              </a:rPr>
              <a:t>được bố trí thống nhất theo cùng một mẫu.</a:t>
            </a:r>
            <a:endParaRPr lang="en-US" sz="2000" dirty="0">
              <a:latin typeface="UTM Avo" panose="02040603050506020204" pitchFamily="18" charset="0"/>
              <a:cs typeface="Times New Roman" panose="02020603050405020304" pitchFamily="18" charset="0"/>
            </a:endParaRPr>
          </a:p>
          <a:p>
            <a:pPr algn="just" defTabSz="342900">
              <a:lnSpc>
                <a:spcPct val="140000"/>
              </a:lnSpc>
            </a:pPr>
            <a:r>
              <a:rPr lang="vi-VN" sz="2000" b="1" dirty="0">
                <a:latin typeface="UTM Avo" panose="02040603050506020204" pitchFamily="18" charset="0"/>
                <a:cs typeface="Times New Roman" panose="02020603050405020304" pitchFamily="18" charset="0"/>
              </a:rPr>
              <a:t>Trang tiêu đề </a:t>
            </a:r>
            <a:r>
              <a:rPr lang="vi-VN" sz="2000" dirty="0">
                <a:latin typeface="UTM Avo" panose="02040603050506020204" pitchFamily="18" charset="0"/>
                <a:cs typeface="Times New Roman" panose="02020603050405020304" pitchFamily="18" charset="0"/>
              </a:rPr>
              <a:t>(Title Slide</a:t>
            </a:r>
            <a:r>
              <a:rPr lang="vi-VN" sz="2000" dirty="0">
                <a:solidFill>
                  <a:srgbClr val="FF0000"/>
                </a:solidFill>
                <a:latin typeface="UTM Avo" panose="02040603050506020204" pitchFamily="18" charset="0"/>
                <a:cs typeface="Times New Roman" panose="02020603050405020304" pitchFamily="18" charset="0"/>
              </a:rPr>
              <a:t>) cho biết chủ đề của bài trình chiếu. Trang tiêu đề còn có thêm thông tin như tên tác giả, ngày trình bày, địa điểm trình bày,... Trang này được ví như cổng vào bài trình chiếu, nó thu hút sự chú ý của người nghe ngay từ đầu. </a:t>
            </a:r>
            <a:endParaRPr lang="en-US" sz="2000" dirty="0">
              <a:solidFill>
                <a:srgbClr val="FF0000"/>
              </a:solidFill>
              <a:latin typeface="UTM Avo" panose="02040603050506020204" pitchFamily="18" charset="0"/>
              <a:cs typeface="Times New Roman" panose="02020603050405020304" pitchFamily="18" charset="0"/>
            </a:endParaRPr>
          </a:p>
          <a:p>
            <a:pPr algn="just" defTabSz="342900">
              <a:lnSpc>
                <a:spcPct val="140000"/>
              </a:lnSpc>
            </a:pPr>
            <a:r>
              <a:rPr lang="vi-VN" sz="2000" b="1" dirty="0">
                <a:latin typeface="UTM Avo" panose="02040603050506020204" pitchFamily="18" charset="0"/>
                <a:cs typeface="Times New Roman" panose="02020603050405020304" pitchFamily="18" charset="0"/>
              </a:rPr>
              <a:t>Trang nội dung </a:t>
            </a:r>
            <a:r>
              <a:rPr lang="vi-VN" sz="2000" dirty="0">
                <a:latin typeface="UTM Avo" panose="02040603050506020204" pitchFamily="18" charset="0"/>
                <a:cs typeface="Times New Roman" panose="02020603050405020304" pitchFamily="18" charset="0"/>
              </a:rPr>
              <a:t>thường có tiêu đề trang và nội dung (Title and Content). Tiêu đề trang được viết dưới dạng văn bản ở trên đầu mỗi trang. Tiêu đề trang là thành phần làm nổi bật nội dung cần trình bày. </a:t>
            </a:r>
            <a:endParaRPr lang="en-US" sz="2000" dirty="0">
              <a:latin typeface="UTM Avo" panose="02040603050506020204" pitchFamily="18" charset="0"/>
              <a:cs typeface="Times New Roman" panose="02020603050405020304" pitchFamily="18" charset="0"/>
            </a:endParaRPr>
          </a:p>
          <a:p>
            <a:pPr algn="just" defTabSz="342900">
              <a:lnSpc>
                <a:spcPct val="140000"/>
              </a:lnSpc>
            </a:pPr>
            <a:r>
              <a:rPr lang="vi-VN" sz="2000" dirty="0">
                <a:solidFill>
                  <a:srgbClr val="FF3399"/>
                </a:solidFill>
                <a:latin typeface="UTM Avo" panose="02040603050506020204" pitchFamily="18" charset="0"/>
                <a:cs typeface="Times New Roman" panose="02020603050405020304" pitchFamily="18" charset="0"/>
              </a:rPr>
              <a:t>Mẫu bố trí nội dung trang trình chiếu (layout): </a:t>
            </a:r>
            <a:r>
              <a:rPr lang="vi-VN" sz="2000" dirty="0">
                <a:latin typeface="UTM Avo" panose="02040603050506020204" pitchFamily="18" charset="0"/>
                <a:cs typeface="Times New Roman" panose="02020603050405020304" pitchFamily="18" charset="0"/>
              </a:rPr>
              <a:t>Các phần mềm trình chiếu có sẵn các mẫu bố trí nội dung. Người sử dụng có thể sử</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dụng các mẫu này hoặc thay đổi bố trí nội dung của trang sao cho phù hợp. </a:t>
            </a:r>
            <a:endParaRPr lang="en-US" sz="2000" dirty="0">
              <a:latin typeface="UTM Avo" panose="02040603050506020204" pitchFamily="18" charset="0"/>
              <a:cs typeface="Times New Roman" panose="02020603050405020304" pitchFamily="18" charset="0"/>
            </a:endParaRPr>
          </a:p>
          <a:p>
            <a:pPr algn="just" defTabSz="342900">
              <a:lnSpc>
                <a:spcPct val="140000"/>
              </a:lnSpc>
            </a:pPr>
            <a:r>
              <a:rPr lang="vi-VN" sz="2000" dirty="0">
                <a:latin typeface="UTM Avo" panose="02040603050506020204" pitchFamily="18" charset="0"/>
                <a:cs typeface="Times New Roman" panose="02020603050405020304" pitchFamily="18" charset="0"/>
                <a:sym typeface="Wingdings" panose="05000000000000000000" pitchFamily="2" charset="2"/>
              </a:rPr>
              <a:t></a:t>
            </a:r>
            <a:r>
              <a:rPr lang="en-US" sz="2000" dirty="0">
                <a:latin typeface="UTM Avo" panose="02040603050506020204" pitchFamily="18" charset="0"/>
                <a:cs typeface="Times New Roman" panose="02020603050405020304" pitchFamily="18" charset="0"/>
                <a:sym typeface="Wingdings" panose="05000000000000000000" pitchFamily="2" charset="2"/>
              </a:rPr>
              <a:t> </a:t>
            </a:r>
            <a:r>
              <a:rPr lang="vi-VN" sz="2000" dirty="0">
                <a:latin typeface="UTM Avo" panose="02040603050506020204" pitchFamily="18" charset="0"/>
                <a:cs typeface="Times New Roman" panose="02020603050405020304" pitchFamily="18" charset="0"/>
              </a:rPr>
              <a:t>Em cũng có thể tự tạo mẫu bố trí cho trang chiếu.</a:t>
            </a:r>
            <a:endParaRPr lang="en-US" sz="2000" dirty="0">
              <a:latin typeface="UTM Avo" panose="020406030505060202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81981E09-C43A-4F13-9821-AADD1E7D2FDF}"/>
              </a:ext>
            </a:extLst>
          </p:cNvPr>
          <p:cNvPicPr>
            <a:picLocks noChangeAspect="1"/>
          </p:cNvPicPr>
          <p:nvPr/>
        </p:nvPicPr>
        <p:blipFill>
          <a:blip r:embed="rId3"/>
          <a:stretch>
            <a:fillRect/>
          </a:stretch>
        </p:blipFill>
        <p:spPr>
          <a:xfrm>
            <a:off x="1052195" y="6669306"/>
            <a:ext cx="9163050" cy="3457575"/>
          </a:xfrm>
          <a:prstGeom prst="rect">
            <a:avLst/>
          </a:prstGeom>
        </p:spPr>
      </p:pic>
    </p:spTree>
    <p:extLst>
      <p:ext uri="{BB962C8B-B14F-4D97-AF65-F5344CB8AC3E}">
        <p14:creationId xmlns:p14="http://schemas.microsoft.com/office/powerpoint/2010/main" val="31757713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fade">
                                      <p:cBhvr>
                                        <p:cTn id="19" dur="1000"/>
                                        <p:tgtEl>
                                          <p:spTgt spid="9">
                                            <p:txEl>
                                              <p:pRg st="0" end="0"/>
                                            </p:txEl>
                                          </p:spTgt>
                                        </p:tgtEl>
                                      </p:cBhvr>
                                    </p:animEffect>
                                    <p:anim calcmode="lin" valueType="num">
                                      <p:cBhvr>
                                        <p:cTn id="20"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9">
                                            <p:txEl>
                                              <p:pRg st="1" end="1"/>
                                            </p:txEl>
                                          </p:spTgt>
                                        </p:tgtEl>
                                        <p:attrNameLst>
                                          <p:attrName>style.visibility</p:attrName>
                                        </p:attrNameLst>
                                      </p:cBhvr>
                                      <p:to>
                                        <p:strVal val="visible"/>
                                      </p:to>
                                    </p:set>
                                    <p:animEffect transition="in" filter="fade">
                                      <p:cBhvr>
                                        <p:cTn id="26" dur="1000"/>
                                        <p:tgtEl>
                                          <p:spTgt spid="9">
                                            <p:txEl>
                                              <p:pRg st="1" end="1"/>
                                            </p:txEl>
                                          </p:spTgt>
                                        </p:tgtEl>
                                      </p:cBhvr>
                                    </p:animEffect>
                                    <p:anim calcmode="lin" valueType="num">
                                      <p:cBhvr>
                                        <p:cTn id="27"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9">
                                            <p:txEl>
                                              <p:pRg st="2" end="2"/>
                                            </p:txEl>
                                          </p:spTgt>
                                        </p:tgtEl>
                                        <p:attrNameLst>
                                          <p:attrName>style.visibility</p:attrName>
                                        </p:attrNameLst>
                                      </p:cBhvr>
                                      <p:to>
                                        <p:strVal val="visible"/>
                                      </p:to>
                                    </p:set>
                                    <p:animEffect transition="in" filter="fade">
                                      <p:cBhvr>
                                        <p:cTn id="33" dur="1000"/>
                                        <p:tgtEl>
                                          <p:spTgt spid="9">
                                            <p:txEl>
                                              <p:pRg st="2" end="2"/>
                                            </p:txEl>
                                          </p:spTgt>
                                        </p:tgtEl>
                                      </p:cBhvr>
                                    </p:animEffect>
                                    <p:anim calcmode="lin" valueType="num">
                                      <p:cBhvr>
                                        <p:cTn id="34"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9">
                                            <p:txEl>
                                              <p:pRg st="3" end="3"/>
                                            </p:txEl>
                                          </p:spTgt>
                                        </p:tgtEl>
                                        <p:attrNameLst>
                                          <p:attrName>style.visibility</p:attrName>
                                        </p:attrNameLst>
                                      </p:cBhvr>
                                      <p:to>
                                        <p:strVal val="visible"/>
                                      </p:to>
                                    </p:set>
                                    <p:animEffect transition="in" filter="fade">
                                      <p:cBhvr>
                                        <p:cTn id="40" dur="1000"/>
                                        <p:tgtEl>
                                          <p:spTgt spid="9">
                                            <p:txEl>
                                              <p:pRg st="3" end="3"/>
                                            </p:txEl>
                                          </p:spTgt>
                                        </p:tgtEl>
                                      </p:cBhvr>
                                    </p:animEffect>
                                    <p:anim calcmode="lin" valueType="num">
                                      <p:cBhvr>
                                        <p:cTn id="41"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9">
                                            <p:txEl>
                                              <p:pRg st="4" end="4"/>
                                            </p:txEl>
                                          </p:spTgt>
                                        </p:tgtEl>
                                        <p:attrNameLst>
                                          <p:attrName>style.visibility</p:attrName>
                                        </p:attrNameLst>
                                      </p:cBhvr>
                                      <p:to>
                                        <p:strVal val="visible"/>
                                      </p:to>
                                    </p:set>
                                    <p:animEffect transition="in" filter="wipe(left)">
                                      <p:cBhvr>
                                        <p:cTn id="47" dur="175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6A3326-4166-4CF6-9EB4-1AE99AA56332}"/>
              </a:ext>
            </a:extLst>
          </p:cNvPr>
          <p:cNvPicPr>
            <a:picLocks noChangeAspect="1"/>
          </p:cNvPicPr>
          <p:nvPr/>
        </p:nvPicPr>
        <p:blipFill>
          <a:blip r:embed="rId2"/>
          <a:stretch>
            <a:fillRect/>
          </a:stretch>
        </p:blipFill>
        <p:spPr>
          <a:xfrm>
            <a:off x="616687" y="498715"/>
            <a:ext cx="10620397" cy="2520932"/>
          </a:xfrm>
          <a:prstGeom prst="rect">
            <a:avLst/>
          </a:prstGeom>
        </p:spPr>
      </p:pic>
      <p:pic>
        <p:nvPicPr>
          <p:cNvPr id="5" name="Picture 4">
            <a:extLst>
              <a:ext uri="{FF2B5EF4-FFF2-40B4-BE49-F238E27FC236}">
                <a16:creationId xmlns:a16="http://schemas.microsoft.com/office/drawing/2014/main" id="{377DCC3A-1955-45E0-92B7-60993D7B3B6D}"/>
              </a:ext>
            </a:extLst>
          </p:cNvPr>
          <p:cNvPicPr>
            <a:picLocks noChangeAspect="1"/>
          </p:cNvPicPr>
          <p:nvPr/>
        </p:nvPicPr>
        <p:blipFill>
          <a:blip r:embed="rId3"/>
          <a:stretch>
            <a:fillRect/>
          </a:stretch>
        </p:blipFill>
        <p:spPr>
          <a:xfrm>
            <a:off x="616687" y="3205717"/>
            <a:ext cx="10620397" cy="2425907"/>
          </a:xfrm>
          <a:prstGeom prst="rect">
            <a:avLst/>
          </a:prstGeom>
        </p:spPr>
      </p:pic>
    </p:spTree>
    <p:extLst>
      <p:ext uri="{BB962C8B-B14F-4D97-AF65-F5344CB8AC3E}">
        <p14:creationId xmlns:p14="http://schemas.microsoft.com/office/powerpoint/2010/main" val="25252353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968305-449B-4B25-89FF-B2F411738AC6}"/>
              </a:ext>
            </a:extLst>
          </p:cNvPr>
          <p:cNvPicPr>
            <a:picLocks noChangeAspect="1"/>
          </p:cNvPicPr>
          <p:nvPr/>
        </p:nvPicPr>
        <p:blipFill>
          <a:blip r:embed="rId2"/>
          <a:stretch>
            <a:fillRect/>
          </a:stretch>
        </p:blipFill>
        <p:spPr>
          <a:xfrm>
            <a:off x="493044" y="1000461"/>
            <a:ext cx="7904507" cy="4450711"/>
          </a:xfrm>
          <a:prstGeom prst="rect">
            <a:avLst/>
          </a:prstGeom>
        </p:spPr>
      </p:pic>
      <p:sp>
        <p:nvSpPr>
          <p:cNvPr id="4" name="Rectangle 3">
            <a:extLst>
              <a:ext uri="{FF2B5EF4-FFF2-40B4-BE49-F238E27FC236}">
                <a16:creationId xmlns:a16="http://schemas.microsoft.com/office/drawing/2014/main" id="{971FDE2C-BFCE-4F1B-813D-0BB3343CDD54}"/>
              </a:ext>
            </a:extLst>
          </p:cNvPr>
          <p:cNvSpPr/>
          <p:nvPr/>
        </p:nvSpPr>
        <p:spPr>
          <a:xfrm>
            <a:off x="493044" y="240182"/>
            <a:ext cx="10754619" cy="642933"/>
          </a:xfrm>
          <a:prstGeom prst="rect">
            <a:avLst/>
          </a:prstGeom>
        </p:spPr>
        <p:txBody>
          <a:bodyPr wrap="square">
            <a:spAutoFit/>
          </a:bodyPr>
          <a:lstStyle/>
          <a:p>
            <a:pPr defTabSz="342900">
              <a:lnSpc>
                <a:spcPct val="150000"/>
              </a:lnSpc>
            </a:pPr>
            <a:r>
              <a:rPr lang="pt-BR" sz="2800" b="1">
                <a:solidFill>
                  <a:srgbClr val="F03C69"/>
                </a:solidFill>
                <a:latin typeface="SVN-SAF" panose="02040603050506020204" pitchFamily="18" charset="0"/>
                <a:cs typeface="Times New Roman" panose="02020603050405020304" pitchFamily="18" charset="0"/>
              </a:rPr>
              <a:t>3. CẤU TRÚC PHâN CẤP</a:t>
            </a:r>
            <a:endParaRPr lang="en-US" sz="2800" b="1">
              <a:solidFill>
                <a:srgbClr val="F03C69"/>
              </a:solidFill>
              <a:latin typeface="SVN-SAF" panose="020406030505060202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A5CFF07A-4246-4AF6-AEB8-097721160425}"/>
              </a:ext>
            </a:extLst>
          </p:cNvPr>
          <p:cNvSpPr/>
          <p:nvPr/>
        </p:nvSpPr>
        <p:spPr>
          <a:xfrm>
            <a:off x="4478694" y="1955038"/>
            <a:ext cx="3415004" cy="3340359"/>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peech Bubble: Rectangle with Corners Rounded 4">
            <a:extLst>
              <a:ext uri="{FF2B5EF4-FFF2-40B4-BE49-F238E27FC236}">
                <a16:creationId xmlns:a16="http://schemas.microsoft.com/office/drawing/2014/main" id="{0F83369E-A9DC-44F1-A300-C2DEA851B839}"/>
              </a:ext>
            </a:extLst>
          </p:cNvPr>
          <p:cNvSpPr/>
          <p:nvPr/>
        </p:nvSpPr>
        <p:spPr>
          <a:xfrm>
            <a:off x="8298924" y="2010460"/>
            <a:ext cx="3515336" cy="996798"/>
          </a:xfrm>
          <a:prstGeom prst="wedgeRoundRectCallout">
            <a:avLst>
              <a:gd name="adj1" fmla="val -56331"/>
              <a:gd name="adj2" fmla="val 41995"/>
              <a:gd name="adj3" fmla="val 16667"/>
            </a:avLst>
          </a:prstGeom>
          <a:solidFill>
            <a:schemeClr val="accent3">
              <a:lumMod val="60000"/>
              <a:lumOff val="40000"/>
            </a:schemeClr>
          </a:solid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algn="ctr" defTabSz="342900">
              <a:lnSpc>
                <a:spcPct val="140000"/>
              </a:lnSpc>
            </a:pPr>
            <a:r>
              <a:rPr lang="vi-VN" sz="2000">
                <a:latin typeface="UTM Avo" panose="02040603050506020204" pitchFamily="18" charset="0"/>
                <a:cs typeface="Times New Roman" panose="02020603050405020304" pitchFamily="18" charset="0"/>
              </a:rPr>
              <a:t>hình thức trình bày theo </a:t>
            </a:r>
            <a:r>
              <a:rPr lang="vi-VN" sz="2000" b="1">
                <a:latin typeface="UTM Avo" panose="02040603050506020204" pitchFamily="18" charset="0"/>
                <a:cs typeface="Times New Roman" panose="02020603050405020304" pitchFamily="18" charset="0"/>
              </a:rPr>
              <a:t>cấu trúc phân cấp</a:t>
            </a:r>
            <a:r>
              <a:rPr lang="vi-VN" sz="2000">
                <a:latin typeface="UTM Avo" panose="02040603050506020204" pitchFamily="18" charset="0"/>
                <a:cs typeface="Times New Roman" panose="02020603050405020304" pitchFamily="18" charset="0"/>
              </a:rPr>
              <a:t>.</a:t>
            </a:r>
            <a:endParaRPr lang="en-US" sz="200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46CD0069-1F92-4E87-8C3E-480A77310C47}"/>
              </a:ext>
            </a:extLst>
          </p:cNvPr>
          <p:cNvSpPr/>
          <p:nvPr/>
        </p:nvSpPr>
        <p:spPr>
          <a:xfrm>
            <a:off x="8504727" y="3039420"/>
            <a:ext cx="3194229" cy="896464"/>
          </a:xfrm>
          <a:prstGeom prst="rect">
            <a:avLst/>
          </a:prstGeom>
        </p:spPr>
        <p:txBody>
          <a:bodyPr wrap="square">
            <a:spAutoFit/>
          </a:bodyPr>
          <a:lstStyle/>
          <a:p>
            <a:pPr algn="just" defTabSz="342900">
              <a:lnSpc>
                <a:spcPct val="140000"/>
              </a:lnSpc>
            </a:pPr>
            <a:r>
              <a:rPr lang="en-US" sz="2000">
                <a:latin typeface="UTM Avo" panose="02040603050506020204" pitchFamily="18" charset="0"/>
                <a:cs typeface="Times New Roman" panose="02020603050405020304" pitchFamily="18" charset="0"/>
                <a:sym typeface="Wingdings 3" panose="05040102010807070707" pitchFamily="18" charset="2"/>
              </a:rPr>
              <a:t> </a:t>
            </a:r>
            <a:r>
              <a:rPr lang="en-US" sz="2000">
                <a:latin typeface="UTM Avo" panose="02040603050506020204" pitchFamily="18" charset="0"/>
                <a:cs typeface="Times New Roman" panose="02020603050405020304" pitchFamily="18" charset="0"/>
              </a:rPr>
              <a:t>L</a:t>
            </a:r>
            <a:r>
              <a:rPr lang="vi-VN" sz="2000">
                <a:latin typeface="UTM Avo" panose="02040603050506020204" pitchFamily="18" charset="0"/>
                <a:cs typeface="Times New Roman" panose="02020603050405020304" pitchFamily="18" charset="0"/>
              </a:rPr>
              <a:t>à một cấu trúc gồm danh sách nhiều cấp</a:t>
            </a:r>
          </a:p>
        </p:txBody>
      </p:sp>
      <p:sp>
        <p:nvSpPr>
          <p:cNvPr id="7" name="Rectangle 6">
            <a:extLst>
              <a:ext uri="{FF2B5EF4-FFF2-40B4-BE49-F238E27FC236}">
                <a16:creationId xmlns:a16="http://schemas.microsoft.com/office/drawing/2014/main" id="{426FABA1-C02D-4B6B-9BB0-2DFEF23F455B}"/>
              </a:ext>
            </a:extLst>
          </p:cNvPr>
          <p:cNvSpPr/>
          <p:nvPr/>
        </p:nvSpPr>
        <p:spPr>
          <a:xfrm>
            <a:off x="8504726" y="3968046"/>
            <a:ext cx="3194229" cy="1327351"/>
          </a:xfrm>
          <a:prstGeom prst="rect">
            <a:avLst/>
          </a:prstGeom>
        </p:spPr>
        <p:txBody>
          <a:bodyPr wrap="square">
            <a:spAutoFit/>
          </a:bodyPr>
          <a:lstStyle/>
          <a:p>
            <a:pPr algn="just" defTabSz="342900">
              <a:lnSpc>
                <a:spcPct val="140000"/>
              </a:lnSpc>
            </a:pPr>
            <a:r>
              <a:rPr lang="en-US" sz="2000">
                <a:latin typeface="UTM Avo" panose="02040603050506020204" pitchFamily="18" charset="0"/>
                <a:cs typeface="Times New Roman" panose="02020603050405020304" pitchFamily="18" charset="0"/>
                <a:sym typeface="Wingdings 3" panose="05040102010807070707" pitchFamily="18" charset="2"/>
              </a:rPr>
              <a:t> </a:t>
            </a:r>
            <a:r>
              <a:rPr lang="en-US" sz="2000">
                <a:latin typeface="UTM Avo" panose="02040603050506020204" pitchFamily="18" charset="0"/>
                <a:cs typeface="Times New Roman" panose="02020603050405020304" pitchFamily="18" charset="0"/>
              </a:rPr>
              <a:t>G</a:t>
            </a:r>
            <a:r>
              <a:rPr lang="vi-VN" sz="2000">
                <a:latin typeface="UTM Avo" panose="02040603050506020204" pitchFamily="18" charset="0"/>
                <a:cs typeface="Times New Roman" panose="02020603050405020304" pitchFamily="18" charset="0"/>
              </a:rPr>
              <a:t>iúp truyền tải thông tin một cách mạch lạc, dễ hiểu và dễ quản lí. </a:t>
            </a:r>
          </a:p>
        </p:txBody>
      </p:sp>
    </p:spTree>
    <p:extLst>
      <p:ext uri="{BB962C8B-B14F-4D97-AF65-F5344CB8AC3E}">
        <p14:creationId xmlns:p14="http://schemas.microsoft.com/office/powerpoint/2010/main" val="25971585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par>
                          <p:cTn id="23" fill="hold">
                            <p:stCondLst>
                              <p:cond delay="500"/>
                            </p:stCondLst>
                            <p:childTnLst>
                              <p:par>
                                <p:cTn id="24" presetID="26" presetClass="emph" presetSubtype="0" repeatCount="3000" fill="hold" grpId="1" nodeType="afterEffect">
                                  <p:stCondLst>
                                    <p:cond delay="0"/>
                                  </p:stCondLst>
                                  <p:childTnLst>
                                    <p:animEffect transition="out" filter="fade">
                                      <p:cBhvr>
                                        <p:cTn id="25" dur="500" tmFilter="0, 0; .2, .5; .8, .5; 1, 0"/>
                                        <p:tgtEl>
                                          <p:spTgt spid="2"/>
                                        </p:tgtEl>
                                      </p:cBhvr>
                                    </p:animEffect>
                                    <p:animScale>
                                      <p:cBhvr>
                                        <p:cTn id="26" dur="250" autoRev="1" fill="hold"/>
                                        <p:tgtEl>
                                          <p:spTgt spid="2"/>
                                        </p:tgtEl>
                                      </p:cBhvr>
                                      <p:by x="105000" y="105000"/>
                                    </p:animScale>
                                  </p:childTnLst>
                                </p:cTn>
                              </p:par>
                            </p:childTnLst>
                          </p:cTn>
                        </p:par>
                        <p:par>
                          <p:cTn id="27" fill="hold">
                            <p:stCondLst>
                              <p:cond delay="2000"/>
                            </p:stCondLst>
                            <p:childTnLst>
                              <p:par>
                                <p:cTn id="28" presetID="2" presetClass="entr" presetSubtype="2"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1+#ppt_w/2"/>
                                          </p:val>
                                        </p:tav>
                                        <p:tav tm="100000">
                                          <p:val>
                                            <p:strVal val="#ppt_x"/>
                                          </p:val>
                                        </p:tav>
                                      </p:tavLst>
                                    </p:anim>
                                    <p:anim calcmode="lin" valueType="num">
                                      <p:cBhvr additive="base">
                                        <p:cTn id="31"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animBg="1"/>
      <p:bldP spid="2" grpId="1" animBg="1"/>
      <p:bldP spid="5" grpId="0" animBg="1"/>
      <p:bldP spid="6" grpId="0"/>
      <p:bldP spid="7" grpId="0"/>
    </p:bld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9307</TotalTime>
  <Words>1083</Words>
  <Application>Microsoft Office PowerPoint</Application>
  <PresentationFormat>Widescreen</PresentationFormat>
  <Paragraphs>77</Paragraphs>
  <Slides>20</Slides>
  <Notes>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20</vt:i4>
      </vt:variant>
    </vt:vector>
  </HeadingPairs>
  <TitlesOfParts>
    <vt:vector size="34" baseType="lpstr">
      <vt:lpstr>微软雅黑</vt:lpstr>
      <vt:lpstr>Arial</vt:lpstr>
      <vt:lpstr>Calibri</vt:lpstr>
      <vt:lpstr>等线</vt:lpstr>
      <vt:lpstr>iCiel Cadena</vt:lpstr>
      <vt:lpstr>Segoe Print</vt:lpstr>
      <vt:lpstr>SVN-SAF</vt:lpstr>
      <vt:lpstr>Times New Roman</vt:lpstr>
      <vt:lpstr>UTM Avo</vt:lpstr>
      <vt:lpstr>UTM Kabel KT</vt:lpstr>
      <vt:lpstr>Wingdings</vt:lpstr>
      <vt:lpstr>Wingdings 3</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Admin</cp:lastModifiedBy>
  <cp:revision>496</cp:revision>
  <dcterms:created xsi:type="dcterms:W3CDTF">2021-11-14T08:33:55Z</dcterms:created>
  <dcterms:modified xsi:type="dcterms:W3CDTF">2023-02-24T08:31:48Z</dcterms:modified>
</cp:coreProperties>
</file>