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97" r:id="rId2"/>
    <p:sldId id="3249" r:id="rId3"/>
    <p:sldId id="3250" r:id="rId4"/>
    <p:sldId id="3251" r:id="rId5"/>
    <p:sldId id="3300" r:id="rId6"/>
    <p:sldId id="3252" r:id="rId7"/>
    <p:sldId id="3224" r:id="rId8"/>
    <p:sldId id="3226" r:id="rId9"/>
    <p:sldId id="3301" r:id="rId10"/>
    <p:sldId id="3227" r:id="rId11"/>
    <p:sldId id="3302" r:id="rId12"/>
    <p:sldId id="325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8" d="100"/>
          <a:sy n="88" d="100"/>
        </p:scale>
        <p:origin x="36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10/02/2023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DDAFA4-C066-42BF-A01F-45BDC7EAAC20}"/>
              </a:ext>
            </a:extLst>
          </p:cNvPr>
          <p:cNvPicPr>
            <a:picLocks noChangeAspect="1"/>
          </p:cNvPicPr>
          <p:nvPr/>
        </p:nvPicPr>
        <p:blipFill>
          <a:blip r:embed="rId2"/>
          <a:stretch>
            <a:fillRect/>
          </a:stretch>
        </p:blipFill>
        <p:spPr>
          <a:xfrm>
            <a:off x="559397" y="1006438"/>
            <a:ext cx="11073205" cy="5341810"/>
          </a:xfrm>
          <a:prstGeom prst="rect">
            <a:avLst/>
          </a:prstGeom>
        </p:spPr>
      </p:pic>
    </p:spTree>
    <p:extLst>
      <p:ext uri="{BB962C8B-B14F-4D97-AF65-F5344CB8AC3E}">
        <p14:creationId xmlns:p14="http://schemas.microsoft.com/office/powerpoint/2010/main" val="357986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497997"/>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b) Định dạng dữ liệu và trình bày trang tính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Thiết lập định dạng dữ liệu cho hai cột Trung bình và Chi phí như sau</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Trung bình: Thiết lập định dạng là số có hai chữ số thập phân. </a:t>
            </a:r>
            <a:endParaRPr lang="en-US" sz="2000">
              <a:latin typeface="UTM Avo" panose="02040603050506020204" pitchFamily="18" charset="0"/>
              <a:cs typeface="Times New Roman" panose="02020603050405020304" pitchFamily="18" charset="0"/>
            </a:endParaRPr>
          </a:p>
          <a:p>
            <a:pPr indent="225425" algn="just">
              <a:lnSpc>
                <a:spcPct val="140000"/>
              </a:lnSpc>
            </a:pPr>
            <a:r>
              <a:rPr lang="vi-VN" sz="2000">
                <a:latin typeface="UTM Avo" panose="02040603050506020204" pitchFamily="18" charset="0"/>
                <a:cs typeface="Times New Roman" panose="02020603050405020304" pitchFamily="18" charset="0"/>
              </a:rPr>
              <a:t>+ Cột dữ liệu Chi phí: Thiết lập định dạng là số không có chữ số thập phân (số chữ số thập</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bằng 0) và thiết lập chế độ hiển thị phân tách hàng nghìn, hàng triệu,...</a:t>
            </a:r>
          </a:p>
          <a:p>
            <a:pPr algn="just">
              <a:lnSpc>
                <a:spcPct val="140000"/>
              </a:lnSpc>
            </a:pPr>
            <a:r>
              <a:rPr lang="vi-VN" sz="2000">
                <a:latin typeface="UTM Avo" panose="02040603050506020204" pitchFamily="18" charset="0"/>
                <a:cs typeface="Times New Roman" panose="02020603050405020304" pitchFamily="18" charset="0"/>
              </a:rPr>
              <a:t>- Tại cột Loại cây (cột B) em gộp các ô cùng nhóm theo loại cây hoa, cây ăn quả, cây bóng mát</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Căn giữa cho dữ liệu trong các ô đã gộp theo cả chiều dọc và chiều ngang.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Tô màu nền cho các ô dữ liệu theo từng loại cây.</a:t>
            </a:r>
          </a:p>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c) Kẻ đường viền, kẻ khung</a:t>
            </a:r>
            <a:endParaRPr lang="en-US" sz="2000" b="1">
              <a:solidFill>
                <a:srgbClr val="0000FF"/>
              </a:solidFill>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Đánh dấu toàn bộ vùng dữ liệu chính của trang tính (vùng A3:N25).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Kẻ đường viền cho các ô và kẻ khung cho vùng dữ liệu</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Thực hiện các thao tác căn chỉnh một lần nữa các cột và hàng của trang tính một cách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thích hợp, có thể theo mẫu như Hình 10.6</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34312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73848"/>
          </a:xfrm>
          <a:prstGeom prst="rect">
            <a:avLst/>
          </a:prstGeom>
        </p:spPr>
        <p:txBody>
          <a:bodyPr wrap="square">
            <a:spAutoFit/>
          </a:bodyPr>
          <a:lstStyle/>
          <a:p>
            <a:pPr algn="just" defTabSz="342900">
              <a:lnSpc>
                <a:spcPct val="140000"/>
              </a:lnSpc>
            </a:pPr>
            <a:endParaRPr lang="en-US" sz="2000" dirty="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Insert/Worksheet </a:t>
            </a:r>
            <a:r>
              <a:rPr lang="vi-VN" sz="2000" dirty="0">
                <a:latin typeface="UTM Avo" panose="02040603050506020204" pitchFamily="18" charset="0"/>
                <a:cs typeface="Times New Roman" panose="02020603050405020304" pitchFamily="18" charset="0"/>
              </a:rPr>
              <a:t>rồi chọn OK.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dirty="0">
                <a:latin typeface="UTM Avo" panose="02040603050506020204" pitchFamily="18" charset="0"/>
                <a:cs typeface="Times New Roman" panose="02020603050405020304" pitchFamily="18" charset="0"/>
              </a:rPr>
              <a:t>Enter</a:t>
            </a:r>
            <a:r>
              <a:rPr lang="vi-VN" sz="2000" dirty="0">
                <a:latin typeface="UTM Avo" panose="02040603050506020204" pitchFamily="18" charset="0"/>
                <a:cs typeface="Times New Roman" panose="02020603050405020304" pitchFamily="18" charset="0"/>
              </a:rPr>
              <a:t>.</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Tạo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tính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mới</a:t>
            </a:r>
            <a:r>
              <a:rPr lang="en-US" sz="2000" dirty="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nodePh="1">
                                  <p:stCondLst>
                                    <p:cond delay="0"/>
                                  </p:stCondLst>
                                  <p:endCondLst>
                                    <p:cond evt="begin" delay="0">
                                      <p:tn val="16"/>
                                    </p:cond>
                                  </p:end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anim calcmode="lin" valueType="num">
                                      <p:cBhvr>
                                        <p:cTn id="2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fade">
                                      <p:cBhvr>
                                        <p:cTn id="38" dur="1000"/>
                                        <p:tgtEl>
                                          <p:spTgt spid="7">
                                            <p:txEl>
                                              <p:pRg st="0" end="0"/>
                                            </p:txEl>
                                          </p:spTgt>
                                        </p:tgtEl>
                                      </p:cBhvr>
                                    </p:animEffect>
                                    <p:anim calcmode="lin" valueType="num">
                                      <p:cBhvr>
                                        <p:cTn id="3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fade">
                                      <p:cBhvr>
                                        <p:cTn id="45" dur="1000"/>
                                        <p:tgtEl>
                                          <p:spTgt spid="7">
                                            <p:txEl>
                                              <p:pRg st="1" end="1"/>
                                            </p:txEl>
                                          </p:spTgt>
                                        </p:tgtEl>
                                      </p:cBhvr>
                                    </p:animEffect>
                                    <p:anim calcmode="lin" valueType="num">
                                      <p:cBhvr>
                                        <p:cTn id="4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1000"/>
                                        <p:tgtEl>
                                          <p:spTgt spid="7">
                                            <p:txEl>
                                              <p:pRg st="2" end="2"/>
                                            </p:txEl>
                                          </p:spTgt>
                                        </p:tgtEl>
                                      </p:cBhvr>
                                    </p:animEffect>
                                    <p:anim calcmode="lin" valueType="num">
                                      <p:cBhvr>
                                        <p:cTn id="5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Effect transition="in" filter="fade">
                                      <p:cBhvr>
                                        <p:cTn id="59" dur="1000"/>
                                        <p:tgtEl>
                                          <p:spTgt spid="7">
                                            <p:txEl>
                                              <p:pRg st="3" end="3"/>
                                            </p:txEl>
                                          </p:spTgt>
                                        </p:tgtEl>
                                      </p:cBhvr>
                                    </p:animEffect>
                                    <p:anim calcmode="lin" valueType="num">
                                      <p:cBhvr>
                                        <p:cTn id="6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lệnh </a:t>
            </a:r>
            <a:r>
              <a:rPr lang="vi-VN" sz="2000" b="1" dirty="0">
                <a:latin typeface="UTM Avo" panose="02040603050506020204" pitchFamily="18" charset="0"/>
                <a:cs typeface="Times New Roman" panose="02020603050405020304" pitchFamily="18" charset="0"/>
              </a:rPr>
              <a:t>Move or Copy</a:t>
            </a:r>
            <a:r>
              <a:rPr lang="vi-VN" sz="2000" dirty="0">
                <a:latin typeface="UTM Avo" panose="02040603050506020204" pitchFamily="18" charset="0"/>
                <a:cs typeface="Times New Roman" panose="02020603050405020304" pitchFamily="18" charset="0"/>
              </a:rPr>
              <a:t>. Cửa sổ </a:t>
            </a:r>
            <a:r>
              <a:rPr lang="vi-VN" sz="2000" b="1" dirty="0">
                <a:latin typeface="UTM Avo" panose="02040603050506020204" pitchFamily="18" charset="0"/>
                <a:cs typeface="Times New Roman" panose="02020603050405020304" pitchFamily="18" charset="0"/>
              </a:rPr>
              <a:t>Move or Copy </a:t>
            </a:r>
            <a:r>
              <a:rPr lang="vi-VN" sz="2000" dirty="0">
                <a:latin typeface="UTM Avo" panose="02040603050506020204" pitchFamily="18" charset="0"/>
                <a:cs typeface="Times New Roman" panose="02020603050405020304" pitchFamily="18" charset="0"/>
              </a:rPr>
              <a:t>xuất hiện như </a:t>
            </a:r>
            <a:r>
              <a:rPr lang="en-US" sz="2000" dirty="0" err="1" smtClean="0">
                <a:latin typeface="UTM Avo" panose="02040603050506020204" pitchFamily="18" charset="0"/>
                <a:cs typeface="Times New Roman" panose="02020603050405020304" pitchFamily="18" charset="0"/>
              </a:rPr>
              <a:t>sau</a:t>
            </a:r>
            <a:r>
              <a:rPr lang="en-US"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4169539"/>
          </a:xfrm>
          <a:prstGeom prst="rect">
            <a:avLst/>
          </a:prstGeom>
        </p:spPr>
        <p:txBody>
          <a:bodyPr wrap="square">
            <a:spAutoFit/>
          </a:bodyPr>
          <a:lstStyle/>
          <a:p>
            <a:pPr algn="just">
              <a:lnSpc>
                <a:spcPct val="140000"/>
              </a:lnSpc>
            </a:pPr>
            <a:r>
              <a:rPr lang="vi-VN" sz="2400" b="1" dirty="0">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400" b="1" dirty="0">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400" dirty="0" smtClean="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Chọn vùng dữ liệu muốn kẻ đường viền ô, kẻ khung và chọn </a:t>
            </a:r>
            <a:r>
              <a:rPr lang="vi-VN" sz="2400" b="1" dirty="0">
                <a:latin typeface="UTM Avo" panose="02040603050506020204" pitchFamily="18" charset="0"/>
                <a:cs typeface="Times New Roman" panose="02020603050405020304" pitchFamily="18" charset="0"/>
              </a:rPr>
              <a:t>Format Cells</a:t>
            </a:r>
            <a:r>
              <a:rPr lang="en-US" sz="2400" dirty="0">
                <a:latin typeface="UTM Avo" panose="02040603050506020204" pitchFamily="18" charset="0"/>
                <a:cs typeface="Times New Roman" panose="02020603050405020304" pitchFamily="18" charset="0"/>
              </a:rPr>
              <a:t>. </a:t>
            </a:r>
          </a:p>
          <a:p>
            <a:pPr algn="just">
              <a:lnSpc>
                <a:spcPct val="140000"/>
              </a:lnSpc>
            </a:pP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Trong cửa sổ </a:t>
            </a:r>
            <a:r>
              <a:rPr lang="vi-VN" sz="2400" b="1" dirty="0">
                <a:latin typeface="UTM Avo" panose="02040603050506020204" pitchFamily="18" charset="0"/>
                <a:cs typeface="Times New Roman" panose="02020603050405020304" pitchFamily="18" charset="0"/>
              </a:rPr>
              <a:t>Format Cells </a:t>
            </a:r>
            <a:r>
              <a:rPr lang="vi-VN" sz="2400" dirty="0">
                <a:latin typeface="UTM Avo" panose="02040603050506020204" pitchFamily="18" charset="0"/>
                <a:cs typeface="Times New Roman" panose="02020603050405020304" pitchFamily="18" charset="0"/>
              </a:rPr>
              <a:t>chọn trang </a:t>
            </a:r>
            <a:r>
              <a:rPr lang="vi-VN" sz="2400" b="1" dirty="0">
                <a:latin typeface="UTM Avo" panose="02040603050506020204" pitchFamily="18" charset="0"/>
                <a:cs typeface="Times New Roman" panose="02020603050405020304" pitchFamily="18" charset="0"/>
              </a:rPr>
              <a:t>Border</a:t>
            </a:r>
            <a:r>
              <a:rPr lang="vi-VN" sz="2400" dirty="0">
                <a:latin typeface="UTM Avo" panose="02040603050506020204" pitchFamily="18" charset="0"/>
                <a:cs typeface="Times New Roman" panose="02020603050405020304" pitchFamily="18" charset="0"/>
              </a:rPr>
              <a:t>, thiết lập các thông số kẻ đường viền, kẻ</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khung như </a:t>
            </a:r>
            <a:r>
              <a:rPr lang="en-US" sz="2400" dirty="0" err="1" smtClean="0">
                <a:latin typeface="UTM Avo" panose="02040603050506020204" pitchFamily="18" charset="0"/>
                <a:cs typeface="Times New Roman" panose="02020603050405020304" pitchFamily="18" charset="0"/>
              </a:rPr>
              <a:t>sau</a:t>
            </a:r>
            <a:r>
              <a:rPr lang="en-US" sz="2400" dirty="0" smtClean="0">
                <a:latin typeface="UTM Avo" panose="02040603050506020204" pitchFamily="18" charset="0"/>
                <a:cs typeface="Times New Roman" panose="02020603050405020304" pitchFamily="18" charset="0"/>
              </a:rPr>
              <a:t>:</a:t>
            </a:r>
          </a:p>
          <a:p>
            <a:pPr algn="just">
              <a:lnSpc>
                <a:spcPct val="140000"/>
              </a:lnSpc>
            </a:pPr>
            <a:r>
              <a:rPr lang="en-US" sz="2400" dirty="0">
                <a:latin typeface="UTM Avo" panose="02040603050506020204" pitchFamily="18" charset="0"/>
                <a:cs typeface="Times New Roman" panose="02020603050405020304" pitchFamily="18" charset="0"/>
              </a:rPr>
              <a:t>	</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Chọn</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kiểu</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đường</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kẻ</a:t>
            </a:r>
            <a:endParaRPr lang="en-US" sz="2400" dirty="0" smtClean="0">
              <a:latin typeface="UTM Avo" panose="02040603050506020204" pitchFamily="18" charset="0"/>
              <a:cs typeface="Times New Roman" panose="02020603050405020304" pitchFamily="18" charset="0"/>
            </a:endParaRPr>
          </a:p>
          <a:p>
            <a:pPr algn="just">
              <a:lnSpc>
                <a:spcPct val="140000"/>
              </a:lnSpc>
            </a:pPr>
            <a:r>
              <a:rPr lang="en-US" sz="2400" dirty="0">
                <a:latin typeface="UTM Avo" panose="02040603050506020204" pitchFamily="18" charset="0"/>
                <a:cs typeface="Times New Roman" panose="02020603050405020304" pitchFamily="18" charset="0"/>
              </a:rPr>
              <a:t>	</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Chọn</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màu</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sắc</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cho</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đường</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kẻ</a:t>
            </a:r>
            <a:endParaRPr lang="en-US" sz="2400" dirty="0" smtClean="0">
              <a:latin typeface="UTM Avo" panose="02040603050506020204" pitchFamily="18" charset="0"/>
              <a:cs typeface="Times New Roman" panose="02020603050405020304" pitchFamily="18" charset="0"/>
            </a:endParaRPr>
          </a:p>
          <a:p>
            <a:pPr algn="just">
              <a:lnSpc>
                <a:spcPct val="140000"/>
              </a:lnSpc>
            </a:pPr>
            <a:r>
              <a:rPr lang="en-US" sz="2400" dirty="0">
                <a:latin typeface="UTM Avo" panose="02040603050506020204" pitchFamily="18" charset="0"/>
                <a:cs typeface="Times New Roman" panose="02020603050405020304" pitchFamily="18" charset="0"/>
              </a:rPr>
              <a:t>	</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Nháy</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chuột</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vào</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từng</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đường</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viền</a:t>
            </a:r>
            <a:r>
              <a:rPr lang="en-US" sz="2400" dirty="0" smtClean="0">
                <a:latin typeface="UTM Avo" panose="02040603050506020204" pitchFamily="18" charset="0"/>
                <a:cs typeface="Times New Roman" panose="02020603050405020304" pitchFamily="18" charset="0"/>
              </a:rPr>
              <a:t> ô </a:t>
            </a:r>
            <a:r>
              <a:rPr lang="en-US" sz="2400" dirty="0" err="1" smtClean="0">
                <a:latin typeface="UTM Avo" panose="02040603050506020204" pitchFamily="18" charset="0"/>
                <a:cs typeface="Times New Roman" panose="02020603050405020304" pitchFamily="18" charset="0"/>
              </a:rPr>
              <a:t>và</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khung</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để</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kẻ</a:t>
            </a:r>
            <a:endParaRPr lang="en-US" sz="2400" dirty="0" smtClean="0">
              <a:latin typeface="UTM Avo" panose="02040603050506020204" pitchFamily="18" charset="0"/>
              <a:cs typeface="Times New Roman" panose="02020603050405020304" pitchFamily="18" charset="0"/>
            </a:endParaRPr>
          </a:p>
          <a:p>
            <a:pPr algn="just">
              <a:lnSpc>
                <a:spcPct val="140000"/>
              </a:lnSpc>
            </a:pPr>
            <a:r>
              <a:rPr lang="en-US" sz="2400" dirty="0">
                <a:latin typeface="UTM Avo" panose="02040603050506020204" pitchFamily="18" charset="0"/>
                <a:cs typeface="Times New Roman" panose="02020603050405020304" pitchFamily="18" charset="0"/>
              </a:rPr>
              <a:t>	</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Nháy</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chọn</a:t>
            </a:r>
            <a:r>
              <a:rPr lang="en-US" sz="2400" dirty="0" smtClean="0">
                <a:latin typeface="UTM Avo" panose="02040603050506020204" pitchFamily="18" charset="0"/>
                <a:cs typeface="Times New Roman" panose="02020603050405020304" pitchFamily="18" charset="0"/>
              </a:rPr>
              <a:t> OK </a:t>
            </a:r>
            <a:r>
              <a:rPr lang="en-US" sz="2400" dirty="0" err="1" smtClean="0">
                <a:latin typeface="UTM Avo" panose="02040603050506020204" pitchFamily="18" charset="0"/>
                <a:cs typeface="Times New Roman" panose="02020603050405020304" pitchFamily="18" charset="0"/>
              </a:rPr>
              <a:t>để</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thực</a:t>
            </a:r>
            <a:r>
              <a:rPr lang="en-US" sz="2400" dirty="0" smtClean="0">
                <a:latin typeface="UTM Avo" panose="02040603050506020204" pitchFamily="18" charset="0"/>
                <a:cs typeface="Times New Roman" panose="02020603050405020304" pitchFamily="18" charset="0"/>
              </a:rPr>
              <a:t> </a:t>
            </a:r>
            <a:r>
              <a:rPr lang="en-US" sz="2400" dirty="0" err="1" smtClean="0">
                <a:latin typeface="UTM Avo" panose="02040603050506020204" pitchFamily="18" charset="0"/>
                <a:cs typeface="Times New Roman" panose="02020603050405020304" pitchFamily="18" charset="0"/>
              </a:rPr>
              <a:t>hiện</a:t>
            </a: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dirty="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dirty="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dirty="0">
                <a:solidFill>
                  <a:srgbClr val="FF0000"/>
                </a:solidFill>
                <a:latin typeface="UTM Avo" panose="02040603050506020204" pitchFamily="18" charset="0"/>
                <a:cs typeface="Times New Roman" panose="02020603050405020304" pitchFamily="18" charset="0"/>
              </a:rPr>
              <a:t>Bước 1. Đánh dấu vùng dữ liệu muốn in. </a:t>
            </a:r>
            <a:endParaRPr lang="en-US" sz="2000" dirty="0">
              <a:solidFill>
                <a:srgbClr val="FF0000"/>
              </a:solidFill>
              <a:latin typeface="UTM Avo" panose="02040603050506020204" pitchFamily="18" charset="0"/>
              <a:cs typeface="Times New Roman" panose="02020603050405020304" pitchFamily="18" charset="0"/>
            </a:endParaRPr>
          </a:p>
          <a:p>
            <a:pPr algn="just" defTabSz="342900">
              <a:lnSpc>
                <a:spcPct val="150000"/>
              </a:lnSpc>
            </a:pPr>
            <a:r>
              <a:rPr lang="vi-VN" sz="2000" dirty="0">
                <a:solidFill>
                  <a:srgbClr val="FF0000"/>
                </a:solidFill>
                <a:latin typeface="UTM Avo" panose="02040603050506020204" pitchFamily="18" charset="0"/>
                <a:cs typeface="Times New Roman" panose="02020603050405020304" pitchFamily="18" charset="0"/>
              </a:rPr>
              <a:t>Bước</a:t>
            </a:r>
            <a:r>
              <a:rPr lang="en-US" sz="2000" dirty="0">
                <a:solidFill>
                  <a:srgbClr val="FF0000"/>
                </a:solidFill>
                <a:latin typeface="UTM Avo" panose="02040603050506020204" pitchFamily="18" charset="0"/>
                <a:cs typeface="Times New Roman" panose="02020603050405020304" pitchFamily="18" charset="0"/>
              </a:rPr>
              <a:t> </a:t>
            </a:r>
            <a:r>
              <a:rPr lang="vi-VN" sz="2000" dirty="0">
                <a:solidFill>
                  <a:srgbClr val="FF0000"/>
                </a:solidFill>
                <a:latin typeface="UTM Avo" panose="02040603050506020204" pitchFamily="18" charset="0"/>
                <a:cs typeface="Times New Roman" panose="02020603050405020304" pitchFamily="18" charset="0"/>
              </a:rPr>
              <a:t>2. Thực hiện lệnh </a:t>
            </a:r>
            <a:r>
              <a:rPr lang="vi-VN" sz="2000" b="1" dirty="0">
                <a:solidFill>
                  <a:srgbClr val="FF0000"/>
                </a:solidFill>
                <a:latin typeface="UTM Avo" panose="02040603050506020204" pitchFamily="18" charset="0"/>
                <a:cs typeface="Times New Roman" panose="02020603050405020304" pitchFamily="18" charset="0"/>
              </a:rPr>
              <a:t>File/Print</a:t>
            </a:r>
            <a:r>
              <a:rPr lang="vi-VN" sz="2000" dirty="0">
                <a:solidFill>
                  <a:srgbClr val="FF0000"/>
                </a:solidFill>
                <a:latin typeface="UTM Avo" panose="02040603050506020204" pitchFamily="18" charset="0"/>
                <a:cs typeface="Times New Roman" panose="02020603050405020304" pitchFamily="18" charset="0"/>
              </a:rPr>
              <a:t>. Xuất hiện hộp thoại </a:t>
            </a:r>
            <a:r>
              <a:rPr lang="vi-VN" sz="2000" b="1" dirty="0">
                <a:solidFill>
                  <a:srgbClr val="FF0000"/>
                </a:solidFill>
                <a:latin typeface="UTM Avo" panose="02040603050506020204" pitchFamily="18" charset="0"/>
                <a:cs typeface="Times New Roman" panose="02020603050405020304" pitchFamily="18" charset="0"/>
              </a:rPr>
              <a:t>Print </a:t>
            </a:r>
            <a:r>
              <a:rPr lang="vi-VN" sz="2000" dirty="0">
                <a:solidFill>
                  <a:srgbClr val="FF0000"/>
                </a:solidFill>
                <a:latin typeface="UTM Avo" panose="02040603050506020204" pitchFamily="18" charset="0"/>
                <a:cs typeface="Times New Roman" panose="02020603050405020304" pitchFamily="18" charset="0"/>
              </a:rPr>
              <a:t>như Hình 10.5. Nhập các thông số in trước khi chọn </a:t>
            </a:r>
            <a:r>
              <a:rPr lang="vi-VN" sz="2000" b="1" dirty="0">
                <a:solidFill>
                  <a:srgbClr val="FF0000"/>
                </a:solidFill>
                <a:latin typeface="UTM Avo" panose="02040603050506020204" pitchFamily="18" charset="0"/>
                <a:cs typeface="Times New Roman" panose="02020603050405020304" pitchFamily="18" charset="0"/>
              </a:rPr>
              <a:t>Print </a:t>
            </a:r>
            <a:r>
              <a:rPr lang="vi-VN" sz="2000" dirty="0">
                <a:solidFill>
                  <a:srgbClr val="FF0000"/>
                </a:solidFill>
                <a:latin typeface="UTM Avo" panose="02040603050506020204" pitchFamily="18" charset="0"/>
                <a:cs typeface="Times New Roman" panose="02020603050405020304" pitchFamily="18" charset="0"/>
              </a:rPr>
              <a:t>để in. </a:t>
            </a:r>
            <a:endParaRPr lang="en-US" sz="2000" dirty="0">
              <a:solidFill>
                <a:srgbClr val="FF0000"/>
              </a:solidFill>
              <a:latin typeface="UTM Avo" panose="02040603050506020204" pitchFamily="18" charset="0"/>
              <a:cs typeface="Times New Roman" panose="02020603050405020304" pitchFamily="18" charset="0"/>
            </a:endParaRPr>
          </a:p>
          <a:p>
            <a:pPr algn="just" defTabSz="342900">
              <a:lnSpc>
                <a:spcPct val="150000"/>
              </a:lnSpc>
            </a:pPr>
            <a:r>
              <a:rPr lang="vi-VN" sz="2000" dirty="0">
                <a:solidFill>
                  <a:srgbClr val="FF0000"/>
                </a:solidFill>
                <a:latin typeface="UTM Avo" panose="02040603050506020204" pitchFamily="18" charset="0"/>
                <a:cs typeface="Times New Roman" panose="02020603050405020304" pitchFamily="18" charset="0"/>
              </a:rPr>
              <a:t>Bước 3. Sau khi nhập các thông số in, nháy chuột lên biểu tượng </a:t>
            </a:r>
            <a:r>
              <a:rPr lang="en-US" sz="2000" dirty="0">
                <a:solidFill>
                  <a:srgbClr val="FF0000"/>
                </a:solidFill>
                <a:latin typeface="UTM Avo" panose="02040603050506020204" pitchFamily="18" charset="0"/>
                <a:cs typeface="Times New Roman" panose="02020603050405020304" pitchFamily="18" charset="0"/>
              </a:rPr>
              <a:t>       </a:t>
            </a:r>
            <a:r>
              <a:rPr lang="vi-VN" sz="2000" dirty="0">
                <a:solidFill>
                  <a:srgbClr val="FF0000"/>
                </a:solidFill>
                <a:latin typeface="UTM Avo" panose="02040603050506020204" pitchFamily="18" charset="0"/>
                <a:cs typeface="Times New Roman" panose="02020603050405020304" pitchFamily="18" charset="0"/>
              </a:rPr>
              <a:t> </a:t>
            </a:r>
            <a:r>
              <a:rPr lang="en-US" sz="2000" dirty="0" smtClean="0">
                <a:solidFill>
                  <a:srgbClr val="FF0000"/>
                </a:solidFill>
                <a:latin typeface="UTM Avo" panose="02040603050506020204" pitchFamily="18" charset="0"/>
                <a:cs typeface="Times New Roman" panose="02020603050405020304" pitchFamily="18" charset="0"/>
              </a:rPr>
              <a:t> </a:t>
            </a:r>
            <a:r>
              <a:rPr lang="vi-VN" sz="2000" dirty="0" smtClean="0">
                <a:solidFill>
                  <a:srgbClr val="FF0000"/>
                </a:solidFill>
                <a:latin typeface="UTM Avo" panose="02040603050506020204" pitchFamily="18" charset="0"/>
                <a:cs typeface="Times New Roman" panose="02020603050405020304" pitchFamily="18" charset="0"/>
              </a:rPr>
              <a:t>để </a:t>
            </a:r>
            <a:r>
              <a:rPr lang="vi-VN" sz="2000" dirty="0">
                <a:solidFill>
                  <a:srgbClr val="FF0000"/>
                </a:solidFill>
                <a:latin typeface="UTM Avo" panose="02040603050506020204" pitchFamily="18" charset="0"/>
                <a:cs typeface="Times New Roman" panose="02020603050405020304" pitchFamily="18" charset="0"/>
              </a:rPr>
              <a:t>tiến hành in.</a:t>
            </a:r>
            <a:endParaRPr lang="en-US" sz="2000" dirty="0">
              <a:solidFill>
                <a:srgbClr val="FF0000"/>
              </a:solidFill>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7594419" y="5950735"/>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a:t>
            </a:r>
            <a:r>
              <a:rPr lang="vi-VN" sz="2800" b="1">
                <a:solidFill>
                  <a:srgbClr val="F03C69"/>
                </a:solidFill>
                <a:latin typeface="SVN-SAF" panose="02040603050506020204" pitchFamily="18" charset="0"/>
                <a:cs typeface="Times New Roman" panose="02020603050405020304" pitchFamily="18" charset="0"/>
              </a:rPr>
              <a:t>. THỰC HÀNH: TRÌNH BÀY HOÀN CHỈNH DỮ LIỆU DỰ ÁN</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4343561"/>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để trình bày dữ liệu của dự án Trường học xanh.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Sử dụng các kiến thức đã biết để định dạng dữ liệu và trình bày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Kẻ đường viền, kẻ khung.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294619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1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9500</TotalTime>
  <Words>732</Words>
  <Application>Microsoft Office PowerPoint</Application>
  <PresentationFormat>Widescreen</PresentationFormat>
  <Paragraphs>59</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501</cp:revision>
  <dcterms:created xsi:type="dcterms:W3CDTF">2021-11-14T08:33:55Z</dcterms:created>
  <dcterms:modified xsi:type="dcterms:W3CDTF">2023-02-10T09:52:47Z</dcterms:modified>
</cp:coreProperties>
</file>