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21"/>
  </p:notesMasterIdLst>
  <p:sldIdLst>
    <p:sldId id="3090" r:id="rId2"/>
    <p:sldId id="3277" r:id="rId3"/>
    <p:sldId id="3176" r:id="rId4"/>
    <p:sldId id="3177" r:id="rId5"/>
    <p:sldId id="3142" r:id="rId6"/>
    <p:sldId id="3179" r:id="rId7"/>
    <p:sldId id="3180" r:id="rId8"/>
    <p:sldId id="3278" r:id="rId9"/>
    <p:sldId id="3182" r:id="rId10"/>
    <p:sldId id="3279" r:id="rId11"/>
    <p:sldId id="3280" r:id="rId12"/>
    <p:sldId id="3281" r:id="rId13"/>
    <p:sldId id="3282" r:id="rId14"/>
    <p:sldId id="3184" r:id="rId15"/>
    <p:sldId id="3183" r:id="rId16"/>
    <p:sldId id="3191" r:id="rId17"/>
    <p:sldId id="3283" r:id="rId18"/>
    <p:sldId id="3284" r:id="rId19"/>
    <p:sldId id="28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73" d="100"/>
          <a:sy n="73" d="100"/>
        </p:scale>
        <p:origin x="49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02/12/2022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772920" y="876761"/>
            <a:ext cx="10190480" cy="3212445"/>
            <a:chOff x="1778000" y="297641"/>
            <a:chExt cx="10190480" cy="3212445"/>
          </a:xfrm>
        </p:grpSpPr>
        <p:sp>
          <p:nvSpPr>
            <p:cNvPr id="10" name="Freeform: Shape 9">
              <a:extLst>
                <a:ext uri="{FF2B5EF4-FFF2-40B4-BE49-F238E27FC236}">
                  <a16:creationId xmlns:a16="http://schemas.microsoft.com/office/drawing/2014/main" id="{988A1823-CD89-4DFF-9318-33C2F26318B4}"/>
                </a:ext>
              </a:extLst>
            </p:cNvPr>
            <p:cNvSpPr/>
            <p:nvPr/>
          </p:nvSpPr>
          <p:spPr>
            <a:xfrm>
              <a:off x="3261360" y="297641"/>
              <a:ext cx="867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CBE7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6</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1692" y="4526277"/>
            <a:ext cx="2059470" cy="2053292"/>
          </a:xfrm>
          <a:prstGeom prst="rect">
            <a:avLst/>
          </a:prstGeom>
        </p:spPr>
      </p:pic>
      <p:pic>
        <p:nvPicPr>
          <p:cNvPr id="3" name="Picture 2">
            <a:extLst>
              <a:ext uri="{FF2B5EF4-FFF2-40B4-BE49-F238E27FC236}">
                <a16:creationId xmlns:a16="http://schemas.microsoft.com/office/drawing/2014/main" id="{FCF68025-6695-46B7-9D7E-1219C02D755D}"/>
              </a:ext>
            </a:extLst>
          </p:cNvPr>
          <p:cNvPicPr>
            <a:picLocks noChangeAspect="1"/>
          </p:cNvPicPr>
          <p:nvPr/>
        </p:nvPicPr>
        <p:blipFill>
          <a:blip r:embed="rId3"/>
          <a:stretch>
            <a:fillRect/>
          </a:stretch>
        </p:blipFill>
        <p:spPr>
          <a:xfrm>
            <a:off x="1379266" y="1003621"/>
            <a:ext cx="6111770" cy="876376"/>
          </a:xfrm>
          <a:prstGeom prst="rect">
            <a:avLst/>
          </a:prstGeom>
        </p:spPr>
      </p:pic>
      <p:pic>
        <p:nvPicPr>
          <p:cNvPr id="14" name="Picture 13">
            <a:extLst>
              <a:ext uri="{FF2B5EF4-FFF2-40B4-BE49-F238E27FC236}">
                <a16:creationId xmlns:a16="http://schemas.microsoft.com/office/drawing/2014/main" id="{6717B082-B833-44B3-96AD-42BEF561737E}"/>
              </a:ext>
            </a:extLst>
          </p:cNvPr>
          <p:cNvPicPr>
            <a:picLocks noChangeAspect="1"/>
          </p:cNvPicPr>
          <p:nvPr/>
        </p:nvPicPr>
        <p:blipFill>
          <a:blip r:embed="rId4"/>
          <a:stretch>
            <a:fillRect/>
          </a:stretch>
        </p:blipFill>
        <p:spPr>
          <a:xfrm>
            <a:off x="4211162" y="2447386"/>
            <a:ext cx="7721758" cy="1420364"/>
          </a:xfrm>
          <a:prstGeom prst="rect">
            <a:avLst/>
          </a:prstGeom>
        </p:spPr>
      </p:pic>
    </p:spTree>
    <p:extLst>
      <p:ext uri="{BB962C8B-B14F-4D97-AF65-F5344CB8AC3E}">
        <p14:creationId xmlns:p14="http://schemas.microsoft.com/office/powerpoint/2010/main" val="12055200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CFA672-6700-4BB3-A397-B5064C2C6539}"/>
              </a:ext>
            </a:extLst>
          </p:cNvPr>
          <p:cNvPicPr>
            <a:picLocks noChangeAspect="1"/>
          </p:cNvPicPr>
          <p:nvPr/>
        </p:nvPicPr>
        <p:blipFill>
          <a:blip r:embed="rId2"/>
          <a:stretch>
            <a:fillRect/>
          </a:stretch>
        </p:blipFill>
        <p:spPr>
          <a:xfrm>
            <a:off x="778299" y="3191009"/>
            <a:ext cx="10635402" cy="2832906"/>
          </a:xfrm>
          <a:prstGeom prst="rect">
            <a:avLst/>
          </a:prstGeom>
        </p:spPr>
      </p:pic>
      <p:sp>
        <p:nvSpPr>
          <p:cNvPr id="6" name="Rectangle 5">
            <a:extLst>
              <a:ext uri="{FF2B5EF4-FFF2-40B4-BE49-F238E27FC236}">
                <a16:creationId xmlns:a16="http://schemas.microsoft.com/office/drawing/2014/main" id="{39372943-AFA5-4EB6-B372-48920B08D8BA}"/>
              </a:ext>
            </a:extLst>
          </p:cNvPr>
          <p:cNvSpPr/>
          <p:nvPr/>
        </p:nvSpPr>
        <p:spPr>
          <a:xfrm>
            <a:off x="553156" y="364033"/>
            <a:ext cx="11085688" cy="2793778"/>
          </a:xfrm>
          <a:prstGeom prst="rect">
            <a:avLst/>
          </a:prstGeom>
        </p:spPr>
        <p:txBody>
          <a:bodyPr wrap="square">
            <a:spAutoFit/>
          </a:bodyPr>
          <a:lstStyle/>
          <a:p>
            <a:pPr algn="just" defTabSz="342900">
              <a:lnSpc>
                <a:spcPct val="150000"/>
              </a:lnSpc>
            </a:pPr>
            <a:r>
              <a:rPr lang="vi-VN" sz="2400" b="1" dirty="0">
                <a:latin typeface="UTM Avo" panose="02040603050506020204" pitchFamily="18" charset="0"/>
                <a:cs typeface="Times New Roman" panose="02020603050405020304" pitchFamily="18" charset="0"/>
              </a:rPr>
              <a:t>a) Cách nhập dữ liệu </a:t>
            </a:r>
            <a:endParaRPr lang="en-US" sz="2400" b="1" dirty="0">
              <a:latin typeface="UTM Avo" panose="02040603050506020204" pitchFamily="18" charset="0"/>
              <a:cs typeface="Times New Roman" panose="02020603050405020304" pitchFamily="18" charset="0"/>
            </a:endParaRPr>
          </a:p>
          <a:p>
            <a:pPr algn="just" defTabSz="342900">
              <a:lnSpc>
                <a:spcPct val="150000"/>
              </a:lnSpc>
            </a:pPr>
            <a:r>
              <a:rPr lang="vi-VN" sz="2400" dirty="0">
                <a:solidFill>
                  <a:srgbClr val="F0677C"/>
                </a:solidFill>
                <a:latin typeface="UTM Avo" panose="02040603050506020204" pitchFamily="18" charset="0"/>
                <a:cs typeface="Times New Roman" panose="02020603050405020304" pitchFamily="18" charset="0"/>
              </a:rPr>
              <a:t>Bước 1. </a:t>
            </a:r>
            <a:r>
              <a:rPr lang="vi-VN" sz="2400" dirty="0">
                <a:latin typeface="UTM Avo" panose="02040603050506020204" pitchFamily="18" charset="0"/>
                <a:cs typeface="Times New Roman" panose="02020603050405020304" pitchFamily="18" charset="0"/>
              </a:rPr>
              <a:t>Nháy chuột vào ô muốn nhập. </a:t>
            </a:r>
            <a:endParaRPr lang="en-US" sz="2400" dirty="0">
              <a:latin typeface="UTM Avo" panose="02040603050506020204" pitchFamily="18" charset="0"/>
              <a:cs typeface="Times New Roman" panose="02020603050405020304" pitchFamily="18" charset="0"/>
            </a:endParaRPr>
          </a:p>
          <a:p>
            <a:pPr algn="just" defTabSz="342900">
              <a:lnSpc>
                <a:spcPct val="150000"/>
              </a:lnSpc>
            </a:pPr>
            <a:r>
              <a:rPr lang="vi-VN" sz="2400" dirty="0">
                <a:solidFill>
                  <a:srgbClr val="F0677C"/>
                </a:solidFill>
                <a:latin typeface="UTM Avo" panose="02040603050506020204" pitchFamily="18" charset="0"/>
                <a:cs typeface="Times New Roman" panose="02020603050405020304" pitchFamily="18" charset="0"/>
              </a:rPr>
              <a:t>Bước 2. </a:t>
            </a:r>
            <a:r>
              <a:rPr lang="vi-VN" sz="2400" dirty="0">
                <a:latin typeface="UTM Avo" panose="02040603050506020204" pitchFamily="18" charset="0"/>
                <a:cs typeface="Times New Roman" panose="02020603050405020304" pitchFamily="18" charset="0"/>
              </a:rPr>
              <a:t>Thực hiện việc nhập dữ liệu từ bàn phím (hoặc nháy chuột vào vùng nhập dữ liệu, sau đó mới tiến hành nhập dữ liệu từ bàn phím), nhập xong nhấn phím Enter.</a:t>
            </a:r>
          </a:p>
        </p:txBody>
      </p:sp>
    </p:spTree>
    <p:extLst>
      <p:ext uri="{BB962C8B-B14F-4D97-AF65-F5344CB8AC3E}">
        <p14:creationId xmlns:p14="http://schemas.microsoft.com/office/powerpoint/2010/main" val="11946657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1CF80F-4B85-45C6-BFDC-B4174044E022}"/>
              </a:ext>
            </a:extLst>
          </p:cNvPr>
          <p:cNvSpPr/>
          <p:nvPr/>
        </p:nvSpPr>
        <p:spPr>
          <a:xfrm>
            <a:off x="553156" y="312222"/>
            <a:ext cx="11085688" cy="2793778"/>
          </a:xfrm>
          <a:prstGeom prst="rect">
            <a:avLst/>
          </a:prstGeom>
        </p:spPr>
        <p:txBody>
          <a:bodyPr wrap="square">
            <a:spAutoFit/>
          </a:bodyPr>
          <a:lstStyle/>
          <a:p>
            <a:pPr algn="just" defTabSz="342900">
              <a:lnSpc>
                <a:spcPct val="150000"/>
              </a:lnSpc>
            </a:pPr>
            <a:r>
              <a:rPr lang="vi-VN" sz="2400" dirty="0">
                <a:latin typeface="UTM Avo" panose="02040603050506020204" pitchFamily="18" charset="0"/>
                <a:cs typeface="Times New Roman" panose="02020603050405020304" pitchFamily="18" charset="0"/>
              </a:rPr>
              <a:t>Quan sát Hình 6.5 ta thấy:</a:t>
            </a:r>
            <a:endParaRPr lang="en-US" sz="2400" dirty="0">
              <a:latin typeface="UTM Avo" panose="02040603050506020204" pitchFamily="18" charset="0"/>
              <a:cs typeface="Times New Roman" panose="02020603050405020304" pitchFamily="18" charset="0"/>
            </a:endParaRPr>
          </a:p>
          <a:p>
            <a:pPr algn="just" defTabSz="342900">
              <a:lnSpc>
                <a:spcPct val="150000"/>
              </a:lnSpc>
            </a:pPr>
            <a:r>
              <a:rPr lang="vi-VN" sz="2400" dirty="0">
                <a:latin typeface="UTM Avo" panose="02040603050506020204" pitchFamily="18" charset="0"/>
                <a:cs typeface="Times New Roman" panose="02020603050405020304" pitchFamily="18" charset="0"/>
              </a:rPr>
              <a:t>- Dữ liệu </a:t>
            </a:r>
            <a:r>
              <a:rPr lang="vi-VN" sz="2400" dirty="0">
                <a:solidFill>
                  <a:srgbClr val="F18105"/>
                </a:solidFill>
                <a:latin typeface="UTM Avo" panose="02040603050506020204" pitchFamily="18" charset="0"/>
                <a:cs typeface="Times New Roman" panose="02020603050405020304" pitchFamily="18" charset="0"/>
              </a:rPr>
              <a:t>văn bản </a:t>
            </a:r>
            <a:r>
              <a:rPr lang="vi-VN" sz="2400" dirty="0">
                <a:latin typeface="UTM Avo" panose="02040603050506020204" pitchFamily="18" charset="0"/>
                <a:cs typeface="Times New Roman" panose="02020603050405020304" pitchFamily="18" charset="0"/>
              </a:rPr>
              <a:t>sẽ tự động </a:t>
            </a:r>
            <a:r>
              <a:rPr lang="vi-VN" sz="2400" dirty="0">
                <a:solidFill>
                  <a:schemeClr val="accent2">
                    <a:lumMod val="75000"/>
                  </a:schemeClr>
                </a:solidFill>
                <a:latin typeface="UTM Avo" panose="02040603050506020204" pitchFamily="18" charset="0"/>
                <a:cs typeface="Times New Roman" panose="02020603050405020304" pitchFamily="18" charset="0"/>
              </a:rPr>
              <a:t>căn trái</a:t>
            </a:r>
            <a:r>
              <a:rPr lang="vi-VN" sz="2400" dirty="0">
                <a:latin typeface="UTM Avo" panose="02040603050506020204" pitchFamily="18" charset="0"/>
                <a:cs typeface="Times New Roman" panose="02020603050405020304" pitchFamily="18" charset="0"/>
              </a:rPr>
              <a:t>. </a:t>
            </a:r>
            <a:endParaRPr lang="en-US" sz="2400" dirty="0">
              <a:latin typeface="UTM Avo" panose="02040603050506020204" pitchFamily="18" charset="0"/>
              <a:cs typeface="Times New Roman" panose="02020603050405020304" pitchFamily="18" charset="0"/>
            </a:endParaRPr>
          </a:p>
          <a:p>
            <a:pPr algn="just" defTabSz="342900">
              <a:lnSpc>
                <a:spcPct val="150000"/>
              </a:lnSpc>
            </a:pPr>
            <a:r>
              <a:rPr lang="vi-VN" sz="2400" dirty="0">
                <a:latin typeface="UTM Avo" panose="02040603050506020204" pitchFamily="18" charset="0"/>
                <a:cs typeface="Times New Roman" panose="02020603050405020304" pitchFamily="18" charset="0"/>
              </a:rPr>
              <a:t>- Dữ liệu </a:t>
            </a:r>
            <a:r>
              <a:rPr lang="vi-VN" sz="2400" dirty="0">
                <a:solidFill>
                  <a:srgbClr val="F18105"/>
                </a:solidFill>
                <a:latin typeface="UTM Avo" panose="02040603050506020204" pitchFamily="18" charset="0"/>
                <a:cs typeface="Times New Roman" panose="02020603050405020304" pitchFamily="18" charset="0"/>
              </a:rPr>
              <a:t>số, ngày tháng</a:t>
            </a:r>
            <a:r>
              <a:rPr lang="vi-VN" sz="2400" dirty="0">
                <a:latin typeface="UTM Avo" panose="02040603050506020204" pitchFamily="18" charset="0"/>
                <a:cs typeface="Times New Roman" panose="02020603050405020304" pitchFamily="18" charset="0"/>
              </a:rPr>
              <a:t>,... sẽ tự động </a:t>
            </a:r>
            <a:r>
              <a:rPr lang="vi-VN" sz="2400" dirty="0">
                <a:solidFill>
                  <a:schemeClr val="accent2">
                    <a:lumMod val="75000"/>
                  </a:schemeClr>
                </a:solidFill>
                <a:latin typeface="UTM Avo" panose="02040603050506020204" pitchFamily="18" charset="0"/>
                <a:cs typeface="Times New Roman" panose="02020603050405020304" pitchFamily="18" charset="0"/>
              </a:rPr>
              <a:t>căn phải</a:t>
            </a:r>
            <a:r>
              <a:rPr lang="vi-VN" sz="2400" dirty="0">
                <a:latin typeface="UTM Avo" panose="02040603050506020204" pitchFamily="18" charset="0"/>
                <a:cs typeface="Times New Roman" panose="02020603050405020304" pitchFamily="18" charset="0"/>
              </a:rPr>
              <a:t>.</a:t>
            </a:r>
          </a:p>
          <a:p>
            <a:pPr algn="just" defTabSz="342900">
              <a:lnSpc>
                <a:spcPct val="150000"/>
              </a:lnSpc>
            </a:pPr>
            <a:r>
              <a:rPr lang="vi-VN" sz="2400" dirty="0">
                <a:latin typeface="UTM Avo" panose="02040603050506020204" pitchFamily="18" charset="0"/>
                <a:cs typeface="Times New Roman" panose="02020603050405020304" pitchFamily="18" charset="0"/>
              </a:rPr>
              <a:t>Khi nhập dữ liệu vào ô, phần mềm sẽ tự động nhận biết, phân loại dữ liệu theo các</a:t>
            </a:r>
            <a:r>
              <a:rPr lang="en-US" sz="2400" dirty="0">
                <a:latin typeface="UTM Avo" panose="02040603050506020204" pitchFamily="18" charset="0"/>
                <a:cs typeface="Times New Roman" panose="02020603050405020304" pitchFamily="18" charset="0"/>
              </a:rPr>
              <a:t> </a:t>
            </a:r>
            <a:r>
              <a:rPr lang="vi-VN" sz="2400" dirty="0">
                <a:latin typeface="UTM Avo" panose="02040603050506020204" pitchFamily="18" charset="0"/>
                <a:cs typeface="Times New Roman" panose="02020603050405020304" pitchFamily="18" charset="0"/>
              </a:rPr>
              <a:t>kiểu dữ liệu khác nhau như văn bản, </a:t>
            </a:r>
            <a:r>
              <a:rPr lang="en-US" sz="2400" dirty="0" err="1">
                <a:latin typeface="UTM Avo" panose="02040603050506020204" pitchFamily="18" charset="0"/>
                <a:cs typeface="Times New Roman" panose="02020603050405020304" pitchFamily="18" charset="0"/>
              </a:rPr>
              <a:t>số</a:t>
            </a:r>
            <a:r>
              <a:rPr lang="en-US" sz="2400" dirty="0">
                <a:latin typeface="UTM Avo" panose="02040603050506020204" pitchFamily="18" charset="0"/>
                <a:cs typeface="Times New Roman" panose="02020603050405020304" pitchFamily="18" charset="0"/>
              </a:rPr>
              <a:t>, </a:t>
            </a:r>
            <a:r>
              <a:rPr lang="vi-VN" sz="2400" dirty="0">
                <a:latin typeface="UTM Avo" panose="02040603050506020204" pitchFamily="18" charset="0"/>
                <a:cs typeface="Times New Roman" panose="02020603050405020304" pitchFamily="18" charset="0"/>
              </a:rPr>
              <a:t>ngày tháng.</a:t>
            </a:r>
          </a:p>
        </p:txBody>
      </p:sp>
      <p:pic>
        <p:nvPicPr>
          <p:cNvPr id="9" name="Picture 8">
            <a:extLst>
              <a:ext uri="{FF2B5EF4-FFF2-40B4-BE49-F238E27FC236}">
                <a16:creationId xmlns:a16="http://schemas.microsoft.com/office/drawing/2014/main" id="{04C5517B-9C55-4320-8BFE-21281CB438D6}"/>
              </a:ext>
            </a:extLst>
          </p:cNvPr>
          <p:cNvPicPr>
            <a:picLocks noChangeAspect="1"/>
          </p:cNvPicPr>
          <p:nvPr/>
        </p:nvPicPr>
        <p:blipFill>
          <a:blip r:embed="rId2"/>
          <a:stretch>
            <a:fillRect/>
          </a:stretch>
        </p:blipFill>
        <p:spPr>
          <a:xfrm>
            <a:off x="3555999" y="3144776"/>
            <a:ext cx="5317067" cy="3454152"/>
          </a:xfrm>
          <a:prstGeom prst="rect">
            <a:avLst/>
          </a:prstGeom>
        </p:spPr>
      </p:pic>
    </p:spTree>
    <p:extLst>
      <p:ext uri="{BB962C8B-B14F-4D97-AF65-F5344CB8AC3E}">
        <p14:creationId xmlns:p14="http://schemas.microsoft.com/office/powerpoint/2010/main" val="29320028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9372943-AFA5-4EB6-B372-48920B08D8BA}"/>
              </a:ext>
            </a:extLst>
          </p:cNvPr>
          <p:cNvSpPr/>
          <p:nvPr/>
        </p:nvSpPr>
        <p:spPr>
          <a:xfrm>
            <a:off x="553156" y="481600"/>
            <a:ext cx="11085688" cy="3901774"/>
          </a:xfrm>
          <a:prstGeom prst="rect">
            <a:avLst/>
          </a:prstGeom>
        </p:spPr>
        <p:txBody>
          <a:bodyPr wrap="square">
            <a:spAutoFit/>
          </a:bodyPr>
          <a:lstStyle/>
          <a:p>
            <a:pPr algn="just" defTabSz="342900">
              <a:lnSpc>
                <a:spcPct val="150000"/>
              </a:lnSpc>
            </a:pPr>
            <a:r>
              <a:rPr lang="en-US" sz="2400" b="1" dirty="0">
                <a:latin typeface="UTM Avo" panose="02040603050506020204" pitchFamily="18" charset="0"/>
                <a:cs typeface="Times New Roman" panose="02020603050405020304" pitchFamily="18" charset="0"/>
              </a:rPr>
              <a:t>b</a:t>
            </a:r>
            <a:r>
              <a:rPr lang="vi-VN" sz="2400" b="1" dirty="0">
                <a:latin typeface="UTM Avo" panose="02040603050506020204" pitchFamily="18" charset="0"/>
                <a:cs typeface="Times New Roman" panose="02020603050405020304" pitchFamily="18" charset="0"/>
              </a:rPr>
              <a:t>) Chỉnh sửa dữ liệu</a:t>
            </a:r>
            <a:endParaRPr lang="en-US" sz="2400" b="1" dirty="0">
              <a:latin typeface="UTM Avo" panose="02040603050506020204" pitchFamily="18" charset="0"/>
              <a:cs typeface="Times New Roman" panose="02020603050405020304" pitchFamily="18" charset="0"/>
            </a:endParaRPr>
          </a:p>
          <a:p>
            <a:pPr algn="just" defTabSz="342900">
              <a:lnSpc>
                <a:spcPct val="150000"/>
              </a:lnSpc>
            </a:pPr>
            <a:r>
              <a:rPr lang="vi-VN" sz="2400" dirty="0">
                <a:latin typeface="UTM Avo" panose="02040603050506020204" pitchFamily="18" charset="0"/>
                <a:cs typeface="Times New Roman" panose="02020603050405020304" pitchFamily="18" charset="0"/>
              </a:rPr>
              <a:t>Muốn chỉnh sửa dữ liệu trong ô tính em thực hiện một trong hai cách sau: </a:t>
            </a:r>
            <a:endParaRPr lang="en-US" sz="2400" dirty="0">
              <a:latin typeface="UTM Avo" panose="02040603050506020204" pitchFamily="18" charset="0"/>
              <a:cs typeface="Times New Roman" panose="02020603050405020304" pitchFamily="18" charset="0"/>
            </a:endParaRPr>
          </a:p>
          <a:p>
            <a:pPr algn="just" defTabSz="342900">
              <a:lnSpc>
                <a:spcPct val="150000"/>
              </a:lnSpc>
            </a:pPr>
            <a:r>
              <a:rPr lang="vi-VN" sz="2400" dirty="0">
                <a:latin typeface="UTM Avo" panose="02040603050506020204" pitchFamily="18" charset="0"/>
                <a:cs typeface="Times New Roman" panose="02020603050405020304" pitchFamily="18" charset="0"/>
              </a:rPr>
              <a:t>- </a:t>
            </a:r>
            <a:r>
              <a:rPr lang="vi-VN" sz="2400" dirty="0">
                <a:solidFill>
                  <a:srgbClr val="0000FF"/>
                </a:solidFill>
                <a:latin typeface="UTM Avo" panose="02040603050506020204" pitchFamily="18" charset="0"/>
                <a:cs typeface="Times New Roman" panose="02020603050405020304" pitchFamily="18" charset="0"/>
              </a:rPr>
              <a:t>Cách 1.</a:t>
            </a:r>
            <a:r>
              <a:rPr lang="vi-VN" sz="2400" dirty="0">
                <a:solidFill>
                  <a:srgbClr val="ED3376"/>
                </a:solidFill>
                <a:latin typeface="UTM Avo" panose="02040603050506020204" pitchFamily="18" charset="0"/>
                <a:cs typeface="Times New Roman" panose="02020603050405020304" pitchFamily="18" charset="0"/>
              </a:rPr>
              <a:t> </a:t>
            </a:r>
            <a:r>
              <a:rPr lang="vi-VN" sz="2400" dirty="0">
                <a:latin typeface="UTM Avo" panose="02040603050506020204" pitchFamily="18" charset="0"/>
                <a:cs typeface="Times New Roman" panose="02020603050405020304" pitchFamily="18" charset="0"/>
              </a:rPr>
              <a:t>Nháy đúp chuột vào ô cần sửa, con trỏ soạn thảo xuất hiện trong ô, tiến hành sửa dữ liệu và nhấn phím Enter để kết thúc.</a:t>
            </a:r>
          </a:p>
          <a:p>
            <a:pPr algn="just" defTabSz="342900">
              <a:lnSpc>
                <a:spcPct val="150000"/>
              </a:lnSpc>
            </a:pPr>
            <a:r>
              <a:rPr lang="vi-VN" sz="2400" dirty="0">
                <a:latin typeface="UTM Avo" panose="02040603050506020204" pitchFamily="18" charset="0"/>
                <a:cs typeface="Times New Roman" panose="02020603050405020304" pitchFamily="18" charset="0"/>
              </a:rPr>
              <a:t>- </a:t>
            </a:r>
            <a:r>
              <a:rPr lang="vi-VN" sz="2400" dirty="0">
                <a:solidFill>
                  <a:srgbClr val="0000FF"/>
                </a:solidFill>
                <a:latin typeface="UTM Avo" panose="02040603050506020204" pitchFamily="18" charset="0"/>
                <a:cs typeface="Times New Roman" panose="02020603050405020304" pitchFamily="18" charset="0"/>
              </a:rPr>
              <a:t>Cách 2.</a:t>
            </a:r>
            <a:r>
              <a:rPr lang="vi-VN" sz="2400" dirty="0">
                <a:latin typeface="UTM Avo" panose="02040603050506020204" pitchFamily="18" charset="0"/>
                <a:cs typeface="Times New Roman" panose="02020603050405020304" pitchFamily="18" charset="0"/>
              </a:rPr>
              <a:t> Nháy chuột vào ô cần sửa, sau đó nháy chuột vào vùng nhập dữ liệu, con trỏ soạn thảo xuất hiện trong vùng nhập dữ liệu, tiến hành sửa dữ liệu tại thanh này và nhấn phím Enter để kết thúc.</a:t>
            </a:r>
          </a:p>
        </p:txBody>
      </p:sp>
    </p:spTree>
    <p:extLst>
      <p:ext uri="{BB962C8B-B14F-4D97-AF65-F5344CB8AC3E}">
        <p14:creationId xmlns:p14="http://schemas.microsoft.com/office/powerpoint/2010/main" val="37472108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randombar(horizontal)">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1000"/>
                                        <p:tgtEl>
                                          <p:spTgt spid="6">
                                            <p:txEl>
                                              <p:pRg st="2" end="2"/>
                                            </p:txEl>
                                          </p:spTgt>
                                        </p:tgtEl>
                                      </p:cBhvr>
                                    </p:animEffect>
                                    <p:anim calcmode="lin" valueType="num">
                                      <p:cBhvr>
                                        <p:cTn id="1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1000"/>
                                        <p:tgtEl>
                                          <p:spTgt spid="6">
                                            <p:txEl>
                                              <p:pRg st="3" end="3"/>
                                            </p:txEl>
                                          </p:spTgt>
                                        </p:tgtEl>
                                      </p:cBhvr>
                                    </p:animEffect>
                                    <p:anim calcmode="lin" valueType="num">
                                      <p:cBhvr>
                                        <p:cTn id="20"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9372943-AFA5-4EB6-B372-48920B08D8BA}"/>
              </a:ext>
            </a:extLst>
          </p:cNvPr>
          <p:cNvSpPr/>
          <p:nvPr/>
        </p:nvSpPr>
        <p:spPr>
          <a:xfrm>
            <a:off x="553156" y="215504"/>
            <a:ext cx="11085688" cy="2793778"/>
          </a:xfrm>
          <a:prstGeom prst="rect">
            <a:avLst/>
          </a:prstGeom>
        </p:spPr>
        <p:txBody>
          <a:bodyPr wrap="square">
            <a:spAutoFit/>
          </a:bodyPr>
          <a:lstStyle/>
          <a:p>
            <a:pPr algn="just" defTabSz="342900">
              <a:lnSpc>
                <a:spcPct val="150000"/>
              </a:lnSpc>
            </a:pPr>
            <a:r>
              <a:rPr lang="en-US" sz="2400" b="1" dirty="0">
                <a:latin typeface="UTM Avo" panose="02040603050506020204" pitchFamily="18" charset="0"/>
                <a:cs typeface="Times New Roman" panose="02020603050405020304" pitchFamily="18" charset="0"/>
              </a:rPr>
              <a:t>c) </a:t>
            </a:r>
            <a:r>
              <a:rPr lang="en-US" sz="2400" b="1" dirty="0" err="1">
                <a:latin typeface="UTM Avo" panose="02040603050506020204" pitchFamily="18" charset="0"/>
                <a:cs typeface="Times New Roman" panose="02020603050405020304" pitchFamily="18" charset="0"/>
              </a:rPr>
              <a:t>Định</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dạng</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dữ</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liệu</a:t>
            </a:r>
            <a:endParaRPr lang="en-US" sz="2400" b="1" dirty="0">
              <a:latin typeface="UTM Avo" panose="02040603050506020204" pitchFamily="18" charset="0"/>
              <a:cs typeface="Times New Roman" panose="02020603050405020304" pitchFamily="18" charset="0"/>
            </a:endParaRPr>
          </a:p>
          <a:p>
            <a:pPr algn="just" defTabSz="342900">
              <a:lnSpc>
                <a:spcPct val="150000"/>
              </a:lnSpc>
            </a:pPr>
            <a:r>
              <a:rPr lang="vi-VN" sz="2400" dirty="0">
                <a:latin typeface="UTM Avo" panose="02040603050506020204" pitchFamily="18" charset="0"/>
                <a:cs typeface="Times New Roman" panose="02020603050405020304" pitchFamily="18" charset="0"/>
              </a:rPr>
              <a:t>Để định dạng dữ liệu trong một vùng của trang tính em thực hiện: </a:t>
            </a:r>
            <a:endParaRPr lang="en-US" sz="2400" dirty="0">
              <a:latin typeface="UTM Avo" panose="02040603050506020204" pitchFamily="18" charset="0"/>
              <a:cs typeface="Times New Roman" panose="02020603050405020304" pitchFamily="18" charset="0"/>
            </a:endParaRPr>
          </a:p>
          <a:p>
            <a:pPr algn="just" defTabSz="342900">
              <a:lnSpc>
                <a:spcPct val="150000"/>
              </a:lnSpc>
            </a:pPr>
            <a:r>
              <a:rPr lang="vi-VN" sz="2400" dirty="0">
                <a:solidFill>
                  <a:srgbClr val="ED3376"/>
                </a:solidFill>
                <a:latin typeface="UTM Avo" panose="02040603050506020204" pitchFamily="18" charset="0"/>
                <a:cs typeface="Times New Roman" panose="02020603050405020304" pitchFamily="18" charset="0"/>
              </a:rPr>
              <a:t>Bước 1.</a:t>
            </a:r>
            <a:r>
              <a:rPr lang="vi-VN" sz="2400" dirty="0">
                <a:latin typeface="UTM Avo" panose="02040603050506020204" pitchFamily="18" charset="0"/>
                <a:cs typeface="Times New Roman" panose="02020603050405020304" pitchFamily="18" charset="0"/>
              </a:rPr>
              <a:t> Chọn vùng dữ liệu. </a:t>
            </a:r>
            <a:endParaRPr lang="en-US" sz="2400" dirty="0">
              <a:latin typeface="UTM Avo" panose="02040603050506020204" pitchFamily="18" charset="0"/>
              <a:cs typeface="Times New Roman" panose="02020603050405020304" pitchFamily="18" charset="0"/>
            </a:endParaRPr>
          </a:p>
          <a:p>
            <a:pPr algn="just" defTabSz="342900">
              <a:lnSpc>
                <a:spcPct val="150000"/>
              </a:lnSpc>
            </a:pPr>
            <a:r>
              <a:rPr lang="vi-VN" sz="2400" dirty="0">
                <a:solidFill>
                  <a:srgbClr val="ED3376"/>
                </a:solidFill>
                <a:latin typeface="UTM Avo" panose="02040603050506020204" pitchFamily="18" charset="0"/>
                <a:cs typeface="Times New Roman" panose="02020603050405020304" pitchFamily="18" charset="0"/>
              </a:rPr>
              <a:t>Bước 2. </a:t>
            </a:r>
            <a:r>
              <a:rPr lang="vi-VN" sz="2400" dirty="0">
                <a:latin typeface="UTM Avo" panose="02040603050506020204" pitchFamily="18" charset="0"/>
                <a:cs typeface="Times New Roman" panose="02020603050405020304" pitchFamily="18" charset="0"/>
              </a:rPr>
              <a:t>Sử dụng các lệnh định dạng dữ liệu trong nhóm lệnh </a:t>
            </a:r>
            <a:r>
              <a:rPr lang="vi-VN" sz="2400" b="1" dirty="0">
                <a:latin typeface="UTM Avo" panose="02040603050506020204" pitchFamily="18" charset="0"/>
                <a:cs typeface="Times New Roman" panose="02020603050405020304" pitchFamily="18" charset="0"/>
              </a:rPr>
              <a:t>Font</a:t>
            </a:r>
            <a:r>
              <a:rPr lang="vi-VN" sz="2400" dirty="0">
                <a:latin typeface="UTM Avo" panose="02040603050506020204" pitchFamily="18" charset="0"/>
                <a:cs typeface="Times New Roman" panose="02020603050405020304" pitchFamily="18" charset="0"/>
              </a:rPr>
              <a:t> và </a:t>
            </a:r>
            <a:r>
              <a:rPr lang="vi-VN" sz="2400" b="1" dirty="0">
                <a:latin typeface="UTM Avo" panose="02040603050506020204" pitchFamily="18" charset="0"/>
                <a:cs typeface="Times New Roman" panose="02020603050405020304" pitchFamily="18" charset="0"/>
              </a:rPr>
              <a:t>Alignment </a:t>
            </a:r>
            <a:r>
              <a:rPr lang="vi-VN" sz="2400" dirty="0">
                <a:latin typeface="UTM Avo" panose="02040603050506020204" pitchFamily="18" charset="0"/>
                <a:cs typeface="Times New Roman" panose="02020603050405020304" pitchFamily="18" charset="0"/>
              </a:rPr>
              <a:t>của thẻ </a:t>
            </a:r>
            <a:r>
              <a:rPr lang="vi-VN" sz="2400" b="1" dirty="0">
                <a:latin typeface="UTM Avo" panose="02040603050506020204" pitchFamily="18" charset="0"/>
                <a:cs typeface="Times New Roman" panose="02020603050405020304" pitchFamily="18" charset="0"/>
              </a:rPr>
              <a:t>Home</a:t>
            </a:r>
            <a:r>
              <a:rPr lang="en-US" sz="2400" b="1" dirty="0">
                <a:latin typeface="UTM Avo" panose="02040603050506020204" pitchFamily="18" charset="0"/>
                <a:cs typeface="Times New Roman" panose="02020603050405020304" pitchFamily="18" charset="0"/>
              </a:rPr>
              <a:t> </a:t>
            </a:r>
            <a:r>
              <a:rPr lang="en-US" sz="2400" dirty="0">
                <a:latin typeface="UTM Avo" panose="02040603050506020204" pitchFamily="18" charset="0"/>
                <a:cs typeface="Times New Roman" panose="02020603050405020304" pitchFamily="18" charset="0"/>
              </a:rPr>
              <a:t>(</a:t>
            </a:r>
            <a:r>
              <a:rPr lang="en-US" sz="2400" dirty="0" err="1">
                <a:latin typeface="UTM Avo" panose="02040603050506020204" pitchFamily="18" charset="0"/>
                <a:cs typeface="Times New Roman" panose="02020603050405020304" pitchFamily="18" charset="0"/>
              </a:rPr>
              <a:t>Hình</a:t>
            </a:r>
            <a:r>
              <a:rPr lang="en-US" sz="2400" dirty="0">
                <a:latin typeface="UTM Avo" panose="02040603050506020204" pitchFamily="18" charset="0"/>
                <a:cs typeface="Times New Roman" panose="02020603050405020304" pitchFamily="18" charset="0"/>
              </a:rPr>
              <a:t> 6.6).</a:t>
            </a:r>
            <a:endParaRPr lang="vi-VN" sz="2400" dirty="0">
              <a:latin typeface="UTM Avo"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3D0DA9CF-19A1-4E90-A002-46585E808E24}"/>
              </a:ext>
            </a:extLst>
          </p:cNvPr>
          <p:cNvPicPr>
            <a:picLocks noChangeAspect="1"/>
          </p:cNvPicPr>
          <p:nvPr/>
        </p:nvPicPr>
        <p:blipFill rotWithShape="1">
          <a:blip r:embed="rId2"/>
          <a:srcRect b="23432"/>
          <a:stretch/>
        </p:blipFill>
        <p:spPr>
          <a:xfrm>
            <a:off x="1413672" y="3009281"/>
            <a:ext cx="9049677" cy="2765573"/>
          </a:xfrm>
          <a:prstGeom prst="rect">
            <a:avLst/>
          </a:prstGeom>
        </p:spPr>
      </p:pic>
      <p:pic>
        <p:nvPicPr>
          <p:cNvPr id="5" name="Picture 4">
            <a:extLst>
              <a:ext uri="{FF2B5EF4-FFF2-40B4-BE49-F238E27FC236}">
                <a16:creationId xmlns:a16="http://schemas.microsoft.com/office/drawing/2014/main" id="{54342F46-0F61-4AC3-8F24-B671910644F3}"/>
              </a:ext>
            </a:extLst>
          </p:cNvPr>
          <p:cNvPicPr>
            <a:picLocks noChangeAspect="1"/>
          </p:cNvPicPr>
          <p:nvPr/>
        </p:nvPicPr>
        <p:blipFill rotWithShape="1">
          <a:blip r:embed="rId2"/>
          <a:srcRect t="77297"/>
          <a:stretch/>
        </p:blipFill>
        <p:spPr>
          <a:xfrm>
            <a:off x="781493" y="5748728"/>
            <a:ext cx="10629014" cy="1055052"/>
          </a:xfrm>
          <a:prstGeom prst="rect">
            <a:avLst/>
          </a:prstGeom>
        </p:spPr>
      </p:pic>
    </p:spTree>
    <p:extLst>
      <p:ext uri="{BB962C8B-B14F-4D97-AF65-F5344CB8AC3E}">
        <p14:creationId xmlns:p14="http://schemas.microsoft.com/office/powerpoint/2010/main" val="11214852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p:cTn id="15" dur="1000" fill="hold"/>
                                        <p:tgtEl>
                                          <p:spTgt spid="6">
                                            <p:txEl>
                                              <p:pRg st="2" end="2"/>
                                            </p:txEl>
                                          </p:spTgt>
                                        </p:tgtEl>
                                        <p:attrNameLst>
                                          <p:attrName>ppt_w</p:attrName>
                                        </p:attrNameLst>
                                      </p:cBhvr>
                                      <p:tavLst>
                                        <p:tav tm="0">
                                          <p:val>
                                            <p:strVal val="#ppt_w+.3"/>
                                          </p:val>
                                        </p:tav>
                                        <p:tav tm="100000">
                                          <p:val>
                                            <p:strVal val="#ppt_w"/>
                                          </p:val>
                                        </p:tav>
                                      </p:tavLst>
                                    </p:anim>
                                    <p:anim calcmode="lin" valueType="num">
                                      <p:cBhvr>
                                        <p:cTn id="16" dur="1000" fill="hold"/>
                                        <p:tgtEl>
                                          <p:spTgt spid="6">
                                            <p:txEl>
                                              <p:pRg st="2" end="2"/>
                                            </p:txEl>
                                          </p:spTgt>
                                        </p:tgtEl>
                                        <p:attrNameLst>
                                          <p:attrName>ppt_h</p:attrName>
                                        </p:attrNameLst>
                                      </p:cBhvr>
                                      <p:tavLst>
                                        <p:tav tm="0">
                                          <p:val>
                                            <p:strVal val="#ppt_h"/>
                                          </p:val>
                                        </p:tav>
                                        <p:tav tm="100000">
                                          <p:val>
                                            <p:strVal val="#ppt_h"/>
                                          </p:val>
                                        </p:tav>
                                      </p:tavLst>
                                    </p:anim>
                                    <p:animEffect transition="in" filter="fade">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0" presetClass="entr" presetSubtype="0" decel="10000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 calcmode="lin" valueType="num">
                                      <p:cBhvr>
                                        <p:cTn id="22" dur="1000" fill="hold"/>
                                        <p:tgtEl>
                                          <p:spTgt spid="6">
                                            <p:txEl>
                                              <p:pRg st="3" end="3"/>
                                            </p:txEl>
                                          </p:spTgt>
                                        </p:tgtEl>
                                        <p:attrNameLst>
                                          <p:attrName>ppt_w</p:attrName>
                                        </p:attrNameLst>
                                      </p:cBhvr>
                                      <p:tavLst>
                                        <p:tav tm="0">
                                          <p:val>
                                            <p:strVal val="#ppt_w+.3"/>
                                          </p:val>
                                        </p:tav>
                                        <p:tav tm="100000">
                                          <p:val>
                                            <p:strVal val="#ppt_w"/>
                                          </p:val>
                                        </p:tav>
                                      </p:tavLst>
                                    </p:anim>
                                    <p:anim calcmode="lin" valueType="num">
                                      <p:cBhvr>
                                        <p:cTn id="23" dur="1000" fill="hold"/>
                                        <p:tgtEl>
                                          <p:spTgt spid="6">
                                            <p:txEl>
                                              <p:pRg st="3" end="3"/>
                                            </p:txEl>
                                          </p:spTgt>
                                        </p:tgtEl>
                                        <p:attrNameLst>
                                          <p:attrName>ppt_h</p:attrName>
                                        </p:attrNameLst>
                                      </p:cBhvr>
                                      <p:tavLst>
                                        <p:tav tm="0">
                                          <p:val>
                                            <p:strVal val="#ppt_h"/>
                                          </p:val>
                                        </p:tav>
                                        <p:tav tm="100000">
                                          <p:val>
                                            <p:strVal val="#ppt_h"/>
                                          </p:val>
                                        </p:tav>
                                      </p:tavLst>
                                    </p:anim>
                                    <p:animEffect transition="in" filter="fade">
                                      <p:cBhvr>
                                        <p:cTn id="24" dur="1000"/>
                                        <p:tgtEl>
                                          <p:spTgt spid="6">
                                            <p:txEl>
                                              <p:pRg st="3" end="3"/>
                                            </p:txEl>
                                          </p:spTgt>
                                        </p:tgtEl>
                                      </p:cBhvr>
                                    </p:animEffect>
                                  </p:childTnLst>
                                </p:cTn>
                              </p:par>
                            </p:childTnLst>
                          </p:cTn>
                        </p:par>
                        <p:par>
                          <p:cTn id="25" fill="hold">
                            <p:stCondLst>
                              <p:cond delay="1000"/>
                            </p:stCondLst>
                            <p:childTnLst>
                              <p:par>
                                <p:cTn id="26" presetID="53" presetClass="entr" presetSubtype="16"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1000" fill="hold"/>
                                        <p:tgtEl>
                                          <p:spTgt spid="5"/>
                                        </p:tgtEl>
                                        <p:attrNameLst>
                                          <p:attrName>ppt_w</p:attrName>
                                        </p:attrNameLst>
                                      </p:cBhvr>
                                      <p:tavLst>
                                        <p:tav tm="0">
                                          <p:val>
                                            <p:strVal val="#ppt_w*0.70"/>
                                          </p:val>
                                        </p:tav>
                                        <p:tav tm="100000">
                                          <p:val>
                                            <p:strVal val="#ppt_w"/>
                                          </p:val>
                                        </p:tav>
                                      </p:tavLst>
                                    </p:anim>
                                    <p:anim calcmode="lin" valueType="num">
                                      <p:cBhvr>
                                        <p:cTn id="36" dur="1000" fill="hold"/>
                                        <p:tgtEl>
                                          <p:spTgt spid="5"/>
                                        </p:tgtEl>
                                        <p:attrNameLst>
                                          <p:attrName>ppt_h</p:attrName>
                                        </p:attrNameLst>
                                      </p:cBhvr>
                                      <p:tavLst>
                                        <p:tav tm="0">
                                          <p:val>
                                            <p:strVal val="#ppt_h"/>
                                          </p:val>
                                        </p:tav>
                                        <p:tav tm="100000">
                                          <p:val>
                                            <p:strVal val="#ppt_h"/>
                                          </p:val>
                                        </p:tav>
                                      </p:tavLst>
                                    </p:anim>
                                    <p:animEffect transition="in" filter="fade">
                                      <p:cBhvr>
                                        <p:cTn id="3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D01A5AB-958D-4715-96F6-6F426EB6A99B}"/>
              </a:ext>
            </a:extLst>
          </p:cNvPr>
          <p:cNvSpPr/>
          <p:nvPr/>
        </p:nvSpPr>
        <p:spPr>
          <a:xfrm>
            <a:off x="473148" y="394837"/>
            <a:ext cx="11007651" cy="642933"/>
          </a:xfrm>
          <a:prstGeom prst="rect">
            <a:avLst/>
          </a:prstGeom>
        </p:spPr>
        <p:txBody>
          <a:bodyPr wrap="square">
            <a:spAutoFit/>
          </a:bodyPr>
          <a:lstStyle/>
          <a:p>
            <a:pPr defTabSz="342900">
              <a:lnSpc>
                <a:spcPct val="150000"/>
              </a:lnSpc>
            </a:pPr>
            <a:r>
              <a:rPr lang="vi-VN" sz="2800" b="1" dirty="0">
                <a:solidFill>
                  <a:srgbClr val="F03C69"/>
                </a:solidFill>
                <a:latin typeface="SVN-SAF" panose="02040603050506020204" pitchFamily="18" charset="0"/>
                <a:cs typeface="Times New Roman" panose="02020603050405020304" pitchFamily="18" charset="0"/>
              </a:rPr>
              <a:t>3. THỰC HÀNH: NHẬP THÔNG TIN KHẢO SÁT DỰ ÁN TRƯỜNG</a:t>
            </a:r>
          </a:p>
        </p:txBody>
      </p:sp>
      <p:sp>
        <p:nvSpPr>
          <p:cNvPr id="4" name="Rectangle 3">
            <a:extLst>
              <a:ext uri="{FF2B5EF4-FFF2-40B4-BE49-F238E27FC236}">
                <a16:creationId xmlns:a16="http://schemas.microsoft.com/office/drawing/2014/main" id="{3A75DEED-DB8B-4077-BCDF-846A8346EA25}"/>
              </a:ext>
            </a:extLst>
          </p:cNvPr>
          <p:cNvSpPr/>
          <p:nvPr/>
        </p:nvSpPr>
        <p:spPr>
          <a:xfrm>
            <a:off x="553156" y="1037770"/>
            <a:ext cx="11085688" cy="4643644"/>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Nhiệm vụ: </a:t>
            </a:r>
            <a:r>
              <a:rPr lang="vi-VN" sz="2000">
                <a:latin typeface="UTM Avo" panose="02040603050506020204" pitchFamily="18" charset="0"/>
                <a:cs typeface="Times New Roman" panose="02020603050405020304" pitchFamily="18" charset="0"/>
              </a:rPr>
              <a:t>Nhập thông tin khảo sát ban đầu của dự án </a:t>
            </a:r>
            <a:r>
              <a:rPr lang="vi-VN" sz="2000" b="1">
                <a:latin typeface="UTM Avo" panose="02040603050506020204" pitchFamily="18" charset="0"/>
                <a:cs typeface="Times New Roman" panose="02020603050405020304" pitchFamily="18" charset="0"/>
              </a:rPr>
              <a:t>Trường học xanh</a:t>
            </a:r>
            <a:r>
              <a:rPr lang="vi-VN" sz="2000">
                <a:latin typeface="UTM Avo" panose="02040603050506020204" pitchFamily="18" charset="0"/>
                <a:cs typeface="Times New Roman" panose="02020603050405020304" pitchFamily="18" charset="0"/>
              </a:rPr>
              <a:t>.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b="1">
                <a:latin typeface="UTM Avo" panose="02040603050506020204" pitchFamily="18" charset="0"/>
                <a:cs typeface="Times New Roman" panose="02020603050405020304" pitchFamily="18" charset="0"/>
              </a:rPr>
              <a:t>H</a:t>
            </a:r>
            <a:r>
              <a:rPr lang="vi-VN" sz="2000" b="1">
                <a:latin typeface="UTM Avo" panose="02040603050506020204" pitchFamily="18" charset="0"/>
                <a:cs typeface="Times New Roman" panose="02020603050405020304" pitchFamily="18" charset="0"/>
              </a:rPr>
              <a:t>ướn</a:t>
            </a:r>
            <a:r>
              <a:rPr lang="en-US" sz="2000" b="1">
                <a:latin typeface="UTM Avo" panose="02040603050506020204" pitchFamily="18" charset="0"/>
                <a:cs typeface="Times New Roman" panose="02020603050405020304" pitchFamily="18" charset="0"/>
              </a:rPr>
              <a:t>g dẫn:</a:t>
            </a:r>
          </a:p>
          <a:p>
            <a:pPr algn="just" defTabSz="342900">
              <a:lnSpc>
                <a:spcPct val="150000"/>
              </a:lnSpc>
            </a:pPr>
            <a:r>
              <a:rPr lang="vi-VN" sz="2000">
                <a:solidFill>
                  <a:srgbClr val="0000FF"/>
                </a:solidFill>
                <a:latin typeface="UTM Avo" panose="02040603050506020204" pitchFamily="18" charset="0"/>
                <a:cs typeface="Times New Roman" panose="02020603050405020304" pitchFamily="18" charset="0"/>
              </a:rPr>
              <a:t>Bước 1.</a:t>
            </a:r>
            <a:r>
              <a:rPr lang="vi-VN" sz="2000">
                <a:solidFill>
                  <a:srgbClr val="FF3399"/>
                </a:solidFill>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Mở phần mềm Microsoft Excel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0000FF"/>
                </a:solidFill>
                <a:latin typeface="UTM Avo" panose="02040603050506020204" pitchFamily="18" charset="0"/>
                <a:cs typeface="Times New Roman" panose="02020603050405020304" pitchFamily="18" charset="0"/>
              </a:rPr>
              <a:t>Bước 2. </a:t>
            </a:r>
            <a:r>
              <a:rPr lang="vi-VN" sz="2000">
                <a:latin typeface="UTM Avo" panose="02040603050506020204" pitchFamily="18" charset="0"/>
                <a:cs typeface="Times New Roman" panose="02020603050405020304" pitchFamily="18" charset="0"/>
              </a:rPr>
              <a:t>Nhập dữ liệu khảo sát cho dự án Trường học xanh (Hình 6.7)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Nhập tại ô A1: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solidFill>
                  <a:srgbClr val="00B050"/>
                </a:solidFill>
                <a:latin typeface="UTM Avo" panose="02040603050506020204" pitchFamily="18" charset="0"/>
                <a:cs typeface="Times New Roman" panose="02020603050405020304" pitchFamily="18" charset="0"/>
              </a:rPr>
              <a:t>DỰ ÁN TRƯỜNG HỌC XANH</a:t>
            </a:r>
            <a:endParaRPr lang="en-US" sz="2000">
              <a:solidFill>
                <a:srgbClr val="00B050"/>
              </a:solidFill>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Nhập tại ô A2: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solidFill>
                  <a:srgbClr val="00B050"/>
                </a:solidFill>
                <a:latin typeface="UTM Avo" panose="02040603050506020204" pitchFamily="18" charset="0"/>
                <a:cs typeface="Times New Roman" panose="02020603050405020304" pitchFamily="18" charset="0"/>
              </a:rPr>
              <a:t>	</a:t>
            </a:r>
            <a:r>
              <a:rPr lang="vi-VN" sz="2000">
                <a:solidFill>
                  <a:schemeClr val="accent6">
                    <a:lumMod val="60000"/>
                    <a:lumOff val="40000"/>
                  </a:schemeClr>
                </a:solidFill>
                <a:latin typeface="UTM Avo" panose="02040603050506020204" pitchFamily="18" charset="0"/>
                <a:cs typeface="Times New Roman" panose="02020603050405020304" pitchFamily="18" charset="0"/>
              </a:rPr>
              <a:t>Bảng 1. Khảo sát</a:t>
            </a:r>
            <a:r>
              <a:rPr lang="en-US" sz="2000">
                <a:solidFill>
                  <a:schemeClr val="accent6">
                    <a:lumMod val="60000"/>
                    <a:lumOff val="40000"/>
                  </a:schemeClr>
                </a:solidFill>
                <a:latin typeface="UTM Avo" panose="02040603050506020204" pitchFamily="18" charset="0"/>
                <a:cs typeface="Times New Roman" panose="02020603050405020304" pitchFamily="18" charset="0"/>
              </a:rPr>
              <a:t>…</a:t>
            </a:r>
          </a:p>
          <a:p>
            <a:pPr algn="just" defTabSz="342900">
              <a:lnSpc>
                <a:spcPct val="150000"/>
              </a:lnSpc>
            </a:pPr>
            <a:r>
              <a:rPr lang="vi-VN" sz="2000">
                <a:latin typeface="UTM Avo" panose="02040603050506020204" pitchFamily="18" charset="0"/>
                <a:cs typeface="Times New Roman" panose="02020603050405020304" pitchFamily="18" charset="0"/>
              </a:rPr>
              <a:t>- Các cột thông tin chính sẽ là: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solidFill>
                  <a:srgbClr val="0070C0"/>
                </a:solidFill>
                <a:latin typeface="UTM Avo" panose="02040603050506020204" pitchFamily="18" charset="0"/>
                <a:cs typeface="Times New Roman" panose="02020603050405020304" pitchFamily="18" charset="0"/>
              </a:rPr>
              <a:t>STT, Địa điểm, Loại cây.</a:t>
            </a:r>
          </a:p>
        </p:txBody>
      </p:sp>
      <p:pic>
        <p:nvPicPr>
          <p:cNvPr id="6" name="Picture 5">
            <a:extLst>
              <a:ext uri="{FF2B5EF4-FFF2-40B4-BE49-F238E27FC236}">
                <a16:creationId xmlns:a16="http://schemas.microsoft.com/office/drawing/2014/main" id="{B7233963-B3C2-44E6-8270-8CC052873EF7}"/>
              </a:ext>
            </a:extLst>
          </p:cNvPr>
          <p:cNvPicPr>
            <a:picLocks noChangeAspect="1"/>
          </p:cNvPicPr>
          <p:nvPr/>
        </p:nvPicPr>
        <p:blipFill>
          <a:blip r:embed="rId2"/>
          <a:stretch>
            <a:fillRect/>
          </a:stretch>
        </p:blipFill>
        <p:spPr>
          <a:xfrm>
            <a:off x="4665098" y="2923822"/>
            <a:ext cx="6973745" cy="3577238"/>
          </a:xfrm>
          <a:prstGeom prst="rect">
            <a:avLst/>
          </a:prstGeom>
        </p:spPr>
      </p:pic>
      <p:sp>
        <p:nvSpPr>
          <p:cNvPr id="2" name="Rectangle 1">
            <a:extLst>
              <a:ext uri="{FF2B5EF4-FFF2-40B4-BE49-F238E27FC236}">
                <a16:creationId xmlns:a16="http://schemas.microsoft.com/office/drawing/2014/main" id="{65BCBDF7-5E4E-419A-BCE2-F008E2036FDC}"/>
              </a:ext>
            </a:extLst>
          </p:cNvPr>
          <p:cNvSpPr/>
          <p:nvPr/>
        </p:nvSpPr>
        <p:spPr>
          <a:xfrm>
            <a:off x="5195598" y="3371784"/>
            <a:ext cx="3239911" cy="334584"/>
          </a:xfrm>
          <a:prstGeom prst="rect">
            <a:avLst/>
          </a:pr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E0A647B-E42C-4161-A4CE-BAEB4F507F6A}"/>
              </a:ext>
            </a:extLst>
          </p:cNvPr>
          <p:cNvSpPr/>
          <p:nvPr/>
        </p:nvSpPr>
        <p:spPr>
          <a:xfrm>
            <a:off x="5195598" y="3706368"/>
            <a:ext cx="3948402" cy="334584"/>
          </a:xfrm>
          <a:prstGeom prst="rect">
            <a:avLst/>
          </a:prstGeom>
          <a:solidFill>
            <a:schemeClr val="accent6">
              <a:lumMod val="60000"/>
              <a:lumOff val="4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E4F2D32-5E5D-4050-ABCF-37785467F55E}"/>
              </a:ext>
            </a:extLst>
          </p:cNvPr>
          <p:cNvSpPr/>
          <p:nvPr/>
        </p:nvSpPr>
        <p:spPr>
          <a:xfrm>
            <a:off x="5195598" y="4046352"/>
            <a:ext cx="4064226" cy="334584"/>
          </a:xfrm>
          <a:prstGeom prst="rect">
            <a:avLst/>
          </a:prstGeom>
          <a:solidFill>
            <a:schemeClr val="accent2">
              <a:lumMod val="7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09441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14:presetBounceEnd="62000">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14:bounceEnd="62000">
                                          <p:cBhvr additive="base">
                                            <p:cTn id="16" dur="500" fill="hold"/>
                                            <p:tgtEl>
                                              <p:spTgt spid="4">
                                                <p:txEl>
                                                  <p:pRg st="0" end="0"/>
                                                </p:txEl>
                                              </p:spTgt>
                                            </p:tgtEl>
                                            <p:attrNameLst>
                                              <p:attrName>ppt_x</p:attrName>
                                            </p:attrNameLst>
                                          </p:cBhvr>
                                          <p:tavLst>
                                            <p:tav tm="0">
                                              <p:val>
                                                <p:strVal val="0-#ppt_w/2"/>
                                              </p:val>
                                            </p:tav>
                                            <p:tav tm="100000">
                                              <p:val>
                                                <p:strVal val="#ppt_x"/>
                                              </p:val>
                                            </p:tav>
                                          </p:tavLst>
                                        </p:anim>
                                        <p:anim calcmode="lin" valueType="num" p14:bounceEnd="62000">
                                          <p:cBhvr additive="base">
                                            <p:cTn id="17"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26" presetClass="emph" presetSubtype="0" fill="hold" nodeType="afterEffect">
                                      <p:stCondLst>
                                        <p:cond delay="0"/>
                                      </p:stCondLst>
                                      <p:childTnLst>
                                        <p:animEffect transition="out" filter="fade">
                                          <p:cBhvr>
                                            <p:cTn id="20" dur="500" tmFilter="0, 0; .2, .5; .8, .5; 1, 0"/>
                                            <p:tgtEl>
                                              <p:spTgt spid="4">
                                                <p:txEl>
                                                  <p:pRg st="0" end="0"/>
                                                </p:txEl>
                                              </p:spTgt>
                                            </p:tgtEl>
                                          </p:cBhvr>
                                        </p:animEffect>
                                        <p:animScale>
                                          <p:cBhvr>
                                            <p:cTn id="21" dur="250" autoRev="1" fill="hold"/>
                                            <p:tgtEl>
                                              <p:spTgt spid="4">
                                                <p:txEl>
                                                  <p:pRg st="0" end="0"/>
                                                </p:txEl>
                                              </p:spTgt>
                                            </p:tgtEl>
                                          </p:cBhvr>
                                          <p:by x="105000" y="105000"/>
                                        </p:animScale>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500"/>
                                            <p:tgtEl>
                                              <p:spTgt spid="4">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0" presetClass="entr" presetSubtype="0" decel="100000"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p:cTn id="31" dur="1000" fill="hold"/>
                                            <p:tgtEl>
                                              <p:spTgt spid="4">
                                                <p:txEl>
                                                  <p:pRg st="2" end="2"/>
                                                </p:txEl>
                                              </p:spTgt>
                                            </p:tgtEl>
                                            <p:attrNameLst>
                                              <p:attrName>ppt_w</p:attrName>
                                            </p:attrNameLst>
                                          </p:cBhvr>
                                          <p:tavLst>
                                            <p:tav tm="0">
                                              <p:val>
                                                <p:strVal val="#ppt_w+.3"/>
                                              </p:val>
                                            </p:tav>
                                            <p:tav tm="100000">
                                              <p:val>
                                                <p:strVal val="#ppt_w"/>
                                              </p:val>
                                            </p:tav>
                                          </p:tavLst>
                                        </p:anim>
                                        <p:anim calcmode="lin" valueType="num">
                                          <p:cBhvr>
                                            <p:cTn id="32"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33" dur="1000"/>
                                            <p:tgtEl>
                                              <p:spTgt spid="4">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0" presetClass="entr" presetSubtype="0" decel="100000" fill="hold" nodeType="click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 calcmode="lin" valueType="num">
                                          <p:cBhvr>
                                            <p:cTn id="38" dur="1000" fill="hold"/>
                                            <p:tgtEl>
                                              <p:spTgt spid="4">
                                                <p:txEl>
                                                  <p:pRg st="3" end="3"/>
                                                </p:txEl>
                                              </p:spTgt>
                                            </p:tgtEl>
                                            <p:attrNameLst>
                                              <p:attrName>ppt_w</p:attrName>
                                            </p:attrNameLst>
                                          </p:cBhvr>
                                          <p:tavLst>
                                            <p:tav tm="0">
                                              <p:val>
                                                <p:strVal val="#ppt_w+.3"/>
                                              </p:val>
                                            </p:tav>
                                            <p:tav tm="100000">
                                              <p:val>
                                                <p:strVal val="#ppt_w"/>
                                              </p:val>
                                            </p:tav>
                                          </p:tavLst>
                                        </p:anim>
                                        <p:anim calcmode="lin" valueType="num">
                                          <p:cBhvr>
                                            <p:cTn id="39" dur="1000" fill="hold"/>
                                            <p:tgtEl>
                                              <p:spTgt spid="4">
                                                <p:txEl>
                                                  <p:pRg st="3" end="3"/>
                                                </p:txEl>
                                              </p:spTgt>
                                            </p:tgtEl>
                                            <p:attrNameLst>
                                              <p:attrName>ppt_h</p:attrName>
                                            </p:attrNameLst>
                                          </p:cBhvr>
                                          <p:tavLst>
                                            <p:tav tm="0">
                                              <p:val>
                                                <p:strVal val="#ppt_h"/>
                                              </p:val>
                                            </p:tav>
                                            <p:tav tm="100000">
                                              <p:val>
                                                <p:strVal val="#ppt_h"/>
                                              </p:val>
                                            </p:tav>
                                          </p:tavLst>
                                        </p:anim>
                                        <p:animEffect transition="in" filter="fade">
                                          <p:cBhvr>
                                            <p:cTn id="40" dur="1000"/>
                                            <p:tgtEl>
                                              <p:spTgt spid="4">
                                                <p:txEl>
                                                  <p:pRg st="3" end="3"/>
                                                </p:txEl>
                                              </p:spTgt>
                                            </p:tgtEl>
                                          </p:cBhvr>
                                        </p:animEffect>
                                      </p:childTnLst>
                                    </p:cTn>
                                  </p:par>
                                </p:childTnLst>
                              </p:cTn>
                            </p:par>
                            <p:par>
                              <p:cTn id="41" fill="hold">
                                <p:stCondLst>
                                  <p:cond delay="1000"/>
                                </p:stCondLst>
                                <p:childTnLst>
                                  <p:par>
                                    <p:cTn id="42" presetID="53" presetClass="entr" presetSubtype="16"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fill="hold"/>
                                            <p:tgtEl>
                                              <p:spTgt spid="6"/>
                                            </p:tgtEl>
                                            <p:attrNameLst>
                                              <p:attrName>ppt_w</p:attrName>
                                            </p:attrNameLst>
                                          </p:cBhvr>
                                          <p:tavLst>
                                            <p:tav tm="0">
                                              <p:val>
                                                <p:fltVal val="0"/>
                                              </p:val>
                                            </p:tav>
                                            <p:tav tm="100000">
                                              <p:val>
                                                <p:strVal val="#ppt_w"/>
                                              </p:val>
                                            </p:tav>
                                          </p:tavLst>
                                        </p:anim>
                                        <p:anim calcmode="lin" valueType="num">
                                          <p:cBhvr>
                                            <p:cTn id="45" dur="500" fill="hold"/>
                                            <p:tgtEl>
                                              <p:spTgt spid="6"/>
                                            </p:tgtEl>
                                            <p:attrNameLst>
                                              <p:attrName>ppt_h</p:attrName>
                                            </p:attrNameLst>
                                          </p:cBhvr>
                                          <p:tavLst>
                                            <p:tav tm="0">
                                              <p:val>
                                                <p:fltVal val="0"/>
                                              </p:val>
                                            </p:tav>
                                            <p:tav tm="100000">
                                              <p:val>
                                                <p:strVal val="#ppt_h"/>
                                              </p:val>
                                            </p:tav>
                                          </p:tavLst>
                                        </p:anim>
                                        <p:animEffect transition="in" filter="fade">
                                          <p:cBhvr>
                                            <p:cTn id="46" dur="5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animEffect transition="in" filter="wipe(left)">
                                          <p:cBhvr>
                                            <p:cTn id="51" dur="500"/>
                                            <p:tgtEl>
                                              <p:spTgt spid="4">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
                                                <p:txEl>
                                                  <p:pRg st="5" end="5"/>
                                                </p:txEl>
                                              </p:spTgt>
                                            </p:tgtEl>
                                            <p:attrNameLst>
                                              <p:attrName>style.visibility</p:attrName>
                                            </p:attrNameLst>
                                          </p:cBhvr>
                                          <p:to>
                                            <p:strVal val="visible"/>
                                          </p:to>
                                        </p:set>
                                        <p:animEffect transition="in" filter="fade">
                                          <p:cBhvr>
                                            <p:cTn id="56" dur="500"/>
                                            <p:tgtEl>
                                              <p:spTgt spid="4">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wipe(left)">
                                          <p:cBhvr>
                                            <p:cTn id="61" dur="500"/>
                                            <p:tgtEl>
                                              <p:spTgt spid="2"/>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4">
                                                <p:txEl>
                                                  <p:pRg st="6" end="6"/>
                                                </p:txEl>
                                              </p:spTgt>
                                            </p:tgtEl>
                                            <p:attrNameLst>
                                              <p:attrName>style.visibility</p:attrName>
                                            </p:attrNameLst>
                                          </p:cBhvr>
                                          <p:to>
                                            <p:strVal val="visible"/>
                                          </p:to>
                                        </p:set>
                                        <p:animEffect transition="in" filter="wipe(left)">
                                          <p:cBhvr>
                                            <p:cTn id="66" dur="500"/>
                                            <p:tgtEl>
                                              <p:spTgt spid="4">
                                                <p:txEl>
                                                  <p:pRg st="6" end="6"/>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4">
                                                <p:txEl>
                                                  <p:pRg st="7" end="7"/>
                                                </p:txEl>
                                              </p:spTgt>
                                            </p:tgtEl>
                                            <p:attrNameLst>
                                              <p:attrName>style.visibility</p:attrName>
                                            </p:attrNameLst>
                                          </p:cBhvr>
                                          <p:to>
                                            <p:strVal val="visible"/>
                                          </p:to>
                                        </p:set>
                                        <p:animEffect transition="in" filter="fade">
                                          <p:cBhvr>
                                            <p:cTn id="71" dur="500"/>
                                            <p:tgtEl>
                                              <p:spTgt spid="4">
                                                <p:txEl>
                                                  <p:pRg st="7" end="7"/>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7"/>
                                            </p:tgtEl>
                                            <p:attrNameLst>
                                              <p:attrName>style.visibility</p:attrName>
                                            </p:attrNameLst>
                                          </p:cBhvr>
                                          <p:to>
                                            <p:strVal val="visible"/>
                                          </p:to>
                                        </p:set>
                                        <p:animEffect transition="in" filter="wipe(left)">
                                          <p:cBhvr>
                                            <p:cTn id="76" dur="500"/>
                                            <p:tgtEl>
                                              <p:spTgt spid="7"/>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childTnLst>
                                        <p:set>
                                          <p:cBhvr>
                                            <p:cTn id="80" dur="1" fill="hold">
                                              <p:stCondLst>
                                                <p:cond delay="0"/>
                                              </p:stCondLst>
                                            </p:cTn>
                                            <p:tgtEl>
                                              <p:spTgt spid="4">
                                                <p:txEl>
                                                  <p:pRg st="8" end="8"/>
                                                </p:txEl>
                                              </p:spTgt>
                                            </p:tgtEl>
                                            <p:attrNameLst>
                                              <p:attrName>style.visibility</p:attrName>
                                            </p:attrNameLst>
                                          </p:cBhvr>
                                          <p:to>
                                            <p:strVal val="visible"/>
                                          </p:to>
                                        </p:set>
                                        <p:animEffect transition="in" filter="wipe(left)">
                                          <p:cBhvr>
                                            <p:cTn id="81" dur="500"/>
                                            <p:tgtEl>
                                              <p:spTgt spid="4">
                                                <p:txEl>
                                                  <p:pRg st="8" end="8"/>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4">
                                                <p:txEl>
                                                  <p:pRg st="9" end="9"/>
                                                </p:txEl>
                                              </p:spTgt>
                                            </p:tgtEl>
                                            <p:attrNameLst>
                                              <p:attrName>style.visibility</p:attrName>
                                            </p:attrNameLst>
                                          </p:cBhvr>
                                          <p:to>
                                            <p:strVal val="visible"/>
                                          </p:to>
                                        </p:set>
                                        <p:animEffect transition="in" filter="fade">
                                          <p:cBhvr>
                                            <p:cTn id="86" dur="500"/>
                                            <p:tgtEl>
                                              <p:spTgt spid="4">
                                                <p:txEl>
                                                  <p:pRg st="9" end="9"/>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8"/>
                                            </p:tgtEl>
                                            <p:attrNameLst>
                                              <p:attrName>style.visibility</p:attrName>
                                            </p:attrNameLst>
                                          </p:cBhvr>
                                          <p:to>
                                            <p:strVal val="visible"/>
                                          </p:to>
                                        </p:set>
                                        <p:animEffect transition="in" filter="wipe(left)">
                                          <p:cBhvr>
                                            <p:cTn id="9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animBg="1"/>
          <p:bldP spid="7" grpId="0" animBg="1"/>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cBhvr additive="base">
                                            <p:cTn id="16"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26" presetClass="emph" presetSubtype="0" fill="hold" nodeType="afterEffect">
                                      <p:stCondLst>
                                        <p:cond delay="0"/>
                                      </p:stCondLst>
                                      <p:childTnLst>
                                        <p:animEffect transition="out" filter="fade">
                                          <p:cBhvr>
                                            <p:cTn id="20" dur="500" tmFilter="0, 0; .2, .5; .8, .5; 1, 0"/>
                                            <p:tgtEl>
                                              <p:spTgt spid="4">
                                                <p:txEl>
                                                  <p:pRg st="0" end="0"/>
                                                </p:txEl>
                                              </p:spTgt>
                                            </p:tgtEl>
                                          </p:cBhvr>
                                        </p:animEffect>
                                        <p:animScale>
                                          <p:cBhvr>
                                            <p:cTn id="21" dur="250" autoRev="1" fill="hold"/>
                                            <p:tgtEl>
                                              <p:spTgt spid="4">
                                                <p:txEl>
                                                  <p:pRg st="0" end="0"/>
                                                </p:txEl>
                                              </p:spTgt>
                                            </p:tgtEl>
                                          </p:cBhvr>
                                          <p:by x="105000" y="105000"/>
                                        </p:animScale>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500"/>
                                            <p:tgtEl>
                                              <p:spTgt spid="4">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0" presetClass="entr" presetSubtype="0" decel="100000"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p:cTn id="31" dur="1000" fill="hold"/>
                                            <p:tgtEl>
                                              <p:spTgt spid="4">
                                                <p:txEl>
                                                  <p:pRg st="2" end="2"/>
                                                </p:txEl>
                                              </p:spTgt>
                                            </p:tgtEl>
                                            <p:attrNameLst>
                                              <p:attrName>ppt_w</p:attrName>
                                            </p:attrNameLst>
                                          </p:cBhvr>
                                          <p:tavLst>
                                            <p:tav tm="0">
                                              <p:val>
                                                <p:strVal val="#ppt_w+.3"/>
                                              </p:val>
                                            </p:tav>
                                            <p:tav tm="100000">
                                              <p:val>
                                                <p:strVal val="#ppt_w"/>
                                              </p:val>
                                            </p:tav>
                                          </p:tavLst>
                                        </p:anim>
                                        <p:anim calcmode="lin" valueType="num">
                                          <p:cBhvr>
                                            <p:cTn id="32"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33" dur="1000"/>
                                            <p:tgtEl>
                                              <p:spTgt spid="4">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0" presetClass="entr" presetSubtype="0" decel="100000" fill="hold" nodeType="click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 calcmode="lin" valueType="num">
                                          <p:cBhvr>
                                            <p:cTn id="38" dur="1000" fill="hold"/>
                                            <p:tgtEl>
                                              <p:spTgt spid="4">
                                                <p:txEl>
                                                  <p:pRg st="3" end="3"/>
                                                </p:txEl>
                                              </p:spTgt>
                                            </p:tgtEl>
                                            <p:attrNameLst>
                                              <p:attrName>ppt_w</p:attrName>
                                            </p:attrNameLst>
                                          </p:cBhvr>
                                          <p:tavLst>
                                            <p:tav tm="0">
                                              <p:val>
                                                <p:strVal val="#ppt_w+.3"/>
                                              </p:val>
                                            </p:tav>
                                            <p:tav tm="100000">
                                              <p:val>
                                                <p:strVal val="#ppt_w"/>
                                              </p:val>
                                            </p:tav>
                                          </p:tavLst>
                                        </p:anim>
                                        <p:anim calcmode="lin" valueType="num">
                                          <p:cBhvr>
                                            <p:cTn id="39" dur="1000" fill="hold"/>
                                            <p:tgtEl>
                                              <p:spTgt spid="4">
                                                <p:txEl>
                                                  <p:pRg st="3" end="3"/>
                                                </p:txEl>
                                              </p:spTgt>
                                            </p:tgtEl>
                                            <p:attrNameLst>
                                              <p:attrName>ppt_h</p:attrName>
                                            </p:attrNameLst>
                                          </p:cBhvr>
                                          <p:tavLst>
                                            <p:tav tm="0">
                                              <p:val>
                                                <p:strVal val="#ppt_h"/>
                                              </p:val>
                                            </p:tav>
                                            <p:tav tm="100000">
                                              <p:val>
                                                <p:strVal val="#ppt_h"/>
                                              </p:val>
                                            </p:tav>
                                          </p:tavLst>
                                        </p:anim>
                                        <p:animEffect transition="in" filter="fade">
                                          <p:cBhvr>
                                            <p:cTn id="40" dur="1000"/>
                                            <p:tgtEl>
                                              <p:spTgt spid="4">
                                                <p:txEl>
                                                  <p:pRg st="3" end="3"/>
                                                </p:txEl>
                                              </p:spTgt>
                                            </p:tgtEl>
                                          </p:cBhvr>
                                        </p:animEffect>
                                      </p:childTnLst>
                                    </p:cTn>
                                  </p:par>
                                </p:childTnLst>
                              </p:cTn>
                            </p:par>
                            <p:par>
                              <p:cTn id="41" fill="hold">
                                <p:stCondLst>
                                  <p:cond delay="1000"/>
                                </p:stCondLst>
                                <p:childTnLst>
                                  <p:par>
                                    <p:cTn id="42" presetID="53" presetClass="entr" presetSubtype="16"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fill="hold"/>
                                            <p:tgtEl>
                                              <p:spTgt spid="6"/>
                                            </p:tgtEl>
                                            <p:attrNameLst>
                                              <p:attrName>ppt_w</p:attrName>
                                            </p:attrNameLst>
                                          </p:cBhvr>
                                          <p:tavLst>
                                            <p:tav tm="0">
                                              <p:val>
                                                <p:fltVal val="0"/>
                                              </p:val>
                                            </p:tav>
                                            <p:tav tm="100000">
                                              <p:val>
                                                <p:strVal val="#ppt_w"/>
                                              </p:val>
                                            </p:tav>
                                          </p:tavLst>
                                        </p:anim>
                                        <p:anim calcmode="lin" valueType="num">
                                          <p:cBhvr>
                                            <p:cTn id="45" dur="500" fill="hold"/>
                                            <p:tgtEl>
                                              <p:spTgt spid="6"/>
                                            </p:tgtEl>
                                            <p:attrNameLst>
                                              <p:attrName>ppt_h</p:attrName>
                                            </p:attrNameLst>
                                          </p:cBhvr>
                                          <p:tavLst>
                                            <p:tav tm="0">
                                              <p:val>
                                                <p:fltVal val="0"/>
                                              </p:val>
                                            </p:tav>
                                            <p:tav tm="100000">
                                              <p:val>
                                                <p:strVal val="#ppt_h"/>
                                              </p:val>
                                            </p:tav>
                                          </p:tavLst>
                                        </p:anim>
                                        <p:animEffect transition="in" filter="fade">
                                          <p:cBhvr>
                                            <p:cTn id="46" dur="5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animEffect transition="in" filter="wipe(left)">
                                          <p:cBhvr>
                                            <p:cTn id="51" dur="500"/>
                                            <p:tgtEl>
                                              <p:spTgt spid="4">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
                                                <p:txEl>
                                                  <p:pRg st="5" end="5"/>
                                                </p:txEl>
                                              </p:spTgt>
                                            </p:tgtEl>
                                            <p:attrNameLst>
                                              <p:attrName>style.visibility</p:attrName>
                                            </p:attrNameLst>
                                          </p:cBhvr>
                                          <p:to>
                                            <p:strVal val="visible"/>
                                          </p:to>
                                        </p:set>
                                        <p:animEffect transition="in" filter="fade">
                                          <p:cBhvr>
                                            <p:cTn id="56" dur="500"/>
                                            <p:tgtEl>
                                              <p:spTgt spid="4">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wipe(left)">
                                          <p:cBhvr>
                                            <p:cTn id="61" dur="500"/>
                                            <p:tgtEl>
                                              <p:spTgt spid="2"/>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4">
                                                <p:txEl>
                                                  <p:pRg st="6" end="6"/>
                                                </p:txEl>
                                              </p:spTgt>
                                            </p:tgtEl>
                                            <p:attrNameLst>
                                              <p:attrName>style.visibility</p:attrName>
                                            </p:attrNameLst>
                                          </p:cBhvr>
                                          <p:to>
                                            <p:strVal val="visible"/>
                                          </p:to>
                                        </p:set>
                                        <p:animEffect transition="in" filter="wipe(left)">
                                          <p:cBhvr>
                                            <p:cTn id="66" dur="500"/>
                                            <p:tgtEl>
                                              <p:spTgt spid="4">
                                                <p:txEl>
                                                  <p:pRg st="6" end="6"/>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4">
                                                <p:txEl>
                                                  <p:pRg st="7" end="7"/>
                                                </p:txEl>
                                              </p:spTgt>
                                            </p:tgtEl>
                                            <p:attrNameLst>
                                              <p:attrName>style.visibility</p:attrName>
                                            </p:attrNameLst>
                                          </p:cBhvr>
                                          <p:to>
                                            <p:strVal val="visible"/>
                                          </p:to>
                                        </p:set>
                                        <p:animEffect transition="in" filter="fade">
                                          <p:cBhvr>
                                            <p:cTn id="71" dur="500"/>
                                            <p:tgtEl>
                                              <p:spTgt spid="4">
                                                <p:txEl>
                                                  <p:pRg st="7" end="7"/>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7"/>
                                            </p:tgtEl>
                                            <p:attrNameLst>
                                              <p:attrName>style.visibility</p:attrName>
                                            </p:attrNameLst>
                                          </p:cBhvr>
                                          <p:to>
                                            <p:strVal val="visible"/>
                                          </p:to>
                                        </p:set>
                                        <p:animEffect transition="in" filter="wipe(left)">
                                          <p:cBhvr>
                                            <p:cTn id="76" dur="500"/>
                                            <p:tgtEl>
                                              <p:spTgt spid="7"/>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childTnLst>
                                        <p:set>
                                          <p:cBhvr>
                                            <p:cTn id="80" dur="1" fill="hold">
                                              <p:stCondLst>
                                                <p:cond delay="0"/>
                                              </p:stCondLst>
                                            </p:cTn>
                                            <p:tgtEl>
                                              <p:spTgt spid="4">
                                                <p:txEl>
                                                  <p:pRg st="8" end="8"/>
                                                </p:txEl>
                                              </p:spTgt>
                                            </p:tgtEl>
                                            <p:attrNameLst>
                                              <p:attrName>style.visibility</p:attrName>
                                            </p:attrNameLst>
                                          </p:cBhvr>
                                          <p:to>
                                            <p:strVal val="visible"/>
                                          </p:to>
                                        </p:set>
                                        <p:animEffect transition="in" filter="wipe(left)">
                                          <p:cBhvr>
                                            <p:cTn id="81" dur="500"/>
                                            <p:tgtEl>
                                              <p:spTgt spid="4">
                                                <p:txEl>
                                                  <p:pRg st="8" end="8"/>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4">
                                                <p:txEl>
                                                  <p:pRg st="9" end="9"/>
                                                </p:txEl>
                                              </p:spTgt>
                                            </p:tgtEl>
                                            <p:attrNameLst>
                                              <p:attrName>style.visibility</p:attrName>
                                            </p:attrNameLst>
                                          </p:cBhvr>
                                          <p:to>
                                            <p:strVal val="visible"/>
                                          </p:to>
                                        </p:set>
                                        <p:animEffect transition="in" filter="fade">
                                          <p:cBhvr>
                                            <p:cTn id="86" dur="500"/>
                                            <p:tgtEl>
                                              <p:spTgt spid="4">
                                                <p:txEl>
                                                  <p:pRg st="9" end="9"/>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8"/>
                                            </p:tgtEl>
                                            <p:attrNameLst>
                                              <p:attrName>style.visibility</p:attrName>
                                            </p:attrNameLst>
                                          </p:cBhvr>
                                          <p:to>
                                            <p:strVal val="visible"/>
                                          </p:to>
                                        </p:set>
                                        <p:animEffect transition="in" filter="wipe(left)">
                                          <p:cBhvr>
                                            <p:cTn id="9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animBg="1"/>
          <p:bldP spid="7" grpId="0" animBg="1"/>
          <p:bldP spid="8"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12CBB4B-7110-4D17-810A-D9C875CC19EC}"/>
              </a:ext>
            </a:extLst>
          </p:cNvPr>
          <p:cNvSpPr/>
          <p:nvPr/>
        </p:nvSpPr>
        <p:spPr>
          <a:xfrm>
            <a:off x="406400" y="371726"/>
            <a:ext cx="11379200" cy="2335319"/>
          </a:xfrm>
          <a:prstGeom prst="rect">
            <a:avLst/>
          </a:prstGeom>
        </p:spPr>
        <p:txBody>
          <a:bodyPr wrap="square">
            <a:spAutoFit/>
          </a:bodyPr>
          <a:lstStyle/>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a:t>
            </a:r>
            <a:r>
              <a:rPr lang="en-US" sz="2000">
                <a:solidFill>
                  <a:srgbClr val="FF3399"/>
                </a:solidFill>
                <a:latin typeface="UTM Avo" panose="02040603050506020204" pitchFamily="18" charset="0"/>
                <a:cs typeface="Times New Roman" panose="02020603050405020304" pitchFamily="18" charset="0"/>
              </a:rPr>
              <a:t>3</a:t>
            </a:r>
            <a:r>
              <a:rPr lang="vi-VN" sz="2000">
                <a:solidFill>
                  <a:srgbClr val="FF3399"/>
                </a:solidFill>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Chỉnh sửa, định dạng dữ liệu.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Điều chỉnh độ rộng các cột để nhìn thấy toàn bộ dữ liệu.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Định dạng chữ in đậm, màu xanh lá cây, tăng cỡ chữ cho tiêu đề bảng (tại ô A1).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Cột STT: Căn dữ liệu vào giữa cột.</a:t>
            </a: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a:t>
            </a:r>
            <a:r>
              <a:rPr lang="en-US" sz="2000">
                <a:solidFill>
                  <a:srgbClr val="FF3399"/>
                </a:solidFill>
                <a:latin typeface="UTM Avo" panose="02040603050506020204" pitchFamily="18" charset="0"/>
                <a:cs typeface="Times New Roman" panose="02020603050405020304" pitchFamily="18" charset="0"/>
              </a:rPr>
              <a:t>4</a:t>
            </a:r>
            <a:r>
              <a:rPr lang="vi-VN" sz="2000">
                <a:solidFill>
                  <a:srgbClr val="FF3399"/>
                </a:solidFill>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Nháy đúp vào tên trang tính Sheet1 và nhập </a:t>
            </a:r>
            <a:r>
              <a:rPr lang="vi-VN" sz="2000">
                <a:solidFill>
                  <a:srgbClr val="0000FF"/>
                </a:solidFill>
                <a:latin typeface="UTM Avo" panose="02040603050506020204" pitchFamily="18" charset="0"/>
                <a:cs typeface="Times New Roman" panose="02020603050405020304" pitchFamily="18" charset="0"/>
              </a:rPr>
              <a:t>1. Khảo sát </a:t>
            </a:r>
            <a:r>
              <a:rPr lang="vi-VN" sz="2000">
                <a:latin typeface="UTM Avo" panose="02040603050506020204" pitchFamily="18" charset="0"/>
                <a:cs typeface="Times New Roman" panose="02020603050405020304" pitchFamily="18" charset="0"/>
              </a:rPr>
              <a:t>để đổi tên cho trang tính.</a:t>
            </a:r>
            <a:endParaRPr lang="en-US" sz="2000">
              <a:latin typeface="UTM Avo" panose="020406030505060202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FED10AAC-D81E-4063-B987-ADB439E5DF8D}"/>
              </a:ext>
            </a:extLst>
          </p:cNvPr>
          <p:cNvPicPr>
            <a:picLocks noChangeAspect="1"/>
          </p:cNvPicPr>
          <p:nvPr/>
        </p:nvPicPr>
        <p:blipFill>
          <a:blip r:embed="rId2"/>
          <a:stretch>
            <a:fillRect/>
          </a:stretch>
        </p:blipFill>
        <p:spPr>
          <a:xfrm>
            <a:off x="4985633" y="2745879"/>
            <a:ext cx="6867701" cy="3638794"/>
          </a:xfrm>
          <a:prstGeom prst="rect">
            <a:avLst/>
          </a:prstGeom>
        </p:spPr>
      </p:pic>
      <p:sp>
        <p:nvSpPr>
          <p:cNvPr id="7" name="Rectangle 6">
            <a:extLst>
              <a:ext uri="{FF2B5EF4-FFF2-40B4-BE49-F238E27FC236}">
                <a16:creationId xmlns:a16="http://schemas.microsoft.com/office/drawing/2014/main" id="{0F92ED65-7D80-4102-A491-60F3E047B322}"/>
              </a:ext>
            </a:extLst>
          </p:cNvPr>
          <p:cNvSpPr/>
          <p:nvPr/>
        </p:nvSpPr>
        <p:spPr>
          <a:xfrm>
            <a:off x="406401" y="2707045"/>
            <a:ext cx="4447822" cy="279698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 Hàng tiêu đề của bảng (hàng 3): Định dạng nền màu vàng và căn dữ liệu giữa ô.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5. </a:t>
            </a:r>
            <a:r>
              <a:rPr lang="vi-VN" sz="2000">
                <a:latin typeface="UTM Avo" panose="02040603050506020204" pitchFamily="18" charset="0"/>
                <a:cs typeface="Times New Roman" panose="02020603050405020304" pitchFamily="18" charset="0"/>
              </a:rPr>
              <a:t>Lưu </a:t>
            </a:r>
            <a:r>
              <a:rPr lang="en-US" sz="2000">
                <a:latin typeface="UTM Avo" panose="02040603050506020204" pitchFamily="18" charset="0"/>
                <a:cs typeface="Times New Roman" panose="02020603050405020304" pitchFamily="18" charset="0"/>
              </a:rPr>
              <a:t>lại </a:t>
            </a:r>
            <a:r>
              <a:rPr lang="vi-VN" sz="2000">
                <a:latin typeface="UTM Avo" panose="02040603050506020204" pitchFamily="18" charset="0"/>
                <a:cs typeface="Times New Roman" panose="02020603050405020304" pitchFamily="18" charset="0"/>
              </a:rPr>
              <a:t>bảng tính với tên </a:t>
            </a:r>
            <a:r>
              <a:rPr lang="vi-VN" sz="2000">
                <a:solidFill>
                  <a:srgbClr val="0000FF"/>
                </a:solidFill>
                <a:latin typeface="UTM Avo" panose="02040603050506020204" pitchFamily="18" charset="0"/>
                <a:cs typeface="Times New Roman" panose="02020603050405020304" pitchFamily="18" charset="0"/>
              </a:rPr>
              <a:t>THXanh.xlsx </a:t>
            </a:r>
            <a:r>
              <a:rPr lang="vi-VN" sz="2000">
                <a:latin typeface="UTM Avo" panose="02040603050506020204" pitchFamily="18" charset="0"/>
                <a:cs typeface="Times New Roman" panose="02020603050405020304" pitchFamily="18" charset="0"/>
              </a:rPr>
              <a:t>bằng lệnh </a:t>
            </a:r>
            <a:r>
              <a:rPr lang="vi-VN" sz="2000" b="1">
                <a:latin typeface="UTM Avo" panose="02040603050506020204" pitchFamily="18" charset="0"/>
                <a:cs typeface="Times New Roman" panose="02020603050405020304" pitchFamily="18" charset="0"/>
              </a:rPr>
              <a:t>File/Save </a:t>
            </a:r>
            <a:r>
              <a:rPr lang="vi-VN" sz="2000">
                <a:latin typeface="UTM Avo" panose="02040603050506020204" pitchFamily="18" charset="0"/>
                <a:cs typeface="Times New Roman" panose="02020603050405020304" pitchFamily="18" charset="0"/>
              </a:rPr>
              <a:t>hoặc nhấn tổ hợp phím </a:t>
            </a:r>
            <a:r>
              <a:rPr lang="vi-VN" sz="2000" b="1">
                <a:latin typeface="UTM Avo" panose="02040603050506020204" pitchFamily="18" charset="0"/>
                <a:cs typeface="Times New Roman" panose="02020603050405020304" pitchFamily="18" charset="0"/>
              </a:rPr>
              <a:t>Ctrl+S</a:t>
            </a:r>
            <a:r>
              <a:rPr lang="vi-VN" sz="2000">
                <a:latin typeface="UTM Avo" panose="02040603050506020204" pitchFamily="18" charset="0"/>
                <a:cs typeface="Times New Roman" panose="02020603050405020304" pitchFamily="18" charset="0"/>
              </a:rPr>
              <a:t>.</a:t>
            </a:r>
          </a:p>
        </p:txBody>
      </p:sp>
    </p:spTree>
    <p:extLst>
      <p:ext uri="{BB962C8B-B14F-4D97-AF65-F5344CB8AC3E}">
        <p14:creationId xmlns:p14="http://schemas.microsoft.com/office/powerpoint/2010/main" val="39783152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5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
                                        <p:tgtEl>
                                          <p:spTgt spid="4">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500"/>
                                        <p:tgtEl>
                                          <p:spTgt spid="4">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0" presetClass="entr" presetSubtype="0" decel="100000" fill="hold"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 calcmode="lin" valueType="num">
                                      <p:cBhvr>
                                        <p:cTn id="29" dur="1000" fill="hold"/>
                                        <p:tgtEl>
                                          <p:spTgt spid="4">
                                            <p:txEl>
                                              <p:pRg st="4" end="4"/>
                                            </p:txEl>
                                          </p:spTgt>
                                        </p:tgtEl>
                                        <p:attrNameLst>
                                          <p:attrName>ppt_w</p:attrName>
                                        </p:attrNameLst>
                                      </p:cBhvr>
                                      <p:tavLst>
                                        <p:tav tm="0">
                                          <p:val>
                                            <p:strVal val="#ppt_w+.3"/>
                                          </p:val>
                                        </p:tav>
                                        <p:tav tm="100000">
                                          <p:val>
                                            <p:strVal val="#ppt_w"/>
                                          </p:val>
                                        </p:tav>
                                      </p:tavLst>
                                    </p:anim>
                                    <p:anim calcmode="lin" valueType="num">
                                      <p:cBhvr>
                                        <p:cTn id="30" dur="1000" fill="hold"/>
                                        <p:tgtEl>
                                          <p:spTgt spid="4">
                                            <p:txEl>
                                              <p:pRg st="4" end="4"/>
                                            </p:txEl>
                                          </p:spTgt>
                                        </p:tgtEl>
                                        <p:attrNameLst>
                                          <p:attrName>ppt_h</p:attrName>
                                        </p:attrNameLst>
                                      </p:cBhvr>
                                      <p:tavLst>
                                        <p:tav tm="0">
                                          <p:val>
                                            <p:strVal val="#ppt_h"/>
                                          </p:val>
                                        </p:tav>
                                        <p:tav tm="100000">
                                          <p:val>
                                            <p:strVal val="#ppt_h"/>
                                          </p:val>
                                        </p:tav>
                                      </p:tavLst>
                                    </p:anim>
                                    <p:animEffect transition="in" filter="fade">
                                      <p:cBhvr>
                                        <p:cTn id="31" dur="1000"/>
                                        <p:tgtEl>
                                          <p:spTgt spid="4">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7">
                                            <p:txEl>
                                              <p:pRg st="0" end="0"/>
                                            </p:txEl>
                                          </p:spTgt>
                                        </p:tgtEl>
                                        <p:attrNameLst>
                                          <p:attrName>style.visibility</p:attrName>
                                        </p:attrNameLst>
                                      </p:cBhvr>
                                      <p:to>
                                        <p:strVal val="visible"/>
                                      </p:to>
                                    </p:set>
                                    <p:animEffect transition="in" filter="fade">
                                      <p:cBhvr>
                                        <p:cTn id="36" dur="500"/>
                                        <p:tgtEl>
                                          <p:spTgt spid="7">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0" presetClass="entr" presetSubtype="0" decel="100000" fill="hold" nodeType="clickEffect">
                                  <p:stCondLst>
                                    <p:cond delay="0"/>
                                  </p:stCondLst>
                                  <p:childTnLst>
                                    <p:set>
                                      <p:cBhvr>
                                        <p:cTn id="40" dur="1" fill="hold">
                                          <p:stCondLst>
                                            <p:cond delay="0"/>
                                          </p:stCondLst>
                                        </p:cTn>
                                        <p:tgtEl>
                                          <p:spTgt spid="7">
                                            <p:txEl>
                                              <p:pRg st="1" end="1"/>
                                            </p:txEl>
                                          </p:spTgt>
                                        </p:tgtEl>
                                        <p:attrNameLst>
                                          <p:attrName>style.visibility</p:attrName>
                                        </p:attrNameLst>
                                      </p:cBhvr>
                                      <p:to>
                                        <p:strVal val="visible"/>
                                      </p:to>
                                    </p:set>
                                    <p:anim calcmode="lin" valueType="num">
                                      <p:cBhvr>
                                        <p:cTn id="41" dur="1000" fill="hold"/>
                                        <p:tgtEl>
                                          <p:spTgt spid="7">
                                            <p:txEl>
                                              <p:pRg st="1" end="1"/>
                                            </p:txEl>
                                          </p:spTgt>
                                        </p:tgtEl>
                                        <p:attrNameLst>
                                          <p:attrName>ppt_w</p:attrName>
                                        </p:attrNameLst>
                                      </p:cBhvr>
                                      <p:tavLst>
                                        <p:tav tm="0">
                                          <p:val>
                                            <p:strVal val="#ppt_w+.3"/>
                                          </p:val>
                                        </p:tav>
                                        <p:tav tm="100000">
                                          <p:val>
                                            <p:strVal val="#ppt_w"/>
                                          </p:val>
                                        </p:tav>
                                      </p:tavLst>
                                    </p:anim>
                                    <p:anim calcmode="lin" valueType="num">
                                      <p:cBhvr>
                                        <p:cTn id="42" dur="1000" fill="hold"/>
                                        <p:tgtEl>
                                          <p:spTgt spid="7">
                                            <p:txEl>
                                              <p:pRg st="1" end="1"/>
                                            </p:txEl>
                                          </p:spTgt>
                                        </p:tgtEl>
                                        <p:attrNameLst>
                                          <p:attrName>ppt_h</p:attrName>
                                        </p:attrNameLst>
                                      </p:cBhvr>
                                      <p:tavLst>
                                        <p:tav tm="0">
                                          <p:val>
                                            <p:strVal val="#ppt_h"/>
                                          </p:val>
                                        </p:tav>
                                        <p:tav tm="100000">
                                          <p:val>
                                            <p:strVal val="#ppt_h"/>
                                          </p:val>
                                        </p:tav>
                                      </p:tavLst>
                                    </p:anim>
                                    <p:animEffect transition="in" filter="fade">
                                      <p:cBhvr>
                                        <p:cTn id="43"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5CAAC1-EE95-4EFF-BF8A-FDCE91CA6A0E}"/>
              </a:ext>
            </a:extLst>
          </p:cNvPr>
          <p:cNvPicPr>
            <a:picLocks noChangeAspect="1"/>
          </p:cNvPicPr>
          <p:nvPr/>
        </p:nvPicPr>
        <p:blipFill rotWithShape="1">
          <a:blip r:embed="rId2"/>
          <a:srcRect t="16894" b="67099"/>
          <a:stretch/>
        </p:blipFill>
        <p:spPr>
          <a:xfrm>
            <a:off x="510166" y="1573618"/>
            <a:ext cx="11250553" cy="776178"/>
          </a:xfrm>
          <a:prstGeom prst="rect">
            <a:avLst/>
          </a:prstGeom>
        </p:spPr>
      </p:pic>
      <p:pic>
        <p:nvPicPr>
          <p:cNvPr id="4" name="Picture 3">
            <a:extLst>
              <a:ext uri="{FF2B5EF4-FFF2-40B4-BE49-F238E27FC236}">
                <a16:creationId xmlns:a16="http://schemas.microsoft.com/office/drawing/2014/main" id="{D5088B78-654D-4591-A477-41145F1A47F1}"/>
              </a:ext>
            </a:extLst>
          </p:cNvPr>
          <p:cNvPicPr>
            <a:picLocks noChangeAspect="1"/>
          </p:cNvPicPr>
          <p:nvPr/>
        </p:nvPicPr>
        <p:blipFill>
          <a:blip r:embed="rId3"/>
          <a:stretch>
            <a:fillRect/>
          </a:stretch>
        </p:blipFill>
        <p:spPr>
          <a:xfrm>
            <a:off x="510166" y="377154"/>
            <a:ext cx="3490335" cy="936005"/>
          </a:xfrm>
          <a:prstGeom prst="rect">
            <a:avLst/>
          </a:prstGeom>
        </p:spPr>
      </p:pic>
      <p:pic>
        <p:nvPicPr>
          <p:cNvPr id="6" name="Picture 5">
            <a:extLst>
              <a:ext uri="{FF2B5EF4-FFF2-40B4-BE49-F238E27FC236}">
                <a16:creationId xmlns:a16="http://schemas.microsoft.com/office/drawing/2014/main" id="{D06BA9F1-EE25-4B97-B50A-DD016FA3E556}"/>
              </a:ext>
            </a:extLst>
          </p:cNvPr>
          <p:cNvPicPr>
            <a:picLocks noChangeAspect="1"/>
          </p:cNvPicPr>
          <p:nvPr/>
        </p:nvPicPr>
        <p:blipFill rotWithShape="1">
          <a:blip r:embed="rId2"/>
          <a:srcRect t="54393" b="656"/>
          <a:stretch/>
        </p:blipFill>
        <p:spPr>
          <a:xfrm>
            <a:off x="510166" y="3548904"/>
            <a:ext cx="11250553" cy="2179636"/>
          </a:xfrm>
          <a:prstGeom prst="rect">
            <a:avLst/>
          </a:prstGeom>
        </p:spPr>
      </p:pic>
      <p:pic>
        <p:nvPicPr>
          <p:cNvPr id="7" name="Picture 6">
            <a:extLst>
              <a:ext uri="{FF2B5EF4-FFF2-40B4-BE49-F238E27FC236}">
                <a16:creationId xmlns:a16="http://schemas.microsoft.com/office/drawing/2014/main" id="{6984EAA8-CC77-473C-A62D-7499485E0DBB}"/>
              </a:ext>
            </a:extLst>
          </p:cNvPr>
          <p:cNvPicPr>
            <a:picLocks noChangeAspect="1"/>
          </p:cNvPicPr>
          <p:nvPr/>
        </p:nvPicPr>
        <p:blipFill>
          <a:blip r:embed="rId4"/>
          <a:stretch>
            <a:fillRect/>
          </a:stretch>
        </p:blipFill>
        <p:spPr>
          <a:xfrm>
            <a:off x="510166" y="2473116"/>
            <a:ext cx="3490335" cy="952468"/>
          </a:xfrm>
          <a:prstGeom prst="rect">
            <a:avLst/>
          </a:prstGeom>
        </p:spPr>
      </p:pic>
    </p:spTree>
    <p:extLst>
      <p:ext uri="{BB962C8B-B14F-4D97-AF65-F5344CB8AC3E}">
        <p14:creationId xmlns:p14="http://schemas.microsoft.com/office/powerpoint/2010/main" val="1703382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61657" y="339635"/>
            <a:ext cx="4990012" cy="769441"/>
          </a:xfrm>
          <a:prstGeom prst="rect">
            <a:avLst/>
          </a:prstGeom>
          <a:noFill/>
        </p:spPr>
        <p:txBody>
          <a:bodyPr wrap="square" rtlCol="0">
            <a:spAutoFit/>
          </a:bodyPr>
          <a:lstStyle/>
          <a:p>
            <a:pPr algn="ctr"/>
            <a:r>
              <a:rPr lang="en-US" sz="4400" b="1" dirty="0" smtClean="0">
                <a:latin typeface="Times New Roman" panose="02020603050405020304" pitchFamily="18" charset="0"/>
                <a:cs typeface="Times New Roman" panose="02020603050405020304" pitchFamily="18" charset="0"/>
              </a:rPr>
              <a:t>BÀI TẬP</a:t>
            </a:r>
          </a:p>
        </p:txBody>
      </p:sp>
      <p:sp>
        <p:nvSpPr>
          <p:cNvPr id="3" name="Rectangle 2"/>
          <p:cNvSpPr/>
          <p:nvPr/>
        </p:nvSpPr>
        <p:spPr>
          <a:xfrm>
            <a:off x="666207" y="1023533"/>
            <a:ext cx="11299371" cy="5887189"/>
          </a:xfrm>
          <a:prstGeom prst="rect">
            <a:avLst/>
          </a:prstGeom>
        </p:spPr>
        <p:txBody>
          <a:bodyPr wrap="square">
            <a:spAutoFit/>
          </a:bodyPr>
          <a:lstStyle/>
          <a:p>
            <a:pPr>
              <a:lnSpc>
                <a:spcPts val="3500"/>
              </a:lnSpc>
            </a:pPr>
            <a:r>
              <a:rPr lang="en-US" sz="2400" b="1" dirty="0" err="1">
                <a:latin typeface="Times New Roman" panose="02020603050405020304" pitchFamily="18" charset="0"/>
                <a:ea typeface="Times New Roman" panose="02020603050405020304" pitchFamily="18" charset="0"/>
              </a:rPr>
              <a:t>Câu</a:t>
            </a:r>
            <a:r>
              <a:rPr lang="en-US" sz="2400" b="1" dirty="0">
                <a:latin typeface="Times New Roman" panose="02020603050405020304" pitchFamily="18" charset="0"/>
                <a:ea typeface="Times New Roman" panose="02020603050405020304" pitchFamily="18" charset="0"/>
              </a:rPr>
              <a:t> 1:</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nhập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số</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vào</a:t>
            </a:r>
            <a:r>
              <a:rPr lang="en-US" sz="2400" dirty="0">
                <a:latin typeface="Times New Roman" panose="02020603050405020304" pitchFamily="18" charset="0"/>
                <a:ea typeface="Times New Roman" panose="02020603050405020304" pitchFamily="18" charset="0"/>
              </a:rPr>
              <a:t> ô </a:t>
            </a:r>
            <a:r>
              <a:rPr lang="en-US" sz="2400" dirty="0" err="1">
                <a:latin typeface="Times New Roman" panose="02020603050405020304" pitchFamily="18" charset="0"/>
                <a:ea typeface="Times New Roman" panose="02020603050405020304" pitchFamily="18" charset="0"/>
              </a:rPr>
              <a:t>tính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dữ</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liệu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tự</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động</a:t>
            </a:r>
            <a:r>
              <a:rPr lang="en-US" sz="2400" dirty="0">
                <a:latin typeface="Times New Roman" panose="02020603050405020304" pitchFamily="18" charset="0"/>
                <a:ea typeface="Times New Roman" panose="02020603050405020304" pitchFamily="18" charset="0"/>
              </a:rPr>
              <a:t>:</a:t>
            </a:r>
          </a:p>
          <a:p>
            <a:pPr>
              <a:lnSpc>
                <a:spcPts val="3500"/>
              </a:lnSpc>
            </a:pPr>
            <a:r>
              <a:rPr lang="en-US" sz="2400" dirty="0">
                <a:latin typeface="Times New Roman" panose="02020603050405020304" pitchFamily="18" charset="0"/>
                <a:ea typeface="Times New Roman" panose="02020603050405020304" pitchFamily="18" charset="0"/>
              </a:rPr>
              <a:t>A. </a:t>
            </a:r>
            <a:r>
              <a:rPr lang="en-US" sz="2400" dirty="0" err="1">
                <a:latin typeface="Times New Roman" panose="02020603050405020304" pitchFamily="18" charset="0"/>
                <a:ea typeface="Times New Roman" panose="02020603050405020304" pitchFamily="18" charset="0"/>
              </a:rPr>
              <a:t>Căn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trái</a:t>
            </a:r>
            <a:r>
              <a:rPr lang="en-US" sz="2400" dirty="0">
                <a:latin typeface="Times New Roman" panose="02020603050405020304" pitchFamily="18" charset="0"/>
                <a:ea typeface="Times New Roman" panose="02020603050405020304" pitchFamily="18" charset="0"/>
              </a:rPr>
              <a:t>. </a:t>
            </a:r>
            <a:r>
              <a:rPr lang="en-US" sz="2400" dirty="0" smtClean="0">
                <a:latin typeface="Times New Roman" panose="02020603050405020304" pitchFamily="18" charset="0"/>
                <a:ea typeface="Times New Roman" panose="02020603050405020304" pitchFamily="18" charset="0"/>
              </a:rPr>
              <a:t>					B</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phải</a:t>
            </a:r>
            <a:r>
              <a:rPr lang="en-US" sz="2400" dirty="0">
                <a:latin typeface="Times New Roman" panose="02020603050405020304" pitchFamily="18" charset="0"/>
                <a:ea typeface="Times New Roman" panose="02020603050405020304" pitchFamily="18" charset="0"/>
              </a:rPr>
              <a:t>.</a:t>
            </a:r>
          </a:p>
          <a:p>
            <a:pPr>
              <a:lnSpc>
                <a:spcPts val="3500"/>
              </a:lnSpc>
            </a:pPr>
            <a:r>
              <a:rPr lang="en-US" sz="2400" dirty="0">
                <a:latin typeface="Times New Roman" panose="02020603050405020304" pitchFamily="18" charset="0"/>
                <a:ea typeface="Times New Roman" panose="02020603050405020304" pitchFamily="18" charset="0"/>
              </a:rPr>
              <a:t>C. </a:t>
            </a:r>
            <a:r>
              <a:rPr lang="en-US" sz="2400" dirty="0" err="1">
                <a:latin typeface="Times New Roman" panose="02020603050405020304" pitchFamily="18" charset="0"/>
                <a:ea typeface="Times New Roman" panose="02020603050405020304" pitchFamily="18" charset="0"/>
              </a:rPr>
              <a:t>Căn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giữa</a:t>
            </a:r>
            <a:r>
              <a:rPr lang="en-US" sz="2400" dirty="0">
                <a:latin typeface="Times New Roman" panose="02020603050405020304" pitchFamily="18" charset="0"/>
                <a:ea typeface="Times New Roman" panose="02020603050405020304" pitchFamily="18" charset="0"/>
              </a:rPr>
              <a:t>. </a:t>
            </a:r>
            <a:r>
              <a:rPr lang="en-US" sz="2400" dirty="0" smtClean="0">
                <a:latin typeface="Times New Roman" panose="02020603050405020304" pitchFamily="18" charset="0"/>
                <a:ea typeface="Times New Roman" panose="02020603050405020304" pitchFamily="18" charset="0"/>
              </a:rPr>
              <a:t>					D</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đều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hai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bên</a:t>
            </a:r>
            <a:r>
              <a:rPr lang="en-US" sz="2400" dirty="0">
                <a:latin typeface="Times New Roman" panose="02020603050405020304" pitchFamily="18" charset="0"/>
                <a:ea typeface="Times New Roman" panose="02020603050405020304" pitchFamily="18" charset="0"/>
              </a:rPr>
              <a:t>.</a:t>
            </a:r>
          </a:p>
          <a:p>
            <a:pPr>
              <a:lnSpc>
                <a:spcPts val="3500"/>
              </a:lnSpc>
            </a:pPr>
            <a:r>
              <a:rPr lang="en-US" sz="2400" b="1" dirty="0" err="1" smtClean="0">
                <a:latin typeface="Times New Roman" panose="02020603050405020304" pitchFamily="18" charset="0"/>
                <a:ea typeface="Times New Roman" panose="02020603050405020304" pitchFamily="18" charset="0"/>
              </a:rPr>
              <a:t>Câu</a:t>
            </a:r>
            <a:r>
              <a:rPr lang="en-US" sz="2400" b="1" dirty="0" smtClean="0">
                <a:latin typeface="Times New Roman" panose="02020603050405020304" pitchFamily="18" charset="0"/>
                <a:ea typeface="Times New Roman" panose="02020603050405020304" pitchFamily="18" charset="0"/>
              </a:rPr>
              <a:t> 2: </a:t>
            </a:r>
            <a:r>
              <a:rPr lang="en-US" sz="2400" dirty="0" err="1">
                <a:latin typeface="Times New Roman" panose="02020603050405020304" pitchFamily="18" charset="0"/>
                <a:ea typeface="Times New Roman" panose="02020603050405020304" pitchFamily="18" charset="0"/>
              </a:rPr>
              <a:t>Mỗi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bảng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tính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gồm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bao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nhiêu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trang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tính</a:t>
            </a:r>
            <a:r>
              <a:rPr lang="en-US" sz="2400" dirty="0">
                <a:latin typeface="Times New Roman" panose="02020603050405020304" pitchFamily="18" charset="0"/>
                <a:ea typeface="Times New Roman" panose="02020603050405020304" pitchFamily="18" charset="0"/>
              </a:rPr>
              <a:t>?</a:t>
            </a:r>
          </a:p>
          <a:p>
            <a:pPr>
              <a:lnSpc>
                <a:spcPts val="3500"/>
              </a:lnSpc>
            </a:pPr>
            <a:r>
              <a:rPr lang="en-US" sz="2400" dirty="0">
                <a:latin typeface="Times New Roman" panose="02020603050405020304" pitchFamily="18" charset="0"/>
                <a:ea typeface="Times New Roman" panose="02020603050405020304" pitchFamily="18" charset="0"/>
              </a:rPr>
              <a:t>A. </a:t>
            </a:r>
            <a:r>
              <a:rPr lang="en-US" sz="2400" dirty="0" smtClean="0">
                <a:latin typeface="Times New Roman" panose="02020603050405020304" pitchFamily="18" charset="0"/>
                <a:ea typeface="Times New Roman" panose="02020603050405020304" pitchFamily="18" charset="0"/>
              </a:rPr>
              <a:t>1		B</a:t>
            </a:r>
            <a:r>
              <a:rPr lang="en-US" sz="2400" dirty="0">
                <a:latin typeface="Times New Roman" panose="02020603050405020304" pitchFamily="18" charset="0"/>
                <a:ea typeface="Times New Roman" panose="02020603050405020304" pitchFamily="18" charset="0"/>
              </a:rPr>
              <a:t>. </a:t>
            </a:r>
            <a:r>
              <a:rPr lang="en-US" sz="2400" dirty="0" smtClean="0">
                <a:latin typeface="Times New Roman" panose="02020603050405020304" pitchFamily="18" charset="0"/>
                <a:ea typeface="Times New Roman" panose="02020603050405020304" pitchFamily="18" charset="0"/>
              </a:rPr>
              <a:t>3			C</a:t>
            </a:r>
            <a:r>
              <a:rPr lang="en-US" sz="2400" dirty="0">
                <a:latin typeface="Times New Roman" panose="02020603050405020304" pitchFamily="18" charset="0"/>
                <a:ea typeface="Times New Roman" panose="02020603050405020304" pitchFamily="18" charset="0"/>
              </a:rPr>
              <a:t>. </a:t>
            </a:r>
            <a:r>
              <a:rPr lang="en-US" sz="2400" dirty="0" smtClean="0">
                <a:latin typeface="Times New Roman" panose="02020603050405020304" pitchFamily="18" charset="0"/>
                <a:ea typeface="Times New Roman" panose="02020603050405020304" pitchFamily="18" charset="0"/>
              </a:rPr>
              <a:t>10			D</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Nhiều</a:t>
            </a:r>
            <a:endParaRPr lang="en-US" sz="2400" dirty="0">
              <a:latin typeface="Times New Roman" panose="02020603050405020304" pitchFamily="18" charset="0"/>
              <a:ea typeface="Times New Roman" panose="02020603050405020304" pitchFamily="18" charset="0"/>
            </a:endParaRPr>
          </a:p>
          <a:p>
            <a:pPr>
              <a:lnSpc>
                <a:spcPts val="3500"/>
              </a:lnSpc>
            </a:pPr>
            <a:r>
              <a:rPr lang="en-US" sz="2400" b="1" dirty="0" err="1" smtClean="0">
                <a:latin typeface="Times New Roman" panose="02020603050405020304" pitchFamily="18" charset="0"/>
                <a:ea typeface="Times New Roman" panose="02020603050405020304" pitchFamily="18" charset="0"/>
              </a:rPr>
              <a:t>Câu</a:t>
            </a:r>
            <a:r>
              <a:rPr lang="en-US" sz="2400" b="1" dirty="0" smtClean="0">
                <a:latin typeface="Times New Roman" panose="02020603050405020304" pitchFamily="18" charset="0"/>
                <a:ea typeface="Times New Roman" panose="02020603050405020304" pitchFamily="18" charset="0"/>
              </a:rPr>
              <a:t> 3:</a:t>
            </a:r>
            <a:r>
              <a:rPr lang="en-US" sz="2400" dirty="0" smtClean="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mềm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bảng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tính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chức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năng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chính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Chọn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phương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đúng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nhất</a:t>
            </a:r>
            <a:r>
              <a:rPr lang="en-US" sz="2400" dirty="0">
                <a:latin typeface="Times New Roman" panose="02020603050405020304" pitchFamily="18" charset="0"/>
                <a:ea typeface="Times New Roman" panose="02020603050405020304" pitchFamily="18" charset="0"/>
              </a:rPr>
              <a:t>.</a:t>
            </a:r>
          </a:p>
          <a:p>
            <a:pPr>
              <a:lnSpc>
                <a:spcPts val="3500"/>
              </a:lnSpc>
            </a:pPr>
            <a:r>
              <a:rPr lang="en-US" sz="2400" dirty="0">
                <a:latin typeface="Times New Roman" panose="02020603050405020304" pitchFamily="18" charset="0"/>
                <a:ea typeface="Times New Roman" panose="02020603050405020304" pitchFamily="18" charset="0"/>
              </a:rPr>
              <a:t>A. </a:t>
            </a:r>
            <a:r>
              <a:rPr lang="en-US" sz="2400" dirty="0" err="1">
                <a:latin typeface="Times New Roman" panose="02020603050405020304" pitchFamily="18" charset="0"/>
                <a:ea typeface="Times New Roman" panose="02020603050405020304" pitchFamily="18" charset="0"/>
              </a:rPr>
              <a:t>Quản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dữ</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liệu</a:t>
            </a:r>
            <a:r>
              <a:rPr lang="en-US" sz="2400" dirty="0">
                <a:latin typeface="Times New Roman" panose="02020603050405020304" pitchFamily="18" charset="0"/>
                <a:ea typeface="Times New Roman" panose="02020603050405020304" pitchFamily="18" charset="0"/>
              </a:rPr>
              <a:t>.</a:t>
            </a:r>
          </a:p>
          <a:p>
            <a:pPr>
              <a:lnSpc>
                <a:spcPts val="3500"/>
              </a:lnSpc>
            </a:pPr>
            <a:r>
              <a:rPr lang="en-US" sz="2400" dirty="0">
                <a:latin typeface="Times New Roman" panose="02020603050405020304" pitchFamily="18" charset="0"/>
                <a:ea typeface="Times New Roman" panose="02020603050405020304" pitchFamily="18" charset="0"/>
              </a:rPr>
              <a:t>B. </a:t>
            </a:r>
            <a:r>
              <a:rPr lang="en-US" sz="2400" dirty="0" err="1">
                <a:latin typeface="Times New Roman" panose="02020603050405020304" pitchFamily="18" charset="0"/>
                <a:ea typeface="Times New Roman" panose="02020603050405020304" pitchFamily="18" charset="0"/>
              </a:rPr>
              <a:t>Soạn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thảo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bản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quản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dữ</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liệu</a:t>
            </a:r>
            <a:r>
              <a:rPr lang="en-US" sz="2400" dirty="0">
                <a:latin typeface="Times New Roman" panose="02020603050405020304" pitchFamily="18" charset="0"/>
                <a:ea typeface="Times New Roman" panose="02020603050405020304" pitchFamily="18" charset="0"/>
              </a:rPr>
              <a:t>.</a:t>
            </a:r>
          </a:p>
          <a:p>
            <a:pPr>
              <a:lnSpc>
                <a:spcPts val="3500"/>
              </a:lnSpc>
            </a:pPr>
            <a:r>
              <a:rPr lang="en-US" sz="2400" dirty="0">
                <a:latin typeface="Times New Roman" panose="02020603050405020304" pitchFamily="18" charset="0"/>
                <a:ea typeface="Times New Roman" panose="02020603050405020304" pitchFamily="18" charset="0"/>
              </a:rPr>
              <a:t>C. </a:t>
            </a:r>
            <a:r>
              <a:rPr lang="en-US" sz="2400" dirty="0" err="1">
                <a:latin typeface="Times New Roman" panose="02020603050405020304" pitchFamily="18" charset="0"/>
                <a:ea typeface="Times New Roman" panose="02020603050405020304" pitchFamily="18" charset="0"/>
              </a:rPr>
              <a:t>Nhập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dữ</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liệu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dưới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bảng</a:t>
            </a:r>
            <a:r>
              <a:rPr lang="en-US" sz="2400" dirty="0">
                <a:latin typeface="Times New Roman" panose="02020603050405020304" pitchFamily="18" charset="0"/>
                <a:ea typeface="Times New Roman" panose="02020603050405020304" pitchFamily="18" charset="0"/>
              </a:rPr>
              <a:t>.</a:t>
            </a:r>
          </a:p>
          <a:p>
            <a:pPr>
              <a:lnSpc>
                <a:spcPts val="3500"/>
              </a:lnSpc>
            </a:pPr>
            <a:r>
              <a:rPr lang="en-US" sz="2400" dirty="0">
                <a:latin typeface="Times New Roman" panose="02020603050405020304" pitchFamily="18" charset="0"/>
                <a:ea typeface="Times New Roman" panose="02020603050405020304" pitchFamily="18" charset="0"/>
              </a:rPr>
              <a:t>D. </a:t>
            </a:r>
            <a:r>
              <a:rPr lang="en-US" sz="2400" dirty="0" err="1">
                <a:latin typeface="Times New Roman" panose="02020603050405020304" pitchFamily="18" charset="0"/>
                <a:ea typeface="Times New Roman" panose="02020603050405020304" pitchFamily="18" charset="0"/>
              </a:rPr>
              <a:t>Nhập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tính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toán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giếng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như</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máy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tính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cầm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tay</a:t>
            </a:r>
            <a:r>
              <a:rPr lang="en-US" sz="2400" dirty="0">
                <a:latin typeface="Times New Roman" panose="02020603050405020304" pitchFamily="18" charset="0"/>
                <a:ea typeface="Times New Roman" panose="02020603050405020304" pitchFamily="18" charset="0"/>
              </a:rPr>
              <a:t> Casio.</a:t>
            </a:r>
          </a:p>
          <a:p>
            <a:pPr>
              <a:lnSpc>
                <a:spcPts val="3500"/>
              </a:lnSpc>
            </a:pPr>
            <a:r>
              <a:rPr lang="en-US" sz="2400" b="1" dirty="0" err="1">
                <a:latin typeface="Times New Roman" panose="02020603050405020304" pitchFamily="18" charset="0"/>
                <a:ea typeface="Times New Roman" panose="02020603050405020304" pitchFamily="18" charset="0"/>
              </a:rPr>
              <a:t>Câu</a:t>
            </a:r>
            <a:r>
              <a:rPr lang="en-US" sz="2400" b="1" dirty="0">
                <a:latin typeface="Times New Roman" panose="02020603050405020304" pitchFamily="18" charset="0"/>
                <a:ea typeface="Times New Roman" panose="02020603050405020304" pitchFamily="18" charset="0"/>
              </a:rPr>
              <a:t> </a:t>
            </a:r>
            <a:r>
              <a:rPr lang="en-US" sz="2400" b="1" dirty="0" smtClean="0">
                <a:latin typeface="Times New Roman" panose="02020603050405020304" pitchFamily="18" charset="0"/>
                <a:ea typeface="Times New Roman" panose="02020603050405020304" pitchFamily="18" charset="0"/>
              </a:rPr>
              <a:t>4: </a:t>
            </a:r>
            <a:r>
              <a:rPr lang="en-US" sz="2400" dirty="0" err="1">
                <a:latin typeface="Times New Roman" panose="02020603050405020304" pitchFamily="18" charset="0"/>
                <a:ea typeface="Times New Roman" panose="02020603050405020304" pitchFamily="18" charset="0"/>
              </a:rPr>
              <a:t>Địa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chỉ</a:t>
            </a:r>
            <a:r>
              <a:rPr lang="en-US" sz="2400" dirty="0">
                <a:latin typeface="Times New Roman" panose="02020603050405020304" pitchFamily="18" charset="0"/>
                <a:ea typeface="Times New Roman" panose="02020603050405020304" pitchFamily="18" charset="0"/>
              </a:rPr>
              <a:t> ô </a:t>
            </a:r>
            <a:r>
              <a:rPr lang="en-US" sz="2400" dirty="0" err="1">
                <a:latin typeface="Times New Roman" panose="02020603050405020304" pitchFamily="18" charset="0"/>
                <a:ea typeface="Times New Roman" panose="02020603050405020304" pitchFamily="18" charset="0"/>
              </a:rPr>
              <a:t>nào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dưới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đây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đúng</a:t>
            </a:r>
            <a:r>
              <a:rPr lang="en-US" sz="2400" dirty="0">
                <a:latin typeface="Times New Roman" panose="02020603050405020304" pitchFamily="18" charset="0"/>
                <a:ea typeface="Times New Roman" panose="02020603050405020304" pitchFamily="18" charset="0"/>
              </a:rPr>
              <a:t>?</a:t>
            </a:r>
          </a:p>
          <a:p>
            <a:pPr>
              <a:lnSpc>
                <a:spcPts val="3500"/>
              </a:lnSpc>
            </a:pPr>
            <a:r>
              <a:rPr lang="en-US" sz="2400" dirty="0">
                <a:latin typeface="Times New Roman" panose="02020603050405020304" pitchFamily="18" charset="0"/>
                <a:ea typeface="Times New Roman" panose="02020603050405020304" pitchFamily="18" charset="0"/>
              </a:rPr>
              <a:t>A. </a:t>
            </a:r>
            <a:r>
              <a:rPr lang="en-US" sz="2400" dirty="0" smtClean="0">
                <a:latin typeface="Times New Roman" panose="02020603050405020304" pitchFamily="18" charset="0"/>
                <a:ea typeface="Times New Roman" panose="02020603050405020304" pitchFamily="18" charset="0"/>
              </a:rPr>
              <a:t>E		B</a:t>
            </a:r>
            <a:r>
              <a:rPr lang="en-US" sz="2400" dirty="0">
                <a:latin typeface="Times New Roman" panose="02020603050405020304" pitchFamily="18" charset="0"/>
                <a:ea typeface="Times New Roman" panose="02020603050405020304" pitchFamily="18" charset="0"/>
              </a:rPr>
              <a:t>. </a:t>
            </a:r>
            <a:r>
              <a:rPr lang="en-US" sz="2400" dirty="0" smtClean="0">
                <a:latin typeface="Times New Roman" panose="02020603050405020304" pitchFamily="18" charset="0"/>
                <a:ea typeface="Times New Roman" panose="02020603050405020304" pitchFamily="18" charset="0"/>
              </a:rPr>
              <a:t>6			C</a:t>
            </a:r>
            <a:r>
              <a:rPr lang="en-US" sz="2400" dirty="0">
                <a:latin typeface="Times New Roman" panose="02020603050405020304" pitchFamily="18" charset="0"/>
                <a:ea typeface="Times New Roman" panose="02020603050405020304" pitchFamily="18" charset="0"/>
              </a:rPr>
              <a:t>. </a:t>
            </a:r>
            <a:r>
              <a:rPr lang="en-US" sz="2400" dirty="0" smtClean="0">
                <a:latin typeface="Times New Roman" panose="02020603050405020304" pitchFamily="18" charset="0"/>
                <a:ea typeface="Times New Roman" panose="02020603050405020304" pitchFamily="18" charset="0"/>
              </a:rPr>
              <a:t>E6			D</a:t>
            </a:r>
            <a:r>
              <a:rPr lang="en-US" sz="2400" dirty="0">
                <a:latin typeface="Times New Roman" panose="02020603050405020304" pitchFamily="18" charset="0"/>
                <a:ea typeface="Times New Roman" panose="02020603050405020304" pitchFamily="18" charset="0"/>
              </a:rPr>
              <a:t>. 6E</a:t>
            </a:r>
          </a:p>
          <a:p>
            <a:pPr>
              <a:lnSpc>
                <a:spcPts val="3500"/>
              </a:lnSpc>
            </a:pPr>
            <a:endParaRPr lang="en-US" sz="2400" dirty="0">
              <a:latin typeface="Times New Roman" panose="02020603050405020304" pitchFamily="18" charset="0"/>
              <a:ea typeface="Times New Roman" panose="02020603050405020304" pitchFamily="18" charset="0"/>
            </a:endParaRPr>
          </a:p>
        </p:txBody>
      </p:sp>
      <p:sp>
        <p:nvSpPr>
          <p:cNvPr id="4" name="Oval 3"/>
          <p:cNvSpPr/>
          <p:nvPr/>
        </p:nvSpPr>
        <p:spPr>
          <a:xfrm>
            <a:off x="6152606" y="1580605"/>
            <a:ext cx="352697" cy="35269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8033658" y="2913017"/>
            <a:ext cx="352697" cy="35269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18459" y="4702629"/>
            <a:ext cx="352697" cy="35269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277395" y="6035040"/>
            <a:ext cx="352697" cy="35269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62454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2698" y="247414"/>
            <a:ext cx="11547565" cy="6376104"/>
          </a:xfrm>
          <a:prstGeom prst="rect">
            <a:avLst/>
          </a:prstGeom>
        </p:spPr>
        <p:txBody>
          <a:bodyPr wrap="square">
            <a:spAutoFit/>
          </a:bodyPr>
          <a:lstStyle/>
          <a:p>
            <a:pPr>
              <a:lnSpc>
                <a:spcPts val="3500"/>
              </a:lnSpc>
            </a:pP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5:</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ô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dữ</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liệu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bảng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p>
          <a:p>
            <a:pPr>
              <a:lnSpc>
                <a:spcPts val="3500"/>
              </a:lnSpc>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A.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giao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hàng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cột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p>
          <a:p>
            <a:pPr>
              <a:lnSpc>
                <a:spcPts val="3500"/>
              </a:lnSpc>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B.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vùng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bảng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p>
          <a:p>
            <a:pPr>
              <a:lnSpc>
                <a:spcPts val="3500"/>
              </a:lnSpc>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C.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giao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hàng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cột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p>
          <a:p>
            <a:pPr>
              <a:lnSpc>
                <a:spcPts val="3500"/>
              </a:lnSpc>
            </a:pP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6</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vùng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dữ</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liệu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bảng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bao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gồm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m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hàng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n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cột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bao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nhiêu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ô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dữ</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liệu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p>
          <a:p>
            <a:pPr>
              <a:lnSpc>
                <a:spcPts val="3500"/>
              </a:lnSpc>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A. m + n. </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2(m + n</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m x n. </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D</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2(m x n</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a:t>
            </a:r>
          </a:p>
          <a:p>
            <a:pPr>
              <a:lnSpc>
                <a:spcPts val="3500"/>
              </a:lnSpc>
            </a:pP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7</a:t>
            </a:r>
            <a:r>
              <a:rPr lang="en-US" sz="2400" b="1"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a:t>
            </a:r>
          </a:p>
          <a:p>
            <a:pPr>
              <a:lnSpc>
                <a:spcPts val="3500"/>
              </a:lnSpc>
            </a:pPr>
            <a:r>
              <a:rPr lang="en-US" sz="2400" dirty="0">
                <a:latin typeface="Times New Roman" panose="02020603050405020304" pitchFamily="18" charset="0"/>
                <a:cs typeface="Times New Roman" panose="02020603050405020304" pitchFamily="18" charset="0"/>
              </a:rPr>
              <a:t>A.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tam </a:t>
            </a:r>
            <a:r>
              <a:rPr lang="en-US" sz="2400" dirty="0" err="1">
                <a:latin typeface="Times New Roman" panose="02020603050405020304" pitchFamily="18" charset="0"/>
                <a:cs typeface="Times New Roman" panose="02020603050405020304" pitchFamily="18" charset="0"/>
              </a:rPr>
              <a:t>giác</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B</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nhật</a:t>
            </a:r>
            <a:r>
              <a:rPr lang="en-US" sz="2400" dirty="0">
                <a:latin typeface="Times New Roman" panose="02020603050405020304" pitchFamily="18" charset="0"/>
                <a:cs typeface="Times New Roman" panose="02020603050405020304" pitchFamily="18" charset="0"/>
              </a:rPr>
              <a:t>.</a:t>
            </a:r>
          </a:p>
          <a:p>
            <a:pPr>
              <a:lnSpc>
                <a:spcPts val="3500"/>
              </a:lnSpc>
            </a:pPr>
            <a:r>
              <a:rPr lang="en-US" sz="2400" dirty="0">
                <a:latin typeface="Times New Roman" panose="02020603050405020304" pitchFamily="18" charset="0"/>
                <a:cs typeface="Times New Roman" panose="02020603050405020304" pitchFamily="18" charset="0"/>
              </a:rPr>
              <a:t>C.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tròn</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D</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kì</a:t>
            </a:r>
            <a:r>
              <a:rPr lang="en-US" sz="2400" dirty="0">
                <a:latin typeface="Times New Roman" panose="02020603050405020304" pitchFamily="18" charset="0"/>
                <a:cs typeface="Times New Roman" panose="02020603050405020304" pitchFamily="18" charset="0"/>
              </a:rPr>
              <a:t>.</a:t>
            </a:r>
          </a:p>
          <a:p>
            <a:pPr>
              <a:lnSpc>
                <a:spcPts val="3500"/>
              </a:lnSpc>
            </a:pP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8</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căn</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trái</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ô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số</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số</a:t>
            </a:r>
            <a:r>
              <a:rPr lang="en-US" sz="2400" dirty="0" smtClean="0">
                <a:latin typeface="Times New Roman" panose="02020603050405020304" pitchFamily="18" charset="0"/>
                <a:cs typeface="Times New Roman" panose="02020603050405020304" pitchFamily="18" charset="0"/>
              </a:rPr>
              <a:t> 10,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a:t>
            </a:r>
          </a:p>
          <a:p>
            <a:pPr>
              <a:lnSpc>
                <a:spcPts val="3500"/>
              </a:lnSpc>
            </a:pPr>
            <a:r>
              <a:rPr lang="en-US" sz="2400" dirty="0">
                <a:latin typeface="Times New Roman" panose="02020603050405020304" pitchFamily="18" charset="0"/>
                <a:cs typeface="Times New Roman" panose="02020603050405020304" pitchFamily="18" charset="0"/>
              </a:rPr>
              <a:t>A. </a:t>
            </a:r>
            <a:r>
              <a:rPr lang="en-US" sz="2400" dirty="0" err="1">
                <a:latin typeface="Times New Roman" panose="02020603050405020304" pitchFamily="18" charset="0"/>
                <a:cs typeface="Times New Roman" panose="02020603050405020304" pitchFamily="18" charset="0"/>
              </a:rPr>
              <a:t>Nhập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dạng</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số</a:t>
            </a:r>
            <a:r>
              <a:rPr lang="en-US" sz="2400" dirty="0" smtClean="0">
                <a:latin typeface="Times New Roman" panose="02020603050405020304" pitchFamily="18" charset="0"/>
                <a:cs typeface="Times New Roman" panose="02020603050405020304" pitchFamily="18" charset="0"/>
              </a:rPr>
              <a:t> 10</a:t>
            </a:r>
            <a:r>
              <a:rPr lang="en-US" sz="2400" dirty="0">
                <a:latin typeface="Times New Roman" panose="02020603050405020304" pitchFamily="18" charset="0"/>
                <a:cs typeface="Times New Roman" panose="02020603050405020304" pitchFamily="18" charset="0"/>
              </a:rPr>
              <a:t>”.</a:t>
            </a:r>
          </a:p>
          <a:p>
            <a:pPr>
              <a:lnSpc>
                <a:spcPts val="3500"/>
              </a:lnSpc>
            </a:pPr>
            <a:r>
              <a:rPr lang="en-US" sz="2400" dirty="0">
                <a:latin typeface="Times New Roman" panose="02020603050405020304" pitchFamily="18" charset="0"/>
                <a:cs typeface="Times New Roman" panose="02020603050405020304" pitchFamily="18" charset="0"/>
              </a:rPr>
              <a:t>B. </a:t>
            </a:r>
            <a:r>
              <a:rPr lang="en-US" sz="2400" dirty="0" err="1">
                <a:latin typeface="Times New Roman" panose="02020603050405020304" pitchFamily="18" charset="0"/>
                <a:cs typeface="Times New Roman" panose="02020603050405020304" pitchFamily="18" charset="0"/>
              </a:rPr>
              <a:t>Nhập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10,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lệnh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ô </a:t>
            </a:r>
            <a:r>
              <a:rPr lang="en-US" sz="2400" dirty="0" err="1">
                <a:latin typeface="Times New Roman" panose="02020603050405020304" pitchFamily="18" charset="0"/>
                <a:cs typeface="Times New Roman" panose="02020603050405020304" pitchFamily="18" charset="0"/>
              </a:rPr>
              <a:t>căn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trái</a:t>
            </a:r>
            <a:r>
              <a:rPr lang="en-US" sz="2400" dirty="0">
                <a:latin typeface="Times New Roman" panose="02020603050405020304" pitchFamily="18" charset="0"/>
                <a:cs typeface="Times New Roman" panose="02020603050405020304" pitchFamily="18" charset="0"/>
              </a:rPr>
              <a:t>.</a:t>
            </a:r>
          </a:p>
          <a:p>
            <a:pPr>
              <a:lnSpc>
                <a:spcPts val="3500"/>
              </a:lnSpc>
            </a:pPr>
            <a:r>
              <a:rPr lang="en-US" sz="2400" dirty="0">
                <a:latin typeface="Times New Roman" panose="02020603050405020304" pitchFamily="18" charset="0"/>
                <a:cs typeface="Times New Roman" panose="02020603050405020304" pitchFamily="18" charset="0"/>
              </a:rPr>
              <a:t>C.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a:t>
            </a:r>
          </a:p>
          <a:p>
            <a:pPr>
              <a:lnSpc>
                <a:spcPts val="3500"/>
              </a:lnSpc>
            </a:pPr>
            <a:endParaRPr lang="en-US" sz="2400" dirty="0">
              <a:latin typeface="Times New Roman" panose="02020603050405020304" pitchFamily="18" charset="0"/>
              <a:cs typeface="Times New Roman" panose="02020603050405020304" pitchFamily="18" charset="0"/>
            </a:endParaRPr>
          </a:p>
        </p:txBody>
      </p:sp>
      <p:sp>
        <p:nvSpPr>
          <p:cNvPr id="3" name="Oval 2"/>
          <p:cNvSpPr/>
          <p:nvPr/>
        </p:nvSpPr>
        <p:spPr>
          <a:xfrm>
            <a:off x="391887" y="836021"/>
            <a:ext cx="352697" cy="35269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5910942" y="2579713"/>
            <a:ext cx="352697" cy="35269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976950" y="3461592"/>
            <a:ext cx="352697" cy="35269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91887" y="5244532"/>
            <a:ext cx="352697" cy="35269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49893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09CCD3D-845F-4C24-9EB5-4D08B90C21FF}"/>
              </a:ext>
            </a:extLst>
          </p:cNvPr>
          <p:cNvPicPr>
            <a:picLocks noChangeAspect="1"/>
          </p:cNvPicPr>
          <p:nvPr/>
        </p:nvPicPr>
        <p:blipFill>
          <a:blip r:embed="rId2"/>
          <a:stretch>
            <a:fillRect/>
          </a:stretch>
        </p:blipFill>
        <p:spPr>
          <a:xfrm>
            <a:off x="479035" y="437353"/>
            <a:ext cx="888648" cy="903074"/>
          </a:xfrm>
          <a:prstGeom prst="rect">
            <a:avLst/>
          </a:prstGeom>
        </p:spPr>
      </p:pic>
      <p:sp>
        <p:nvSpPr>
          <p:cNvPr id="9" name="Rectangle 8">
            <a:extLst>
              <a:ext uri="{FF2B5EF4-FFF2-40B4-BE49-F238E27FC236}">
                <a16:creationId xmlns:a16="http://schemas.microsoft.com/office/drawing/2014/main" id="{3D8B76DF-A8A4-4C44-AA89-1F92BD1E9A6B}"/>
              </a:ext>
            </a:extLst>
          </p:cNvPr>
          <p:cNvSpPr/>
          <p:nvPr/>
        </p:nvSpPr>
        <p:spPr>
          <a:xfrm>
            <a:off x="1367683" y="568009"/>
            <a:ext cx="3881651" cy="531684"/>
          </a:xfrm>
          <a:prstGeom prst="rect">
            <a:avLst/>
          </a:prstGeom>
        </p:spPr>
        <p:txBody>
          <a:bodyPr wrap="square">
            <a:spAutoFit/>
          </a:bodyPr>
          <a:lstStyle/>
          <a:p>
            <a:pPr algn="just" defTabSz="342900">
              <a:lnSpc>
                <a:spcPct val="135000"/>
              </a:lnSpc>
            </a:pPr>
            <a:r>
              <a:rPr lang="vi-VN" sz="2400" dirty="0">
                <a:latin typeface="UTM Avo" panose="02040603050506020204" pitchFamily="18" charset="0"/>
                <a:cs typeface="Times New Roman" panose="02020603050405020304" pitchFamily="18" charset="0"/>
              </a:rPr>
              <a:t>Dự án </a:t>
            </a:r>
            <a:r>
              <a:rPr lang="vi-VN" sz="2400" b="1" dirty="0">
                <a:latin typeface="UTM Avo" panose="02040603050506020204" pitchFamily="18" charset="0"/>
                <a:cs typeface="Times New Roman" panose="02020603050405020304" pitchFamily="18" charset="0"/>
              </a:rPr>
              <a:t>Trường học xanh</a:t>
            </a:r>
          </a:p>
        </p:txBody>
      </p:sp>
      <p:sp>
        <p:nvSpPr>
          <p:cNvPr id="10" name="Rectangle 9">
            <a:extLst>
              <a:ext uri="{FF2B5EF4-FFF2-40B4-BE49-F238E27FC236}">
                <a16:creationId xmlns:a16="http://schemas.microsoft.com/office/drawing/2014/main" id="{AC3005D0-74C6-485D-9BC2-69194125E4FB}"/>
              </a:ext>
            </a:extLst>
          </p:cNvPr>
          <p:cNvSpPr/>
          <p:nvPr/>
        </p:nvSpPr>
        <p:spPr>
          <a:xfrm>
            <a:off x="530577" y="1230349"/>
            <a:ext cx="11130845" cy="2032031"/>
          </a:xfrm>
          <a:prstGeom prst="rect">
            <a:avLst/>
          </a:prstGeom>
        </p:spPr>
        <p:txBody>
          <a:bodyPr wrap="square">
            <a:spAutoFit/>
          </a:bodyPr>
          <a:lstStyle/>
          <a:p>
            <a:pPr algn="just" defTabSz="342900">
              <a:lnSpc>
                <a:spcPct val="135000"/>
              </a:lnSpc>
            </a:pPr>
            <a:r>
              <a:rPr lang="vi-VN" sz="2400" dirty="0">
                <a:latin typeface="UTM Avo" panose="02040603050506020204" pitchFamily="18" charset="0"/>
                <a:cs typeface="Times New Roman" panose="02020603050405020304" pitchFamily="18" charset="0"/>
              </a:rPr>
              <a:t>Nhóm của em được giao nhiệm vụ khảo sát, xây dựng và thực hiện dự án </a:t>
            </a:r>
            <a:r>
              <a:rPr lang="vi-VN" sz="2400" b="1" dirty="0">
                <a:latin typeface="UTM Avo" panose="02040603050506020204" pitchFamily="18" charset="0"/>
                <a:cs typeface="Times New Roman" panose="02020603050405020304" pitchFamily="18" charset="0"/>
              </a:rPr>
              <a:t>Trường học xanh</a:t>
            </a:r>
            <a:r>
              <a:rPr lang="vi-VN" sz="2400" dirty="0">
                <a:latin typeface="UTM Avo" panose="02040603050506020204" pitchFamily="18" charset="0"/>
                <a:cs typeface="Times New Roman" panose="02020603050405020304" pitchFamily="18" charset="0"/>
              </a:rPr>
              <a:t>. Dự án thực hiện trồng cây phủ xanh nhà trường bằng cách tổ chức cho học sinh khối 7 tham gia. Hãy khảo sát cảnh quan của nhà trường và thảo luận để trả lời các câu hỏi sau: </a:t>
            </a:r>
            <a:endParaRPr lang="en-US" sz="2400" dirty="0">
              <a:latin typeface="UTM Avo" panose="020406030505060202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1FBB5ADC-4F49-4FD7-AA91-9F9AF5EA8157}"/>
              </a:ext>
            </a:extLst>
          </p:cNvPr>
          <p:cNvSpPr/>
          <p:nvPr/>
        </p:nvSpPr>
        <p:spPr>
          <a:xfrm>
            <a:off x="811900" y="3152302"/>
            <a:ext cx="7326259" cy="1754326"/>
          </a:xfrm>
          <a:prstGeom prst="rect">
            <a:avLst/>
          </a:prstGeom>
        </p:spPr>
        <p:txBody>
          <a:bodyPr wrap="square">
            <a:spAutoFit/>
          </a:bodyPr>
          <a:lstStyle/>
          <a:p>
            <a:pPr algn="just" defTabSz="342900">
              <a:lnSpc>
                <a:spcPct val="150000"/>
              </a:lnSpc>
            </a:pPr>
            <a:r>
              <a:rPr lang="vi-VN" sz="2400" dirty="0">
                <a:latin typeface="UTM Avo" panose="02040603050506020204" pitchFamily="18" charset="0"/>
                <a:cs typeface="Times New Roman" panose="02020603050405020304" pitchFamily="18" charset="0"/>
              </a:rPr>
              <a:t>- Những vị trí nào trong trường có thể trồng thêm cây? </a:t>
            </a:r>
            <a:endParaRPr lang="en-US" sz="2400" dirty="0">
              <a:latin typeface="UTM Avo" panose="02040603050506020204" pitchFamily="18" charset="0"/>
              <a:cs typeface="Times New Roman" panose="02020603050405020304" pitchFamily="18" charset="0"/>
            </a:endParaRPr>
          </a:p>
          <a:p>
            <a:pPr algn="just" defTabSz="342900">
              <a:lnSpc>
                <a:spcPct val="150000"/>
              </a:lnSpc>
            </a:pPr>
            <a:r>
              <a:rPr lang="vi-VN" sz="2400" dirty="0">
                <a:latin typeface="UTM Avo" panose="02040603050506020204" pitchFamily="18" charset="0"/>
                <a:cs typeface="Times New Roman" panose="02020603050405020304" pitchFamily="18" charset="0"/>
              </a:rPr>
              <a:t>- Loại cây nào phù hợp cho mỗi vị trí? </a:t>
            </a:r>
            <a:endParaRPr lang="en-US" sz="2400" dirty="0">
              <a:latin typeface="UTM Avo" panose="02040603050506020204" pitchFamily="18" charset="0"/>
              <a:cs typeface="Times New Roman" panose="02020603050405020304" pitchFamily="18" charset="0"/>
            </a:endParaRPr>
          </a:p>
          <a:p>
            <a:pPr algn="just" defTabSz="342900">
              <a:lnSpc>
                <a:spcPct val="150000"/>
              </a:lnSpc>
            </a:pPr>
            <a:r>
              <a:rPr lang="vi-VN" sz="2400" dirty="0">
                <a:latin typeface="UTM Avo" panose="02040603050506020204" pitchFamily="18" charset="0"/>
                <a:cs typeface="Times New Roman" panose="02020603050405020304" pitchFamily="18" charset="0"/>
              </a:rPr>
              <a:t>- Những công việc gì cần được thực hiện? </a:t>
            </a:r>
            <a:endParaRPr lang="en-US" sz="2400" dirty="0">
              <a:latin typeface="UTM Avo" panose="020406030505060202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C7A60997-6960-46AC-B35B-96F389837B03}"/>
              </a:ext>
            </a:extLst>
          </p:cNvPr>
          <p:cNvPicPr>
            <a:picLocks noChangeAspect="1"/>
          </p:cNvPicPr>
          <p:nvPr/>
        </p:nvPicPr>
        <p:blipFill>
          <a:blip r:embed="rId3"/>
          <a:stretch>
            <a:fillRect/>
          </a:stretch>
        </p:blipFill>
        <p:spPr>
          <a:xfrm>
            <a:off x="7221335" y="3722917"/>
            <a:ext cx="4735107" cy="2855514"/>
          </a:xfrm>
          <a:prstGeom prst="rect">
            <a:avLst/>
          </a:prstGeom>
        </p:spPr>
      </p:pic>
      <p:sp>
        <p:nvSpPr>
          <p:cNvPr id="13" name="Rectangle 12">
            <a:extLst>
              <a:ext uri="{FF2B5EF4-FFF2-40B4-BE49-F238E27FC236}">
                <a16:creationId xmlns:a16="http://schemas.microsoft.com/office/drawing/2014/main" id="{E8BBF5BF-8EE2-4C23-B8EF-84D529469A91}"/>
              </a:ext>
            </a:extLst>
          </p:cNvPr>
          <p:cNvSpPr/>
          <p:nvPr/>
        </p:nvSpPr>
        <p:spPr>
          <a:xfrm>
            <a:off x="816154" y="4885799"/>
            <a:ext cx="6433732" cy="1588127"/>
          </a:xfrm>
          <a:prstGeom prst="rect">
            <a:avLst/>
          </a:prstGeom>
        </p:spPr>
        <p:txBody>
          <a:bodyPr wrap="square">
            <a:spAutoFit/>
          </a:bodyPr>
          <a:lstStyle/>
          <a:p>
            <a:pPr algn="just" defTabSz="342900">
              <a:lnSpc>
                <a:spcPct val="135000"/>
              </a:lnSpc>
            </a:pPr>
            <a:r>
              <a:rPr lang="vi-VN" sz="2400" dirty="0">
                <a:latin typeface="UTM Avo" panose="02040603050506020204" pitchFamily="18" charset="0"/>
                <a:cs typeface="Times New Roman" panose="02020603050405020304" pitchFamily="18" charset="0"/>
              </a:rPr>
              <a:t>- Để thực hiện dự án, cần thu thập và tính toán rất nhiều dữ liệu. Nên sử dụng phần mềm</a:t>
            </a:r>
            <a:r>
              <a:rPr lang="en-US" sz="2400" dirty="0">
                <a:latin typeface="UTM Avo" panose="02040603050506020204" pitchFamily="18" charset="0"/>
                <a:cs typeface="Times New Roman" panose="02020603050405020304" pitchFamily="18" charset="0"/>
              </a:rPr>
              <a:t> </a:t>
            </a:r>
            <a:r>
              <a:rPr lang="vi-VN" sz="2400" dirty="0">
                <a:latin typeface="UTM Avo" panose="02040603050506020204" pitchFamily="18" charset="0"/>
                <a:cs typeface="Times New Roman" panose="02020603050405020304" pitchFamily="18" charset="0"/>
              </a:rPr>
              <a:t>nào trên máy tính để thực hiện những công việc đó?</a:t>
            </a:r>
          </a:p>
        </p:txBody>
      </p:sp>
    </p:spTree>
    <p:extLst>
      <p:ext uri="{BB962C8B-B14F-4D97-AF65-F5344CB8AC3E}">
        <p14:creationId xmlns:p14="http://schemas.microsoft.com/office/powerpoint/2010/main" val="24945386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76C344-E018-449F-A999-53D88DE052DF}"/>
              </a:ext>
            </a:extLst>
          </p:cNvPr>
          <p:cNvPicPr>
            <a:picLocks noChangeAspect="1"/>
          </p:cNvPicPr>
          <p:nvPr/>
        </p:nvPicPr>
        <p:blipFill>
          <a:blip r:embed="rId2"/>
          <a:stretch>
            <a:fillRect/>
          </a:stretch>
        </p:blipFill>
        <p:spPr>
          <a:xfrm>
            <a:off x="473149" y="1140239"/>
            <a:ext cx="11282916" cy="1626366"/>
          </a:xfrm>
          <a:prstGeom prst="rect">
            <a:avLst/>
          </a:prstGeom>
        </p:spPr>
      </p:pic>
      <p:sp>
        <p:nvSpPr>
          <p:cNvPr id="4" name="Rectangle 3">
            <a:extLst>
              <a:ext uri="{FF2B5EF4-FFF2-40B4-BE49-F238E27FC236}">
                <a16:creationId xmlns:a16="http://schemas.microsoft.com/office/drawing/2014/main" id="{D268CCBE-3E18-47F8-B0CD-FB667A35C246}"/>
              </a:ext>
            </a:extLst>
          </p:cNvPr>
          <p:cNvSpPr/>
          <p:nvPr/>
        </p:nvSpPr>
        <p:spPr>
          <a:xfrm>
            <a:off x="473149" y="451282"/>
            <a:ext cx="10650258"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1. GIAO DIỆN PHẦN MỀM BẢNG TÍNH</a:t>
            </a:r>
          </a:p>
        </p:txBody>
      </p:sp>
      <p:sp>
        <p:nvSpPr>
          <p:cNvPr id="5" name="Rectangle 4">
            <a:extLst>
              <a:ext uri="{FF2B5EF4-FFF2-40B4-BE49-F238E27FC236}">
                <a16:creationId xmlns:a16="http://schemas.microsoft.com/office/drawing/2014/main" id="{6C064D55-F63D-4BD5-B1E4-3CD940780BB7}"/>
              </a:ext>
            </a:extLst>
          </p:cNvPr>
          <p:cNvSpPr/>
          <p:nvPr/>
        </p:nvSpPr>
        <p:spPr>
          <a:xfrm>
            <a:off x="1535289" y="2809996"/>
            <a:ext cx="10220776" cy="1200329"/>
          </a:xfrm>
          <a:prstGeom prst="rect">
            <a:avLst/>
          </a:prstGeom>
        </p:spPr>
        <p:txBody>
          <a:bodyPr wrap="square">
            <a:spAutoFit/>
          </a:bodyPr>
          <a:lstStyle/>
          <a:p>
            <a:pPr algn="just" defTabSz="342900">
              <a:lnSpc>
                <a:spcPct val="150000"/>
              </a:lnSpc>
            </a:pPr>
            <a:r>
              <a:rPr lang="vi-VN" sz="2400" b="1" dirty="0">
                <a:latin typeface="UTM Avo" panose="02040603050506020204" pitchFamily="18" charset="0"/>
                <a:cs typeface="Times New Roman" panose="02020603050405020304" pitchFamily="18" charset="0"/>
              </a:rPr>
              <a:t>Phần mềm bảng tính </a:t>
            </a:r>
            <a:r>
              <a:rPr lang="vi-VN" sz="2400" dirty="0">
                <a:latin typeface="UTM Avo" panose="02040603050506020204" pitchFamily="18" charset="0"/>
                <a:cs typeface="Times New Roman" panose="02020603050405020304" pitchFamily="18" charset="0"/>
              </a:rPr>
              <a:t>là phần mềm ứng dụng giúp em trình bày thông tin dưới dạng bảng một cách cô đọng và dễ so sánh, thực hiện các tính toán phổ biến</a:t>
            </a:r>
          </a:p>
        </p:txBody>
      </p:sp>
      <p:pic>
        <p:nvPicPr>
          <p:cNvPr id="6" name="Picture 5">
            <a:extLst>
              <a:ext uri="{FF2B5EF4-FFF2-40B4-BE49-F238E27FC236}">
                <a16:creationId xmlns:a16="http://schemas.microsoft.com/office/drawing/2014/main" id="{55147392-BF05-4453-8BED-86256360267E}"/>
              </a:ext>
            </a:extLst>
          </p:cNvPr>
          <p:cNvPicPr>
            <a:picLocks noChangeAspect="1"/>
          </p:cNvPicPr>
          <p:nvPr/>
        </p:nvPicPr>
        <p:blipFill>
          <a:blip r:embed="rId3"/>
          <a:stretch>
            <a:fillRect/>
          </a:stretch>
        </p:blipFill>
        <p:spPr>
          <a:xfrm>
            <a:off x="559895" y="2874596"/>
            <a:ext cx="888648" cy="885725"/>
          </a:xfrm>
          <a:prstGeom prst="rect">
            <a:avLst/>
          </a:prstGeom>
        </p:spPr>
      </p:pic>
      <p:sp>
        <p:nvSpPr>
          <p:cNvPr id="7" name="Rectangle 6">
            <a:extLst>
              <a:ext uri="{FF2B5EF4-FFF2-40B4-BE49-F238E27FC236}">
                <a16:creationId xmlns:a16="http://schemas.microsoft.com/office/drawing/2014/main" id="{156ADCA1-5B80-4089-8D79-30BD19F8A524}"/>
              </a:ext>
            </a:extLst>
          </p:cNvPr>
          <p:cNvSpPr/>
          <p:nvPr/>
        </p:nvSpPr>
        <p:spPr>
          <a:xfrm>
            <a:off x="473149" y="3877888"/>
            <a:ext cx="11123594" cy="2793778"/>
          </a:xfrm>
          <a:prstGeom prst="rect">
            <a:avLst/>
          </a:prstGeom>
        </p:spPr>
        <p:txBody>
          <a:bodyPr wrap="square">
            <a:spAutoFit/>
          </a:bodyPr>
          <a:lstStyle/>
          <a:p>
            <a:pPr algn="just" defTabSz="342900">
              <a:lnSpc>
                <a:spcPct val="150000"/>
              </a:lnSpc>
            </a:pPr>
            <a:r>
              <a:rPr lang="vi-VN" sz="2400" dirty="0">
                <a:latin typeface="UTM Avo" panose="02040603050506020204" pitchFamily="18" charset="0"/>
                <a:cs typeface="Times New Roman" panose="02020603050405020304" pitchFamily="18" charset="0"/>
              </a:rPr>
              <a:t>(tính tổng, trung bình cộng, xác định giá trị lớn nhất, nhỏ nhất,...), vẽ các biểu đồ minh hoạ các số liệu tương ứng,... Không chỉ thế, khi tính toán bằng chương trình bảng</a:t>
            </a:r>
            <a:r>
              <a:rPr lang="en-US" sz="2400" dirty="0">
                <a:latin typeface="UTM Avo" panose="02040603050506020204" pitchFamily="18" charset="0"/>
                <a:cs typeface="Times New Roman" panose="02020603050405020304" pitchFamily="18" charset="0"/>
              </a:rPr>
              <a:t> </a:t>
            </a:r>
            <a:r>
              <a:rPr lang="vi-VN" sz="2400" dirty="0">
                <a:latin typeface="UTM Avo" panose="02040603050506020204" pitchFamily="18" charset="0"/>
                <a:cs typeface="Times New Roman" panose="02020603050405020304" pitchFamily="18" charset="0"/>
              </a:rPr>
              <a:t>tính, nếu dữ liệu gốc thay đổi, kết quả tính toán trên các số liệu sẽ được tự động cập nhật. Có rất nhiều phần mềm bảng tính khác nhau như Google Sheets, Microsoft Excel, Libre Calc,... và chúng đều có các chức năng tương tự nhau. </a:t>
            </a:r>
          </a:p>
        </p:txBody>
      </p:sp>
    </p:spTree>
    <p:extLst>
      <p:ext uri="{BB962C8B-B14F-4D97-AF65-F5344CB8AC3E}">
        <p14:creationId xmlns:p14="http://schemas.microsoft.com/office/powerpoint/2010/main" val="21879895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fade">
                                      <p:cBhvr>
                                        <p:cTn id="30" dur="1000"/>
                                        <p:tgtEl>
                                          <p:spTgt spid="5">
                                            <p:txEl>
                                              <p:pRg st="0" end="0"/>
                                            </p:txEl>
                                          </p:spTgt>
                                        </p:tgtEl>
                                      </p:cBhvr>
                                    </p:animEffect>
                                    <p:anim calcmode="lin" valueType="num">
                                      <p:cBhvr>
                                        <p:cTn id="3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5">
                                            <p:txEl>
                                              <p:pRg st="0" end="0"/>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fade">
                                      <p:cBhvr>
                                        <p:cTn id="35" dur="1000"/>
                                        <p:tgtEl>
                                          <p:spTgt spid="7">
                                            <p:txEl>
                                              <p:pRg st="0" end="0"/>
                                            </p:txEl>
                                          </p:spTgt>
                                        </p:tgtEl>
                                      </p:cBhvr>
                                    </p:animEffect>
                                    <p:anim calcmode="lin" valueType="num">
                                      <p:cBhvr>
                                        <p:cTn id="36"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FBA318-D058-4199-B8FB-AFE347BF435F}"/>
              </a:ext>
            </a:extLst>
          </p:cNvPr>
          <p:cNvPicPr>
            <a:picLocks noChangeAspect="1"/>
          </p:cNvPicPr>
          <p:nvPr/>
        </p:nvPicPr>
        <p:blipFill>
          <a:blip r:embed="rId2"/>
          <a:stretch>
            <a:fillRect/>
          </a:stretch>
        </p:blipFill>
        <p:spPr>
          <a:xfrm>
            <a:off x="1110344" y="866930"/>
            <a:ext cx="9787574" cy="5806331"/>
          </a:xfrm>
          <a:prstGeom prst="rect">
            <a:avLst/>
          </a:prstGeom>
        </p:spPr>
      </p:pic>
      <p:sp>
        <p:nvSpPr>
          <p:cNvPr id="4" name="Rectangle 3">
            <a:extLst>
              <a:ext uri="{FF2B5EF4-FFF2-40B4-BE49-F238E27FC236}">
                <a16:creationId xmlns:a16="http://schemas.microsoft.com/office/drawing/2014/main" id="{EE5FCB9A-79E5-4344-906E-B6E6F61D6036}"/>
              </a:ext>
            </a:extLst>
          </p:cNvPr>
          <p:cNvSpPr/>
          <p:nvPr/>
        </p:nvSpPr>
        <p:spPr>
          <a:xfrm>
            <a:off x="653771" y="293739"/>
            <a:ext cx="11123594" cy="577787"/>
          </a:xfrm>
          <a:prstGeom prst="rect">
            <a:avLst/>
          </a:prstGeom>
        </p:spPr>
        <p:txBody>
          <a:bodyPr wrap="square">
            <a:spAutoFit/>
          </a:bodyPr>
          <a:lstStyle/>
          <a:p>
            <a:pPr algn="just" defTabSz="342900">
              <a:lnSpc>
                <a:spcPct val="150000"/>
              </a:lnSpc>
            </a:pPr>
            <a:r>
              <a:rPr lang="vi-VN" sz="2400" dirty="0">
                <a:latin typeface="UTM Avo" panose="02040603050506020204" pitchFamily="18" charset="0"/>
                <a:cs typeface="Times New Roman" panose="02020603050405020304" pitchFamily="18" charset="0"/>
              </a:rPr>
              <a:t>Giao diện của các phần mềm bảng tính có dạng tương tự như Hình 6.1.</a:t>
            </a:r>
          </a:p>
        </p:txBody>
      </p:sp>
    </p:spTree>
    <p:extLst>
      <p:ext uri="{BB962C8B-B14F-4D97-AF65-F5344CB8AC3E}">
        <p14:creationId xmlns:p14="http://schemas.microsoft.com/office/powerpoint/2010/main" val="25985251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28606A-6EA1-4F3A-A2ED-4EF2F4A91BE3}"/>
              </a:ext>
            </a:extLst>
          </p:cNvPr>
          <p:cNvPicPr>
            <a:picLocks noChangeAspect="1"/>
          </p:cNvPicPr>
          <p:nvPr/>
        </p:nvPicPr>
        <p:blipFill rotWithShape="1">
          <a:blip r:embed="rId2">
            <a:extLst>
              <a:ext uri="{28A0092B-C50C-407E-A947-70E740481C1C}">
                <a14:useLocalDpi xmlns:a14="http://schemas.microsoft.com/office/drawing/2010/main" val="0"/>
              </a:ext>
            </a:extLst>
          </a:blip>
          <a:srcRect t="33043"/>
          <a:stretch/>
        </p:blipFill>
        <p:spPr>
          <a:xfrm>
            <a:off x="435939" y="2442257"/>
            <a:ext cx="10933241" cy="3327958"/>
          </a:xfrm>
          <a:prstGeom prst="rect">
            <a:avLst/>
          </a:prstGeom>
        </p:spPr>
      </p:pic>
      <p:pic>
        <p:nvPicPr>
          <p:cNvPr id="4" name="Picture 3">
            <a:extLst>
              <a:ext uri="{FF2B5EF4-FFF2-40B4-BE49-F238E27FC236}">
                <a16:creationId xmlns:a16="http://schemas.microsoft.com/office/drawing/2014/main" id="{A7258010-55EE-43B0-8CDB-957EE0285AA1}"/>
              </a:ext>
            </a:extLst>
          </p:cNvPr>
          <p:cNvPicPr>
            <a:picLocks noChangeAspect="1"/>
          </p:cNvPicPr>
          <p:nvPr/>
        </p:nvPicPr>
        <p:blipFill rotWithShape="1">
          <a:blip r:embed="rId2">
            <a:extLst>
              <a:ext uri="{28A0092B-C50C-407E-A947-70E740481C1C}">
                <a14:useLocalDpi xmlns:a14="http://schemas.microsoft.com/office/drawing/2010/main" val="0"/>
              </a:ext>
            </a:extLst>
          </a:blip>
          <a:srcRect b="67626"/>
          <a:stretch/>
        </p:blipFill>
        <p:spPr>
          <a:xfrm>
            <a:off x="435940" y="590073"/>
            <a:ext cx="10933241" cy="1609117"/>
          </a:xfrm>
          <a:prstGeom prst="rect">
            <a:avLst/>
          </a:prstGeom>
        </p:spPr>
      </p:pic>
    </p:spTree>
    <p:extLst>
      <p:ext uri="{BB962C8B-B14F-4D97-AF65-F5344CB8AC3E}">
        <p14:creationId xmlns:p14="http://schemas.microsoft.com/office/powerpoint/2010/main" val="1108133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3945B0-A86E-4F56-8CEF-BB812E8298DE}"/>
              </a:ext>
            </a:extLst>
          </p:cNvPr>
          <p:cNvPicPr>
            <a:picLocks noChangeAspect="1"/>
          </p:cNvPicPr>
          <p:nvPr/>
        </p:nvPicPr>
        <p:blipFill>
          <a:blip r:embed="rId2"/>
          <a:stretch>
            <a:fillRect/>
          </a:stretch>
        </p:blipFill>
        <p:spPr>
          <a:xfrm>
            <a:off x="420697" y="394150"/>
            <a:ext cx="9544383" cy="6069700"/>
          </a:xfrm>
          <a:prstGeom prst="rect">
            <a:avLst/>
          </a:prstGeom>
        </p:spPr>
      </p:pic>
      <p:pic>
        <p:nvPicPr>
          <p:cNvPr id="4" name="Picture 3" descr="A picture containing text, vector graphics&#10;&#10;Description automatically generated">
            <a:extLst>
              <a:ext uri="{FF2B5EF4-FFF2-40B4-BE49-F238E27FC236}">
                <a16:creationId xmlns:a16="http://schemas.microsoft.com/office/drawing/2014/main" id="{9C03CB49-196A-4530-AB55-543029947C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3609" y="3775426"/>
            <a:ext cx="2816014" cy="2816014"/>
          </a:xfrm>
          <a:prstGeom prst="rect">
            <a:avLst/>
          </a:prstGeom>
        </p:spPr>
      </p:pic>
    </p:spTree>
    <p:extLst>
      <p:ext uri="{BB962C8B-B14F-4D97-AF65-F5344CB8AC3E}">
        <p14:creationId xmlns:p14="http://schemas.microsoft.com/office/powerpoint/2010/main" val="17074238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C02EE8-24D1-482E-A27C-6425931C5FF0}"/>
              </a:ext>
            </a:extLst>
          </p:cNvPr>
          <p:cNvPicPr>
            <a:picLocks noChangeAspect="1"/>
          </p:cNvPicPr>
          <p:nvPr/>
        </p:nvPicPr>
        <p:blipFill>
          <a:blip r:embed="rId2"/>
          <a:stretch>
            <a:fillRect/>
          </a:stretch>
        </p:blipFill>
        <p:spPr>
          <a:xfrm>
            <a:off x="451556" y="1397000"/>
            <a:ext cx="10180552" cy="5118981"/>
          </a:xfrm>
          <a:prstGeom prst="rect">
            <a:avLst/>
          </a:prstGeom>
        </p:spPr>
      </p:pic>
      <p:sp>
        <p:nvSpPr>
          <p:cNvPr id="4" name="Rectangle 3">
            <a:extLst>
              <a:ext uri="{FF2B5EF4-FFF2-40B4-BE49-F238E27FC236}">
                <a16:creationId xmlns:a16="http://schemas.microsoft.com/office/drawing/2014/main" id="{A0E18236-AAE9-486E-B81F-4797215B53EB}"/>
              </a:ext>
            </a:extLst>
          </p:cNvPr>
          <p:cNvSpPr/>
          <p:nvPr/>
        </p:nvSpPr>
        <p:spPr>
          <a:xfrm>
            <a:off x="529934" y="271060"/>
            <a:ext cx="10416741" cy="1200329"/>
          </a:xfrm>
          <a:prstGeom prst="rect">
            <a:avLst/>
          </a:prstGeom>
        </p:spPr>
        <p:txBody>
          <a:bodyPr wrap="square">
            <a:spAutoFit/>
          </a:bodyPr>
          <a:lstStyle/>
          <a:p>
            <a:pPr algn="just" defTabSz="342900">
              <a:lnSpc>
                <a:spcPct val="150000"/>
              </a:lnSpc>
            </a:pPr>
            <a:r>
              <a:rPr lang="vi-VN" sz="2400" dirty="0">
                <a:latin typeface="UTM Avo" panose="02040603050506020204" pitchFamily="18" charset="0"/>
                <a:cs typeface="Times New Roman" panose="02020603050405020304" pitchFamily="18" charset="0"/>
              </a:rPr>
              <a:t>Mỗi ô trên trang tính được đánh địa chỉ theo cột và hàng, ví dụ A1, B3, C10,... Địa chỉ của ô được quy định là tên cột ghép với tên hàng. </a:t>
            </a:r>
            <a:endParaRPr lang="en-US" sz="2400" dirty="0">
              <a:latin typeface="UTM Avo" panose="02040603050506020204" pitchFamily="18" charset="0"/>
              <a:cs typeface="Times New Roman" panose="02020603050405020304" pitchFamily="18" charset="0"/>
            </a:endParaRPr>
          </a:p>
        </p:txBody>
      </p:sp>
      <p:grpSp>
        <p:nvGrpSpPr>
          <p:cNvPr id="7" name="Group 6">
            <a:extLst>
              <a:ext uri="{FF2B5EF4-FFF2-40B4-BE49-F238E27FC236}">
                <a16:creationId xmlns:a16="http://schemas.microsoft.com/office/drawing/2014/main" id="{45CEDAED-02BA-4610-826A-0DC0D978FCFE}"/>
              </a:ext>
            </a:extLst>
          </p:cNvPr>
          <p:cNvGrpSpPr/>
          <p:nvPr/>
        </p:nvGrpSpPr>
        <p:grpSpPr>
          <a:xfrm>
            <a:off x="8342487" y="1267098"/>
            <a:ext cx="3557776" cy="2138860"/>
            <a:chOff x="8342487" y="1449210"/>
            <a:chExt cx="3476979" cy="1956747"/>
          </a:xfrm>
        </p:grpSpPr>
        <p:sp>
          <p:nvSpPr>
            <p:cNvPr id="2" name="Speech Bubble: Rectangle with Corners Rounded 1">
              <a:extLst>
                <a:ext uri="{FF2B5EF4-FFF2-40B4-BE49-F238E27FC236}">
                  <a16:creationId xmlns:a16="http://schemas.microsoft.com/office/drawing/2014/main" id="{9A132C8A-6C3D-4798-BB56-2815A165B6EB}"/>
                </a:ext>
              </a:extLst>
            </p:cNvPr>
            <p:cNvSpPr/>
            <p:nvPr/>
          </p:nvSpPr>
          <p:spPr>
            <a:xfrm>
              <a:off x="8342487" y="1449210"/>
              <a:ext cx="3476979" cy="1753619"/>
            </a:xfrm>
            <a:prstGeom prst="wedgeRoundRectCallout">
              <a:avLst>
                <a:gd name="adj1" fmla="val -99080"/>
                <a:gd name="adj2" fmla="val 58952"/>
                <a:gd name="adj3" fmla="val 16667"/>
              </a:avLst>
            </a:prstGeom>
            <a:solidFill>
              <a:schemeClr val="accent3">
                <a:alpha val="26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a:p>
          </p:txBody>
        </p:sp>
        <p:sp>
          <p:nvSpPr>
            <p:cNvPr id="5" name="Rectangle 4">
              <a:extLst>
                <a:ext uri="{FF2B5EF4-FFF2-40B4-BE49-F238E27FC236}">
                  <a16:creationId xmlns:a16="http://schemas.microsoft.com/office/drawing/2014/main" id="{827AC540-46FC-48E5-87EA-FEA5809D8AF3}"/>
                </a:ext>
              </a:extLst>
            </p:cNvPr>
            <p:cNvSpPr/>
            <p:nvPr/>
          </p:nvSpPr>
          <p:spPr>
            <a:xfrm>
              <a:off x="8387643" y="1466965"/>
              <a:ext cx="3364090" cy="1938992"/>
            </a:xfrm>
            <a:prstGeom prst="rect">
              <a:avLst/>
            </a:prstGeom>
          </p:spPr>
          <p:txBody>
            <a:bodyPr wrap="square">
              <a:spAutoFit/>
            </a:bodyPr>
            <a:lstStyle/>
            <a:p>
              <a:pPr algn="ctr" defTabSz="342900">
                <a:lnSpc>
                  <a:spcPct val="150000"/>
                </a:lnSpc>
              </a:pPr>
              <a:r>
                <a:rPr lang="vi-VN" sz="2000" dirty="0">
                  <a:latin typeface="UTM Avo" panose="02040603050506020204" pitchFamily="18" charset="0"/>
                  <a:cs typeface="Times New Roman" panose="02020603050405020304" pitchFamily="18" charset="0"/>
                </a:rPr>
                <a:t>Nhiều ô liền kề tạo thành hình chữ nhật trên trang tính được gọi là </a:t>
              </a:r>
              <a:r>
                <a:rPr lang="vi-VN" sz="2000" b="1" dirty="0">
                  <a:solidFill>
                    <a:srgbClr val="0000FF"/>
                  </a:solidFill>
                  <a:latin typeface="UTM Avo" panose="02040603050506020204" pitchFamily="18" charset="0"/>
                  <a:cs typeface="Times New Roman" panose="02020603050405020304" pitchFamily="18" charset="0"/>
                </a:rPr>
                <a:t>vùng dữ liệu </a:t>
              </a:r>
              <a:r>
                <a:rPr lang="vi-VN" sz="2000" dirty="0">
                  <a:latin typeface="UTM Avo" panose="02040603050506020204" pitchFamily="18" charset="0"/>
                  <a:cs typeface="Times New Roman" panose="02020603050405020304" pitchFamily="18" charset="0"/>
                </a:rPr>
                <a:t>(gọi tắt là vùng). </a:t>
              </a:r>
            </a:p>
          </p:txBody>
        </p:sp>
      </p:grpSp>
      <p:grpSp>
        <p:nvGrpSpPr>
          <p:cNvPr id="9" name="Group 8">
            <a:extLst>
              <a:ext uri="{FF2B5EF4-FFF2-40B4-BE49-F238E27FC236}">
                <a16:creationId xmlns:a16="http://schemas.microsoft.com/office/drawing/2014/main" id="{F5B1AC98-AF49-47A7-B47E-072B158467A4}"/>
              </a:ext>
            </a:extLst>
          </p:cNvPr>
          <p:cNvGrpSpPr/>
          <p:nvPr/>
        </p:nvGrpSpPr>
        <p:grpSpPr>
          <a:xfrm>
            <a:off x="7868093" y="4531979"/>
            <a:ext cx="3951373" cy="2113903"/>
            <a:chOff x="7868093" y="4531980"/>
            <a:chExt cx="3951373" cy="1968036"/>
          </a:xfrm>
        </p:grpSpPr>
        <p:sp>
          <p:nvSpPr>
            <p:cNvPr id="8" name="Speech Bubble: Rectangle with Corners Rounded 7">
              <a:extLst>
                <a:ext uri="{FF2B5EF4-FFF2-40B4-BE49-F238E27FC236}">
                  <a16:creationId xmlns:a16="http://schemas.microsoft.com/office/drawing/2014/main" id="{844FD734-CFA2-4509-BD40-0F9A2F80F670}"/>
                </a:ext>
              </a:extLst>
            </p:cNvPr>
            <p:cNvSpPr/>
            <p:nvPr/>
          </p:nvSpPr>
          <p:spPr>
            <a:xfrm>
              <a:off x="7868093" y="4531980"/>
              <a:ext cx="3951373" cy="1753619"/>
            </a:xfrm>
            <a:prstGeom prst="wedgeRoundRectCallout">
              <a:avLst>
                <a:gd name="adj1" fmla="val -82812"/>
                <a:gd name="adj2" fmla="val -52611"/>
                <a:gd name="adj3" fmla="val 16667"/>
              </a:avLst>
            </a:prstGeom>
            <a:solidFill>
              <a:schemeClr val="accent6">
                <a:lumMod val="40000"/>
                <a:lumOff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9DC509A-E33E-4C9E-A9BC-6418AEC8B910}"/>
                </a:ext>
              </a:extLst>
            </p:cNvPr>
            <p:cNvSpPr/>
            <p:nvPr/>
          </p:nvSpPr>
          <p:spPr>
            <a:xfrm>
              <a:off x="7985708" y="4561024"/>
              <a:ext cx="3766025" cy="1938992"/>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Vùng dữ liệu được đánh địa chỉ theo địa chỉ của ô góc trên bên trái và ô góc dưới bên phải, cách nhau bởi dấu ":".</a:t>
              </a:r>
            </a:p>
          </p:txBody>
        </p:sp>
      </p:grpSp>
    </p:spTree>
    <p:extLst>
      <p:ext uri="{BB962C8B-B14F-4D97-AF65-F5344CB8AC3E}">
        <p14:creationId xmlns:p14="http://schemas.microsoft.com/office/powerpoint/2010/main" val="42267413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E18236-AAE9-486E-B81F-4797215B53EB}"/>
              </a:ext>
            </a:extLst>
          </p:cNvPr>
          <p:cNvSpPr/>
          <p:nvPr/>
        </p:nvSpPr>
        <p:spPr>
          <a:xfrm>
            <a:off x="564445" y="183893"/>
            <a:ext cx="11192126" cy="3076548"/>
          </a:xfrm>
          <a:prstGeom prst="rect">
            <a:avLst/>
          </a:prstGeom>
        </p:spPr>
        <p:txBody>
          <a:bodyPr wrap="square">
            <a:spAutoFit/>
          </a:bodyPr>
          <a:lstStyle/>
          <a:p>
            <a:pPr algn="just" defTabSz="342900">
              <a:lnSpc>
                <a:spcPct val="150000"/>
              </a:lnSpc>
            </a:pPr>
            <a:r>
              <a:rPr lang="vi-VN" sz="2200" dirty="0">
                <a:latin typeface="UTM Avo" panose="02040603050506020204" pitchFamily="18" charset="0"/>
                <a:cs typeface="Times New Roman" panose="02020603050405020304" pitchFamily="18" charset="0"/>
              </a:rPr>
              <a:t>Các thao tác chọn (đánh dấu) một ô, hàng, cột, vùng trên trang tính: </a:t>
            </a:r>
            <a:endParaRPr lang="en-US" sz="2200" dirty="0">
              <a:latin typeface="UTM Avo" panose="02040603050506020204" pitchFamily="18" charset="0"/>
              <a:cs typeface="Times New Roman" panose="02020603050405020304" pitchFamily="18" charset="0"/>
            </a:endParaRPr>
          </a:p>
          <a:p>
            <a:pPr algn="just" defTabSz="342900">
              <a:lnSpc>
                <a:spcPct val="150000"/>
              </a:lnSpc>
            </a:pPr>
            <a:r>
              <a:rPr lang="vi-VN" sz="2200" dirty="0">
                <a:latin typeface="UTM Avo" panose="02040603050506020204" pitchFamily="18" charset="0"/>
                <a:cs typeface="Times New Roman" panose="02020603050405020304" pitchFamily="18" charset="0"/>
              </a:rPr>
              <a:t>- Chọn một ô: Nháy chuột vào ô cần chọn. </a:t>
            </a:r>
            <a:endParaRPr lang="en-US" sz="2200" dirty="0">
              <a:latin typeface="UTM Avo" panose="02040603050506020204" pitchFamily="18" charset="0"/>
              <a:cs typeface="Times New Roman" panose="02020603050405020304" pitchFamily="18" charset="0"/>
            </a:endParaRPr>
          </a:p>
          <a:p>
            <a:pPr algn="just" defTabSz="342900">
              <a:lnSpc>
                <a:spcPct val="150000"/>
              </a:lnSpc>
            </a:pPr>
            <a:r>
              <a:rPr lang="en-US" sz="2200" dirty="0">
                <a:latin typeface="UTM Avo" panose="02040603050506020204" pitchFamily="18" charset="0"/>
                <a:cs typeface="Times New Roman" panose="02020603050405020304" pitchFamily="18" charset="0"/>
              </a:rPr>
              <a:t>-</a:t>
            </a:r>
            <a:r>
              <a:rPr lang="vi-VN" sz="2200" dirty="0">
                <a:latin typeface="UTM Avo" panose="02040603050506020204" pitchFamily="18" charset="0"/>
                <a:cs typeface="Times New Roman" panose="02020603050405020304" pitchFamily="18" charset="0"/>
              </a:rPr>
              <a:t> Chọn một hàng: Nháy chuột vào tên hàng cần chọn. </a:t>
            </a:r>
            <a:endParaRPr lang="en-US" sz="2200" dirty="0">
              <a:latin typeface="UTM Avo" panose="02040603050506020204" pitchFamily="18" charset="0"/>
              <a:cs typeface="Times New Roman" panose="02020603050405020304" pitchFamily="18" charset="0"/>
            </a:endParaRPr>
          </a:p>
          <a:p>
            <a:pPr algn="just" defTabSz="342900">
              <a:lnSpc>
                <a:spcPct val="150000"/>
              </a:lnSpc>
            </a:pPr>
            <a:r>
              <a:rPr lang="vi-VN" sz="2200" dirty="0">
                <a:latin typeface="UTM Avo" panose="02040603050506020204" pitchFamily="18" charset="0"/>
                <a:cs typeface="Times New Roman" panose="02020603050405020304" pitchFamily="18" charset="0"/>
              </a:rPr>
              <a:t>- Chọn một cột: Nháy chuột vào tên cột cần chọn. </a:t>
            </a:r>
            <a:endParaRPr lang="en-US" sz="2200" dirty="0">
              <a:latin typeface="UTM Avo" panose="02040603050506020204" pitchFamily="18" charset="0"/>
              <a:cs typeface="Times New Roman" panose="02020603050405020304" pitchFamily="18" charset="0"/>
            </a:endParaRPr>
          </a:p>
          <a:p>
            <a:pPr algn="just" defTabSz="342900">
              <a:lnSpc>
                <a:spcPct val="150000"/>
              </a:lnSpc>
            </a:pPr>
            <a:r>
              <a:rPr lang="en-US" sz="2200" dirty="0">
                <a:latin typeface="UTM Avo" panose="02040603050506020204" pitchFamily="18" charset="0"/>
                <a:cs typeface="Times New Roman" panose="02020603050405020304" pitchFamily="18" charset="0"/>
              </a:rPr>
              <a:t>-</a:t>
            </a:r>
            <a:r>
              <a:rPr lang="vi-VN" sz="2200" dirty="0">
                <a:latin typeface="UTM Avo" panose="02040603050506020204" pitchFamily="18" charset="0"/>
                <a:cs typeface="Times New Roman" panose="02020603050405020304" pitchFamily="18" charset="0"/>
              </a:rPr>
              <a:t> Chọn một vùng: Kéo thả chuột từ một ô góc (ví dụ ô góc trên bên trái) đến ô ở góc đối diện</a:t>
            </a:r>
            <a:r>
              <a:rPr lang="en-US" sz="2200" dirty="0">
                <a:latin typeface="UTM Avo" panose="02040603050506020204" pitchFamily="18" charset="0"/>
                <a:cs typeface="Times New Roman" panose="02020603050405020304" pitchFamily="18" charset="0"/>
              </a:rPr>
              <a:t> </a:t>
            </a:r>
            <a:r>
              <a:rPr lang="vi-VN" sz="2200" dirty="0">
                <a:latin typeface="UTM Avo" panose="02040603050506020204" pitchFamily="18" charset="0"/>
                <a:cs typeface="Times New Roman" panose="02020603050405020304" pitchFamily="18" charset="0"/>
              </a:rPr>
              <a:t>(ô góc dưới bên phải). Ô chọn đầu tiên sẽ là ô hiện thời.</a:t>
            </a:r>
          </a:p>
        </p:txBody>
      </p:sp>
      <p:pic>
        <p:nvPicPr>
          <p:cNvPr id="12" name="Picture 11">
            <a:extLst>
              <a:ext uri="{FF2B5EF4-FFF2-40B4-BE49-F238E27FC236}">
                <a16:creationId xmlns:a16="http://schemas.microsoft.com/office/drawing/2014/main" id="{199E1DA6-A643-48EC-BBCB-B16317B43E25}"/>
              </a:ext>
            </a:extLst>
          </p:cNvPr>
          <p:cNvPicPr>
            <a:picLocks noChangeAspect="1"/>
          </p:cNvPicPr>
          <p:nvPr/>
        </p:nvPicPr>
        <p:blipFill rotWithShape="1">
          <a:blip r:embed="rId2"/>
          <a:srcRect b="52403"/>
          <a:stretch/>
        </p:blipFill>
        <p:spPr>
          <a:xfrm>
            <a:off x="541867" y="3173274"/>
            <a:ext cx="11011786" cy="1613214"/>
          </a:xfrm>
          <a:prstGeom prst="rect">
            <a:avLst/>
          </a:prstGeom>
        </p:spPr>
      </p:pic>
      <p:pic>
        <p:nvPicPr>
          <p:cNvPr id="13" name="Picture 12">
            <a:extLst>
              <a:ext uri="{FF2B5EF4-FFF2-40B4-BE49-F238E27FC236}">
                <a16:creationId xmlns:a16="http://schemas.microsoft.com/office/drawing/2014/main" id="{709A75B0-53EC-44A7-B875-D91C14FC67B2}"/>
              </a:ext>
            </a:extLst>
          </p:cNvPr>
          <p:cNvPicPr>
            <a:picLocks noChangeAspect="1"/>
          </p:cNvPicPr>
          <p:nvPr/>
        </p:nvPicPr>
        <p:blipFill rotWithShape="1">
          <a:blip r:embed="rId2"/>
          <a:srcRect t="48128"/>
          <a:stretch/>
        </p:blipFill>
        <p:spPr>
          <a:xfrm>
            <a:off x="454640" y="4786489"/>
            <a:ext cx="11011786" cy="1758112"/>
          </a:xfrm>
          <a:prstGeom prst="rect">
            <a:avLst/>
          </a:prstGeom>
        </p:spPr>
      </p:pic>
    </p:spTree>
    <p:extLst>
      <p:ext uri="{BB962C8B-B14F-4D97-AF65-F5344CB8AC3E}">
        <p14:creationId xmlns:p14="http://schemas.microsoft.com/office/powerpoint/2010/main" val="7718701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7" presetClass="entr" presetSubtype="1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1000" fill="hold"/>
                                        <p:tgtEl>
                                          <p:spTgt spid="13"/>
                                        </p:tgtEl>
                                        <p:attrNameLst>
                                          <p:attrName>ppt_w</p:attrName>
                                        </p:attrNameLst>
                                      </p:cBhvr>
                                      <p:tavLst>
                                        <p:tav tm="0">
                                          <p:val>
                                            <p:strVal val="#ppt_w*0.70"/>
                                          </p:val>
                                        </p:tav>
                                        <p:tav tm="100000">
                                          <p:val>
                                            <p:strVal val="#ppt_w"/>
                                          </p:val>
                                        </p:tav>
                                      </p:tavLst>
                                    </p:anim>
                                    <p:anim calcmode="lin" valueType="num">
                                      <p:cBhvr>
                                        <p:cTn id="42" dur="1000" fill="hold"/>
                                        <p:tgtEl>
                                          <p:spTgt spid="13"/>
                                        </p:tgtEl>
                                        <p:attrNameLst>
                                          <p:attrName>ppt_h</p:attrName>
                                        </p:attrNameLst>
                                      </p:cBhvr>
                                      <p:tavLst>
                                        <p:tav tm="0">
                                          <p:val>
                                            <p:strVal val="#ppt_h"/>
                                          </p:val>
                                        </p:tav>
                                        <p:tav tm="100000">
                                          <p:val>
                                            <p:strVal val="#ppt_h"/>
                                          </p:val>
                                        </p:tav>
                                      </p:tavLst>
                                    </p:anim>
                                    <p:animEffect transition="in" filter="fade">
                                      <p:cBhvr>
                                        <p:cTn id="4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DD4F8F-E8AE-468A-A275-E5FE32FFA080}"/>
              </a:ext>
            </a:extLst>
          </p:cNvPr>
          <p:cNvPicPr>
            <a:picLocks noChangeAspect="1"/>
          </p:cNvPicPr>
          <p:nvPr/>
        </p:nvPicPr>
        <p:blipFill>
          <a:blip r:embed="rId2"/>
          <a:stretch>
            <a:fillRect/>
          </a:stretch>
        </p:blipFill>
        <p:spPr>
          <a:xfrm>
            <a:off x="473148" y="1177277"/>
            <a:ext cx="11217349" cy="2033193"/>
          </a:xfrm>
          <a:prstGeom prst="rect">
            <a:avLst/>
          </a:prstGeom>
        </p:spPr>
      </p:pic>
      <p:sp>
        <p:nvSpPr>
          <p:cNvPr id="4" name="Rectangle 3">
            <a:extLst>
              <a:ext uri="{FF2B5EF4-FFF2-40B4-BE49-F238E27FC236}">
                <a16:creationId xmlns:a16="http://schemas.microsoft.com/office/drawing/2014/main" id="{E9170743-A6AF-45B8-AA86-DFE2DE04A6D9}"/>
              </a:ext>
            </a:extLst>
          </p:cNvPr>
          <p:cNvSpPr/>
          <p:nvPr/>
        </p:nvSpPr>
        <p:spPr>
          <a:xfrm>
            <a:off x="473148" y="394837"/>
            <a:ext cx="11007651"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2. NHẬP, CHỈNH SỬA VÀ ĐỊNH DẠNG DỮ LIỆU TRONG TRANG TÍNH</a:t>
            </a:r>
          </a:p>
        </p:txBody>
      </p:sp>
      <p:grpSp>
        <p:nvGrpSpPr>
          <p:cNvPr id="11" name="Group 10">
            <a:extLst>
              <a:ext uri="{FF2B5EF4-FFF2-40B4-BE49-F238E27FC236}">
                <a16:creationId xmlns:a16="http://schemas.microsoft.com/office/drawing/2014/main" id="{C3A674C9-D88C-4C24-BFE0-6FB45D18528F}"/>
              </a:ext>
            </a:extLst>
          </p:cNvPr>
          <p:cNvGrpSpPr/>
          <p:nvPr/>
        </p:nvGrpSpPr>
        <p:grpSpPr>
          <a:xfrm>
            <a:off x="4373740" y="3349977"/>
            <a:ext cx="2896305" cy="2964055"/>
            <a:chOff x="4373740" y="3349977"/>
            <a:chExt cx="2896305" cy="2964055"/>
          </a:xfrm>
        </p:grpSpPr>
        <p:pic>
          <p:nvPicPr>
            <p:cNvPr id="7" name="Picture 6" descr="Logo&#10;&#10;Description automatically generated with low confidence">
              <a:extLst>
                <a:ext uri="{FF2B5EF4-FFF2-40B4-BE49-F238E27FC236}">
                  <a16:creationId xmlns:a16="http://schemas.microsoft.com/office/drawing/2014/main" id="{2F04A280-65DB-4972-922D-76DCCFF6C0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3740" y="3349977"/>
              <a:ext cx="2896305" cy="2964055"/>
            </a:xfrm>
            <a:prstGeom prst="rect">
              <a:avLst/>
            </a:prstGeom>
          </p:spPr>
        </p:pic>
        <p:sp>
          <p:nvSpPr>
            <p:cNvPr id="9" name="Rectangle 8">
              <a:extLst>
                <a:ext uri="{FF2B5EF4-FFF2-40B4-BE49-F238E27FC236}">
                  <a16:creationId xmlns:a16="http://schemas.microsoft.com/office/drawing/2014/main" id="{8C98CFF5-51A7-4278-8EFD-16C6B34DDD83}"/>
                </a:ext>
              </a:extLst>
            </p:cNvPr>
            <p:cNvSpPr/>
            <p:nvPr/>
          </p:nvSpPr>
          <p:spPr>
            <a:xfrm rot="21053092">
              <a:off x="4979548" y="3879335"/>
              <a:ext cx="963726" cy="7048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A95DF91-D1D5-4739-81CE-FC0EAE3CD2A6}"/>
                </a:ext>
              </a:extLst>
            </p:cNvPr>
            <p:cNvPicPr>
              <a:picLocks noChangeAspect="1"/>
            </p:cNvPicPr>
            <p:nvPr/>
          </p:nvPicPr>
          <p:blipFill>
            <a:blip r:embed="rId4"/>
            <a:stretch>
              <a:fillRect/>
            </a:stretch>
          </p:blipFill>
          <p:spPr>
            <a:xfrm rot="21165863">
              <a:off x="5129128" y="3881783"/>
              <a:ext cx="664565" cy="654792"/>
            </a:xfrm>
            <a:prstGeom prst="rect">
              <a:avLst/>
            </a:prstGeom>
          </p:spPr>
        </p:pic>
      </p:grpSp>
    </p:spTree>
    <p:extLst>
      <p:ext uri="{BB962C8B-B14F-4D97-AF65-F5344CB8AC3E}">
        <p14:creationId xmlns:p14="http://schemas.microsoft.com/office/powerpoint/2010/main" val="3736395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9473</TotalTime>
  <Words>1035</Words>
  <Application>Microsoft Office PowerPoint</Application>
  <PresentationFormat>Widescreen</PresentationFormat>
  <Paragraphs>92</Paragraphs>
  <Slides>19</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19</vt:i4>
      </vt:variant>
    </vt:vector>
  </HeadingPairs>
  <TitlesOfParts>
    <vt:vector size="31" baseType="lpstr">
      <vt:lpstr>微软雅黑</vt:lpstr>
      <vt:lpstr>Arial</vt:lpstr>
      <vt:lpstr>Calibri</vt:lpstr>
      <vt:lpstr>等线</vt:lpstr>
      <vt:lpstr>iCiel Cadena</vt:lpstr>
      <vt:lpstr>Segoe Print</vt:lpstr>
      <vt:lpstr>SVN-SAF</vt:lpstr>
      <vt:lpstr>Times New Roman</vt:lpstr>
      <vt:lpstr>UTM Avo</vt:lpstr>
      <vt:lpstr>UTM Kabel KT</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Admin</cp:lastModifiedBy>
  <cp:revision>499</cp:revision>
  <dcterms:created xsi:type="dcterms:W3CDTF">2021-11-14T08:33:55Z</dcterms:created>
  <dcterms:modified xsi:type="dcterms:W3CDTF">2022-12-02T07:09:29Z</dcterms:modified>
</cp:coreProperties>
</file>