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90C5-CA8E-4EE2-858F-6DC2CBB3A2BD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CD2B-F00F-4A90-926C-01007D903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3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90C5-CA8E-4EE2-858F-6DC2CBB3A2BD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CD2B-F00F-4A90-926C-01007D903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2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90C5-CA8E-4EE2-858F-6DC2CBB3A2BD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CD2B-F00F-4A90-926C-01007D903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3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90C5-CA8E-4EE2-858F-6DC2CBB3A2BD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CD2B-F00F-4A90-926C-01007D903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6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90C5-CA8E-4EE2-858F-6DC2CBB3A2BD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CD2B-F00F-4A90-926C-01007D903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8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90C5-CA8E-4EE2-858F-6DC2CBB3A2BD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CD2B-F00F-4A90-926C-01007D903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47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90C5-CA8E-4EE2-858F-6DC2CBB3A2BD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CD2B-F00F-4A90-926C-01007D903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2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90C5-CA8E-4EE2-858F-6DC2CBB3A2BD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CD2B-F00F-4A90-926C-01007D903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1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90C5-CA8E-4EE2-858F-6DC2CBB3A2BD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CD2B-F00F-4A90-926C-01007D903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6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90C5-CA8E-4EE2-858F-6DC2CBB3A2BD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CD2B-F00F-4A90-926C-01007D903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7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90C5-CA8E-4EE2-858F-6DC2CBB3A2BD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CD2B-F00F-4A90-926C-01007D903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12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B90C5-CA8E-4EE2-858F-6DC2CBB3A2BD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2CD2B-F00F-4A90-926C-01007D903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76018B44-1D38-0D66-3973-D87FA765B5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82" t="3370" r="20846"/>
          <a:stretch/>
        </p:blipFill>
        <p:spPr>
          <a:xfrm>
            <a:off x="4937764" y="-91440"/>
            <a:ext cx="3920490" cy="704088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D7EF111-584B-2074-F881-BDFA68A16378}"/>
              </a:ext>
            </a:extLst>
          </p:cNvPr>
          <p:cNvSpPr/>
          <p:nvPr/>
        </p:nvSpPr>
        <p:spPr>
          <a:xfrm>
            <a:off x="9338310" y="5509264"/>
            <a:ext cx="2240280" cy="56007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EE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94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Arial"/>
              </a:rPr>
              <a:t>Ruột thẳng</a:t>
            </a:r>
            <a:endParaRPr kumimoji="0" lang="en-US" sz="294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Cambria" panose="02040503050406030204" pitchFamily="18" charset="0"/>
              <a:cs typeface="Arial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="" xmlns:a16="http://schemas.microsoft.com/office/drawing/2014/main" id="{349D8F0F-D27D-AFB6-2279-E46B16B64E30}"/>
              </a:ext>
            </a:extLst>
          </p:cNvPr>
          <p:cNvCxnSpPr>
            <a:stCxn id="3" idx="1"/>
          </p:cNvCxnSpPr>
          <p:nvPr/>
        </p:nvCxnSpPr>
        <p:spPr>
          <a:xfrm flipH="1">
            <a:off x="6938010" y="5789300"/>
            <a:ext cx="2400300" cy="360045"/>
          </a:xfrm>
          <a:prstGeom prst="straightConnector1">
            <a:avLst/>
          </a:prstGeom>
          <a:noFill/>
          <a:ln w="28575" cap="flat" cmpd="sng" algn="ctr">
            <a:solidFill>
              <a:srgbClr val="EE0000"/>
            </a:solidFill>
            <a:prstDash val="solid"/>
            <a:tailEnd type="triangle"/>
          </a:ln>
          <a:effectLst/>
        </p:spPr>
      </p:cxn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7989340-1B5C-6E5A-B5AB-9FE3FEE8A076}"/>
              </a:ext>
            </a:extLst>
          </p:cNvPr>
          <p:cNvSpPr/>
          <p:nvPr/>
        </p:nvSpPr>
        <p:spPr>
          <a:xfrm>
            <a:off x="9338310" y="6248400"/>
            <a:ext cx="2240280" cy="56007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EE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94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Arial"/>
              </a:rPr>
              <a:t>Hậu môn</a:t>
            </a:r>
            <a:endParaRPr kumimoji="0" lang="en-US" sz="294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Cambria" panose="02040503050406030204" pitchFamily="18" charset="0"/>
              <a:cs typeface="Arial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="" xmlns:a16="http://schemas.microsoft.com/office/drawing/2014/main" id="{4936A988-2318-0677-6693-796FCC33DD40}"/>
              </a:ext>
            </a:extLst>
          </p:cNvPr>
          <p:cNvCxnSpPr>
            <a:stCxn id="5" idx="1"/>
          </p:cNvCxnSpPr>
          <p:nvPr/>
        </p:nvCxnSpPr>
        <p:spPr>
          <a:xfrm flipH="1">
            <a:off x="6995160" y="6528435"/>
            <a:ext cx="2343150" cy="82677"/>
          </a:xfrm>
          <a:prstGeom prst="straightConnector1">
            <a:avLst/>
          </a:prstGeom>
          <a:noFill/>
          <a:ln w="28575" cap="flat" cmpd="sng" algn="ctr">
            <a:solidFill>
              <a:srgbClr val="EE0000"/>
            </a:solidFill>
            <a:prstDash val="solid"/>
            <a:tailEnd type="triangle"/>
          </a:ln>
          <a:effectLst/>
        </p:spPr>
      </p:cxn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66C034C-5955-C8C3-DBB1-4F554703A3A3}"/>
              </a:ext>
            </a:extLst>
          </p:cNvPr>
          <p:cNvSpPr/>
          <p:nvPr/>
        </p:nvSpPr>
        <p:spPr>
          <a:xfrm>
            <a:off x="9347454" y="4442845"/>
            <a:ext cx="2240280" cy="56007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EE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94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Arial"/>
              </a:rPr>
              <a:t>Ruột non</a:t>
            </a:r>
            <a:endParaRPr kumimoji="0" lang="en-US" sz="294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Cambria" panose="02040503050406030204" pitchFamily="18" charset="0"/>
              <a:cs typeface="Arial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B2DADACD-D68A-5B10-EE38-CAF47AFDD6D3}"/>
              </a:ext>
            </a:extLst>
          </p:cNvPr>
          <p:cNvCxnSpPr>
            <a:stCxn id="7" idx="1"/>
          </p:cNvCxnSpPr>
          <p:nvPr/>
        </p:nvCxnSpPr>
        <p:spPr>
          <a:xfrm flipH="1">
            <a:off x="6947154" y="4722881"/>
            <a:ext cx="2400300" cy="360045"/>
          </a:xfrm>
          <a:prstGeom prst="straightConnector1">
            <a:avLst/>
          </a:prstGeom>
          <a:noFill/>
          <a:ln w="28575" cap="flat" cmpd="sng" algn="ctr">
            <a:solidFill>
              <a:srgbClr val="EE0000"/>
            </a:solidFill>
            <a:prstDash val="soli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AA180CD7-4585-B788-2AD0-E2EFEBEED0E6}"/>
              </a:ext>
            </a:extLst>
          </p:cNvPr>
          <p:cNvSpPr/>
          <p:nvPr/>
        </p:nvSpPr>
        <p:spPr>
          <a:xfrm>
            <a:off x="9258300" y="842540"/>
            <a:ext cx="2240280" cy="56007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EE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94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Arial"/>
              </a:rPr>
              <a:t>Thực quản</a:t>
            </a:r>
            <a:endParaRPr kumimoji="0" lang="en-US" sz="294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Cambria" panose="02040503050406030204" pitchFamily="18" charset="0"/>
              <a:cs typeface="Arial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8C563EAC-0AC9-BD19-4896-34AF8034F343}"/>
              </a:ext>
            </a:extLst>
          </p:cNvPr>
          <p:cNvCxnSpPr>
            <a:stCxn id="9" idx="1"/>
          </p:cNvCxnSpPr>
          <p:nvPr/>
        </p:nvCxnSpPr>
        <p:spPr>
          <a:xfrm flipH="1">
            <a:off x="6995160" y="1122578"/>
            <a:ext cx="2263141" cy="866394"/>
          </a:xfrm>
          <a:prstGeom prst="straightConnector1">
            <a:avLst/>
          </a:prstGeom>
          <a:noFill/>
          <a:ln w="28575" cap="flat" cmpd="sng" algn="ctr">
            <a:solidFill>
              <a:srgbClr val="EE0000"/>
            </a:solidFill>
            <a:prstDash val="solid"/>
            <a:tailEnd type="triangle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9AA9814-34A7-5572-C86A-3036FE89C3FE}"/>
              </a:ext>
            </a:extLst>
          </p:cNvPr>
          <p:cNvSpPr/>
          <p:nvPr/>
        </p:nvSpPr>
        <p:spPr>
          <a:xfrm>
            <a:off x="9361176" y="2388875"/>
            <a:ext cx="2217419" cy="498063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EE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94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Arial"/>
              </a:rPr>
              <a:t>Dạ dày</a:t>
            </a:r>
            <a:endParaRPr kumimoji="0" lang="en-US" sz="294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Cambria" panose="02040503050406030204" pitchFamily="18" charset="0"/>
              <a:cs typeface="Arial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E59B926A-2D7F-5A08-116A-8B51628A4185}"/>
              </a:ext>
            </a:extLst>
          </p:cNvPr>
          <p:cNvCxnSpPr>
            <a:stCxn id="11" idx="1"/>
          </p:cNvCxnSpPr>
          <p:nvPr/>
        </p:nvCxnSpPr>
        <p:spPr>
          <a:xfrm flipH="1">
            <a:off x="7395215" y="2637907"/>
            <a:ext cx="1965961" cy="835391"/>
          </a:xfrm>
          <a:prstGeom prst="straightConnector1">
            <a:avLst/>
          </a:prstGeom>
          <a:noFill/>
          <a:ln w="28575" cap="flat" cmpd="sng" algn="ctr">
            <a:solidFill>
              <a:srgbClr val="EE0000"/>
            </a:solidFill>
            <a:prstDash val="solid"/>
            <a:tailEnd type="triangle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1C016B93-7BC8-88C3-2A1C-B0339415AFDD}"/>
              </a:ext>
            </a:extLst>
          </p:cNvPr>
          <p:cNvSpPr/>
          <p:nvPr/>
        </p:nvSpPr>
        <p:spPr>
          <a:xfrm>
            <a:off x="9338310" y="3576452"/>
            <a:ext cx="2240280" cy="56007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EE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94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Arial"/>
              </a:rPr>
              <a:t>Ruột già</a:t>
            </a:r>
            <a:endParaRPr kumimoji="0" lang="en-US" sz="294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Cambria" panose="02040503050406030204" pitchFamily="18" charset="0"/>
              <a:cs typeface="Arial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811B8E82-40DB-C5E8-DD6A-A1E466D6784F}"/>
              </a:ext>
            </a:extLst>
          </p:cNvPr>
          <p:cNvCxnSpPr>
            <a:stCxn id="13" idx="1"/>
          </p:cNvCxnSpPr>
          <p:nvPr/>
        </p:nvCxnSpPr>
        <p:spPr>
          <a:xfrm flipH="1">
            <a:off x="7075170" y="3856489"/>
            <a:ext cx="2263141" cy="866394"/>
          </a:xfrm>
          <a:prstGeom prst="straightConnector1">
            <a:avLst/>
          </a:prstGeom>
          <a:noFill/>
          <a:ln w="28575" cap="flat" cmpd="sng" algn="ctr">
            <a:solidFill>
              <a:srgbClr val="EE0000"/>
            </a:solidFill>
            <a:prstDash val="soli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AE647C92-25FD-DC52-711F-BE1A0201118F}"/>
              </a:ext>
            </a:extLst>
          </p:cNvPr>
          <p:cNvSpPr/>
          <p:nvPr/>
        </p:nvSpPr>
        <p:spPr>
          <a:xfrm>
            <a:off x="2457451" y="148590"/>
            <a:ext cx="2615184" cy="56007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EE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94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Arial"/>
              </a:rPr>
              <a:t>Khoang miệng</a:t>
            </a:r>
            <a:endParaRPr kumimoji="0" lang="en-US" sz="294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Cambria" panose="02040503050406030204" pitchFamily="18" charset="0"/>
              <a:cs typeface="Arial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A11851F5-DAA4-156C-325E-B49728F52D62}"/>
              </a:ext>
            </a:extLst>
          </p:cNvPr>
          <p:cNvCxnSpPr/>
          <p:nvPr/>
        </p:nvCxnSpPr>
        <p:spPr>
          <a:xfrm>
            <a:off x="5072635" y="409344"/>
            <a:ext cx="1240155" cy="539351"/>
          </a:xfrm>
          <a:prstGeom prst="straightConnector1">
            <a:avLst/>
          </a:prstGeom>
          <a:noFill/>
          <a:ln w="28575" cap="flat" cmpd="sng" algn="ctr">
            <a:solidFill>
              <a:srgbClr val="EE0000"/>
            </a:solidFill>
            <a:prstDash val="solid"/>
            <a:tailEnd type="triangle"/>
          </a:ln>
          <a:effectLst/>
        </p:spPr>
      </p:cxn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372511E4-319F-A2C6-0A7F-4D0CD67862F6}"/>
              </a:ext>
            </a:extLst>
          </p:cNvPr>
          <p:cNvGrpSpPr/>
          <p:nvPr/>
        </p:nvGrpSpPr>
        <p:grpSpPr>
          <a:xfrm>
            <a:off x="3264305" y="1263342"/>
            <a:ext cx="8446771" cy="5558032"/>
            <a:chOff x="577485" y="1564636"/>
            <a:chExt cx="8044544" cy="5293364"/>
          </a:xfrm>
        </p:grpSpPr>
        <p:pic>
          <p:nvPicPr>
            <p:cNvPr id="18" name="Picture 17">
              <a:extLst>
                <a:ext uri="{FF2B5EF4-FFF2-40B4-BE49-F238E27FC236}">
                  <a16:creationId xmlns="" xmlns:a16="http://schemas.microsoft.com/office/drawing/2014/main" id="{AE2AA23E-1767-AE9B-2684-20EAE3F87C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7485" y="1564636"/>
              <a:ext cx="8044544" cy="5293364"/>
            </a:xfrm>
            <a:prstGeom prst="rect">
              <a:avLst/>
            </a:prstGeom>
          </p:spPr>
        </p:pic>
        <p:sp>
          <p:nvSpPr>
            <p:cNvPr id="19" name="Rectangle 25">
              <a:extLst>
                <a:ext uri="{FF2B5EF4-FFF2-40B4-BE49-F238E27FC236}">
                  <a16:creationId xmlns="" xmlns:a16="http://schemas.microsoft.com/office/drawing/2014/main" id="{B7539330-77FA-E2F0-32D7-E252BDDCA4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526" y="6204131"/>
              <a:ext cx="6984274" cy="58037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wrap="square" anchor="ctr">
              <a:spAutoFit/>
            </a:bodyPr>
            <a:lstStyle>
              <a:lvl1pPr eaLnBrk="0" hangingPunct="0">
                <a:tabLst>
                  <a:tab pos="3886200" algn="l"/>
                  <a:tab pos="6121400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3886200" algn="l"/>
                  <a:tab pos="6121400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3886200" algn="l"/>
                  <a:tab pos="6121400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3886200" algn="l"/>
                  <a:tab pos="6121400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3886200" algn="l"/>
                  <a:tab pos="6121400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886200" algn="l"/>
                  <a:tab pos="6121400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886200" algn="l"/>
                  <a:tab pos="6121400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886200" algn="l"/>
                  <a:tab pos="6121400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886200" algn="l"/>
                  <a:tab pos="6121400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36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en-US" altLang="en-US" sz="3360" b="1" dirty="0" err="1">
                  <a:solidFill>
                    <a:srgbClr val="FFFFF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Khoang</a:t>
              </a:r>
              <a:r>
                <a:rPr lang="en-US" altLang="en-US" sz="3360" b="1" dirty="0">
                  <a:solidFill>
                    <a:srgbClr val="FFFFF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en-US" altLang="en-US" sz="3360" b="1" dirty="0" err="1">
                  <a:solidFill>
                    <a:srgbClr val="FFFFF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miệng</a:t>
              </a:r>
              <a:r>
                <a:rPr lang="en-US" altLang="en-US" sz="3360" b="1" dirty="0">
                  <a:solidFill>
                    <a:srgbClr val="FFFFF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en-US" altLang="en-US" sz="3360" b="1" dirty="0" err="1">
                  <a:solidFill>
                    <a:srgbClr val="FFFFF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gồm</a:t>
              </a:r>
              <a:r>
                <a:rPr lang="en-US" altLang="en-US" sz="3360" b="1" dirty="0">
                  <a:solidFill>
                    <a:srgbClr val="FFFFF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en-US" altLang="en-US" sz="3360" b="1" dirty="0" err="1">
                  <a:solidFill>
                    <a:srgbClr val="FFFFF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răng</a:t>
              </a:r>
              <a:r>
                <a:rPr lang="vi-VN" altLang="en-US" sz="3360" b="1" dirty="0">
                  <a:solidFill>
                    <a:srgbClr val="FFFFF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, </a:t>
              </a:r>
              <a:r>
                <a:rPr lang="en-US" altLang="en-US" sz="3360" b="1" dirty="0" err="1">
                  <a:solidFill>
                    <a:srgbClr val="FFFFF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lưỡi</a:t>
              </a:r>
              <a:r>
                <a:rPr lang="vi-VN" altLang="en-US" sz="3360" b="1" dirty="0">
                  <a:solidFill>
                    <a:srgbClr val="FFFFF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,......</a:t>
              </a:r>
              <a:r>
                <a:rPr lang="en-US" altLang="en-US" sz="3360" b="1" dirty="0">
                  <a:solidFill>
                    <a:srgbClr val="FFFFF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0A42BD5-6F41-DEE0-6BB0-F5CA8F887E10}"/>
              </a:ext>
            </a:extLst>
          </p:cNvPr>
          <p:cNvSpPr/>
          <p:nvPr/>
        </p:nvSpPr>
        <p:spPr>
          <a:xfrm>
            <a:off x="8404321" y="1385050"/>
            <a:ext cx="3775902" cy="2339141"/>
          </a:xfrm>
          <a:prstGeom prst="rect">
            <a:avLst/>
          </a:prstGeom>
          <a:solidFill>
            <a:srgbClr val="7030A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</a:t>
            </a:r>
            <a:r>
              <a:rPr kumimoji="0" 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hực</a:t>
            </a:r>
            <a:r>
              <a:rPr kumimoji="0" 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kumimoji="0" 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quản</a:t>
            </a:r>
            <a:r>
              <a:rPr kumimoji="0" 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kumimoji="0" 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dài</a:t>
            </a:r>
            <a:r>
              <a:rPr kumimoji="0" 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 </a:t>
            </a:r>
            <a:r>
              <a:rPr kumimoji="0" 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khoảng</a:t>
            </a:r>
            <a:r>
              <a:rPr kumimoji="0" 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25 cm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38BA26AC-C8DA-B9D0-1F51-5F7D18647CBE}"/>
              </a:ext>
            </a:extLst>
          </p:cNvPr>
          <p:cNvSpPr/>
          <p:nvPr/>
        </p:nvSpPr>
        <p:spPr>
          <a:xfrm>
            <a:off x="557702" y="1949048"/>
            <a:ext cx="3986960" cy="3053867"/>
          </a:xfrm>
          <a:prstGeom prst="rect">
            <a:avLst/>
          </a:prstGeom>
          <a:solidFill>
            <a:srgbClr val="7030A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Dạ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dày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phần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rộng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ống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tiêu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hóa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nằm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giữa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bụng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hơi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lệch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phía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trái</a:t>
            </a:r>
            <a:endParaRPr kumimoji="0" lang="en-US" sz="336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84D78B9B-8889-6688-B1D8-AA6FC935A526}"/>
              </a:ext>
            </a:extLst>
          </p:cNvPr>
          <p:cNvSpPr/>
          <p:nvPr/>
        </p:nvSpPr>
        <p:spPr>
          <a:xfrm>
            <a:off x="742251" y="1988913"/>
            <a:ext cx="3547651" cy="3053867"/>
          </a:xfrm>
          <a:prstGeom prst="rect">
            <a:avLst/>
          </a:prstGeom>
          <a:solidFill>
            <a:srgbClr val="7030A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Ruột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non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vi-VN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</a:t>
            </a:r>
            <a:r>
              <a:rPr kumimoji="0" lang="vi-VN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m,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nằm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giữa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khoang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bụng</a:t>
            </a:r>
            <a:endParaRPr kumimoji="0" lang="en-US" altLang="en-US" sz="336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DA070D2F-979A-A286-656D-8B8872ACD611}"/>
              </a:ext>
            </a:extLst>
          </p:cNvPr>
          <p:cNvSpPr/>
          <p:nvPr/>
        </p:nvSpPr>
        <p:spPr>
          <a:xfrm>
            <a:off x="517998" y="1911749"/>
            <a:ext cx="4092640" cy="3053867"/>
          </a:xfrm>
          <a:prstGeom prst="rect">
            <a:avLst/>
          </a:prstGeom>
          <a:solidFill>
            <a:srgbClr val="7030A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Ruột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già</a:t>
            </a:r>
            <a:r>
              <a:rPr kumimoji="0" lang="vi-VN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dài khoảng 1,2 – 1,5m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có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dạng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chữ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U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ngược</a:t>
            </a:r>
            <a:endParaRPr kumimoji="0" lang="en-US" altLang="en-US" sz="336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A79CD360-81C5-B72D-86B8-E95F0B9D8EE6}"/>
              </a:ext>
            </a:extLst>
          </p:cNvPr>
          <p:cNvSpPr/>
          <p:nvPr/>
        </p:nvSpPr>
        <p:spPr>
          <a:xfrm>
            <a:off x="952323" y="4636049"/>
            <a:ext cx="6463224" cy="977493"/>
          </a:xfrm>
          <a:prstGeom prst="rect">
            <a:avLst/>
          </a:prstGeom>
          <a:solidFill>
            <a:srgbClr val="7030A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Ruột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thẳng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là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nơi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trữ</a:t>
            </a:r>
            <a:r>
              <a:rPr kumimoji="0" lang="en-US" altLang="en-US" sz="336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kumimoji="0" lang="en-US" altLang="en-US" sz="336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phân</a:t>
            </a:r>
            <a:endParaRPr kumimoji="0" lang="en-US" altLang="en-US" sz="336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D1AF915C-5A66-11DC-F42E-D683DE907020}"/>
              </a:ext>
            </a:extLst>
          </p:cNvPr>
          <p:cNvSpPr/>
          <p:nvPr/>
        </p:nvSpPr>
        <p:spPr>
          <a:xfrm>
            <a:off x="2564318" y="6248400"/>
            <a:ext cx="2240280" cy="56007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94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Arial"/>
              </a:rPr>
              <a:t>Ruột thừa</a:t>
            </a:r>
            <a:endParaRPr kumimoji="0" lang="en-US" sz="294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Cambria" panose="02040503050406030204" pitchFamily="18" charset="0"/>
              <a:cs typeface="Arial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="" xmlns:a16="http://schemas.microsoft.com/office/drawing/2014/main" id="{2B6F2540-4F40-19C0-09F4-312018101233}"/>
              </a:ext>
            </a:extLst>
          </p:cNvPr>
          <p:cNvCxnSpPr>
            <a:stCxn id="25" idx="3"/>
          </p:cNvCxnSpPr>
          <p:nvPr/>
        </p:nvCxnSpPr>
        <p:spPr>
          <a:xfrm flipV="1">
            <a:off x="4804603" y="5832235"/>
            <a:ext cx="1650493" cy="696200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6010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9" grpId="0" animBg="1"/>
      <p:bldP spid="11" grpId="0" animBg="1"/>
      <p:bldP spid="13" grpId="0" animBg="1"/>
      <p:bldP spid="15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2025-01-17T13:27:47Z</dcterms:created>
  <dcterms:modified xsi:type="dcterms:W3CDTF">2025-01-17T13:29:27Z</dcterms:modified>
</cp:coreProperties>
</file>