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03" r:id="rId2"/>
    <p:sldId id="1543" r:id="rId3"/>
    <p:sldId id="1066" r:id="rId4"/>
    <p:sldId id="1400" r:id="rId5"/>
    <p:sldId id="1560" r:id="rId6"/>
    <p:sldId id="590" r:id="rId7"/>
    <p:sldId id="1556" r:id="rId8"/>
    <p:sldId id="1552" r:id="rId9"/>
    <p:sldId id="1561" r:id="rId10"/>
    <p:sldId id="1562" r:id="rId11"/>
    <p:sldId id="1563" r:id="rId12"/>
    <p:sldId id="1555" r:id="rId13"/>
    <p:sldId id="1557" r:id="rId14"/>
    <p:sldId id="408" r:id="rId15"/>
    <p:sldId id="407" r:id="rId16"/>
    <p:sldId id="1564" r:id="rId17"/>
    <p:sldId id="1565" r:id="rId18"/>
    <p:sldId id="1558" r:id="rId19"/>
    <p:sldId id="1566" r:id="rId20"/>
    <p:sldId id="1567" r:id="rId21"/>
    <p:sldId id="1568" r:id="rId22"/>
    <p:sldId id="1569" r:id="rId23"/>
    <p:sldId id="1570" r:id="rId24"/>
    <p:sldId id="1572" r:id="rId25"/>
    <p:sldId id="1573" r:id="rId26"/>
    <p:sldId id="279" r:id="rId27"/>
    <p:sldId id="1471" r:id="rId28"/>
    <p:sldId id="1521" r:id="rId29"/>
    <p:sldId id="1472" r:id="rId30"/>
    <p:sldId id="62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1503BD"/>
    <a:srgbClr val="FF0000"/>
    <a:srgbClr val="3333CC"/>
    <a:srgbClr val="FCFEB0"/>
    <a:srgbClr val="F7FA76"/>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5" d="100"/>
          <a:sy n="75" d="100"/>
        </p:scale>
        <p:origin x="77"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77171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96891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56257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66634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99384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Bắc Mỹ đang áp dụng phương thức khai thác tài nguyên đất bền vững trong sản xuất nông nghiệp bao gồm đa canh và luân canh, bảo vệ tài nguyên đất, kết hợp chăn nuôi, trồng trọt và sản xuất nông lâm kết hợp.</a:t>
            </a:r>
          </a:p>
          <a:p>
            <a:pPr rtl="0" latinLnBrk="0"/>
            <a:r>
              <a:rPr lang="vi-VN" sz="1200" b="0" i="0" kern="1200">
                <a:solidFill>
                  <a:schemeClr val="tx1"/>
                </a:solidFill>
                <a:effectLst/>
                <a:latin typeface="+mn-lt"/>
                <a:ea typeface="+mn-ea"/>
                <a:cs typeface="+mn-cs"/>
              </a:rPr>
              <a:t>- Đa canh và luân canh giúp giảm trừ được sâu bệnh, tăng độ phì của đất và giảm xói mòn đất.</a:t>
            </a:r>
          </a:p>
          <a:p>
            <a:pPr rtl="0" latinLnBrk="0"/>
            <a:r>
              <a:rPr lang="vi-VN" sz="1200" b="0" i="0" kern="1200">
                <a:solidFill>
                  <a:schemeClr val="tx1"/>
                </a:solidFill>
                <a:effectLst/>
                <a:latin typeface="+mn-lt"/>
                <a:ea typeface="+mn-ea"/>
                <a:cs typeface="+mn-cs"/>
              </a:rPr>
              <a:t>- Bảo vệ tài nguyên đất gồm trồng cây che phủ, bón phân hữu cơ, giảm cày xới đất, duy trì độ ẩm của đất bằng lớp phủ thực vật.</a:t>
            </a:r>
          </a:p>
          <a:p>
            <a:pPr rtl="0" latinLnBrk="0"/>
            <a:r>
              <a:rPr lang="vi-VN" sz="1200" b="0" i="0" kern="1200">
                <a:solidFill>
                  <a:schemeClr val="tx1"/>
                </a:solidFill>
                <a:effectLst/>
                <a:latin typeface="+mn-lt"/>
                <a:ea typeface="+mn-ea"/>
                <a:cs typeface="+mn-cs"/>
              </a:rPr>
              <a:t>- Kết hợp chăn nuôi với trồng trọt để cây trồng cung cấp thức ăn tại chỗ cho vật nuôi, vật nuôi cung cấp phân hữu cơ cho cây trồng.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418268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rPr>
              <a:t>+ Do thời gian sử dụng lớn lượng phân bón và thuốc trừ sâu đất đã bị thoái hóa =&gt; các nước bắc Mỹ đẩy nhanh việc phát triển “nông nghiệp xanh”, ứng dụng khoa học kỹ thuật đem lại năng suất cao và bảo vệ tài nguyên đất.</a:t>
            </a:r>
            <a:endParaRPr lang="en-US">
              <a:solidFill>
                <a:srgbClr val="1B04FA"/>
              </a:solidFill>
            </a:endParaRPr>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5176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188827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Khai thác trên cơ sở đánh giá trữ lượng tài nguyên, nhu cầu sử dụng trong nước, các tác động kinh tế - xã hội và môi trường.</a:t>
            </a:r>
          </a:p>
          <a:p>
            <a:pPr rtl="0" latinLnBrk="0"/>
            <a:r>
              <a:rPr lang="vi-VN" sz="1200" b="0" i="0" kern="1200">
                <a:solidFill>
                  <a:schemeClr val="tx1"/>
                </a:solidFill>
                <a:effectLst/>
                <a:latin typeface="+mn-lt"/>
                <a:ea typeface="+mn-ea"/>
                <a:cs typeface="+mn-cs"/>
              </a:rPr>
              <a:t>- Áp dụng công nghệ hiện đại để khai thác hiệu quả, giảm thiểu tối đa thất thoát tài nguyên và mức độ tổn hại môi trường.</a:t>
            </a:r>
          </a:p>
          <a:p>
            <a:pPr rtl="0" latinLnBrk="0"/>
            <a:r>
              <a:rPr lang="vi-VN" sz="1200" b="0" i="0" kern="1200">
                <a:solidFill>
                  <a:schemeClr val="tx1"/>
                </a:solidFill>
                <a:effectLst/>
                <a:latin typeface="+mn-lt"/>
                <a:ea typeface="+mn-ea"/>
                <a:cs typeface="+mn-cs"/>
              </a:rPr>
              <a:t>- Sử dụng tiết kiệm, hạn chế xuất khẩu nguyên, nhiên liệu thô hoặc sơ chế, phát triển các nguyên vật liệu thay thế và năng lượng tái tạo.</a:t>
            </a:r>
          </a:p>
          <a:p>
            <a:pPr rtl="0" latinLnBrk="0"/>
            <a:r>
              <a:rPr lang="vi-VN" sz="1200" b="0" i="0" kern="1200">
                <a:solidFill>
                  <a:schemeClr val="tx1"/>
                </a:solidFill>
                <a:effectLst/>
                <a:latin typeface="+mn-lt"/>
                <a:ea typeface="+mn-ea"/>
                <a:cs typeface="+mn-cs"/>
              </a:rPr>
              <a:t>- Tăng cường nhập khẩu một số loại nguyên, nhiên liệu để tiết kiệm.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40154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t>14</a:t>
            </a:fld>
            <a:endParaRPr lang="en-US"/>
          </a:p>
        </p:txBody>
      </p:sp>
    </p:spTree>
    <p:extLst>
      <p:ext uri="{BB962C8B-B14F-4D97-AF65-F5344CB8AC3E}">
        <p14:creationId xmlns:p14="http://schemas.microsoft.com/office/powerpoint/2010/main" val="371124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Do tiếp giáp ba đại dương nên Bắc Mỹ có nguồn sinh vật biển rất phong phú và đa dạng.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754259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hyperlink" Target="https://en.wikipedia.org/wiki/Sewage_treatment" TargetMode="External"/><Relationship Id="rId4" Type="http://schemas.openxmlformats.org/officeDocument/2006/relationships/hyperlink" Target="https://en.wikipedia.org/wiki/Water_purifica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7.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11" Type="http://schemas.openxmlformats.org/officeDocument/2006/relationships/image" Target="../media/image5.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9.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7.wdp"/><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1.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9.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llution Facts Of America - Water Pollution">
            <a:extLst>
              <a:ext uri="{FF2B5EF4-FFF2-40B4-BE49-F238E27FC236}">
                <a16:creationId xmlns:a16="http://schemas.microsoft.com/office/drawing/2014/main" id="{64EFF76F-CA20-44E3-9277-F217EAA27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55" r="-2" b="1827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ow Bad Is Water Pollution in America? - Soapboxie">
            <a:extLst>
              <a:ext uri="{FF2B5EF4-FFF2-40B4-BE49-F238E27FC236}">
                <a16:creationId xmlns:a16="http://schemas.microsoft.com/office/drawing/2014/main" id="{407FF587-3C2B-493A-8BF8-DECEA34EF2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11" r="-2" b="14255"/>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9" name="Freeform: Shape 205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Freeform: Shape 206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6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5" name="Rectangle 206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95B8215D-7C0F-4468-9B38-C0343FB264E9}"/>
              </a:ext>
            </a:extLst>
          </p:cNvPr>
          <p:cNvSpPr/>
          <p:nvPr/>
        </p:nvSpPr>
        <p:spPr>
          <a:xfrm>
            <a:off x="448056" y="2512611"/>
            <a:ext cx="4832803" cy="160217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800">
                <a:solidFill>
                  <a:srgbClr val="1B04FA"/>
                </a:solidFill>
                <a:latin typeface="Arial" panose="020B0604020202020204" pitchFamily="34" charset="0"/>
                <a:cs typeface="Arial" panose="020B0604020202020204" pitchFamily="34" charset="0"/>
              </a:rPr>
              <a:t>Việc khai thác quá mức cùng lượng chất thải rất lớn trong sản xuất và sinh hoạt đã làm ô nhiễm nguồn nước</a:t>
            </a:r>
            <a:r>
              <a:rPr lang="vi-VN" sz="2800">
                <a:solidFill>
                  <a:srgbClr val="1B04FA"/>
                </a:solidFill>
                <a:latin typeface="Arial" panose="020B0604020202020204" pitchFamily="34" charset="0"/>
                <a:cs typeface="Arial" panose="020B0604020202020204" pitchFamily="34" charset="0"/>
              </a:rPr>
              <a:t>.</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736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34C58-A113-435D-97B7-847435F6C781}"/>
              </a:ext>
            </a:extLst>
          </p:cNvPr>
          <p:cNvSpPr/>
          <p:nvPr/>
        </p:nvSpPr>
        <p:spPr>
          <a:xfrm>
            <a:off x="360556" y="189560"/>
            <a:ext cx="11526644"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Các nước Bắc Mỹ đã đề ra những quy định rất chặt chẽ về việc xả thải, chú trọng tiết kiệm nguồn nước ngọt trong sản xuất và sinh hoạt.</a:t>
            </a:r>
            <a:endParaRPr lang="en-US" sz="2800">
              <a:solidFill>
                <a:srgbClr val="1B04FA"/>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81F3F18-64E1-4445-B65C-6D0FD070B5DF}"/>
              </a:ext>
            </a:extLst>
          </p:cNvPr>
          <p:cNvGrpSpPr/>
          <p:nvPr/>
        </p:nvGrpSpPr>
        <p:grpSpPr>
          <a:xfrm>
            <a:off x="304800" y="1143667"/>
            <a:ext cx="6183669" cy="5274537"/>
            <a:chOff x="5079062" y="1505413"/>
            <a:chExt cx="6183669" cy="5007398"/>
          </a:xfrm>
        </p:grpSpPr>
        <p:pic>
          <p:nvPicPr>
            <p:cNvPr id="5" name="Picture 4">
              <a:extLst>
                <a:ext uri="{FF2B5EF4-FFF2-40B4-BE49-F238E27FC236}">
                  <a16:creationId xmlns:a16="http://schemas.microsoft.com/office/drawing/2014/main" id="{1DF9A543-AFC7-4040-919D-7E520C7762F8}"/>
                </a:ext>
              </a:extLst>
            </p:cNvPr>
            <p:cNvPicPr>
              <a:picLocks noChangeAspect="1"/>
            </p:cNvPicPr>
            <p:nvPr/>
          </p:nvPicPr>
          <p:blipFill>
            <a:blip r:embed="rId2"/>
            <a:stretch>
              <a:fillRect/>
            </a:stretch>
          </p:blipFill>
          <p:spPr>
            <a:xfrm>
              <a:off x="5079062" y="1505413"/>
              <a:ext cx="6096000" cy="4322487"/>
            </a:xfrm>
            <a:prstGeom prst="rect">
              <a:avLst/>
            </a:prstGeom>
          </p:spPr>
        </p:pic>
        <p:sp>
          <p:nvSpPr>
            <p:cNvPr id="6" name="Rectangle 5">
              <a:extLst>
                <a:ext uri="{FF2B5EF4-FFF2-40B4-BE49-F238E27FC236}">
                  <a16:creationId xmlns:a16="http://schemas.microsoft.com/office/drawing/2014/main" id="{F439F491-7D83-4BB0-9AEF-2D6DE0FF741A}"/>
                </a:ext>
              </a:extLst>
            </p:cNvPr>
            <p:cNvSpPr/>
            <p:nvPr/>
          </p:nvSpPr>
          <p:spPr>
            <a:xfrm>
              <a:off x="5166731" y="5866480"/>
              <a:ext cx="6096000" cy="646331"/>
            </a:xfrm>
            <a:prstGeom prst="rect">
              <a:avLst/>
            </a:prstGeom>
          </p:spPr>
          <p:txBody>
            <a:bodyPr>
              <a:spAutoFit/>
            </a:bodyPr>
            <a:lstStyle/>
            <a:p>
              <a:r>
                <a:rPr lang="vi-VN" i="1">
                  <a:solidFill>
                    <a:srgbClr val="00B050"/>
                  </a:solidFill>
                  <a:latin typeface="Arial" panose="020B0604020202020204" pitchFamily="34" charset="0"/>
                  <a:cs typeface="Arial" panose="020B0604020202020204" pitchFamily="34" charset="0"/>
                </a:rPr>
                <a:t>Các trạm đổ đầy chai nước tại Công viên Quốc gia Grand Canyon cung cấp cho du khách nước suối trong lành.</a:t>
              </a:r>
              <a:endParaRPr lang="en-US">
                <a:solidFill>
                  <a:srgbClr val="00B05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B766000-70D5-46F3-89C2-36F7C99E46FA}"/>
              </a:ext>
            </a:extLst>
          </p:cNvPr>
          <p:cNvGrpSpPr/>
          <p:nvPr/>
        </p:nvGrpSpPr>
        <p:grpSpPr>
          <a:xfrm>
            <a:off x="6720469" y="1143667"/>
            <a:ext cx="5222487" cy="5199418"/>
            <a:chOff x="137532" y="1393903"/>
            <a:chExt cx="5222487" cy="5199418"/>
          </a:xfrm>
        </p:grpSpPr>
        <p:pic>
          <p:nvPicPr>
            <p:cNvPr id="3074" name="Picture 2">
              <a:extLst>
                <a:ext uri="{FF2B5EF4-FFF2-40B4-BE49-F238E27FC236}">
                  <a16:creationId xmlns:a16="http://schemas.microsoft.com/office/drawing/2014/main" id="{32585068-AC4F-43F9-B6C5-3ABC0EA2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32" y="1393903"/>
              <a:ext cx="5222487" cy="45174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CAF3F2-B832-4745-A30C-A75AC16423E0}"/>
                </a:ext>
              </a:extLst>
            </p:cNvPr>
            <p:cNvSpPr/>
            <p:nvPr/>
          </p:nvSpPr>
          <p:spPr>
            <a:xfrm>
              <a:off x="137532" y="5946990"/>
              <a:ext cx="5222487" cy="646331"/>
            </a:xfrm>
            <a:prstGeom prst="rect">
              <a:avLst/>
            </a:prstGeom>
          </p:spPr>
          <p:txBody>
            <a:bodyPr wrap="square">
              <a:spAutoFit/>
            </a:bodyPr>
            <a:lstStyle/>
            <a:p>
              <a:r>
                <a:rPr lang="vi-VN">
                  <a:solidFill>
                    <a:srgbClr val="00B050"/>
                  </a:solidFill>
                </a:rPr>
                <a:t>Chu trình nước đô thị điển hình mô tả hệ thống lọc nước uống </a:t>
              </a:r>
              <a:r>
                <a:rPr lang="vi-VN">
                  <a:solidFill>
                    <a:srgbClr val="00B050"/>
                  </a:solidFill>
                  <a:hlinkClick r:id="rId4" tooltip="Lọc nước">
                    <a:extLst>
                      <a:ext uri="{A12FA001-AC4F-418D-AE19-62706E023703}">
                        <ahyp:hlinkClr xmlns:ahyp="http://schemas.microsoft.com/office/drawing/2018/hyperlinkcolor" val="tx"/>
                      </a:ext>
                    </a:extLst>
                  </a:hlinkClick>
                </a:rPr>
                <a:t>và </a:t>
              </a:r>
              <a:r>
                <a:rPr lang="vi-VN" u="sng">
                  <a:solidFill>
                    <a:srgbClr val="00B050"/>
                  </a:solidFill>
                  <a:hlinkClick r:id="rId5">
                    <a:extLst>
                      <a:ext uri="{A12FA001-AC4F-418D-AE19-62706E023703}">
                        <ahyp:hlinkClr xmlns:ahyp="http://schemas.microsoft.com/office/drawing/2018/hyperlinkcolor" val="tx"/>
                      </a:ext>
                    </a:extLst>
                  </a:hlinkClick>
                </a:rPr>
                <a:t>xử lý nước thải</a:t>
              </a:r>
              <a:r>
                <a:rPr lang="vi-VN">
                  <a:solidFill>
                    <a:srgbClr val="00B050"/>
                  </a:solidFill>
                </a:rPr>
                <a:t> đô thị .</a:t>
              </a:r>
              <a:endParaRPr lang="en-US">
                <a:solidFill>
                  <a:srgbClr val="00B050"/>
                </a:solidFill>
              </a:endParaRPr>
            </a:p>
          </p:txBody>
        </p:sp>
      </p:grpSp>
    </p:spTree>
    <p:extLst>
      <p:ext uri="{BB962C8B-B14F-4D97-AF65-F5344CB8AC3E}">
        <p14:creationId xmlns:p14="http://schemas.microsoft.com/office/powerpoint/2010/main" val="31298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AFFF8-7849-45DD-8960-BA79FC452623}"/>
              </a:ext>
            </a:extLst>
          </p:cNvPr>
          <p:cNvSpPr/>
          <p:nvPr/>
        </p:nvSpPr>
        <p:spPr>
          <a:xfrm>
            <a:off x="37666" y="1249203"/>
            <a:ext cx="6192577" cy="2062103"/>
          </a:xfrm>
          <a:prstGeom prst="rect">
            <a:avLst/>
          </a:prstGeom>
        </p:spPr>
        <p:txBody>
          <a:bodyPr wrap="square">
            <a:spAutoFit/>
          </a:bodyPr>
          <a:lstStyle/>
          <a:p>
            <a:pPr algn="just"/>
            <a:r>
              <a:rPr lang="vi-VN" sz="3200">
                <a:solidFill>
                  <a:srgbClr val="1B04FA"/>
                </a:solidFill>
              </a:rPr>
              <a:t>+ Bắc Mỹ có nguồn tài nguyên khoáng sản dồi dào, phong phú nhưng khai thác theo quy mô lớn và sử dụng không hợp lí </a:t>
            </a:r>
            <a:endParaRPr lang="en-US" sz="3200">
              <a:solidFill>
                <a:srgbClr val="1B04FA"/>
              </a:solidFill>
            </a:endParaRPr>
          </a:p>
        </p:txBody>
      </p:sp>
      <p:sp>
        <p:nvSpPr>
          <p:cNvPr id="10" name="Rectangle 9">
            <a:extLst>
              <a:ext uri="{FF2B5EF4-FFF2-40B4-BE49-F238E27FC236}">
                <a16:creationId xmlns:a16="http://schemas.microsoft.com/office/drawing/2014/main" id="{65096281-8C80-4C86-A5E7-7F0C3BDF5900}"/>
              </a:ext>
            </a:extLst>
          </p:cNvPr>
          <p:cNvSpPr/>
          <p:nvPr/>
        </p:nvSpPr>
        <p:spPr>
          <a:xfrm>
            <a:off x="53008" y="27048"/>
            <a:ext cx="6280887"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c.</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tài nguyên </a:t>
            </a:r>
            <a:r>
              <a:rPr lang="en-US" sz="2400">
                <a:solidFill>
                  <a:srgbClr val="1B04FA"/>
                </a:solidFill>
                <a:latin typeface="Arial" panose="020B0604020202020204" pitchFamily="34" charset="0"/>
                <a:cs typeface="Arial" panose="020B0604020202020204" pitchFamily="34" charset="0"/>
              </a:rPr>
              <a:t>khoáng sản</a:t>
            </a:r>
            <a:endParaRPr lang="vi-VN" sz="2400">
              <a:solidFill>
                <a:srgbClr val="1B04FA"/>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D567F46-778D-463A-A42F-E363CD0C9505}"/>
              </a:ext>
            </a:extLst>
          </p:cNvPr>
          <p:cNvSpPr/>
          <p:nvPr/>
        </p:nvSpPr>
        <p:spPr>
          <a:xfrm>
            <a:off x="230525" y="3770068"/>
            <a:ext cx="5537471" cy="1077218"/>
          </a:xfrm>
          <a:prstGeom prst="rect">
            <a:avLst/>
          </a:prstGeom>
        </p:spPr>
        <p:txBody>
          <a:bodyPr wrap="square">
            <a:spAutoFit/>
          </a:bodyPr>
          <a:lstStyle/>
          <a:p>
            <a:pPr algn="just"/>
            <a:r>
              <a:rPr lang="vi-VN" sz="3200">
                <a:solidFill>
                  <a:srgbClr val="FF0066"/>
                </a:solidFill>
              </a:rPr>
              <a:t>=&gt; ô nhiễm môi trường và khoáng sản dần cạn kiệt.</a:t>
            </a:r>
          </a:p>
        </p:txBody>
      </p:sp>
      <p:pic>
        <p:nvPicPr>
          <p:cNvPr id="7" name="Picture 6">
            <a:extLst>
              <a:ext uri="{FF2B5EF4-FFF2-40B4-BE49-F238E27FC236}">
                <a16:creationId xmlns:a16="http://schemas.microsoft.com/office/drawing/2014/main" id="{35A81501-3D2C-4DCD-8A6E-B41A3F0F70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24005" y="96256"/>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601B00-C675-4151-9514-3A10D3AB5DB9}"/>
              </a:ext>
            </a:extLst>
          </p:cNvPr>
          <p:cNvSpPr txBox="1"/>
          <p:nvPr/>
        </p:nvSpPr>
        <p:spPr>
          <a:xfrm>
            <a:off x="7079884" y="6488668"/>
            <a:ext cx="4754663"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Hình 14.1. Bản đồ tự nhiên khu vực Bắc Mĩ</a:t>
            </a:r>
          </a:p>
        </p:txBody>
      </p:sp>
    </p:spTree>
    <p:extLst>
      <p:ext uri="{BB962C8B-B14F-4D97-AF65-F5344CB8AC3E}">
        <p14:creationId xmlns:p14="http://schemas.microsoft.com/office/powerpoint/2010/main" val="34062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AFFF8-7849-45DD-8960-BA79FC452623}"/>
              </a:ext>
            </a:extLst>
          </p:cNvPr>
          <p:cNvSpPr/>
          <p:nvPr/>
        </p:nvSpPr>
        <p:spPr>
          <a:xfrm>
            <a:off x="53008" y="1297592"/>
            <a:ext cx="6213962" cy="3785652"/>
          </a:xfrm>
          <a:prstGeom prst="rect">
            <a:avLst/>
          </a:prstGeom>
        </p:spPr>
        <p:txBody>
          <a:bodyPr wrap="square">
            <a:spAutoFit/>
          </a:bodyPr>
          <a:lstStyle/>
          <a:p>
            <a:pPr algn="just"/>
            <a:r>
              <a:rPr lang="vi-VN" sz="4000">
                <a:solidFill>
                  <a:srgbClr val="3333CC"/>
                </a:solidFill>
              </a:rPr>
              <a:t>+ </a:t>
            </a:r>
            <a:r>
              <a:rPr lang="en-US" sz="4000">
                <a:solidFill>
                  <a:srgbClr val="3333CC"/>
                </a:solidFill>
              </a:rPr>
              <a:t>B</a:t>
            </a:r>
            <a:r>
              <a:rPr lang="vi-VN" sz="4000">
                <a:solidFill>
                  <a:srgbClr val="3333CC"/>
                </a:solidFill>
              </a:rPr>
              <a:t>iện pháp sử dụng tiết kiệm và hiệu quả tài nguyên khoáng sản, đồng thời đẩy mạnh sử dụng các nguồn năng lượng tái tạo và vật liệu tha</a:t>
            </a:r>
            <a:r>
              <a:rPr lang="en-US" sz="4000">
                <a:solidFill>
                  <a:srgbClr val="3333CC"/>
                </a:solidFill>
              </a:rPr>
              <a:t>y </a:t>
            </a:r>
            <a:r>
              <a:rPr lang="vi-VN" sz="4000">
                <a:solidFill>
                  <a:srgbClr val="3333CC"/>
                </a:solidFill>
              </a:rPr>
              <a:t>thế.</a:t>
            </a:r>
            <a:endParaRPr lang="en-US" sz="4000">
              <a:solidFill>
                <a:srgbClr val="3333CC"/>
              </a:solidFill>
            </a:endParaRPr>
          </a:p>
        </p:txBody>
      </p:sp>
      <p:pic>
        <p:nvPicPr>
          <p:cNvPr id="5" name="Picture 8" descr="Hệ thống điện năng lượng mặt trời là gì?">
            <a:extLst>
              <a:ext uri="{FF2B5EF4-FFF2-40B4-BE49-F238E27FC236}">
                <a16:creationId xmlns:a16="http://schemas.microsoft.com/office/drawing/2014/main" id="{94F396AE-F6EF-4A6F-A7F6-3AFE419AB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838" y="1100868"/>
            <a:ext cx="5298154" cy="268634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a16="http://schemas.microsoft.com/office/drawing/2014/main" id="{E24A8486-F4F4-4236-98F0-719C384B3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838" y="3787210"/>
            <a:ext cx="5298154" cy="295664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a16="http://schemas.microsoft.com/office/drawing/2014/main" id="{BCFDDFEF-B7F8-4E3F-8C82-38B46E327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6818" y="1100869"/>
            <a:ext cx="5632174" cy="575713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32427AB-9A22-458F-ABD6-754FA3A2424F}"/>
              </a:ext>
            </a:extLst>
          </p:cNvPr>
          <p:cNvSpPr/>
          <p:nvPr/>
        </p:nvSpPr>
        <p:spPr>
          <a:xfrm>
            <a:off x="53008" y="27048"/>
            <a:ext cx="6365845"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c.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tài nguyên </a:t>
            </a:r>
            <a:r>
              <a:rPr lang="en-US" sz="2400">
                <a:solidFill>
                  <a:srgbClr val="1B04FA"/>
                </a:solidFill>
                <a:latin typeface="Arial" panose="020B0604020202020204" pitchFamily="34" charset="0"/>
                <a:cs typeface="Arial" panose="020B0604020202020204" pitchFamily="34" charset="0"/>
              </a:rPr>
              <a:t>khoáng sản</a:t>
            </a:r>
            <a:endParaRPr lang="vi-VN" sz="24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iềm năng phát triển năng lượng gió biển ở Việt Nam - Aeec.vn">
            <a:extLst>
              <a:ext uri="{FF2B5EF4-FFF2-40B4-BE49-F238E27FC236}">
                <a16:creationId xmlns:a16="http://schemas.microsoft.com/office/drawing/2014/main" id="{06446D03-2D66-4987-8A05-B75F10CA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4" y="862644"/>
            <a:ext cx="5660064" cy="28187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a16="http://schemas.microsoft.com/office/drawing/2014/main" id="{BE956133-57E7-46EF-B39D-BB480098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74" y="3929534"/>
            <a:ext cx="5708764" cy="2928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641DF-5D52-4EDE-ADA9-16E1637314AE}"/>
              </a:ext>
            </a:extLst>
          </p:cNvPr>
          <p:cNvSpPr txBox="1"/>
          <p:nvPr/>
        </p:nvSpPr>
        <p:spPr>
          <a:xfrm>
            <a:off x="1015949" y="133345"/>
            <a:ext cx="331027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gió</a:t>
            </a:r>
          </a:p>
        </p:txBody>
      </p:sp>
      <p:pic>
        <p:nvPicPr>
          <p:cNvPr id="13" name="Picture 2" descr="Năng Lượng Thủy Điện - Nguồn Năng Lượng Rẻ Nhất | Kingsolar">
            <a:extLst>
              <a:ext uri="{FF2B5EF4-FFF2-40B4-BE49-F238E27FC236}">
                <a16:creationId xmlns:a16="http://schemas.microsoft.com/office/drawing/2014/main" id="{D74C4C82-A489-4F5E-AE54-B3C4CCDF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457" y="862644"/>
            <a:ext cx="5415517" cy="2818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a16="http://schemas.microsoft.com/office/drawing/2014/main" id="{8F30FEB4-0812-409D-B26F-DE075A280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333457" y="3903726"/>
            <a:ext cx="5415517" cy="2818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4BFD8-B2C4-4C5B-9C14-FC6876223C89}"/>
              </a:ext>
            </a:extLst>
          </p:cNvPr>
          <p:cNvSpPr txBox="1"/>
          <p:nvPr/>
        </p:nvSpPr>
        <p:spPr>
          <a:xfrm>
            <a:off x="7590415" y="111408"/>
            <a:ext cx="364743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nước</a:t>
            </a:r>
          </a:p>
        </p:txBody>
      </p:sp>
    </p:spTree>
    <p:extLst>
      <p:ext uri="{BB962C8B-B14F-4D97-AF65-F5344CB8AC3E}">
        <p14:creationId xmlns:p14="http://schemas.microsoft.com/office/powerpoint/2010/main" val="10229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055096-5D1F-4B98-9DD1-62FA04792978}"/>
              </a:ext>
            </a:extLst>
          </p:cNvPr>
          <p:cNvSpPr txBox="1"/>
          <p:nvPr/>
        </p:nvSpPr>
        <p:spPr>
          <a:xfrm>
            <a:off x="1110051" y="175542"/>
            <a:ext cx="1074666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Tác động của con người đến thiên nhiên</a:t>
            </a:r>
            <a:endParaRPr lang="en-US" sz="36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flipV="1">
            <a:off x="8933516" y="-940843"/>
            <a:ext cx="361201" cy="36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Năng lượng thủy triều - Nguồn năng lượng tái tạo vô tận cho ngành công  nghiệp điện">
            <a:extLst>
              <a:ext uri="{FF2B5EF4-FFF2-40B4-BE49-F238E27FC236}">
                <a16:creationId xmlns:a16="http://schemas.microsoft.com/office/drawing/2014/main" id="{B5D065FC-D75D-4467-8644-2A04A8BE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8" y="859593"/>
            <a:ext cx="4449726" cy="27670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a16="http://schemas.microsoft.com/office/drawing/2014/main" id="{A1245009-65A1-44E3-A280-54456477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4" y="3838848"/>
            <a:ext cx="4569134" cy="2829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5014768-C3CD-4C34-9375-9D9BDFDAB30B}"/>
              </a:ext>
            </a:extLst>
          </p:cNvPr>
          <p:cNvSpPr txBox="1"/>
          <p:nvPr/>
        </p:nvSpPr>
        <p:spPr>
          <a:xfrm>
            <a:off x="3648323" y="76266"/>
            <a:ext cx="4359349"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thủy triều</a:t>
            </a:r>
          </a:p>
        </p:txBody>
      </p:sp>
      <p:pic>
        <p:nvPicPr>
          <p:cNvPr id="15" name="Hình ảnh 24">
            <a:extLst>
              <a:ext uri="{FF2B5EF4-FFF2-40B4-BE49-F238E27FC236}">
                <a16:creationId xmlns:a16="http://schemas.microsoft.com/office/drawing/2014/main" id="{D945918B-C28A-4B1A-8F5A-A7F593C44A60}"/>
              </a:ext>
            </a:extLst>
          </p:cNvPr>
          <p:cNvPicPr/>
          <p:nvPr/>
        </p:nvPicPr>
        <p:blipFill>
          <a:blip r:embed="rId4"/>
          <a:stretch>
            <a:fillRect/>
          </a:stretch>
        </p:blipFill>
        <p:spPr>
          <a:xfrm>
            <a:off x="6483385" y="3653290"/>
            <a:ext cx="4897598" cy="3201035"/>
          </a:xfrm>
          <a:prstGeom prst="rect">
            <a:avLst/>
          </a:prstGeom>
        </p:spPr>
      </p:pic>
      <p:pic>
        <p:nvPicPr>
          <p:cNvPr id="16" name="Hình ảnh 25">
            <a:extLst>
              <a:ext uri="{FF2B5EF4-FFF2-40B4-BE49-F238E27FC236}">
                <a16:creationId xmlns:a16="http://schemas.microsoft.com/office/drawing/2014/main" id="{0F620B1C-1FFC-46B6-8D9A-36763520C76B}"/>
              </a:ext>
            </a:extLst>
          </p:cNvPr>
          <p:cNvPicPr/>
          <p:nvPr/>
        </p:nvPicPr>
        <p:blipFill>
          <a:blip r:embed="rId5"/>
          <a:stretch>
            <a:fillRect/>
          </a:stretch>
        </p:blipFill>
        <p:spPr>
          <a:xfrm>
            <a:off x="6423458" y="859593"/>
            <a:ext cx="5017453" cy="2767013"/>
          </a:xfrm>
          <a:prstGeom prst="rect">
            <a:avLst/>
          </a:prstGeom>
        </p:spPr>
      </p:pic>
    </p:spTree>
    <p:extLst>
      <p:ext uri="{BB962C8B-B14F-4D97-AF65-F5344CB8AC3E}">
        <p14:creationId xmlns:p14="http://schemas.microsoft.com/office/powerpoint/2010/main" val="851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5" name="Rectangle 4">
            <a:extLst>
              <a:ext uri="{FF2B5EF4-FFF2-40B4-BE49-F238E27FC236}">
                <a16:creationId xmlns:a16="http://schemas.microsoft.com/office/drawing/2014/main" id="{4CA27399-FFBD-4D8E-BD17-8A55BFDB0491}"/>
              </a:ext>
            </a:extLst>
          </p:cNvPr>
          <p:cNvSpPr/>
          <p:nvPr/>
        </p:nvSpPr>
        <p:spPr>
          <a:xfrm>
            <a:off x="161271" y="1160863"/>
            <a:ext cx="708102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Nguồn sinh vật biển rất phong phú và đa dạng.</a:t>
            </a:r>
          </a:p>
        </p:txBody>
      </p:sp>
      <p:sp>
        <p:nvSpPr>
          <p:cNvPr id="6" name="Rectangle 5">
            <a:extLst>
              <a:ext uri="{FF2B5EF4-FFF2-40B4-BE49-F238E27FC236}">
                <a16:creationId xmlns:a16="http://schemas.microsoft.com/office/drawing/2014/main" id="{A4849E10-CEE5-43E5-B965-FEC01DB4BE64}"/>
              </a:ext>
            </a:extLst>
          </p:cNvPr>
          <p:cNvSpPr/>
          <p:nvPr/>
        </p:nvSpPr>
        <p:spPr>
          <a:xfrm>
            <a:off x="141975" y="637643"/>
            <a:ext cx="2601994" cy="523220"/>
          </a:xfrm>
          <a:prstGeom prst="rect">
            <a:avLst/>
          </a:prstGeom>
        </p:spPr>
        <p:txBody>
          <a:bodyPr wrap="none">
            <a:spAutoFit/>
          </a:bodyPr>
          <a:lstStyle/>
          <a:p>
            <a:pPr algn="just"/>
            <a:r>
              <a:rPr lang="vi-VN" sz="2800">
                <a:solidFill>
                  <a:srgbClr val="00B050"/>
                </a:solidFill>
                <a:cs typeface="Arial" panose="020B0604020202020204" pitchFamily="34" charset="0"/>
              </a:rPr>
              <a:t>* Sinh vật biển:</a:t>
            </a:r>
          </a:p>
        </p:txBody>
      </p:sp>
      <p:sp>
        <p:nvSpPr>
          <p:cNvPr id="7" name="Rectangle 6">
            <a:extLst>
              <a:ext uri="{FF2B5EF4-FFF2-40B4-BE49-F238E27FC236}">
                <a16:creationId xmlns:a16="http://schemas.microsoft.com/office/drawing/2014/main" id="{DF43C7C9-93D3-48C4-A674-A9A6045DE792}"/>
              </a:ext>
            </a:extLst>
          </p:cNvPr>
          <p:cNvSpPr/>
          <p:nvPr/>
        </p:nvSpPr>
        <p:spPr>
          <a:xfrm>
            <a:off x="53008" y="2351961"/>
            <a:ext cx="7081024"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Các nước Bắc Mỹ quy định rất chặt chẽ về thời gian đánh bắt, kích thước và số lượng hải sản được đánh bắt cho mỗi loại phương tiện cụ thể.</a:t>
            </a:r>
            <a:endParaRPr lang="en-US"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2B416E2-352D-4DC9-AE02-2039315B1EA9}"/>
              </a:ext>
            </a:extLst>
          </p:cNvPr>
          <p:cNvPicPr>
            <a:picLocks noChangeAspect="1"/>
          </p:cNvPicPr>
          <p:nvPr/>
        </p:nvPicPr>
        <p:blipFill>
          <a:blip r:embed="rId3"/>
          <a:stretch>
            <a:fillRect/>
          </a:stretch>
        </p:blipFill>
        <p:spPr>
          <a:xfrm>
            <a:off x="7479911" y="59484"/>
            <a:ext cx="4728468" cy="6445772"/>
          </a:xfrm>
          <a:prstGeom prst="rect">
            <a:avLst/>
          </a:prstGeom>
        </p:spPr>
      </p:pic>
      <p:sp>
        <p:nvSpPr>
          <p:cNvPr id="9" name="TextBox 8">
            <a:extLst>
              <a:ext uri="{FF2B5EF4-FFF2-40B4-BE49-F238E27FC236}">
                <a16:creationId xmlns:a16="http://schemas.microsoft.com/office/drawing/2014/main" id="{82978F0F-17FA-4430-B2CA-2578AA593634}"/>
              </a:ext>
            </a:extLst>
          </p:cNvPr>
          <p:cNvSpPr txBox="1"/>
          <p:nvPr/>
        </p:nvSpPr>
        <p:spPr>
          <a:xfrm>
            <a:off x="7479911" y="6459962"/>
            <a:ext cx="4574032" cy="338554"/>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
        <p:nvSpPr>
          <p:cNvPr id="10" name="TextBox 9">
            <a:extLst>
              <a:ext uri="{FF2B5EF4-FFF2-40B4-BE49-F238E27FC236}">
                <a16:creationId xmlns:a16="http://schemas.microsoft.com/office/drawing/2014/main" id="{DDD4D013-BF54-4176-842A-DCDA0417C317}"/>
              </a:ext>
            </a:extLst>
          </p:cNvPr>
          <p:cNvSpPr txBox="1"/>
          <p:nvPr/>
        </p:nvSpPr>
        <p:spPr>
          <a:xfrm rot="4475094">
            <a:off x="10644588" y="2704103"/>
            <a:ext cx="1908845"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Đại Tây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1" name="TextBox 10">
            <a:extLst>
              <a:ext uri="{FF2B5EF4-FFF2-40B4-BE49-F238E27FC236}">
                <a16:creationId xmlns:a16="http://schemas.microsoft.com/office/drawing/2014/main" id="{070195B0-AF41-48BD-9C38-F821A4F75F62}"/>
              </a:ext>
            </a:extLst>
          </p:cNvPr>
          <p:cNvSpPr txBox="1"/>
          <p:nvPr/>
        </p:nvSpPr>
        <p:spPr>
          <a:xfrm rot="4475094">
            <a:off x="7425657" y="3774527"/>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Thái Bình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2" name="TextBox 11">
            <a:extLst>
              <a:ext uri="{FF2B5EF4-FFF2-40B4-BE49-F238E27FC236}">
                <a16:creationId xmlns:a16="http://schemas.microsoft.com/office/drawing/2014/main" id="{534F745C-EACE-4694-8C43-A94B60EC10D5}"/>
              </a:ext>
            </a:extLst>
          </p:cNvPr>
          <p:cNvSpPr txBox="1"/>
          <p:nvPr/>
        </p:nvSpPr>
        <p:spPr>
          <a:xfrm>
            <a:off x="9048391" y="119381"/>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Bắc Băng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Tree>
    <p:extLst>
      <p:ext uri="{BB962C8B-B14F-4D97-AF65-F5344CB8AC3E}">
        <p14:creationId xmlns:p14="http://schemas.microsoft.com/office/powerpoint/2010/main" val="36349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5" name="Rectangle 4">
            <a:extLst>
              <a:ext uri="{FF2B5EF4-FFF2-40B4-BE49-F238E27FC236}">
                <a16:creationId xmlns:a16="http://schemas.microsoft.com/office/drawing/2014/main" id="{4CA27399-FFBD-4D8E-BD17-8A55BFDB0491}"/>
              </a:ext>
            </a:extLst>
          </p:cNvPr>
          <p:cNvSpPr/>
          <p:nvPr/>
        </p:nvSpPr>
        <p:spPr>
          <a:xfrm>
            <a:off x="108763" y="1182231"/>
            <a:ext cx="5288427"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Bắc Mỹ sở hữu tài nguyên rừng giàu có, nhưng thời gian dài rừng bị khai thác mạnh nên diện tích rừng suy giảm nhanh.</a:t>
            </a:r>
          </a:p>
        </p:txBody>
      </p:sp>
      <p:sp>
        <p:nvSpPr>
          <p:cNvPr id="6" name="Rectangle 5">
            <a:extLst>
              <a:ext uri="{FF2B5EF4-FFF2-40B4-BE49-F238E27FC236}">
                <a16:creationId xmlns:a16="http://schemas.microsoft.com/office/drawing/2014/main" id="{AE44D3F9-E4AF-481C-9CEB-090449C7C302}"/>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grpSp>
        <p:nvGrpSpPr>
          <p:cNvPr id="2" name="Group 1">
            <a:extLst>
              <a:ext uri="{FF2B5EF4-FFF2-40B4-BE49-F238E27FC236}">
                <a16:creationId xmlns:a16="http://schemas.microsoft.com/office/drawing/2014/main" id="{AAF722C5-558F-4F5D-A15B-84B647023F15}"/>
              </a:ext>
            </a:extLst>
          </p:cNvPr>
          <p:cNvGrpSpPr/>
          <p:nvPr/>
        </p:nvGrpSpPr>
        <p:grpSpPr>
          <a:xfrm>
            <a:off x="5720577" y="526133"/>
            <a:ext cx="6607984" cy="6379103"/>
            <a:chOff x="5720577" y="526133"/>
            <a:chExt cx="6607984" cy="6379103"/>
          </a:xfrm>
        </p:grpSpPr>
        <p:pic>
          <p:nvPicPr>
            <p:cNvPr id="9" name="Picture 2">
              <a:extLst>
                <a:ext uri="{FF2B5EF4-FFF2-40B4-BE49-F238E27FC236}">
                  <a16:creationId xmlns:a16="http://schemas.microsoft.com/office/drawing/2014/main" id="{53D7550B-A767-475F-BCB4-67EE223BB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15"/>
            <a:stretch/>
          </p:blipFill>
          <p:spPr bwMode="auto">
            <a:xfrm>
              <a:off x="5720577" y="526133"/>
              <a:ext cx="6516029" cy="6041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47E0C66-8C39-490F-87C4-3650A9767EE8}"/>
                </a:ext>
              </a:extLst>
            </p:cNvPr>
            <p:cNvSpPr txBox="1"/>
            <p:nvPr/>
          </p:nvSpPr>
          <p:spPr>
            <a:xfrm>
              <a:off x="7547452" y="6505126"/>
              <a:ext cx="4781109" cy="400110"/>
            </a:xfrm>
            <a:prstGeom prst="rect">
              <a:avLst/>
            </a:prstGeom>
            <a:noFill/>
          </p:spPr>
          <p:txBody>
            <a:bodyPr wrap="square" rtlCol="0">
              <a:spAutoFit/>
            </a:bodyPr>
            <a:lstStyle/>
            <a:p>
              <a:r>
                <a:rPr lang="vi-VN" sz="2000">
                  <a:solidFill>
                    <a:srgbClr val="00B050"/>
                  </a:solidFill>
                </a:rPr>
                <a:t>Bản đồ kinh tế của Bắc Mỹ</a:t>
              </a:r>
              <a:endParaRPr lang="en-US" sz="2000">
                <a:solidFill>
                  <a:srgbClr val="00B050"/>
                </a:solidFill>
              </a:endParaRPr>
            </a:p>
          </p:txBody>
        </p:sp>
      </p:grpSp>
      <p:pic>
        <p:nvPicPr>
          <p:cNvPr id="3" name="Picture 2">
            <a:extLst>
              <a:ext uri="{FF2B5EF4-FFF2-40B4-BE49-F238E27FC236}">
                <a16:creationId xmlns:a16="http://schemas.microsoft.com/office/drawing/2014/main" id="{44B7BE05-F2E3-40EE-9532-F755826892DC}"/>
              </a:ext>
            </a:extLst>
          </p:cNvPr>
          <p:cNvPicPr>
            <a:picLocks noChangeAspect="1"/>
          </p:cNvPicPr>
          <p:nvPr/>
        </p:nvPicPr>
        <p:blipFill>
          <a:blip r:embed="rId3"/>
          <a:stretch>
            <a:fillRect/>
          </a:stretch>
        </p:blipFill>
        <p:spPr>
          <a:xfrm>
            <a:off x="174314" y="3019481"/>
            <a:ext cx="5157324" cy="3429830"/>
          </a:xfrm>
          <a:prstGeom prst="rect">
            <a:avLst/>
          </a:prstGeom>
        </p:spPr>
      </p:pic>
    </p:spTree>
    <p:extLst>
      <p:ext uri="{BB962C8B-B14F-4D97-AF65-F5344CB8AC3E}">
        <p14:creationId xmlns:p14="http://schemas.microsoft.com/office/powerpoint/2010/main" val="21558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66DE68-A8F7-42E3-8300-0966D451B479}"/>
              </a:ext>
            </a:extLst>
          </p:cNvPr>
          <p:cNvSpPr/>
          <p:nvPr/>
        </p:nvSpPr>
        <p:spPr>
          <a:xfrm>
            <a:off x="168720" y="1250274"/>
            <a:ext cx="12023279" cy="954107"/>
          </a:xfrm>
          <a:prstGeom prst="rect">
            <a:avLst/>
          </a:prstGeom>
        </p:spPr>
        <p:txBody>
          <a:bodyPr wrap="square">
            <a:spAutoFit/>
          </a:bodyPr>
          <a:lstStyle/>
          <a:p>
            <a:pPr algn="just"/>
            <a:r>
              <a:rPr lang="vi-VN" sz="2800">
                <a:solidFill>
                  <a:srgbClr val="3333CC"/>
                </a:solidFill>
              </a:rPr>
              <a:t>+ Hiện nay, Chính phủ đã đưa ra nhiều biện pháp quản lí và khai thác bền vững tài nguyên rừng như: thành lập vườn quốc gia, khai thác chọn lọc,...</a:t>
            </a:r>
            <a:endParaRPr lang="en-US"/>
          </a:p>
        </p:txBody>
      </p:sp>
      <p:pic>
        <p:nvPicPr>
          <p:cNvPr id="12" name="Picture 11" descr="Diagram&#10;&#10;Description automatically generated">
            <a:extLst>
              <a:ext uri="{FF2B5EF4-FFF2-40B4-BE49-F238E27FC236}">
                <a16:creationId xmlns:a16="http://schemas.microsoft.com/office/drawing/2014/main" id="{00FEBF25-A5A6-4B66-9C73-FC921B8C02CC}"/>
              </a:ext>
            </a:extLst>
          </p:cNvPr>
          <p:cNvPicPr>
            <a:picLocks noChangeAspect="1"/>
          </p:cNvPicPr>
          <p:nvPr/>
        </p:nvPicPr>
        <p:blipFill rotWithShape="1">
          <a:blip r:embed="rId3">
            <a:extLst>
              <a:ext uri="{28A0092B-C50C-407E-A947-70E740481C1C}">
                <a14:useLocalDpi xmlns:a14="http://schemas.microsoft.com/office/drawing/2010/main" val="0"/>
              </a:ext>
            </a:extLst>
          </a:blip>
          <a:srcRect b="10145"/>
          <a:stretch/>
        </p:blipFill>
        <p:spPr>
          <a:xfrm>
            <a:off x="6787553" y="2832078"/>
            <a:ext cx="4307789" cy="3081131"/>
          </a:xfrm>
          <a:prstGeom prst="rect">
            <a:avLst/>
          </a:prstGeom>
        </p:spPr>
      </p:pic>
      <p:sp>
        <p:nvSpPr>
          <p:cNvPr id="6" name="Rectangle 5">
            <a:extLst>
              <a:ext uri="{FF2B5EF4-FFF2-40B4-BE49-F238E27FC236}">
                <a16:creationId xmlns:a16="http://schemas.microsoft.com/office/drawing/2014/main" id="{29E54813-BE86-4973-95FB-FAAB8DCD1DE8}"/>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7" name="Rectangle 6">
            <a:extLst>
              <a:ext uri="{FF2B5EF4-FFF2-40B4-BE49-F238E27FC236}">
                <a16:creationId xmlns:a16="http://schemas.microsoft.com/office/drawing/2014/main" id="{B6D715D8-9185-4768-A9E6-3876EC2FB3E3}"/>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pic>
        <p:nvPicPr>
          <p:cNvPr id="2" name="Picture 1">
            <a:extLst>
              <a:ext uri="{FF2B5EF4-FFF2-40B4-BE49-F238E27FC236}">
                <a16:creationId xmlns:a16="http://schemas.microsoft.com/office/drawing/2014/main" id="{EADF064D-43D7-4B19-8B62-55D736FAD225}"/>
              </a:ext>
            </a:extLst>
          </p:cNvPr>
          <p:cNvPicPr>
            <a:picLocks noChangeAspect="1"/>
          </p:cNvPicPr>
          <p:nvPr/>
        </p:nvPicPr>
        <p:blipFill>
          <a:blip r:embed="rId4"/>
          <a:stretch>
            <a:fillRect/>
          </a:stretch>
        </p:blipFill>
        <p:spPr>
          <a:xfrm>
            <a:off x="951691" y="2451900"/>
            <a:ext cx="5551041" cy="3882288"/>
          </a:xfrm>
          <a:prstGeom prst="rect">
            <a:avLst/>
          </a:prstGeom>
        </p:spPr>
      </p:pic>
      <p:grpSp>
        <p:nvGrpSpPr>
          <p:cNvPr id="5" name="Group 4">
            <a:extLst>
              <a:ext uri="{FF2B5EF4-FFF2-40B4-BE49-F238E27FC236}">
                <a16:creationId xmlns:a16="http://schemas.microsoft.com/office/drawing/2014/main" id="{3D399D61-499D-4B18-B47B-C1742D739FBC}"/>
              </a:ext>
            </a:extLst>
          </p:cNvPr>
          <p:cNvGrpSpPr/>
          <p:nvPr/>
        </p:nvGrpSpPr>
        <p:grpSpPr>
          <a:xfrm>
            <a:off x="951691" y="2320116"/>
            <a:ext cx="5835862" cy="4414182"/>
            <a:chOff x="951691" y="2320116"/>
            <a:chExt cx="5835862" cy="4414182"/>
          </a:xfrm>
        </p:grpSpPr>
        <p:pic>
          <p:nvPicPr>
            <p:cNvPr id="3" name="Picture 2">
              <a:extLst>
                <a:ext uri="{FF2B5EF4-FFF2-40B4-BE49-F238E27FC236}">
                  <a16:creationId xmlns:a16="http://schemas.microsoft.com/office/drawing/2014/main" id="{768051FB-A4F2-403C-9AFF-E006DFB53524}"/>
                </a:ext>
              </a:extLst>
            </p:cNvPr>
            <p:cNvPicPr>
              <a:picLocks noChangeAspect="1"/>
            </p:cNvPicPr>
            <p:nvPr/>
          </p:nvPicPr>
          <p:blipFill rotWithShape="1">
            <a:blip r:embed="rId5"/>
            <a:srcRect b="8184"/>
            <a:stretch/>
          </p:blipFill>
          <p:spPr>
            <a:xfrm>
              <a:off x="951691" y="2320116"/>
              <a:ext cx="5835862" cy="4014072"/>
            </a:xfrm>
            <a:prstGeom prst="rect">
              <a:avLst/>
            </a:prstGeom>
          </p:spPr>
        </p:pic>
        <p:sp>
          <p:nvSpPr>
            <p:cNvPr id="4" name="TextBox 3">
              <a:extLst>
                <a:ext uri="{FF2B5EF4-FFF2-40B4-BE49-F238E27FC236}">
                  <a16:creationId xmlns:a16="http://schemas.microsoft.com/office/drawing/2014/main" id="{9C8FE03D-1DB7-4AA7-B4EF-E83A76B03973}"/>
                </a:ext>
              </a:extLst>
            </p:cNvPr>
            <p:cNvSpPr txBox="1"/>
            <p:nvPr/>
          </p:nvSpPr>
          <p:spPr>
            <a:xfrm>
              <a:off x="1754933" y="6334188"/>
              <a:ext cx="4229378"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Hình 15.2. Rừng thông ở Ca-na-da</a:t>
              </a:r>
            </a:p>
          </p:txBody>
        </p:sp>
      </p:grpSp>
    </p:spTree>
    <p:extLst>
      <p:ext uri="{BB962C8B-B14F-4D97-AF65-F5344CB8AC3E}">
        <p14:creationId xmlns:p14="http://schemas.microsoft.com/office/powerpoint/2010/main" val="34927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FBE68-5868-4A4C-BE41-8A0683311311}"/>
              </a:ext>
            </a:extLst>
          </p:cNvPr>
          <p:cNvPicPr>
            <a:picLocks noChangeAspect="1"/>
          </p:cNvPicPr>
          <p:nvPr/>
        </p:nvPicPr>
        <p:blipFill>
          <a:blip r:embed="rId2"/>
          <a:stretch>
            <a:fillRect/>
          </a:stretch>
        </p:blipFill>
        <p:spPr>
          <a:xfrm>
            <a:off x="10827233" y="101365"/>
            <a:ext cx="1222629" cy="1075678"/>
          </a:xfrm>
          <a:prstGeom prst="rect">
            <a:avLst/>
          </a:prstGeom>
        </p:spPr>
      </p:pic>
      <p:grpSp>
        <p:nvGrpSpPr>
          <p:cNvPr id="8" name="Group 7">
            <a:extLst>
              <a:ext uri="{FF2B5EF4-FFF2-40B4-BE49-F238E27FC236}">
                <a16:creationId xmlns:a16="http://schemas.microsoft.com/office/drawing/2014/main" id="{D7D1B5E4-9826-4039-9AD0-CFAF74F95C28}"/>
              </a:ext>
            </a:extLst>
          </p:cNvPr>
          <p:cNvGrpSpPr/>
          <p:nvPr/>
        </p:nvGrpSpPr>
        <p:grpSpPr>
          <a:xfrm>
            <a:off x="142138" y="74174"/>
            <a:ext cx="11660982" cy="872949"/>
            <a:chOff x="1133366" y="2220084"/>
            <a:chExt cx="5681780" cy="914400"/>
          </a:xfrm>
          <a:solidFill>
            <a:srgbClr val="FFFF9B"/>
          </a:solidFill>
        </p:grpSpPr>
        <p:sp>
          <p:nvSpPr>
            <p:cNvPr id="9" name="Arrow: Pentagon 8">
              <a:extLst>
                <a:ext uri="{FF2B5EF4-FFF2-40B4-BE49-F238E27FC236}">
                  <a16:creationId xmlns:a16="http://schemas.microsoft.com/office/drawing/2014/main" id="{1F45E39F-6641-440B-A3A4-F59CE75E4C9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FD2A4955-8F77-4134-A75D-6495DBA0B05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1" name="TextBox 10">
            <a:extLst>
              <a:ext uri="{FF2B5EF4-FFF2-40B4-BE49-F238E27FC236}">
                <a16:creationId xmlns:a16="http://schemas.microsoft.com/office/drawing/2014/main" id="{5ED70599-ECDC-404B-9D54-F9C5889D808C}"/>
              </a:ext>
            </a:extLst>
          </p:cNvPr>
          <p:cNvSpPr txBox="1"/>
          <p:nvPr/>
        </p:nvSpPr>
        <p:spPr>
          <a:xfrm>
            <a:off x="1199430" y="274606"/>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id="{38FBE781-2F01-4792-B2F6-32EC8F13FBE7}"/>
              </a:ext>
            </a:extLst>
          </p:cNvPr>
          <p:cNvSpPr/>
          <p:nvPr/>
        </p:nvSpPr>
        <p:spPr>
          <a:xfrm>
            <a:off x="32318" y="7125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3" name="Isosceles Triangle 12">
            <a:extLst>
              <a:ext uri="{FF2B5EF4-FFF2-40B4-BE49-F238E27FC236}">
                <a16:creationId xmlns:a16="http://schemas.microsoft.com/office/drawing/2014/main" id="{94651D37-609B-4BC7-8CB7-C66C726DA425}"/>
              </a:ext>
            </a:extLst>
          </p:cNvPr>
          <p:cNvSpPr/>
          <p:nvPr/>
        </p:nvSpPr>
        <p:spPr>
          <a:xfrm rot="5400000">
            <a:off x="1023050" y="37862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A382B1-C3C0-4E20-9955-25EBDEB8DC4E}"/>
              </a:ext>
            </a:extLst>
          </p:cNvPr>
          <p:cNvSpPr/>
          <p:nvPr/>
        </p:nvSpPr>
        <p:spPr>
          <a:xfrm>
            <a:off x="50455" y="1290794"/>
            <a:ext cx="10905290"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đất</a:t>
            </a:r>
            <a:endParaRPr lang="en-US" sz="3600">
              <a:solidFill>
                <a:srgbClr val="1B04FA"/>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55D29D4-D1B4-42E9-8DBF-AE4D1E65CBEF}"/>
              </a:ext>
            </a:extLst>
          </p:cNvPr>
          <p:cNvSpPr/>
          <p:nvPr/>
        </p:nvSpPr>
        <p:spPr>
          <a:xfrm>
            <a:off x="50454" y="2003179"/>
            <a:ext cx="11037813"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a:t>
            </a:r>
            <a:r>
              <a:rPr lang="en-US" sz="3600">
                <a:solidFill>
                  <a:srgbClr val="1B04FA"/>
                </a:solidFill>
                <a:latin typeface="Arial" panose="020B0604020202020204" pitchFamily="34" charset="0"/>
                <a:cs typeface="Arial" panose="020B0604020202020204" pitchFamily="34" charset="0"/>
              </a:rPr>
              <a:t>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a:t>
            </a:r>
          </a:p>
        </p:txBody>
      </p:sp>
      <p:sp>
        <p:nvSpPr>
          <p:cNvPr id="16" name="Rectangle 15">
            <a:extLst>
              <a:ext uri="{FF2B5EF4-FFF2-40B4-BE49-F238E27FC236}">
                <a16:creationId xmlns:a16="http://schemas.microsoft.com/office/drawing/2014/main" id="{EC12E7DB-D45D-420F-AF5C-25B1B42C0E15}"/>
              </a:ext>
            </a:extLst>
          </p:cNvPr>
          <p:cNvSpPr/>
          <p:nvPr/>
        </p:nvSpPr>
        <p:spPr>
          <a:xfrm>
            <a:off x="50454" y="2750795"/>
            <a:ext cx="11554648"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khoáng sản</a:t>
            </a:r>
            <a:endParaRPr lang="en-US" sz="3600">
              <a:solidFill>
                <a:srgbClr val="1B04FA"/>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26151A-164D-44E6-8B0E-AB51DAE4BFFC}"/>
              </a:ext>
            </a:extLst>
          </p:cNvPr>
          <p:cNvSpPr/>
          <p:nvPr/>
        </p:nvSpPr>
        <p:spPr>
          <a:xfrm>
            <a:off x="50454" y="3429000"/>
            <a:ext cx="12323274"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các tài nguyên khác</a:t>
            </a:r>
            <a:endParaRPr lang="en-US" sz="3600">
              <a:solidFill>
                <a:srgbClr val="1B04FA"/>
              </a:solidFill>
              <a:latin typeface="Arial" panose="020B0604020202020204" pitchFamily="34" charset="0"/>
              <a:cs typeface="Arial" panose="020B0604020202020204" pitchFamily="34" charset="0"/>
            </a:endParaRPr>
          </a:p>
        </p:txBody>
      </p:sp>
      <p:pic>
        <p:nvPicPr>
          <p:cNvPr id="18" name="Picture 17" descr="book9">
            <a:extLst>
              <a:ext uri="{FF2B5EF4-FFF2-40B4-BE49-F238E27FC236}">
                <a16:creationId xmlns:a16="http://schemas.microsoft.com/office/drawing/2014/main" id="{DA7993BF-E922-478F-AE82-6773794603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1825" y="111429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69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3"/>
          <a:srcRect l="25337" r="23778"/>
          <a:stretch/>
        </p:blipFill>
        <p:spPr>
          <a:xfrm>
            <a:off x="8227642" y="47510"/>
            <a:ext cx="3928733" cy="3937599"/>
          </a:xfrm>
          <a:prstGeom prst="rect">
            <a:avLst/>
          </a:prstGeom>
        </p:spPr>
      </p:pic>
      <p:sp>
        <p:nvSpPr>
          <p:cNvPr id="18" name="TextBox 17">
            <a:extLst>
              <a:ext uri="{FF2B5EF4-FFF2-40B4-BE49-F238E27FC236}">
                <a16:creationId xmlns:a16="http://schemas.microsoft.com/office/drawing/2014/main" id="{D7369D0B-81DD-4065-8022-B7543B8FE231}"/>
              </a:ext>
            </a:extLst>
          </p:cNvPr>
          <p:cNvSpPr txBox="1"/>
          <p:nvPr/>
        </p:nvSpPr>
        <p:spPr>
          <a:xfrm>
            <a:off x="549953" y="4398876"/>
            <a:ext cx="7529266" cy="2008783"/>
          </a:xfrm>
          <a:prstGeom prst="rect">
            <a:avLst/>
          </a:prstGeom>
          <a:solidFill>
            <a:schemeClr val="bg1"/>
          </a:solidFill>
        </p:spPr>
        <p:txBody>
          <a:bodyPr vert="horz" lIns="91440" tIns="45720" rIns="91440" bIns="45720" rtlCol="0" anchor="ctr">
            <a:noAutofit/>
          </a:bodyPr>
          <a:lstStyle/>
          <a:p>
            <a:pPr>
              <a:spcAft>
                <a:spcPts val="600"/>
              </a:spcAft>
            </a:pPr>
            <a:r>
              <a:rPr lang="en-US" sz="3200" b="1">
                <a:solidFill>
                  <a:srgbClr val="00B050"/>
                </a:solidFill>
                <a:latin typeface="Arial" panose="020B0604020202020204" pitchFamily="34" charset="0"/>
                <a:cs typeface="Arial" panose="020B0604020202020204" pitchFamily="34" charset="0"/>
              </a:rPr>
              <a:t>BÀI 15. PHƯƠNG THỨC</a:t>
            </a:r>
            <a:r>
              <a:rPr lang="vi-VN" sz="3200" b="1">
                <a:solidFill>
                  <a:srgbClr val="00B050"/>
                </a:solidFill>
                <a:latin typeface="Arial" panose="020B0604020202020204" pitchFamily="34" charset="0"/>
                <a:cs typeface="Arial" panose="020B0604020202020204" pitchFamily="34" charset="0"/>
              </a:rPr>
              <a:t> CON NGƯỜI </a:t>
            </a:r>
            <a:r>
              <a:rPr lang="en-US" sz="3200" b="1">
                <a:solidFill>
                  <a:srgbClr val="00B050"/>
                </a:solidFill>
                <a:latin typeface="Arial" panose="020B0604020202020204" pitchFamily="34" charset="0"/>
                <a:cs typeface="Arial" panose="020B0604020202020204" pitchFamily="34" charset="0"/>
              </a:rPr>
              <a:t> KHAI THÁC TỰ NHIÊN BỀN VỮNG</a:t>
            </a:r>
            <a:r>
              <a:rPr lang="vi-VN" sz="3200" b="1">
                <a:solidFill>
                  <a:srgbClr val="00B050"/>
                </a:solidFill>
                <a:latin typeface="Arial" panose="020B0604020202020204" pitchFamily="34" charset="0"/>
                <a:cs typeface="Arial" panose="020B0604020202020204" pitchFamily="34" charset="0"/>
              </a:rPr>
              <a:t>. MỘT SỐ TRUNG TÂM KINH TẾ CỦA </a:t>
            </a:r>
            <a:r>
              <a:rPr lang="en-US" sz="3200" b="1">
                <a:solidFill>
                  <a:srgbClr val="00B050"/>
                </a:solidFill>
                <a:latin typeface="Arial" panose="020B0604020202020204" pitchFamily="34" charset="0"/>
                <a:cs typeface="Arial" panose="020B0604020202020204" pitchFamily="34" charset="0"/>
              </a:rPr>
              <a:t> </a:t>
            </a:r>
            <a:r>
              <a:rPr lang="vi-VN" sz="3200" b="1">
                <a:solidFill>
                  <a:srgbClr val="00B050"/>
                </a:solidFill>
                <a:latin typeface="Arial" panose="020B0604020202020204" pitchFamily="34" charset="0"/>
                <a:cs typeface="Arial" panose="020B0604020202020204" pitchFamily="34" charset="0"/>
              </a:rPr>
              <a:t>   </a:t>
            </a:r>
            <a:r>
              <a:rPr lang="en-US" sz="3200" b="1">
                <a:solidFill>
                  <a:srgbClr val="00B050"/>
                </a:solidFill>
                <a:latin typeface="Arial" panose="020B0604020202020204" pitchFamily="34" charset="0"/>
                <a:cs typeface="Arial" panose="020B0604020202020204" pitchFamily="34" charset="0"/>
              </a:rPr>
              <a:t>BẮC MỸ</a:t>
            </a:r>
            <a:r>
              <a:rPr lang="vi-VN" sz="3200" b="1">
                <a:solidFill>
                  <a:srgbClr val="00B050"/>
                </a:solidFill>
                <a:latin typeface="Arial" panose="020B0604020202020204" pitchFamily="34" charset="0"/>
                <a:cs typeface="Arial" panose="020B0604020202020204" pitchFamily="34" charset="0"/>
              </a:rPr>
              <a:t>.</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4"/>
          <a:srcRect t="5130" r="1" b="1"/>
          <a:stretch/>
        </p:blipFill>
        <p:spPr>
          <a:xfrm>
            <a:off x="8245474" y="4172045"/>
            <a:ext cx="3922776" cy="2513761"/>
          </a:xfrm>
          <a:prstGeom prst="rect">
            <a:avLst/>
          </a:prstGeom>
        </p:spPr>
      </p:pic>
      <p:pic>
        <p:nvPicPr>
          <p:cNvPr id="7" name="Hình ảnh 5">
            <a:extLst>
              <a:ext uri="{FF2B5EF4-FFF2-40B4-BE49-F238E27FC236}">
                <a16:creationId xmlns:a16="http://schemas.microsoft.com/office/drawing/2014/main" id="{8CF23664-0F4A-482A-BA12-9FE60D33E7BC}"/>
              </a:ext>
            </a:extLst>
          </p:cNvPr>
          <p:cNvPicPr/>
          <p:nvPr/>
        </p:nvPicPr>
        <p:blipFill>
          <a:blip r:embed="rId5"/>
          <a:stretch>
            <a:fillRect/>
          </a:stretch>
        </p:blipFill>
        <p:spPr>
          <a:xfrm>
            <a:off x="84711" y="47511"/>
            <a:ext cx="8142931" cy="4062282"/>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B6625-950E-4858-A971-D3D7818269B0}"/>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C56E3DCB-0C59-4A06-B3D6-478945643A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F405C2B-43CA-45C4-8B1E-F20E8A336D5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877D9BB2-5D32-4ED0-B5E4-7080E7B95096}"/>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EA55615D-D2CD-4196-B13B-278DCC2C6D4D}"/>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a16="http://schemas.microsoft.com/office/drawing/2014/main" id="{4826C600-C716-40BE-8321-E10CB16C1C65}"/>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2BFAEF-B039-4C3A-A13C-30C08DF135B9}"/>
              </a:ext>
            </a:extLst>
          </p:cNvPr>
          <p:cNvPicPr>
            <a:picLocks noChangeAspect="1"/>
          </p:cNvPicPr>
          <p:nvPr/>
        </p:nvPicPr>
        <p:blipFill>
          <a:blip r:embed="rId4"/>
          <a:stretch>
            <a:fillRect/>
          </a:stretch>
        </p:blipFill>
        <p:spPr>
          <a:xfrm>
            <a:off x="11062537" y="33202"/>
            <a:ext cx="1045956" cy="920239"/>
          </a:xfrm>
          <a:prstGeom prst="rect">
            <a:avLst/>
          </a:prstGeom>
        </p:spPr>
      </p:pic>
      <p:sp>
        <p:nvSpPr>
          <p:cNvPr id="9" name="Rectangle 8">
            <a:extLst>
              <a:ext uri="{FF2B5EF4-FFF2-40B4-BE49-F238E27FC236}">
                <a16:creationId xmlns:a16="http://schemas.microsoft.com/office/drawing/2014/main" id="{E056868D-0A24-4F5A-828A-B1DFEE035117}"/>
              </a:ext>
            </a:extLst>
          </p:cNvPr>
          <p:cNvSpPr/>
          <p:nvPr/>
        </p:nvSpPr>
        <p:spPr>
          <a:xfrm>
            <a:off x="414021" y="2227617"/>
            <a:ext cx="5426927" cy="2677656"/>
          </a:xfrm>
          <a:prstGeom prst="rect">
            <a:avLst/>
          </a:prstGeom>
          <a:ln>
            <a:solidFill>
              <a:srgbClr val="0070C0"/>
            </a:solidFill>
            <a:prstDash val="sysDash"/>
          </a:ln>
        </p:spPr>
        <p:txBody>
          <a:bodyPr wrap="square">
            <a:spAutoFit/>
          </a:bodyPr>
          <a:lstStyle/>
          <a:p>
            <a:pPr algn="just"/>
            <a:r>
              <a:rPr lang="en-US" sz="2800">
                <a:solidFill>
                  <a:srgbClr val="FF0066"/>
                </a:solidFill>
                <a:latin typeface="Arial" panose="020B0604020202020204" pitchFamily="34" charset="0"/>
                <a:cs typeface="Arial" panose="020B0604020202020204" pitchFamily="34" charset="0"/>
              </a:rPr>
              <a:t>Quan sát hình 13.5 em hãy:</a:t>
            </a:r>
          </a:p>
          <a:p>
            <a:pPr algn="just"/>
            <a:r>
              <a:rPr lang="en-US" sz="2800">
                <a:solidFill>
                  <a:srgbClr val="FF0066"/>
                </a:solidFill>
                <a:latin typeface="Arial" panose="020B0604020202020204" pitchFamily="34" charset="0"/>
                <a:cs typeface="Arial" panose="020B0604020202020204" pitchFamily="34" charset="0"/>
              </a:rPr>
              <a:t>- Xác định trên bản đồ các trung tâm kinh tế quan trọng của Bắc Mỹ.</a:t>
            </a:r>
          </a:p>
          <a:p>
            <a:pPr algn="just"/>
            <a:r>
              <a:rPr lang="en-US" sz="2800">
                <a:solidFill>
                  <a:srgbClr val="FF0066"/>
                </a:solidFill>
                <a:latin typeface="Arial" panose="020B0604020202020204" pitchFamily="34" charset="0"/>
                <a:cs typeface="Arial" panose="020B0604020202020204" pitchFamily="34" charset="0"/>
              </a:rPr>
              <a:t>- Kể tên các ngành kinh tế ở một số trung tâm</a:t>
            </a:r>
            <a:r>
              <a:rPr lang="vi-VN" sz="2800">
                <a:solidFill>
                  <a:srgbClr val="FF0066"/>
                </a:solidFill>
                <a:latin typeface="Arial" panose="020B0604020202020204" pitchFamily="34" charset="0"/>
                <a:cs typeface="Arial" panose="020B0604020202020204" pitchFamily="34" charset="0"/>
              </a:rPr>
              <a:t>.</a:t>
            </a:r>
            <a:endParaRPr lang="en-US" sz="2800">
              <a:solidFill>
                <a:srgbClr val="FF006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4A64EB6-852C-4713-A7CD-E4253C9A9968}"/>
              </a:ext>
            </a:extLst>
          </p:cNvPr>
          <p:cNvGrpSpPr/>
          <p:nvPr/>
        </p:nvGrpSpPr>
        <p:grpSpPr>
          <a:xfrm>
            <a:off x="5768898" y="1110257"/>
            <a:ext cx="6599319" cy="5694639"/>
            <a:chOff x="5768898" y="1110257"/>
            <a:chExt cx="6599319" cy="5694639"/>
          </a:xfrm>
        </p:grpSpPr>
        <p:pic>
          <p:nvPicPr>
            <p:cNvPr id="4098" name="Picture 2">
              <a:extLst>
                <a:ext uri="{FF2B5EF4-FFF2-40B4-BE49-F238E27FC236}">
                  <a16:creationId xmlns:a16="http://schemas.microsoft.com/office/drawing/2014/main" id="{DADCD373-B699-4C8C-A7D0-FDE15A4FB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F9D38EE-1FB9-4846-8454-E02C30699966}"/>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532C5628-94CE-43F2-9371-9404404E55F5}"/>
              </a:ext>
            </a:extLst>
          </p:cNvPr>
          <p:cNvGrpSpPr/>
          <p:nvPr/>
        </p:nvGrpSpPr>
        <p:grpSpPr>
          <a:xfrm>
            <a:off x="1622913" y="1088332"/>
            <a:ext cx="3810866" cy="827835"/>
            <a:chOff x="3222881" y="908516"/>
            <a:chExt cx="3514971" cy="682233"/>
          </a:xfrm>
        </p:grpSpPr>
        <p:sp>
          <p:nvSpPr>
            <p:cNvPr id="14" name="Rectangle: Rounded Corners 13">
              <a:extLst>
                <a:ext uri="{FF2B5EF4-FFF2-40B4-BE49-F238E27FC236}">
                  <a16:creationId xmlns:a16="http://schemas.microsoft.com/office/drawing/2014/main" id="{C0B1B2E8-863B-4662-ADE6-BE23EF79905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1E53FE6E-E4F0-4427-8D10-CDBDE5CF2658}"/>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6" name="Group 15">
            <a:extLst>
              <a:ext uri="{FF2B5EF4-FFF2-40B4-BE49-F238E27FC236}">
                <a16:creationId xmlns:a16="http://schemas.microsoft.com/office/drawing/2014/main" id="{B7D07B16-01E8-4ABF-8999-18BC4E27A0F2}"/>
              </a:ext>
            </a:extLst>
          </p:cNvPr>
          <p:cNvGrpSpPr/>
          <p:nvPr/>
        </p:nvGrpSpPr>
        <p:grpSpPr>
          <a:xfrm>
            <a:off x="496108" y="4984623"/>
            <a:ext cx="848449" cy="796469"/>
            <a:chOff x="3634055" y="3302115"/>
            <a:chExt cx="848449" cy="796469"/>
          </a:xfrm>
        </p:grpSpPr>
        <p:pic>
          <p:nvPicPr>
            <p:cNvPr id="17" name="Picture 16">
              <a:extLst>
                <a:ext uri="{FF2B5EF4-FFF2-40B4-BE49-F238E27FC236}">
                  <a16:creationId xmlns:a16="http://schemas.microsoft.com/office/drawing/2014/main" id="{16540775-268E-469E-A250-FAE5EE6B17B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8" name="Picture 17">
              <a:extLst>
                <a:ext uri="{FF2B5EF4-FFF2-40B4-BE49-F238E27FC236}">
                  <a16:creationId xmlns:a16="http://schemas.microsoft.com/office/drawing/2014/main" id="{5B76C780-7BEE-410A-8FD9-240418BAFE0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9" name="3 Minute Timer (Nho)">
            <a:hlinkClick r:id="" action="ppaction://media"/>
            <a:extLst>
              <a:ext uri="{FF2B5EF4-FFF2-40B4-BE49-F238E27FC236}">
                <a16:creationId xmlns:a16="http://schemas.microsoft.com/office/drawing/2014/main" id="{EF9005F6-07FB-46B7-993A-A2DB1DFBE5D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026385" y="5653075"/>
            <a:ext cx="1472856" cy="827835"/>
          </a:xfrm>
          <a:prstGeom prst="rect">
            <a:avLst/>
          </a:prstGeom>
        </p:spPr>
      </p:pic>
      <p:sp>
        <p:nvSpPr>
          <p:cNvPr id="20" name="Rectangle 19">
            <a:extLst>
              <a:ext uri="{FF2B5EF4-FFF2-40B4-BE49-F238E27FC236}">
                <a16:creationId xmlns:a16="http://schemas.microsoft.com/office/drawing/2014/main" id="{951673F1-5F24-47BA-9BDB-DA4DA7426B60}"/>
              </a:ext>
            </a:extLst>
          </p:cNvPr>
          <p:cNvSpPr/>
          <p:nvPr/>
        </p:nvSpPr>
        <p:spPr>
          <a:xfrm>
            <a:off x="1470801" y="522452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1" name="Rectangle 20">
            <a:extLst>
              <a:ext uri="{FF2B5EF4-FFF2-40B4-BE49-F238E27FC236}">
                <a16:creationId xmlns:a16="http://schemas.microsoft.com/office/drawing/2014/main" id="{971EC916-8D99-40E9-B62F-0C00C94A190C}"/>
              </a:ext>
            </a:extLst>
          </p:cNvPr>
          <p:cNvSpPr/>
          <p:nvPr/>
        </p:nvSpPr>
        <p:spPr>
          <a:xfrm>
            <a:off x="694984" y="600764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2" name="Hình ảnh 4">
            <a:extLst>
              <a:ext uri="{FF2B5EF4-FFF2-40B4-BE49-F238E27FC236}">
                <a16:creationId xmlns:a16="http://schemas.microsoft.com/office/drawing/2014/main" id="{BD9D8FC0-2606-4482-ABA2-8C23FD43374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577464" y="916546"/>
            <a:ext cx="819062" cy="1308147"/>
          </a:xfrm>
          <a:prstGeom prst="rect">
            <a:avLst/>
          </a:prstGeom>
        </p:spPr>
      </p:pic>
    </p:spTree>
    <p:extLst>
      <p:ext uri="{BB962C8B-B14F-4D97-AF65-F5344CB8AC3E}">
        <p14:creationId xmlns:p14="http://schemas.microsoft.com/office/powerpoint/2010/main" val="21330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22" presetClass="entr" presetSubtype="8"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9"/>
                </p:tgtEl>
              </p:cMediaNode>
            </p:video>
          </p:childTnLst>
        </p:cTn>
      </p:par>
    </p:tnLst>
    <p:bldLst>
      <p:bldP spid="5" grpId="0"/>
      <p:bldP spid="6" grpId="0" animBg="1"/>
      <p:bldP spid="7" grpId="0" animBg="1"/>
      <p:bldP spid="9" grpId="0" animBg="1"/>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01B772-1A16-4BC2-85F2-185A50EAA434}"/>
              </a:ext>
            </a:extLst>
          </p:cNvPr>
          <p:cNvGrpSpPr/>
          <p:nvPr/>
        </p:nvGrpSpPr>
        <p:grpSpPr>
          <a:xfrm>
            <a:off x="5397191" y="401443"/>
            <a:ext cx="7037934" cy="6303091"/>
            <a:chOff x="5768898" y="1110257"/>
            <a:chExt cx="6599319" cy="5694639"/>
          </a:xfrm>
        </p:grpSpPr>
        <p:pic>
          <p:nvPicPr>
            <p:cNvPr id="3" name="Picture 2">
              <a:extLst>
                <a:ext uri="{FF2B5EF4-FFF2-40B4-BE49-F238E27FC236}">
                  <a16:creationId xmlns:a16="http://schemas.microsoft.com/office/drawing/2014/main" id="{4C030861-358E-42AB-B521-13C693B78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CA27DE-067A-4B96-B96F-238408EBBC3D}"/>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B12E28BF-4F35-417B-B9D0-BA8DDC742E56}"/>
              </a:ext>
            </a:extLst>
          </p:cNvPr>
          <p:cNvSpPr/>
          <p:nvPr/>
        </p:nvSpPr>
        <p:spPr>
          <a:xfrm>
            <a:off x="97956" y="830810"/>
            <a:ext cx="5697865"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Khu vực phía tây ven biển Thái Bình Dương:.</a:t>
            </a:r>
            <a:endParaRPr lang="en-US" sz="2800"/>
          </a:p>
        </p:txBody>
      </p:sp>
      <p:sp>
        <p:nvSpPr>
          <p:cNvPr id="6" name="Flowchart: Connector 5">
            <a:extLst>
              <a:ext uri="{FF2B5EF4-FFF2-40B4-BE49-F238E27FC236}">
                <a16:creationId xmlns:a16="http://schemas.microsoft.com/office/drawing/2014/main" id="{99273C40-552A-4293-8403-EC5B8F8C11F9}"/>
              </a:ext>
            </a:extLst>
          </p:cNvPr>
          <p:cNvSpPr/>
          <p:nvPr/>
        </p:nvSpPr>
        <p:spPr>
          <a:xfrm>
            <a:off x="8094492" y="309044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092A670-82E3-4E44-A731-ABE974E8BA18}"/>
              </a:ext>
            </a:extLst>
          </p:cNvPr>
          <p:cNvSpPr/>
          <p:nvPr/>
        </p:nvSpPr>
        <p:spPr>
          <a:xfrm>
            <a:off x="8094492" y="3216971"/>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B03D900-D30B-46F2-A326-9E92CE3058B5}"/>
              </a:ext>
            </a:extLst>
          </p:cNvPr>
          <p:cNvSpPr/>
          <p:nvPr/>
        </p:nvSpPr>
        <p:spPr>
          <a:xfrm>
            <a:off x="7764454" y="410776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7E9E8DF-56DC-4D5D-9F9D-81E2BF8F57FF}"/>
              </a:ext>
            </a:extLst>
          </p:cNvPr>
          <p:cNvSpPr/>
          <p:nvPr/>
        </p:nvSpPr>
        <p:spPr>
          <a:xfrm flipH="1">
            <a:off x="7957982" y="4431464"/>
            <a:ext cx="468014" cy="49673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0AC470A-1593-452E-98F0-AB4071230DE9}"/>
              </a:ext>
            </a:extLst>
          </p:cNvPr>
          <p:cNvSpPr/>
          <p:nvPr/>
        </p:nvSpPr>
        <p:spPr>
          <a:xfrm>
            <a:off x="8237209" y="4238668"/>
            <a:ext cx="334014" cy="336776"/>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F3FD7E-3A08-41BF-A983-CE265DE527C9}"/>
              </a:ext>
            </a:extLst>
          </p:cNvPr>
          <p:cNvSpPr/>
          <p:nvPr/>
        </p:nvSpPr>
        <p:spPr>
          <a:xfrm>
            <a:off x="64093" y="1872208"/>
            <a:ext cx="5545237"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+Khu vực phía Bắc: </a:t>
            </a:r>
          </a:p>
        </p:txBody>
      </p:sp>
      <p:sp>
        <p:nvSpPr>
          <p:cNvPr id="12" name="Rectangle 11">
            <a:extLst>
              <a:ext uri="{FF2B5EF4-FFF2-40B4-BE49-F238E27FC236}">
                <a16:creationId xmlns:a16="http://schemas.microsoft.com/office/drawing/2014/main" id="{609D1705-7258-4100-A2A1-840AFA6D64F9}"/>
              </a:ext>
            </a:extLst>
          </p:cNvPr>
          <p:cNvSpPr/>
          <p:nvPr/>
        </p:nvSpPr>
        <p:spPr>
          <a:xfrm>
            <a:off x="32047" y="2452433"/>
            <a:ext cx="5545237"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đông ven biển Đại Tây Dương:</a:t>
            </a:r>
            <a:endParaRPr lang="en-US" sz="2800">
              <a:solidFill>
                <a:srgbClr val="1B04FA"/>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2DC3CF20-0E22-4A94-991E-8362119EF46C}"/>
              </a:ext>
            </a:extLst>
          </p:cNvPr>
          <p:cNvSpPr/>
          <p:nvPr/>
        </p:nvSpPr>
        <p:spPr>
          <a:xfrm>
            <a:off x="8756686" y="281970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5EC8A471-1B82-4BA5-9D90-8EDEC7FE28C6}"/>
              </a:ext>
            </a:extLst>
          </p:cNvPr>
          <p:cNvSpPr/>
          <p:nvPr/>
        </p:nvSpPr>
        <p:spPr>
          <a:xfrm>
            <a:off x="8580516" y="303845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B98A8-03C6-4B5A-BB53-36BF5AABC2B6}"/>
              </a:ext>
            </a:extLst>
          </p:cNvPr>
          <p:cNvSpPr/>
          <p:nvPr/>
        </p:nvSpPr>
        <p:spPr>
          <a:xfrm>
            <a:off x="32047" y="3446957"/>
            <a:ext cx="5545237"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Nam: Hiu-xtơn.</a:t>
            </a:r>
            <a:endParaRPr lang="en-US" sz="2800">
              <a:solidFill>
                <a:srgbClr val="1B04FA"/>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D1569EBE-85E1-47ED-AAFE-4F7E3B9E10E5}"/>
              </a:ext>
            </a:extLst>
          </p:cNvPr>
          <p:cNvSpPr/>
          <p:nvPr/>
        </p:nvSpPr>
        <p:spPr>
          <a:xfrm flipH="1">
            <a:off x="10868169" y="3918771"/>
            <a:ext cx="428016" cy="39726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5DD56DE-3524-45FF-81CE-B4CA5B259229}"/>
              </a:ext>
            </a:extLst>
          </p:cNvPr>
          <p:cNvSpPr/>
          <p:nvPr/>
        </p:nvSpPr>
        <p:spPr>
          <a:xfrm>
            <a:off x="10522163" y="372099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3C302477-BA61-4B32-BC8A-1A4A29618FCA}"/>
              </a:ext>
            </a:extLst>
          </p:cNvPr>
          <p:cNvSpPr/>
          <p:nvPr/>
        </p:nvSpPr>
        <p:spPr>
          <a:xfrm>
            <a:off x="10819917" y="3555525"/>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88AE0793-971F-4C59-BFED-DEAC86FCA56F}"/>
              </a:ext>
            </a:extLst>
          </p:cNvPr>
          <p:cNvSpPr/>
          <p:nvPr/>
        </p:nvSpPr>
        <p:spPr>
          <a:xfrm>
            <a:off x="9983671" y="405954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57D39B4C-734F-4D05-B39F-BB3FDA320088}"/>
              </a:ext>
            </a:extLst>
          </p:cNvPr>
          <p:cNvSpPr/>
          <p:nvPr/>
        </p:nvSpPr>
        <p:spPr>
          <a:xfrm>
            <a:off x="11060655" y="372231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6B43DC24-2BFE-428C-AF74-7DB66CB961E5}"/>
              </a:ext>
            </a:extLst>
          </p:cNvPr>
          <p:cNvSpPr/>
          <p:nvPr/>
        </p:nvSpPr>
        <p:spPr>
          <a:xfrm>
            <a:off x="10308718" y="3938485"/>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5898F31B-312C-43BE-B0C9-EC4EDE498B97}"/>
              </a:ext>
            </a:extLst>
          </p:cNvPr>
          <p:cNvSpPr/>
          <p:nvPr/>
        </p:nvSpPr>
        <p:spPr>
          <a:xfrm>
            <a:off x="9533905" y="5115194"/>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ADBABC-F8F3-4E12-81B3-577BA08A94C1}"/>
              </a:ext>
            </a:extLst>
          </p:cNvPr>
          <p:cNvSpPr/>
          <p:nvPr/>
        </p:nvSpPr>
        <p:spPr>
          <a:xfrm>
            <a:off x="0" y="7107"/>
            <a:ext cx="6533302" cy="461665"/>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a:t>
            </a:r>
            <a:r>
              <a:rPr lang="en-US" sz="2400">
                <a:solidFill>
                  <a:srgbClr val="00B050"/>
                </a:solidFill>
                <a:latin typeface="Arial" panose="020B0604020202020204" pitchFamily="34" charset="0"/>
                <a:cs typeface="Arial" panose="020B0604020202020204" pitchFamily="34" charset="0"/>
              </a:rPr>
              <a:t>Các trung tâm kinh tế quan trọng ở Bắc Mỹ</a:t>
            </a:r>
          </a:p>
        </p:txBody>
      </p:sp>
    </p:spTree>
    <p:extLst>
      <p:ext uri="{BB962C8B-B14F-4D97-AF65-F5344CB8AC3E}">
        <p14:creationId xmlns:p14="http://schemas.microsoft.com/office/powerpoint/2010/main" val="38948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arn(inVertical)">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p:bldP spid="13" grpId="0" animBg="1"/>
      <p:bldP spid="14" grpId="0" animBg="1"/>
      <p:bldP spid="15" grpId="0"/>
      <p:bldP spid="17"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49853D-6D8C-4A3C-9DA6-9A0F51969D1E}"/>
              </a:ext>
            </a:extLst>
          </p:cNvPr>
          <p:cNvPicPr>
            <a:picLocks noChangeAspect="1"/>
          </p:cNvPicPr>
          <p:nvPr/>
        </p:nvPicPr>
        <p:blipFill>
          <a:blip r:embed="rId4"/>
          <a:stretch>
            <a:fillRect/>
          </a:stretch>
        </p:blipFill>
        <p:spPr>
          <a:xfrm>
            <a:off x="501594" y="615641"/>
            <a:ext cx="1698418" cy="1643790"/>
          </a:xfrm>
          <a:prstGeom prst="rect">
            <a:avLst/>
          </a:prstGeom>
        </p:spPr>
      </p:pic>
      <p:pic>
        <p:nvPicPr>
          <p:cNvPr id="12" name="Picture 11">
            <a:extLst>
              <a:ext uri="{FF2B5EF4-FFF2-40B4-BE49-F238E27FC236}">
                <a16:creationId xmlns:a16="http://schemas.microsoft.com/office/drawing/2014/main" id="{5D674D02-623D-4E9B-A95D-F726AE251CC6}"/>
              </a:ext>
            </a:extLst>
          </p:cNvPr>
          <p:cNvPicPr>
            <a:picLocks noChangeAspect="1"/>
          </p:cNvPicPr>
          <p:nvPr/>
        </p:nvPicPr>
        <p:blipFill>
          <a:blip r:embed="rId5"/>
          <a:stretch>
            <a:fillRect/>
          </a:stretch>
        </p:blipFill>
        <p:spPr>
          <a:xfrm>
            <a:off x="2665869" y="2812971"/>
            <a:ext cx="1992398" cy="1484308"/>
          </a:xfrm>
          <a:prstGeom prst="rect">
            <a:avLst/>
          </a:prstGeom>
        </p:spPr>
      </p:pic>
      <p:sp>
        <p:nvSpPr>
          <p:cNvPr id="13" name="Rectangle 12">
            <a:extLst>
              <a:ext uri="{FF2B5EF4-FFF2-40B4-BE49-F238E27FC236}">
                <a16:creationId xmlns:a16="http://schemas.microsoft.com/office/drawing/2014/main" id="{9E52547E-AF67-4A35-912B-4FE07282D724}"/>
              </a:ext>
            </a:extLst>
          </p:cNvPr>
          <p:cNvSpPr/>
          <p:nvPr/>
        </p:nvSpPr>
        <p:spPr>
          <a:xfrm>
            <a:off x="167105" y="2256405"/>
            <a:ext cx="340414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Công nghệ thông tin</a:t>
            </a:r>
            <a:endParaRPr lang="en-US" sz="20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488BAEF-D694-48A5-B175-04CAD7C5F14D}"/>
              </a:ext>
            </a:extLst>
          </p:cNvPr>
          <p:cNvSpPr/>
          <p:nvPr/>
        </p:nvSpPr>
        <p:spPr>
          <a:xfrm>
            <a:off x="2514010" y="4297279"/>
            <a:ext cx="494565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Chế biến nông sản.</a:t>
            </a:r>
            <a:endParaRPr lang="en-US" sz="2000">
              <a:solidFill>
                <a:srgbClr val="1B04FA"/>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F3D699F-B231-488B-8CE7-DE5ABF99BF10}"/>
              </a:ext>
            </a:extLst>
          </p:cNvPr>
          <p:cNvGrpSpPr/>
          <p:nvPr/>
        </p:nvGrpSpPr>
        <p:grpSpPr>
          <a:xfrm>
            <a:off x="587655" y="4799701"/>
            <a:ext cx="2542121" cy="1784719"/>
            <a:chOff x="3115146" y="3221173"/>
            <a:chExt cx="2542121" cy="1784719"/>
          </a:xfrm>
        </p:grpSpPr>
        <p:sp>
          <p:nvSpPr>
            <p:cNvPr id="19" name="Rectangle 18">
              <a:extLst>
                <a:ext uri="{FF2B5EF4-FFF2-40B4-BE49-F238E27FC236}">
                  <a16:creationId xmlns:a16="http://schemas.microsoft.com/office/drawing/2014/main" id="{90149066-AB1F-41F8-BBED-C8E5A01DFFB3}"/>
                </a:ext>
              </a:extLst>
            </p:cNvPr>
            <p:cNvSpPr/>
            <p:nvPr/>
          </p:nvSpPr>
          <p:spPr>
            <a:xfrm>
              <a:off x="3252440" y="4605782"/>
              <a:ext cx="2404827" cy="400110"/>
            </a:xfrm>
            <a:prstGeom prst="rect">
              <a:avLst/>
            </a:prstGeom>
          </p:spPr>
          <p:txBody>
            <a:bodyPr wrap="square">
              <a:spAutoFit/>
            </a:bodyPr>
            <a:lstStyle/>
            <a:p>
              <a:r>
                <a:rPr lang="vi-VN" sz="2000">
                  <a:solidFill>
                    <a:srgbClr val="1B04FA"/>
                  </a:solidFill>
                  <a:latin typeface="Arial" panose="020B0604020202020204" pitchFamily="34" charset="0"/>
                  <a:cs typeface="Arial" panose="020B0604020202020204" pitchFamily="34" charset="0"/>
                </a:rPr>
                <a:t>Tài chính</a:t>
              </a:r>
              <a:endParaRPr lang="en-US" sz="2000">
                <a:solidFill>
                  <a:srgbClr val="1B04FA"/>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3C35D7F-86FA-44D9-8691-8FBF846F1942}"/>
                </a:ext>
              </a:extLst>
            </p:cNvPr>
            <p:cNvPicPr>
              <a:picLocks noChangeAspect="1"/>
            </p:cNvPicPr>
            <p:nvPr/>
          </p:nvPicPr>
          <p:blipFill>
            <a:blip r:embed="rId6"/>
            <a:stretch>
              <a:fillRect/>
            </a:stretch>
          </p:blipFill>
          <p:spPr>
            <a:xfrm>
              <a:off x="3115146" y="3221173"/>
              <a:ext cx="2072943" cy="1426738"/>
            </a:xfrm>
            <a:prstGeom prst="rect">
              <a:avLst/>
            </a:prstGeom>
          </p:spPr>
        </p:pic>
      </p:grpSp>
    </p:spTree>
    <p:extLst>
      <p:ext uri="{BB962C8B-B14F-4D97-AF65-F5344CB8AC3E}">
        <p14:creationId xmlns:p14="http://schemas.microsoft.com/office/powerpoint/2010/main" val="25552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BB4A677-E180-490B-A2DC-A7D50BED59E4}"/>
              </a:ext>
            </a:extLst>
          </p:cNvPr>
          <p:cNvGrpSpPr/>
          <p:nvPr/>
        </p:nvGrpSpPr>
        <p:grpSpPr>
          <a:xfrm>
            <a:off x="141741" y="1012523"/>
            <a:ext cx="2256060" cy="2196892"/>
            <a:chOff x="141741" y="1012523"/>
            <a:chExt cx="2256060" cy="2196892"/>
          </a:xfrm>
        </p:grpSpPr>
        <p:sp>
          <p:nvSpPr>
            <p:cNvPr id="20" name="Rectangle 19">
              <a:extLst>
                <a:ext uri="{FF2B5EF4-FFF2-40B4-BE49-F238E27FC236}">
                  <a16:creationId xmlns:a16="http://schemas.microsoft.com/office/drawing/2014/main" id="{15B60595-CF71-4629-8773-43CE978846B9}"/>
                </a:ext>
              </a:extLst>
            </p:cNvPr>
            <p:cNvSpPr/>
            <p:nvPr/>
          </p:nvSpPr>
          <p:spPr>
            <a:xfrm>
              <a:off x="701431" y="2747750"/>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Cơ khí</a:t>
              </a:r>
              <a:endParaRPr lang="en-US" sz="2400">
                <a:solidFill>
                  <a:srgbClr val="1B04FA"/>
                </a:solidFill>
                <a:latin typeface="Arial" panose="020B0604020202020204" pitchFamily="34" charset="0"/>
                <a:cs typeface="Arial" panose="020B0604020202020204" pitchFamily="34" charset="0"/>
              </a:endParaRPr>
            </a:p>
          </p:txBody>
        </p:sp>
        <p:pic>
          <p:nvPicPr>
            <p:cNvPr id="21" name="Picture 2" descr="Quản lý sản xuất cơ khí có những cách nào? | Cloudify">
              <a:extLst>
                <a:ext uri="{FF2B5EF4-FFF2-40B4-BE49-F238E27FC236}">
                  <a16:creationId xmlns:a16="http://schemas.microsoft.com/office/drawing/2014/main" id="{D0A9B5B8-73AD-4AB4-9EDE-D5EB3D062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41" y="1012523"/>
              <a:ext cx="2256060" cy="1692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83B14EFF-50D1-48D1-91C7-93061604C8F7}"/>
              </a:ext>
            </a:extLst>
          </p:cNvPr>
          <p:cNvGrpSpPr/>
          <p:nvPr/>
        </p:nvGrpSpPr>
        <p:grpSpPr>
          <a:xfrm>
            <a:off x="241303" y="4922340"/>
            <a:ext cx="2542121" cy="1846274"/>
            <a:chOff x="3115146" y="3221173"/>
            <a:chExt cx="2542121" cy="1846274"/>
          </a:xfrm>
        </p:grpSpPr>
        <p:sp>
          <p:nvSpPr>
            <p:cNvPr id="23" name="Rectangle 22">
              <a:extLst>
                <a:ext uri="{FF2B5EF4-FFF2-40B4-BE49-F238E27FC236}">
                  <a16:creationId xmlns:a16="http://schemas.microsoft.com/office/drawing/2014/main" id="{FE244C73-F079-4619-A841-B3782C28C845}"/>
                </a:ext>
              </a:extLst>
            </p:cNvPr>
            <p:cNvSpPr/>
            <p:nvPr/>
          </p:nvSpPr>
          <p:spPr>
            <a:xfrm>
              <a:off x="3252440" y="4605782"/>
              <a:ext cx="2404827"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Tài chính</a:t>
              </a:r>
              <a:endParaRPr lang="en-US" sz="2400">
                <a:solidFill>
                  <a:srgbClr val="1B04FA"/>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7D424F9A-9D85-42B4-900C-4587C3EE5303}"/>
                </a:ext>
              </a:extLst>
            </p:cNvPr>
            <p:cNvPicPr>
              <a:picLocks noChangeAspect="1"/>
            </p:cNvPicPr>
            <p:nvPr/>
          </p:nvPicPr>
          <p:blipFill>
            <a:blip r:embed="rId5"/>
            <a:stretch>
              <a:fillRect/>
            </a:stretch>
          </p:blipFill>
          <p:spPr>
            <a:xfrm>
              <a:off x="3115146" y="3221173"/>
              <a:ext cx="2072943" cy="1426738"/>
            </a:xfrm>
            <a:prstGeom prst="rect">
              <a:avLst/>
            </a:prstGeom>
          </p:spPr>
        </p:pic>
      </p:grpSp>
      <p:grpSp>
        <p:nvGrpSpPr>
          <p:cNvPr id="26" name="Group 25">
            <a:extLst>
              <a:ext uri="{FF2B5EF4-FFF2-40B4-BE49-F238E27FC236}">
                <a16:creationId xmlns:a16="http://schemas.microsoft.com/office/drawing/2014/main" id="{1410873A-4A92-41C8-96A3-CC0711730DCE}"/>
              </a:ext>
            </a:extLst>
          </p:cNvPr>
          <p:cNvGrpSpPr/>
          <p:nvPr/>
        </p:nvGrpSpPr>
        <p:grpSpPr>
          <a:xfrm>
            <a:off x="2397801" y="2432990"/>
            <a:ext cx="3105583" cy="2545106"/>
            <a:chOff x="2365150" y="750746"/>
            <a:chExt cx="3105583" cy="2545106"/>
          </a:xfrm>
        </p:grpSpPr>
        <p:pic>
          <p:nvPicPr>
            <p:cNvPr id="3" name="Picture 2">
              <a:extLst>
                <a:ext uri="{FF2B5EF4-FFF2-40B4-BE49-F238E27FC236}">
                  <a16:creationId xmlns:a16="http://schemas.microsoft.com/office/drawing/2014/main" id="{1DA614A2-9F2D-4823-829C-3EF21876EF71}"/>
                </a:ext>
              </a:extLst>
            </p:cNvPr>
            <p:cNvPicPr>
              <a:picLocks noChangeAspect="1"/>
            </p:cNvPicPr>
            <p:nvPr/>
          </p:nvPicPr>
          <p:blipFill>
            <a:blip r:embed="rId6"/>
            <a:stretch>
              <a:fillRect/>
            </a:stretch>
          </p:blipFill>
          <p:spPr>
            <a:xfrm>
              <a:off x="2365150" y="750746"/>
              <a:ext cx="3105583" cy="2191056"/>
            </a:xfrm>
            <a:prstGeom prst="rect">
              <a:avLst/>
            </a:prstGeom>
          </p:spPr>
        </p:pic>
        <p:sp>
          <p:nvSpPr>
            <p:cNvPr id="25" name="TextBox 24">
              <a:extLst>
                <a:ext uri="{FF2B5EF4-FFF2-40B4-BE49-F238E27FC236}">
                  <a16:creationId xmlns:a16="http://schemas.microsoft.com/office/drawing/2014/main" id="{9EA9FDA2-AC08-4045-B09C-C24E65C2D38D}"/>
                </a:ext>
              </a:extLst>
            </p:cNvPr>
            <p:cNvSpPr txBox="1"/>
            <p:nvPr/>
          </p:nvSpPr>
          <p:spPr>
            <a:xfrm>
              <a:off x="2562982" y="2895742"/>
              <a:ext cx="2644954" cy="400110"/>
            </a:xfrm>
            <a:prstGeom prst="rect">
              <a:avLst/>
            </a:prstGeom>
            <a:noFill/>
          </p:spPr>
          <p:txBody>
            <a:bodyPr wrap="square" rtlCol="0">
              <a:spAutoFit/>
            </a:bodyPr>
            <a:lstStyle/>
            <a:p>
              <a:r>
                <a:rPr lang="vi-VN" sz="2000">
                  <a:solidFill>
                    <a:srgbClr val="1B04FA"/>
                  </a:solidFill>
                </a:rPr>
                <a:t>Nghiên cứu khoa học</a:t>
              </a:r>
              <a:endParaRPr lang="en-US" sz="2000">
                <a:solidFill>
                  <a:srgbClr val="1B04FA"/>
                </a:solidFill>
              </a:endParaRPr>
            </a:p>
          </p:txBody>
        </p:sp>
      </p:grpSp>
    </p:spTree>
    <p:extLst>
      <p:ext uri="{BB962C8B-B14F-4D97-AF65-F5344CB8AC3E}">
        <p14:creationId xmlns:p14="http://schemas.microsoft.com/office/powerpoint/2010/main" val="41379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id="{6E55E3A2-7E2F-4783-96DB-AE9AF3E23A99}"/>
              </a:ext>
            </a:extLst>
          </p:cNvPr>
          <p:cNvSpPr/>
          <p:nvPr/>
        </p:nvSpPr>
        <p:spPr>
          <a:xfrm>
            <a:off x="7964547" y="4467516"/>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FE5E36-7866-4296-88CA-F197DEB13A46}"/>
              </a:ext>
            </a:extLst>
          </p:cNvPr>
          <p:cNvSpPr/>
          <p:nvPr/>
        </p:nvSpPr>
        <p:spPr>
          <a:xfrm>
            <a:off x="416363" y="1118451"/>
            <a:ext cx="4389080" cy="3539430"/>
          </a:xfrm>
          <a:prstGeom prst="rect">
            <a:avLst/>
          </a:prstGeom>
        </p:spPr>
        <p:txBody>
          <a:bodyPr wrap="square">
            <a:spAutoFit/>
          </a:bodyPr>
          <a:lstStyle/>
          <a:p>
            <a:r>
              <a:rPr lang="vi-VN" sz="2800">
                <a:solidFill>
                  <a:srgbClr val="1B04FA"/>
                </a:solidFill>
              </a:rPr>
              <a:t>+ Lốt-an-giơ-lét: </a:t>
            </a:r>
            <a:endParaRPr lang="en-US" sz="2800">
              <a:solidFill>
                <a:srgbClr val="1B04FA"/>
              </a:solidFill>
            </a:endParaRPr>
          </a:p>
          <a:p>
            <a:r>
              <a:rPr lang="vi-VN" sz="2800">
                <a:solidFill>
                  <a:srgbClr val="1B04FA"/>
                </a:solidFill>
              </a:rPr>
              <a:t>+ Niu-Oóc:.</a:t>
            </a:r>
          </a:p>
          <a:p>
            <a:r>
              <a:rPr lang="vi-VN" sz="2800">
                <a:solidFill>
                  <a:srgbClr val="1B04FA"/>
                </a:solidFill>
              </a:rPr>
              <a:t>+ Oa-sinh-tơn: </a:t>
            </a:r>
            <a:endParaRPr lang="en-US" sz="2800">
              <a:solidFill>
                <a:srgbClr val="1B04FA"/>
              </a:solidFill>
            </a:endParaRPr>
          </a:p>
          <a:p>
            <a:r>
              <a:rPr lang="vi-VN" sz="2800">
                <a:solidFill>
                  <a:srgbClr val="1B04FA"/>
                </a:solidFill>
              </a:rPr>
              <a:t>+ Tô-rôn-tô: </a:t>
            </a:r>
            <a:endParaRPr lang="en-US" sz="2800">
              <a:solidFill>
                <a:srgbClr val="1B04FA"/>
              </a:solidFill>
            </a:endParaRPr>
          </a:p>
          <a:p>
            <a:r>
              <a:rPr lang="vi-VN" sz="2800">
                <a:solidFill>
                  <a:srgbClr val="1B04FA"/>
                </a:solidFill>
              </a:rPr>
              <a:t>+ Môn-trê-an:.</a:t>
            </a:r>
          </a:p>
          <a:p>
            <a:r>
              <a:rPr lang="vi-VN" sz="2800">
                <a:solidFill>
                  <a:srgbClr val="1B04FA"/>
                </a:solidFill>
              </a:rPr>
              <a:t>+ Si-ca-gô:</a:t>
            </a:r>
          </a:p>
          <a:p>
            <a:r>
              <a:rPr lang="vi-VN" sz="2800">
                <a:solidFill>
                  <a:srgbClr val="1B04FA"/>
                </a:solidFill>
              </a:rPr>
              <a:t>+Hau-xtơn: </a:t>
            </a:r>
            <a:endParaRPr lang="en-US" sz="2800">
              <a:solidFill>
                <a:srgbClr val="1B04FA"/>
              </a:solidFill>
            </a:endParaRPr>
          </a:p>
          <a:p>
            <a:r>
              <a:rPr lang="vi-VN" sz="2800">
                <a:solidFill>
                  <a:srgbClr val="1B04FA"/>
                </a:solidFill>
              </a:rPr>
              <a:t>+</a:t>
            </a:r>
            <a:r>
              <a:rPr lang="en-US" sz="2800">
                <a:solidFill>
                  <a:srgbClr val="1B04FA"/>
                </a:solidFill>
              </a:rPr>
              <a:t> Niu Oóc-lin</a:t>
            </a:r>
            <a:r>
              <a:rPr lang="vi-VN" sz="2800">
                <a:solidFill>
                  <a:srgbClr val="1B04FA"/>
                </a:solidFill>
              </a:rPr>
              <a:t> :</a:t>
            </a:r>
            <a:endParaRPr lang="en-US"/>
          </a:p>
        </p:txBody>
      </p:sp>
      <p:sp>
        <p:nvSpPr>
          <p:cNvPr id="27" name="Flowchart: Connector 26">
            <a:extLst>
              <a:ext uri="{FF2B5EF4-FFF2-40B4-BE49-F238E27FC236}">
                <a16:creationId xmlns:a16="http://schemas.microsoft.com/office/drawing/2014/main" id="{3D321D3C-2B25-4F4B-92A5-B7C09F06EC2A}"/>
              </a:ext>
            </a:extLst>
          </p:cNvPr>
          <p:cNvSpPr/>
          <p:nvPr/>
        </p:nvSpPr>
        <p:spPr>
          <a:xfrm>
            <a:off x="10882450" y="3912221"/>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129DCB4E-EDB5-4117-B3E4-4B80A204A7BA}"/>
              </a:ext>
            </a:extLst>
          </p:cNvPr>
          <p:cNvSpPr/>
          <p:nvPr/>
        </p:nvSpPr>
        <p:spPr>
          <a:xfrm>
            <a:off x="10809893" y="3527813"/>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044854C8-F08A-45DB-B55E-A6E7019F0449}"/>
              </a:ext>
            </a:extLst>
          </p:cNvPr>
          <p:cNvSpPr/>
          <p:nvPr/>
        </p:nvSpPr>
        <p:spPr>
          <a:xfrm>
            <a:off x="10030168" y="4047441"/>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E3272A17-1ECC-420E-B9DF-552F03EB1F53}"/>
              </a:ext>
            </a:extLst>
          </p:cNvPr>
          <p:cNvSpPr/>
          <p:nvPr/>
        </p:nvSpPr>
        <p:spPr>
          <a:xfrm>
            <a:off x="8739988" y="2888166"/>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F520DB2A-AE56-44FF-994B-84331FE8DACB}"/>
              </a:ext>
            </a:extLst>
          </p:cNvPr>
          <p:cNvSpPr/>
          <p:nvPr/>
        </p:nvSpPr>
        <p:spPr>
          <a:xfrm>
            <a:off x="9545296" y="5142585"/>
            <a:ext cx="323533" cy="299210"/>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B961F72C-6ED3-454B-8C0D-36D1B01D2C0C}"/>
              </a:ext>
            </a:extLst>
          </p:cNvPr>
          <p:cNvSpPr/>
          <p:nvPr/>
        </p:nvSpPr>
        <p:spPr>
          <a:xfrm>
            <a:off x="8563818" y="3056128"/>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8DCE8A50-416F-4573-A130-3BD10B0C7728}"/>
              </a:ext>
            </a:extLst>
          </p:cNvPr>
          <p:cNvSpPr/>
          <p:nvPr/>
        </p:nvSpPr>
        <p:spPr>
          <a:xfrm>
            <a:off x="10324878" y="3876125"/>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4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7" grpId="0" animBg="1"/>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366295-1310-49C7-AAD9-BA58D6139EAE}"/>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F2ACD8CD-7259-4AD0-B290-78D69F78380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C32D546-ADB8-4740-BB3D-DECDEA5CF80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367D5B9-0A50-4F5A-B08F-E968C7BC4A42}"/>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DE1945EE-218C-4A27-A120-C98CAD3C6743}"/>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a16="http://schemas.microsoft.com/office/drawing/2014/main" id="{74D65301-D649-452D-811B-18AE12B69FE4}"/>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0F98EC-C7A0-4A6C-A031-C73101622293}"/>
              </a:ext>
            </a:extLst>
          </p:cNvPr>
          <p:cNvSpPr/>
          <p:nvPr/>
        </p:nvSpPr>
        <p:spPr>
          <a:xfrm>
            <a:off x="205448" y="1297430"/>
            <a:ext cx="11351940" cy="3816429"/>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Các trung tâm kinh tế quan trọng ở Bắc Mỹ:</a:t>
            </a:r>
          </a:p>
          <a:p>
            <a:pPr algn="just"/>
            <a:r>
              <a:rPr lang="vi-VN" sz="3200">
                <a:solidFill>
                  <a:srgbClr val="1B04FA"/>
                </a:solidFill>
                <a:latin typeface="Arial" panose="020B0604020202020204" pitchFamily="34" charset="0"/>
                <a:cs typeface="Arial" panose="020B0604020202020204" pitchFamily="34" charset="0"/>
              </a:rPr>
              <a:t>+ Khu vực phía tây ven biển Thái Bình Dương: Van-cu-vơ, Xit-tơn, Xan Phran-xi-xcô, Lốt An-giơ-let, Lat Vê-gat.</a:t>
            </a:r>
          </a:p>
          <a:p>
            <a:pPr algn="just"/>
            <a:r>
              <a:rPr lang="vi-VN" sz="3200">
                <a:solidFill>
                  <a:srgbClr val="1B04FA"/>
                </a:solidFill>
                <a:latin typeface="Arial" panose="020B0604020202020204" pitchFamily="34" charset="0"/>
                <a:cs typeface="Arial" panose="020B0604020202020204" pitchFamily="34" charset="0"/>
              </a:rPr>
              <a:t>+ Khu vực phía Bắc: Et-mơn-tơn, Can-ga-ri.</a:t>
            </a:r>
          </a:p>
          <a:p>
            <a:pPr algn="just"/>
            <a:r>
              <a:rPr lang="vi-VN" sz="3200">
                <a:solidFill>
                  <a:srgbClr val="1B04FA"/>
                </a:solidFill>
                <a:latin typeface="Arial" panose="020B0604020202020204" pitchFamily="34" charset="0"/>
                <a:cs typeface="Arial" panose="020B0604020202020204" pitchFamily="34" charset="0"/>
              </a:rPr>
              <a:t>+ Khu vực phía đông ven biển Đại Tây Dương: Niu-Oóc, Tô-rôn-tô, Môn-trê-an, Si-ca-gô, Bô-xtơn, Đi-tơ-roi.</a:t>
            </a:r>
          </a:p>
          <a:p>
            <a:pPr algn="just"/>
            <a:r>
              <a:rPr lang="vi-VN" sz="3200">
                <a:solidFill>
                  <a:srgbClr val="1B04FA"/>
                </a:solidFill>
                <a:latin typeface="Arial" panose="020B0604020202020204" pitchFamily="34" charset="0"/>
                <a:cs typeface="Arial" panose="020B0604020202020204" pitchFamily="34" charset="0"/>
              </a:rPr>
              <a:t>+ Khu vực phía Nam: Hiu-xtơn.</a:t>
            </a:r>
          </a:p>
          <a:p>
            <a:endParaRPr lang="en-US">
              <a:solidFill>
                <a:srgbClr val="1B04FA"/>
              </a:solidFill>
            </a:endParaRPr>
          </a:p>
        </p:txBody>
      </p:sp>
      <p:pic>
        <p:nvPicPr>
          <p:cNvPr id="9" name="Picture 8" descr="book9">
            <a:extLst>
              <a:ext uri="{FF2B5EF4-FFF2-40B4-BE49-F238E27FC236}">
                <a16:creationId xmlns:a16="http://schemas.microsoft.com/office/drawing/2014/main" id="{1B8C39F1-596F-408E-ACC9-761580FD408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25591" y="424482"/>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6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314083" y="1770528"/>
            <a:ext cx="11241813" cy="1200329"/>
          </a:xfrm>
          <a:prstGeom prst="rect">
            <a:avLst/>
          </a:prstGeom>
          <a:noFill/>
          <a:ln>
            <a:solidFill>
              <a:srgbClr val="0070C0"/>
            </a:solidFill>
            <a:prstDash val="sysDash"/>
          </a:ln>
        </p:spPr>
        <p:txBody>
          <a:bodyPr wrap="square" rtlCol="0">
            <a:spAutoFit/>
          </a:bodyPr>
          <a:lstStyle/>
          <a:p>
            <a:pPr algn="ctr"/>
            <a:r>
              <a:rPr lang="vi-VN" sz="3600">
                <a:solidFill>
                  <a:srgbClr val="FF0066"/>
                </a:solidFill>
              </a:rPr>
              <a:t>Vì sao các hoạt động kinh tế ở Bắc Mỹ có hiệu quả cao về kinh tế và môi trường.</a:t>
            </a:r>
            <a:endParaRPr lang="en-US" sz="36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sp>
        <p:nvSpPr>
          <p:cNvPr id="2" name="Rectangle 1">
            <a:extLst>
              <a:ext uri="{FF2B5EF4-FFF2-40B4-BE49-F238E27FC236}">
                <a16:creationId xmlns:a16="http://schemas.microsoft.com/office/drawing/2014/main" id="{50F85D17-6A60-4BE7-848F-0080AE579C22}"/>
              </a:ext>
            </a:extLst>
          </p:cNvPr>
          <p:cNvSpPr/>
          <p:nvPr/>
        </p:nvSpPr>
        <p:spPr>
          <a:xfrm>
            <a:off x="420711" y="3067387"/>
            <a:ext cx="11028556" cy="2677656"/>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Con người có những phương thức hợp lí trong khai thác tài nguyên (đất, nước, khoáng sản, sinh vật và rừng), từ đó kinh tế Bắc Mỹ phát triển, trở thành khu vực kinh tế lớn và hiện đại hàng đầu thế giới.</a:t>
            </a:r>
          </a:p>
          <a:p>
            <a:pPr algn="just"/>
            <a:r>
              <a:rPr lang="vi-VN" sz="2800">
                <a:solidFill>
                  <a:srgbClr val="1B04FA"/>
                </a:solidFill>
                <a:latin typeface="Arial" panose="020B0604020202020204" pitchFamily="34" charset="0"/>
                <a:cs typeface="Arial" panose="020B0604020202020204" pitchFamily="34" charset="0"/>
              </a:rPr>
              <a:t>- Bên cạnh việc khai thác, con người đi liền với bảo vệ tự nhiên, bảo vệ môi trường nhằm mục tiêu phát triển bền vững.</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543339" y="1151593"/>
            <a:ext cx="11105322" cy="1754326"/>
          </a:xfrm>
          <a:prstGeom prst="rect">
            <a:avLst/>
          </a:prstGeom>
          <a:noFill/>
          <a:ln>
            <a:solidFill>
              <a:srgbClr val="00B050"/>
            </a:solidFill>
            <a:prstDash val="sysDash"/>
          </a:ln>
        </p:spPr>
        <p:txBody>
          <a:bodyPr wrap="square" rtlCol="0">
            <a:spAutoFit/>
          </a:bodyPr>
          <a:lstStyle/>
          <a:p>
            <a:pPr algn="ctr"/>
            <a:r>
              <a:rPr lang="vi-VN" sz="3600">
                <a:solidFill>
                  <a:srgbClr val="1B04FA"/>
                </a:solidFill>
              </a:rPr>
              <a:t>Em hãy tìm hiểu thông tin và giới thiệu với các bạn về một hoạt động sản xuất theo hướng phát triển bền vững ở Bắc Mỹ.</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1480857" y="69505"/>
            <a:ext cx="805716" cy="943537"/>
          </a:xfrm>
          <a:prstGeom prst="rect">
            <a:avLst/>
          </a:prstGeom>
        </p:spPr>
      </p:pic>
      <p:sp>
        <p:nvSpPr>
          <p:cNvPr id="9" name="Rectangle 8">
            <a:extLst>
              <a:ext uri="{FF2B5EF4-FFF2-40B4-BE49-F238E27FC236}">
                <a16:creationId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261657" y="2963545"/>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08ACE7-CBC4-42FE-B039-E59741087CB9}"/>
              </a:ext>
            </a:extLst>
          </p:cNvPr>
          <p:cNvSpPr/>
          <p:nvPr/>
        </p:nvSpPr>
        <p:spPr>
          <a:xfrm>
            <a:off x="0" y="2150526"/>
            <a:ext cx="12164612" cy="2002728"/>
          </a:xfrm>
          <a:prstGeom prst="rect">
            <a:avLst/>
          </a:prstGeom>
        </p:spPr>
        <p:txBody>
          <a:bodyPr wrap="square">
            <a:spAutoFit/>
          </a:bodyPr>
          <a:lstStyle/>
          <a:p>
            <a:pPr indent="180340" algn="ctr">
              <a:lnSpc>
                <a:spcPct val="120000"/>
              </a:lnSpc>
              <a:spcAft>
                <a:spcPts val="600"/>
              </a:spcAft>
            </a:pPr>
            <a:r>
              <a:rPr lang="vi-VN" sz="5400">
                <a:solidFill>
                  <a:srgbClr val="FF0000"/>
                </a:solidFill>
                <a:latin typeface="#9Slide03 AllRoundGothic" panose="020B0703020202020104" pitchFamily="34" charset="0"/>
                <a:ea typeface="Calibri" panose="020F0502020204030204" pitchFamily="34" charset="0"/>
              </a:rPr>
              <a:t>Liệt kê nhanh </a:t>
            </a:r>
            <a:r>
              <a:rPr lang="en-US" sz="5400">
                <a:solidFill>
                  <a:srgbClr val="FF0000"/>
                </a:solidFill>
                <a:latin typeface="#9Slide03 AllRoundGothic" panose="020B0703020202020104" pitchFamily="34" charset="0"/>
                <a:ea typeface="Calibri" panose="020F0502020204030204" pitchFamily="34" charset="0"/>
              </a:rPr>
              <a:t>các đô thị lớn của Bắc Mĩ</a:t>
            </a:r>
            <a:endParaRPr lang="en-US" sz="5400">
              <a:solidFill>
                <a:srgbClr val="FF0000"/>
              </a:solidFill>
              <a:effectLst/>
              <a:latin typeface="#9Slide03 AllRoundGothic" panose="020B0703020202020104" pitchFamily="34" charset="0"/>
              <a:ea typeface="Calibri" panose="020F0502020204030204" pitchFamily="34" charset="0"/>
            </a:endParaRPr>
          </a:p>
        </p:txBody>
      </p:sp>
      <p:sp>
        <p:nvSpPr>
          <p:cNvPr id="3" name="TextBox 2">
            <a:extLst>
              <a:ext uri="{FF2B5EF4-FFF2-40B4-BE49-F238E27FC236}">
                <a16:creationId xmlns:a16="http://schemas.microsoft.com/office/drawing/2014/main" id="{6E928FF3-2D55-4524-B0E8-CEB9FA09C133}"/>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4" name="Hình ảnh 4">
            <a:extLst>
              <a:ext uri="{FF2B5EF4-FFF2-40B4-BE49-F238E27FC236}">
                <a16:creationId xmlns:a16="http://schemas.microsoft.com/office/drawing/2014/main" id="{89240F0A-15E9-4829-9190-7F08FA6DC8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085340" y="80304"/>
            <a:ext cx="990600" cy="1582116"/>
          </a:xfrm>
          <a:prstGeom prst="rect">
            <a:avLst/>
          </a:prstGeom>
        </p:spPr>
      </p:pic>
      <p:pic>
        <p:nvPicPr>
          <p:cNvPr id="7" name="Picture 6">
            <a:extLst>
              <a:ext uri="{FF2B5EF4-FFF2-40B4-BE49-F238E27FC236}">
                <a16:creationId xmlns:a16="http://schemas.microsoft.com/office/drawing/2014/main" id="{CF56B8CD-1087-4EDD-BF05-629DB61BB6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pic>
        <p:nvPicPr>
          <p:cNvPr id="8" name="Picture 7">
            <a:extLst>
              <a:ext uri="{FF2B5EF4-FFF2-40B4-BE49-F238E27FC236}">
                <a16:creationId xmlns:a16="http://schemas.microsoft.com/office/drawing/2014/main" id="{148376A7-1BA5-439C-BB6F-137E81FD7F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spTree>
    <p:extLst>
      <p:ext uri="{BB962C8B-B14F-4D97-AF65-F5344CB8AC3E}">
        <p14:creationId xmlns:p14="http://schemas.microsoft.com/office/powerpoint/2010/main" val="6642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6" name="Group 45">
            <a:extLst>
              <a:ext uri="{FF2B5EF4-FFF2-40B4-BE49-F238E27FC236}">
                <a16:creationId xmlns:a16="http://schemas.microsoft.com/office/drawing/2014/main" id="{1DA25B27-3FE2-4EA9-B319-A4C74E173D37}"/>
              </a:ext>
            </a:extLst>
          </p:cNvPr>
          <p:cNvGrpSpPr/>
          <p:nvPr/>
        </p:nvGrpSpPr>
        <p:grpSpPr>
          <a:xfrm>
            <a:off x="388879" y="1935147"/>
            <a:ext cx="11660982" cy="872949"/>
            <a:chOff x="1133366" y="2220084"/>
            <a:chExt cx="5681780" cy="914400"/>
          </a:xfrm>
          <a:solidFill>
            <a:srgbClr val="FFFF9B"/>
          </a:solidFill>
        </p:grpSpPr>
        <p:sp>
          <p:nvSpPr>
            <p:cNvPr id="47" name="Arrow: Pentagon 46">
              <a:extLst>
                <a:ext uri="{FF2B5EF4-FFF2-40B4-BE49-F238E27FC236}">
                  <a16:creationId xmlns:a16="http://schemas.microsoft.com/office/drawing/2014/main" id="{DE6CBB99-1D24-4D6E-8FFA-0B27B2012F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8" name="TextBox 47">
              <a:extLst>
                <a:ext uri="{FF2B5EF4-FFF2-40B4-BE49-F238E27FC236}">
                  <a16:creationId xmlns:a16="http://schemas.microsoft.com/office/drawing/2014/main" id="{2CA35A80-CFD3-4521-AB93-32335143D21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9" name="TextBox 48">
            <a:extLst>
              <a:ext uri="{FF2B5EF4-FFF2-40B4-BE49-F238E27FC236}">
                <a16:creationId xmlns:a16="http://schemas.microsoft.com/office/drawing/2014/main" id="{44F0A733-C38A-415D-A6A2-49AA91FAC796}"/>
              </a:ext>
            </a:extLst>
          </p:cNvPr>
          <p:cNvSpPr txBox="1"/>
          <p:nvPr/>
        </p:nvSpPr>
        <p:spPr>
          <a:xfrm>
            <a:off x="1446171" y="2135579"/>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50" name="Arrow: Pentagon 49">
            <a:extLst>
              <a:ext uri="{FF2B5EF4-FFF2-40B4-BE49-F238E27FC236}">
                <a16:creationId xmlns:a16="http://schemas.microsoft.com/office/drawing/2014/main" id="{6ABB842F-89A4-43D5-B998-191B11037AB6}"/>
              </a:ext>
            </a:extLst>
          </p:cNvPr>
          <p:cNvSpPr/>
          <p:nvPr/>
        </p:nvSpPr>
        <p:spPr>
          <a:xfrm>
            <a:off x="279059" y="19322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1</a:t>
            </a:r>
            <a:endParaRPr lang="en-US" sz="4000" b="1">
              <a:latin typeface="Arial" pitchFamily="34" charset="0"/>
              <a:cs typeface="Arial" pitchFamily="34" charset="0"/>
            </a:endParaRPr>
          </a:p>
        </p:txBody>
      </p:sp>
      <p:sp>
        <p:nvSpPr>
          <p:cNvPr id="51" name="Isosceles Triangle 50">
            <a:extLst>
              <a:ext uri="{FF2B5EF4-FFF2-40B4-BE49-F238E27FC236}">
                <a16:creationId xmlns:a16="http://schemas.microsoft.com/office/drawing/2014/main" id="{1E458E45-DEE1-452B-B939-589B19DE5390}"/>
              </a:ext>
            </a:extLst>
          </p:cNvPr>
          <p:cNvSpPr/>
          <p:nvPr/>
        </p:nvSpPr>
        <p:spPr>
          <a:xfrm rot="5400000">
            <a:off x="1269791" y="22395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7D5A7D3B-F620-4B8D-929F-1C61E473FF24}"/>
              </a:ext>
            </a:extLst>
          </p:cNvPr>
          <p:cNvGrpSpPr/>
          <p:nvPr/>
        </p:nvGrpSpPr>
        <p:grpSpPr>
          <a:xfrm>
            <a:off x="1800073" y="3525473"/>
            <a:ext cx="8082981" cy="872949"/>
            <a:chOff x="1133366" y="2220084"/>
            <a:chExt cx="5681780" cy="914400"/>
          </a:xfrm>
          <a:solidFill>
            <a:schemeClr val="accent4">
              <a:lumMod val="20000"/>
              <a:lumOff val="80000"/>
            </a:schemeClr>
          </a:solidFill>
        </p:grpSpPr>
        <p:sp>
          <p:nvSpPr>
            <p:cNvPr id="53" name="Arrow: Pentagon 52">
              <a:extLst>
                <a:ext uri="{FF2B5EF4-FFF2-40B4-BE49-F238E27FC236}">
                  <a16:creationId xmlns:a16="http://schemas.microsoft.com/office/drawing/2014/main" id="{CAB58215-AC9F-423B-84E2-99DE97E03DF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a16="http://schemas.microsoft.com/office/drawing/2014/main" id="{55B9F07E-D54C-4C97-83BB-C10F53DE9B0E}"/>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a16="http://schemas.microsoft.com/office/drawing/2014/main" id="{3E5BA55F-A3CC-4C22-A214-B6DD7B47944C}"/>
              </a:ext>
            </a:extLst>
          </p:cNvPr>
          <p:cNvSpPr txBox="1"/>
          <p:nvPr/>
        </p:nvSpPr>
        <p:spPr>
          <a:xfrm>
            <a:off x="2992205" y="3683857"/>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56" name="Arrow: Pentagon 55">
            <a:extLst>
              <a:ext uri="{FF2B5EF4-FFF2-40B4-BE49-F238E27FC236}">
                <a16:creationId xmlns:a16="http://schemas.microsoft.com/office/drawing/2014/main" id="{8C287FD7-F66A-40CE-B2C7-B62A71D966D4}"/>
              </a:ext>
            </a:extLst>
          </p:cNvPr>
          <p:cNvSpPr/>
          <p:nvPr/>
        </p:nvSpPr>
        <p:spPr>
          <a:xfrm>
            <a:off x="1690253" y="352254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57" name="Isosceles Triangle 56">
            <a:extLst>
              <a:ext uri="{FF2B5EF4-FFF2-40B4-BE49-F238E27FC236}">
                <a16:creationId xmlns:a16="http://schemas.microsoft.com/office/drawing/2014/main" id="{250753FD-838A-430D-94A0-D8CCD66588D3}"/>
              </a:ext>
            </a:extLst>
          </p:cNvPr>
          <p:cNvSpPr/>
          <p:nvPr/>
        </p:nvSpPr>
        <p:spPr>
          <a:xfrm rot="5400000">
            <a:off x="2680985" y="382992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25FDCE0-A1BC-4445-8E74-9330BF7EAD79}"/>
              </a:ext>
            </a:extLst>
          </p:cNvPr>
          <p:cNvPicPr>
            <a:picLocks noChangeAspect="1"/>
          </p:cNvPicPr>
          <p:nvPr/>
        </p:nvPicPr>
        <p:blipFill>
          <a:blip r:embed="rId5"/>
          <a:stretch>
            <a:fillRect/>
          </a:stretch>
        </p:blipFill>
        <p:spPr>
          <a:xfrm>
            <a:off x="10827233" y="101365"/>
            <a:ext cx="1222629" cy="1075678"/>
          </a:xfrm>
          <a:prstGeom prst="rect">
            <a:avLst/>
          </a:prstGeom>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left)">
                                      <p:cBhvr>
                                        <p:cTn id="34" dur="500"/>
                                        <p:tgtEl>
                                          <p:spTgt spid="5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animBg="1"/>
      <p:bldP spid="51" grpId="0" animBg="1"/>
      <p:bldP spid="55" grpId="0"/>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FBE68-5868-4A4C-BE41-8A0683311311}"/>
              </a:ext>
            </a:extLst>
          </p:cNvPr>
          <p:cNvPicPr>
            <a:picLocks noChangeAspect="1"/>
          </p:cNvPicPr>
          <p:nvPr/>
        </p:nvPicPr>
        <p:blipFill>
          <a:blip r:embed="rId2"/>
          <a:stretch>
            <a:fillRect/>
          </a:stretch>
        </p:blipFill>
        <p:spPr>
          <a:xfrm>
            <a:off x="10827233" y="101365"/>
            <a:ext cx="1222629" cy="1075678"/>
          </a:xfrm>
          <a:prstGeom prst="rect">
            <a:avLst/>
          </a:prstGeom>
        </p:spPr>
      </p:pic>
      <p:grpSp>
        <p:nvGrpSpPr>
          <p:cNvPr id="8" name="Group 7">
            <a:extLst>
              <a:ext uri="{FF2B5EF4-FFF2-40B4-BE49-F238E27FC236}">
                <a16:creationId xmlns:a16="http://schemas.microsoft.com/office/drawing/2014/main" id="{D7D1B5E4-9826-4039-9AD0-CFAF74F95C28}"/>
              </a:ext>
            </a:extLst>
          </p:cNvPr>
          <p:cNvGrpSpPr/>
          <p:nvPr/>
        </p:nvGrpSpPr>
        <p:grpSpPr>
          <a:xfrm>
            <a:off x="142138" y="74174"/>
            <a:ext cx="11660982" cy="872949"/>
            <a:chOff x="1133366" y="2220084"/>
            <a:chExt cx="5681780" cy="914400"/>
          </a:xfrm>
          <a:solidFill>
            <a:srgbClr val="FFFF9B"/>
          </a:solidFill>
        </p:grpSpPr>
        <p:sp>
          <p:nvSpPr>
            <p:cNvPr id="9" name="Arrow: Pentagon 8">
              <a:extLst>
                <a:ext uri="{FF2B5EF4-FFF2-40B4-BE49-F238E27FC236}">
                  <a16:creationId xmlns:a16="http://schemas.microsoft.com/office/drawing/2014/main" id="{1F45E39F-6641-440B-A3A4-F59CE75E4C9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FD2A4955-8F77-4134-A75D-6495DBA0B05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1" name="TextBox 10">
            <a:extLst>
              <a:ext uri="{FF2B5EF4-FFF2-40B4-BE49-F238E27FC236}">
                <a16:creationId xmlns:a16="http://schemas.microsoft.com/office/drawing/2014/main" id="{5ED70599-ECDC-404B-9D54-F9C5889D808C}"/>
              </a:ext>
            </a:extLst>
          </p:cNvPr>
          <p:cNvSpPr txBox="1"/>
          <p:nvPr/>
        </p:nvSpPr>
        <p:spPr>
          <a:xfrm>
            <a:off x="1199430" y="274606"/>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id="{38FBE781-2F01-4792-B2F6-32EC8F13FBE7}"/>
              </a:ext>
            </a:extLst>
          </p:cNvPr>
          <p:cNvSpPr/>
          <p:nvPr/>
        </p:nvSpPr>
        <p:spPr>
          <a:xfrm>
            <a:off x="32318" y="7125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3" name="Isosceles Triangle 12">
            <a:extLst>
              <a:ext uri="{FF2B5EF4-FFF2-40B4-BE49-F238E27FC236}">
                <a16:creationId xmlns:a16="http://schemas.microsoft.com/office/drawing/2014/main" id="{94651D37-609B-4BC7-8CB7-C66C726DA425}"/>
              </a:ext>
            </a:extLst>
          </p:cNvPr>
          <p:cNvSpPr/>
          <p:nvPr/>
        </p:nvSpPr>
        <p:spPr>
          <a:xfrm rot="5400000">
            <a:off x="1023050" y="37862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5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713009" y="373802"/>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5037760" cy="1467352"/>
            <a:chOff x="3332480" y="250577"/>
            <a:chExt cx="6604000" cy="1467352"/>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730785" y="1198765"/>
            <a:ext cx="10730429" cy="2298065"/>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1B04FA"/>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1B04FA"/>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1B04FA"/>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4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just"/>
            <a:r>
              <a:rPr lang="en-US" sz="2800" b="1" spc="-5">
                <a:solidFill>
                  <a:srgbClr val="1B04FA"/>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1B04FA"/>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1B04FA"/>
                </a:solidFill>
                <a:latin typeface="Arial" panose="020B0604020202020204" pitchFamily="34" charset="0"/>
                <a:ea typeface="Arial" panose="020B0604020202020204" pitchFamily="34" charset="0"/>
                <a:cs typeface="Arial" panose="020B0604020202020204" pitchFamily="34" charset="0"/>
              </a:rPr>
              <a:t>: </a:t>
            </a:r>
            <a:r>
              <a:rPr lang="vi-VN" sz="2800">
                <a:solidFill>
                  <a:srgbClr val="FF0000"/>
                </a:solidFill>
              </a:rPr>
              <a:t>Dựa thông tin trong mục 3, hãy phân tích phương thức con người khai thác tự nhiên bền vững ở Bắc Mỹ thông qua việc sử dụng tài nguyên rừng, nước, đất, khoáng sản.</a:t>
            </a:r>
            <a:endParaRPr lang="en-US" sz="2800">
              <a:solidFill>
                <a:srgbClr val="FF0000"/>
              </a:solidFill>
            </a:endParaRPr>
          </a:p>
          <a:p>
            <a:pPr marR="74295" algn="just">
              <a:spcBef>
                <a:spcPts val="405"/>
              </a:spcBef>
              <a:spcAft>
                <a:spcPts val="0"/>
              </a:spcAft>
            </a:pPr>
            <a:r>
              <a:rPr lang="en-US" sz="2800" b="1">
                <a:solidFill>
                  <a:srgbClr val="1B04FA"/>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1B04FA"/>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1B04FA"/>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1B04FA"/>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1B04FA"/>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23203">
            <a:off x="1117" y="-254815"/>
            <a:ext cx="1657470" cy="165747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28CA63AF-FB54-4BC5-8D80-B5C534B9D1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43776" y="4217092"/>
            <a:ext cx="1634545" cy="1216849"/>
          </a:xfrm>
          <a:prstGeom prst="rect">
            <a:avLst/>
          </a:prstGeom>
          <a:noFill/>
          <a:extLst>
            <a:ext uri="{909E8E84-426E-40DD-AFC4-6F175D3DCCD1}">
              <a14:hiddenFill xmlns:a14="http://schemas.microsoft.com/office/drawing/2010/main">
                <a:solidFill>
                  <a:srgbClr val="FFFFFF"/>
                </a:solidFill>
              </a14:hiddenFill>
            </a:ext>
          </a:extLst>
        </p:spPr>
      </p:pic>
      <p:pic>
        <p:nvPicPr>
          <p:cNvPr id="19" name="5 Minute Timer (Nho)">
            <a:hlinkClick r:id="" action="ppaction://media"/>
            <a:extLst>
              <a:ext uri="{FF2B5EF4-FFF2-40B4-BE49-F238E27FC236}">
                <a16:creationId xmlns:a16="http://schemas.microsoft.com/office/drawing/2014/main" id="{F980639F-EF43-4473-8DE5-C80D76AEC2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70265" y="135911"/>
            <a:ext cx="1389657" cy="781072"/>
          </a:xfrm>
          <a:prstGeom prst="rect">
            <a:avLst/>
          </a:prstGeom>
        </p:spPr>
      </p:pic>
      <p:grpSp>
        <p:nvGrpSpPr>
          <p:cNvPr id="2" name="Group 1">
            <a:extLst>
              <a:ext uri="{FF2B5EF4-FFF2-40B4-BE49-F238E27FC236}">
                <a16:creationId xmlns:a16="http://schemas.microsoft.com/office/drawing/2014/main" id="{6083877A-06C0-4F0C-87DE-68302CF2043E}"/>
              </a:ext>
            </a:extLst>
          </p:cNvPr>
          <p:cNvGrpSpPr/>
          <p:nvPr/>
        </p:nvGrpSpPr>
        <p:grpSpPr>
          <a:xfrm>
            <a:off x="1891783" y="3637244"/>
            <a:ext cx="7809778" cy="3070551"/>
            <a:chOff x="1891783" y="3692999"/>
            <a:chExt cx="7809778" cy="3070551"/>
          </a:xfrm>
        </p:grpSpPr>
        <p:sp>
          <p:nvSpPr>
            <p:cNvPr id="4" name="Rectangle 3">
              <a:extLst>
                <a:ext uri="{FF2B5EF4-FFF2-40B4-BE49-F238E27FC236}">
                  <a16:creationId xmlns:a16="http://schemas.microsoft.com/office/drawing/2014/main" id="{A0C8F114-29AA-4084-90EE-236DAE2010B3}"/>
                </a:ext>
              </a:extLst>
            </p:cNvPr>
            <p:cNvSpPr/>
            <p:nvPr/>
          </p:nvSpPr>
          <p:spPr>
            <a:xfrm>
              <a:off x="1948506" y="3924197"/>
              <a:ext cx="7753055"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490439" y="3692999"/>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1: </a:t>
              </a:r>
              <a:r>
                <a:rPr lang="vi-VN" sz="2400"/>
                <a:t>Khai thác tài nguyên</a:t>
              </a:r>
              <a:r>
                <a:rPr lang="en-US" sz="2400"/>
                <a:t> </a:t>
              </a:r>
              <a:r>
                <a:rPr lang="vi-VN" sz="2400"/>
                <a:t>đất</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a:extLst>
                <a:ext uri="{FF2B5EF4-FFF2-40B4-BE49-F238E27FC236}">
                  <a16:creationId xmlns:a16="http://schemas.microsoft.com/office/drawing/2014/main" id="{684B387C-CA22-4575-93FB-005460F5FE90}"/>
                </a:ext>
              </a:extLst>
            </p:cNvPr>
            <p:cNvSpPr/>
            <p:nvPr/>
          </p:nvSpPr>
          <p:spPr>
            <a:xfrm>
              <a:off x="1948506" y="4730380"/>
              <a:ext cx="7753055"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9A1F6402-91B5-4312-8F60-BDFA4FA065DA}"/>
                </a:ext>
              </a:extLst>
            </p:cNvPr>
            <p:cNvSpPr/>
            <p:nvPr/>
          </p:nvSpPr>
          <p:spPr>
            <a:xfrm>
              <a:off x="2490439" y="44592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2: </a:t>
              </a:r>
              <a:r>
                <a:rPr lang="vi-VN" sz="2400"/>
                <a:t>Khai thác tài nguyên </a:t>
              </a:r>
              <a:r>
                <a:rPr lang="en-US" sz="2400"/>
                <a:t>n</a:t>
              </a:r>
              <a:r>
                <a:rPr lang="vi-VN" sz="2400"/>
                <a:t>ư</a:t>
              </a:r>
              <a:r>
                <a:rPr lang="en-US" sz="2400"/>
                <a:t>ớc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ectangle 15">
              <a:extLst>
                <a:ext uri="{FF2B5EF4-FFF2-40B4-BE49-F238E27FC236}">
                  <a16:creationId xmlns:a16="http://schemas.microsoft.com/office/drawing/2014/main" id="{5E185566-91EB-4B5D-80D3-49E528B80286}"/>
                </a:ext>
              </a:extLst>
            </p:cNvPr>
            <p:cNvSpPr/>
            <p:nvPr/>
          </p:nvSpPr>
          <p:spPr>
            <a:xfrm>
              <a:off x="1891783" y="5534948"/>
              <a:ext cx="7809777"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0DF75962-4EB1-454A-A1AA-B8F191FAED69}"/>
                </a:ext>
              </a:extLst>
            </p:cNvPr>
            <p:cNvSpPr/>
            <p:nvPr/>
          </p:nvSpPr>
          <p:spPr>
            <a:xfrm>
              <a:off x="2490439" y="53448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3: </a:t>
              </a:r>
              <a:r>
                <a:rPr lang="vi-VN" sz="2400"/>
                <a:t>Khai thác tài nguyên</a:t>
              </a:r>
              <a:r>
                <a:rPr lang="en-US" sz="2400"/>
                <a:t> </a:t>
              </a:r>
              <a:r>
                <a:rPr lang="vi-VN" sz="2400"/>
                <a:t>khoáng sản</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id="{74311D94-3E23-41E0-95D4-118B9CD7FA2F}"/>
                </a:ext>
              </a:extLst>
            </p:cNvPr>
            <p:cNvSpPr/>
            <p:nvPr/>
          </p:nvSpPr>
          <p:spPr>
            <a:xfrm>
              <a:off x="1946081" y="6438895"/>
              <a:ext cx="7755479" cy="324655"/>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097953ED-4A81-4B90-B11B-73BDBE75568F}"/>
                </a:ext>
              </a:extLst>
            </p:cNvPr>
            <p:cNvSpPr/>
            <p:nvPr/>
          </p:nvSpPr>
          <p:spPr>
            <a:xfrm>
              <a:off x="2490439" y="6173150"/>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4: </a:t>
              </a:r>
              <a:r>
                <a:rPr lang="vi-VN" sz="2400"/>
                <a:t>Khai thác tài nguyên khác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5663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9"/>
                </p:tgtEl>
              </p:cMediaNode>
            </p:vide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85086B-8278-41B3-997D-98984031DF38}"/>
              </a:ext>
            </a:extLst>
          </p:cNvPr>
          <p:cNvSpPr/>
          <p:nvPr/>
        </p:nvSpPr>
        <p:spPr>
          <a:xfrm>
            <a:off x="-170798" y="1355968"/>
            <a:ext cx="4675891" cy="3046988"/>
          </a:xfrm>
          <a:prstGeom prst="rect">
            <a:avLst/>
          </a:prstGeom>
        </p:spPr>
        <p:txBody>
          <a:bodyPr wrap="square">
            <a:spAutoFit/>
          </a:bodyPr>
          <a:lstStyle/>
          <a:p>
            <a:pPr marL="571500" lvl="0" indent="-571500" algn="just">
              <a:buFont typeface="Wingdings" panose="05000000000000000000" pitchFamily="2" charset="2"/>
              <a:buChar char="ü"/>
              <a:defRPr/>
            </a:pPr>
            <a:r>
              <a:rPr lang="vi-VN" sz="3200">
                <a:solidFill>
                  <a:srgbClr val="1B04FA"/>
                </a:solidFill>
              </a:rPr>
              <a:t>Có nhiều đồng bằng rộng lớn, đất đai phù sa màu mỡ được khai thác thác từ rất lâu để trồng trọt, chăn nuôi.</a:t>
            </a:r>
          </a:p>
        </p:txBody>
      </p:sp>
      <p:sp>
        <p:nvSpPr>
          <p:cNvPr id="15" name="Rectangle 14">
            <a:extLst>
              <a:ext uri="{FF2B5EF4-FFF2-40B4-BE49-F238E27FC236}">
                <a16:creationId xmlns:a16="http://schemas.microsoft.com/office/drawing/2014/main" id="{5A95E1A6-8D38-44C9-9722-7DF984DE040D}"/>
              </a:ext>
            </a:extLst>
          </p:cNvPr>
          <p:cNvSpPr/>
          <p:nvPr/>
        </p:nvSpPr>
        <p:spPr>
          <a:xfrm>
            <a:off x="66260" y="74946"/>
            <a:ext cx="6062878" cy="523220"/>
          </a:xfrm>
          <a:prstGeom prst="rect">
            <a:avLst/>
          </a:prstGeom>
          <a:solidFill>
            <a:schemeClr val="accent4">
              <a:lumMod val="20000"/>
              <a:lumOff val="80000"/>
            </a:schemeClr>
          </a:solidFill>
          <a:ln>
            <a:solidFill>
              <a:srgbClr val="00B0F0"/>
            </a:solidFill>
            <a:prstDash val="sysDash"/>
          </a:ln>
        </p:spPr>
        <p:txBody>
          <a:bodyPr wrap="none">
            <a:spAutoFit/>
          </a:bodyPr>
          <a:lstStyle/>
          <a:p>
            <a:r>
              <a:rPr lang="vi-VN" sz="2800">
                <a:solidFill>
                  <a:srgbClr val="1B04FA"/>
                </a:solidFill>
                <a:latin typeface="Arial" panose="020B0604020202020204" pitchFamily="34" charset="0"/>
                <a:cs typeface="Arial" panose="020B0604020202020204" pitchFamily="34" charset="0"/>
              </a:rPr>
              <a:t>a.</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đất</a:t>
            </a:r>
            <a:r>
              <a:rPr lang="vi-VN" sz="2800">
                <a:solidFill>
                  <a:srgbClr val="1B04FA"/>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AB4D88BF-D573-4CC2-B3A3-EC46A10A6F34}"/>
              </a:ext>
            </a:extLst>
          </p:cNvPr>
          <p:cNvPicPr>
            <a:picLocks noChangeAspect="1"/>
          </p:cNvPicPr>
          <p:nvPr/>
        </p:nvPicPr>
        <p:blipFill>
          <a:blip r:embed="rId3"/>
          <a:stretch>
            <a:fillRect/>
          </a:stretch>
        </p:blipFill>
        <p:spPr>
          <a:xfrm>
            <a:off x="5271539" y="1144095"/>
            <a:ext cx="6491501" cy="4148254"/>
          </a:xfrm>
          <a:prstGeom prst="rect">
            <a:avLst/>
          </a:prstGeom>
        </p:spPr>
      </p:pic>
      <p:grpSp>
        <p:nvGrpSpPr>
          <p:cNvPr id="9" name="Group 8">
            <a:extLst>
              <a:ext uri="{FF2B5EF4-FFF2-40B4-BE49-F238E27FC236}">
                <a16:creationId xmlns:a16="http://schemas.microsoft.com/office/drawing/2014/main" id="{3ABA739C-5FD9-46DF-951D-3F4C74DF9D7F}"/>
              </a:ext>
            </a:extLst>
          </p:cNvPr>
          <p:cNvGrpSpPr/>
          <p:nvPr/>
        </p:nvGrpSpPr>
        <p:grpSpPr>
          <a:xfrm>
            <a:off x="4647284" y="808383"/>
            <a:ext cx="7544716" cy="5923279"/>
            <a:chOff x="4647284" y="808383"/>
            <a:chExt cx="7544716" cy="5923279"/>
          </a:xfrm>
        </p:grpSpPr>
        <p:pic>
          <p:nvPicPr>
            <p:cNvPr id="10" name="Picture 2">
              <a:extLst>
                <a:ext uri="{FF2B5EF4-FFF2-40B4-BE49-F238E27FC236}">
                  <a16:creationId xmlns:a16="http://schemas.microsoft.com/office/drawing/2014/main" id="{028457A5-2308-4FE5-B145-2B0BF5D1D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3771F0-A17E-4C72-AA55-DA13BE18B2E8}"/>
                </a:ext>
              </a:extLst>
            </p:cNvPr>
            <p:cNvSpPr txBox="1"/>
            <p:nvPr/>
          </p:nvSpPr>
          <p:spPr>
            <a:xfrm>
              <a:off x="6443482" y="6269997"/>
              <a:ext cx="4781109" cy="461665"/>
            </a:xfrm>
            <a:prstGeom prst="rect">
              <a:avLst/>
            </a:prstGeom>
            <a:solidFill>
              <a:schemeClr val="bg1"/>
            </a:solidFill>
          </p:spPr>
          <p:txBody>
            <a:bodyPr wrap="square" rtlCol="0">
              <a:spAutoFit/>
            </a:bodyPr>
            <a:lstStyle/>
            <a:p>
              <a:r>
                <a:rPr lang="vi-VN" sz="2400">
                  <a:solidFill>
                    <a:srgbClr val="00B050"/>
                  </a:solidFill>
                </a:rPr>
                <a:t>Bản đồ kinh tế của Bắc Mỹ</a:t>
              </a:r>
              <a:endParaRPr lang="en-US" sz="2400">
                <a:solidFill>
                  <a:srgbClr val="00B050"/>
                </a:solidFill>
              </a:endParaRPr>
            </a:p>
          </p:txBody>
        </p:sp>
      </p:grpSp>
    </p:spTree>
    <p:extLst>
      <p:ext uri="{BB962C8B-B14F-4D97-AF65-F5344CB8AC3E}">
        <p14:creationId xmlns:p14="http://schemas.microsoft.com/office/powerpoint/2010/main" val="24228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86E967-F1D2-4929-8A10-C39095F47B3B}"/>
              </a:ext>
            </a:extLst>
          </p:cNvPr>
          <p:cNvSpPr/>
          <p:nvPr/>
        </p:nvSpPr>
        <p:spPr>
          <a:xfrm>
            <a:off x="71067" y="792030"/>
            <a:ext cx="6046721" cy="2554545"/>
          </a:xfrm>
          <a:prstGeom prst="rect">
            <a:avLst/>
          </a:prstGeom>
          <a:ln>
            <a:solidFill>
              <a:srgbClr val="0070C0"/>
            </a:solidFill>
            <a:prstDash val="sysDash"/>
          </a:ln>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ác nước bắc Mỹ đẩy nhanh việc phát triển “nông nghiệp xanh”, ứng dụng khoa học kỹ thuật đem lại năng suất cao và bảo vệ tài nguyên đất.</a:t>
            </a:r>
            <a:endParaRPr lang="en-US" sz="32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87D378D-9EB0-4FA4-87CE-CAC6C95770CB}"/>
              </a:ext>
            </a:extLst>
          </p:cNvPr>
          <p:cNvSpPr/>
          <p:nvPr/>
        </p:nvSpPr>
        <p:spPr>
          <a:xfrm>
            <a:off x="71067" y="107250"/>
            <a:ext cx="6062878" cy="523220"/>
          </a:xfrm>
          <a:prstGeom prst="rect">
            <a:avLst/>
          </a:prstGeom>
          <a:solidFill>
            <a:schemeClr val="accent4">
              <a:lumMod val="20000"/>
              <a:lumOff val="80000"/>
            </a:schemeClr>
          </a:solidFill>
          <a:ln>
            <a:solidFill>
              <a:srgbClr val="00B0F0"/>
            </a:solidFill>
          </a:ln>
        </p:spPr>
        <p:txBody>
          <a:bodyPr wrap="none">
            <a:spAutoFit/>
          </a:bodyPr>
          <a:lstStyle/>
          <a:p>
            <a:r>
              <a:rPr lang="vi-VN" sz="2800">
                <a:solidFill>
                  <a:srgbClr val="1B04FA"/>
                </a:solidFill>
                <a:latin typeface="Arial" panose="020B0604020202020204" pitchFamily="34" charset="0"/>
                <a:cs typeface="Arial" panose="020B0604020202020204" pitchFamily="34" charset="0"/>
              </a:rPr>
              <a:t>a.</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đất</a:t>
            </a:r>
            <a:r>
              <a:rPr lang="vi-VN" sz="2800">
                <a:solidFill>
                  <a:srgbClr val="1B04FA"/>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F13E725C-F729-4BAC-AA2D-328C5B367E34}"/>
              </a:ext>
            </a:extLst>
          </p:cNvPr>
          <p:cNvSpPr/>
          <p:nvPr/>
        </p:nvSpPr>
        <p:spPr>
          <a:xfrm>
            <a:off x="5834183" y="4442012"/>
            <a:ext cx="6046721" cy="2062103"/>
          </a:xfrm>
          <a:prstGeom prst="rect">
            <a:avLst/>
          </a:prstGeom>
          <a:ln>
            <a:solidFill>
              <a:srgbClr val="0070C0"/>
            </a:solidFill>
            <a:prstDash val="sysDash"/>
          </a:ln>
        </p:spPr>
        <p:txBody>
          <a:bodyPr wrap="square">
            <a:spAutoFit/>
          </a:bodyPr>
          <a:lstStyle/>
          <a:p>
            <a:pPr algn="just"/>
            <a:r>
              <a:rPr lang="en-US" sz="3200">
                <a:solidFill>
                  <a:srgbClr val="1B04FA"/>
                </a:solidFill>
                <a:latin typeface="Arial" panose="020B0604020202020204" pitchFamily="34" charset="0"/>
                <a:cs typeface="Arial" panose="020B0604020202020204" pitchFamily="34" charset="0"/>
              </a:rPr>
              <a:t>Đa canh và luân canh, bảo vệ tài nguyên đất, kết hợp chăn nuôi, trồng trọt và sản xuất nông lâm kết hợp.</a:t>
            </a:r>
          </a:p>
        </p:txBody>
      </p:sp>
      <p:grpSp>
        <p:nvGrpSpPr>
          <p:cNvPr id="3" name="Group 2">
            <a:extLst>
              <a:ext uri="{FF2B5EF4-FFF2-40B4-BE49-F238E27FC236}">
                <a16:creationId xmlns:a16="http://schemas.microsoft.com/office/drawing/2014/main" id="{29320B5B-B44A-4E6D-93E4-1F2215E4BD96}"/>
              </a:ext>
            </a:extLst>
          </p:cNvPr>
          <p:cNvGrpSpPr/>
          <p:nvPr/>
        </p:nvGrpSpPr>
        <p:grpSpPr>
          <a:xfrm>
            <a:off x="6175307" y="581499"/>
            <a:ext cx="5856418" cy="3698953"/>
            <a:chOff x="6175307" y="581499"/>
            <a:chExt cx="5856418" cy="3698953"/>
          </a:xfrm>
        </p:grpSpPr>
        <p:pic>
          <p:nvPicPr>
            <p:cNvPr id="10" name="Picture 9">
              <a:extLst>
                <a:ext uri="{FF2B5EF4-FFF2-40B4-BE49-F238E27FC236}">
                  <a16:creationId xmlns:a16="http://schemas.microsoft.com/office/drawing/2014/main" id="{52B078A7-4A73-4B15-A9B8-046197929FD6}"/>
                </a:ext>
              </a:extLst>
            </p:cNvPr>
            <p:cNvPicPr>
              <a:picLocks noChangeAspect="1"/>
            </p:cNvPicPr>
            <p:nvPr/>
          </p:nvPicPr>
          <p:blipFill>
            <a:blip r:embed="rId3"/>
            <a:stretch>
              <a:fillRect/>
            </a:stretch>
          </p:blipFill>
          <p:spPr>
            <a:xfrm>
              <a:off x="6175307" y="581499"/>
              <a:ext cx="5856418" cy="3698953"/>
            </a:xfrm>
            <a:prstGeom prst="rect">
              <a:avLst/>
            </a:prstGeom>
          </p:spPr>
        </p:pic>
        <p:sp>
          <p:nvSpPr>
            <p:cNvPr id="2" name="TextBox 1">
              <a:extLst>
                <a:ext uri="{FF2B5EF4-FFF2-40B4-BE49-F238E27FC236}">
                  <a16:creationId xmlns:a16="http://schemas.microsoft.com/office/drawing/2014/main" id="{52BD4886-822D-4277-8880-20A05D6E2502}"/>
                </a:ext>
              </a:extLst>
            </p:cNvPr>
            <p:cNvSpPr txBox="1"/>
            <p:nvPr/>
          </p:nvSpPr>
          <p:spPr>
            <a:xfrm>
              <a:off x="6508849" y="3634121"/>
              <a:ext cx="5372055" cy="646331"/>
            </a:xfrm>
            <a:prstGeom prst="rect">
              <a:avLst/>
            </a:prstGeom>
            <a:solidFill>
              <a:schemeClr val="bg1"/>
            </a:solidFill>
          </p:spPr>
          <p:txBody>
            <a:bodyPr wrap="square" rtlCol="0">
              <a:spAutoFit/>
            </a:bodyPr>
            <a:lstStyle/>
            <a:p>
              <a:r>
                <a:rPr lang="vi-VN">
                  <a:solidFill>
                    <a:srgbClr val="00B050"/>
                  </a:solidFill>
                </a:rPr>
                <a:t>Hình 15.1. Sử dụng máy móc trong chăm sóc ngô ở bang Nam Đa-cô-ta (South Dakota),Hoa Kỳ</a:t>
              </a:r>
              <a:endParaRPr lang="en-US">
                <a:solidFill>
                  <a:srgbClr val="00B050"/>
                </a:solidFill>
              </a:endParaRPr>
            </a:p>
          </p:txBody>
        </p:sp>
      </p:grpSp>
      <p:grpSp>
        <p:nvGrpSpPr>
          <p:cNvPr id="5" name="Group 4">
            <a:extLst>
              <a:ext uri="{FF2B5EF4-FFF2-40B4-BE49-F238E27FC236}">
                <a16:creationId xmlns:a16="http://schemas.microsoft.com/office/drawing/2014/main" id="{61ACF8C8-E248-47D6-934B-CA24FF6056C5}"/>
              </a:ext>
            </a:extLst>
          </p:cNvPr>
          <p:cNvGrpSpPr/>
          <p:nvPr/>
        </p:nvGrpSpPr>
        <p:grpSpPr>
          <a:xfrm>
            <a:off x="311096" y="3549374"/>
            <a:ext cx="5523087" cy="3244679"/>
            <a:chOff x="311096" y="3549374"/>
            <a:chExt cx="5523087" cy="3244679"/>
          </a:xfrm>
        </p:grpSpPr>
        <p:pic>
          <p:nvPicPr>
            <p:cNvPr id="12" name="Picture 11">
              <a:extLst>
                <a:ext uri="{FF2B5EF4-FFF2-40B4-BE49-F238E27FC236}">
                  <a16:creationId xmlns:a16="http://schemas.microsoft.com/office/drawing/2014/main" id="{96068538-3731-4215-B253-4C3FE37DE99D}"/>
                </a:ext>
              </a:extLst>
            </p:cNvPr>
            <p:cNvPicPr>
              <a:picLocks noChangeAspect="1"/>
            </p:cNvPicPr>
            <p:nvPr/>
          </p:nvPicPr>
          <p:blipFill>
            <a:blip r:embed="rId4"/>
            <a:stretch>
              <a:fillRect/>
            </a:stretch>
          </p:blipFill>
          <p:spPr>
            <a:xfrm>
              <a:off x="311096" y="3549374"/>
              <a:ext cx="5263570" cy="3231827"/>
            </a:xfrm>
            <a:prstGeom prst="rect">
              <a:avLst/>
            </a:prstGeom>
          </p:spPr>
        </p:pic>
        <p:sp>
          <p:nvSpPr>
            <p:cNvPr id="4" name="TextBox 3">
              <a:extLst>
                <a:ext uri="{FF2B5EF4-FFF2-40B4-BE49-F238E27FC236}">
                  <a16:creationId xmlns:a16="http://schemas.microsoft.com/office/drawing/2014/main" id="{BA978EA0-DFD4-4B51-AD67-EE1225BB2858}"/>
                </a:ext>
              </a:extLst>
            </p:cNvPr>
            <p:cNvSpPr txBox="1"/>
            <p:nvPr/>
          </p:nvSpPr>
          <p:spPr>
            <a:xfrm>
              <a:off x="311096" y="6424721"/>
              <a:ext cx="5523087" cy="369332"/>
            </a:xfrm>
            <a:prstGeom prst="rect">
              <a:avLst/>
            </a:prstGeom>
            <a:solidFill>
              <a:schemeClr val="bg1"/>
            </a:solidFill>
          </p:spPr>
          <p:txBody>
            <a:bodyPr wrap="square" rtlCol="0">
              <a:spAutoFit/>
            </a:bodyPr>
            <a:lstStyle/>
            <a:p>
              <a:r>
                <a:rPr lang="vi-VN">
                  <a:solidFill>
                    <a:srgbClr val="00B050"/>
                  </a:solidFill>
                </a:rPr>
                <a:t>Một cánh đồng đa canh ở bang Ai-ô-oa (Hoa Kì)</a:t>
              </a:r>
              <a:endParaRPr lang="en-US">
                <a:solidFill>
                  <a:srgbClr val="00B050"/>
                </a:solidFill>
              </a:endParaRPr>
            </a:p>
          </p:txBody>
        </p:sp>
      </p:grpSp>
    </p:spTree>
    <p:extLst>
      <p:ext uri="{BB962C8B-B14F-4D97-AF65-F5344CB8AC3E}">
        <p14:creationId xmlns:p14="http://schemas.microsoft.com/office/powerpoint/2010/main" val="35336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F9E0C-4749-49F2-9AAF-BDC01B252F1D}"/>
              </a:ext>
            </a:extLst>
          </p:cNvPr>
          <p:cNvSpPr/>
          <p:nvPr/>
        </p:nvSpPr>
        <p:spPr>
          <a:xfrm>
            <a:off x="77294" y="95844"/>
            <a:ext cx="6319359" cy="523220"/>
          </a:xfrm>
          <a:prstGeom prst="rect">
            <a:avLst/>
          </a:prstGeom>
          <a:solidFill>
            <a:schemeClr val="accent4">
              <a:lumMod val="20000"/>
              <a:lumOff val="80000"/>
            </a:schemeClr>
          </a:solidFill>
          <a:ln>
            <a:solidFill>
              <a:srgbClr val="00B0F0"/>
            </a:solidFill>
          </a:ln>
        </p:spPr>
        <p:txBody>
          <a:bodyPr wrap="none">
            <a:spAutoFit/>
          </a:bodyPr>
          <a:lstStyle/>
          <a:p>
            <a:r>
              <a:rPr lang="vi-VN" sz="2800">
                <a:solidFill>
                  <a:srgbClr val="1B04FA"/>
                </a:solidFill>
                <a:latin typeface="Arial" panose="020B0604020202020204" pitchFamily="34" charset="0"/>
                <a:cs typeface="Arial" panose="020B0604020202020204" pitchFamily="34" charset="0"/>
              </a:rPr>
              <a:t>b.</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n</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ớc</a:t>
            </a:r>
            <a:endParaRPr lang="vi-VN"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198D93A-C43C-4E09-9D17-7C2C1DB3B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645195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9C4744C-BD3E-40B4-915E-18D1E85488CA}"/>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16" name="TextBox 15">
            <a:extLst>
              <a:ext uri="{FF2B5EF4-FFF2-40B4-BE49-F238E27FC236}">
                <a16:creationId xmlns:a16="http://schemas.microsoft.com/office/drawing/2014/main" id="{951F79EE-E23D-46E1-B8F7-4C4080389B7F}"/>
              </a:ext>
            </a:extLst>
          </p:cNvPr>
          <p:cNvSpPr txBox="1"/>
          <p:nvPr/>
        </p:nvSpPr>
        <p:spPr>
          <a:xfrm rot="2912916">
            <a:off x="8723096" y="3834735"/>
            <a:ext cx="1365663" cy="307777"/>
          </a:xfrm>
          <a:prstGeom prst="rect">
            <a:avLst/>
          </a:prstGeom>
          <a:noFill/>
        </p:spPr>
        <p:txBody>
          <a:bodyPr wrap="square" rtlCol="0">
            <a:spAutoFit/>
          </a:bodyPr>
          <a:lstStyle/>
          <a:p>
            <a:r>
              <a:rPr lang="vi-VN" sz="1400">
                <a:solidFill>
                  <a:srgbClr val="1B04FA"/>
                </a:solidFill>
              </a:rPr>
              <a:t>S.Mit-xu-ri</a:t>
            </a:r>
            <a:endParaRPr lang="en-US" sz="1400">
              <a:solidFill>
                <a:srgbClr val="1B04FA"/>
              </a:solidFill>
            </a:endParaRPr>
          </a:p>
        </p:txBody>
      </p:sp>
      <p:sp>
        <p:nvSpPr>
          <p:cNvPr id="17" name="Freeform: Shape 16">
            <a:extLst>
              <a:ext uri="{FF2B5EF4-FFF2-40B4-BE49-F238E27FC236}">
                <a16:creationId xmlns:a16="http://schemas.microsoft.com/office/drawing/2014/main" id="{871C7D5F-DEF9-4402-BB52-6AAFB41125EC}"/>
              </a:ext>
            </a:extLst>
          </p:cNvPr>
          <p:cNvSpPr/>
          <p:nvPr/>
        </p:nvSpPr>
        <p:spPr>
          <a:xfrm>
            <a:off x="8950087" y="3417318"/>
            <a:ext cx="968828" cy="805970"/>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08D708F-900E-4B28-B3A7-A39C41A712A1}"/>
              </a:ext>
            </a:extLst>
          </p:cNvPr>
          <p:cNvSpPr txBox="1"/>
          <p:nvPr/>
        </p:nvSpPr>
        <p:spPr>
          <a:xfrm rot="16897628">
            <a:off x="9617472" y="4074468"/>
            <a:ext cx="1365663" cy="307777"/>
          </a:xfrm>
          <a:prstGeom prst="rect">
            <a:avLst/>
          </a:prstGeom>
          <a:noFill/>
        </p:spPr>
        <p:txBody>
          <a:bodyPr wrap="square" rtlCol="0">
            <a:spAutoFit/>
          </a:bodyPr>
          <a:lstStyle/>
          <a:p>
            <a:r>
              <a:rPr lang="vi-VN" sz="1400">
                <a:solidFill>
                  <a:srgbClr val="1B04FA"/>
                </a:solidFill>
              </a:rPr>
              <a:t>S.Mi-xi-xi-pi</a:t>
            </a:r>
            <a:endParaRPr lang="en-US" sz="1400">
              <a:solidFill>
                <a:srgbClr val="1B04FA"/>
              </a:solidFill>
            </a:endParaRPr>
          </a:p>
        </p:txBody>
      </p:sp>
      <p:sp>
        <p:nvSpPr>
          <p:cNvPr id="19" name="Freeform: Shape 18">
            <a:extLst>
              <a:ext uri="{FF2B5EF4-FFF2-40B4-BE49-F238E27FC236}">
                <a16:creationId xmlns:a16="http://schemas.microsoft.com/office/drawing/2014/main" id="{6DBA0CE6-21C6-438F-A381-EDBCD6005A83}"/>
              </a:ext>
            </a:extLst>
          </p:cNvPr>
          <p:cNvSpPr/>
          <p:nvPr/>
        </p:nvSpPr>
        <p:spPr>
          <a:xfrm>
            <a:off x="9895668" y="4184542"/>
            <a:ext cx="240224" cy="782665"/>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7A54ADA-486D-4CF2-B6FD-3E2E2F0B7D35}"/>
              </a:ext>
            </a:extLst>
          </p:cNvPr>
          <p:cNvSpPr/>
          <p:nvPr/>
        </p:nvSpPr>
        <p:spPr>
          <a:xfrm>
            <a:off x="77294" y="1092847"/>
            <a:ext cx="6096000" cy="954107"/>
          </a:xfrm>
          <a:prstGeom prst="rect">
            <a:avLst/>
          </a:prstGeom>
        </p:spPr>
        <p:txBody>
          <a:bodyPr>
            <a:spAutoFit/>
          </a:bodyPr>
          <a:lstStyle/>
          <a:p>
            <a:r>
              <a:rPr lang="vi-VN" sz="2800">
                <a:solidFill>
                  <a:srgbClr val="1B04FA"/>
                </a:solidFill>
              </a:rPr>
              <a:t>- Bắc Mỹ có nguồn nước ngọt rất dồi dào do có nhiều sông và hồ lớn.</a:t>
            </a:r>
            <a:endParaRPr lang="en-US" sz="2800">
              <a:solidFill>
                <a:srgbClr val="1B04FA"/>
              </a:solidFill>
            </a:endParaRPr>
          </a:p>
        </p:txBody>
      </p:sp>
      <p:sp>
        <p:nvSpPr>
          <p:cNvPr id="3" name="Rectangle 2">
            <a:extLst>
              <a:ext uri="{FF2B5EF4-FFF2-40B4-BE49-F238E27FC236}">
                <a16:creationId xmlns:a16="http://schemas.microsoft.com/office/drawing/2014/main" id="{C45AE236-E2F0-4C36-A44C-017F3AAD39F5}"/>
              </a:ext>
            </a:extLst>
          </p:cNvPr>
          <p:cNvSpPr/>
          <p:nvPr/>
        </p:nvSpPr>
        <p:spPr>
          <a:xfrm>
            <a:off x="58821" y="2057680"/>
            <a:ext cx="6455543" cy="954107"/>
          </a:xfrm>
          <a:prstGeom prst="rect">
            <a:avLst/>
          </a:prstGeom>
        </p:spPr>
        <p:txBody>
          <a:bodyPr wrap="square">
            <a:spAutoFit/>
          </a:bodyPr>
          <a:lstStyle/>
          <a:p>
            <a:r>
              <a:rPr lang="vi-VN" sz="2800">
                <a:solidFill>
                  <a:srgbClr val="1B04FA"/>
                </a:solidFill>
              </a:rPr>
              <a:t>+ Nguồn nước được sử dụng tổng hợp trong nhiều lĩnh vực</a:t>
            </a:r>
            <a:endParaRPr lang="en-US" sz="2800">
              <a:solidFill>
                <a:srgbClr val="1B04FA"/>
              </a:solidFill>
            </a:endParaRPr>
          </a:p>
        </p:txBody>
      </p:sp>
      <p:sp>
        <p:nvSpPr>
          <p:cNvPr id="20" name="Freeform: Shape 19">
            <a:extLst>
              <a:ext uri="{FF2B5EF4-FFF2-40B4-BE49-F238E27FC236}">
                <a16:creationId xmlns:a16="http://schemas.microsoft.com/office/drawing/2014/main" id="{7076C990-7F4F-439F-BC0E-A0C0D81D50FA}"/>
              </a:ext>
            </a:extLst>
          </p:cNvPr>
          <p:cNvSpPr/>
          <p:nvPr/>
        </p:nvSpPr>
        <p:spPr>
          <a:xfrm>
            <a:off x="9919252" y="3361949"/>
            <a:ext cx="728870" cy="592353"/>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C7C327B-FF01-494F-954D-AFC58D47B61F}"/>
              </a:ext>
            </a:extLst>
          </p:cNvPr>
          <p:cNvSpPr/>
          <p:nvPr/>
        </p:nvSpPr>
        <p:spPr>
          <a:xfrm>
            <a:off x="8766599" y="1718355"/>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9470B96-8384-4D2D-81E9-5325BAF5C6C4}"/>
              </a:ext>
            </a:extLst>
          </p:cNvPr>
          <p:cNvSpPr/>
          <p:nvPr/>
        </p:nvSpPr>
        <p:spPr>
          <a:xfrm>
            <a:off x="8845904" y="2085432"/>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952B5C4-7045-4A6D-A6AF-3890109AED17}"/>
              </a:ext>
            </a:extLst>
          </p:cNvPr>
          <p:cNvSpPr/>
          <p:nvPr/>
        </p:nvSpPr>
        <p:spPr>
          <a:xfrm>
            <a:off x="10676075" y="3686899"/>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DF52CE6-7757-4672-8648-492DE2A1AA6D}"/>
              </a:ext>
            </a:extLst>
          </p:cNvPr>
          <p:cNvSpPr/>
          <p:nvPr/>
        </p:nvSpPr>
        <p:spPr>
          <a:xfrm>
            <a:off x="10469010" y="3796379"/>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39D9F43-29C4-4B58-9200-EAAB20DAFD98}"/>
              </a:ext>
            </a:extLst>
          </p:cNvPr>
          <p:cNvGrpSpPr/>
          <p:nvPr/>
        </p:nvGrpSpPr>
        <p:grpSpPr>
          <a:xfrm>
            <a:off x="304131" y="3201990"/>
            <a:ext cx="5966887" cy="2911435"/>
            <a:chOff x="304131" y="3201990"/>
            <a:chExt cx="5966887" cy="2911435"/>
          </a:xfrm>
        </p:grpSpPr>
        <p:pic>
          <p:nvPicPr>
            <p:cNvPr id="4" name="Picture 3">
              <a:extLst>
                <a:ext uri="{FF2B5EF4-FFF2-40B4-BE49-F238E27FC236}">
                  <a16:creationId xmlns:a16="http://schemas.microsoft.com/office/drawing/2014/main" id="{9E966105-C847-43B3-BDEB-B3F489E5FFA1}"/>
                </a:ext>
              </a:extLst>
            </p:cNvPr>
            <p:cNvPicPr>
              <a:picLocks noChangeAspect="1"/>
            </p:cNvPicPr>
            <p:nvPr/>
          </p:nvPicPr>
          <p:blipFill rotWithShape="1">
            <a:blip r:embed="rId4"/>
            <a:srcRect l="1205"/>
            <a:stretch/>
          </p:blipFill>
          <p:spPr>
            <a:xfrm>
              <a:off x="304131" y="3201990"/>
              <a:ext cx="5966887" cy="2341518"/>
            </a:xfrm>
            <a:prstGeom prst="rect">
              <a:avLst/>
            </a:prstGeom>
          </p:spPr>
        </p:pic>
        <p:sp>
          <p:nvSpPr>
            <p:cNvPr id="5" name="TextBox 4">
              <a:extLst>
                <a:ext uri="{FF2B5EF4-FFF2-40B4-BE49-F238E27FC236}">
                  <a16:creationId xmlns:a16="http://schemas.microsoft.com/office/drawing/2014/main" id="{2F627F9D-ECA6-4379-960A-F67020E9D69B}"/>
                </a:ext>
              </a:extLst>
            </p:cNvPr>
            <p:cNvSpPr txBox="1"/>
            <p:nvPr/>
          </p:nvSpPr>
          <p:spPr>
            <a:xfrm>
              <a:off x="1445859" y="5651760"/>
              <a:ext cx="3746810" cy="461665"/>
            </a:xfrm>
            <a:prstGeom prst="rect">
              <a:avLst/>
            </a:prstGeom>
            <a:noFill/>
          </p:spPr>
          <p:txBody>
            <a:bodyPr wrap="square" rtlCol="0">
              <a:spAutoFit/>
            </a:bodyPr>
            <a:lstStyle/>
            <a:p>
              <a:r>
                <a:rPr lang="vi-VN" sz="2400">
                  <a:solidFill>
                    <a:srgbClr val="00B050"/>
                  </a:solidFill>
                </a:rPr>
                <a:t>Giao thông đường thủy</a:t>
              </a:r>
              <a:endParaRPr lang="en-US" sz="2400">
                <a:solidFill>
                  <a:srgbClr val="00B050"/>
                </a:solidFill>
              </a:endParaRPr>
            </a:p>
          </p:txBody>
        </p:sp>
      </p:grpSp>
      <p:grpSp>
        <p:nvGrpSpPr>
          <p:cNvPr id="7" name="Group 6">
            <a:extLst>
              <a:ext uri="{FF2B5EF4-FFF2-40B4-BE49-F238E27FC236}">
                <a16:creationId xmlns:a16="http://schemas.microsoft.com/office/drawing/2014/main" id="{5E1226CE-D40B-4650-B42B-DB7438A9B2E1}"/>
              </a:ext>
            </a:extLst>
          </p:cNvPr>
          <p:cNvGrpSpPr/>
          <p:nvPr/>
        </p:nvGrpSpPr>
        <p:grpSpPr>
          <a:xfrm>
            <a:off x="255727" y="3158884"/>
            <a:ext cx="6005202" cy="3124119"/>
            <a:chOff x="363252" y="3328390"/>
            <a:chExt cx="5727617" cy="3124119"/>
          </a:xfrm>
        </p:grpSpPr>
        <p:sp>
          <p:nvSpPr>
            <p:cNvPr id="25" name="TextBox 24">
              <a:extLst>
                <a:ext uri="{FF2B5EF4-FFF2-40B4-BE49-F238E27FC236}">
                  <a16:creationId xmlns:a16="http://schemas.microsoft.com/office/drawing/2014/main" id="{C1F4C02C-D951-4CF3-98BE-96A18B32E7B8}"/>
                </a:ext>
              </a:extLst>
            </p:cNvPr>
            <p:cNvSpPr txBox="1"/>
            <p:nvPr/>
          </p:nvSpPr>
          <p:spPr>
            <a:xfrm>
              <a:off x="1260591" y="5990844"/>
              <a:ext cx="3746810" cy="461665"/>
            </a:xfrm>
            <a:prstGeom prst="rect">
              <a:avLst/>
            </a:prstGeom>
            <a:solidFill>
              <a:schemeClr val="bg1"/>
            </a:solidFill>
          </p:spPr>
          <p:txBody>
            <a:bodyPr wrap="square" rtlCol="0">
              <a:spAutoFit/>
            </a:bodyPr>
            <a:lstStyle/>
            <a:p>
              <a:pPr algn="ctr"/>
              <a:r>
                <a:rPr lang="vi-VN" sz="2400">
                  <a:solidFill>
                    <a:srgbClr val="00B050"/>
                  </a:solidFill>
                </a:rPr>
                <a:t>Thủy điện</a:t>
              </a:r>
              <a:endParaRPr lang="en-US" sz="2400">
                <a:solidFill>
                  <a:srgbClr val="00B050"/>
                </a:solidFill>
              </a:endParaRPr>
            </a:p>
          </p:txBody>
        </p:sp>
        <p:pic>
          <p:nvPicPr>
            <p:cNvPr id="26" name="Picture 2" descr="GE signs contract to upgrade vast hydropower facility in South America">
              <a:extLst>
                <a:ext uri="{FF2B5EF4-FFF2-40B4-BE49-F238E27FC236}">
                  <a16:creationId xmlns:a16="http://schemas.microsoft.com/office/drawing/2014/main" id="{14DE1D62-77B2-4083-80BB-EC2BA1CDC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252" y="3328390"/>
              <a:ext cx="5727617" cy="2673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094D3A4-BB85-4166-8E17-EAE37792E75F}"/>
              </a:ext>
            </a:extLst>
          </p:cNvPr>
          <p:cNvGrpSpPr/>
          <p:nvPr/>
        </p:nvGrpSpPr>
        <p:grpSpPr>
          <a:xfrm>
            <a:off x="263444" y="3022513"/>
            <a:ext cx="6036143" cy="3642160"/>
            <a:chOff x="263444" y="3022513"/>
            <a:chExt cx="6036143" cy="3642160"/>
          </a:xfrm>
        </p:grpSpPr>
        <p:pic>
          <p:nvPicPr>
            <p:cNvPr id="1028" name="Picture 4" descr="North America Aquaculture Market Is Expected To Grow US$ 9,685.1 Mn By 2027  With a CAGR of 4.8%">
              <a:extLst>
                <a:ext uri="{FF2B5EF4-FFF2-40B4-BE49-F238E27FC236}">
                  <a16:creationId xmlns:a16="http://schemas.microsoft.com/office/drawing/2014/main" id="{1778CABD-5BB7-4D32-99C8-A9B2722B9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44" y="3022513"/>
              <a:ext cx="6036143" cy="32249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F2F99E4-AFFF-407D-9AD5-1CFA7A028C80}"/>
                </a:ext>
              </a:extLst>
            </p:cNvPr>
            <p:cNvSpPr txBox="1"/>
            <p:nvPr/>
          </p:nvSpPr>
          <p:spPr>
            <a:xfrm>
              <a:off x="1988036" y="6295341"/>
              <a:ext cx="2497873" cy="369332"/>
            </a:xfrm>
            <a:prstGeom prst="rect">
              <a:avLst/>
            </a:prstGeom>
            <a:noFill/>
          </p:spPr>
          <p:txBody>
            <a:bodyPr wrap="square" rtlCol="0">
              <a:spAutoFit/>
            </a:bodyPr>
            <a:lstStyle/>
            <a:p>
              <a:r>
                <a:rPr lang="vi-VN">
                  <a:solidFill>
                    <a:srgbClr val="00B050"/>
                  </a:solidFill>
                </a:rPr>
                <a:t>Nuôi trồng thủy sản</a:t>
              </a:r>
              <a:endParaRPr lang="en-US">
                <a:solidFill>
                  <a:srgbClr val="00B050"/>
                </a:solidFill>
              </a:endParaRPr>
            </a:p>
          </p:txBody>
        </p:sp>
      </p:grpSp>
      <p:grpSp>
        <p:nvGrpSpPr>
          <p:cNvPr id="31" name="Group 30">
            <a:extLst>
              <a:ext uri="{FF2B5EF4-FFF2-40B4-BE49-F238E27FC236}">
                <a16:creationId xmlns:a16="http://schemas.microsoft.com/office/drawing/2014/main" id="{DE08391B-72EC-44BD-ABF8-285B6D151692}"/>
              </a:ext>
            </a:extLst>
          </p:cNvPr>
          <p:cNvGrpSpPr/>
          <p:nvPr/>
        </p:nvGrpSpPr>
        <p:grpSpPr>
          <a:xfrm>
            <a:off x="255390" y="3144522"/>
            <a:ext cx="5962650" cy="3476863"/>
            <a:chOff x="255390" y="3144522"/>
            <a:chExt cx="5962650" cy="3476863"/>
          </a:xfrm>
        </p:grpSpPr>
        <p:pic>
          <p:nvPicPr>
            <p:cNvPr id="34" name="Picture 8" descr="USDA ERS - Understanding Irrigated Agriculture">
              <a:extLst>
                <a:ext uri="{FF2B5EF4-FFF2-40B4-BE49-F238E27FC236}">
                  <a16:creationId xmlns:a16="http://schemas.microsoft.com/office/drawing/2014/main" id="{6B80A7F0-5A14-40B3-BA22-355A198AB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390" y="3144522"/>
              <a:ext cx="5962650" cy="310297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E7617BB-8130-4E8E-BAFB-B947ED5FA425}"/>
                </a:ext>
              </a:extLst>
            </p:cNvPr>
            <p:cNvSpPr txBox="1"/>
            <p:nvPr/>
          </p:nvSpPr>
          <p:spPr>
            <a:xfrm>
              <a:off x="2051584" y="6252053"/>
              <a:ext cx="3619912" cy="369332"/>
            </a:xfrm>
            <a:prstGeom prst="rect">
              <a:avLst/>
            </a:prstGeom>
            <a:solidFill>
              <a:schemeClr val="bg1"/>
            </a:solidFill>
          </p:spPr>
          <p:txBody>
            <a:bodyPr wrap="square" rtlCol="0">
              <a:spAutoFit/>
            </a:bodyPr>
            <a:lstStyle/>
            <a:p>
              <a:r>
                <a:rPr lang="vi-VN">
                  <a:solidFill>
                    <a:srgbClr val="00B050"/>
                  </a:solidFill>
                </a:rPr>
                <a:t>Sản xuất nông nghiệp</a:t>
              </a:r>
              <a:endParaRPr lang="en-US">
                <a:solidFill>
                  <a:srgbClr val="00B050"/>
                </a:solidFill>
              </a:endParaRPr>
            </a:p>
          </p:txBody>
        </p:sp>
      </p:grpSp>
    </p:spTree>
    <p:extLst>
      <p:ext uri="{BB962C8B-B14F-4D97-AF65-F5344CB8AC3E}">
        <p14:creationId xmlns:p14="http://schemas.microsoft.com/office/powerpoint/2010/main" val="14895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30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30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10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10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10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10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p:bldP spid="3" grpId="0"/>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1822</Words>
  <Application>Microsoft Office PowerPoint</Application>
  <PresentationFormat>Widescreen</PresentationFormat>
  <Paragraphs>168</Paragraphs>
  <Slides>30</Slides>
  <Notes>15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#9Slide03 AllRoundGothic</vt:lpstr>
      <vt:lpstr>#9Slide03 IcielNovecento sans E</vt:lpstr>
      <vt:lpstr>#9Slide03 SFU Futura_12</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20</cp:revision>
  <dcterms:created xsi:type="dcterms:W3CDTF">2022-06-27T09:23:50Z</dcterms:created>
  <dcterms:modified xsi:type="dcterms:W3CDTF">2022-08-27T07:58:54Z</dcterms:modified>
</cp:coreProperties>
</file>