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1503" r:id="rId2"/>
    <p:sldId id="1542" r:id="rId3"/>
    <p:sldId id="602" r:id="rId4"/>
    <p:sldId id="1376" r:id="rId5"/>
    <p:sldId id="1543" r:id="rId6"/>
    <p:sldId id="1559" r:id="rId7"/>
    <p:sldId id="1546" r:id="rId8"/>
    <p:sldId id="1547" r:id="rId9"/>
    <p:sldId id="609" r:id="rId10"/>
    <p:sldId id="1545" r:id="rId11"/>
    <p:sldId id="1529" r:id="rId12"/>
    <p:sldId id="1548" r:id="rId13"/>
    <p:sldId id="1530" r:id="rId14"/>
    <p:sldId id="1532" r:id="rId15"/>
    <p:sldId id="612" r:id="rId16"/>
    <p:sldId id="1534" r:id="rId17"/>
    <p:sldId id="1549" r:id="rId18"/>
    <p:sldId id="1560" r:id="rId19"/>
    <p:sldId id="313" r:id="rId20"/>
    <p:sldId id="1552" r:id="rId21"/>
    <p:sldId id="1553" r:id="rId22"/>
    <p:sldId id="619" r:id="rId23"/>
    <p:sldId id="1561" r:id="rId24"/>
    <p:sldId id="1544" r:id="rId25"/>
    <p:sldId id="1562" r:id="rId26"/>
    <p:sldId id="1528" r:id="rId27"/>
    <p:sldId id="1540" r:id="rId28"/>
    <p:sldId id="662" r:id="rId29"/>
    <p:sldId id="1541" r:id="rId30"/>
    <p:sldId id="1554" r:id="rId31"/>
    <p:sldId id="1555" r:id="rId32"/>
    <p:sldId id="1556" r:id="rId33"/>
    <p:sldId id="1557" r:id="rId34"/>
    <p:sldId id="1535" r:id="rId35"/>
    <p:sldId id="279" r:id="rId36"/>
    <p:sldId id="1471" r:id="rId37"/>
    <p:sldId id="1521" r:id="rId38"/>
    <p:sldId id="1472" r:id="rId39"/>
    <p:sldId id="625" r:id="rId40"/>
    <p:sldId id="1558"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1B04FA"/>
    <a:srgbClr val="FCFEB0"/>
    <a:srgbClr val="F7FA76"/>
    <a:srgbClr val="1503BD"/>
    <a:srgbClr val="3333CC"/>
    <a:srgbClr val="1C11AF"/>
    <a:srgbClr val="FF0000"/>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75" d="100"/>
          <a:sy n="75" d="100"/>
        </p:scale>
        <p:origin x="77"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27-08-2022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1609894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https://dulichdiaphuong.com/dat-nuoc/du-lich-cong-hoa-nam-phi-48.html</a:t>
            </a:r>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265200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https://www.vietravel.com/vn/du-lich-bang-hinh-anh/ve-dep-cua-6-vuon-quoc-gia-dat-gia-nhat-chau-phi-v3104.aspx</a:t>
            </a:r>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309659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https://ashui.com/mag/tintuc-sukien/thegioi/2877-du-an-vanh-dai-xanh-chong-sa-mac-hoa-chau-phi.html</a:t>
            </a:r>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3005409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38</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4109671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2063778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2937207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D824DA5E-1450-4BBD-B403-D221DC64A987}"/>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DADC2816-F292-40F2-AF08-C02D411E3B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https://baoquocte.vn/chau-phi-huong-vao-san-xuat-dien-tu-mat-troi-44505.html</a:t>
            </a:r>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664742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 Chăn nuôi gia súc (dê, lạc đà,...) dưới hình thức du mục.</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1196070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503BD"/>
                </a:solidFill>
                <a:latin typeface="+mn-lt"/>
                <a:cs typeface="Arial" panose="020B0604020202020204" pitchFamily="34" charset="0"/>
              </a:rPr>
              <a:t>Phát triển du lịch.</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1142802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7.xm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2.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http://du-lich.chudu24.com/f/d/090820/cnvm3.jpg?c=1&amp;w=450" TargetMode="External"/><Relationship Id="rId7" Type="http://schemas.openxmlformats.org/officeDocument/2006/relationships/hyperlink" Target="http://du-lich.chudu24.com/f/d/090112/alexandria-ai-cap.jpg?c=1&amp;w=450"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3.xml"/><Relationship Id="rId7" Type="http://schemas.openxmlformats.org/officeDocument/2006/relationships/image" Target="../media/image5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6.png"/><Relationship Id="rId11" Type="http://schemas.openxmlformats.org/officeDocument/2006/relationships/image" Target="../media/image59.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55.pn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jpe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3.jpeg"/><Relationship Id="rId5" Type="http://schemas.microsoft.com/office/2007/relationships/hdphoto" Target="../media/hdphoto5.wdp"/><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CD46B-EEC4-4D36-8DE2-E09BB98A9151}"/>
              </a:ext>
            </a:extLst>
          </p:cNvPr>
          <p:cNvPicPr>
            <a:picLocks noChangeAspect="1"/>
          </p:cNvPicPr>
          <p:nvPr/>
        </p:nvPicPr>
        <p:blipFill rotWithShape="1">
          <a:blip r:embed="rId3"/>
          <a:srcRect t="25836"/>
          <a:stretch/>
        </p:blipFill>
        <p:spPr>
          <a:xfrm>
            <a:off x="0" y="0"/>
            <a:ext cx="12191999" cy="6857999"/>
          </a:xfrm>
          <a:prstGeom prst="rect">
            <a:avLst/>
          </a:prstGeom>
        </p:spPr>
      </p:pic>
    </p:spTree>
    <p:extLst>
      <p:ext uri="{BB962C8B-B14F-4D97-AF65-F5344CB8AC3E}">
        <p14:creationId xmlns:p14="http://schemas.microsoft.com/office/powerpoint/2010/main" val="52422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829B26-E2B2-48B0-90C0-FE3C295D169C}"/>
              </a:ext>
            </a:extLst>
          </p:cNvPr>
          <p:cNvSpPr txBox="1"/>
          <p:nvPr/>
        </p:nvSpPr>
        <p:spPr>
          <a:xfrm>
            <a:off x="67811" y="13597"/>
            <a:ext cx="9288226" cy="523220"/>
          </a:xfrm>
          <a:prstGeom prst="rect">
            <a:avLst/>
          </a:prstGeom>
          <a:solidFill>
            <a:srgbClr val="00B050"/>
          </a:solidFill>
        </p:spPr>
        <p:txBody>
          <a:bodyPr wrap="square" rtlCol="0">
            <a:spAutoFit/>
          </a:bodyPr>
          <a:lstStyle/>
          <a:p>
            <a:r>
              <a:rPr lang="vi-VN" sz="2800">
                <a:solidFill>
                  <a:srgbClr val="FFFF00"/>
                </a:solidFill>
              </a:rPr>
              <a:t>a.Hoạt động khai thác thiên nhiên ở môi trường xích đạo</a:t>
            </a:r>
            <a:endParaRPr lang="en-US" sz="2800">
              <a:solidFill>
                <a:srgbClr val="FFFF00"/>
              </a:solidFill>
            </a:endParaRPr>
          </a:p>
        </p:txBody>
      </p:sp>
      <p:sp>
        <p:nvSpPr>
          <p:cNvPr id="4" name="Rectangle 3">
            <a:extLst>
              <a:ext uri="{FF2B5EF4-FFF2-40B4-BE49-F238E27FC236}">
                <a16:creationId xmlns:a16="http://schemas.microsoft.com/office/drawing/2014/main" id="{92CC365D-751E-4F4F-BFCD-9D8309FFC3EA}"/>
              </a:ext>
            </a:extLst>
          </p:cNvPr>
          <p:cNvSpPr/>
          <p:nvPr/>
        </p:nvSpPr>
        <p:spPr>
          <a:xfrm>
            <a:off x="185532" y="1317664"/>
            <a:ext cx="5804451" cy="1200329"/>
          </a:xfrm>
          <a:prstGeom prst="rect">
            <a:avLst/>
          </a:prstGeom>
        </p:spPr>
        <p:txBody>
          <a:bodyPr wrap="square">
            <a:spAutoFit/>
          </a:bodyPr>
          <a:lstStyle/>
          <a:p>
            <a:pPr algn="just"/>
            <a:r>
              <a:rPr lang="vi-VN" sz="3600">
                <a:solidFill>
                  <a:srgbClr val="1B04FA"/>
                </a:solidFill>
              </a:rPr>
              <a:t>+ Khai thác khoáng sản (dầu mỏ, bô - xít,...).</a:t>
            </a:r>
            <a:endParaRPr lang="en-US" sz="3600">
              <a:solidFill>
                <a:srgbClr val="1B04FA"/>
              </a:solidFill>
            </a:endParaRPr>
          </a:p>
        </p:txBody>
      </p:sp>
      <p:pic>
        <p:nvPicPr>
          <p:cNvPr id="7" name="Picture 3">
            <a:extLst>
              <a:ext uri="{FF2B5EF4-FFF2-40B4-BE49-F238E27FC236}">
                <a16:creationId xmlns:a16="http://schemas.microsoft.com/office/drawing/2014/main" id="{8D160B05-2E07-4AF3-B02E-23D83C48EEE5}"/>
              </a:ext>
            </a:extLst>
          </p:cNvPr>
          <p:cNvPicPr>
            <a:picLocks noChangeAspect="1" noChangeArrowheads="1"/>
          </p:cNvPicPr>
          <p:nvPr/>
        </p:nvPicPr>
        <p:blipFill>
          <a:blip r:embed="rId2"/>
          <a:srcRect l="55089" t="6452" r="10679" b="27218"/>
          <a:stretch>
            <a:fillRect/>
          </a:stretch>
        </p:blipFill>
        <p:spPr bwMode="auto">
          <a:xfrm>
            <a:off x="6463063" y="537156"/>
            <a:ext cx="5543405" cy="6123342"/>
          </a:xfrm>
          <a:prstGeom prst="rect">
            <a:avLst/>
          </a:prstGeom>
          <a:noFill/>
          <a:ln w="9525">
            <a:noFill/>
            <a:miter lim="800000"/>
            <a:headEnd/>
            <a:tailEnd/>
          </a:ln>
          <a:effectLst/>
        </p:spPr>
      </p:pic>
      <p:sp>
        <p:nvSpPr>
          <p:cNvPr id="9" name="Hộp_Văn_Bản 8">
            <a:extLst>
              <a:ext uri="{FF2B5EF4-FFF2-40B4-BE49-F238E27FC236}">
                <a16:creationId xmlns:a16="http://schemas.microsoft.com/office/drawing/2014/main" id="{043E852F-4809-4DF6-B796-85FB8F50ED26}"/>
              </a:ext>
            </a:extLst>
          </p:cNvPr>
          <p:cNvSpPr txBox="1"/>
          <p:nvPr/>
        </p:nvSpPr>
        <p:spPr>
          <a:xfrm>
            <a:off x="7036260" y="6470071"/>
            <a:ext cx="4970208" cy="369332"/>
          </a:xfrm>
          <a:prstGeom prst="rect">
            <a:avLst/>
          </a:prstGeom>
          <a:noFill/>
        </p:spPr>
        <p:txBody>
          <a:bodyPr wrap="square" rtlCol="0">
            <a:spAutoFit/>
          </a:bodyPr>
          <a:lstStyle/>
          <a:p>
            <a:r>
              <a:rPr lang="en-US" dirty="0" err="1">
                <a:solidFill>
                  <a:srgbClr val="0070C0"/>
                </a:solidFill>
                <a:latin typeface="Arial" pitchFamily="34" charset="0"/>
                <a:cs typeface="Arial" pitchFamily="34" charset="0"/>
              </a:rPr>
              <a:t>Hình</a:t>
            </a:r>
            <a:r>
              <a:rPr lang="en-US" dirty="0">
                <a:solidFill>
                  <a:srgbClr val="0070C0"/>
                </a:solidFill>
                <a:latin typeface="Arial" pitchFamily="34" charset="0"/>
                <a:cs typeface="Arial" pitchFamily="34" charset="0"/>
              </a:rPr>
              <a:t> 30.2. </a:t>
            </a:r>
            <a:r>
              <a:rPr lang="en-US" dirty="0" err="1">
                <a:solidFill>
                  <a:srgbClr val="0070C0"/>
                </a:solidFill>
                <a:latin typeface="Arial" pitchFamily="34" charset="0"/>
                <a:cs typeface="Arial" pitchFamily="34" charset="0"/>
              </a:rPr>
              <a:t>Lược</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đồ</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công</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nghiệp</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Châu</a:t>
            </a:r>
            <a:r>
              <a:rPr lang="en-US" dirty="0">
                <a:solidFill>
                  <a:srgbClr val="0070C0"/>
                </a:solidFill>
                <a:latin typeface="Arial" pitchFamily="34" charset="0"/>
                <a:cs typeface="Arial" pitchFamily="34" charset="0"/>
              </a:rPr>
              <a:t> Phi</a:t>
            </a:r>
          </a:p>
        </p:txBody>
      </p:sp>
    </p:spTree>
    <p:extLst>
      <p:ext uri="{BB962C8B-B14F-4D97-AF65-F5344CB8AC3E}">
        <p14:creationId xmlns:p14="http://schemas.microsoft.com/office/powerpoint/2010/main" val="409041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63F04A-C580-4D0D-991A-5AEAD0C0EB69}"/>
              </a:ext>
            </a:extLst>
          </p:cNvPr>
          <p:cNvSpPr/>
          <p:nvPr/>
        </p:nvSpPr>
        <p:spPr>
          <a:xfrm>
            <a:off x="334074" y="951397"/>
            <a:ext cx="10784499" cy="1200329"/>
          </a:xfrm>
          <a:prstGeom prst="rect">
            <a:avLst/>
          </a:prstGeom>
        </p:spPr>
        <p:txBody>
          <a:bodyPr wrap="square">
            <a:spAutoFit/>
          </a:bodyPr>
          <a:lstStyle/>
          <a:p>
            <a:pPr algn="just"/>
            <a:r>
              <a:rPr lang="en-US" sz="3600">
                <a:solidFill>
                  <a:srgbClr val="3333CC"/>
                </a:solidFill>
                <a:latin typeface="Arial" panose="020B0604020202020204" pitchFamily="34" charset="0"/>
                <a:cs typeface="Arial" panose="020B0604020202020204" pitchFamily="34" charset="0"/>
              </a:rPr>
              <a:t>+ Tích cực trồng và bảo vệ rừng (do </a:t>
            </a:r>
            <a:r>
              <a:rPr lang="vi-VN" sz="3600">
                <a:solidFill>
                  <a:srgbClr val="3333CC"/>
                </a:solidFill>
                <a:latin typeface="Arial" panose="020B0604020202020204" pitchFamily="34" charset="0"/>
                <a:cs typeface="Arial" panose="020B0604020202020204" pitchFamily="34" charset="0"/>
              </a:rPr>
              <a:t>diện tích rừng bị suy giảm, đất đai bị xói mòn..</a:t>
            </a:r>
            <a:r>
              <a:rPr lang="en-US" sz="3600">
                <a:solidFill>
                  <a:srgbClr val="3333CC"/>
                </a:solidFill>
                <a:latin typeface="Arial" panose="020B0604020202020204" pitchFamily="34" charset="0"/>
                <a:cs typeface="Arial" panose="020B0604020202020204" pitchFamily="34" charset="0"/>
              </a:rPr>
              <a:t>.</a:t>
            </a:r>
            <a:r>
              <a:rPr lang="vi-VN" sz="3600">
                <a:solidFill>
                  <a:srgbClr val="3333CC"/>
                </a:solidFill>
                <a:latin typeface="Arial" panose="020B0604020202020204" pitchFamily="34" charset="0"/>
                <a:cs typeface="Arial" panose="020B0604020202020204" pitchFamily="34" charset="0"/>
              </a:rPr>
              <a:t>).</a:t>
            </a:r>
            <a:endParaRPr lang="en-US" sz="3600">
              <a:solidFill>
                <a:srgbClr val="3333CC"/>
              </a:solidFill>
              <a:latin typeface="Arial" panose="020B0604020202020204" pitchFamily="34" charset="0"/>
              <a:cs typeface="Arial" panose="020B0604020202020204" pitchFamily="34" charset="0"/>
            </a:endParaRPr>
          </a:p>
        </p:txBody>
      </p:sp>
      <p:pic>
        <p:nvPicPr>
          <p:cNvPr id="5" name="Picture 4" descr="Diagram&#10;&#10;Description automatically generated">
            <a:extLst>
              <a:ext uri="{FF2B5EF4-FFF2-40B4-BE49-F238E27FC236}">
                <a16:creationId xmlns:a16="http://schemas.microsoft.com/office/drawing/2014/main" id="{D54AD4B0-146B-41A7-A546-5EE06411EB50}"/>
              </a:ext>
            </a:extLst>
          </p:cNvPr>
          <p:cNvPicPr>
            <a:picLocks noChangeAspect="1"/>
          </p:cNvPicPr>
          <p:nvPr/>
        </p:nvPicPr>
        <p:blipFill rotWithShape="1">
          <a:blip r:embed="rId2">
            <a:extLst>
              <a:ext uri="{28A0092B-C50C-407E-A947-70E740481C1C}">
                <a14:useLocalDpi xmlns:a14="http://schemas.microsoft.com/office/drawing/2010/main" val="0"/>
              </a:ext>
            </a:extLst>
          </a:blip>
          <a:srcRect b="10145"/>
          <a:stretch/>
        </p:blipFill>
        <p:spPr>
          <a:xfrm>
            <a:off x="837327" y="3502922"/>
            <a:ext cx="4307789" cy="308113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DC661AA8-04CF-436D-9890-5B8DB89F4C11}"/>
              </a:ext>
            </a:extLst>
          </p:cNvPr>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7362933" y="3618879"/>
            <a:ext cx="3991740" cy="2849216"/>
          </a:xfrm>
          <a:prstGeom prst="rect">
            <a:avLst/>
          </a:prstGeom>
        </p:spPr>
      </p:pic>
      <p:sp>
        <p:nvSpPr>
          <p:cNvPr id="15" name="TextBox 14">
            <a:extLst>
              <a:ext uri="{FF2B5EF4-FFF2-40B4-BE49-F238E27FC236}">
                <a16:creationId xmlns:a16="http://schemas.microsoft.com/office/drawing/2014/main" id="{766DA578-2E03-4F42-9068-91EAC6A76370}"/>
              </a:ext>
            </a:extLst>
          </p:cNvPr>
          <p:cNvSpPr txBox="1"/>
          <p:nvPr/>
        </p:nvSpPr>
        <p:spPr>
          <a:xfrm>
            <a:off x="67811" y="13597"/>
            <a:ext cx="9288226" cy="523220"/>
          </a:xfrm>
          <a:prstGeom prst="rect">
            <a:avLst/>
          </a:prstGeom>
          <a:solidFill>
            <a:srgbClr val="00B050"/>
          </a:solidFill>
        </p:spPr>
        <p:txBody>
          <a:bodyPr wrap="square" rtlCol="0">
            <a:spAutoFit/>
          </a:bodyPr>
          <a:lstStyle/>
          <a:p>
            <a:r>
              <a:rPr lang="vi-VN" sz="2800">
                <a:solidFill>
                  <a:srgbClr val="FFFF00"/>
                </a:solidFill>
              </a:rPr>
              <a:t>a.Hoạt động khai thác thiên nhiên ở môi trường xích đạo</a:t>
            </a:r>
            <a:endParaRPr lang="en-US" sz="2800">
              <a:solidFill>
                <a:srgbClr val="FFFF00"/>
              </a:solidFill>
            </a:endParaRPr>
          </a:p>
        </p:txBody>
      </p:sp>
    </p:spTree>
    <p:extLst>
      <p:ext uri="{BB962C8B-B14F-4D97-AF65-F5344CB8AC3E}">
        <p14:creationId xmlns:p14="http://schemas.microsoft.com/office/powerpoint/2010/main" val="426305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209F6C-DB02-42CC-921F-7101B3E4615F}"/>
              </a:ext>
            </a:extLst>
          </p:cNvPr>
          <p:cNvSpPr txBox="1"/>
          <p:nvPr/>
        </p:nvSpPr>
        <p:spPr>
          <a:xfrm>
            <a:off x="67811" y="13597"/>
            <a:ext cx="9288226" cy="523220"/>
          </a:xfrm>
          <a:prstGeom prst="rect">
            <a:avLst/>
          </a:prstGeom>
          <a:solidFill>
            <a:srgbClr val="00B050"/>
          </a:solidFill>
        </p:spPr>
        <p:txBody>
          <a:bodyPr wrap="square" rtlCol="0">
            <a:spAutoFit/>
          </a:bodyPr>
          <a:lstStyle/>
          <a:p>
            <a:r>
              <a:rPr lang="vi-VN" sz="2800">
                <a:solidFill>
                  <a:srgbClr val="FFFF00"/>
                </a:solidFill>
              </a:rPr>
              <a:t>b.Hoạt động khai thác thiên nhiên ở môi trường nhiệt đới</a:t>
            </a:r>
            <a:endParaRPr lang="en-US" sz="2800">
              <a:solidFill>
                <a:srgbClr val="FFFF00"/>
              </a:solidFill>
            </a:endParaRPr>
          </a:p>
        </p:txBody>
      </p:sp>
      <p:grpSp>
        <p:nvGrpSpPr>
          <p:cNvPr id="3" name="Group 2">
            <a:extLst>
              <a:ext uri="{FF2B5EF4-FFF2-40B4-BE49-F238E27FC236}">
                <a16:creationId xmlns:a16="http://schemas.microsoft.com/office/drawing/2014/main" id="{FA70C855-FB52-4256-A90A-A3FF7F7EF01D}"/>
              </a:ext>
            </a:extLst>
          </p:cNvPr>
          <p:cNvGrpSpPr/>
          <p:nvPr/>
        </p:nvGrpSpPr>
        <p:grpSpPr>
          <a:xfrm>
            <a:off x="6773161" y="763885"/>
            <a:ext cx="5418839" cy="5802567"/>
            <a:chOff x="6773161" y="1055433"/>
            <a:chExt cx="5418839" cy="5802567"/>
          </a:xfrm>
        </p:grpSpPr>
        <p:pic>
          <p:nvPicPr>
            <p:cNvPr id="4" name="Picture 2">
              <a:extLst>
                <a:ext uri="{FF2B5EF4-FFF2-40B4-BE49-F238E27FC236}">
                  <a16:creationId xmlns:a16="http://schemas.microsoft.com/office/drawing/2014/main" id="{838647AD-E60B-4616-B33F-52048087F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473DF8-C9C2-4C84-9D1E-16B42FFD4E18}"/>
                </a:ext>
              </a:extLst>
            </p:cNvPr>
            <p:cNvSpPr txBox="1"/>
            <p:nvPr/>
          </p:nvSpPr>
          <p:spPr>
            <a:xfrm>
              <a:off x="6773161" y="6428799"/>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6" name="Freeform 8">
            <a:extLst>
              <a:ext uri="{FF2B5EF4-FFF2-40B4-BE49-F238E27FC236}">
                <a16:creationId xmlns:a16="http://schemas.microsoft.com/office/drawing/2014/main" id="{5FF9C32B-06C1-4A1A-8967-47A44AC21F12}"/>
              </a:ext>
            </a:extLst>
          </p:cNvPr>
          <p:cNvSpPr>
            <a:spLocks/>
          </p:cNvSpPr>
          <p:nvPr/>
        </p:nvSpPr>
        <p:spPr bwMode="auto">
          <a:xfrm>
            <a:off x="7540488" y="2154161"/>
            <a:ext cx="3562942" cy="2884934"/>
          </a:xfrm>
          <a:custGeom>
            <a:avLst/>
            <a:gdLst>
              <a:gd name="T0" fmla="*/ 2147483646 w 2193"/>
              <a:gd name="T1" fmla="*/ 2147483646 h 1917"/>
              <a:gd name="T2" fmla="*/ 2147483646 w 2193"/>
              <a:gd name="T3" fmla="*/ 2147483646 h 1917"/>
              <a:gd name="T4" fmla="*/ 2147483646 w 2193"/>
              <a:gd name="T5" fmla="*/ 2147483646 h 1917"/>
              <a:gd name="T6" fmla="*/ 2147483646 w 2193"/>
              <a:gd name="T7" fmla="*/ 2147483646 h 1917"/>
              <a:gd name="T8" fmla="*/ 2147483646 w 2193"/>
              <a:gd name="T9" fmla="*/ 2147483646 h 1917"/>
              <a:gd name="T10" fmla="*/ 2147483646 w 2193"/>
              <a:gd name="T11" fmla="*/ 2147483646 h 1917"/>
              <a:gd name="T12" fmla="*/ 2147483646 w 2193"/>
              <a:gd name="T13" fmla="*/ 2147483646 h 1917"/>
              <a:gd name="T14" fmla="*/ 2147483646 w 2193"/>
              <a:gd name="T15" fmla="*/ 2147483646 h 1917"/>
              <a:gd name="T16" fmla="*/ 2147483646 w 2193"/>
              <a:gd name="T17" fmla="*/ 2147483646 h 1917"/>
              <a:gd name="T18" fmla="*/ 2147483646 w 2193"/>
              <a:gd name="T19" fmla="*/ 2147483646 h 1917"/>
              <a:gd name="T20" fmla="*/ 2147483646 w 2193"/>
              <a:gd name="T21" fmla="*/ 2147483646 h 1917"/>
              <a:gd name="T22" fmla="*/ 2147483646 w 2193"/>
              <a:gd name="T23" fmla="*/ 2147483646 h 1917"/>
              <a:gd name="T24" fmla="*/ 2147483646 w 2193"/>
              <a:gd name="T25" fmla="*/ 2147483646 h 1917"/>
              <a:gd name="T26" fmla="*/ 2147483646 w 2193"/>
              <a:gd name="T27" fmla="*/ 2147483646 h 1917"/>
              <a:gd name="T28" fmla="*/ 2147483646 w 2193"/>
              <a:gd name="T29" fmla="*/ 2147483646 h 1917"/>
              <a:gd name="T30" fmla="*/ 2147483646 w 2193"/>
              <a:gd name="T31" fmla="*/ 2147483646 h 1917"/>
              <a:gd name="T32" fmla="*/ 2147483646 w 2193"/>
              <a:gd name="T33" fmla="*/ 2147483646 h 1917"/>
              <a:gd name="T34" fmla="*/ 2147483646 w 2193"/>
              <a:gd name="T35" fmla="*/ 2147483646 h 1917"/>
              <a:gd name="T36" fmla="*/ 2147483646 w 2193"/>
              <a:gd name="T37" fmla="*/ 2147483646 h 1917"/>
              <a:gd name="T38" fmla="*/ 2147483646 w 2193"/>
              <a:gd name="T39" fmla="*/ 2147483646 h 1917"/>
              <a:gd name="T40" fmla="*/ 2147483646 w 2193"/>
              <a:gd name="T41" fmla="*/ 2147483646 h 1917"/>
              <a:gd name="T42" fmla="*/ 2147483646 w 2193"/>
              <a:gd name="T43" fmla="*/ 2147483646 h 1917"/>
              <a:gd name="T44" fmla="*/ 2147483646 w 2193"/>
              <a:gd name="T45" fmla="*/ 2147483646 h 1917"/>
              <a:gd name="T46" fmla="*/ 2147483646 w 2193"/>
              <a:gd name="T47" fmla="*/ 2147483646 h 1917"/>
              <a:gd name="T48" fmla="*/ 2147483646 w 2193"/>
              <a:gd name="T49" fmla="*/ 2147483646 h 1917"/>
              <a:gd name="T50" fmla="*/ 2147483646 w 2193"/>
              <a:gd name="T51" fmla="*/ 2147483646 h 1917"/>
              <a:gd name="T52" fmla="*/ 2147483646 w 2193"/>
              <a:gd name="T53" fmla="*/ 2147483646 h 1917"/>
              <a:gd name="T54" fmla="*/ 2147483646 w 2193"/>
              <a:gd name="T55" fmla="*/ 2147483646 h 1917"/>
              <a:gd name="T56" fmla="*/ 2147483646 w 2193"/>
              <a:gd name="T57" fmla="*/ 2147483646 h 1917"/>
              <a:gd name="T58" fmla="*/ 2147483646 w 2193"/>
              <a:gd name="T59" fmla="*/ 2147483646 h 1917"/>
              <a:gd name="T60" fmla="*/ 2147483646 w 2193"/>
              <a:gd name="T61" fmla="*/ 2147483646 h 1917"/>
              <a:gd name="T62" fmla="*/ 2147483646 w 2193"/>
              <a:gd name="T63" fmla="*/ 2147483646 h 1917"/>
              <a:gd name="T64" fmla="*/ 2147483646 w 2193"/>
              <a:gd name="T65" fmla="*/ 2147483646 h 1917"/>
              <a:gd name="T66" fmla="*/ 2147483646 w 2193"/>
              <a:gd name="T67" fmla="*/ 2147483646 h 1917"/>
              <a:gd name="T68" fmla="*/ 2147483646 w 2193"/>
              <a:gd name="T69" fmla="*/ 2147483646 h 1917"/>
              <a:gd name="T70" fmla="*/ 2147483646 w 2193"/>
              <a:gd name="T71" fmla="*/ 2147483646 h 1917"/>
              <a:gd name="T72" fmla="*/ 2147483646 w 2193"/>
              <a:gd name="T73" fmla="*/ 2147483646 h 1917"/>
              <a:gd name="T74" fmla="*/ 2147483646 w 2193"/>
              <a:gd name="T75" fmla="*/ 2147483646 h 19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93" h="1917">
                <a:moveTo>
                  <a:pt x="128" y="467"/>
                </a:moveTo>
                <a:cubicBezTo>
                  <a:pt x="100" y="425"/>
                  <a:pt x="116" y="439"/>
                  <a:pt x="86" y="419"/>
                </a:cubicBezTo>
                <a:cubicBezTo>
                  <a:pt x="75" y="387"/>
                  <a:pt x="87" y="413"/>
                  <a:pt x="62" y="383"/>
                </a:cubicBezTo>
                <a:cubicBezTo>
                  <a:pt x="35" y="351"/>
                  <a:pt x="62" y="379"/>
                  <a:pt x="44" y="347"/>
                </a:cubicBezTo>
                <a:cubicBezTo>
                  <a:pt x="10" y="285"/>
                  <a:pt x="28" y="334"/>
                  <a:pt x="14" y="293"/>
                </a:cubicBezTo>
                <a:cubicBezTo>
                  <a:pt x="15" y="262"/>
                  <a:pt x="0" y="110"/>
                  <a:pt x="62" y="89"/>
                </a:cubicBezTo>
                <a:cubicBezTo>
                  <a:pt x="121" y="0"/>
                  <a:pt x="70" y="66"/>
                  <a:pt x="332" y="77"/>
                </a:cubicBezTo>
                <a:cubicBezTo>
                  <a:pt x="418" y="81"/>
                  <a:pt x="504" y="102"/>
                  <a:pt x="590" y="107"/>
                </a:cubicBezTo>
                <a:cubicBezTo>
                  <a:pt x="626" y="119"/>
                  <a:pt x="602" y="107"/>
                  <a:pt x="590" y="119"/>
                </a:cubicBezTo>
                <a:cubicBezTo>
                  <a:pt x="586" y="123"/>
                  <a:pt x="586" y="131"/>
                  <a:pt x="584" y="137"/>
                </a:cubicBezTo>
                <a:cubicBezTo>
                  <a:pt x="592" y="179"/>
                  <a:pt x="594" y="172"/>
                  <a:pt x="632" y="185"/>
                </a:cubicBezTo>
                <a:cubicBezTo>
                  <a:pt x="694" y="169"/>
                  <a:pt x="802" y="188"/>
                  <a:pt x="860" y="191"/>
                </a:cubicBezTo>
                <a:cubicBezTo>
                  <a:pt x="961" y="225"/>
                  <a:pt x="1080" y="222"/>
                  <a:pt x="1184" y="227"/>
                </a:cubicBezTo>
                <a:cubicBezTo>
                  <a:pt x="1306" y="242"/>
                  <a:pt x="1135" y="222"/>
                  <a:pt x="1370" y="239"/>
                </a:cubicBezTo>
                <a:cubicBezTo>
                  <a:pt x="1410" y="242"/>
                  <a:pt x="1451" y="268"/>
                  <a:pt x="1490" y="269"/>
                </a:cubicBezTo>
                <a:cubicBezTo>
                  <a:pt x="1554" y="271"/>
                  <a:pt x="1618" y="273"/>
                  <a:pt x="1682" y="275"/>
                </a:cubicBezTo>
                <a:cubicBezTo>
                  <a:pt x="1740" y="294"/>
                  <a:pt x="1633" y="260"/>
                  <a:pt x="1784" y="287"/>
                </a:cubicBezTo>
                <a:cubicBezTo>
                  <a:pt x="1791" y="288"/>
                  <a:pt x="1796" y="296"/>
                  <a:pt x="1802" y="299"/>
                </a:cubicBezTo>
                <a:cubicBezTo>
                  <a:pt x="1821" y="309"/>
                  <a:pt x="1881" y="341"/>
                  <a:pt x="1904" y="347"/>
                </a:cubicBezTo>
                <a:cubicBezTo>
                  <a:pt x="1922" y="351"/>
                  <a:pt x="1940" y="351"/>
                  <a:pt x="1958" y="353"/>
                </a:cubicBezTo>
                <a:cubicBezTo>
                  <a:pt x="2002" y="368"/>
                  <a:pt x="1982" y="362"/>
                  <a:pt x="2018" y="371"/>
                </a:cubicBezTo>
                <a:cubicBezTo>
                  <a:pt x="2046" y="389"/>
                  <a:pt x="2076" y="408"/>
                  <a:pt x="2108" y="419"/>
                </a:cubicBezTo>
                <a:cubicBezTo>
                  <a:pt x="2128" y="478"/>
                  <a:pt x="2096" y="395"/>
                  <a:pt x="2132" y="449"/>
                </a:cubicBezTo>
                <a:cubicBezTo>
                  <a:pt x="2137" y="456"/>
                  <a:pt x="2134" y="466"/>
                  <a:pt x="2138" y="473"/>
                </a:cubicBezTo>
                <a:cubicBezTo>
                  <a:pt x="2153" y="503"/>
                  <a:pt x="2181" y="518"/>
                  <a:pt x="2192" y="551"/>
                </a:cubicBezTo>
                <a:cubicBezTo>
                  <a:pt x="2190" y="577"/>
                  <a:pt x="2193" y="604"/>
                  <a:pt x="2186" y="629"/>
                </a:cubicBezTo>
                <a:cubicBezTo>
                  <a:pt x="2182" y="643"/>
                  <a:pt x="2170" y="653"/>
                  <a:pt x="2162" y="665"/>
                </a:cubicBezTo>
                <a:cubicBezTo>
                  <a:pt x="2147" y="688"/>
                  <a:pt x="2147" y="722"/>
                  <a:pt x="2138" y="749"/>
                </a:cubicBezTo>
                <a:cubicBezTo>
                  <a:pt x="2131" y="800"/>
                  <a:pt x="2118" y="887"/>
                  <a:pt x="2090" y="929"/>
                </a:cubicBezTo>
                <a:cubicBezTo>
                  <a:pt x="2084" y="974"/>
                  <a:pt x="2074" y="1022"/>
                  <a:pt x="2048" y="1061"/>
                </a:cubicBezTo>
                <a:cubicBezTo>
                  <a:pt x="2020" y="1171"/>
                  <a:pt x="2071" y="1234"/>
                  <a:pt x="2090" y="1331"/>
                </a:cubicBezTo>
                <a:cubicBezTo>
                  <a:pt x="2085" y="1457"/>
                  <a:pt x="2115" y="1506"/>
                  <a:pt x="2000" y="1535"/>
                </a:cubicBezTo>
                <a:cubicBezTo>
                  <a:pt x="1936" y="1577"/>
                  <a:pt x="1986" y="1539"/>
                  <a:pt x="1946" y="1583"/>
                </a:cubicBezTo>
                <a:cubicBezTo>
                  <a:pt x="1935" y="1596"/>
                  <a:pt x="1910" y="1619"/>
                  <a:pt x="1910" y="1619"/>
                </a:cubicBezTo>
                <a:cubicBezTo>
                  <a:pt x="1899" y="1652"/>
                  <a:pt x="1888" y="1630"/>
                  <a:pt x="1874" y="1661"/>
                </a:cubicBezTo>
                <a:cubicBezTo>
                  <a:pt x="1869" y="1673"/>
                  <a:pt x="1862" y="1697"/>
                  <a:pt x="1862" y="1697"/>
                </a:cubicBezTo>
                <a:cubicBezTo>
                  <a:pt x="1854" y="1917"/>
                  <a:pt x="1899" y="1861"/>
                  <a:pt x="1820" y="1835"/>
                </a:cubicBezTo>
                <a:cubicBezTo>
                  <a:pt x="1802" y="1837"/>
                  <a:pt x="1784" y="1837"/>
                  <a:pt x="1766" y="1841"/>
                </a:cubicBezTo>
                <a:cubicBezTo>
                  <a:pt x="1754" y="1843"/>
                  <a:pt x="1730" y="1853"/>
                  <a:pt x="1730" y="1853"/>
                </a:cubicBezTo>
                <a:cubicBezTo>
                  <a:pt x="1726" y="1823"/>
                  <a:pt x="1720" y="1782"/>
                  <a:pt x="1700" y="1757"/>
                </a:cubicBezTo>
                <a:cubicBezTo>
                  <a:pt x="1678" y="1730"/>
                  <a:pt x="1573" y="1723"/>
                  <a:pt x="1544" y="1721"/>
                </a:cubicBezTo>
                <a:cubicBezTo>
                  <a:pt x="1443" y="1696"/>
                  <a:pt x="1389" y="1695"/>
                  <a:pt x="1268" y="1691"/>
                </a:cubicBezTo>
                <a:cubicBezTo>
                  <a:pt x="1241" y="1673"/>
                  <a:pt x="1236" y="1649"/>
                  <a:pt x="1220" y="1625"/>
                </a:cubicBezTo>
                <a:cubicBezTo>
                  <a:pt x="1215" y="1618"/>
                  <a:pt x="1207" y="1614"/>
                  <a:pt x="1202" y="1607"/>
                </a:cubicBezTo>
                <a:cubicBezTo>
                  <a:pt x="1176" y="1573"/>
                  <a:pt x="1154" y="1535"/>
                  <a:pt x="1130" y="1499"/>
                </a:cubicBezTo>
                <a:cubicBezTo>
                  <a:pt x="1119" y="1482"/>
                  <a:pt x="1111" y="1462"/>
                  <a:pt x="1100" y="1445"/>
                </a:cubicBezTo>
                <a:cubicBezTo>
                  <a:pt x="1093" y="1434"/>
                  <a:pt x="1092" y="1421"/>
                  <a:pt x="1088" y="1409"/>
                </a:cubicBezTo>
                <a:cubicBezTo>
                  <a:pt x="1086" y="1403"/>
                  <a:pt x="1082" y="1391"/>
                  <a:pt x="1082" y="1391"/>
                </a:cubicBezTo>
                <a:cubicBezTo>
                  <a:pt x="1089" y="1303"/>
                  <a:pt x="1097" y="1285"/>
                  <a:pt x="1088" y="1187"/>
                </a:cubicBezTo>
                <a:cubicBezTo>
                  <a:pt x="1086" y="1162"/>
                  <a:pt x="1061" y="1133"/>
                  <a:pt x="1052" y="1109"/>
                </a:cubicBezTo>
                <a:cubicBezTo>
                  <a:pt x="1035" y="1063"/>
                  <a:pt x="1022" y="1025"/>
                  <a:pt x="986" y="989"/>
                </a:cubicBezTo>
                <a:cubicBezTo>
                  <a:pt x="971" y="944"/>
                  <a:pt x="993" y="998"/>
                  <a:pt x="962" y="959"/>
                </a:cubicBezTo>
                <a:cubicBezTo>
                  <a:pt x="958" y="954"/>
                  <a:pt x="960" y="946"/>
                  <a:pt x="956" y="941"/>
                </a:cubicBezTo>
                <a:cubicBezTo>
                  <a:pt x="951" y="935"/>
                  <a:pt x="931" y="929"/>
                  <a:pt x="938" y="929"/>
                </a:cubicBezTo>
                <a:cubicBezTo>
                  <a:pt x="959" y="929"/>
                  <a:pt x="978" y="942"/>
                  <a:pt x="998" y="947"/>
                </a:cubicBezTo>
                <a:cubicBezTo>
                  <a:pt x="1006" y="959"/>
                  <a:pt x="1014" y="971"/>
                  <a:pt x="1022" y="983"/>
                </a:cubicBezTo>
                <a:cubicBezTo>
                  <a:pt x="1027" y="990"/>
                  <a:pt x="1038" y="987"/>
                  <a:pt x="1046" y="989"/>
                </a:cubicBezTo>
                <a:cubicBezTo>
                  <a:pt x="1095" y="1003"/>
                  <a:pt x="1145" y="1003"/>
                  <a:pt x="1196" y="1007"/>
                </a:cubicBezTo>
                <a:cubicBezTo>
                  <a:pt x="1234" y="1020"/>
                  <a:pt x="1262" y="1021"/>
                  <a:pt x="1304" y="1025"/>
                </a:cubicBezTo>
                <a:cubicBezTo>
                  <a:pt x="1481" y="1018"/>
                  <a:pt x="1516" y="1006"/>
                  <a:pt x="1718" y="1001"/>
                </a:cubicBezTo>
                <a:cubicBezTo>
                  <a:pt x="1786" y="956"/>
                  <a:pt x="1791" y="907"/>
                  <a:pt x="1808" y="833"/>
                </a:cubicBezTo>
                <a:cubicBezTo>
                  <a:pt x="1813" y="809"/>
                  <a:pt x="1823" y="802"/>
                  <a:pt x="1838" y="779"/>
                </a:cubicBezTo>
                <a:cubicBezTo>
                  <a:pt x="1842" y="773"/>
                  <a:pt x="1850" y="761"/>
                  <a:pt x="1850" y="761"/>
                </a:cubicBezTo>
                <a:cubicBezTo>
                  <a:pt x="1846" y="711"/>
                  <a:pt x="1859" y="679"/>
                  <a:pt x="1820" y="653"/>
                </a:cubicBezTo>
                <a:cubicBezTo>
                  <a:pt x="1812" y="629"/>
                  <a:pt x="1771" y="588"/>
                  <a:pt x="1742" y="587"/>
                </a:cubicBezTo>
                <a:cubicBezTo>
                  <a:pt x="1524" y="583"/>
                  <a:pt x="1306" y="583"/>
                  <a:pt x="1088" y="581"/>
                </a:cubicBezTo>
                <a:cubicBezTo>
                  <a:pt x="1046" y="574"/>
                  <a:pt x="1008" y="564"/>
                  <a:pt x="968" y="551"/>
                </a:cubicBezTo>
                <a:cubicBezTo>
                  <a:pt x="924" y="536"/>
                  <a:pt x="876" y="547"/>
                  <a:pt x="830" y="545"/>
                </a:cubicBezTo>
                <a:cubicBezTo>
                  <a:pt x="808" y="538"/>
                  <a:pt x="793" y="527"/>
                  <a:pt x="770" y="521"/>
                </a:cubicBezTo>
                <a:cubicBezTo>
                  <a:pt x="714" y="523"/>
                  <a:pt x="658" y="520"/>
                  <a:pt x="602" y="527"/>
                </a:cubicBezTo>
                <a:cubicBezTo>
                  <a:pt x="592" y="528"/>
                  <a:pt x="587" y="557"/>
                  <a:pt x="584" y="563"/>
                </a:cubicBezTo>
                <a:cubicBezTo>
                  <a:pt x="562" y="602"/>
                  <a:pt x="571" y="595"/>
                  <a:pt x="542" y="605"/>
                </a:cubicBezTo>
                <a:cubicBezTo>
                  <a:pt x="519" y="597"/>
                  <a:pt x="514" y="582"/>
                  <a:pt x="494" y="569"/>
                </a:cubicBezTo>
                <a:cubicBezTo>
                  <a:pt x="479" y="547"/>
                  <a:pt x="456" y="524"/>
                  <a:pt x="434" y="509"/>
                </a:cubicBezTo>
                <a:cubicBezTo>
                  <a:pt x="387" y="438"/>
                  <a:pt x="239" y="469"/>
                  <a:pt x="188" y="467"/>
                </a:cubicBezTo>
                <a:cubicBezTo>
                  <a:pt x="144" y="452"/>
                  <a:pt x="163" y="449"/>
                  <a:pt x="128" y="467"/>
                </a:cubicBezTo>
                <a:close/>
              </a:path>
            </a:pathLst>
          </a:custGeom>
          <a:noFill/>
          <a:ln w="38100" cmpd="sng">
            <a:solidFill>
              <a:srgbClr val="000099"/>
            </a:solidFill>
            <a:round/>
            <a:headEnd/>
            <a:tailEnd/>
          </a:ln>
          <a:effectLst/>
        </p:spPr>
        <p:txBody>
          <a:bodyPr/>
          <a:lstStyle/>
          <a:p>
            <a:endParaRPr lang="en-US"/>
          </a:p>
        </p:txBody>
      </p:sp>
      <p:grpSp>
        <p:nvGrpSpPr>
          <p:cNvPr id="9" name="Group 8">
            <a:extLst>
              <a:ext uri="{FF2B5EF4-FFF2-40B4-BE49-F238E27FC236}">
                <a16:creationId xmlns:a16="http://schemas.microsoft.com/office/drawing/2014/main" id="{4DC71B84-8749-4507-86F1-5B45D3B0E4F9}"/>
              </a:ext>
            </a:extLst>
          </p:cNvPr>
          <p:cNvGrpSpPr/>
          <p:nvPr/>
        </p:nvGrpSpPr>
        <p:grpSpPr>
          <a:xfrm>
            <a:off x="6736594" y="649815"/>
            <a:ext cx="5418839" cy="6030705"/>
            <a:chOff x="6930887" y="763885"/>
            <a:chExt cx="5156747" cy="6030705"/>
          </a:xfrm>
        </p:grpSpPr>
        <p:pic>
          <p:nvPicPr>
            <p:cNvPr id="7" name="image509.jpg" descr="Image result for lÆ°á»£c Äá» kinh táº¿ chÃ¢u Phi">
              <a:extLst>
                <a:ext uri="{FF2B5EF4-FFF2-40B4-BE49-F238E27FC236}">
                  <a16:creationId xmlns:a16="http://schemas.microsoft.com/office/drawing/2014/main" id="{F43DCC08-6D5F-41DD-B2CF-78C34A84D7B4}"/>
                </a:ext>
              </a:extLst>
            </p:cNvPr>
            <p:cNvPicPr/>
            <p:nvPr/>
          </p:nvPicPr>
          <p:blipFill>
            <a:blip r:embed="rId3"/>
            <a:srcRect/>
            <a:stretch>
              <a:fillRect/>
            </a:stretch>
          </p:blipFill>
          <p:spPr>
            <a:xfrm>
              <a:off x="6930887" y="763885"/>
              <a:ext cx="5156747" cy="6029635"/>
            </a:xfrm>
            <a:prstGeom prst="rect">
              <a:avLst/>
            </a:prstGeom>
            <a:ln/>
          </p:spPr>
        </p:pic>
        <p:sp>
          <p:nvSpPr>
            <p:cNvPr id="8" name="TextBox 7">
              <a:extLst>
                <a:ext uri="{FF2B5EF4-FFF2-40B4-BE49-F238E27FC236}">
                  <a16:creationId xmlns:a16="http://schemas.microsoft.com/office/drawing/2014/main" id="{EA47C730-7364-42A0-86A8-D4A4F6224DC0}"/>
                </a:ext>
              </a:extLst>
            </p:cNvPr>
            <p:cNvSpPr txBox="1"/>
            <p:nvPr/>
          </p:nvSpPr>
          <p:spPr>
            <a:xfrm>
              <a:off x="7707284" y="6444567"/>
              <a:ext cx="3491135" cy="350023"/>
            </a:xfrm>
            <a:prstGeom prst="rect">
              <a:avLst/>
            </a:prstGeom>
            <a:solidFill>
              <a:schemeClr val="bg1"/>
            </a:solidFill>
          </p:spPr>
          <p:txBody>
            <a:bodyPr wrap="square" rtlCol="0">
              <a:spAutoFit/>
            </a:bodyPr>
            <a:lstStyle/>
            <a:p>
              <a:r>
                <a:rPr lang="vi-VN">
                  <a:solidFill>
                    <a:srgbClr val="1B04FA"/>
                  </a:solidFill>
                </a:rPr>
                <a:t>Lược đồ nông nghiệp châu Phi</a:t>
              </a:r>
              <a:endParaRPr lang="en-US">
                <a:solidFill>
                  <a:srgbClr val="1B04FA"/>
                </a:solidFill>
              </a:endParaRPr>
            </a:p>
          </p:txBody>
        </p:sp>
      </p:grpSp>
      <p:sp>
        <p:nvSpPr>
          <p:cNvPr id="10" name="Rectangle 9">
            <a:extLst>
              <a:ext uri="{FF2B5EF4-FFF2-40B4-BE49-F238E27FC236}">
                <a16:creationId xmlns:a16="http://schemas.microsoft.com/office/drawing/2014/main" id="{B30BAF3F-AB71-44D4-9F1A-BD47BF573EBB}"/>
              </a:ext>
            </a:extLst>
          </p:cNvPr>
          <p:cNvSpPr/>
          <p:nvPr/>
        </p:nvSpPr>
        <p:spPr>
          <a:xfrm>
            <a:off x="93898" y="1636055"/>
            <a:ext cx="6712438" cy="2246769"/>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a:t>
            </a:r>
            <a:r>
              <a:rPr lang="vi-VN" sz="2800">
                <a:solidFill>
                  <a:srgbClr val="1B04FA"/>
                </a:solidFill>
                <a:latin typeface="Arial" panose="020B0604020202020204" pitchFamily="34" charset="0"/>
                <a:cs typeface="Arial" panose="020B0604020202020204" pitchFamily="34" charset="0"/>
              </a:rPr>
              <a:t> Khu vực Đông Nam châu Phi với lượng ẩm tương đối lớn, đang được khai thác trồng cây công nghiệp nghiệp (chè, thuốc lá, bông….), cây ăn quả xuất khẩu.</a:t>
            </a:r>
            <a:br>
              <a:rPr lang="vi-VN" sz="2800"/>
            </a:br>
            <a:endParaRPr lang="en-US" sz="2800">
              <a:solidFill>
                <a:srgbClr val="1B04FA"/>
              </a:solidFill>
            </a:endParaRPr>
          </a:p>
        </p:txBody>
      </p:sp>
      <p:grpSp>
        <p:nvGrpSpPr>
          <p:cNvPr id="11" name="Group 10">
            <a:extLst>
              <a:ext uri="{FF2B5EF4-FFF2-40B4-BE49-F238E27FC236}">
                <a16:creationId xmlns:a16="http://schemas.microsoft.com/office/drawing/2014/main" id="{47181F2A-D9AC-44AA-B14E-CF775C346FB3}"/>
              </a:ext>
            </a:extLst>
          </p:cNvPr>
          <p:cNvGrpSpPr/>
          <p:nvPr/>
        </p:nvGrpSpPr>
        <p:grpSpPr>
          <a:xfrm>
            <a:off x="3251945" y="3681351"/>
            <a:ext cx="3599718" cy="3082802"/>
            <a:chOff x="812600" y="2691395"/>
            <a:chExt cx="5821747" cy="3896426"/>
          </a:xfrm>
        </p:grpSpPr>
        <p:pic>
          <p:nvPicPr>
            <p:cNvPr id="12" name="Picture 2">
              <a:extLst>
                <a:ext uri="{FF2B5EF4-FFF2-40B4-BE49-F238E27FC236}">
                  <a16:creationId xmlns:a16="http://schemas.microsoft.com/office/drawing/2014/main" id="{7FEAD204-D811-4802-A42F-062C2752D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00" y="2691395"/>
              <a:ext cx="5821747" cy="327742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DAAE633-88BD-458B-99FD-0028853D3425}"/>
                </a:ext>
              </a:extLst>
            </p:cNvPr>
            <p:cNvSpPr/>
            <p:nvPr/>
          </p:nvSpPr>
          <p:spPr>
            <a:xfrm>
              <a:off x="2417679" y="6082113"/>
              <a:ext cx="3451140" cy="505708"/>
            </a:xfrm>
            <a:prstGeom prst="rect">
              <a:avLst/>
            </a:prstGeom>
            <a:solidFill>
              <a:schemeClr val="bg1"/>
            </a:solidFill>
          </p:spPr>
          <p:txBody>
            <a:bodyPr wrap="none">
              <a:spAutoFit/>
            </a:bodyPr>
            <a:lstStyle/>
            <a:p>
              <a:r>
                <a:rPr lang="vi-VN" sz="2000">
                  <a:solidFill>
                    <a:srgbClr val="FF0066"/>
                  </a:solidFill>
                  <a:latin typeface="Arial" panose="020B0604020202020204" pitchFamily="34" charset="0"/>
                  <a:ea typeface="Cambria" panose="02040503050406030204" pitchFamily="18" charset="0"/>
                  <a:cs typeface="Arial" panose="020B0604020202020204" pitchFamily="34" charset="0"/>
                </a:rPr>
                <a:t>Hái chè </a:t>
              </a:r>
              <a:r>
                <a:rPr lang="en-US" sz="2000">
                  <a:solidFill>
                    <a:srgbClr val="FF0066"/>
                  </a:solidFill>
                  <a:latin typeface="Arial" panose="020B0604020202020204" pitchFamily="34" charset="0"/>
                  <a:ea typeface="Cambria" panose="02040503050406030204" pitchFamily="18" charset="0"/>
                  <a:cs typeface="Arial" panose="020B0604020202020204" pitchFamily="34" charset="0"/>
                </a:rPr>
                <a:t>ở</a:t>
              </a:r>
              <a:r>
                <a:rPr lang="vi-VN" sz="2000">
                  <a:solidFill>
                    <a:srgbClr val="FF0066"/>
                  </a:solidFill>
                  <a:latin typeface="Arial" panose="020B0604020202020204" pitchFamily="34" charset="0"/>
                  <a:ea typeface="Cambria" panose="02040503050406030204" pitchFamily="18" charset="0"/>
                  <a:cs typeface="Arial" panose="020B0604020202020204" pitchFamily="34" charset="0"/>
                </a:rPr>
                <a:t> Ghana</a:t>
              </a:r>
              <a:endParaRPr lang="en-US" sz="2000">
                <a:solidFill>
                  <a:srgbClr val="FF0066"/>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141F9BC3-B5CC-4786-AF2F-D86900822D22}"/>
              </a:ext>
            </a:extLst>
          </p:cNvPr>
          <p:cNvGrpSpPr/>
          <p:nvPr/>
        </p:nvGrpSpPr>
        <p:grpSpPr>
          <a:xfrm>
            <a:off x="256199" y="3550722"/>
            <a:ext cx="2637472" cy="3309563"/>
            <a:chOff x="169087" y="2696937"/>
            <a:chExt cx="2870373" cy="3911557"/>
          </a:xfrm>
        </p:grpSpPr>
        <p:pic>
          <p:nvPicPr>
            <p:cNvPr id="15" name="Picture 14">
              <a:extLst>
                <a:ext uri="{FF2B5EF4-FFF2-40B4-BE49-F238E27FC236}">
                  <a16:creationId xmlns:a16="http://schemas.microsoft.com/office/drawing/2014/main" id="{47443EBB-CEB8-4A21-975E-6BC9F689F7B3}"/>
                </a:ext>
              </a:extLst>
            </p:cNvPr>
            <p:cNvPicPr>
              <a:picLocks noChangeAspect="1"/>
            </p:cNvPicPr>
            <p:nvPr/>
          </p:nvPicPr>
          <p:blipFill>
            <a:blip r:embed="rId5"/>
            <a:stretch>
              <a:fillRect/>
            </a:stretch>
          </p:blipFill>
          <p:spPr>
            <a:xfrm>
              <a:off x="169087" y="2696937"/>
              <a:ext cx="2870373" cy="3590736"/>
            </a:xfrm>
            <a:prstGeom prst="rect">
              <a:avLst/>
            </a:prstGeom>
          </p:spPr>
        </p:pic>
        <p:sp>
          <p:nvSpPr>
            <p:cNvPr id="16" name="Rectangle 15">
              <a:extLst>
                <a:ext uri="{FF2B5EF4-FFF2-40B4-BE49-F238E27FC236}">
                  <a16:creationId xmlns:a16="http://schemas.microsoft.com/office/drawing/2014/main" id="{59C4E8A8-8C77-4106-8687-3DFAF975C2D0}"/>
                </a:ext>
              </a:extLst>
            </p:cNvPr>
            <p:cNvSpPr/>
            <p:nvPr/>
          </p:nvSpPr>
          <p:spPr>
            <a:xfrm>
              <a:off x="330040" y="5900608"/>
              <a:ext cx="2545889" cy="707886"/>
            </a:xfrm>
            <a:prstGeom prst="rect">
              <a:avLst/>
            </a:prstGeom>
            <a:solidFill>
              <a:schemeClr val="bg1"/>
            </a:solidFill>
          </p:spPr>
          <p:txBody>
            <a:bodyPr wrap="none">
              <a:spAutoFit/>
            </a:bodyPr>
            <a:lstStyle/>
            <a:p>
              <a:pPr algn="ctr"/>
              <a:r>
                <a:rPr lang="en-US" sz="2000">
                  <a:solidFill>
                    <a:srgbClr val="FF0066"/>
                  </a:solidFill>
                  <a:latin typeface="Arial" panose="020B0604020202020204" pitchFamily="34" charset="0"/>
                  <a:ea typeface="Cambria" panose="02040503050406030204" pitchFamily="18" charset="0"/>
                  <a:cs typeface="Arial" panose="020B0604020202020204" pitchFamily="34" charset="0"/>
                </a:rPr>
                <a:t>Thu hoạch cà phê ở </a:t>
              </a:r>
            </a:p>
            <a:p>
              <a:pPr algn="ctr"/>
              <a:r>
                <a:rPr lang="en-US" sz="2000">
                  <a:solidFill>
                    <a:srgbClr val="FF0066"/>
                  </a:solidFill>
                  <a:latin typeface="Arial" panose="020B0604020202020204" pitchFamily="34" charset="0"/>
                  <a:ea typeface="Cambria" panose="02040503050406030204" pitchFamily="18" charset="0"/>
                  <a:cs typeface="Arial" panose="020B0604020202020204" pitchFamily="34" charset="0"/>
                </a:rPr>
                <a:t>Ê-ti-ô-pi-a</a:t>
              </a:r>
              <a:endParaRPr lang="en-US" sz="2000">
                <a:solidFill>
                  <a:srgbClr val="FF0066"/>
                </a:solidFill>
                <a:latin typeface="Arial" panose="020B0604020202020204" pitchFamily="34" charset="0"/>
                <a:cs typeface="Arial" panose="020B0604020202020204" pitchFamily="34" charset="0"/>
              </a:endParaRPr>
            </a:p>
          </p:txBody>
        </p:sp>
      </p:grpSp>
      <p:sp>
        <p:nvSpPr>
          <p:cNvPr id="17" name="Rectangle 1">
            <a:extLst>
              <a:ext uri="{FF2B5EF4-FFF2-40B4-BE49-F238E27FC236}">
                <a16:creationId xmlns:a16="http://schemas.microsoft.com/office/drawing/2014/main" id="{FB1D7862-843D-4BDE-BF37-250B1EF19242}"/>
              </a:ext>
            </a:extLst>
          </p:cNvPr>
          <p:cNvSpPr>
            <a:spLocks noChangeArrowheads="1"/>
          </p:cNvSpPr>
          <p:nvPr/>
        </p:nvSpPr>
        <p:spPr bwMode="auto">
          <a:xfrm>
            <a:off x="256199" y="650186"/>
            <a:ext cx="5428253"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114300" fontAlgn="base">
              <a:spcBef>
                <a:spcPct val="0"/>
              </a:spcBef>
              <a:spcAft>
                <a:spcPct val="0"/>
              </a:spcAft>
              <a:buFont typeface="Wingdings" pitchFamily="2" charset="2"/>
              <a:buChar char="ü"/>
              <a:tabLst>
                <a:tab pos="857250" algn="l"/>
              </a:tabLst>
            </a:pPr>
            <a:r>
              <a:rPr kumimoji="0" lang="en-US" sz="2400" b="0" i="0" u="none" strike="noStrike" cap="none" normalizeH="0" baseline="0" dirty="0" err="1">
                <a:ln>
                  <a:noFill/>
                </a:ln>
                <a:solidFill>
                  <a:srgbClr val="FF0066"/>
                </a:solidFill>
                <a:effectLst/>
                <a:latin typeface="Arial" pitchFamily="34" charset="0"/>
                <a:ea typeface="Cambria" pitchFamily="18" charset="0"/>
                <a:cs typeface="Cambria" pitchFamily="18" charset="0"/>
              </a:rPr>
              <a:t>Phân</a:t>
            </a:r>
            <a:r>
              <a:rPr kumimoji="0" lang="en-US" sz="2400" b="0" i="0" u="none" strike="noStrike" cap="none" normalizeH="0" dirty="0">
                <a:ln>
                  <a:noFill/>
                </a:ln>
                <a:solidFill>
                  <a:srgbClr val="FF0066"/>
                </a:solidFill>
                <a:effectLst/>
                <a:latin typeface="Arial" pitchFamily="34" charset="0"/>
                <a:ea typeface="Cambria" pitchFamily="18" charset="0"/>
                <a:cs typeface="Cambria" pitchFamily="18" charset="0"/>
              </a:rPr>
              <a:t> </a:t>
            </a:r>
            <a:r>
              <a:rPr kumimoji="0" lang="en-US" sz="2400" b="0" i="0" u="none" strike="noStrike" cap="none" normalizeH="0" dirty="0" err="1">
                <a:ln>
                  <a:noFill/>
                </a:ln>
                <a:solidFill>
                  <a:srgbClr val="FF0066"/>
                </a:solidFill>
                <a:effectLst/>
                <a:latin typeface="Arial" pitchFamily="34" charset="0"/>
                <a:ea typeface="Cambria" pitchFamily="18" charset="0"/>
                <a:cs typeface="Cambria" pitchFamily="18" charset="0"/>
              </a:rPr>
              <a:t>bố</a:t>
            </a:r>
            <a:r>
              <a:rPr kumimoji="0" lang="en-US" sz="2400" b="0" i="0" u="none" strike="noStrike" cap="none" normalizeH="0" dirty="0">
                <a:ln>
                  <a:noFill/>
                </a:ln>
                <a:solidFill>
                  <a:srgbClr val="FF0066"/>
                </a:solidFill>
                <a:effectLst/>
                <a:latin typeface="Arial" pitchFamily="34" charset="0"/>
                <a:ea typeface="Cambria" pitchFamily="18" charset="0"/>
                <a:cs typeface="Cambria" pitchFamily="18" charset="0"/>
              </a:rPr>
              <a:t>: </a:t>
            </a:r>
            <a:r>
              <a:rPr kumimoji="0" lang="en-US" sz="2800" b="0" i="0" u="none" strike="noStrike" cap="none" normalizeH="0" baseline="0" dirty="0" err="1">
                <a:ln>
                  <a:noFill/>
                </a:ln>
                <a:solidFill>
                  <a:srgbClr val="7030A0"/>
                </a:solidFill>
                <a:effectLst/>
                <a:latin typeface="Arial" panose="020B0604020202020204" pitchFamily="34" charset="0"/>
                <a:ea typeface="Cambria" pitchFamily="18" charset="0"/>
                <a:cs typeface="Arial" panose="020B0604020202020204" pitchFamily="34" charset="0"/>
              </a:rPr>
              <a:t>Hai</a:t>
            </a:r>
            <a:r>
              <a:rPr kumimoji="0" lang="en-US" sz="2800" b="0" i="0" u="none" strike="noStrike" cap="none" normalizeH="0" baseline="0" dirty="0">
                <a:ln>
                  <a:noFill/>
                </a:ln>
                <a:solidFill>
                  <a:srgbClr val="7030A0"/>
                </a:solidFill>
                <a:effectLst/>
                <a:latin typeface="Arial" panose="020B0604020202020204" pitchFamily="34" charset="0"/>
                <a:ea typeface="Cambria" pitchFamily="18" charset="0"/>
                <a:cs typeface="Arial" panose="020B0604020202020204" pitchFamily="34" charset="0"/>
              </a:rPr>
              <a:t> </a:t>
            </a:r>
            <a:r>
              <a:rPr kumimoji="0" lang="en-US" sz="2800" b="0" i="0" u="none" strike="noStrike" cap="none" normalizeH="0" baseline="0" dirty="0" err="1">
                <a:ln>
                  <a:noFill/>
                </a:ln>
                <a:solidFill>
                  <a:srgbClr val="7030A0"/>
                </a:solidFill>
                <a:effectLst/>
                <a:latin typeface="Arial" panose="020B0604020202020204" pitchFamily="34" charset="0"/>
                <a:ea typeface="Cambria" pitchFamily="18" charset="0"/>
                <a:cs typeface="Arial" panose="020B0604020202020204" pitchFamily="34" charset="0"/>
              </a:rPr>
              <a:t>bên</a:t>
            </a:r>
            <a:r>
              <a:rPr kumimoji="0" lang="en-US" sz="2800" b="0" i="0" u="none" strike="noStrike" cap="none" normalizeH="0" dirty="0">
                <a:ln>
                  <a:noFill/>
                </a:ln>
                <a:solidFill>
                  <a:srgbClr val="7030A0"/>
                </a:solidFill>
                <a:effectLst/>
                <a:latin typeface="Arial" panose="020B0604020202020204" pitchFamily="34" charset="0"/>
                <a:ea typeface="Cambria" pitchFamily="18" charset="0"/>
                <a:cs typeface="Arial" panose="020B0604020202020204" pitchFamily="34" charset="0"/>
              </a:rPr>
              <a:t> </a:t>
            </a:r>
            <a:r>
              <a:rPr kumimoji="0" lang="en-US" sz="2800" b="0" i="0" u="none" strike="noStrike" cap="none" normalizeH="0" err="1">
                <a:ln>
                  <a:noFill/>
                </a:ln>
                <a:solidFill>
                  <a:srgbClr val="7030A0"/>
                </a:solidFill>
                <a:effectLst/>
                <a:latin typeface="Arial" panose="020B0604020202020204" pitchFamily="34" charset="0"/>
                <a:ea typeface="Cambria" pitchFamily="18" charset="0"/>
                <a:cs typeface="Arial" panose="020B0604020202020204" pitchFamily="34" charset="0"/>
              </a:rPr>
              <a:t>xích</a:t>
            </a:r>
            <a:r>
              <a:rPr kumimoji="0" lang="en-US" sz="2800" b="0" i="0" u="none" strike="noStrike" cap="none" normalizeH="0">
                <a:ln>
                  <a:noFill/>
                </a:ln>
                <a:solidFill>
                  <a:srgbClr val="7030A0"/>
                </a:solidFill>
                <a:effectLst/>
                <a:latin typeface="Arial" panose="020B0604020202020204" pitchFamily="34" charset="0"/>
                <a:ea typeface="Cambria" pitchFamily="18" charset="0"/>
                <a:cs typeface="Arial" panose="020B0604020202020204" pitchFamily="34" charset="0"/>
              </a:rPr>
              <a:t> đạo (</a:t>
            </a:r>
            <a:r>
              <a:rPr lang="pt-BR" sz="2800">
                <a:solidFill>
                  <a:srgbClr val="7030A0"/>
                </a:solidFill>
                <a:latin typeface="Arial" panose="020B0604020202020204" pitchFamily="34" charset="0"/>
                <a:cs typeface="Arial" panose="020B0604020202020204" pitchFamily="34" charset="0"/>
              </a:rPr>
              <a:t>khoảng 20°B - 20°N)</a:t>
            </a:r>
            <a:endParaRPr kumimoji="0" lang="en-US" sz="2800" b="0" i="0" u="none" strike="noStrike" cap="none" normalizeH="0" baseline="0" dirty="0">
              <a:ln>
                <a:noFill/>
              </a:ln>
              <a:solidFill>
                <a:srgbClr val="7030A0"/>
              </a:solidFill>
              <a:effectLst/>
              <a:latin typeface="Arial" pitchFamily="34" charset="0"/>
              <a:cs typeface="Arial" pitchFamily="34" charset="0"/>
            </a:endParaRPr>
          </a:p>
        </p:txBody>
      </p:sp>
    </p:spTree>
    <p:extLst>
      <p:ext uri="{BB962C8B-B14F-4D97-AF65-F5344CB8AC3E}">
        <p14:creationId xmlns:p14="http://schemas.microsoft.com/office/powerpoint/2010/main" val="242616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emph" presetSubtype="0" repeatCount="3000" fill="hold" grpId="1" nodeType="clickEffect">
                                  <p:stCondLst>
                                    <p:cond delay="0"/>
                                  </p:stCondLst>
                                  <p:childTnLst>
                                    <p:anim calcmode="discrete" valueType="str">
                                      <p:cBhvr>
                                        <p:cTn id="16"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barn(inVertical)">
                                      <p:cBhvr>
                                        <p:cTn id="31" dur="500"/>
                                        <p:tgtEl>
                                          <p:spTgt spid="10">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A62DDE3-DEA4-465A-B27B-B38E16B5ED29}"/>
              </a:ext>
            </a:extLst>
          </p:cNvPr>
          <p:cNvSpPr/>
          <p:nvPr/>
        </p:nvSpPr>
        <p:spPr>
          <a:xfrm>
            <a:off x="244537" y="698097"/>
            <a:ext cx="6645213" cy="1384995"/>
          </a:xfrm>
          <a:prstGeom prst="rect">
            <a:avLst/>
          </a:prstGeom>
        </p:spPr>
        <p:txBody>
          <a:bodyPr wrap="square">
            <a:spAutoFit/>
          </a:bodyPr>
          <a:lstStyle/>
          <a:p>
            <a:r>
              <a:rPr lang="vi-VN" sz="2800">
                <a:solidFill>
                  <a:srgbClr val="1B04FA"/>
                </a:solidFill>
                <a:latin typeface="Arial" panose="020B0604020202020204" pitchFamily="34" charset="0"/>
                <a:cs typeface="Arial" panose="020B0604020202020204" pitchFamily="34" charset="0"/>
              </a:rPr>
              <a:t>+ Những vùng khô hạn như xa van ở Nam Xa-ha-ra: </a:t>
            </a:r>
            <a:r>
              <a:rPr lang="vi-VN" sz="2800">
                <a:solidFill>
                  <a:srgbClr val="1B04FA"/>
                </a:solidFill>
                <a:cs typeface="Arial" panose="020B0604020202020204" pitchFamily="34" charset="0"/>
              </a:rPr>
              <a:t> trồng các loại cây như lạc, bông, kê và chăn nuôi dê, cừu...</a:t>
            </a:r>
            <a:endParaRPr lang="en-US" sz="2800">
              <a:solidFill>
                <a:srgbClr val="1B04FA"/>
              </a:solidFill>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40437FA2-B576-489C-AFAC-F92E944D8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88" y="2849217"/>
            <a:ext cx="6738171" cy="313052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D9557B4F-C0E7-4C18-8A34-4FF7D9311BC4}"/>
              </a:ext>
            </a:extLst>
          </p:cNvPr>
          <p:cNvGrpSpPr/>
          <p:nvPr/>
        </p:nvGrpSpPr>
        <p:grpSpPr>
          <a:xfrm>
            <a:off x="104366" y="2701961"/>
            <a:ext cx="6645213" cy="3473569"/>
            <a:chOff x="1265029" y="3957428"/>
            <a:chExt cx="4511875" cy="2859981"/>
          </a:xfrm>
        </p:grpSpPr>
        <p:pic>
          <p:nvPicPr>
            <p:cNvPr id="18" name="image495.jpg" descr="Image result for agriculture in africa">
              <a:extLst>
                <a:ext uri="{FF2B5EF4-FFF2-40B4-BE49-F238E27FC236}">
                  <a16:creationId xmlns:a16="http://schemas.microsoft.com/office/drawing/2014/main" id="{8F0BD7D6-2743-42FE-A943-9523F67D2992}"/>
                </a:ext>
              </a:extLst>
            </p:cNvPr>
            <p:cNvPicPr/>
            <p:nvPr/>
          </p:nvPicPr>
          <p:blipFill>
            <a:blip r:embed="rId4"/>
            <a:srcRect/>
            <a:stretch>
              <a:fillRect/>
            </a:stretch>
          </p:blipFill>
          <p:spPr>
            <a:xfrm>
              <a:off x="1265029" y="3957428"/>
              <a:ext cx="4511875" cy="2859981"/>
            </a:xfrm>
            <a:prstGeom prst="rect">
              <a:avLst/>
            </a:prstGeom>
            <a:ln/>
          </p:spPr>
        </p:pic>
        <p:sp>
          <p:nvSpPr>
            <p:cNvPr id="19" name="Hình Chữ nhật 6">
              <a:extLst>
                <a:ext uri="{FF2B5EF4-FFF2-40B4-BE49-F238E27FC236}">
                  <a16:creationId xmlns:a16="http://schemas.microsoft.com/office/drawing/2014/main" id="{A014C3E9-CE7A-45D8-922D-A43EC537618B}"/>
                </a:ext>
              </a:extLst>
            </p:cNvPr>
            <p:cNvSpPr/>
            <p:nvPr/>
          </p:nvSpPr>
          <p:spPr>
            <a:xfrm>
              <a:off x="2086951" y="6413738"/>
              <a:ext cx="1977508" cy="329433"/>
            </a:xfrm>
            <a:prstGeom prst="rect">
              <a:avLst/>
            </a:prstGeom>
            <a:solidFill>
              <a:schemeClr val="bg1"/>
            </a:solidFill>
          </p:spPr>
          <p:txBody>
            <a:bodyPr wrap="square">
              <a:spAutoFit/>
            </a:bodyPr>
            <a:lstStyle/>
            <a:p>
              <a:r>
                <a:rPr lang="vi-VN" sz="2000" dirty="0" err="1">
                  <a:solidFill>
                    <a:srgbClr val="0070C0"/>
                  </a:solidFill>
                </a:rPr>
                <a:t>Trồng</a:t>
              </a:r>
              <a:r>
                <a:rPr lang="vi-VN" sz="2000" dirty="0">
                  <a:solidFill>
                    <a:srgbClr val="0070C0"/>
                  </a:solidFill>
                </a:rPr>
                <a:t> ngô ở Trung Phi</a:t>
              </a:r>
              <a:endParaRPr lang="en-US" sz="2000" dirty="0">
                <a:solidFill>
                  <a:srgbClr val="0070C0"/>
                </a:solidFill>
              </a:endParaRPr>
            </a:p>
          </p:txBody>
        </p:sp>
      </p:grpSp>
      <p:pic>
        <p:nvPicPr>
          <p:cNvPr id="22" name="image509.jpg" descr="Image result for lÆ°á»£c Äá» kinh táº¿ chÃ¢u Phi">
            <a:extLst>
              <a:ext uri="{FF2B5EF4-FFF2-40B4-BE49-F238E27FC236}">
                <a16:creationId xmlns:a16="http://schemas.microsoft.com/office/drawing/2014/main" id="{C2553668-5322-45C8-A696-1BDC4885F343}"/>
              </a:ext>
            </a:extLst>
          </p:cNvPr>
          <p:cNvPicPr/>
          <p:nvPr/>
        </p:nvPicPr>
        <p:blipFill>
          <a:blip r:embed="rId5"/>
          <a:srcRect/>
          <a:stretch>
            <a:fillRect/>
          </a:stretch>
        </p:blipFill>
        <p:spPr>
          <a:xfrm>
            <a:off x="6668795" y="763885"/>
            <a:ext cx="5418839" cy="6029635"/>
          </a:xfrm>
          <a:prstGeom prst="rect">
            <a:avLst/>
          </a:prstGeom>
          <a:ln/>
        </p:spPr>
      </p:pic>
      <p:sp>
        <p:nvSpPr>
          <p:cNvPr id="23" name="TextBox 22">
            <a:extLst>
              <a:ext uri="{FF2B5EF4-FFF2-40B4-BE49-F238E27FC236}">
                <a16:creationId xmlns:a16="http://schemas.microsoft.com/office/drawing/2014/main" id="{699A68EE-220D-4F24-ACAA-061E987BD223}"/>
              </a:ext>
            </a:extLst>
          </p:cNvPr>
          <p:cNvSpPr txBox="1"/>
          <p:nvPr/>
        </p:nvSpPr>
        <p:spPr>
          <a:xfrm>
            <a:off x="7484652" y="6444567"/>
            <a:ext cx="3668572" cy="350023"/>
          </a:xfrm>
          <a:prstGeom prst="rect">
            <a:avLst/>
          </a:prstGeom>
          <a:solidFill>
            <a:schemeClr val="bg1"/>
          </a:solidFill>
        </p:spPr>
        <p:txBody>
          <a:bodyPr wrap="square" rtlCol="0">
            <a:spAutoFit/>
          </a:bodyPr>
          <a:lstStyle/>
          <a:p>
            <a:r>
              <a:rPr lang="vi-VN">
                <a:solidFill>
                  <a:srgbClr val="1B04FA"/>
                </a:solidFill>
              </a:rPr>
              <a:t>Lược đồ nông nghiệp châu Phi</a:t>
            </a:r>
            <a:endParaRPr lang="en-US">
              <a:solidFill>
                <a:srgbClr val="1B04FA"/>
              </a:solidFill>
            </a:endParaRPr>
          </a:p>
        </p:txBody>
      </p:sp>
    </p:spTree>
    <p:extLst>
      <p:ext uri="{BB962C8B-B14F-4D97-AF65-F5344CB8AC3E}">
        <p14:creationId xmlns:p14="http://schemas.microsoft.com/office/powerpoint/2010/main" val="295517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72B960-987A-41C2-9B53-22831BF599B7}"/>
              </a:ext>
            </a:extLst>
          </p:cNvPr>
          <p:cNvSpPr/>
          <p:nvPr/>
        </p:nvSpPr>
        <p:spPr>
          <a:xfrm>
            <a:off x="119270" y="260403"/>
            <a:ext cx="11340935" cy="584775"/>
          </a:xfrm>
          <a:prstGeom prst="rect">
            <a:avLst/>
          </a:prstGeom>
        </p:spPr>
        <p:txBody>
          <a:bodyPr wrap="square">
            <a:spAutoFit/>
          </a:bodyPr>
          <a:lstStyle/>
          <a:p>
            <a:pPr marL="457200" indent="-457200">
              <a:buFont typeface="Wingdings" panose="05000000000000000000" pitchFamily="2" charset="2"/>
              <a:buChar char="ü"/>
            </a:pPr>
            <a:r>
              <a:rPr lang="en-US" sz="3200">
                <a:solidFill>
                  <a:srgbClr val="1B04FA"/>
                </a:solidFill>
                <a:latin typeface="Arial" panose="020B0604020202020204" pitchFamily="34" charset="0"/>
                <a:cs typeface="Arial" panose="020B0604020202020204" pitchFamily="34" charset="0"/>
              </a:rPr>
              <a:t>C</a:t>
            </a:r>
            <a:r>
              <a:rPr lang="vi-VN" sz="3200">
                <a:solidFill>
                  <a:srgbClr val="1B04FA"/>
                </a:solidFill>
                <a:latin typeface="Arial" panose="020B0604020202020204" pitchFamily="34" charset="0"/>
                <a:cs typeface="Arial" panose="020B0604020202020204" pitchFamily="34" charset="0"/>
              </a:rPr>
              <a:t>hăn nuôi dê, cừu,... theo hình thức chăn thả.</a:t>
            </a:r>
            <a:endParaRPr lang="en-US" sz="3200">
              <a:latin typeface="Arial" panose="020B0604020202020204" pitchFamily="34" charset="0"/>
              <a:cs typeface="Arial" panose="020B0604020202020204" pitchFamily="34" charset="0"/>
            </a:endParaRPr>
          </a:p>
        </p:txBody>
      </p:sp>
      <p:pic>
        <p:nvPicPr>
          <p:cNvPr id="1026" name="Picture 2" descr="Lives in Châu Phi">
            <a:extLst>
              <a:ext uri="{FF2B5EF4-FFF2-40B4-BE49-F238E27FC236}">
                <a16:creationId xmlns:a16="http://schemas.microsoft.com/office/drawing/2014/main" id="{42C4E065-D68E-4AAC-B59A-16F29B052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32" y="1455126"/>
            <a:ext cx="4801590" cy="318505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416.jpg" descr="Image result for agriculture in africa">
            <a:extLst>
              <a:ext uri="{FF2B5EF4-FFF2-40B4-BE49-F238E27FC236}">
                <a16:creationId xmlns:a16="http://schemas.microsoft.com/office/drawing/2014/main" id="{DEF6B364-25E8-4D7C-B1D6-92803B851122}"/>
              </a:ext>
            </a:extLst>
          </p:cNvPr>
          <p:cNvPicPr/>
          <p:nvPr/>
        </p:nvPicPr>
        <p:blipFill>
          <a:blip r:embed="rId3"/>
          <a:srcRect/>
          <a:stretch>
            <a:fillRect/>
          </a:stretch>
        </p:blipFill>
        <p:spPr>
          <a:xfrm>
            <a:off x="6096000" y="1455126"/>
            <a:ext cx="4801590" cy="3185054"/>
          </a:xfrm>
          <a:prstGeom prst="rect">
            <a:avLst/>
          </a:prstGeom>
          <a:ln/>
        </p:spPr>
      </p:pic>
      <p:sp>
        <p:nvSpPr>
          <p:cNvPr id="5" name="Hình Chữ nhật 8">
            <a:extLst>
              <a:ext uri="{FF2B5EF4-FFF2-40B4-BE49-F238E27FC236}">
                <a16:creationId xmlns:a16="http://schemas.microsoft.com/office/drawing/2014/main" id="{8A45E730-341F-424C-A1F2-50FBC8B02110}"/>
              </a:ext>
            </a:extLst>
          </p:cNvPr>
          <p:cNvSpPr/>
          <p:nvPr/>
        </p:nvSpPr>
        <p:spPr>
          <a:xfrm>
            <a:off x="3859589" y="4957740"/>
            <a:ext cx="3528530" cy="584775"/>
          </a:xfrm>
          <a:prstGeom prst="rect">
            <a:avLst/>
          </a:prstGeom>
        </p:spPr>
        <p:txBody>
          <a:bodyPr wrap="none">
            <a:spAutoFit/>
          </a:bodyPr>
          <a:lstStyle/>
          <a:p>
            <a:r>
              <a:rPr lang="vi-VN" sz="3200" dirty="0">
                <a:solidFill>
                  <a:srgbClr val="FF0066"/>
                </a:solidFill>
              </a:rPr>
              <a:t>Chăn nuôi ở Chad</a:t>
            </a:r>
            <a:endParaRPr lang="en-US" sz="3200" dirty="0">
              <a:solidFill>
                <a:srgbClr val="FF0066"/>
              </a:solidFill>
            </a:endParaRPr>
          </a:p>
        </p:txBody>
      </p:sp>
    </p:spTree>
    <p:extLst>
      <p:ext uri="{BB962C8B-B14F-4D97-AF65-F5344CB8AC3E}">
        <p14:creationId xmlns:p14="http://schemas.microsoft.com/office/powerpoint/2010/main" val="235601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EE2B69-1D19-4B13-B32A-319B8DBA41B7}"/>
              </a:ext>
            </a:extLst>
          </p:cNvPr>
          <p:cNvSpPr/>
          <p:nvPr/>
        </p:nvSpPr>
        <p:spPr>
          <a:xfrm>
            <a:off x="225286" y="717059"/>
            <a:ext cx="6626087" cy="2062103"/>
          </a:xfrm>
          <a:prstGeom prst="rect">
            <a:avLst/>
          </a:prstGeom>
        </p:spPr>
        <p:txBody>
          <a:bodyPr wrap="square">
            <a:spAutoFit/>
          </a:bodyPr>
          <a:lstStyle/>
          <a:p>
            <a:r>
              <a:rPr lang="vi-VN" sz="3200">
                <a:solidFill>
                  <a:srgbClr val="1B04FA"/>
                </a:solidFill>
                <a:latin typeface="Arial" panose="020B0604020202020204" pitchFamily="34" charset="0"/>
                <a:cs typeface="Arial" panose="020B0604020202020204" pitchFamily="34" charset="0"/>
              </a:rPr>
              <a:t>+ Khai thác xuất khẩu khoáng sản (vàng, đồng, chì, dầu mỏ, khí tự nhiên,...), một số nước phát triển công nghiệp chế biến.</a:t>
            </a:r>
            <a:endParaRPr lang="en-US" sz="3200">
              <a:solidFill>
                <a:srgbClr val="1B04FA"/>
              </a:solidFill>
              <a:latin typeface="Arial" panose="020B0604020202020204" pitchFamily="34" charset="0"/>
              <a:cs typeface="Arial" panose="020B0604020202020204" pitchFamily="34" charset="0"/>
            </a:endParaRPr>
          </a:p>
        </p:txBody>
      </p:sp>
      <p:grpSp>
        <p:nvGrpSpPr>
          <p:cNvPr id="12" name="Nhóm 9">
            <a:extLst>
              <a:ext uri="{FF2B5EF4-FFF2-40B4-BE49-F238E27FC236}">
                <a16:creationId xmlns:a16="http://schemas.microsoft.com/office/drawing/2014/main" id="{BA6F71D6-5DB5-4095-8351-316C6D88B301}"/>
              </a:ext>
            </a:extLst>
          </p:cNvPr>
          <p:cNvGrpSpPr/>
          <p:nvPr/>
        </p:nvGrpSpPr>
        <p:grpSpPr>
          <a:xfrm>
            <a:off x="6638832" y="457198"/>
            <a:ext cx="5367636" cy="6194947"/>
            <a:chOff x="6519564" y="457198"/>
            <a:chExt cx="5367636" cy="6194947"/>
          </a:xfrm>
        </p:grpSpPr>
        <p:pic>
          <p:nvPicPr>
            <p:cNvPr id="13" name="Picture 3">
              <a:extLst>
                <a:ext uri="{FF2B5EF4-FFF2-40B4-BE49-F238E27FC236}">
                  <a16:creationId xmlns:a16="http://schemas.microsoft.com/office/drawing/2014/main" id="{8FE8BB1B-82FC-4339-95E3-6D53A354FCFF}"/>
                </a:ext>
              </a:extLst>
            </p:cNvPr>
            <p:cNvPicPr>
              <a:picLocks noChangeAspect="1" noChangeArrowheads="1"/>
            </p:cNvPicPr>
            <p:nvPr/>
          </p:nvPicPr>
          <p:blipFill>
            <a:blip r:embed="rId2"/>
            <a:srcRect l="55089" t="6452" r="10679" b="27218"/>
            <a:stretch>
              <a:fillRect/>
            </a:stretch>
          </p:blipFill>
          <p:spPr bwMode="auto">
            <a:xfrm>
              <a:off x="6519564" y="457198"/>
              <a:ext cx="5367636" cy="5847525"/>
            </a:xfrm>
            <a:prstGeom prst="rect">
              <a:avLst/>
            </a:prstGeom>
            <a:noFill/>
            <a:ln w="9525">
              <a:noFill/>
              <a:miter lim="800000"/>
              <a:headEnd/>
              <a:tailEnd/>
            </a:ln>
            <a:effectLst/>
          </p:spPr>
        </p:pic>
        <p:sp>
          <p:nvSpPr>
            <p:cNvPr id="14" name="Hộp_Văn_Bản 8">
              <a:extLst>
                <a:ext uri="{FF2B5EF4-FFF2-40B4-BE49-F238E27FC236}">
                  <a16:creationId xmlns:a16="http://schemas.microsoft.com/office/drawing/2014/main" id="{6AF86ABB-C636-47A0-AD5C-6DA6F986817C}"/>
                </a:ext>
              </a:extLst>
            </p:cNvPr>
            <p:cNvSpPr txBox="1"/>
            <p:nvPr/>
          </p:nvSpPr>
          <p:spPr>
            <a:xfrm>
              <a:off x="6872748" y="6282813"/>
              <a:ext cx="4970208" cy="369332"/>
            </a:xfrm>
            <a:prstGeom prst="rect">
              <a:avLst/>
            </a:prstGeom>
            <a:noFill/>
          </p:spPr>
          <p:txBody>
            <a:bodyPr wrap="square" rtlCol="0">
              <a:spAutoFit/>
            </a:bodyPr>
            <a:lstStyle/>
            <a:p>
              <a:r>
                <a:rPr lang="en-US" dirty="0" err="1">
                  <a:solidFill>
                    <a:srgbClr val="0070C0"/>
                  </a:solidFill>
                  <a:latin typeface="Arial" pitchFamily="34" charset="0"/>
                  <a:cs typeface="Arial" pitchFamily="34" charset="0"/>
                </a:rPr>
                <a:t>Hình</a:t>
              </a:r>
              <a:r>
                <a:rPr lang="en-US" dirty="0">
                  <a:solidFill>
                    <a:srgbClr val="0070C0"/>
                  </a:solidFill>
                  <a:latin typeface="Arial" pitchFamily="34" charset="0"/>
                  <a:cs typeface="Arial" pitchFamily="34" charset="0"/>
                </a:rPr>
                <a:t> 30.2. </a:t>
              </a:r>
              <a:r>
                <a:rPr lang="en-US" dirty="0" err="1">
                  <a:solidFill>
                    <a:srgbClr val="0070C0"/>
                  </a:solidFill>
                  <a:latin typeface="Arial" pitchFamily="34" charset="0"/>
                  <a:cs typeface="Arial" pitchFamily="34" charset="0"/>
                </a:rPr>
                <a:t>Lược</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đồ</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công</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nghiệp</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Châu</a:t>
              </a:r>
              <a:r>
                <a:rPr lang="en-US" dirty="0">
                  <a:solidFill>
                    <a:srgbClr val="0070C0"/>
                  </a:solidFill>
                  <a:latin typeface="Arial" pitchFamily="34" charset="0"/>
                  <a:cs typeface="Arial" pitchFamily="34" charset="0"/>
                </a:rPr>
                <a:t> Phi</a:t>
              </a:r>
            </a:p>
          </p:txBody>
        </p:sp>
      </p:grpSp>
      <p:grpSp>
        <p:nvGrpSpPr>
          <p:cNvPr id="3" name="Group 2">
            <a:extLst>
              <a:ext uri="{FF2B5EF4-FFF2-40B4-BE49-F238E27FC236}">
                <a16:creationId xmlns:a16="http://schemas.microsoft.com/office/drawing/2014/main" id="{5ACA289F-3A47-40D8-A451-5A8F1B8C5152}"/>
              </a:ext>
            </a:extLst>
          </p:cNvPr>
          <p:cNvGrpSpPr/>
          <p:nvPr/>
        </p:nvGrpSpPr>
        <p:grpSpPr>
          <a:xfrm>
            <a:off x="980536" y="3039023"/>
            <a:ext cx="4346837" cy="3386564"/>
            <a:chOff x="980536" y="3039023"/>
            <a:chExt cx="4346837" cy="3386564"/>
          </a:xfrm>
        </p:grpSpPr>
        <p:pic>
          <p:nvPicPr>
            <p:cNvPr id="15" name="image413.jpg" descr="Related image">
              <a:extLst>
                <a:ext uri="{FF2B5EF4-FFF2-40B4-BE49-F238E27FC236}">
                  <a16:creationId xmlns:a16="http://schemas.microsoft.com/office/drawing/2014/main" id="{FA4E2825-14C4-4113-8FD7-1C9796A6FB05}"/>
                </a:ext>
              </a:extLst>
            </p:cNvPr>
            <p:cNvPicPr/>
            <p:nvPr/>
          </p:nvPicPr>
          <p:blipFill>
            <a:blip r:embed="rId3"/>
            <a:srcRect/>
            <a:stretch>
              <a:fillRect/>
            </a:stretch>
          </p:blipFill>
          <p:spPr>
            <a:xfrm>
              <a:off x="980536" y="3039023"/>
              <a:ext cx="4346837" cy="2763294"/>
            </a:xfrm>
            <a:prstGeom prst="rect">
              <a:avLst/>
            </a:prstGeom>
            <a:ln/>
          </p:spPr>
        </p:pic>
        <p:sp>
          <p:nvSpPr>
            <p:cNvPr id="16" name="Hình Chữ nhật 8">
              <a:extLst>
                <a:ext uri="{FF2B5EF4-FFF2-40B4-BE49-F238E27FC236}">
                  <a16:creationId xmlns:a16="http://schemas.microsoft.com/office/drawing/2014/main" id="{29EF4566-B0A2-47A8-9483-4C5EE7A23116}"/>
                </a:ext>
              </a:extLst>
            </p:cNvPr>
            <p:cNvSpPr/>
            <p:nvPr/>
          </p:nvSpPr>
          <p:spPr>
            <a:xfrm>
              <a:off x="1162864" y="5963922"/>
              <a:ext cx="3982180" cy="461665"/>
            </a:xfrm>
            <a:prstGeom prst="rect">
              <a:avLst/>
            </a:prstGeom>
          </p:spPr>
          <p:txBody>
            <a:bodyPr wrap="none">
              <a:spAutoFit/>
            </a:bodyPr>
            <a:lstStyle/>
            <a:p>
              <a:r>
                <a:rPr lang="vi-VN" sz="2400" dirty="0">
                  <a:solidFill>
                    <a:srgbClr val="FF0066"/>
                  </a:solidFill>
                </a:rPr>
                <a:t>Khai </a:t>
              </a:r>
              <a:r>
                <a:rPr lang="vi-VN" sz="2400" dirty="0" err="1">
                  <a:solidFill>
                    <a:srgbClr val="FF0066"/>
                  </a:solidFill>
                </a:rPr>
                <a:t>thác</a:t>
              </a:r>
              <a:r>
                <a:rPr lang="vi-VN" sz="2400" dirty="0">
                  <a:solidFill>
                    <a:srgbClr val="FF0066"/>
                  </a:solidFill>
                </a:rPr>
                <a:t> </a:t>
              </a:r>
              <a:r>
                <a:rPr lang="vi-VN" sz="2400" dirty="0" err="1">
                  <a:solidFill>
                    <a:srgbClr val="FF0066"/>
                  </a:solidFill>
                </a:rPr>
                <a:t>dầu</a:t>
              </a:r>
              <a:r>
                <a:rPr lang="vi-VN" sz="2400" dirty="0">
                  <a:solidFill>
                    <a:srgbClr val="FF0066"/>
                  </a:solidFill>
                </a:rPr>
                <a:t> </a:t>
              </a:r>
              <a:r>
                <a:rPr lang="vi-VN" sz="2400" dirty="0" err="1">
                  <a:solidFill>
                    <a:srgbClr val="FF0066"/>
                  </a:solidFill>
                </a:rPr>
                <a:t>khí</a:t>
              </a:r>
              <a:r>
                <a:rPr lang="vi-VN" sz="2400" dirty="0">
                  <a:solidFill>
                    <a:srgbClr val="FF0066"/>
                  </a:solidFill>
                </a:rPr>
                <a:t> ở </a:t>
              </a:r>
              <a:r>
                <a:rPr lang="vi-VN" sz="2400" dirty="0" err="1">
                  <a:solidFill>
                    <a:srgbClr val="FF0066"/>
                  </a:solidFill>
                </a:rPr>
                <a:t>Nigieria</a:t>
              </a:r>
              <a:endParaRPr lang="en-US" sz="2400" dirty="0">
                <a:solidFill>
                  <a:srgbClr val="FF0066"/>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C625EC-3CE3-41AC-91C7-8DA642130B9B}"/>
              </a:ext>
            </a:extLst>
          </p:cNvPr>
          <p:cNvSpPr/>
          <p:nvPr/>
        </p:nvSpPr>
        <p:spPr>
          <a:xfrm>
            <a:off x="437320" y="1123197"/>
            <a:ext cx="11105322" cy="3170099"/>
          </a:xfrm>
          <a:prstGeom prst="rect">
            <a:avLst/>
          </a:prstGeom>
        </p:spPr>
        <p:txBody>
          <a:bodyPr wrap="square">
            <a:spAutoFit/>
          </a:bodyPr>
          <a:lstStyle/>
          <a:p>
            <a:pPr algn="just"/>
            <a:r>
              <a:rPr lang="vi-VN" sz="4000">
                <a:solidFill>
                  <a:srgbClr val="1B04FA"/>
                </a:solidFill>
                <a:latin typeface="Arial" panose="020B0604020202020204" pitchFamily="34" charset="0"/>
                <a:cs typeface="Arial" panose="020B0604020202020204" pitchFamily="34" charset="0"/>
              </a:rPr>
              <a:t>+ Xây dựng các công trình thủy lợi nhằm đảm bảo nguồn nước cho nông nghiệp và sinh hoạt.</a:t>
            </a:r>
          </a:p>
          <a:p>
            <a:pPr algn="just"/>
            <a:r>
              <a:rPr lang="vi-VN" sz="4000">
                <a:solidFill>
                  <a:srgbClr val="1B04FA"/>
                </a:solidFill>
                <a:latin typeface="Arial" panose="020B0604020202020204" pitchFamily="34" charset="0"/>
                <a:cs typeface="Arial" panose="020B0604020202020204" pitchFamily="34" charset="0"/>
              </a:rPr>
              <a:t>+ Một số quốc gia đã thành lập các khu bảo tồn thiên nhiên, để bảo vệ hệ sinh thái cũng như phát triển du lịch.</a:t>
            </a:r>
            <a:endParaRPr lang="en-US" sz="4000">
              <a:solidFill>
                <a:srgbClr val="1B04FA"/>
              </a:solidFill>
            </a:endParaRPr>
          </a:p>
        </p:txBody>
      </p:sp>
      <p:sp>
        <p:nvSpPr>
          <p:cNvPr id="3" name="TextBox 2">
            <a:extLst>
              <a:ext uri="{FF2B5EF4-FFF2-40B4-BE49-F238E27FC236}">
                <a16:creationId xmlns:a16="http://schemas.microsoft.com/office/drawing/2014/main" id="{8AF54D7C-C596-4890-83ED-3FB0064689FE}"/>
              </a:ext>
            </a:extLst>
          </p:cNvPr>
          <p:cNvSpPr txBox="1"/>
          <p:nvPr/>
        </p:nvSpPr>
        <p:spPr>
          <a:xfrm>
            <a:off x="67811" y="13597"/>
            <a:ext cx="9288226" cy="523220"/>
          </a:xfrm>
          <a:prstGeom prst="rect">
            <a:avLst/>
          </a:prstGeom>
          <a:solidFill>
            <a:srgbClr val="00B050"/>
          </a:solidFill>
        </p:spPr>
        <p:txBody>
          <a:bodyPr wrap="square" rtlCol="0">
            <a:spAutoFit/>
          </a:bodyPr>
          <a:lstStyle/>
          <a:p>
            <a:r>
              <a:rPr lang="vi-VN" sz="2800">
                <a:solidFill>
                  <a:srgbClr val="FFFF00"/>
                </a:solidFill>
              </a:rPr>
              <a:t>b.Hoạt động khai thác thiên nhiên ở môi trường nhiệt đới</a:t>
            </a:r>
            <a:endParaRPr lang="en-US" sz="2800">
              <a:solidFill>
                <a:srgbClr val="FFFF00"/>
              </a:solidFill>
            </a:endParaRPr>
          </a:p>
        </p:txBody>
      </p:sp>
    </p:spTree>
    <p:extLst>
      <p:ext uri="{BB962C8B-B14F-4D97-AF65-F5344CB8AC3E}">
        <p14:creationId xmlns:p14="http://schemas.microsoft.com/office/powerpoint/2010/main" val="173938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5438C3-1FC3-43B9-960D-E3121342E001}"/>
              </a:ext>
            </a:extLst>
          </p:cNvPr>
          <p:cNvSpPr txBox="1"/>
          <p:nvPr/>
        </p:nvSpPr>
        <p:spPr>
          <a:xfrm>
            <a:off x="67810" y="13597"/>
            <a:ext cx="9685789" cy="523220"/>
          </a:xfrm>
          <a:prstGeom prst="rect">
            <a:avLst/>
          </a:prstGeom>
          <a:solidFill>
            <a:srgbClr val="00B050"/>
          </a:solidFill>
        </p:spPr>
        <p:txBody>
          <a:bodyPr wrap="square" rtlCol="0">
            <a:spAutoFit/>
          </a:bodyPr>
          <a:lstStyle/>
          <a:p>
            <a:r>
              <a:rPr lang="vi-VN" sz="2800">
                <a:solidFill>
                  <a:srgbClr val="FFFF00"/>
                </a:solidFill>
              </a:rPr>
              <a:t>c.Hoạt động khai thác thiên nhiên ở môi trường hoang mạc</a:t>
            </a:r>
            <a:endParaRPr lang="en-US" sz="2800">
              <a:solidFill>
                <a:srgbClr val="FFFF00"/>
              </a:solidFill>
            </a:endParaRPr>
          </a:p>
        </p:txBody>
      </p:sp>
      <p:grpSp>
        <p:nvGrpSpPr>
          <p:cNvPr id="5" name="Group 4">
            <a:extLst>
              <a:ext uri="{FF2B5EF4-FFF2-40B4-BE49-F238E27FC236}">
                <a16:creationId xmlns:a16="http://schemas.microsoft.com/office/drawing/2014/main" id="{C39249FF-3F98-4143-AA85-8F0CB3181702}"/>
              </a:ext>
            </a:extLst>
          </p:cNvPr>
          <p:cNvGrpSpPr/>
          <p:nvPr/>
        </p:nvGrpSpPr>
        <p:grpSpPr>
          <a:xfrm>
            <a:off x="6771861" y="1055433"/>
            <a:ext cx="5420139" cy="5802567"/>
            <a:chOff x="6771861" y="1055433"/>
            <a:chExt cx="5420139" cy="5802567"/>
          </a:xfrm>
        </p:grpSpPr>
        <p:pic>
          <p:nvPicPr>
            <p:cNvPr id="6" name="Picture 2">
              <a:extLst>
                <a:ext uri="{FF2B5EF4-FFF2-40B4-BE49-F238E27FC236}">
                  <a16:creationId xmlns:a16="http://schemas.microsoft.com/office/drawing/2014/main" id="{10DCE011-3754-487F-9BE2-93D2BAC79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E1A00A-DC27-45B3-931E-92C180258AB9}"/>
                </a:ext>
              </a:extLst>
            </p:cNvPr>
            <p:cNvSpPr txBox="1"/>
            <p:nvPr/>
          </p:nvSpPr>
          <p:spPr>
            <a:xfrm>
              <a:off x="6771861" y="6464424"/>
              <a:ext cx="54201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8" name="Freeform 9">
            <a:extLst>
              <a:ext uri="{FF2B5EF4-FFF2-40B4-BE49-F238E27FC236}">
                <a16:creationId xmlns:a16="http://schemas.microsoft.com/office/drawing/2014/main" id="{2717D3B2-5AE8-4A38-8C0A-ACC090183E17}"/>
              </a:ext>
            </a:extLst>
          </p:cNvPr>
          <p:cNvSpPr>
            <a:spLocks/>
          </p:cNvSpPr>
          <p:nvPr/>
        </p:nvSpPr>
        <p:spPr bwMode="auto">
          <a:xfrm>
            <a:off x="7623958" y="1638795"/>
            <a:ext cx="3906982" cy="2268188"/>
          </a:xfrm>
          <a:custGeom>
            <a:avLst/>
            <a:gdLst>
              <a:gd name="T0" fmla="*/ 2147483646 w 2476"/>
              <a:gd name="T1" fmla="*/ 2147483646 h 1539"/>
              <a:gd name="T2" fmla="*/ 2147483646 w 2476"/>
              <a:gd name="T3" fmla="*/ 2147483646 h 1539"/>
              <a:gd name="T4" fmla="*/ 2147483646 w 2476"/>
              <a:gd name="T5" fmla="*/ 2147483646 h 1539"/>
              <a:gd name="T6" fmla="*/ 2147483646 w 2476"/>
              <a:gd name="T7" fmla="*/ 2147483646 h 1539"/>
              <a:gd name="T8" fmla="*/ 2147483646 w 2476"/>
              <a:gd name="T9" fmla="*/ 2147483646 h 1539"/>
              <a:gd name="T10" fmla="*/ 2147483646 w 2476"/>
              <a:gd name="T11" fmla="*/ 2147483646 h 1539"/>
              <a:gd name="T12" fmla="*/ 2147483646 w 2476"/>
              <a:gd name="T13" fmla="*/ 2147483646 h 1539"/>
              <a:gd name="T14" fmla="*/ 2147483646 w 2476"/>
              <a:gd name="T15" fmla="*/ 2147483646 h 1539"/>
              <a:gd name="T16" fmla="*/ 2147483646 w 2476"/>
              <a:gd name="T17" fmla="*/ 2147483646 h 1539"/>
              <a:gd name="T18" fmla="*/ 2147483646 w 2476"/>
              <a:gd name="T19" fmla="*/ 2147483646 h 1539"/>
              <a:gd name="T20" fmla="*/ 2147483646 w 2476"/>
              <a:gd name="T21" fmla="*/ 2147483646 h 1539"/>
              <a:gd name="T22" fmla="*/ 2147483646 w 2476"/>
              <a:gd name="T23" fmla="*/ 2147483646 h 1539"/>
              <a:gd name="T24" fmla="*/ 2147483646 w 2476"/>
              <a:gd name="T25" fmla="*/ 2147483646 h 1539"/>
              <a:gd name="T26" fmla="*/ 2147483646 w 2476"/>
              <a:gd name="T27" fmla="*/ 2147483646 h 1539"/>
              <a:gd name="T28" fmla="*/ 2147483646 w 2476"/>
              <a:gd name="T29" fmla="*/ 2147483646 h 1539"/>
              <a:gd name="T30" fmla="*/ 2147483646 w 2476"/>
              <a:gd name="T31" fmla="*/ 2147483646 h 1539"/>
              <a:gd name="T32" fmla="*/ 2147483646 w 2476"/>
              <a:gd name="T33" fmla="*/ 2147483646 h 1539"/>
              <a:gd name="T34" fmla="*/ 2147483646 w 2476"/>
              <a:gd name="T35" fmla="*/ 2147483646 h 1539"/>
              <a:gd name="T36" fmla="*/ 2147483646 w 2476"/>
              <a:gd name="T37" fmla="*/ 2147483646 h 1539"/>
              <a:gd name="T38" fmla="*/ 2147483646 w 2476"/>
              <a:gd name="T39" fmla="*/ 2147483646 h 1539"/>
              <a:gd name="T40" fmla="*/ 2147483646 w 2476"/>
              <a:gd name="T41" fmla="*/ 2147483646 h 1539"/>
              <a:gd name="T42" fmla="*/ 2147483646 w 2476"/>
              <a:gd name="T43" fmla="*/ 2147483646 h 1539"/>
              <a:gd name="T44" fmla="*/ 2147483646 w 2476"/>
              <a:gd name="T45" fmla="*/ 2147483646 h 1539"/>
              <a:gd name="T46" fmla="*/ 2147483646 w 2476"/>
              <a:gd name="T47" fmla="*/ 2147483646 h 1539"/>
              <a:gd name="T48" fmla="*/ 2147483646 w 2476"/>
              <a:gd name="T49" fmla="*/ 2147483646 h 1539"/>
              <a:gd name="T50" fmla="*/ 2147483646 w 2476"/>
              <a:gd name="T51" fmla="*/ 2147483646 h 1539"/>
              <a:gd name="T52" fmla="*/ 2147483646 w 2476"/>
              <a:gd name="T53" fmla="*/ 2147483646 h 1539"/>
              <a:gd name="T54" fmla="*/ 2147483646 w 2476"/>
              <a:gd name="T55" fmla="*/ 2147483646 h 1539"/>
              <a:gd name="T56" fmla="*/ 2147483646 w 2476"/>
              <a:gd name="T57" fmla="*/ 2147483646 h 1539"/>
              <a:gd name="T58" fmla="*/ 2147483646 w 2476"/>
              <a:gd name="T59" fmla="*/ 2147483646 h 1539"/>
              <a:gd name="T60" fmla="*/ 2147483646 w 2476"/>
              <a:gd name="T61" fmla="*/ 2147483646 h 1539"/>
              <a:gd name="T62" fmla="*/ 2147483646 w 2476"/>
              <a:gd name="T63" fmla="*/ 2147483646 h 1539"/>
              <a:gd name="T64" fmla="*/ 2147483646 w 2476"/>
              <a:gd name="T65" fmla="*/ 2147483646 h 1539"/>
              <a:gd name="T66" fmla="*/ 2147483646 w 2476"/>
              <a:gd name="T67" fmla="*/ 2147483646 h 1539"/>
              <a:gd name="T68" fmla="*/ 2147483646 w 2476"/>
              <a:gd name="T69" fmla="*/ 2147483646 h 1539"/>
              <a:gd name="T70" fmla="*/ 2147483646 w 2476"/>
              <a:gd name="T71" fmla="*/ 2147483646 h 1539"/>
              <a:gd name="T72" fmla="*/ 2147483646 w 2476"/>
              <a:gd name="T73" fmla="*/ 2147483646 h 1539"/>
              <a:gd name="T74" fmla="*/ 2147483646 w 2476"/>
              <a:gd name="T75" fmla="*/ 2147483646 h 15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76" h="1539">
                <a:moveTo>
                  <a:pt x="1003" y="42"/>
                </a:moveTo>
                <a:cubicBezTo>
                  <a:pt x="979" y="26"/>
                  <a:pt x="955" y="25"/>
                  <a:pt x="928" y="17"/>
                </a:cubicBezTo>
                <a:cubicBezTo>
                  <a:pt x="918" y="14"/>
                  <a:pt x="898" y="7"/>
                  <a:pt x="898" y="7"/>
                </a:cubicBezTo>
                <a:cubicBezTo>
                  <a:pt x="865" y="9"/>
                  <a:pt x="827" y="0"/>
                  <a:pt x="798" y="17"/>
                </a:cubicBezTo>
                <a:cubicBezTo>
                  <a:pt x="776" y="29"/>
                  <a:pt x="774" y="36"/>
                  <a:pt x="748" y="42"/>
                </a:cubicBezTo>
                <a:cubicBezTo>
                  <a:pt x="734" y="51"/>
                  <a:pt x="722" y="65"/>
                  <a:pt x="707" y="72"/>
                </a:cubicBezTo>
                <a:cubicBezTo>
                  <a:pt x="681" y="85"/>
                  <a:pt x="646" y="81"/>
                  <a:pt x="622" y="97"/>
                </a:cubicBezTo>
                <a:cubicBezTo>
                  <a:pt x="572" y="131"/>
                  <a:pt x="510" y="142"/>
                  <a:pt x="452" y="157"/>
                </a:cubicBezTo>
                <a:cubicBezTo>
                  <a:pt x="436" y="168"/>
                  <a:pt x="423" y="183"/>
                  <a:pt x="407" y="192"/>
                </a:cubicBezTo>
                <a:cubicBezTo>
                  <a:pt x="394" y="199"/>
                  <a:pt x="367" y="203"/>
                  <a:pt x="352" y="207"/>
                </a:cubicBezTo>
                <a:cubicBezTo>
                  <a:pt x="305" y="238"/>
                  <a:pt x="334" y="226"/>
                  <a:pt x="262" y="232"/>
                </a:cubicBezTo>
                <a:cubicBezTo>
                  <a:pt x="222" y="258"/>
                  <a:pt x="193" y="270"/>
                  <a:pt x="162" y="307"/>
                </a:cubicBezTo>
                <a:cubicBezTo>
                  <a:pt x="151" y="320"/>
                  <a:pt x="121" y="337"/>
                  <a:pt x="121" y="337"/>
                </a:cubicBezTo>
                <a:cubicBezTo>
                  <a:pt x="111" y="352"/>
                  <a:pt x="101" y="367"/>
                  <a:pt x="91" y="382"/>
                </a:cubicBezTo>
                <a:cubicBezTo>
                  <a:pt x="70" y="414"/>
                  <a:pt x="85" y="431"/>
                  <a:pt x="51" y="453"/>
                </a:cubicBezTo>
                <a:cubicBezTo>
                  <a:pt x="31" y="483"/>
                  <a:pt x="20" y="499"/>
                  <a:pt x="11" y="533"/>
                </a:cubicBezTo>
                <a:cubicBezTo>
                  <a:pt x="17" y="629"/>
                  <a:pt x="0" y="629"/>
                  <a:pt x="86" y="638"/>
                </a:cubicBezTo>
                <a:cubicBezTo>
                  <a:pt x="140" y="656"/>
                  <a:pt x="215" y="654"/>
                  <a:pt x="272" y="658"/>
                </a:cubicBezTo>
                <a:cubicBezTo>
                  <a:pt x="322" y="675"/>
                  <a:pt x="250" y="652"/>
                  <a:pt x="382" y="668"/>
                </a:cubicBezTo>
                <a:cubicBezTo>
                  <a:pt x="392" y="669"/>
                  <a:pt x="402" y="677"/>
                  <a:pt x="412" y="678"/>
                </a:cubicBezTo>
                <a:cubicBezTo>
                  <a:pt x="430" y="680"/>
                  <a:pt x="449" y="681"/>
                  <a:pt x="467" y="683"/>
                </a:cubicBezTo>
                <a:cubicBezTo>
                  <a:pt x="516" y="699"/>
                  <a:pt x="577" y="749"/>
                  <a:pt x="627" y="753"/>
                </a:cubicBezTo>
                <a:cubicBezTo>
                  <a:pt x="664" y="756"/>
                  <a:pt x="701" y="756"/>
                  <a:pt x="738" y="758"/>
                </a:cubicBezTo>
                <a:cubicBezTo>
                  <a:pt x="766" y="765"/>
                  <a:pt x="795" y="767"/>
                  <a:pt x="823" y="773"/>
                </a:cubicBezTo>
                <a:cubicBezTo>
                  <a:pt x="992" y="886"/>
                  <a:pt x="906" y="808"/>
                  <a:pt x="1339" y="813"/>
                </a:cubicBezTo>
                <a:cubicBezTo>
                  <a:pt x="1405" y="821"/>
                  <a:pt x="1461" y="834"/>
                  <a:pt x="1529" y="838"/>
                </a:cubicBezTo>
                <a:cubicBezTo>
                  <a:pt x="1584" y="846"/>
                  <a:pt x="1633" y="854"/>
                  <a:pt x="1689" y="858"/>
                </a:cubicBezTo>
                <a:cubicBezTo>
                  <a:pt x="1724" y="865"/>
                  <a:pt x="1755" y="880"/>
                  <a:pt x="1789" y="888"/>
                </a:cubicBezTo>
                <a:cubicBezTo>
                  <a:pt x="1829" y="898"/>
                  <a:pt x="1870" y="903"/>
                  <a:pt x="1910" y="913"/>
                </a:cubicBezTo>
                <a:cubicBezTo>
                  <a:pt x="1931" y="918"/>
                  <a:pt x="1949" y="931"/>
                  <a:pt x="1970" y="938"/>
                </a:cubicBezTo>
                <a:cubicBezTo>
                  <a:pt x="1996" y="947"/>
                  <a:pt x="2024" y="949"/>
                  <a:pt x="2050" y="958"/>
                </a:cubicBezTo>
                <a:cubicBezTo>
                  <a:pt x="2093" y="1001"/>
                  <a:pt x="2121" y="1057"/>
                  <a:pt x="2140" y="1114"/>
                </a:cubicBezTo>
                <a:cubicBezTo>
                  <a:pt x="2144" y="1127"/>
                  <a:pt x="2147" y="1141"/>
                  <a:pt x="2150" y="1154"/>
                </a:cubicBezTo>
                <a:cubicBezTo>
                  <a:pt x="2153" y="1164"/>
                  <a:pt x="2160" y="1184"/>
                  <a:pt x="2160" y="1184"/>
                </a:cubicBezTo>
                <a:cubicBezTo>
                  <a:pt x="2158" y="1216"/>
                  <a:pt x="2159" y="1248"/>
                  <a:pt x="2155" y="1279"/>
                </a:cubicBezTo>
                <a:cubicBezTo>
                  <a:pt x="2153" y="1297"/>
                  <a:pt x="2141" y="1321"/>
                  <a:pt x="2135" y="1339"/>
                </a:cubicBezTo>
                <a:cubicBezTo>
                  <a:pt x="2118" y="1390"/>
                  <a:pt x="2098" y="1441"/>
                  <a:pt x="2085" y="1494"/>
                </a:cubicBezTo>
                <a:cubicBezTo>
                  <a:pt x="2087" y="1507"/>
                  <a:pt x="2085" y="1522"/>
                  <a:pt x="2090" y="1534"/>
                </a:cubicBezTo>
                <a:cubicBezTo>
                  <a:pt x="2092" y="1539"/>
                  <a:pt x="2092" y="1523"/>
                  <a:pt x="2095" y="1519"/>
                </a:cubicBezTo>
                <a:cubicBezTo>
                  <a:pt x="2099" y="1513"/>
                  <a:pt x="2104" y="1508"/>
                  <a:pt x="2110" y="1504"/>
                </a:cubicBezTo>
                <a:cubicBezTo>
                  <a:pt x="2124" y="1494"/>
                  <a:pt x="2141" y="1489"/>
                  <a:pt x="2155" y="1479"/>
                </a:cubicBezTo>
                <a:cubicBezTo>
                  <a:pt x="2160" y="1476"/>
                  <a:pt x="2170" y="1469"/>
                  <a:pt x="2170" y="1469"/>
                </a:cubicBezTo>
                <a:cubicBezTo>
                  <a:pt x="2186" y="1420"/>
                  <a:pt x="2233" y="1392"/>
                  <a:pt x="2270" y="1359"/>
                </a:cubicBezTo>
                <a:cubicBezTo>
                  <a:pt x="2290" y="1342"/>
                  <a:pt x="2304" y="1318"/>
                  <a:pt x="2325" y="1304"/>
                </a:cubicBezTo>
                <a:cubicBezTo>
                  <a:pt x="2351" y="1227"/>
                  <a:pt x="2392" y="1152"/>
                  <a:pt x="2450" y="1094"/>
                </a:cubicBezTo>
                <a:cubicBezTo>
                  <a:pt x="2454" y="1066"/>
                  <a:pt x="2455" y="1037"/>
                  <a:pt x="2461" y="1009"/>
                </a:cubicBezTo>
                <a:cubicBezTo>
                  <a:pt x="2463" y="998"/>
                  <a:pt x="2468" y="988"/>
                  <a:pt x="2471" y="978"/>
                </a:cubicBezTo>
                <a:cubicBezTo>
                  <a:pt x="2473" y="973"/>
                  <a:pt x="2476" y="963"/>
                  <a:pt x="2476" y="963"/>
                </a:cubicBezTo>
                <a:cubicBezTo>
                  <a:pt x="2460" y="885"/>
                  <a:pt x="2342" y="939"/>
                  <a:pt x="2285" y="958"/>
                </a:cubicBezTo>
                <a:cubicBezTo>
                  <a:pt x="2269" y="963"/>
                  <a:pt x="2240" y="978"/>
                  <a:pt x="2240" y="978"/>
                </a:cubicBezTo>
                <a:cubicBezTo>
                  <a:pt x="2224" y="967"/>
                  <a:pt x="2211" y="954"/>
                  <a:pt x="2195" y="943"/>
                </a:cubicBezTo>
                <a:cubicBezTo>
                  <a:pt x="2177" y="916"/>
                  <a:pt x="2178" y="892"/>
                  <a:pt x="2150" y="873"/>
                </a:cubicBezTo>
                <a:cubicBezTo>
                  <a:pt x="2123" y="833"/>
                  <a:pt x="2158" y="881"/>
                  <a:pt x="2125" y="848"/>
                </a:cubicBezTo>
                <a:cubicBezTo>
                  <a:pt x="2107" y="830"/>
                  <a:pt x="2097" y="807"/>
                  <a:pt x="2075" y="793"/>
                </a:cubicBezTo>
                <a:cubicBezTo>
                  <a:pt x="2056" y="765"/>
                  <a:pt x="2030" y="745"/>
                  <a:pt x="2010" y="718"/>
                </a:cubicBezTo>
                <a:cubicBezTo>
                  <a:pt x="2000" y="705"/>
                  <a:pt x="1980" y="678"/>
                  <a:pt x="1980" y="678"/>
                </a:cubicBezTo>
                <a:cubicBezTo>
                  <a:pt x="1974" y="652"/>
                  <a:pt x="1976" y="627"/>
                  <a:pt x="1950" y="618"/>
                </a:cubicBezTo>
                <a:cubicBezTo>
                  <a:pt x="1927" y="583"/>
                  <a:pt x="1923" y="553"/>
                  <a:pt x="1910" y="513"/>
                </a:cubicBezTo>
                <a:cubicBezTo>
                  <a:pt x="1901" y="486"/>
                  <a:pt x="1879" y="481"/>
                  <a:pt x="1869" y="458"/>
                </a:cubicBezTo>
                <a:cubicBezTo>
                  <a:pt x="1845" y="404"/>
                  <a:pt x="1872" y="447"/>
                  <a:pt x="1849" y="413"/>
                </a:cubicBezTo>
                <a:cubicBezTo>
                  <a:pt x="1839" y="380"/>
                  <a:pt x="1840" y="353"/>
                  <a:pt x="1809" y="332"/>
                </a:cubicBezTo>
                <a:cubicBezTo>
                  <a:pt x="1802" y="322"/>
                  <a:pt x="1796" y="312"/>
                  <a:pt x="1789" y="302"/>
                </a:cubicBezTo>
                <a:cubicBezTo>
                  <a:pt x="1762" y="262"/>
                  <a:pt x="1782" y="209"/>
                  <a:pt x="1734" y="177"/>
                </a:cubicBezTo>
                <a:cubicBezTo>
                  <a:pt x="1722" y="159"/>
                  <a:pt x="1710" y="154"/>
                  <a:pt x="1689" y="147"/>
                </a:cubicBezTo>
                <a:cubicBezTo>
                  <a:pt x="1659" y="154"/>
                  <a:pt x="1629" y="157"/>
                  <a:pt x="1599" y="162"/>
                </a:cubicBezTo>
                <a:cubicBezTo>
                  <a:pt x="1576" y="160"/>
                  <a:pt x="1552" y="160"/>
                  <a:pt x="1529" y="157"/>
                </a:cubicBezTo>
                <a:cubicBezTo>
                  <a:pt x="1504" y="154"/>
                  <a:pt x="1478" y="128"/>
                  <a:pt x="1454" y="117"/>
                </a:cubicBezTo>
                <a:cubicBezTo>
                  <a:pt x="1430" y="106"/>
                  <a:pt x="1426" y="109"/>
                  <a:pt x="1404" y="102"/>
                </a:cubicBezTo>
                <a:cubicBezTo>
                  <a:pt x="1394" y="99"/>
                  <a:pt x="1374" y="92"/>
                  <a:pt x="1374" y="92"/>
                </a:cubicBezTo>
                <a:cubicBezTo>
                  <a:pt x="1359" y="94"/>
                  <a:pt x="1344" y="95"/>
                  <a:pt x="1329" y="97"/>
                </a:cubicBezTo>
                <a:cubicBezTo>
                  <a:pt x="1324" y="98"/>
                  <a:pt x="1315" y="97"/>
                  <a:pt x="1314" y="102"/>
                </a:cubicBezTo>
                <a:cubicBezTo>
                  <a:pt x="1298" y="156"/>
                  <a:pt x="1328" y="167"/>
                  <a:pt x="1283" y="182"/>
                </a:cubicBezTo>
                <a:cubicBezTo>
                  <a:pt x="1269" y="177"/>
                  <a:pt x="1237" y="171"/>
                  <a:pt x="1223" y="162"/>
                </a:cubicBezTo>
                <a:cubicBezTo>
                  <a:pt x="1207" y="151"/>
                  <a:pt x="1197" y="138"/>
                  <a:pt x="1178" y="132"/>
                </a:cubicBezTo>
                <a:cubicBezTo>
                  <a:pt x="1159" y="103"/>
                  <a:pt x="1122" y="86"/>
                  <a:pt x="1093" y="67"/>
                </a:cubicBezTo>
                <a:cubicBezTo>
                  <a:pt x="1079" y="57"/>
                  <a:pt x="1043" y="52"/>
                  <a:pt x="1043" y="52"/>
                </a:cubicBezTo>
                <a:cubicBezTo>
                  <a:pt x="1022" y="31"/>
                  <a:pt x="1035" y="36"/>
                  <a:pt x="1003" y="42"/>
                </a:cubicBezTo>
                <a:close/>
              </a:path>
            </a:pathLst>
          </a:custGeom>
          <a:noFill/>
          <a:ln w="28575" cmpd="sng">
            <a:solidFill>
              <a:srgbClr val="000099"/>
            </a:solidFill>
            <a:round/>
            <a:headEnd/>
            <a:tailEnd/>
          </a:ln>
          <a:effectLst/>
        </p:spPr>
        <p:txBody>
          <a:bodyPr/>
          <a:lstStyle/>
          <a:p>
            <a:endParaRPr lang="en-US"/>
          </a:p>
        </p:txBody>
      </p:sp>
      <p:sp>
        <p:nvSpPr>
          <p:cNvPr id="9" name="Freeform 7">
            <a:extLst>
              <a:ext uri="{FF2B5EF4-FFF2-40B4-BE49-F238E27FC236}">
                <a16:creationId xmlns:a16="http://schemas.microsoft.com/office/drawing/2014/main" id="{D2DC1A80-69BB-4C29-A954-E8FAEDBFEF52}"/>
              </a:ext>
            </a:extLst>
          </p:cNvPr>
          <p:cNvSpPr>
            <a:spLocks/>
          </p:cNvSpPr>
          <p:nvPr/>
        </p:nvSpPr>
        <p:spPr bwMode="auto">
          <a:xfrm>
            <a:off x="9215755" y="4521504"/>
            <a:ext cx="1187029" cy="1119275"/>
          </a:xfrm>
          <a:custGeom>
            <a:avLst/>
            <a:gdLst>
              <a:gd name="T0" fmla="*/ 2147483646 w 755"/>
              <a:gd name="T1" fmla="*/ 0 h 763"/>
              <a:gd name="T2" fmla="*/ 2147483646 w 755"/>
              <a:gd name="T3" fmla="*/ 2147483646 h 763"/>
              <a:gd name="T4" fmla="*/ 2147483646 w 755"/>
              <a:gd name="T5" fmla="*/ 2147483646 h 763"/>
              <a:gd name="T6" fmla="*/ 0 w 755"/>
              <a:gd name="T7" fmla="*/ 2147483646 h 763"/>
              <a:gd name="T8" fmla="*/ 2147483646 w 755"/>
              <a:gd name="T9" fmla="*/ 2147483646 h 763"/>
              <a:gd name="T10" fmla="*/ 2147483646 w 755"/>
              <a:gd name="T11" fmla="*/ 2147483646 h 763"/>
              <a:gd name="T12" fmla="*/ 2147483646 w 755"/>
              <a:gd name="T13" fmla="*/ 2147483646 h 763"/>
              <a:gd name="T14" fmla="*/ 2147483646 w 755"/>
              <a:gd name="T15" fmla="*/ 2147483646 h 763"/>
              <a:gd name="T16" fmla="*/ 2147483646 w 755"/>
              <a:gd name="T17" fmla="*/ 2147483646 h 763"/>
              <a:gd name="T18" fmla="*/ 2147483646 w 755"/>
              <a:gd name="T19" fmla="*/ 2147483646 h 763"/>
              <a:gd name="T20" fmla="*/ 2147483646 w 755"/>
              <a:gd name="T21" fmla="*/ 2147483646 h 763"/>
              <a:gd name="T22" fmla="*/ 2147483646 w 755"/>
              <a:gd name="T23" fmla="*/ 2147483646 h 763"/>
              <a:gd name="T24" fmla="*/ 2147483646 w 755"/>
              <a:gd name="T25" fmla="*/ 2147483646 h 763"/>
              <a:gd name="T26" fmla="*/ 2147483646 w 755"/>
              <a:gd name="T27" fmla="*/ 2147483646 h 763"/>
              <a:gd name="T28" fmla="*/ 2147483646 w 755"/>
              <a:gd name="T29" fmla="*/ 2147483646 h 763"/>
              <a:gd name="T30" fmla="*/ 2147483646 w 755"/>
              <a:gd name="T31" fmla="*/ 2147483646 h 763"/>
              <a:gd name="T32" fmla="*/ 2147483646 w 755"/>
              <a:gd name="T33" fmla="*/ 2147483646 h 763"/>
              <a:gd name="T34" fmla="*/ 2147483646 w 755"/>
              <a:gd name="T35" fmla="*/ 2147483646 h 763"/>
              <a:gd name="T36" fmla="*/ 2147483646 w 755"/>
              <a:gd name="T37" fmla="*/ 2147483646 h 763"/>
              <a:gd name="T38" fmla="*/ 2147483646 w 755"/>
              <a:gd name="T39" fmla="*/ 2147483646 h 763"/>
              <a:gd name="T40" fmla="*/ 2147483646 w 755"/>
              <a:gd name="T41" fmla="*/ 2147483646 h 763"/>
              <a:gd name="T42" fmla="*/ 2147483646 w 755"/>
              <a:gd name="T43" fmla="*/ 2147483646 h 763"/>
              <a:gd name="T44" fmla="*/ 2147483646 w 755"/>
              <a:gd name="T45" fmla="*/ 2147483646 h 763"/>
              <a:gd name="T46" fmla="*/ 2147483646 w 755"/>
              <a:gd name="T47" fmla="*/ 2147483646 h 763"/>
              <a:gd name="T48" fmla="*/ 2147483646 w 755"/>
              <a:gd name="T49" fmla="*/ 2147483646 h 763"/>
              <a:gd name="T50" fmla="*/ 2147483646 w 755"/>
              <a:gd name="T51" fmla="*/ 2147483646 h 763"/>
              <a:gd name="T52" fmla="*/ 2147483646 w 755"/>
              <a:gd name="T53" fmla="*/ 2147483646 h 763"/>
              <a:gd name="T54" fmla="*/ 2147483646 w 755"/>
              <a:gd name="T55" fmla="*/ 2147483646 h 763"/>
              <a:gd name="T56" fmla="*/ 2147483646 w 755"/>
              <a:gd name="T57" fmla="*/ 2147483646 h 763"/>
              <a:gd name="T58" fmla="*/ 2147483646 w 755"/>
              <a:gd name="T59" fmla="*/ 2147483646 h 763"/>
              <a:gd name="T60" fmla="*/ 2147483646 w 755"/>
              <a:gd name="T61" fmla="*/ 2147483646 h 763"/>
              <a:gd name="T62" fmla="*/ 2147483646 w 755"/>
              <a:gd name="T63" fmla="*/ 2147483646 h 763"/>
              <a:gd name="T64" fmla="*/ 2147483646 w 755"/>
              <a:gd name="T65" fmla="*/ 2147483646 h 763"/>
              <a:gd name="T66" fmla="*/ 2147483646 w 755"/>
              <a:gd name="T67" fmla="*/ 2147483646 h 763"/>
              <a:gd name="T68" fmla="*/ 2147483646 w 755"/>
              <a:gd name="T69" fmla="*/ 2147483646 h 763"/>
              <a:gd name="T70" fmla="*/ 2147483646 w 755"/>
              <a:gd name="T71" fmla="*/ 2147483646 h 763"/>
              <a:gd name="T72" fmla="*/ 2147483646 w 755"/>
              <a:gd name="T73" fmla="*/ 2147483646 h 763"/>
              <a:gd name="T74" fmla="*/ 2147483646 w 755"/>
              <a:gd name="T75" fmla="*/ 2147483646 h 763"/>
              <a:gd name="T76" fmla="*/ 2147483646 w 755"/>
              <a:gd name="T77" fmla="*/ 2147483646 h 763"/>
              <a:gd name="T78" fmla="*/ 2147483646 w 755"/>
              <a:gd name="T79" fmla="*/ 0 h 763"/>
              <a:gd name="T80" fmla="*/ 2147483646 w 755"/>
              <a:gd name="T81" fmla="*/ 2147483646 h 763"/>
              <a:gd name="T82" fmla="*/ 2147483646 w 755"/>
              <a:gd name="T83" fmla="*/ 2147483646 h 763"/>
              <a:gd name="T84" fmla="*/ 2147483646 w 755"/>
              <a:gd name="T85" fmla="*/ 2147483646 h 7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55" h="763">
                <a:moveTo>
                  <a:pt x="36" y="0"/>
                </a:moveTo>
                <a:cubicBezTo>
                  <a:pt x="35" y="4"/>
                  <a:pt x="21" y="48"/>
                  <a:pt x="21" y="48"/>
                </a:cubicBezTo>
                <a:cubicBezTo>
                  <a:pt x="8" y="56"/>
                  <a:pt x="15" y="51"/>
                  <a:pt x="3" y="63"/>
                </a:cubicBezTo>
                <a:cubicBezTo>
                  <a:pt x="2" y="66"/>
                  <a:pt x="0" y="69"/>
                  <a:pt x="0" y="72"/>
                </a:cubicBezTo>
                <a:cubicBezTo>
                  <a:pt x="0" y="108"/>
                  <a:pt x="1" y="144"/>
                  <a:pt x="3" y="180"/>
                </a:cubicBezTo>
                <a:cubicBezTo>
                  <a:pt x="4" y="192"/>
                  <a:pt x="34" y="203"/>
                  <a:pt x="42" y="216"/>
                </a:cubicBezTo>
                <a:cubicBezTo>
                  <a:pt x="47" y="237"/>
                  <a:pt x="53" y="257"/>
                  <a:pt x="63" y="276"/>
                </a:cubicBezTo>
                <a:cubicBezTo>
                  <a:pt x="67" y="282"/>
                  <a:pt x="71" y="288"/>
                  <a:pt x="75" y="294"/>
                </a:cubicBezTo>
                <a:cubicBezTo>
                  <a:pt x="77" y="297"/>
                  <a:pt x="81" y="303"/>
                  <a:pt x="81" y="303"/>
                </a:cubicBezTo>
                <a:cubicBezTo>
                  <a:pt x="87" y="326"/>
                  <a:pt x="97" y="374"/>
                  <a:pt x="117" y="387"/>
                </a:cubicBezTo>
                <a:cubicBezTo>
                  <a:pt x="118" y="390"/>
                  <a:pt x="118" y="394"/>
                  <a:pt x="120" y="396"/>
                </a:cubicBezTo>
                <a:cubicBezTo>
                  <a:pt x="122" y="399"/>
                  <a:pt x="129" y="398"/>
                  <a:pt x="129" y="402"/>
                </a:cubicBezTo>
                <a:cubicBezTo>
                  <a:pt x="130" y="408"/>
                  <a:pt x="123" y="420"/>
                  <a:pt x="123" y="420"/>
                </a:cubicBezTo>
                <a:cubicBezTo>
                  <a:pt x="123" y="422"/>
                  <a:pt x="122" y="475"/>
                  <a:pt x="132" y="489"/>
                </a:cubicBezTo>
                <a:cubicBezTo>
                  <a:pt x="138" y="497"/>
                  <a:pt x="144" y="505"/>
                  <a:pt x="150" y="513"/>
                </a:cubicBezTo>
                <a:cubicBezTo>
                  <a:pt x="154" y="519"/>
                  <a:pt x="162" y="531"/>
                  <a:pt x="162" y="531"/>
                </a:cubicBezTo>
                <a:cubicBezTo>
                  <a:pt x="164" y="542"/>
                  <a:pt x="171" y="564"/>
                  <a:pt x="171" y="564"/>
                </a:cubicBezTo>
                <a:cubicBezTo>
                  <a:pt x="173" y="581"/>
                  <a:pt x="176" y="612"/>
                  <a:pt x="186" y="627"/>
                </a:cubicBezTo>
                <a:cubicBezTo>
                  <a:pt x="190" y="633"/>
                  <a:pt x="198" y="645"/>
                  <a:pt x="198" y="645"/>
                </a:cubicBezTo>
                <a:cubicBezTo>
                  <a:pt x="200" y="653"/>
                  <a:pt x="200" y="660"/>
                  <a:pt x="207" y="666"/>
                </a:cubicBezTo>
                <a:cubicBezTo>
                  <a:pt x="212" y="671"/>
                  <a:pt x="225" y="678"/>
                  <a:pt x="225" y="678"/>
                </a:cubicBezTo>
                <a:cubicBezTo>
                  <a:pt x="229" y="684"/>
                  <a:pt x="236" y="690"/>
                  <a:pt x="240" y="696"/>
                </a:cubicBezTo>
                <a:cubicBezTo>
                  <a:pt x="249" y="710"/>
                  <a:pt x="247" y="731"/>
                  <a:pt x="252" y="747"/>
                </a:cubicBezTo>
                <a:cubicBezTo>
                  <a:pt x="253" y="750"/>
                  <a:pt x="252" y="754"/>
                  <a:pt x="255" y="756"/>
                </a:cubicBezTo>
                <a:cubicBezTo>
                  <a:pt x="260" y="760"/>
                  <a:pt x="273" y="762"/>
                  <a:pt x="273" y="762"/>
                </a:cubicBezTo>
                <a:cubicBezTo>
                  <a:pt x="365" y="761"/>
                  <a:pt x="457" y="763"/>
                  <a:pt x="549" y="759"/>
                </a:cubicBezTo>
                <a:cubicBezTo>
                  <a:pt x="564" y="758"/>
                  <a:pt x="589" y="732"/>
                  <a:pt x="606" y="726"/>
                </a:cubicBezTo>
                <a:cubicBezTo>
                  <a:pt x="620" y="712"/>
                  <a:pt x="635" y="704"/>
                  <a:pt x="642" y="684"/>
                </a:cubicBezTo>
                <a:cubicBezTo>
                  <a:pt x="646" y="652"/>
                  <a:pt x="647" y="634"/>
                  <a:pt x="675" y="615"/>
                </a:cubicBezTo>
                <a:cubicBezTo>
                  <a:pt x="686" y="599"/>
                  <a:pt x="691" y="585"/>
                  <a:pt x="699" y="567"/>
                </a:cubicBezTo>
                <a:cubicBezTo>
                  <a:pt x="703" y="557"/>
                  <a:pt x="711" y="537"/>
                  <a:pt x="711" y="537"/>
                </a:cubicBezTo>
                <a:cubicBezTo>
                  <a:pt x="708" y="365"/>
                  <a:pt x="755" y="345"/>
                  <a:pt x="627" y="336"/>
                </a:cubicBezTo>
                <a:cubicBezTo>
                  <a:pt x="549" y="317"/>
                  <a:pt x="474" y="318"/>
                  <a:pt x="393" y="315"/>
                </a:cubicBezTo>
                <a:cubicBezTo>
                  <a:pt x="348" y="309"/>
                  <a:pt x="307" y="295"/>
                  <a:pt x="261" y="291"/>
                </a:cubicBezTo>
                <a:cubicBezTo>
                  <a:pt x="248" y="287"/>
                  <a:pt x="253" y="280"/>
                  <a:pt x="240" y="276"/>
                </a:cubicBezTo>
                <a:cubicBezTo>
                  <a:pt x="225" y="253"/>
                  <a:pt x="211" y="219"/>
                  <a:pt x="183" y="210"/>
                </a:cubicBezTo>
                <a:cubicBezTo>
                  <a:pt x="149" y="176"/>
                  <a:pt x="123" y="138"/>
                  <a:pt x="108" y="93"/>
                </a:cubicBezTo>
                <a:cubicBezTo>
                  <a:pt x="106" y="87"/>
                  <a:pt x="84" y="79"/>
                  <a:pt x="78" y="75"/>
                </a:cubicBezTo>
                <a:cubicBezTo>
                  <a:pt x="71" y="65"/>
                  <a:pt x="64" y="59"/>
                  <a:pt x="60" y="48"/>
                </a:cubicBezTo>
                <a:cubicBezTo>
                  <a:pt x="56" y="4"/>
                  <a:pt x="58" y="25"/>
                  <a:pt x="42" y="0"/>
                </a:cubicBezTo>
                <a:cubicBezTo>
                  <a:pt x="30" y="2"/>
                  <a:pt x="24" y="1"/>
                  <a:pt x="18" y="12"/>
                </a:cubicBezTo>
                <a:cubicBezTo>
                  <a:pt x="15" y="18"/>
                  <a:pt x="12" y="30"/>
                  <a:pt x="12" y="30"/>
                </a:cubicBezTo>
                <a:cubicBezTo>
                  <a:pt x="9" y="53"/>
                  <a:pt x="12" y="45"/>
                  <a:pt x="6" y="57"/>
                </a:cubicBezTo>
              </a:path>
            </a:pathLst>
          </a:custGeom>
          <a:noFill/>
          <a:ln w="28575" cmpd="sng">
            <a:solidFill>
              <a:srgbClr val="000099"/>
            </a:solidFill>
            <a:round/>
            <a:headEnd/>
            <a:tailEnd/>
          </a:ln>
          <a:effectLst/>
        </p:spPr>
        <p:txBody>
          <a:bodyPr/>
          <a:lstStyle/>
          <a:p>
            <a:endParaRPr lang="en-US"/>
          </a:p>
        </p:txBody>
      </p:sp>
      <p:sp>
        <p:nvSpPr>
          <p:cNvPr id="10" name="Rectangle 9">
            <a:extLst>
              <a:ext uri="{FF2B5EF4-FFF2-40B4-BE49-F238E27FC236}">
                <a16:creationId xmlns:a16="http://schemas.microsoft.com/office/drawing/2014/main" id="{8B07AD27-C1A4-4D37-B625-1647D316C223}"/>
              </a:ext>
            </a:extLst>
          </p:cNvPr>
          <p:cNvSpPr/>
          <p:nvPr/>
        </p:nvSpPr>
        <p:spPr>
          <a:xfrm>
            <a:off x="291926" y="1930287"/>
            <a:ext cx="6281839"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Khai thác, chế biến dầu mỏ và khí tự nhiên trong hoang mạc Xa-ha-ra</a:t>
            </a:r>
            <a:endParaRPr lang="en-US"/>
          </a:p>
        </p:txBody>
      </p:sp>
      <p:grpSp>
        <p:nvGrpSpPr>
          <p:cNvPr id="11" name="Nhóm 9">
            <a:extLst>
              <a:ext uri="{FF2B5EF4-FFF2-40B4-BE49-F238E27FC236}">
                <a16:creationId xmlns:a16="http://schemas.microsoft.com/office/drawing/2014/main" id="{344F1F9A-E50B-4ADB-9889-DB2D46847FB2}"/>
              </a:ext>
            </a:extLst>
          </p:cNvPr>
          <p:cNvGrpSpPr/>
          <p:nvPr/>
        </p:nvGrpSpPr>
        <p:grpSpPr>
          <a:xfrm>
            <a:off x="6576713" y="595050"/>
            <a:ext cx="5561197" cy="6194947"/>
            <a:chOff x="6426103" y="595710"/>
            <a:chExt cx="5561197" cy="6194947"/>
          </a:xfrm>
        </p:grpSpPr>
        <p:pic>
          <p:nvPicPr>
            <p:cNvPr id="12" name="Picture 3">
              <a:extLst>
                <a:ext uri="{FF2B5EF4-FFF2-40B4-BE49-F238E27FC236}">
                  <a16:creationId xmlns:a16="http://schemas.microsoft.com/office/drawing/2014/main" id="{18F0AE34-DF49-47B5-87A2-9CADD6808E3A}"/>
                </a:ext>
              </a:extLst>
            </p:cNvPr>
            <p:cNvPicPr>
              <a:picLocks noChangeAspect="1" noChangeArrowheads="1"/>
            </p:cNvPicPr>
            <p:nvPr/>
          </p:nvPicPr>
          <p:blipFill>
            <a:blip r:embed="rId3"/>
            <a:srcRect l="55089" t="6452" r="10679" b="27218"/>
            <a:stretch>
              <a:fillRect/>
            </a:stretch>
          </p:blipFill>
          <p:spPr bwMode="auto">
            <a:xfrm>
              <a:off x="6426103" y="595710"/>
              <a:ext cx="5561197" cy="5847525"/>
            </a:xfrm>
            <a:prstGeom prst="rect">
              <a:avLst/>
            </a:prstGeom>
            <a:noFill/>
            <a:ln w="9525">
              <a:noFill/>
              <a:miter lim="800000"/>
              <a:headEnd/>
              <a:tailEnd/>
            </a:ln>
            <a:effectLst/>
          </p:spPr>
        </p:pic>
        <p:sp>
          <p:nvSpPr>
            <p:cNvPr id="13" name="Hộp_Văn_Bản 8">
              <a:extLst>
                <a:ext uri="{FF2B5EF4-FFF2-40B4-BE49-F238E27FC236}">
                  <a16:creationId xmlns:a16="http://schemas.microsoft.com/office/drawing/2014/main" id="{2C0D6145-3B2E-4B5F-AD8F-8EF7D7DEA88B}"/>
                </a:ext>
              </a:extLst>
            </p:cNvPr>
            <p:cNvSpPr txBox="1"/>
            <p:nvPr/>
          </p:nvSpPr>
          <p:spPr>
            <a:xfrm>
              <a:off x="6659926" y="6421325"/>
              <a:ext cx="5275718" cy="369332"/>
            </a:xfrm>
            <a:prstGeom prst="rect">
              <a:avLst/>
            </a:prstGeom>
            <a:solidFill>
              <a:schemeClr val="bg1"/>
            </a:solidFill>
          </p:spPr>
          <p:txBody>
            <a:bodyPr wrap="square" rtlCol="0">
              <a:spAutoFit/>
            </a:bodyPr>
            <a:lstStyle/>
            <a:p>
              <a:r>
                <a:rPr lang="en-US" dirty="0" err="1">
                  <a:solidFill>
                    <a:srgbClr val="0070C0"/>
                  </a:solidFill>
                  <a:latin typeface="Arial" pitchFamily="34" charset="0"/>
                  <a:cs typeface="Arial" pitchFamily="34" charset="0"/>
                </a:rPr>
                <a:t>Hình</a:t>
              </a:r>
              <a:r>
                <a:rPr lang="en-US" dirty="0">
                  <a:solidFill>
                    <a:srgbClr val="0070C0"/>
                  </a:solidFill>
                  <a:latin typeface="Arial" pitchFamily="34" charset="0"/>
                  <a:cs typeface="Arial" pitchFamily="34" charset="0"/>
                </a:rPr>
                <a:t> 30.2. </a:t>
              </a:r>
              <a:r>
                <a:rPr lang="en-US" dirty="0" err="1">
                  <a:solidFill>
                    <a:srgbClr val="0070C0"/>
                  </a:solidFill>
                  <a:latin typeface="Arial" pitchFamily="34" charset="0"/>
                  <a:cs typeface="Arial" pitchFamily="34" charset="0"/>
                </a:rPr>
                <a:t>Lược</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đồ</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công</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nghiệp</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Châu</a:t>
              </a:r>
              <a:r>
                <a:rPr lang="en-US" dirty="0">
                  <a:solidFill>
                    <a:srgbClr val="0070C0"/>
                  </a:solidFill>
                  <a:latin typeface="Arial" pitchFamily="34" charset="0"/>
                  <a:cs typeface="Arial" pitchFamily="34" charset="0"/>
                </a:rPr>
                <a:t> Phi</a:t>
              </a:r>
            </a:p>
          </p:txBody>
        </p:sp>
      </p:grpSp>
      <p:grpSp>
        <p:nvGrpSpPr>
          <p:cNvPr id="21" name="Group 20">
            <a:extLst>
              <a:ext uri="{FF2B5EF4-FFF2-40B4-BE49-F238E27FC236}">
                <a16:creationId xmlns:a16="http://schemas.microsoft.com/office/drawing/2014/main" id="{BE2EC25D-EBCA-4761-871D-7FB32E2C4B7E}"/>
              </a:ext>
            </a:extLst>
          </p:cNvPr>
          <p:cNvGrpSpPr/>
          <p:nvPr/>
        </p:nvGrpSpPr>
        <p:grpSpPr>
          <a:xfrm>
            <a:off x="662410" y="3287201"/>
            <a:ext cx="4812347" cy="3446472"/>
            <a:chOff x="5977311" y="3005604"/>
            <a:chExt cx="4812347" cy="3446472"/>
          </a:xfrm>
        </p:grpSpPr>
        <p:pic>
          <p:nvPicPr>
            <p:cNvPr id="22" name="Picture 2" descr="tim dau o sa mac lua">
              <a:extLst>
                <a:ext uri="{FF2B5EF4-FFF2-40B4-BE49-F238E27FC236}">
                  <a16:creationId xmlns:a16="http://schemas.microsoft.com/office/drawing/2014/main" id="{5C75A0E5-3203-4F4A-BDAD-51B23EC093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7311" y="3005604"/>
              <a:ext cx="4812347" cy="295751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480C7D66-9F51-48A4-9E45-93E581B8E094}"/>
                </a:ext>
              </a:extLst>
            </p:cNvPr>
            <p:cNvSpPr/>
            <p:nvPr/>
          </p:nvSpPr>
          <p:spPr>
            <a:xfrm>
              <a:off x="6096000" y="6082744"/>
              <a:ext cx="4682692" cy="369332"/>
            </a:xfrm>
            <a:prstGeom prst="rect">
              <a:avLst/>
            </a:prstGeom>
          </p:spPr>
          <p:txBody>
            <a:bodyPr wrap="none">
              <a:spAutoFit/>
            </a:bodyPr>
            <a:lstStyle/>
            <a:p>
              <a:r>
                <a:rPr lang="en-US">
                  <a:solidFill>
                    <a:srgbClr val="FF0066"/>
                  </a:solidFill>
                  <a:latin typeface="Arial" panose="020B0604020202020204" pitchFamily="34" charset="0"/>
                  <a:cs typeface="Arial" panose="020B0604020202020204" pitchFamily="34" charset="0"/>
                </a:rPr>
                <a:t>Một giếng khoan thăm dò nhìn từ trực thăng</a:t>
              </a:r>
            </a:p>
          </p:txBody>
        </p:sp>
      </p:grpSp>
      <p:grpSp>
        <p:nvGrpSpPr>
          <p:cNvPr id="27" name="Group 26">
            <a:extLst>
              <a:ext uri="{FF2B5EF4-FFF2-40B4-BE49-F238E27FC236}">
                <a16:creationId xmlns:a16="http://schemas.microsoft.com/office/drawing/2014/main" id="{801454C4-1B5E-48CE-883D-4CD9D027390E}"/>
              </a:ext>
            </a:extLst>
          </p:cNvPr>
          <p:cNvGrpSpPr/>
          <p:nvPr/>
        </p:nvGrpSpPr>
        <p:grpSpPr>
          <a:xfrm>
            <a:off x="256199" y="3037709"/>
            <a:ext cx="5915653" cy="3789616"/>
            <a:chOff x="4261270" y="2588185"/>
            <a:chExt cx="5915653" cy="3789616"/>
          </a:xfrm>
        </p:grpSpPr>
        <p:pic>
          <p:nvPicPr>
            <p:cNvPr id="24" name="Picture 23">
              <a:extLst>
                <a:ext uri="{FF2B5EF4-FFF2-40B4-BE49-F238E27FC236}">
                  <a16:creationId xmlns:a16="http://schemas.microsoft.com/office/drawing/2014/main" id="{D44C87C5-0CBE-498C-9014-70D566F65D44}"/>
                </a:ext>
              </a:extLst>
            </p:cNvPr>
            <p:cNvPicPr>
              <a:picLocks noChangeAspect="1"/>
            </p:cNvPicPr>
            <p:nvPr/>
          </p:nvPicPr>
          <p:blipFill rotWithShape="1">
            <a:blip r:embed="rId5"/>
            <a:srcRect l="51185" t="7028" r="3687" b="17654"/>
            <a:stretch/>
          </p:blipFill>
          <p:spPr>
            <a:xfrm>
              <a:off x="4261270" y="2588185"/>
              <a:ext cx="5915653" cy="3469934"/>
            </a:xfrm>
            <a:prstGeom prst="rect">
              <a:avLst/>
            </a:prstGeom>
          </p:spPr>
        </p:pic>
        <p:sp>
          <p:nvSpPr>
            <p:cNvPr id="26" name="TextBox 25">
              <a:extLst>
                <a:ext uri="{FF2B5EF4-FFF2-40B4-BE49-F238E27FC236}">
                  <a16:creationId xmlns:a16="http://schemas.microsoft.com/office/drawing/2014/main" id="{97D8830C-D2FA-448D-A822-0F999C25FC0B}"/>
                </a:ext>
              </a:extLst>
            </p:cNvPr>
            <p:cNvSpPr txBox="1"/>
            <p:nvPr/>
          </p:nvSpPr>
          <p:spPr>
            <a:xfrm>
              <a:off x="4331835" y="5977691"/>
              <a:ext cx="5612371" cy="400110"/>
            </a:xfrm>
            <a:prstGeom prst="rect">
              <a:avLst/>
            </a:prstGeom>
            <a:solidFill>
              <a:schemeClr val="bg1"/>
            </a:solidFill>
          </p:spPr>
          <p:txBody>
            <a:bodyPr wrap="square" rtlCol="0">
              <a:spAutoFit/>
            </a:bodyPr>
            <a:lstStyle/>
            <a:p>
              <a:pPr algn="ctr"/>
              <a:r>
                <a:rPr lang="vi-VN" sz="2000">
                  <a:solidFill>
                    <a:srgbClr val="1B04FA"/>
                  </a:solidFill>
                </a:rPr>
                <a:t>Khai thác dầu mỏ ở sa mạc Xa-ha-ra, An-giê-ri</a:t>
              </a:r>
              <a:endParaRPr lang="en-US" sz="2000">
                <a:solidFill>
                  <a:srgbClr val="1B04FA"/>
                </a:solidFill>
              </a:endParaRPr>
            </a:p>
          </p:txBody>
        </p:sp>
      </p:grpSp>
      <p:sp>
        <p:nvSpPr>
          <p:cNvPr id="20" name="Rectangle 1">
            <a:extLst>
              <a:ext uri="{FF2B5EF4-FFF2-40B4-BE49-F238E27FC236}">
                <a16:creationId xmlns:a16="http://schemas.microsoft.com/office/drawing/2014/main" id="{07F911EC-2EA2-43F4-918B-726BE4C84B04}"/>
              </a:ext>
            </a:extLst>
          </p:cNvPr>
          <p:cNvSpPr>
            <a:spLocks noChangeArrowheads="1"/>
          </p:cNvSpPr>
          <p:nvPr/>
        </p:nvSpPr>
        <p:spPr bwMode="auto">
          <a:xfrm>
            <a:off x="291926" y="854649"/>
            <a:ext cx="6258089"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14300" fontAlgn="base">
              <a:spcBef>
                <a:spcPct val="0"/>
              </a:spcBef>
              <a:spcAft>
                <a:spcPct val="0"/>
              </a:spcAft>
              <a:buFont typeface="Wingdings" pitchFamily="2" charset="2"/>
              <a:buChar char="ü"/>
              <a:tabLst>
                <a:tab pos="857250" algn="l"/>
              </a:tabLst>
            </a:pPr>
            <a:r>
              <a:rPr kumimoji="0" lang="en-US" sz="2800" b="0" i="0" u="none" strike="noStrike" cap="none" normalizeH="0" baseline="0">
                <a:ln>
                  <a:noFill/>
                </a:ln>
                <a:solidFill>
                  <a:srgbClr val="FF0066"/>
                </a:solidFill>
                <a:effectLst/>
                <a:latin typeface="Arial" pitchFamily="34" charset="0"/>
                <a:ea typeface="Cambria" pitchFamily="18" charset="0"/>
                <a:cs typeface="Cambria" pitchFamily="18" charset="0"/>
              </a:rPr>
              <a:t> Phân</a:t>
            </a:r>
            <a:r>
              <a:rPr kumimoji="0" lang="en-US" sz="2800" b="0" i="0" u="none" strike="noStrike" cap="none" normalizeH="0">
                <a:ln>
                  <a:noFill/>
                </a:ln>
                <a:solidFill>
                  <a:srgbClr val="FF0066"/>
                </a:solidFill>
                <a:effectLst/>
                <a:latin typeface="Arial" pitchFamily="34" charset="0"/>
                <a:ea typeface="Cambria" pitchFamily="18" charset="0"/>
                <a:cs typeface="Cambria" pitchFamily="18" charset="0"/>
              </a:rPr>
              <a:t> </a:t>
            </a:r>
            <a:r>
              <a:rPr kumimoji="0" lang="en-US" sz="2800" b="0" i="0" u="none" strike="noStrike" cap="none" normalizeH="0" dirty="0" err="1">
                <a:ln>
                  <a:noFill/>
                </a:ln>
                <a:solidFill>
                  <a:srgbClr val="FF0066"/>
                </a:solidFill>
                <a:effectLst/>
                <a:latin typeface="Arial" pitchFamily="34" charset="0"/>
                <a:ea typeface="Cambria" pitchFamily="18" charset="0"/>
                <a:cs typeface="Cambria" pitchFamily="18" charset="0"/>
              </a:rPr>
              <a:t>bố</a:t>
            </a:r>
            <a:r>
              <a:rPr kumimoji="0" lang="en-US" sz="2800" b="0" i="0" u="none" strike="noStrike" cap="none" normalizeH="0">
                <a:ln>
                  <a:noFill/>
                </a:ln>
                <a:solidFill>
                  <a:srgbClr val="FF0066"/>
                </a:solidFill>
                <a:effectLst/>
                <a:latin typeface="Arial" pitchFamily="34" charset="0"/>
                <a:ea typeface="Cambria" pitchFamily="18" charset="0"/>
                <a:cs typeface="Cambria" pitchFamily="18" charset="0"/>
              </a:rPr>
              <a:t>: </a:t>
            </a:r>
            <a:r>
              <a:rPr lang="en-US" sz="2800">
                <a:solidFill>
                  <a:srgbClr val="7030A0"/>
                </a:solidFill>
                <a:latin typeface="Arial" pitchFamily="34" charset="0"/>
                <a:cs typeface="Arial" pitchFamily="34" charset="0"/>
              </a:rPr>
              <a:t>H</a:t>
            </a:r>
            <a:r>
              <a:rPr lang="vi-VN" sz="2800">
                <a:solidFill>
                  <a:srgbClr val="7030A0"/>
                </a:solidFill>
                <a:cs typeface="Arial" pitchFamily="34" charset="0"/>
              </a:rPr>
              <a:t>oang mạc Xa ha ra,</a:t>
            </a:r>
            <a:endParaRPr lang="en-US" sz="2800">
              <a:solidFill>
                <a:srgbClr val="7030A0"/>
              </a:solidFill>
              <a:cs typeface="Arial" pitchFamily="34" charset="0"/>
            </a:endParaRPr>
          </a:p>
          <a:p>
            <a:pPr fontAlgn="base">
              <a:spcBef>
                <a:spcPct val="0"/>
              </a:spcBef>
              <a:spcAft>
                <a:spcPct val="0"/>
              </a:spcAft>
              <a:tabLst>
                <a:tab pos="857250" algn="l"/>
              </a:tabLst>
            </a:pPr>
            <a:r>
              <a:rPr lang="vi-VN" sz="2800">
                <a:solidFill>
                  <a:srgbClr val="7030A0"/>
                </a:solidFill>
                <a:cs typeface="Arial" pitchFamily="34" charset="0"/>
              </a:rPr>
              <a:t>  Ca-la-ha-ri và Na- míp</a:t>
            </a:r>
            <a:r>
              <a:rPr lang="en-US" sz="2800">
                <a:solidFill>
                  <a:srgbClr val="7030A0"/>
                </a:solidFill>
                <a:cs typeface="Arial" pitchFamily="34" charset="0"/>
              </a:rPr>
              <a:t>.</a:t>
            </a:r>
            <a:endParaRPr kumimoji="0" lang="en-US" sz="2800" b="0" i="0" u="none" strike="noStrike" cap="none" normalizeH="0" baseline="0" dirty="0">
              <a:ln>
                <a:noFill/>
              </a:ln>
              <a:solidFill>
                <a:srgbClr val="7030A0"/>
              </a:solidFill>
              <a:effectLst/>
              <a:latin typeface="Arial" pitchFamily="34" charset="0"/>
              <a:cs typeface="Arial" pitchFamily="34" charset="0"/>
            </a:endParaRPr>
          </a:p>
        </p:txBody>
      </p:sp>
    </p:spTree>
    <p:extLst>
      <p:ext uri="{BB962C8B-B14F-4D97-AF65-F5344CB8AC3E}">
        <p14:creationId xmlns:p14="http://schemas.microsoft.com/office/powerpoint/2010/main" val="411647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par>
                          <p:cTn id="8" fill="hold">
                            <p:stCondLst>
                              <p:cond delay="500"/>
                            </p:stCondLst>
                            <p:childTnLst>
                              <p:par>
                                <p:cTn id="9" presetID="35" presetClass="emph" presetSubtype="0" repeatCount="4000" fill="hold" grpId="1" nodeType="afterEffect">
                                  <p:stCondLst>
                                    <p:cond delay="0"/>
                                  </p:stCondLst>
                                  <p:childTnLst>
                                    <p:anim calcmode="discrete" valueType="str">
                                      <p:cBhvr>
                                        <p:cTn id="10" dur="1000" fill="hold"/>
                                        <p:tgtEl>
                                          <p:spTgt spid="8"/>
                                        </p:tgtEl>
                                        <p:attrNameLst>
                                          <p:attrName>style.visibility</p:attrName>
                                        </p:attrNameLst>
                                      </p:cBhvr>
                                      <p:tavLst>
                                        <p:tav tm="0">
                                          <p:val>
                                            <p:strVal val="hidden"/>
                                          </p:val>
                                        </p:tav>
                                        <p:tav tm="50000">
                                          <p:val>
                                            <p:strVal val="visible"/>
                                          </p:val>
                                        </p:tav>
                                      </p:tavLst>
                                    </p:anim>
                                  </p:childTnLst>
                                </p:cTn>
                              </p:par>
                              <p:par>
                                <p:cTn id="11" presetID="4"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35" presetClass="emph" presetSubtype="0" repeatCount="4000" fill="hold" grpId="1" nodeType="withEffect">
                                  <p:stCondLst>
                                    <p:cond delay="0"/>
                                  </p:stCondLst>
                                  <p:childTnLst>
                                    <p:anim calcmode="discrete" valueType="str">
                                      <p:cBhvr>
                                        <p:cTn id="15"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0" presetClass="exit" presetSubtype="0" fill="hold"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76C9F79-5246-4AD6-B0FA-46AE3D8EFA2E}"/>
              </a:ext>
            </a:extLst>
          </p:cNvPr>
          <p:cNvPicPr>
            <a:picLocks noChangeAspect="1"/>
          </p:cNvPicPr>
          <p:nvPr/>
        </p:nvPicPr>
        <p:blipFill>
          <a:blip r:embed="rId2"/>
          <a:stretch>
            <a:fillRect/>
          </a:stretch>
        </p:blipFill>
        <p:spPr>
          <a:xfrm>
            <a:off x="410816" y="318052"/>
            <a:ext cx="11357113" cy="6228521"/>
          </a:xfrm>
          <a:prstGeom prst="rect">
            <a:avLst/>
          </a:prstGeom>
        </p:spPr>
      </p:pic>
    </p:spTree>
    <p:extLst>
      <p:ext uri="{BB962C8B-B14F-4D97-AF65-F5344CB8AC3E}">
        <p14:creationId xmlns:p14="http://schemas.microsoft.com/office/powerpoint/2010/main" val="1817417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4" name="Picture 6" descr="oc dao">
            <a:extLst>
              <a:ext uri="{FF2B5EF4-FFF2-40B4-BE49-F238E27FC236}">
                <a16:creationId xmlns:a16="http://schemas.microsoft.com/office/drawing/2014/main" id="{7FC814A0-D0C8-4B85-8874-C7ADE62149AE}"/>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8000"/>
          <a:stretch>
            <a:fillRect/>
          </a:stretch>
        </p:blipFill>
        <p:spPr>
          <a:xfrm>
            <a:off x="1752600" y="1606138"/>
            <a:ext cx="4191000" cy="4267200"/>
          </a:xfrm>
        </p:spPr>
      </p:pic>
      <p:pic>
        <p:nvPicPr>
          <p:cNvPr id="68615" name="Picture 7" descr="ocdao2">
            <a:extLst>
              <a:ext uri="{FF2B5EF4-FFF2-40B4-BE49-F238E27FC236}">
                <a16:creationId xmlns:a16="http://schemas.microsoft.com/office/drawing/2014/main" id="{F2741521-F9D3-404F-A760-E53439708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06138"/>
            <a:ext cx="419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Text Box 8">
            <a:extLst>
              <a:ext uri="{FF2B5EF4-FFF2-40B4-BE49-F238E27FC236}">
                <a16:creationId xmlns:a16="http://schemas.microsoft.com/office/drawing/2014/main" id="{28AB42E6-BC35-4BFA-91AD-07014D1C8E04}"/>
              </a:ext>
            </a:extLst>
          </p:cNvPr>
          <p:cNvSpPr>
            <a:spLocks noGrp="1" noChangeArrowheads="1"/>
          </p:cNvSpPr>
          <p:nvPr>
            <p:ph type="title"/>
          </p:nvPr>
        </p:nvSpPr>
        <p:spPr>
          <a:xfrm>
            <a:off x="304800" y="0"/>
            <a:ext cx="11734800" cy="1496291"/>
          </a:xfrm>
        </p:spPr>
        <p:txBody>
          <a:bodyPr>
            <a:normAutofit/>
          </a:bodyPr>
          <a:lstStyle/>
          <a:p>
            <a:pPr algn="just"/>
            <a:r>
              <a:rPr lang="vi-VN" sz="3600">
                <a:solidFill>
                  <a:srgbClr val="1B04FA"/>
                </a:solidFill>
                <a:latin typeface="Arial" panose="020B0604020202020204" pitchFamily="34" charset="0"/>
                <a:cs typeface="Arial" panose="020B0604020202020204" pitchFamily="34" charset="0"/>
              </a:rPr>
              <a:t>+ Dùng công nghệ tưới và nhà kính để thành lập các trang trại ở ốc đảo</a:t>
            </a:r>
          </a:p>
        </p:txBody>
      </p:sp>
      <p:sp>
        <p:nvSpPr>
          <p:cNvPr id="68617" name="Text Box 9">
            <a:extLst>
              <a:ext uri="{FF2B5EF4-FFF2-40B4-BE49-F238E27FC236}">
                <a16:creationId xmlns:a16="http://schemas.microsoft.com/office/drawing/2014/main" id="{5F91B45E-95F0-42CE-BF2A-B369B940F6AE}"/>
              </a:ext>
            </a:extLst>
          </p:cNvPr>
          <p:cNvSpPr txBox="1">
            <a:spLocks noChangeArrowheads="1"/>
          </p:cNvSpPr>
          <p:nvPr/>
        </p:nvSpPr>
        <p:spPr bwMode="auto">
          <a:xfrm>
            <a:off x="304800" y="5983184"/>
            <a:ext cx="11734800"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en-US" sz="3600" b="1">
                <a:solidFill>
                  <a:srgbClr val="0EA215"/>
                </a:solidFill>
                <a:latin typeface="+mj-lt"/>
              </a:rPr>
              <a:t>“ ốc đảo”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8614"/>
                                        </p:tgtEl>
                                        <p:attrNameLst>
                                          <p:attrName>style.visibility</p:attrName>
                                        </p:attrNameLst>
                                      </p:cBhvr>
                                      <p:to>
                                        <p:strVal val="visible"/>
                                      </p:to>
                                    </p:set>
                                    <p:anim calcmode="lin" valueType="num">
                                      <p:cBhvr>
                                        <p:cTn id="7" dur="500" fill="hold"/>
                                        <p:tgtEl>
                                          <p:spTgt spid="68614"/>
                                        </p:tgtEl>
                                        <p:attrNameLst>
                                          <p:attrName>ppt_w</p:attrName>
                                        </p:attrNameLst>
                                      </p:cBhvr>
                                      <p:tavLst>
                                        <p:tav tm="0">
                                          <p:val>
                                            <p:fltVal val="0"/>
                                          </p:val>
                                        </p:tav>
                                        <p:tav tm="100000">
                                          <p:val>
                                            <p:strVal val="#ppt_w"/>
                                          </p:val>
                                        </p:tav>
                                      </p:tavLst>
                                    </p:anim>
                                    <p:anim calcmode="lin" valueType="num">
                                      <p:cBhvr>
                                        <p:cTn id="8" dur="500" fill="hold"/>
                                        <p:tgtEl>
                                          <p:spTgt spid="686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8615"/>
                                        </p:tgtEl>
                                        <p:attrNameLst>
                                          <p:attrName>style.visibility</p:attrName>
                                        </p:attrNameLst>
                                      </p:cBhvr>
                                      <p:to>
                                        <p:strVal val="visible"/>
                                      </p:to>
                                    </p:set>
                                    <p:anim calcmode="lin" valueType="num">
                                      <p:cBhvr>
                                        <p:cTn id="13" dur="500" fill="hold"/>
                                        <p:tgtEl>
                                          <p:spTgt spid="68615"/>
                                        </p:tgtEl>
                                        <p:attrNameLst>
                                          <p:attrName>ppt_w</p:attrName>
                                        </p:attrNameLst>
                                      </p:cBhvr>
                                      <p:tavLst>
                                        <p:tav tm="0">
                                          <p:val>
                                            <p:fltVal val="0"/>
                                          </p:val>
                                        </p:tav>
                                        <p:tav tm="100000">
                                          <p:val>
                                            <p:strVal val="#ppt_w"/>
                                          </p:val>
                                        </p:tav>
                                      </p:tavLst>
                                    </p:anim>
                                    <p:anim calcmode="lin" valueType="num">
                                      <p:cBhvr>
                                        <p:cTn id="14" dur="500" fill="hold"/>
                                        <p:tgtEl>
                                          <p:spTgt spid="686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68616"/>
                                        </p:tgtEl>
                                        <p:attrNameLst>
                                          <p:attrName>style.visibility</p:attrName>
                                        </p:attrNameLst>
                                      </p:cBhvr>
                                      <p:to>
                                        <p:strVal val="visible"/>
                                      </p:to>
                                    </p:set>
                                    <p:anim calcmode="discrete" valueType="clr">
                                      <p:cBhvr override="childStyle">
                                        <p:cTn id="19" dur="80"/>
                                        <p:tgtEl>
                                          <p:spTgt spid="68616"/>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8616"/>
                                        </p:tgtEl>
                                        <p:attrNameLst>
                                          <p:attrName>fillcolor</p:attrName>
                                        </p:attrNameLst>
                                      </p:cBhvr>
                                      <p:tavLst>
                                        <p:tav tm="0">
                                          <p:val>
                                            <p:clrVal>
                                              <a:schemeClr val="accent2"/>
                                            </p:clrVal>
                                          </p:val>
                                        </p:tav>
                                        <p:tav tm="50000">
                                          <p:val>
                                            <p:clrVal>
                                              <a:schemeClr val="hlink"/>
                                            </p:clrVal>
                                          </p:val>
                                        </p:tav>
                                      </p:tavLst>
                                    </p:anim>
                                    <p:set>
                                      <p:cBhvr>
                                        <p:cTn id="21" dur="80"/>
                                        <p:tgtEl>
                                          <p:spTgt spid="68616"/>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68617"/>
                                        </p:tgtEl>
                                        <p:attrNameLst>
                                          <p:attrName>style.visibility</p:attrName>
                                        </p:attrNameLst>
                                      </p:cBhvr>
                                      <p:to>
                                        <p:strVal val="visible"/>
                                      </p:to>
                                    </p:set>
                                    <p:anim calcmode="lin" valueType="num">
                                      <p:cBhvr>
                                        <p:cTn id="26" dur="500" fill="hold"/>
                                        <p:tgtEl>
                                          <p:spTgt spid="68617"/>
                                        </p:tgtEl>
                                        <p:attrNameLst>
                                          <p:attrName>ppt_w</p:attrName>
                                        </p:attrNameLst>
                                      </p:cBhvr>
                                      <p:tavLst>
                                        <p:tav tm="0">
                                          <p:val>
                                            <p:fltVal val="0"/>
                                          </p:val>
                                        </p:tav>
                                        <p:tav tm="100000">
                                          <p:val>
                                            <p:strVal val="#ppt_w"/>
                                          </p:val>
                                        </p:tav>
                                      </p:tavLst>
                                    </p:anim>
                                    <p:anim calcmode="lin" valueType="num">
                                      <p:cBhvr>
                                        <p:cTn id="27" dur="500" fill="hold"/>
                                        <p:tgtEl>
                                          <p:spTgt spid="686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0"/>
      <p:bldP spid="686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45EC86-93C5-49A2-826D-F3424F484E8C}"/>
              </a:ext>
            </a:extLst>
          </p:cNvPr>
          <p:cNvPicPr>
            <a:picLocks noChangeAspect="1"/>
          </p:cNvPicPr>
          <p:nvPr/>
        </p:nvPicPr>
        <p:blipFill rotWithShape="1">
          <a:blip r:embed="rId3"/>
          <a:srcRect t="-1" b="27842"/>
          <a:stretch/>
        </p:blipFill>
        <p:spPr>
          <a:xfrm>
            <a:off x="90606" y="0"/>
            <a:ext cx="12010785" cy="2364718"/>
          </a:xfrm>
          <a:prstGeom prst="rect">
            <a:avLst/>
          </a:prstGeom>
        </p:spPr>
      </p:pic>
      <p:pic>
        <p:nvPicPr>
          <p:cNvPr id="9" name="image95.jpg" descr="Image result for kalahari desert&quot;">
            <a:extLst>
              <a:ext uri="{FF2B5EF4-FFF2-40B4-BE49-F238E27FC236}">
                <a16:creationId xmlns:a16="http://schemas.microsoft.com/office/drawing/2014/main" id="{BBCCD6B1-863D-41E5-891A-099758CD9AD0}"/>
              </a:ext>
            </a:extLst>
          </p:cNvPr>
          <p:cNvPicPr/>
          <p:nvPr/>
        </p:nvPicPr>
        <p:blipFill>
          <a:blip r:embed="rId4"/>
          <a:srcRect/>
          <a:stretch>
            <a:fillRect/>
          </a:stretch>
        </p:blipFill>
        <p:spPr>
          <a:xfrm>
            <a:off x="234406" y="2897579"/>
            <a:ext cx="5715000" cy="3778057"/>
          </a:xfrm>
          <a:prstGeom prst="rect">
            <a:avLst/>
          </a:prstGeom>
          <a:ln/>
        </p:spPr>
      </p:pic>
      <p:pic>
        <p:nvPicPr>
          <p:cNvPr id="10" name="image93.jpg" descr="Image result for south africa&quot;">
            <a:extLst>
              <a:ext uri="{FF2B5EF4-FFF2-40B4-BE49-F238E27FC236}">
                <a16:creationId xmlns:a16="http://schemas.microsoft.com/office/drawing/2014/main" id="{7E695A37-7646-4B33-A6E5-E926BF5B59C5}"/>
              </a:ext>
            </a:extLst>
          </p:cNvPr>
          <p:cNvPicPr/>
          <p:nvPr/>
        </p:nvPicPr>
        <p:blipFill>
          <a:blip r:embed="rId5"/>
          <a:srcRect/>
          <a:stretch>
            <a:fillRect/>
          </a:stretch>
        </p:blipFill>
        <p:spPr>
          <a:xfrm>
            <a:off x="6242594" y="2897580"/>
            <a:ext cx="5715000" cy="3778058"/>
          </a:xfrm>
          <a:prstGeom prst="rect">
            <a:avLst/>
          </a:prstGeom>
          <a:ln/>
        </p:spPr>
      </p:pic>
    </p:spTree>
    <p:extLst>
      <p:ext uri="{BB962C8B-B14F-4D97-AF65-F5344CB8AC3E}">
        <p14:creationId xmlns:p14="http://schemas.microsoft.com/office/powerpoint/2010/main" val="1823713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AE4819B-2444-4674-B3CA-D39BD92D7D36}"/>
              </a:ext>
            </a:extLst>
          </p:cNvPr>
          <p:cNvGrpSpPr/>
          <p:nvPr/>
        </p:nvGrpSpPr>
        <p:grpSpPr>
          <a:xfrm>
            <a:off x="1080655" y="1009669"/>
            <a:ext cx="9666514" cy="5728543"/>
            <a:chOff x="843148" y="867165"/>
            <a:chExt cx="9666514" cy="5728543"/>
          </a:xfrm>
        </p:grpSpPr>
        <p:pic>
          <p:nvPicPr>
            <p:cNvPr id="4" name="Picture 3">
              <a:extLst>
                <a:ext uri="{FF2B5EF4-FFF2-40B4-BE49-F238E27FC236}">
                  <a16:creationId xmlns:a16="http://schemas.microsoft.com/office/drawing/2014/main" id="{5B1126FD-2660-40FC-BE58-C983FC88DE02}"/>
                </a:ext>
              </a:extLst>
            </p:cNvPr>
            <p:cNvPicPr>
              <a:picLocks noChangeAspect="1"/>
            </p:cNvPicPr>
            <p:nvPr/>
          </p:nvPicPr>
          <p:blipFill>
            <a:blip r:embed="rId3"/>
            <a:stretch>
              <a:fillRect/>
            </a:stretch>
          </p:blipFill>
          <p:spPr>
            <a:xfrm>
              <a:off x="938150" y="867165"/>
              <a:ext cx="9032841" cy="5123670"/>
            </a:xfrm>
            <a:prstGeom prst="rect">
              <a:avLst/>
            </a:prstGeom>
          </p:spPr>
        </p:pic>
        <p:sp>
          <p:nvSpPr>
            <p:cNvPr id="5" name="Rectangle 4">
              <a:extLst>
                <a:ext uri="{FF2B5EF4-FFF2-40B4-BE49-F238E27FC236}">
                  <a16:creationId xmlns:a16="http://schemas.microsoft.com/office/drawing/2014/main" id="{573F38F3-39E5-4465-8814-6E86E513CC18}"/>
                </a:ext>
              </a:extLst>
            </p:cNvPr>
            <p:cNvSpPr/>
            <p:nvPr/>
          </p:nvSpPr>
          <p:spPr>
            <a:xfrm>
              <a:off x="843148" y="6134043"/>
              <a:ext cx="9666514" cy="461665"/>
            </a:xfrm>
            <a:prstGeom prst="rect">
              <a:avLst/>
            </a:prstGeom>
          </p:spPr>
          <p:txBody>
            <a:bodyPr wrap="square">
              <a:spAutoFit/>
            </a:bodyPr>
            <a:lstStyle/>
            <a:p>
              <a:r>
                <a:rPr lang="en-US" sz="2400" i="1">
                  <a:solidFill>
                    <a:srgbClr val="00B050"/>
                  </a:solidFill>
                  <a:latin typeface="Arial" panose="020B0604020202020204" pitchFamily="34" charset="0"/>
                  <a:cs typeface="Arial" panose="020B0604020202020204" pitchFamily="34" charset="0"/>
                </a:rPr>
                <a:t>Công nhân đang lắp đặt nhà máy điện Mặt Trời ở Soroti, Uganda.</a:t>
              </a:r>
              <a:endParaRPr lang="en-US" sz="2400">
                <a:solidFill>
                  <a:srgbClr val="00B050"/>
                </a:solidFill>
                <a:latin typeface="Arial" panose="020B0604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4D417EAC-D06C-4393-8112-8470AE17AA11}"/>
              </a:ext>
            </a:extLst>
          </p:cNvPr>
          <p:cNvSpPr/>
          <p:nvPr/>
        </p:nvSpPr>
        <p:spPr>
          <a:xfrm>
            <a:off x="1628837" y="119788"/>
            <a:ext cx="6281839" cy="523220"/>
          </a:xfrm>
          <a:prstGeom prst="rect">
            <a:avLst/>
          </a:prstGeom>
        </p:spPr>
        <p:txBody>
          <a:bodyPr wrap="square">
            <a:spAutoFit/>
          </a:bodyPr>
          <a:lstStyle/>
          <a:p>
            <a:r>
              <a:rPr lang="vi-VN" sz="2800">
                <a:solidFill>
                  <a:srgbClr val="1B04FA"/>
                </a:solidFill>
                <a:latin typeface="Arial" panose="020B0604020202020204" pitchFamily="34" charset="0"/>
                <a:cs typeface="Arial" panose="020B0604020202020204" pitchFamily="34" charset="0"/>
              </a:rPr>
              <a:t>+ Xây dựng các nhà máy điện mặt trời</a:t>
            </a:r>
            <a:endParaRPr lang="en-US"/>
          </a:p>
        </p:txBody>
      </p:sp>
    </p:spTree>
    <p:extLst>
      <p:ext uri="{BB962C8B-B14F-4D97-AF65-F5344CB8AC3E}">
        <p14:creationId xmlns:p14="http://schemas.microsoft.com/office/powerpoint/2010/main" val="321101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37247-ECBC-4485-90DE-09B5CB320E0C}"/>
              </a:ext>
            </a:extLst>
          </p:cNvPr>
          <p:cNvSpPr/>
          <p:nvPr/>
        </p:nvSpPr>
        <p:spPr>
          <a:xfrm>
            <a:off x="783772" y="194608"/>
            <a:ext cx="9201460"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Tổ chức các giải thể thao như đua xe trên hoang mạc</a:t>
            </a:r>
            <a:endParaRPr lang="en-US"/>
          </a:p>
        </p:txBody>
      </p:sp>
      <p:sp>
        <p:nvSpPr>
          <p:cNvPr id="5" name="Rectangle 4">
            <a:extLst>
              <a:ext uri="{FF2B5EF4-FFF2-40B4-BE49-F238E27FC236}">
                <a16:creationId xmlns:a16="http://schemas.microsoft.com/office/drawing/2014/main" id="{50E5640A-0169-424C-86CE-9B420306DF4D}"/>
              </a:ext>
            </a:extLst>
          </p:cNvPr>
          <p:cNvSpPr/>
          <p:nvPr/>
        </p:nvSpPr>
        <p:spPr>
          <a:xfrm>
            <a:off x="911321" y="5899342"/>
            <a:ext cx="9201460" cy="1077218"/>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Tổ chức các hoạt động du lịch khám phá,...</a:t>
            </a:r>
          </a:p>
          <a:p>
            <a:br>
              <a:rPr lang="vi-VN">
                <a:solidFill>
                  <a:srgbClr val="000000"/>
                </a:solidFill>
                <a:latin typeface="OpenSans"/>
              </a:rPr>
            </a:br>
            <a:endParaRPr lang="en-US"/>
          </a:p>
        </p:txBody>
      </p:sp>
      <p:pic>
        <p:nvPicPr>
          <p:cNvPr id="6" name="Picture 5">
            <a:extLst>
              <a:ext uri="{FF2B5EF4-FFF2-40B4-BE49-F238E27FC236}">
                <a16:creationId xmlns:a16="http://schemas.microsoft.com/office/drawing/2014/main" id="{2EB51E32-9FEC-4A9F-8679-F271A75D7ADD}"/>
              </a:ext>
            </a:extLst>
          </p:cNvPr>
          <p:cNvPicPr>
            <a:picLocks noChangeAspect="1"/>
          </p:cNvPicPr>
          <p:nvPr/>
        </p:nvPicPr>
        <p:blipFill>
          <a:blip r:embed="rId2"/>
          <a:stretch>
            <a:fillRect/>
          </a:stretch>
        </p:blipFill>
        <p:spPr>
          <a:xfrm>
            <a:off x="1326088" y="851412"/>
            <a:ext cx="9341912" cy="4700245"/>
          </a:xfrm>
          <a:prstGeom prst="rect">
            <a:avLst/>
          </a:prstGeom>
        </p:spPr>
      </p:pic>
      <p:grpSp>
        <p:nvGrpSpPr>
          <p:cNvPr id="10" name="Group 9">
            <a:extLst>
              <a:ext uri="{FF2B5EF4-FFF2-40B4-BE49-F238E27FC236}">
                <a16:creationId xmlns:a16="http://schemas.microsoft.com/office/drawing/2014/main" id="{23BBDAB6-6622-412A-954F-68B14D8856AF}"/>
              </a:ext>
            </a:extLst>
          </p:cNvPr>
          <p:cNvGrpSpPr/>
          <p:nvPr/>
        </p:nvGrpSpPr>
        <p:grpSpPr>
          <a:xfrm>
            <a:off x="697565" y="839533"/>
            <a:ext cx="10719113" cy="4845708"/>
            <a:chOff x="543186" y="839533"/>
            <a:chExt cx="10719113" cy="4700245"/>
          </a:xfrm>
        </p:grpSpPr>
        <p:pic>
          <p:nvPicPr>
            <p:cNvPr id="8" name="Picture 7">
              <a:extLst>
                <a:ext uri="{FF2B5EF4-FFF2-40B4-BE49-F238E27FC236}">
                  <a16:creationId xmlns:a16="http://schemas.microsoft.com/office/drawing/2014/main" id="{8AC1AD66-A8D8-4364-9C1C-A1F9F189FCA5}"/>
                </a:ext>
              </a:extLst>
            </p:cNvPr>
            <p:cNvPicPr>
              <a:picLocks noChangeAspect="1"/>
            </p:cNvPicPr>
            <p:nvPr/>
          </p:nvPicPr>
          <p:blipFill>
            <a:blip r:embed="rId3"/>
            <a:stretch>
              <a:fillRect/>
            </a:stretch>
          </p:blipFill>
          <p:spPr>
            <a:xfrm>
              <a:off x="543186" y="839533"/>
              <a:ext cx="10719113" cy="4700245"/>
            </a:xfrm>
            <a:prstGeom prst="rect">
              <a:avLst/>
            </a:prstGeom>
          </p:spPr>
        </p:pic>
        <p:pic>
          <p:nvPicPr>
            <p:cNvPr id="9" name="Picture 8">
              <a:extLst>
                <a:ext uri="{FF2B5EF4-FFF2-40B4-BE49-F238E27FC236}">
                  <a16:creationId xmlns:a16="http://schemas.microsoft.com/office/drawing/2014/main" id="{77421F47-28EA-4A74-B0C0-7C50B2FA6C8E}"/>
                </a:ext>
              </a:extLst>
            </p:cNvPr>
            <p:cNvPicPr>
              <a:picLocks noChangeAspect="1"/>
            </p:cNvPicPr>
            <p:nvPr/>
          </p:nvPicPr>
          <p:blipFill>
            <a:blip r:embed="rId4"/>
            <a:stretch>
              <a:fillRect/>
            </a:stretch>
          </p:blipFill>
          <p:spPr>
            <a:xfrm>
              <a:off x="4108862" y="851412"/>
              <a:ext cx="3526971" cy="2350122"/>
            </a:xfrm>
            <a:prstGeom prst="rect">
              <a:avLst/>
            </a:prstGeom>
          </p:spPr>
        </p:pic>
      </p:grpSp>
      <p:grpSp>
        <p:nvGrpSpPr>
          <p:cNvPr id="3" name="Group 2">
            <a:extLst>
              <a:ext uri="{FF2B5EF4-FFF2-40B4-BE49-F238E27FC236}">
                <a16:creationId xmlns:a16="http://schemas.microsoft.com/office/drawing/2014/main" id="{BD011052-B3EF-4E80-B9C3-417F02E1A1F6}"/>
              </a:ext>
            </a:extLst>
          </p:cNvPr>
          <p:cNvGrpSpPr/>
          <p:nvPr/>
        </p:nvGrpSpPr>
        <p:grpSpPr>
          <a:xfrm>
            <a:off x="4263241" y="851412"/>
            <a:ext cx="7186637" cy="4845708"/>
            <a:chOff x="4263241" y="851412"/>
            <a:chExt cx="7186637" cy="4845708"/>
          </a:xfrm>
        </p:grpSpPr>
        <p:pic>
          <p:nvPicPr>
            <p:cNvPr id="11" name="Picture 10">
              <a:extLst>
                <a:ext uri="{FF2B5EF4-FFF2-40B4-BE49-F238E27FC236}">
                  <a16:creationId xmlns:a16="http://schemas.microsoft.com/office/drawing/2014/main" id="{87F05108-539B-4EC1-AB01-60DEE17A9E98}"/>
                </a:ext>
              </a:extLst>
            </p:cNvPr>
            <p:cNvPicPr>
              <a:picLocks noChangeAspect="1"/>
            </p:cNvPicPr>
            <p:nvPr/>
          </p:nvPicPr>
          <p:blipFill rotWithShape="1">
            <a:blip r:embed="rId5"/>
            <a:srcRect l="50044" b="17124"/>
            <a:stretch/>
          </p:blipFill>
          <p:spPr>
            <a:xfrm>
              <a:off x="4263241" y="851412"/>
              <a:ext cx="7186637" cy="4845708"/>
            </a:xfrm>
            <a:prstGeom prst="rect">
              <a:avLst/>
            </a:prstGeom>
          </p:spPr>
        </p:pic>
        <p:sp>
          <p:nvSpPr>
            <p:cNvPr id="2" name="TextBox 1">
              <a:extLst>
                <a:ext uri="{FF2B5EF4-FFF2-40B4-BE49-F238E27FC236}">
                  <a16:creationId xmlns:a16="http://schemas.microsoft.com/office/drawing/2014/main" id="{A7830FAF-EC6A-404F-ACE6-91EBD73DA94C}"/>
                </a:ext>
              </a:extLst>
            </p:cNvPr>
            <p:cNvSpPr txBox="1"/>
            <p:nvPr/>
          </p:nvSpPr>
          <p:spPr>
            <a:xfrm>
              <a:off x="5189517" y="5018284"/>
              <a:ext cx="5676395" cy="400110"/>
            </a:xfrm>
            <a:prstGeom prst="rect">
              <a:avLst/>
            </a:prstGeom>
            <a:noFill/>
          </p:spPr>
          <p:txBody>
            <a:bodyPr wrap="square" rtlCol="0">
              <a:spAutoFit/>
            </a:bodyPr>
            <a:lstStyle/>
            <a:p>
              <a:r>
                <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Khách du lịch khám phá hoang mạc Xa-ha-ra</a:t>
              </a:r>
            </a:p>
          </p:txBody>
        </p:sp>
      </p:grpSp>
    </p:spTree>
    <p:extLst>
      <p:ext uri="{BB962C8B-B14F-4D97-AF65-F5344CB8AC3E}">
        <p14:creationId xmlns:p14="http://schemas.microsoft.com/office/powerpoint/2010/main" val="28394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191729" y="176981"/>
            <a:ext cx="5840361" cy="3517491"/>
            <a:chOff x="-1" y="-525283"/>
            <a:chExt cx="6356555" cy="4766687"/>
          </a:xfrm>
        </p:grpSpPr>
        <p:pic>
          <p:nvPicPr>
            <p:cNvPr id="10" name="Picture 11"/>
            <p:cNvPicPr>
              <a:picLocks noChangeAspect="1" noChangeArrowheads="1"/>
            </p:cNvPicPr>
            <p:nvPr/>
          </p:nvPicPr>
          <p:blipFill>
            <a:blip r:embed="rId3"/>
            <a:srcRect/>
            <a:stretch>
              <a:fillRect/>
            </a:stretch>
          </p:blipFill>
          <p:spPr bwMode="auto">
            <a:xfrm>
              <a:off x="0" y="-525283"/>
              <a:ext cx="6212417" cy="4759326"/>
            </a:xfrm>
            <a:prstGeom prst="rect">
              <a:avLst/>
            </a:prstGeom>
            <a:noFill/>
            <a:ln w="9525">
              <a:noFill/>
              <a:miter lim="800000"/>
              <a:headEnd/>
              <a:tailEnd/>
            </a:ln>
          </p:spPr>
        </p:pic>
        <p:sp>
          <p:nvSpPr>
            <p:cNvPr id="50180" name="Rectangle 4"/>
            <p:cNvSpPr>
              <a:spLocks noChangeArrowheads="1"/>
            </p:cNvSpPr>
            <p:nvPr/>
          </p:nvSpPr>
          <p:spPr bwMode="auto">
            <a:xfrm>
              <a:off x="-1" y="3791578"/>
              <a:ext cx="6356555" cy="449826"/>
            </a:xfrm>
            <a:prstGeom prst="rect">
              <a:avLst/>
            </a:prstGeom>
            <a:solidFill>
              <a:schemeClr val="bg1"/>
            </a:solid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lạc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đà</a:t>
              </a:r>
              <a:endParaRPr lang="en-US" sz="2400" dirty="0">
                <a:solidFill>
                  <a:srgbClr val="0000FF"/>
                </a:solidFill>
                <a:latin typeface="Arial" pitchFamily="34" charset="0"/>
                <a:cs typeface="Arial" pitchFamily="34" charset="0"/>
              </a:endParaRPr>
            </a:p>
          </p:txBody>
        </p:sp>
      </p:grpSp>
      <p:pic>
        <p:nvPicPr>
          <p:cNvPr id="5" name="Picture 10"/>
          <p:cNvPicPr>
            <a:picLocks noChangeAspect="1" noChangeArrowheads="1"/>
          </p:cNvPicPr>
          <p:nvPr/>
        </p:nvPicPr>
        <p:blipFill>
          <a:blip r:embed="rId4"/>
          <a:srcRect/>
          <a:stretch>
            <a:fillRect/>
          </a:stretch>
        </p:blipFill>
        <p:spPr bwMode="auto">
          <a:xfrm>
            <a:off x="6262580" y="206478"/>
            <a:ext cx="5560713" cy="3451122"/>
          </a:xfrm>
          <a:prstGeom prst="rect">
            <a:avLst/>
          </a:prstGeom>
          <a:noFill/>
          <a:ln w="9525">
            <a:noFill/>
            <a:miter lim="800000"/>
            <a:headEnd/>
            <a:tailEnd/>
          </a:ln>
        </p:spPr>
      </p:pic>
      <p:sp>
        <p:nvSpPr>
          <p:cNvPr id="50181" name="Rectangle 5"/>
          <p:cNvSpPr>
            <a:spLocks noChangeArrowheads="1"/>
          </p:cNvSpPr>
          <p:nvPr/>
        </p:nvSpPr>
        <p:spPr bwMode="auto">
          <a:xfrm>
            <a:off x="6253322" y="3267734"/>
            <a:ext cx="5658466" cy="419363"/>
          </a:xfrm>
          <a:prstGeom prst="rect">
            <a:avLst/>
          </a:prstGeom>
          <a:solidFill>
            <a:schemeClr val="bg1"/>
          </a:solid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cừu</a:t>
            </a:r>
            <a:endParaRPr lang="en-US" sz="2400" dirty="0">
              <a:solidFill>
                <a:srgbClr val="0000FF"/>
              </a:solidFill>
              <a:latin typeface="Arial" pitchFamily="34" charset="0"/>
              <a:cs typeface="Arial" pitchFamily="34" charset="0"/>
            </a:endParaRPr>
          </a:p>
        </p:txBody>
      </p:sp>
      <p:pic>
        <p:nvPicPr>
          <p:cNvPr id="9" name="Picture 3" descr="t4d"/>
          <p:cNvPicPr>
            <a:picLocks noChangeAspect="1" noChangeArrowheads="1"/>
          </p:cNvPicPr>
          <p:nvPr/>
        </p:nvPicPr>
        <p:blipFill>
          <a:blip r:embed="rId5"/>
          <a:srcRect/>
          <a:stretch>
            <a:fillRect/>
          </a:stretch>
        </p:blipFill>
        <p:spPr bwMode="auto">
          <a:xfrm>
            <a:off x="6356553" y="3723904"/>
            <a:ext cx="5530645" cy="2706393"/>
          </a:xfrm>
          <a:prstGeom prst="rect">
            <a:avLst/>
          </a:prstGeom>
          <a:noFill/>
          <a:ln w="9525">
            <a:noFill/>
            <a:miter lim="800000"/>
            <a:headEnd/>
            <a:tailEnd/>
          </a:ln>
        </p:spPr>
      </p:pic>
      <p:pic>
        <p:nvPicPr>
          <p:cNvPr id="12" name="Picture 5" descr="chan nuoi chau phi"/>
          <p:cNvPicPr>
            <a:picLocks noChangeAspect="1" noChangeArrowheads="1"/>
          </p:cNvPicPr>
          <p:nvPr/>
        </p:nvPicPr>
        <p:blipFill>
          <a:blip r:embed="rId6"/>
          <a:srcRect/>
          <a:stretch>
            <a:fillRect/>
          </a:stretch>
        </p:blipFill>
        <p:spPr bwMode="auto">
          <a:xfrm>
            <a:off x="280220" y="3706403"/>
            <a:ext cx="5574889" cy="2709146"/>
          </a:xfrm>
          <a:prstGeom prst="rect">
            <a:avLst/>
          </a:prstGeom>
          <a:noFill/>
          <a:ln w="9525">
            <a:noFill/>
            <a:miter lim="800000"/>
            <a:headEnd/>
            <a:tailEnd/>
          </a:ln>
        </p:spPr>
      </p:pic>
      <p:sp>
        <p:nvSpPr>
          <p:cNvPr id="13" name="Rectangle 2">
            <a:extLst>
              <a:ext uri="{FF2B5EF4-FFF2-40B4-BE49-F238E27FC236}">
                <a16:creationId xmlns:a16="http://schemas.microsoft.com/office/drawing/2014/main" id="{8E2D39C7-27F9-49EA-BCCB-5D54B50F78F4}"/>
              </a:ext>
            </a:extLst>
          </p:cNvPr>
          <p:cNvSpPr>
            <a:spLocks noChangeArrowheads="1"/>
          </p:cNvSpPr>
          <p:nvPr/>
        </p:nvSpPr>
        <p:spPr bwMode="auto">
          <a:xfrm>
            <a:off x="1217127" y="6467104"/>
            <a:ext cx="3352800" cy="398604"/>
          </a:xfrm>
          <a:prstGeom prst="rect">
            <a:avLst/>
          </a:prstGeom>
          <a:solidFill>
            <a:schemeClr val="bg1"/>
          </a:solid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bò</a:t>
            </a:r>
            <a:endParaRPr lang="en-US" sz="2400" dirty="0">
              <a:solidFill>
                <a:srgbClr val="0000FF"/>
              </a:solidFill>
              <a:latin typeface="Arial" pitchFamily="34" charset="0"/>
              <a:cs typeface="Arial" pitchFamily="34" charset="0"/>
            </a:endParaRPr>
          </a:p>
        </p:txBody>
      </p:sp>
      <p:sp>
        <p:nvSpPr>
          <p:cNvPr id="14" name="Rectangle 4">
            <a:extLst>
              <a:ext uri="{FF2B5EF4-FFF2-40B4-BE49-F238E27FC236}">
                <a16:creationId xmlns:a16="http://schemas.microsoft.com/office/drawing/2014/main" id="{0A0EEF7E-E579-4B1C-8C49-37B28D73F1A9}"/>
              </a:ext>
            </a:extLst>
          </p:cNvPr>
          <p:cNvSpPr>
            <a:spLocks noChangeArrowheads="1"/>
          </p:cNvSpPr>
          <p:nvPr/>
        </p:nvSpPr>
        <p:spPr bwMode="auto">
          <a:xfrm>
            <a:off x="8151894" y="6439419"/>
            <a:ext cx="3352800" cy="398604"/>
          </a:xfrm>
          <a:prstGeom prst="rect">
            <a:avLst/>
          </a:prstGeom>
          <a:no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dê</a:t>
            </a:r>
            <a:endParaRPr lang="en-US" sz="2400" dirty="0">
              <a:solidFill>
                <a:srgbClr val="0000FF"/>
              </a:solidFill>
              <a:latin typeface="Arial" pitchFamily="34" charset="0"/>
              <a:cs typeface="Arial" pitchFamily="34" charset="0"/>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0181"/>
                                        </p:tgtEl>
                                        <p:attrNameLst>
                                          <p:attrName>style.visibility</p:attrName>
                                        </p:attrNameLst>
                                      </p:cBhvr>
                                      <p:to>
                                        <p:strVal val="visible"/>
                                      </p:to>
                                    </p:set>
                                    <p:animEffect transition="in" filter="barn(inVertical)">
                                      <p:cBhvr>
                                        <p:cTn id="15" dur="500"/>
                                        <p:tgtEl>
                                          <p:spTgt spid="5018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barn(inVertical)">
                                      <p:cBhvr>
                                        <p:cTn id="28" dur="500"/>
                                        <p:tgtEl>
                                          <p:spTgt spid="13">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barn(inVertical)">
                                      <p:cBhvr>
                                        <p:cTn id="3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49FF68-906B-4195-AD48-728A8D99B34D}"/>
              </a:ext>
            </a:extLst>
          </p:cNvPr>
          <p:cNvSpPr/>
          <p:nvPr/>
        </p:nvSpPr>
        <p:spPr>
          <a:xfrm>
            <a:off x="-175484" y="2702053"/>
            <a:ext cx="7873340" cy="3483864"/>
          </a:xfrm>
          <a:prstGeom prst="rect">
            <a:avLst/>
          </a:prstGeom>
        </p:spPr>
        <p:txBody>
          <a:bodyPr vert="horz" lIns="91440" tIns="45720" rIns="91440" bIns="45720" rtlCol="0">
            <a:normAutofit/>
          </a:bodyPr>
          <a:lstStyle/>
          <a:p>
            <a:pPr marL="457200" indent="-228600" algn="just">
              <a:lnSpc>
                <a:spcPct val="90000"/>
              </a:lnSpc>
              <a:spcAft>
                <a:spcPts val="600"/>
              </a:spcAft>
              <a:buFont typeface="Arial" panose="020B0604020202020204" pitchFamily="34" charset="0"/>
              <a:buChar char="•"/>
            </a:pPr>
            <a:r>
              <a:rPr lang="en-US" sz="3600">
                <a:solidFill>
                  <a:srgbClr val="FF0066"/>
                </a:solidFill>
                <a:latin typeface="Arial" panose="020B0604020202020204" pitchFamily="34" charset="0"/>
                <a:cs typeface="Arial" panose="020B0604020202020204" pitchFamily="34" charset="0"/>
              </a:rPr>
              <a:t>Quan sát các đoạn video sau về việc khai thác các tài nguyên ở hoang mạc Xahara. Em hãy nêu suy nghĩ của mình về vấn đề này?</a:t>
            </a:r>
            <a:endParaRPr lang="en-US" sz="3600">
              <a:solidFill>
                <a:srgbClr val="FF0066"/>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3F5F0CC-573F-479A-97E5-3E59F4E67656}"/>
              </a:ext>
            </a:extLst>
          </p:cNvPr>
          <p:cNvPicPr>
            <a:picLocks noChangeAspect="1"/>
          </p:cNvPicPr>
          <p:nvPr/>
        </p:nvPicPr>
        <p:blipFill rotWithShape="1">
          <a:blip r:embed="rId2"/>
          <a:srcRect t="6306" r="-2" b="4290"/>
          <a:stretch/>
        </p:blipFill>
        <p:spPr>
          <a:xfrm>
            <a:off x="7864380" y="329183"/>
            <a:ext cx="4013135" cy="3429969"/>
          </a:xfrm>
          <a:prstGeom prst="rect">
            <a:avLst/>
          </a:prstGeom>
        </p:spPr>
      </p:pic>
      <p:pic>
        <p:nvPicPr>
          <p:cNvPr id="3" name="Picture 2">
            <a:extLst>
              <a:ext uri="{FF2B5EF4-FFF2-40B4-BE49-F238E27FC236}">
                <a16:creationId xmlns:a16="http://schemas.microsoft.com/office/drawing/2014/main" id="{7A61981D-AC39-4D02-B8FB-4B4E2240DB33}"/>
              </a:ext>
            </a:extLst>
          </p:cNvPr>
          <p:cNvPicPr>
            <a:picLocks noChangeAspect="1"/>
          </p:cNvPicPr>
          <p:nvPr/>
        </p:nvPicPr>
        <p:blipFill>
          <a:blip r:embed="rId3"/>
          <a:stretch>
            <a:fillRect/>
          </a:stretch>
        </p:blipFill>
        <p:spPr>
          <a:xfrm>
            <a:off x="8643508" y="4079193"/>
            <a:ext cx="2436591" cy="2176272"/>
          </a:xfrm>
          <a:prstGeom prst="rect">
            <a:avLst/>
          </a:prstGeom>
        </p:spPr>
      </p:pic>
    </p:spTree>
    <p:extLst>
      <p:ext uri="{BB962C8B-B14F-4D97-AF65-F5344CB8AC3E}">
        <p14:creationId xmlns:p14="http://schemas.microsoft.com/office/powerpoint/2010/main" val="1767879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ến sa mạc Sahara thành nhà máy điện khổng lồ">
            <a:hlinkClick r:id="" action="ppaction://media"/>
            <a:extLst>
              <a:ext uri="{FF2B5EF4-FFF2-40B4-BE49-F238E27FC236}">
                <a16:creationId xmlns:a16="http://schemas.microsoft.com/office/drawing/2014/main" id="{746564C5-C3FE-404E-9C54-3B2B049C8A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4233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 mạc Sahara có thể phát triển nông nghiệp - VTC1">
            <a:hlinkClick r:id="" action="ppaction://media"/>
            <a:extLst>
              <a:ext uri="{FF2B5EF4-FFF2-40B4-BE49-F238E27FC236}">
                <a16:creationId xmlns:a16="http://schemas.microsoft.com/office/drawing/2014/main" id="{84A8F7D0-2B11-41B5-95F4-BB62AC9DF5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1268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DD7D018-4483-4A97-8F58-82B183B72664}"/>
              </a:ext>
            </a:extLst>
          </p:cNvPr>
          <p:cNvGrpSpPr/>
          <p:nvPr/>
        </p:nvGrpSpPr>
        <p:grpSpPr>
          <a:xfrm>
            <a:off x="6773161" y="1055433"/>
            <a:ext cx="5418839" cy="5802567"/>
            <a:chOff x="6773161" y="1055433"/>
            <a:chExt cx="5418839" cy="5802567"/>
          </a:xfrm>
        </p:grpSpPr>
        <p:pic>
          <p:nvPicPr>
            <p:cNvPr id="11" name="Picture 2">
              <a:extLst>
                <a:ext uri="{FF2B5EF4-FFF2-40B4-BE49-F238E27FC236}">
                  <a16:creationId xmlns:a16="http://schemas.microsoft.com/office/drawing/2014/main" id="{A64EFBB8-34C6-40A2-8071-7A1DB9DB7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69FDAD5-BFCD-4550-9AEA-C0CC698F37B5}"/>
                </a:ext>
              </a:extLst>
            </p:cNvPr>
            <p:cNvSpPr txBox="1"/>
            <p:nvPr/>
          </p:nvSpPr>
          <p:spPr>
            <a:xfrm>
              <a:off x="6773161" y="6464424"/>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13" name="Freeform 8">
            <a:extLst>
              <a:ext uri="{FF2B5EF4-FFF2-40B4-BE49-F238E27FC236}">
                <a16:creationId xmlns:a16="http://schemas.microsoft.com/office/drawing/2014/main" id="{772D1EA0-9BDF-468A-9673-A2FA14C12FD7}"/>
              </a:ext>
            </a:extLst>
          </p:cNvPr>
          <p:cNvSpPr>
            <a:spLocks/>
          </p:cNvSpPr>
          <p:nvPr/>
        </p:nvSpPr>
        <p:spPr bwMode="auto">
          <a:xfrm>
            <a:off x="7999098" y="1501086"/>
            <a:ext cx="1263655" cy="487362"/>
          </a:xfrm>
          <a:custGeom>
            <a:avLst/>
            <a:gdLst>
              <a:gd name="T0" fmla="*/ 2147483646 w 775"/>
              <a:gd name="T1" fmla="*/ 2147483646 h 307"/>
              <a:gd name="T2" fmla="*/ 2147483646 w 775"/>
              <a:gd name="T3" fmla="*/ 2147483646 h 307"/>
              <a:gd name="T4" fmla="*/ 2147483646 w 775"/>
              <a:gd name="T5" fmla="*/ 2147483646 h 307"/>
              <a:gd name="T6" fmla="*/ 2147483646 w 775"/>
              <a:gd name="T7" fmla="*/ 2147483646 h 307"/>
              <a:gd name="T8" fmla="*/ 2147483646 w 775"/>
              <a:gd name="T9" fmla="*/ 2147483646 h 307"/>
              <a:gd name="T10" fmla="*/ 2147483646 w 775"/>
              <a:gd name="T11" fmla="*/ 2147483646 h 307"/>
              <a:gd name="T12" fmla="*/ 2147483646 w 775"/>
              <a:gd name="T13" fmla="*/ 2147483646 h 307"/>
              <a:gd name="T14" fmla="*/ 2147483646 w 775"/>
              <a:gd name="T15" fmla="*/ 2147483646 h 307"/>
              <a:gd name="T16" fmla="*/ 2147483646 w 775"/>
              <a:gd name="T17" fmla="*/ 2147483646 h 307"/>
              <a:gd name="T18" fmla="*/ 2147483646 w 775"/>
              <a:gd name="T19" fmla="*/ 2147483646 h 307"/>
              <a:gd name="T20" fmla="*/ 2147483646 w 775"/>
              <a:gd name="T21" fmla="*/ 2147483646 h 307"/>
              <a:gd name="T22" fmla="*/ 2147483646 w 775"/>
              <a:gd name="T23" fmla="*/ 2147483646 h 307"/>
              <a:gd name="T24" fmla="*/ 2147483646 w 775"/>
              <a:gd name="T25" fmla="*/ 2147483646 h 307"/>
              <a:gd name="T26" fmla="*/ 2147483646 w 775"/>
              <a:gd name="T27" fmla="*/ 2147483646 h 307"/>
              <a:gd name="T28" fmla="*/ 2147483646 w 775"/>
              <a:gd name="T29" fmla="*/ 2147483646 h 307"/>
              <a:gd name="T30" fmla="*/ 2147483646 w 775"/>
              <a:gd name="T31" fmla="*/ 2147483646 h 307"/>
              <a:gd name="T32" fmla="*/ 2147483646 w 775"/>
              <a:gd name="T33" fmla="*/ 2147483646 h 307"/>
              <a:gd name="T34" fmla="*/ 2147483646 w 775"/>
              <a:gd name="T35" fmla="*/ 2147483646 h 307"/>
              <a:gd name="T36" fmla="*/ 2147483646 w 775"/>
              <a:gd name="T37" fmla="*/ 2147483646 h 307"/>
              <a:gd name="T38" fmla="*/ 2147483646 w 775"/>
              <a:gd name="T39" fmla="*/ 2147483646 h 307"/>
              <a:gd name="T40" fmla="*/ 2147483646 w 775"/>
              <a:gd name="T41" fmla="*/ 2147483646 h 307"/>
              <a:gd name="T42" fmla="*/ 2147483646 w 775"/>
              <a:gd name="T43" fmla="*/ 2147483646 h 307"/>
              <a:gd name="T44" fmla="*/ 2147483646 w 775"/>
              <a:gd name="T45" fmla="*/ 2147483646 h 307"/>
              <a:gd name="T46" fmla="*/ 2147483646 w 775"/>
              <a:gd name="T47" fmla="*/ 2147483646 h 307"/>
              <a:gd name="T48" fmla="*/ 2147483646 w 775"/>
              <a:gd name="T49" fmla="*/ 2147483646 h 307"/>
              <a:gd name="T50" fmla="*/ 2147483646 w 775"/>
              <a:gd name="T51" fmla="*/ 2147483646 h 307"/>
              <a:gd name="T52" fmla="*/ 2147483646 w 775"/>
              <a:gd name="T53" fmla="*/ 2147483646 h 307"/>
              <a:gd name="T54" fmla="*/ 2147483646 w 775"/>
              <a:gd name="T55" fmla="*/ 2147483646 h 3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75" h="307">
                <a:moveTo>
                  <a:pt x="728" y="121"/>
                </a:moveTo>
                <a:cubicBezTo>
                  <a:pt x="717" y="120"/>
                  <a:pt x="706" y="121"/>
                  <a:pt x="696" y="117"/>
                </a:cubicBezTo>
                <a:cubicBezTo>
                  <a:pt x="687" y="114"/>
                  <a:pt x="682" y="102"/>
                  <a:pt x="672" y="101"/>
                </a:cubicBezTo>
                <a:cubicBezTo>
                  <a:pt x="652" y="100"/>
                  <a:pt x="632" y="98"/>
                  <a:pt x="612" y="97"/>
                </a:cubicBezTo>
                <a:cubicBezTo>
                  <a:pt x="583" y="87"/>
                  <a:pt x="565" y="101"/>
                  <a:pt x="540" y="109"/>
                </a:cubicBezTo>
                <a:cubicBezTo>
                  <a:pt x="498" y="172"/>
                  <a:pt x="455" y="166"/>
                  <a:pt x="380" y="169"/>
                </a:cubicBezTo>
                <a:cubicBezTo>
                  <a:pt x="358" y="176"/>
                  <a:pt x="324" y="182"/>
                  <a:pt x="304" y="193"/>
                </a:cubicBezTo>
                <a:cubicBezTo>
                  <a:pt x="285" y="204"/>
                  <a:pt x="265" y="218"/>
                  <a:pt x="244" y="225"/>
                </a:cubicBezTo>
                <a:cubicBezTo>
                  <a:pt x="214" y="235"/>
                  <a:pt x="198" y="235"/>
                  <a:pt x="172" y="253"/>
                </a:cubicBezTo>
                <a:cubicBezTo>
                  <a:pt x="150" y="268"/>
                  <a:pt x="122" y="271"/>
                  <a:pt x="100" y="285"/>
                </a:cubicBezTo>
                <a:cubicBezTo>
                  <a:pt x="92" y="290"/>
                  <a:pt x="76" y="301"/>
                  <a:pt x="76" y="301"/>
                </a:cubicBezTo>
                <a:cubicBezTo>
                  <a:pt x="53" y="300"/>
                  <a:pt x="29" y="307"/>
                  <a:pt x="8" y="297"/>
                </a:cubicBezTo>
                <a:cubicBezTo>
                  <a:pt x="0" y="293"/>
                  <a:pt x="13" y="281"/>
                  <a:pt x="16" y="273"/>
                </a:cubicBezTo>
                <a:cubicBezTo>
                  <a:pt x="19" y="265"/>
                  <a:pt x="40" y="265"/>
                  <a:pt x="40" y="265"/>
                </a:cubicBezTo>
                <a:cubicBezTo>
                  <a:pt x="60" y="245"/>
                  <a:pt x="58" y="224"/>
                  <a:pt x="64" y="197"/>
                </a:cubicBezTo>
                <a:cubicBezTo>
                  <a:pt x="65" y="193"/>
                  <a:pt x="66" y="165"/>
                  <a:pt x="76" y="161"/>
                </a:cubicBezTo>
                <a:cubicBezTo>
                  <a:pt x="86" y="157"/>
                  <a:pt x="97" y="158"/>
                  <a:pt x="108" y="157"/>
                </a:cubicBezTo>
                <a:cubicBezTo>
                  <a:pt x="121" y="148"/>
                  <a:pt x="129" y="138"/>
                  <a:pt x="144" y="133"/>
                </a:cubicBezTo>
                <a:cubicBezTo>
                  <a:pt x="147" y="129"/>
                  <a:pt x="149" y="124"/>
                  <a:pt x="152" y="121"/>
                </a:cubicBezTo>
                <a:cubicBezTo>
                  <a:pt x="155" y="118"/>
                  <a:pt x="161" y="117"/>
                  <a:pt x="164" y="113"/>
                </a:cubicBezTo>
                <a:cubicBezTo>
                  <a:pt x="167" y="110"/>
                  <a:pt x="166" y="105"/>
                  <a:pt x="168" y="101"/>
                </a:cubicBezTo>
                <a:cubicBezTo>
                  <a:pt x="174" y="92"/>
                  <a:pt x="183" y="87"/>
                  <a:pt x="192" y="81"/>
                </a:cubicBezTo>
                <a:cubicBezTo>
                  <a:pt x="213" y="19"/>
                  <a:pt x="191" y="73"/>
                  <a:pt x="352" y="65"/>
                </a:cubicBezTo>
                <a:cubicBezTo>
                  <a:pt x="385" y="63"/>
                  <a:pt x="420" y="38"/>
                  <a:pt x="452" y="29"/>
                </a:cubicBezTo>
                <a:cubicBezTo>
                  <a:pt x="499" y="16"/>
                  <a:pt x="519" y="23"/>
                  <a:pt x="588" y="21"/>
                </a:cubicBezTo>
                <a:cubicBezTo>
                  <a:pt x="650" y="0"/>
                  <a:pt x="604" y="13"/>
                  <a:pt x="732" y="17"/>
                </a:cubicBezTo>
                <a:cubicBezTo>
                  <a:pt x="775" y="26"/>
                  <a:pt x="755" y="15"/>
                  <a:pt x="748" y="93"/>
                </a:cubicBezTo>
                <a:cubicBezTo>
                  <a:pt x="746" y="110"/>
                  <a:pt x="703" y="121"/>
                  <a:pt x="728" y="121"/>
                </a:cubicBezTo>
                <a:close/>
              </a:path>
            </a:pathLst>
          </a:custGeom>
          <a:noFill/>
          <a:ln w="28575" cmpd="sng">
            <a:solidFill>
              <a:srgbClr val="000099"/>
            </a:solidFill>
            <a:round/>
            <a:headEnd/>
            <a:tailEnd/>
          </a:ln>
          <a:effectLst/>
        </p:spPr>
        <p:txBody>
          <a:bodyPr/>
          <a:lstStyle/>
          <a:p>
            <a:endParaRPr lang="en-US"/>
          </a:p>
        </p:txBody>
      </p:sp>
      <p:sp>
        <p:nvSpPr>
          <p:cNvPr id="14" name="Freeform 9">
            <a:extLst>
              <a:ext uri="{FF2B5EF4-FFF2-40B4-BE49-F238E27FC236}">
                <a16:creationId xmlns:a16="http://schemas.microsoft.com/office/drawing/2014/main" id="{BF152B7F-0EA2-4A52-A5DB-2871B02674DA}"/>
              </a:ext>
            </a:extLst>
          </p:cNvPr>
          <p:cNvSpPr>
            <a:spLocks/>
          </p:cNvSpPr>
          <p:nvPr/>
        </p:nvSpPr>
        <p:spPr bwMode="auto">
          <a:xfrm rot="20767745">
            <a:off x="9601762" y="5626016"/>
            <a:ext cx="391253" cy="156748"/>
          </a:xfrm>
          <a:custGeom>
            <a:avLst/>
            <a:gdLst>
              <a:gd name="T0" fmla="*/ 2147483646 w 308"/>
              <a:gd name="T1" fmla="*/ 2147483646 h 106"/>
              <a:gd name="T2" fmla="*/ 2147483646 w 308"/>
              <a:gd name="T3" fmla="*/ 2147483646 h 106"/>
              <a:gd name="T4" fmla="*/ 2147483646 w 308"/>
              <a:gd name="T5" fmla="*/ 2147483646 h 106"/>
              <a:gd name="T6" fmla="*/ 2147483646 w 308"/>
              <a:gd name="T7" fmla="*/ 2147483646 h 106"/>
              <a:gd name="T8" fmla="*/ 2147483646 w 308"/>
              <a:gd name="T9" fmla="*/ 2147483646 h 106"/>
              <a:gd name="T10" fmla="*/ 2147483646 w 308"/>
              <a:gd name="T11" fmla="*/ 2147483646 h 106"/>
              <a:gd name="T12" fmla="*/ 2147483646 w 308"/>
              <a:gd name="T13" fmla="*/ 2147483646 h 106"/>
              <a:gd name="T14" fmla="*/ 2147483646 w 308"/>
              <a:gd name="T15" fmla="*/ 2147483646 h 106"/>
              <a:gd name="T16" fmla="*/ 2147483646 w 308"/>
              <a:gd name="T17" fmla="*/ 2147483646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8" h="106">
                <a:moveTo>
                  <a:pt x="254" y="7"/>
                </a:moveTo>
                <a:cubicBezTo>
                  <a:pt x="171" y="2"/>
                  <a:pt x="114" y="0"/>
                  <a:pt x="26" y="3"/>
                </a:cubicBezTo>
                <a:cubicBezTo>
                  <a:pt x="7" y="31"/>
                  <a:pt x="0" y="30"/>
                  <a:pt x="14" y="71"/>
                </a:cubicBezTo>
                <a:cubicBezTo>
                  <a:pt x="17" y="81"/>
                  <a:pt x="35" y="77"/>
                  <a:pt x="46" y="79"/>
                </a:cubicBezTo>
                <a:cubicBezTo>
                  <a:pt x="86" y="106"/>
                  <a:pt x="56" y="89"/>
                  <a:pt x="162" y="83"/>
                </a:cubicBezTo>
                <a:cubicBezTo>
                  <a:pt x="210" y="80"/>
                  <a:pt x="254" y="66"/>
                  <a:pt x="302" y="63"/>
                </a:cubicBezTo>
                <a:cubicBezTo>
                  <a:pt x="303" y="59"/>
                  <a:pt x="308" y="54"/>
                  <a:pt x="306" y="51"/>
                </a:cubicBezTo>
                <a:cubicBezTo>
                  <a:pt x="300" y="43"/>
                  <a:pt x="282" y="35"/>
                  <a:pt x="282" y="35"/>
                </a:cubicBezTo>
                <a:cubicBezTo>
                  <a:pt x="276" y="16"/>
                  <a:pt x="274" y="12"/>
                  <a:pt x="254" y="7"/>
                </a:cubicBezTo>
                <a:close/>
              </a:path>
            </a:pathLst>
          </a:custGeom>
          <a:noFill/>
          <a:ln w="28575" cmpd="sng">
            <a:solidFill>
              <a:srgbClr val="000099"/>
            </a:solidFill>
            <a:round/>
            <a:headEnd/>
            <a:tailEnd/>
          </a:ln>
          <a:effectLst/>
        </p:spPr>
        <p:txBody>
          <a:bodyPr/>
          <a:lstStyle/>
          <a:p>
            <a:endParaRPr lang="en-US"/>
          </a:p>
        </p:txBody>
      </p:sp>
      <p:sp>
        <p:nvSpPr>
          <p:cNvPr id="16" name="TextBox 15">
            <a:extLst>
              <a:ext uri="{FF2B5EF4-FFF2-40B4-BE49-F238E27FC236}">
                <a16:creationId xmlns:a16="http://schemas.microsoft.com/office/drawing/2014/main" id="{1200B2B9-3E73-4B37-B188-7BD7F3E4B7CF}"/>
              </a:ext>
            </a:extLst>
          </p:cNvPr>
          <p:cNvSpPr txBox="1"/>
          <p:nvPr/>
        </p:nvSpPr>
        <p:spPr>
          <a:xfrm>
            <a:off x="67810" y="13597"/>
            <a:ext cx="9685789" cy="523220"/>
          </a:xfrm>
          <a:prstGeom prst="rect">
            <a:avLst/>
          </a:prstGeom>
          <a:solidFill>
            <a:srgbClr val="00B050"/>
          </a:solidFill>
        </p:spPr>
        <p:txBody>
          <a:bodyPr wrap="square" rtlCol="0">
            <a:spAutoFit/>
          </a:bodyPr>
          <a:lstStyle/>
          <a:p>
            <a:r>
              <a:rPr lang="vi-VN" sz="2800">
                <a:solidFill>
                  <a:srgbClr val="FFFF00"/>
                </a:solidFill>
              </a:rPr>
              <a:t>d.Hoạt động khai thác thiên nhiên ở môi trường cận nhiệt</a:t>
            </a:r>
            <a:endParaRPr lang="en-US" sz="2800">
              <a:solidFill>
                <a:srgbClr val="FFFF00"/>
              </a:solidFill>
            </a:endParaRPr>
          </a:p>
        </p:txBody>
      </p:sp>
      <p:sp>
        <p:nvSpPr>
          <p:cNvPr id="17" name="Rectangle 16">
            <a:extLst>
              <a:ext uri="{FF2B5EF4-FFF2-40B4-BE49-F238E27FC236}">
                <a16:creationId xmlns:a16="http://schemas.microsoft.com/office/drawing/2014/main" id="{5EEB199D-AF12-4203-B985-96DB8DF106EE}"/>
              </a:ext>
            </a:extLst>
          </p:cNvPr>
          <p:cNvSpPr/>
          <p:nvPr/>
        </p:nvSpPr>
        <p:spPr>
          <a:xfrm>
            <a:off x="104366" y="1907710"/>
            <a:ext cx="6412596" cy="1384995"/>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Trồng các loại cây cận nhiệt: lúa mì, nho, ô liu,... </a:t>
            </a:r>
            <a:r>
              <a:rPr lang="vi-VN" sz="2800">
                <a:solidFill>
                  <a:srgbClr val="1B04FA"/>
                </a:solidFill>
                <a:cs typeface="Arial" panose="020B0604020202020204" pitchFamily="34" charset="0"/>
              </a:rPr>
              <a:t>và một số cây lương thực (lúa mì, ngô).</a:t>
            </a:r>
            <a:endParaRPr lang="vi-VN" sz="2800">
              <a:solidFill>
                <a:srgbClr val="1B04FA"/>
              </a:solidFill>
              <a:latin typeface="Arial" panose="020B0604020202020204" pitchFamily="34" charset="0"/>
              <a:cs typeface="Arial" panose="020B0604020202020204" pitchFamily="34" charset="0"/>
            </a:endParaRPr>
          </a:p>
        </p:txBody>
      </p:sp>
      <p:pic>
        <p:nvPicPr>
          <p:cNvPr id="18" name="image509.jpg" descr="Image result for lÆ°á»£c Äá» kinh táº¿ chÃ¢u Phi">
            <a:extLst>
              <a:ext uri="{FF2B5EF4-FFF2-40B4-BE49-F238E27FC236}">
                <a16:creationId xmlns:a16="http://schemas.microsoft.com/office/drawing/2014/main" id="{742D820D-FED2-49F3-9D15-D49F38F6919E}"/>
              </a:ext>
            </a:extLst>
          </p:cNvPr>
          <p:cNvPicPr/>
          <p:nvPr/>
        </p:nvPicPr>
        <p:blipFill>
          <a:blip r:embed="rId3"/>
          <a:srcRect/>
          <a:stretch>
            <a:fillRect/>
          </a:stretch>
        </p:blipFill>
        <p:spPr>
          <a:xfrm>
            <a:off x="6668795" y="763885"/>
            <a:ext cx="5418839" cy="6029635"/>
          </a:xfrm>
          <a:prstGeom prst="rect">
            <a:avLst/>
          </a:prstGeom>
          <a:ln/>
        </p:spPr>
      </p:pic>
      <p:sp>
        <p:nvSpPr>
          <p:cNvPr id="19" name="TextBox 18">
            <a:extLst>
              <a:ext uri="{FF2B5EF4-FFF2-40B4-BE49-F238E27FC236}">
                <a16:creationId xmlns:a16="http://schemas.microsoft.com/office/drawing/2014/main" id="{E083E0A6-DA1A-4510-B4C7-EE4FEA01320B}"/>
              </a:ext>
            </a:extLst>
          </p:cNvPr>
          <p:cNvSpPr txBox="1"/>
          <p:nvPr/>
        </p:nvSpPr>
        <p:spPr>
          <a:xfrm>
            <a:off x="7484652" y="6444567"/>
            <a:ext cx="3668572" cy="350023"/>
          </a:xfrm>
          <a:prstGeom prst="rect">
            <a:avLst/>
          </a:prstGeom>
          <a:solidFill>
            <a:schemeClr val="bg1"/>
          </a:solidFill>
        </p:spPr>
        <p:txBody>
          <a:bodyPr wrap="square" rtlCol="0">
            <a:spAutoFit/>
          </a:bodyPr>
          <a:lstStyle/>
          <a:p>
            <a:r>
              <a:rPr lang="vi-VN">
                <a:solidFill>
                  <a:srgbClr val="1B04FA"/>
                </a:solidFill>
              </a:rPr>
              <a:t>Lược đồ nông nghiệp châu Phi</a:t>
            </a:r>
            <a:endParaRPr lang="en-US">
              <a:solidFill>
                <a:srgbClr val="1B04FA"/>
              </a:solidFill>
            </a:endParaRPr>
          </a:p>
        </p:txBody>
      </p:sp>
      <p:pic>
        <p:nvPicPr>
          <p:cNvPr id="20" name="Picture 28" descr="thu hoach lua cam">
            <a:extLst>
              <a:ext uri="{FF2B5EF4-FFF2-40B4-BE49-F238E27FC236}">
                <a16:creationId xmlns:a16="http://schemas.microsoft.com/office/drawing/2014/main" id="{7DB3A14E-9D0B-4DA9-A4B0-383E2832C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189" y="3371633"/>
            <a:ext cx="4069691" cy="2947017"/>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descr="canh dong lua mi">
            <a:extLst>
              <a:ext uri="{FF2B5EF4-FFF2-40B4-BE49-F238E27FC236}">
                <a16:creationId xmlns:a16="http://schemas.microsoft.com/office/drawing/2014/main" id="{261449B8-ED22-4735-A931-00436E6734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181" y="3266326"/>
            <a:ext cx="5009253" cy="3136199"/>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530B15BA-246C-40B5-A30A-AF84E277AFD3}"/>
              </a:ext>
            </a:extLst>
          </p:cNvPr>
          <p:cNvGrpSpPr/>
          <p:nvPr/>
        </p:nvGrpSpPr>
        <p:grpSpPr>
          <a:xfrm>
            <a:off x="613263" y="3287417"/>
            <a:ext cx="5599008" cy="3506104"/>
            <a:chOff x="416869" y="2642065"/>
            <a:chExt cx="6356292" cy="3964886"/>
          </a:xfrm>
        </p:grpSpPr>
        <p:pic>
          <p:nvPicPr>
            <p:cNvPr id="23" name="Picture 20" descr="cừu">
              <a:extLst>
                <a:ext uri="{FF2B5EF4-FFF2-40B4-BE49-F238E27FC236}">
                  <a16:creationId xmlns:a16="http://schemas.microsoft.com/office/drawing/2014/main" id="{978195EC-6D8B-4EE2-B6C4-FDB158C455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349" r="7317"/>
            <a:stretch>
              <a:fillRect/>
            </a:stretch>
          </p:blipFill>
          <p:spPr>
            <a:xfrm>
              <a:off x="416869" y="2642065"/>
              <a:ext cx="6356292" cy="3538886"/>
            </a:xfrm>
            <a:prstGeom prst="rect">
              <a:avLst/>
            </a:prstGeom>
            <a:noFill/>
          </p:spPr>
        </p:pic>
        <p:sp>
          <p:nvSpPr>
            <p:cNvPr id="24" name="Rectangle 23">
              <a:extLst>
                <a:ext uri="{FF2B5EF4-FFF2-40B4-BE49-F238E27FC236}">
                  <a16:creationId xmlns:a16="http://schemas.microsoft.com/office/drawing/2014/main" id="{FAAEE8FB-9925-40E0-AD21-098C24F4FBB7}"/>
                </a:ext>
              </a:extLst>
            </p:cNvPr>
            <p:cNvSpPr/>
            <p:nvPr/>
          </p:nvSpPr>
          <p:spPr>
            <a:xfrm>
              <a:off x="1473315" y="6145286"/>
              <a:ext cx="4517582" cy="461665"/>
            </a:xfrm>
            <a:prstGeom prst="rect">
              <a:avLst/>
            </a:prstGeom>
          </p:spPr>
          <p:txBody>
            <a:bodyPr wrap="none">
              <a:spAutoFit/>
            </a:bodyPr>
            <a:lstStyle/>
            <a:p>
              <a:pPr algn="ctr"/>
              <a:r>
                <a:rPr lang="vi-VN" sz="2400">
                  <a:solidFill>
                    <a:srgbClr val="FF0066"/>
                  </a:solidFill>
                  <a:latin typeface="Arial" panose="020B0604020202020204" pitchFamily="34" charset="0"/>
                  <a:cs typeface="Arial" panose="020B0604020202020204" pitchFamily="34" charset="0"/>
                </a:rPr>
                <a:t>Chăn nuôi gia súc chính là cừu.</a:t>
              </a:r>
            </a:p>
          </p:txBody>
        </p:sp>
      </p:grpSp>
      <p:sp>
        <p:nvSpPr>
          <p:cNvPr id="2" name="Rectangle 1">
            <a:extLst>
              <a:ext uri="{FF2B5EF4-FFF2-40B4-BE49-F238E27FC236}">
                <a16:creationId xmlns:a16="http://schemas.microsoft.com/office/drawing/2014/main" id="{F97F3E95-2896-422B-BD98-C52E3CD4B1C1}"/>
              </a:ext>
            </a:extLst>
          </p:cNvPr>
          <p:cNvSpPr/>
          <p:nvPr/>
        </p:nvSpPr>
        <p:spPr>
          <a:xfrm>
            <a:off x="67810" y="757862"/>
            <a:ext cx="6096000" cy="1200329"/>
          </a:xfrm>
          <a:prstGeom prst="rect">
            <a:avLst/>
          </a:prstGeom>
        </p:spPr>
        <p:txBody>
          <a:bodyPr>
            <a:spAutoFit/>
          </a:bodyPr>
          <a:lstStyle/>
          <a:p>
            <a:pPr marL="342900" indent="-342900" algn="just">
              <a:buFont typeface="Wingdings" panose="05000000000000000000" pitchFamily="2" charset="2"/>
              <a:buChar char="ü"/>
            </a:pPr>
            <a:r>
              <a:rPr lang="en-US" sz="2400">
                <a:solidFill>
                  <a:srgbClr val="FF0066"/>
                </a:solidFill>
                <a:latin typeface="Arial" panose="020B0604020202020204" pitchFamily="34" charset="0"/>
                <a:ea typeface="Cambria" pitchFamily="18" charset="0"/>
                <a:cs typeface="Arial" panose="020B0604020202020204" pitchFamily="34" charset="0"/>
              </a:rPr>
              <a:t>Phân bố: </a:t>
            </a:r>
            <a:r>
              <a:rPr lang="vi-VN" sz="2400">
                <a:solidFill>
                  <a:srgbClr val="7030A0"/>
                </a:solidFill>
                <a:cs typeface="Arial" panose="020B0604020202020204" pitchFamily="34" charset="0"/>
              </a:rPr>
              <a:t>gồm dãy At-lat và vùng đồng bằng ven biển Bắc Phi, vùng cực nam châu Phi.</a:t>
            </a:r>
            <a:endParaRPr lang="en-US" sz="2400" dirty="0">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val="170816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childTnLst>
                          </p:cTn>
                        </p:par>
                        <p:par>
                          <p:cTn id="11" fill="hold">
                            <p:stCondLst>
                              <p:cond delay="500"/>
                            </p:stCondLst>
                            <p:childTnLst>
                              <p:par>
                                <p:cTn id="12" presetID="35" presetClass="emph" presetSubtype="0" repeatCount="4000" fill="hold" grpId="1" nodeType="afterEffect">
                                  <p:stCondLst>
                                    <p:cond delay="0"/>
                                  </p:stCondLst>
                                  <p:childTnLst>
                                    <p:anim calcmode="discrete" valueType="str">
                                      <p:cBhvr>
                                        <p:cTn id="13" dur="1000" fill="hold"/>
                                        <p:tgtEl>
                                          <p:spTgt spid="13"/>
                                        </p:tgtEl>
                                        <p:attrNameLst>
                                          <p:attrName>style.visibility</p:attrName>
                                        </p:attrNameLst>
                                      </p:cBhvr>
                                      <p:tavLst>
                                        <p:tav tm="0">
                                          <p:val>
                                            <p:strVal val="hidden"/>
                                          </p:val>
                                        </p:tav>
                                        <p:tav tm="50000">
                                          <p:val>
                                            <p:strVal val="visible"/>
                                          </p:val>
                                        </p:tav>
                                      </p:tavLst>
                                    </p:anim>
                                  </p:childTnLst>
                                </p:cTn>
                              </p:par>
                              <p:par>
                                <p:cTn id="14" presetID="35" presetClass="emph" presetSubtype="0" repeatCount="4000" fill="hold" grpId="1" nodeType="withEffect">
                                  <p:stCondLst>
                                    <p:cond delay="0"/>
                                  </p:stCondLst>
                                  <p:childTnLst>
                                    <p:anim calcmode="discrete" valueType="str">
                                      <p:cBhvr>
                                        <p:cTn id="15"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heel(4)">
                                      <p:cBhvr>
                                        <p:cTn id="35" dur="2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heel(4)">
                                      <p:cBhvr>
                                        <p:cTn id="40" dur="2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D67A99A-ED17-4F61-959C-293FA80EED0D}"/>
              </a:ext>
            </a:extLst>
          </p:cNvPr>
          <p:cNvSpPr/>
          <p:nvPr/>
        </p:nvSpPr>
        <p:spPr>
          <a:xfrm>
            <a:off x="259632" y="354256"/>
            <a:ext cx="11337725" cy="523220"/>
          </a:xfrm>
          <a:prstGeom prst="rect">
            <a:avLst/>
          </a:prstGeom>
        </p:spPr>
        <p:txBody>
          <a:bodyPr wrap="square">
            <a:spAutoFit/>
          </a:bodyPr>
          <a:lstStyle/>
          <a:p>
            <a:pPr algn="just"/>
            <a:r>
              <a:rPr lang="vi-VN" sz="2800">
                <a:solidFill>
                  <a:srgbClr val="1503BD"/>
                </a:solidFill>
                <a:latin typeface="Arial" panose="020B0604020202020204" pitchFamily="34" charset="0"/>
                <a:cs typeface="Arial" panose="020B0604020202020204" pitchFamily="34" charset="0"/>
              </a:rPr>
              <a:t>+ Phát triển hoạt động khai thác khoáng sản</a:t>
            </a:r>
          </a:p>
        </p:txBody>
      </p:sp>
      <p:pic>
        <p:nvPicPr>
          <p:cNvPr id="14" name="Picture 23">
            <a:extLst>
              <a:ext uri="{FF2B5EF4-FFF2-40B4-BE49-F238E27FC236}">
                <a16:creationId xmlns:a16="http://schemas.microsoft.com/office/drawing/2014/main" id="{1F16ED93-C5CB-4750-A3DC-5182A5A0A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14" y="1090673"/>
            <a:ext cx="5139230" cy="3365914"/>
          </a:xfrm>
          <a:prstGeom prst="rect">
            <a:avLst/>
          </a:prstGeom>
          <a:noFill/>
          <a:ln w="9525">
            <a:solidFill>
              <a:srgbClr val="FFFF66"/>
            </a:solidFill>
            <a:miter lim="800000"/>
            <a:headEnd/>
            <a:tailEnd/>
          </a:ln>
          <a:effectLst/>
          <a:extLst>
            <a:ext uri="{909E8E84-426E-40DD-AFC4-6F175D3DCCD1}">
              <a14:hiddenFill xmlns:a14="http://schemas.microsoft.com/office/drawing/2010/main">
                <a:solidFill>
                  <a:srgbClr val="33CCCC"/>
                </a:solidFill>
              </a14:hiddenFill>
            </a:ext>
            <a:ext uri="{AF507438-7753-43E0-B8FC-AC1667EBCBE1}">
              <a14:hiddenEffects xmlns:a14="http://schemas.microsoft.com/office/drawing/2010/main">
                <a:effectLst>
                  <a:outerShdw dist="35921" dir="2700000" algn="ctr" rotWithShape="0">
                    <a:srgbClr val="003B76"/>
                  </a:outerShdw>
                </a:effectLst>
              </a14:hiddenEffects>
            </a:ext>
          </a:extLst>
        </p:spPr>
      </p:pic>
      <p:pic>
        <p:nvPicPr>
          <p:cNvPr id="7170" name="Picture 2" descr="Tại sao châu Phi có nhiều kim cương">
            <a:extLst>
              <a:ext uri="{FF2B5EF4-FFF2-40B4-BE49-F238E27FC236}">
                <a16:creationId xmlns:a16="http://schemas.microsoft.com/office/drawing/2014/main" id="{2CD37C58-FCCD-476C-B075-FD8F1C51B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159" y="1103210"/>
            <a:ext cx="6235589" cy="336591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74511E1-9035-4099-812A-113A80B8B81D}"/>
              </a:ext>
            </a:extLst>
          </p:cNvPr>
          <p:cNvSpPr/>
          <p:nvPr/>
        </p:nvSpPr>
        <p:spPr>
          <a:xfrm>
            <a:off x="659007" y="4703518"/>
            <a:ext cx="3523722" cy="461665"/>
          </a:xfrm>
          <a:prstGeom prst="rect">
            <a:avLst/>
          </a:prstGeom>
        </p:spPr>
        <p:txBody>
          <a:bodyPr wrap="none">
            <a:spAutoFit/>
          </a:bodyPr>
          <a:lstStyle/>
          <a:p>
            <a:pPr algn="ctr"/>
            <a:r>
              <a:rPr lang="en-US" sz="2400">
                <a:solidFill>
                  <a:srgbClr val="FF0066"/>
                </a:solidFill>
                <a:latin typeface="Arial" panose="020B0604020202020204" pitchFamily="34" charset="0"/>
                <a:cs typeface="Arial" panose="020B0604020202020204" pitchFamily="34" charset="0"/>
              </a:rPr>
              <a:t>K</a:t>
            </a:r>
            <a:r>
              <a:rPr lang="vi-VN" sz="2400">
                <a:solidFill>
                  <a:srgbClr val="FF0066"/>
                </a:solidFill>
                <a:latin typeface="Arial" panose="020B0604020202020204" pitchFamily="34" charset="0"/>
                <a:cs typeface="Arial" panose="020B0604020202020204" pitchFamily="34" charset="0"/>
              </a:rPr>
              <a:t>hai thác dầu (An-giê-ri)</a:t>
            </a:r>
            <a:endParaRPr lang="en-US" sz="2400">
              <a:solidFill>
                <a:srgbClr val="FF0066"/>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6783E62-3878-470C-AE47-E23BBFC26B06}"/>
              </a:ext>
            </a:extLst>
          </p:cNvPr>
          <p:cNvSpPr/>
          <p:nvPr/>
        </p:nvSpPr>
        <p:spPr>
          <a:xfrm>
            <a:off x="5473159" y="4669784"/>
            <a:ext cx="6096000" cy="830997"/>
          </a:xfrm>
          <a:prstGeom prst="rect">
            <a:avLst/>
          </a:prstGeom>
        </p:spPr>
        <p:txBody>
          <a:bodyPr>
            <a:spAutoFit/>
          </a:bodyPr>
          <a:lstStyle/>
          <a:p>
            <a:pPr algn="ctr"/>
            <a:r>
              <a:rPr lang="en-US" sz="2400">
                <a:solidFill>
                  <a:srgbClr val="FF0066"/>
                </a:solidFill>
                <a:latin typeface="Arial" panose="020B0604020202020204" pitchFamily="34" charset="0"/>
                <a:cs typeface="Arial" panose="020B0604020202020204" pitchFamily="34" charset="0"/>
              </a:rPr>
              <a:t>Dẫn </a:t>
            </a:r>
            <a:r>
              <a:rPr lang="vi-VN" sz="2400">
                <a:solidFill>
                  <a:srgbClr val="FF0066"/>
                </a:solidFill>
                <a:latin typeface="Arial" panose="020B0604020202020204" pitchFamily="34" charset="0"/>
                <a:cs typeface="Arial" panose="020B0604020202020204" pitchFamily="34" charset="0"/>
              </a:rPr>
              <a:t>đầu thế giới về khai thác vàng, kim cương (Cộng hòa Nam Phi).</a:t>
            </a:r>
            <a:endParaRPr lang="en-US" sz="240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airo huyền bí">
            <a:hlinkClick r:id="rId3" tooltip="Cairo huyền bí"/>
            <a:extLst>
              <a:ext uri="{FF2B5EF4-FFF2-40B4-BE49-F238E27FC236}">
                <a16:creationId xmlns:a16="http://schemas.microsoft.com/office/drawing/2014/main" id="{AA9EF46D-2FEF-4C75-B2D6-3F88D354F4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96" r="2" b="2"/>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A picture containing text, sky, outdoor, clouds&#10;&#10;Description automatically generated">
            <a:extLst>
              <a:ext uri="{FF2B5EF4-FFF2-40B4-BE49-F238E27FC236}">
                <a16:creationId xmlns:a16="http://schemas.microsoft.com/office/drawing/2014/main" id="{B6C59236-91A8-438C-A6C6-E7830141F91F}"/>
              </a:ext>
            </a:extLst>
          </p:cNvPr>
          <p:cNvPicPr>
            <a:picLocks noChangeAspect="1"/>
          </p:cNvPicPr>
          <p:nvPr/>
        </p:nvPicPr>
        <p:blipFill rotWithShape="1">
          <a:blip r:embed="rId5">
            <a:extLst>
              <a:ext uri="{28A0092B-C50C-407E-A947-70E740481C1C}">
                <a14:useLocalDpi xmlns:a14="http://schemas.microsoft.com/office/drawing/2010/main" val="0"/>
              </a:ext>
            </a:extLst>
          </a:blip>
          <a:srcRect t="17412" r="3" b="3"/>
          <a:stretch/>
        </p:blipFill>
        <p:spPr bwMode="auto">
          <a:xfrm>
            <a:off x="8188032" y="10"/>
            <a:ext cx="4003968" cy="2228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Chiem nguong xac uop pharaong Tut noi tieng hon 3.000 nam tuoi">
            <a:extLst>
              <a:ext uri="{FF2B5EF4-FFF2-40B4-BE49-F238E27FC236}">
                <a16:creationId xmlns:a16="http://schemas.microsoft.com/office/drawing/2014/main" id="{C2DCE7CE-B156-4362-8569-584206437A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 b="22745"/>
          <a:stretch/>
        </p:blipFill>
        <p:spPr bwMode="auto">
          <a:xfrm>
            <a:off x="8188029" y="2400472"/>
            <a:ext cx="4003969" cy="20570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Viện bảo tàng Greco Romano">
            <a:hlinkClick r:id="rId7" tooltip="Viện bảo tàng Greco Romano"/>
            <a:extLst>
              <a:ext uri="{FF2B5EF4-FFF2-40B4-BE49-F238E27FC236}">
                <a16:creationId xmlns:a16="http://schemas.microsoft.com/office/drawing/2014/main" id="{138D5E8D-29B0-4283-A0BD-FA933F4CD25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8141" r="1" b="1"/>
          <a:stretch/>
        </p:blipFill>
        <p:spPr bwMode="auto">
          <a:xfrm>
            <a:off x="8188029" y="4629229"/>
            <a:ext cx="4003969" cy="222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9">
            <a:extLst>
              <a:ext uri="{FF2B5EF4-FFF2-40B4-BE49-F238E27FC236}">
                <a16:creationId xmlns:a16="http://schemas.microsoft.com/office/drawing/2014/main" id="{B52C8C33-65B6-4219-B224-AA1ADC32DA95}"/>
              </a:ext>
            </a:extLst>
          </p:cNvPr>
          <p:cNvSpPr txBox="1">
            <a:spLocks noChangeArrowheads="1"/>
          </p:cNvSpPr>
          <p:nvPr/>
        </p:nvSpPr>
        <p:spPr bwMode="auto">
          <a:xfrm>
            <a:off x="8252619" y="1760615"/>
            <a:ext cx="2173643" cy="36933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1C11AF"/>
                </a:solidFill>
                <a:latin typeface=".VnTime" panose="020B7200000000000000" pitchFamily="34" charset="0"/>
              </a:rPr>
              <a:t>Kim t</a:t>
            </a:r>
            <a:r>
              <a:rPr lang="en-US" altLang="en-US" b="1">
                <a:solidFill>
                  <a:srgbClr val="1C11AF"/>
                </a:solidFill>
                <a:latin typeface="Calibri" panose="020F0502020204030204" pitchFamily="34" charset="0"/>
              </a:rPr>
              <a:t>ự tháp Ai Cập</a:t>
            </a:r>
          </a:p>
        </p:txBody>
      </p:sp>
      <p:sp>
        <p:nvSpPr>
          <p:cNvPr id="17" name="Text Box 10">
            <a:extLst>
              <a:ext uri="{FF2B5EF4-FFF2-40B4-BE49-F238E27FC236}">
                <a16:creationId xmlns:a16="http://schemas.microsoft.com/office/drawing/2014/main" id="{627724AC-C8EC-4E1E-BFEE-5921E436797C}"/>
              </a:ext>
            </a:extLst>
          </p:cNvPr>
          <p:cNvSpPr txBox="1">
            <a:spLocks noChangeArrowheads="1"/>
          </p:cNvSpPr>
          <p:nvPr/>
        </p:nvSpPr>
        <p:spPr bwMode="auto">
          <a:xfrm>
            <a:off x="8188029" y="6491287"/>
            <a:ext cx="31353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1C11AF"/>
                </a:solidFill>
                <a:latin typeface="Calibri" panose="020F0502020204030204" pitchFamily="34" charset="0"/>
              </a:rPr>
              <a:t>Viện bảo tàng Greco Rômana</a:t>
            </a:r>
          </a:p>
        </p:txBody>
      </p:sp>
      <p:sp>
        <p:nvSpPr>
          <p:cNvPr id="19" name="Text Box 11">
            <a:extLst>
              <a:ext uri="{FF2B5EF4-FFF2-40B4-BE49-F238E27FC236}">
                <a16:creationId xmlns:a16="http://schemas.microsoft.com/office/drawing/2014/main" id="{E5ABE004-9C7D-4653-9510-3BF3FBD62209}"/>
              </a:ext>
            </a:extLst>
          </p:cNvPr>
          <p:cNvSpPr txBox="1">
            <a:spLocks noChangeArrowheads="1"/>
          </p:cNvSpPr>
          <p:nvPr/>
        </p:nvSpPr>
        <p:spPr bwMode="auto">
          <a:xfrm>
            <a:off x="8252619" y="4058116"/>
            <a:ext cx="173513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1C11AF"/>
                </a:solidFill>
                <a:latin typeface="Calibri" panose="020F0502020204030204" pitchFamily="34" charset="0"/>
              </a:rPr>
              <a:t>Xác ướp Ai Cập</a:t>
            </a:r>
          </a:p>
        </p:txBody>
      </p:sp>
      <p:sp>
        <p:nvSpPr>
          <p:cNvPr id="21" name="Text Box 8">
            <a:extLst>
              <a:ext uri="{FF2B5EF4-FFF2-40B4-BE49-F238E27FC236}">
                <a16:creationId xmlns:a16="http://schemas.microsoft.com/office/drawing/2014/main" id="{E3385E8F-658E-4D72-9811-A948299CC047}"/>
              </a:ext>
            </a:extLst>
          </p:cNvPr>
          <p:cNvSpPr txBox="1">
            <a:spLocks noChangeArrowheads="1"/>
          </p:cNvSpPr>
          <p:nvPr/>
        </p:nvSpPr>
        <p:spPr bwMode="auto">
          <a:xfrm>
            <a:off x="430926" y="21021"/>
            <a:ext cx="3017519"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chemeClr val="bg1"/>
                </a:solidFill>
              </a:rPr>
              <a:t>Cai rô huyền bí</a:t>
            </a:r>
          </a:p>
          <a:p>
            <a:pPr eaLnBrk="1" hangingPunct="1">
              <a:spcBef>
                <a:spcPct val="50000"/>
              </a:spcBef>
            </a:pPr>
            <a:endParaRPr lang="en-US" altLang="en-US">
              <a:solidFill>
                <a:schemeClr val="bg1"/>
              </a:solidFill>
            </a:endParaRPr>
          </a:p>
        </p:txBody>
      </p:sp>
    </p:spTree>
    <p:extLst>
      <p:ext uri="{BB962C8B-B14F-4D97-AF65-F5344CB8AC3E}">
        <p14:creationId xmlns:p14="http://schemas.microsoft.com/office/powerpoint/2010/main" val="443970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6 địa điểm du lịch Cộng hòa Nam Phi và kinh nghiệm du lịch Cộng hòa Nam Phi">
            <a:extLst>
              <a:ext uri="{FF2B5EF4-FFF2-40B4-BE49-F238E27FC236}">
                <a16:creationId xmlns:a16="http://schemas.microsoft.com/office/drawing/2014/main" id="{FA8E440B-1912-4F8B-9702-F78CF7A3B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40" y="170213"/>
            <a:ext cx="5715000" cy="40439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5F7EE6C-126B-482D-B71D-70F3EE0C35B3}"/>
              </a:ext>
            </a:extLst>
          </p:cNvPr>
          <p:cNvSpPr/>
          <p:nvPr/>
        </p:nvSpPr>
        <p:spPr>
          <a:xfrm>
            <a:off x="139040" y="4527604"/>
            <a:ext cx="5715000" cy="830997"/>
          </a:xfrm>
          <a:prstGeom prst="rect">
            <a:avLst/>
          </a:prstGeom>
        </p:spPr>
        <p:txBody>
          <a:bodyPr wrap="square">
            <a:spAutoFit/>
          </a:bodyPr>
          <a:lstStyle/>
          <a:p>
            <a:pPr algn="ctr"/>
            <a:r>
              <a:rPr lang="en-US" sz="2400">
                <a:solidFill>
                  <a:srgbClr val="FF0066"/>
                </a:solidFill>
                <a:latin typeface="Arial" panose="020B0604020202020204" pitchFamily="34" charset="0"/>
                <a:cs typeface="Arial" panose="020B0604020202020204" pitchFamily="34" charset="0"/>
              </a:rPr>
              <a:t>Địa điểm du lịch Thành phố Cape Town ở Cộng hòa Nam Phi</a:t>
            </a:r>
          </a:p>
        </p:txBody>
      </p:sp>
      <p:pic>
        <p:nvPicPr>
          <p:cNvPr id="5124" name="Picture 4" descr="6 địa điểm du lịch Cộng hòa Nam Phi và kinh nghiệm du lịch Cộng hòa Nam Phi">
            <a:extLst>
              <a:ext uri="{FF2B5EF4-FFF2-40B4-BE49-F238E27FC236}">
                <a16:creationId xmlns:a16="http://schemas.microsoft.com/office/drawing/2014/main" id="{13A9879F-4221-4401-9515-AAC5E6BF2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0213"/>
            <a:ext cx="5610087" cy="40439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35E66C5-9073-4642-960D-3EFDC4979EED}"/>
              </a:ext>
            </a:extLst>
          </p:cNvPr>
          <p:cNvSpPr/>
          <p:nvPr/>
        </p:nvSpPr>
        <p:spPr>
          <a:xfrm>
            <a:off x="6096000" y="4481437"/>
            <a:ext cx="5351145" cy="830997"/>
          </a:xfrm>
          <a:prstGeom prst="rect">
            <a:avLst/>
          </a:prstGeom>
        </p:spPr>
        <p:txBody>
          <a:bodyPr wrap="none">
            <a:spAutoFit/>
          </a:bodyPr>
          <a:lstStyle/>
          <a:p>
            <a:pPr algn="ctr"/>
            <a:r>
              <a:rPr lang="en-US" sz="2400">
                <a:solidFill>
                  <a:srgbClr val="FF0066"/>
                </a:solidFill>
                <a:latin typeface="Arial" panose="020B0604020202020204" pitchFamily="34" charset="0"/>
                <a:cs typeface="Arial" panose="020B0604020202020204" pitchFamily="34" charset="0"/>
              </a:rPr>
              <a:t>Địa điểm du lịch Sun city ở Cộng hòa </a:t>
            </a:r>
          </a:p>
          <a:p>
            <a:pPr algn="ctr"/>
            <a:r>
              <a:rPr lang="en-US" sz="2400">
                <a:solidFill>
                  <a:srgbClr val="FF0066"/>
                </a:solidFill>
                <a:latin typeface="Arial" panose="020B0604020202020204" pitchFamily="34" charset="0"/>
                <a:cs typeface="Arial" panose="020B0604020202020204" pitchFamily="34" charset="0"/>
              </a:rPr>
              <a:t>Nam Phi</a:t>
            </a:r>
          </a:p>
        </p:txBody>
      </p:sp>
    </p:spTree>
    <p:extLst>
      <p:ext uri="{BB962C8B-B14F-4D97-AF65-F5344CB8AC3E}">
        <p14:creationId xmlns:p14="http://schemas.microsoft.com/office/powerpoint/2010/main" val="27328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barn(inVertical)">
                                      <p:cBhvr>
                                        <p:cTn id="15" dur="500"/>
                                        <p:tgtEl>
                                          <p:spTgt spid="51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80.jpg" descr="Image result for agriculture in africa"/>
          <p:cNvPicPr/>
          <p:nvPr/>
        </p:nvPicPr>
        <p:blipFill>
          <a:blip r:embed="rId2"/>
          <a:srcRect/>
          <a:stretch>
            <a:fillRect/>
          </a:stretch>
        </p:blipFill>
        <p:spPr>
          <a:xfrm>
            <a:off x="6017342" y="339213"/>
            <a:ext cx="5855110" cy="5663380"/>
          </a:xfrm>
          <a:prstGeom prst="rect">
            <a:avLst/>
          </a:prstGeom>
          <a:ln/>
        </p:spPr>
      </p:pic>
      <p:sp>
        <p:nvSpPr>
          <p:cNvPr id="4097" name="Rectangle 1"/>
          <p:cNvSpPr>
            <a:spLocks noChangeArrowheads="1"/>
          </p:cNvSpPr>
          <p:nvPr/>
        </p:nvSpPr>
        <p:spPr bwMode="auto">
          <a:xfrm>
            <a:off x="265471" y="781664"/>
            <a:ext cx="578136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just" defTabSz="914400" rtl="0" eaLnBrk="1" fontAlgn="base" latinLnBrk="0" hangingPunct="1">
              <a:lnSpc>
                <a:spcPct val="100000"/>
              </a:lnSpc>
              <a:spcBef>
                <a:spcPct val="0"/>
              </a:spcBef>
              <a:spcAft>
                <a:spcPct val="0"/>
              </a:spcAft>
              <a:buClrTx/>
              <a:buSzTx/>
              <a:buFont typeface="Wingdings" pitchFamily="2" charset="2"/>
              <a:buChar char="ü"/>
              <a:tabLst>
                <a:tab pos="857250" algn="l"/>
              </a:tabLst>
            </a:pP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Hãy</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viết</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ra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note</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tên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các</a:t>
            </a:r>
            <a:endParaRPr kumimoji="0" lang="en-US" sz="3600" b="0" i="0" u="none" strike="noStrike" cap="none" normalizeH="0" baseline="0" dirty="0">
              <a:ln>
                <a:noFill/>
              </a:ln>
              <a:solidFill>
                <a:srgbClr val="0070C0"/>
              </a:solidFill>
              <a:effectLst/>
              <a:latin typeface="Arial" pitchFamily="34" charset="0"/>
              <a:ea typeface="Cambria" pitchFamily="18" charset="0"/>
              <a:cs typeface="Cambria" pitchFamily="18" charset="0"/>
            </a:endParaRPr>
          </a:p>
          <a:p>
            <a:pPr marL="0" marR="0" lvl="0" indent="114300" algn="just" defTabSz="914400" rtl="0" eaLnBrk="1" fontAlgn="base" latinLnBrk="0" hangingPunct="1">
              <a:lnSpc>
                <a:spcPct val="100000"/>
              </a:lnSpc>
              <a:spcBef>
                <a:spcPct val="0"/>
              </a:spcBef>
              <a:spcAft>
                <a:spcPct val="0"/>
              </a:spcAft>
              <a:buClrTx/>
              <a:buSzTx/>
              <a:tabLst>
                <a:tab pos="857250" algn="l"/>
              </a:tabLst>
            </a:pP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nông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sản</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châu Phi</a:t>
            </a:r>
            <a:endParaRPr kumimoji="0" lang="en-US" sz="3600" b="0" i="0" u="none" strike="noStrike" cap="none" normalizeH="0" baseline="0" dirty="0">
              <a:ln>
                <a:noFill/>
              </a:ln>
              <a:solidFill>
                <a:srgbClr val="0070C0"/>
              </a:solidFill>
              <a:effectLst/>
              <a:latin typeface="Arial" pitchFamily="34" charset="0"/>
              <a:cs typeface="Arial" pitchFamily="34" charset="0"/>
            </a:endParaRPr>
          </a:p>
        </p:txBody>
      </p:sp>
      <p:sp>
        <p:nvSpPr>
          <p:cNvPr id="10" name="Rectangle 1"/>
          <p:cNvSpPr>
            <a:spLocks noChangeArrowheads="1"/>
          </p:cNvSpPr>
          <p:nvPr/>
        </p:nvSpPr>
        <p:spPr bwMode="auto">
          <a:xfrm>
            <a:off x="206477" y="2276169"/>
            <a:ext cx="6061587"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just" defTabSz="914400" rtl="0" eaLnBrk="1" fontAlgn="base" latinLnBrk="0" hangingPunct="1">
              <a:lnSpc>
                <a:spcPct val="100000"/>
              </a:lnSpc>
              <a:spcBef>
                <a:spcPct val="0"/>
              </a:spcBef>
              <a:spcAft>
                <a:spcPct val="0"/>
              </a:spcAft>
              <a:buClrTx/>
              <a:buSzTx/>
              <a:buFont typeface="Wingdings" pitchFamily="2" charset="2"/>
              <a:buChar char="ü"/>
              <a:tabLst>
                <a:tab pos="857250" algn="l"/>
              </a:tabLst>
            </a:pPr>
            <a:r>
              <a:rPr kumimoji="0" lang="en-US"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Nguyên nhân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nào</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khiến</a:t>
            </a:r>
            <a:endParaRPr kumimoji="0" lang="en-US" sz="3600" b="0" i="0" u="none" strike="noStrike" cap="none" normalizeH="0" baseline="0" dirty="0">
              <a:ln>
                <a:noFill/>
              </a:ln>
              <a:solidFill>
                <a:srgbClr val="0070C0"/>
              </a:solidFill>
              <a:effectLst/>
              <a:latin typeface="Arial" pitchFamily="34" charset="0"/>
              <a:ea typeface="Cambria" pitchFamily="18" charset="0"/>
              <a:cs typeface="Cambria" pitchFamily="18" charset="0"/>
            </a:endParaRPr>
          </a:p>
          <a:p>
            <a:pPr marL="0" marR="0" lvl="0" indent="114300" algn="just" defTabSz="914400" rtl="0" eaLnBrk="1" fontAlgn="base" latinLnBrk="0" hangingPunct="1">
              <a:lnSpc>
                <a:spcPct val="100000"/>
              </a:lnSpc>
              <a:spcBef>
                <a:spcPct val="0"/>
              </a:spcBef>
              <a:spcAft>
                <a:spcPct val="0"/>
              </a:spcAft>
              <a:buClrTx/>
              <a:buSzTx/>
              <a:tabLst>
                <a:tab pos="857250" algn="l"/>
              </a:tabLst>
            </a:pP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nông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sản</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khác</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nhau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giữa</a:t>
            </a:r>
            <a:endParaRPr kumimoji="0" lang="en-US" sz="3600" b="0" i="0" u="none" strike="noStrike" cap="none" normalizeH="0" baseline="0" dirty="0">
              <a:ln>
                <a:noFill/>
              </a:ln>
              <a:solidFill>
                <a:srgbClr val="0070C0"/>
              </a:solidFill>
              <a:effectLst/>
              <a:latin typeface="Arial" pitchFamily="34" charset="0"/>
              <a:ea typeface="Cambria" pitchFamily="18" charset="0"/>
              <a:cs typeface="Cambria" pitchFamily="18" charset="0"/>
            </a:endParaRPr>
          </a:p>
          <a:p>
            <a:pPr marL="0" marR="0" lvl="0" indent="114300" algn="just" defTabSz="914400" rtl="0" eaLnBrk="1" fontAlgn="base" latinLnBrk="0" hangingPunct="1">
              <a:lnSpc>
                <a:spcPct val="100000"/>
              </a:lnSpc>
              <a:spcBef>
                <a:spcPct val="0"/>
              </a:spcBef>
              <a:spcAft>
                <a:spcPct val="0"/>
              </a:spcAft>
              <a:buClrTx/>
              <a:buSzTx/>
              <a:tabLst>
                <a:tab pos="857250" algn="l"/>
              </a:tabLst>
            </a:pP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các</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khu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vực</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a:t>
            </a:r>
            <a:endParaRPr kumimoji="0" lang="vi-VN" sz="3600" b="0" i="0" u="none" strike="noStrike" cap="none" normalizeH="0" baseline="0" dirty="0">
              <a:ln>
                <a:noFill/>
              </a:ln>
              <a:solidFill>
                <a:srgbClr val="0070C0"/>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p:cTn id="7" dur="500" fill="hold"/>
                                        <p:tgtEl>
                                          <p:spTgt spid="4097"/>
                                        </p:tgtEl>
                                        <p:attrNameLst>
                                          <p:attrName>ppt_w</p:attrName>
                                        </p:attrNameLst>
                                      </p:cBhvr>
                                      <p:tavLst>
                                        <p:tav tm="0">
                                          <p:val>
                                            <p:fltVal val="0"/>
                                          </p:val>
                                        </p:tav>
                                        <p:tav tm="100000">
                                          <p:val>
                                            <p:strVal val="#ppt_w"/>
                                          </p:val>
                                        </p:tav>
                                      </p:tavLst>
                                    </p:anim>
                                    <p:anim calcmode="lin" valueType="num">
                                      <p:cBhvr>
                                        <p:cTn id="8" dur="500" fill="hold"/>
                                        <p:tgtEl>
                                          <p:spTgt spid="4097"/>
                                        </p:tgtEl>
                                        <p:attrNameLst>
                                          <p:attrName>ppt_h</p:attrName>
                                        </p:attrNameLst>
                                      </p:cBhvr>
                                      <p:tavLst>
                                        <p:tav tm="0">
                                          <p:val>
                                            <p:fltVal val="0"/>
                                          </p:val>
                                        </p:tav>
                                        <p:tav tm="100000">
                                          <p:val>
                                            <p:strVal val="#ppt_h"/>
                                          </p:val>
                                        </p:tav>
                                      </p:tavLst>
                                    </p:anim>
                                    <p:animEffect transition="in" filter="fade">
                                      <p:cBhvr>
                                        <p:cTn id="9" dur="500"/>
                                        <p:tgtEl>
                                          <p:spTgt spid="409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BAF122B-FF95-407A-8639-08F4228F6EDD}"/>
              </a:ext>
            </a:extLst>
          </p:cNvPr>
          <p:cNvGrpSpPr/>
          <p:nvPr/>
        </p:nvGrpSpPr>
        <p:grpSpPr>
          <a:xfrm>
            <a:off x="130308" y="119018"/>
            <a:ext cx="9826020" cy="875873"/>
            <a:chOff x="1787658" y="2790781"/>
            <a:chExt cx="9826020" cy="875873"/>
          </a:xfrm>
        </p:grpSpPr>
        <p:grpSp>
          <p:nvGrpSpPr>
            <p:cNvPr id="5" name="Group 4">
              <a:extLst>
                <a:ext uri="{FF2B5EF4-FFF2-40B4-BE49-F238E27FC236}">
                  <a16:creationId xmlns:a16="http://schemas.microsoft.com/office/drawing/2014/main" id="{B019D5FF-16A6-4848-A041-2BD91C517A4D}"/>
                </a:ext>
              </a:extLst>
            </p:cNvPr>
            <p:cNvGrpSpPr/>
            <p:nvPr/>
          </p:nvGrpSpPr>
          <p:grpSpPr>
            <a:xfrm>
              <a:off x="1848572" y="2793705"/>
              <a:ext cx="9765106" cy="872949"/>
              <a:chOff x="1133366" y="2220084"/>
              <a:chExt cx="6409250" cy="914400"/>
            </a:xfrm>
            <a:solidFill>
              <a:srgbClr val="FCFEB0"/>
            </a:solidFill>
          </p:grpSpPr>
          <p:sp>
            <p:nvSpPr>
              <p:cNvPr id="9" name="Arrow: Pentagon 8">
                <a:extLst>
                  <a:ext uri="{FF2B5EF4-FFF2-40B4-BE49-F238E27FC236}">
                    <a16:creationId xmlns:a16="http://schemas.microsoft.com/office/drawing/2014/main" id="{269BE82D-72E4-45EC-8A31-C8494B7D3E7B}"/>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1E233C90-3D1B-4DBE-A419-0812D87D1B94}"/>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Arrow: Pentagon 5">
              <a:extLst>
                <a:ext uri="{FF2B5EF4-FFF2-40B4-BE49-F238E27FC236}">
                  <a16:creationId xmlns:a16="http://schemas.microsoft.com/office/drawing/2014/main" id="{C74A985E-2E2E-4ADF-894C-88CF8BE4B3C0}"/>
                </a:ext>
              </a:extLst>
            </p:cNvPr>
            <p:cNvSpPr/>
            <p:nvPr/>
          </p:nvSpPr>
          <p:spPr>
            <a:xfrm>
              <a:off x="1787658" y="2790781"/>
              <a:ext cx="1191415"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5E8705DB-7FBE-41EE-AD79-6054AD1D476E}"/>
                </a:ext>
              </a:extLst>
            </p:cNvPr>
            <p:cNvSpPr/>
            <p:nvPr/>
          </p:nvSpPr>
          <p:spPr>
            <a:xfrm rot="5400000">
              <a:off x="2552269" y="3101020"/>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F33340-F998-4632-8CDE-25117B6D4272}"/>
                </a:ext>
              </a:extLst>
            </p:cNvPr>
            <p:cNvSpPr txBox="1"/>
            <p:nvPr/>
          </p:nvSpPr>
          <p:spPr>
            <a:xfrm>
              <a:off x="2963129" y="2963501"/>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môi trường trong sử dụng thiên nhiên</a:t>
              </a:r>
              <a:endParaRPr lang="en-US" sz="2800">
                <a:solidFill>
                  <a:srgbClr val="0070C0"/>
                </a:solidFill>
                <a:latin typeface="Arial" panose="020B0604020202020204" pitchFamily="34" charset="0"/>
                <a:cs typeface="Arial" panose="020B0604020202020204" pitchFamily="34" charset="0"/>
              </a:endParaRPr>
            </a:p>
          </p:txBody>
        </p:sp>
      </p:grpSp>
      <p:sp>
        <p:nvSpPr>
          <p:cNvPr id="11" name="Rectangle 10">
            <a:extLst>
              <a:ext uri="{FF2B5EF4-FFF2-40B4-BE49-F238E27FC236}">
                <a16:creationId xmlns:a16="http://schemas.microsoft.com/office/drawing/2014/main" id="{FBBD80FA-D9DA-46EB-9188-4978F1B8E76C}"/>
              </a:ext>
            </a:extLst>
          </p:cNvPr>
          <p:cNvSpPr/>
          <p:nvPr/>
        </p:nvSpPr>
        <p:spPr>
          <a:xfrm>
            <a:off x="191222" y="2549157"/>
            <a:ext cx="11483760" cy="1815882"/>
          </a:xfrm>
          <a:prstGeom prst="rect">
            <a:avLst/>
          </a:prstGeom>
          <a:ln>
            <a:solidFill>
              <a:srgbClr val="0070C0"/>
            </a:solidFill>
            <a:prstDash val="sysDash"/>
          </a:ln>
        </p:spPr>
        <p:txBody>
          <a:bodyPr wrap="square">
            <a:spAutoFit/>
          </a:bodyPr>
          <a:lstStyle/>
          <a:p>
            <a:r>
              <a:rPr lang="en-US" sz="2800">
                <a:solidFill>
                  <a:srgbClr val="FF0066"/>
                </a:solidFill>
                <a:latin typeface="Arial" panose="020B0604020202020204" pitchFamily="34" charset="0"/>
                <a:cs typeface="Arial" panose="020B0604020202020204" pitchFamily="34" charset="0"/>
              </a:rPr>
              <a:t>Quan sát hình 11.3 dựa vào thông tin trong bài, em hãy phân tích vấn đề về săn bắn và buôn bán động vật hoang dã, lấy ngà voi, sừng tê giác ở châu Phi. Đề ra </a:t>
            </a:r>
            <a:r>
              <a:rPr lang="vi-VN" sz="2800">
                <a:solidFill>
                  <a:srgbClr val="FF0066"/>
                </a:solidFill>
              </a:rPr>
              <a:t>một số giải pháp để giải quyết các vấn đề môi trường trong sử dụng thiên nhiên ở châu Phi</a:t>
            </a:r>
            <a:endParaRPr lang="en-US" sz="2800">
              <a:solidFill>
                <a:srgbClr val="FF0066"/>
              </a:solidFill>
            </a:endParaRPr>
          </a:p>
        </p:txBody>
      </p:sp>
      <p:grpSp>
        <p:nvGrpSpPr>
          <p:cNvPr id="12" name="Group 11">
            <a:extLst>
              <a:ext uri="{FF2B5EF4-FFF2-40B4-BE49-F238E27FC236}">
                <a16:creationId xmlns:a16="http://schemas.microsoft.com/office/drawing/2014/main" id="{0F7BEC99-9CB8-46BD-A321-969B93BE033D}"/>
              </a:ext>
            </a:extLst>
          </p:cNvPr>
          <p:cNvGrpSpPr/>
          <p:nvPr/>
        </p:nvGrpSpPr>
        <p:grpSpPr>
          <a:xfrm>
            <a:off x="4453282" y="1554759"/>
            <a:ext cx="3786418" cy="827835"/>
            <a:chOff x="2772995" y="1124996"/>
            <a:chExt cx="3492421" cy="682233"/>
          </a:xfrm>
        </p:grpSpPr>
        <p:sp>
          <p:nvSpPr>
            <p:cNvPr id="13" name="Rectangle: Rounded Corners 12">
              <a:extLst>
                <a:ext uri="{FF2B5EF4-FFF2-40B4-BE49-F238E27FC236}">
                  <a16:creationId xmlns:a16="http://schemas.microsoft.com/office/drawing/2014/main" id="{89A2758A-675D-4965-9B98-9AEE9E534D34}"/>
                </a:ext>
              </a:extLst>
            </p:cNvPr>
            <p:cNvSpPr/>
            <p:nvPr/>
          </p:nvSpPr>
          <p:spPr>
            <a:xfrm>
              <a:off x="2772995" y="112499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4" name="TextBox 13">
              <a:extLst>
                <a:ext uri="{FF2B5EF4-FFF2-40B4-BE49-F238E27FC236}">
                  <a16:creationId xmlns:a16="http://schemas.microsoft.com/office/drawing/2014/main" id="{BD3779C3-DFCA-4A03-A392-42329D0ED3EF}"/>
                </a:ext>
              </a:extLst>
            </p:cNvPr>
            <p:cNvSpPr txBox="1"/>
            <p:nvPr/>
          </p:nvSpPr>
          <p:spPr>
            <a:xfrm>
              <a:off x="2812389" y="122515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5" name="Hình ảnh 4">
            <a:extLst>
              <a:ext uri="{FF2B5EF4-FFF2-40B4-BE49-F238E27FC236}">
                <a16:creationId xmlns:a16="http://schemas.microsoft.com/office/drawing/2014/main" id="{72CC3C64-DAFD-4992-B33D-820AB9FE695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3445285" y="1257469"/>
            <a:ext cx="819062" cy="1308147"/>
          </a:xfrm>
          <a:prstGeom prst="rect">
            <a:avLst/>
          </a:prstGeom>
        </p:spPr>
      </p:pic>
      <p:pic>
        <p:nvPicPr>
          <p:cNvPr id="16" name="2 Minute Timer (To)">
            <a:hlinkClick r:id="" action="ppaction://media"/>
            <a:extLst>
              <a:ext uri="{FF2B5EF4-FFF2-40B4-BE49-F238E27FC236}">
                <a16:creationId xmlns:a16="http://schemas.microsoft.com/office/drawing/2014/main" id="{445DBA1D-37C3-446A-B6FD-7E77170357A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90447" y="5756454"/>
            <a:ext cx="1727422" cy="979604"/>
          </a:xfrm>
          <a:prstGeom prst="rect">
            <a:avLst/>
          </a:prstGeom>
        </p:spPr>
      </p:pic>
      <p:sp>
        <p:nvSpPr>
          <p:cNvPr id="17" name="Rectangle 16">
            <a:extLst>
              <a:ext uri="{FF2B5EF4-FFF2-40B4-BE49-F238E27FC236}">
                <a16:creationId xmlns:a16="http://schemas.microsoft.com/office/drawing/2014/main" id="{0D433864-2B9F-4AC0-BEC6-5E613E6D8427}"/>
              </a:ext>
            </a:extLst>
          </p:cNvPr>
          <p:cNvSpPr/>
          <p:nvPr/>
        </p:nvSpPr>
        <p:spPr>
          <a:xfrm>
            <a:off x="2247615" y="5143792"/>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18" name="Rectangle 17">
            <a:extLst>
              <a:ext uri="{FF2B5EF4-FFF2-40B4-BE49-F238E27FC236}">
                <a16:creationId xmlns:a16="http://schemas.microsoft.com/office/drawing/2014/main" id="{024F9C12-81E7-4C51-91CE-FD58DA90088B}"/>
              </a:ext>
            </a:extLst>
          </p:cNvPr>
          <p:cNvSpPr/>
          <p:nvPr/>
        </p:nvSpPr>
        <p:spPr>
          <a:xfrm>
            <a:off x="778507" y="6085170"/>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2</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19" name="Group 18">
            <a:extLst>
              <a:ext uri="{FF2B5EF4-FFF2-40B4-BE49-F238E27FC236}">
                <a16:creationId xmlns:a16="http://schemas.microsoft.com/office/drawing/2014/main" id="{86A10C3C-377B-4350-8E13-90184351437F}"/>
              </a:ext>
            </a:extLst>
          </p:cNvPr>
          <p:cNvGrpSpPr/>
          <p:nvPr/>
        </p:nvGrpSpPr>
        <p:grpSpPr>
          <a:xfrm>
            <a:off x="901982" y="4719515"/>
            <a:ext cx="1094053" cy="848554"/>
            <a:chOff x="3634055" y="3302115"/>
            <a:chExt cx="848449" cy="796469"/>
          </a:xfrm>
        </p:grpSpPr>
        <p:pic>
          <p:nvPicPr>
            <p:cNvPr id="20" name="Picture 19">
              <a:extLst>
                <a:ext uri="{FF2B5EF4-FFF2-40B4-BE49-F238E27FC236}">
                  <a16:creationId xmlns:a16="http://schemas.microsoft.com/office/drawing/2014/main" id="{0DA0F494-7E5B-4C50-B151-67971FB4FDE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1" name="Picture 20">
              <a:extLst>
                <a:ext uri="{FF2B5EF4-FFF2-40B4-BE49-F238E27FC236}">
                  <a16:creationId xmlns:a16="http://schemas.microsoft.com/office/drawing/2014/main" id="{FCD83954-E22A-41A6-B118-68FF13C5A7D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2" name="Picture 21">
            <a:extLst>
              <a:ext uri="{FF2B5EF4-FFF2-40B4-BE49-F238E27FC236}">
                <a16:creationId xmlns:a16="http://schemas.microsoft.com/office/drawing/2014/main" id="{165C64E9-CEE7-4A96-A7CD-11EFB5031A69}"/>
              </a:ext>
            </a:extLst>
          </p:cNvPr>
          <p:cNvPicPr>
            <a:picLocks noChangeAspect="1"/>
          </p:cNvPicPr>
          <p:nvPr/>
        </p:nvPicPr>
        <p:blipFill>
          <a:blip r:embed="rId11"/>
          <a:stretch>
            <a:fillRect/>
          </a:stretch>
        </p:blipFill>
        <p:spPr>
          <a:xfrm>
            <a:off x="7699512" y="4392338"/>
            <a:ext cx="3876039" cy="2423680"/>
          </a:xfrm>
          <a:prstGeom prst="rect">
            <a:avLst/>
          </a:prstGeom>
        </p:spPr>
      </p:pic>
    </p:spTree>
    <p:extLst>
      <p:ext uri="{BB962C8B-B14F-4D97-AF65-F5344CB8AC3E}">
        <p14:creationId xmlns:p14="http://schemas.microsoft.com/office/powerpoint/2010/main" val="351059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par>
                                <p:cTn id="19" presetID="22" presetClass="entr" presetSubtype="2"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par>
                                <p:cTn id="27" presetID="22" presetClass="entr" presetSubtype="8"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6"/>
                </p:tgtEl>
              </p:cMediaNode>
            </p:video>
          </p:childTnLst>
        </p:cTn>
      </p:par>
    </p:tnLst>
    <p:bldLst>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uôn bán trái phép động vật hoang dã - Những hệ lụy đáng báo động -  ThienNhien.Net | Con người và Thiên nhiên">
            <a:extLst>
              <a:ext uri="{FF2B5EF4-FFF2-40B4-BE49-F238E27FC236}">
                <a16:creationId xmlns:a16="http://schemas.microsoft.com/office/drawing/2014/main" id="{92C1AA7B-6BC9-4BF4-9B62-DBB6F527B3A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735667"/>
            <a:ext cx="5291666" cy="33866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ình trạng buôn bán động vật hoang dã bắt đầu &quot;nóng&quot; trở lại -  ThienNhien.Net | Con người và Thiên nhiên">
            <a:extLst>
              <a:ext uri="{FF2B5EF4-FFF2-40B4-BE49-F238E27FC236}">
                <a16:creationId xmlns:a16="http://schemas.microsoft.com/office/drawing/2014/main" id="{240AD690-F8BE-4A39-872A-90D221FB43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1735667"/>
            <a:ext cx="5291667" cy="33866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5E8206-9A1D-4674-934A-18738FFCADD6}"/>
              </a:ext>
            </a:extLst>
          </p:cNvPr>
          <p:cNvSpPr txBox="1"/>
          <p:nvPr/>
        </p:nvSpPr>
        <p:spPr>
          <a:xfrm>
            <a:off x="235528" y="409441"/>
            <a:ext cx="11720944" cy="954107"/>
          </a:xfrm>
          <a:prstGeom prst="rect">
            <a:avLst/>
          </a:prstGeom>
          <a:noFill/>
        </p:spPr>
        <p:txBody>
          <a:bodyPr wrap="square" rtlCol="0">
            <a:spAutoFit/>
          </a:bodyPr>
          <a:lstStyle/>
          <a:p>
            <a:pPr algn="just"/>
            <a:r>
              <a:rPr lang="vi-VN" sz="2800">
                <a:solidFill>
                  <a:srgbClr val="1B04FA"/>
                </a:solidFill>
                <a:latin typeface="Arial" panose="020B0604020202020204" pitchFamily="34" charset="0"/>
                <a:cs typeface="Arial" panose="020B0604020202020204" pitchFamily="34" charset="0"/>
              </a:rPr>
              <a:t>Nạn săn trộm và mua bán bất hợp pháp các sản phẩm như ngà voi, sừng tê giác =&gt; số lượng các loài động vật hoang dã suy giảm đáng kể</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31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2681D8-1F54-4B63-B03E-A670F285F68C}"/>
              </a:ext>
            </a:extLst>
          </p:cNvPr>
          <p:cNvSpPr/>
          <p:nvPr/>
        </p:nvSpPr>
        <p:spPr>
          <a:xfrm>
            <a:off x="283029" y="220483"/>
            <a:ext cx="11625942" cy="523220"/>
          </a:xfrm>
          <a:prstGeom prst="rect">
            <a:avLst/>
          </a:prstGeom>
        </p:spPr>
        <p:txBody>
          <a:bodyPr wrap="square">
            <a:spAutoFit/>
          </a:bodyPr>
          <a:lstStyle/>
          <a:p>
            <a:pPr algn="just"/>
            <a:r>
              <a:rPr lang="vi-VN" sz="2800" b="1">
                <a:solidFill>
                  <a:srgbClr val="1B04FA"/>
                </a:solidFill>
                <a:latin typeface="Arial" panose="020B0604020202020204" pitchFamily="34" charset="0"/>
                <a:cs typeface="Arial" panose="020B0604020202020204" pitchFamily="34" charset="0"/>
              </a:rPr>
              <a:t>* Biện pháp</a:t>
            </a:r>
            <a:endParaRPr lang="en-US">
              <a:solidFill>
                <a:srgbClr val="1B04FA"/>
              </a:solidFill>
            </a:endParaRPr>
          </a:p>
        </p:txBody>
      </p:sp>
      <p:sp>
        <p:nvSpPr>
          <p:cNvPr id="6" name="Rectangle 5">
            <a:extLst>
              <a:ext uri="{FF2B5EF4-FFF2-40B4-BE49-F238E27FC236}">
                <a16:creationId xmlns:a16="http://schemas.microsoft.com/office/drawing/2014/main" id="{696FF068-BBD4-4FA9-977E-0C9CB2B85EF1}"/>
              </a:ext>
            </a:extLst>
          </p:cNvPr>
          <p:cNvSpPr/>
          <p:nvPr/>
        </p:nvSpPr>
        <p:spPr>
          <a:xfrm>
            <a:off x="95003" y="811042"/>
            <a:ext cx="11625942"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Một số quốc gia thành lập các khu bảo tồn tự nhiên, vườn quốc gia, khu dự trữ sinh quyển để bảo vệ các loài động vật quý hiếm.</a:t>
            </a:r>
          </a:p>
        </p:txBody>
      </p:sp>
      <p:grpSp>
        <p:nvGrpSpPr>
          <p:cNvPr id="9" name="Group 8">
            <a:extLst>
              <a:ext uri="{FF2B5EF4-FFF2-40B4-BE49-F238E27FC236}">
                <a16:creationId xmlns:a16="http://schemas.microsoft.com/office/drawing/2014/main" id="{B0326D15-3A72-408E-87AD-86D8CA708BBF}"/>
              </a:ext>
            </a:extLst>
          </p:cNvPr>
          <p:cNvGrpSpPr/>
          <p:nvPr/>
        </p:nvGrpSpPr>
        <p:grpSpPr>
          <a:xfrm>
            <a:off x="73363" y="2085952"/>
            <a:ext cx="6017993" cy="4511873"/>
            <a:chOff x="73363" y="2085952"/>
            <a:chExt cx="6017993" cy="4511873"/>
          </a:xfrm>
        </p:grpSpPr>
        <p:pic>
          <p:nvPicPr>
            <p:cNvPr id="7" name="Picture 6">
              <a:extLst>
                <a:ext uri="{FF2B5EF4-FFF2-40B4-BE49-F238E27FC236}">
                  <a16:creationId xmlns:a16="http://schemas.microsoft.com/office/drawing/2014/main" id="{667630A7-EA1A-4AE4-B3A4-939B5682D534}"/>
                </a:ext>
              </a:extLst>
            </p:cNvPr>
            <p:cNvPicPr>
              <a:picLocks noChangeAspect="1"/>
            </p:cNvPicPr>
            <p:nvPr/>
          </p:nvPicPr>
          <p:blipFill>
            <a:blip r:embed="rId3"/>
            <a:stretch>
              <a:fillRect/>
            </a:stretch>
          </p:blipFill>
          <p:spPr>
            <a:xfrm>
              <a:off x="95003" y="2085952"/>
              <a:ext cx="5766329" cy="3742432"/>
            </a:xfrm>
            <a:prstGeom prst="rect">
              <a:avLst/>
            </a:prstGeom>
          </p:spPr>
        </p:pic>
        <p:sp>
          <p:nvSpPr>
            <p:cNvPr id="8" name="Rectangle 7">
              <a:extLst>
                <a:ext uri="{FF2B5EF4-FFF2-40B4-BE49-F238E27FC236}">
                  <a16:creationId xmlns:a16="http://schemas.microsoft.com/office/drawing/2014/main" id="{42F5F922-C46D-4ECD-8DF2-F100D705137E}"/>
                </a:ext>
              </a:extLst>
            </p:cNvPr>
            <p:cNvSpPr/>
            <p:nvPr/>
          </p:nvSpPr>
          <p:spPr>
            <a:xfrm>
              <a:off x="73363" y="5828384"/>
              <a:ext cx="6017993" cy="769441"/>
            </a:xfrm>
            <a:prstGeom prst="rect">
              <a:avLst/>
            </a:prstGeom>
          </p:spPr>
          <p:txBody>
            <a:bodyPr wrap="none">
              <a:spAutoFit/>
            </a:bodyPr>
            <a:lstStyle/>
            <a:p>
              <a:pPr algn="ctr"/>
              <a:r>
                <a:rPr lang="vi-VN" sz="2200">
                  <a:solidFill>
                    <a:srgbClr val="00B050"/>
                  </a:solidFill>
                  <a:latin typeface="Arial" panose="020B0604020202020204" pitchFamily="34" charset="0"/>
                  <a:cs typeface="Arial" panose="020B0604020202020204" pitchFamily="34" charset="0"/>
                </a:rPr>
                <a:t>Vườn Quốc gia Ruaha </a:t>
              </a:r>
              <a:r>
                <a:rPr lang="en-US" sz="2200">
                  <a:solidFill>
                    <a:srgbClr val="00B050"/>
                  </a:solidFill>
                  <a:latin typeface="Arial" panose="020B0604020202020204" pitchFamily="34" charset="0"/>
                  <a:cs typeface="Arial" panose="020B0604020202020204" pitchFamily="34" charset="0"/>
                </a:rPr>
                <a:t>sở hữu nhiều động vật </a:t>
              </a:r>
              <a:endParaRPr lang="vi-VN" sz="2200">
                <a:solidFill>
                  <a:srgbClr val="00B050"/>
                </a:solidFill>
                <a:latin typeface="Arial" panose="020B0604020202020204" pitchFamily="34" charset="0"/>
                <a:cs typeface="Arial" panose="020B0604020202020204" pitchFamily="34" charset="0"/>
              </a:endParaRPr>
            </a:p>
            <a:p>
              <a:pPr algn="ctr"/>
              <a:r>
                <a:rPr lang="en-US" sz="2200">
                  <a:solidFill>
                    <a:srgbClr val="00B050"/>
                  </a:solidFill>
                  <a:latin typeface="Arial" panose="020B0604020202020204" pitchFamily="34" charset="0"/>
                  <a:cs typeface="Arial" panose="020B0604020202020204" pitchFamily="34" charset="0"/>
                </a:rPr>
                <a:t>hoang dã, qúy hiếm tại Châu Phi</a:t>
              </a:r>
            </a:p>
          </p:txBody>
        </p:sp>
      </p:grpSp>
      <p:grpSp>
        <p:nvGrpSpPr>
          <p:cNvPr id="12" name="Group 11">
            <a:extLst>
              <a:ext uri="{FF2B5EF4-FFF2-40B4-BE49-F238E27FC236}">
                <a16:creationId xmlns:a16="http://schemas.microsoft.com/office/drawing/2014/main" id="{910D52AB-106C-4AB6-8D0B-77DD0B46133A}"/>
              </a:ext>
            </a:extLst>
          </p:cNvPr>
          <p:cNvGrpSpPr/>
          <p:nvPr/>
        </p:nvGrpSpPr>
        <p:grpSpPr>
          <a:xfrm>
            <a:off x="6330670" y="2085952"/>
            <a:ext cx="5510793" cy="4176449"/>
            <a:chOff x="6330670" y="2085952"/>
            <a:chExt cx="5510793" cy="4176449"/>
          </a:xfrm>
        </p:grpSpPr>
        <p:pic>
          <p:nvPicPr>
            <p:cNvPr id="10" name="Picture 9">
              <a:extLst>
                <a:ext uri="{FF2B5EF4-FFF2-40B4-BE49-F238E27FC236}">
                  <a16:creationId xmlns:a16="http://schemas.microsoft.com/office/drawing/2014/main" id="{9090D091-48F6-4420-AD77-21EFADE639DC}"/>
                </a:ext>
              </a:extLst>
            </p:cNvPr>
            <p:cNvPicPr>
              <a:picLocks noChangeAspect="1"/>
            </p:cNvPicPr>
            <p:nvPr/>
          </p:nvPicPr>
          <p:blipFill>
            <a:blip r:embed="rId4"/>
            <a:stretch>
              <a:fillRect/>
            </a:stretch>
          </p:blipFill>
          <p:spPr>
            <a:xfrm>
              <a:off x="6330670" y="2085952"/>
              <a:ext cx="5510793" cy="3609408"/>
            </a:xfrm>
            <a:prstGeom prst="rect">
              <a:avLst/>
            </a:prstGeom>
          </p:spPr>
        </p:pic>
        <p:sp>
          <p:nvSpPr>
            <p:cNvPr id="11" name="Rectangle 10">
              <a:extLst>
                <a:ext uri="{FF2B5EF4-FFF2-40B4-BE49-F238E27FC236}">
                  <a16:creationId xmlns:a16="http://schemas.microsoft.com/office/drawing/2014/main" id="{E8F5075B-23A2-402E-9B78-0B2FF23EC713}"/>
                </a:ext>
              </a:extLst>
            </p:cNvPr>
            <p:cNvSpPr/>
            <p:nvPr/>
          </p:nvSpPr>
          <p:spPr>
            <a:xfrm>
              <a:off x="7690137" y="5831514"/>
              <a:ext cx="3064109" cy="430887"/>
            </a:xfrm>
            <a:prstGeom prst="rect">
              <a:avLst/>
            </a:prstGeom>
          </p:spPr>
          <p:txBody>
            <a:bodyPr wrap="none">
              <a:spAutoFit/>
            </a:bodyPr>
            <a:lstStyle/>
            <a:p>
              <a:r>
                <a:rPr lang="vi-VN" sz="2200">
                  <a:solidFill>
                    <a:srgbClr val="00B050"/>
                  </a:solidFill>
                  <a:latin typeface="Arial" panose="020B0604020202020204" pitchFamily="34" charset="0"/>
                  <a:cs typeface="Arial" panose="020B0604020202020204" pitchFamily="34" charset="0"/>
                </a:rPr>
                <a:t>Vườn quốc gia Chobe </a:t>
              </a:r>
              <a:endParaRPr lang="en-US" sz="2200">
                <a:solidFill>
                  <a:srgbClr val="00B050"/>
                </a:solidFill>
                <a:latin typeface="Arial" panose="020B0604020202020204" pitchFamily="34" charset="0"/>
                <a:cs typeface="Arial" panose="020B0604020202020204" pitchFamily="34" charset="0"/>
              </a:endParaRPr>
            </a:p>
          </p:txBody>
        </p:sp>
      </p:grpSp>
      <p:pic>
        <p:nvPicPr>
          <p:cNvPr id="13" name="Picture 12">
            <a:extLst>
              <a:ext uri="{FF2B5EF4-FFF2-40B4-BE49-F238E27FC236}">
                <a16:creationId xmlns:a16="http://schemas.microsoft.com/office/drawing/2014/main" id="{6F267246-714C-4FAC-B4EE-31261F32428E}"/>
              </a:ext>
            </a:extLst>
          </p:cNvPr>
          <p:cNvPicPr>
            <a:picLocks noChangeAspect="1"/>
          </p:cNvPicPr>
          <p:nvPr/>
        </p:nvPicPr>
        <p:blipFill>
          <a:blip r:embed="rId5"/>
          <a:stretch>
            <a:fillRect/>
          </a:stretch>
        </p:blipFill>
        <p:spPr>
          <a:xfrm>
            <a:off x="-82976" y="2085952"/>
            <a:ext cx="6330670" cy="4534069"/>
          </a:xfrm>
          <a:prstGeom prst="rect">
            <a:avLst/>
          </a:prstGeom>
        </p:spPr>
      </p:pic>
      <p:grpSp>
        <p:nvGrpSpPr>
          <p:cNvPr id="16" name="Group 15">
            <a:extLst>
              <a:ext uri="{FF2B5EF4-FFF2-40B4-BE49-F238E27FC236}">
                <a16:creationId xmlns:a16="http://schemas.microsoft.com/office/drawing/2014/main" id="{5D81DF3A-8B3D-440C-BCEA-6845CF9EBE73}"/>
              </a:ext>
            </a:extLst>
          </p:cNvPr>
          <p:cNvGrpSpPr/>
          <p:nvPr/>
        </p:nvGrpSpPr>
        <p:grpSpPr>
          <a:xfrm>
            <a:off x="5907974" y="2119123"/>
            <a:ext cx="6036257" cy="4478702"/>
            <a:chOff x="5907974" y="2119123"/>
            <a:chExt cx="6036257" cy="4478702"/>
          </a:xfrm>
        </p:grpSpPr>
        <p:pic>
          <p:nvPicPr>
            <p:cNvPr id="14" name="Picture 13">
              <a:extLst>
                <a:ext uri="{FF2B5EF4-FFF2-40B4-BE49-F238E27FC236}">
                  <a16:creationId xmlns:a16="http://schemas.microsoft.com/office/drawing/2014/main" id="{D6A5AE32-2BB3-4F76-9DF0-F617AB118869}"/>
                </a:ext>
              </a:extLst>
            </p:cNvPr>
            <p:cNvPicPr>
              <a:picLocks noChangeAspect="1"/>
            </p:cNvPicPr>
            <p:nvPr/>
          </p:nvPicPr>
          <p:blipFill rotWithShape="1">
            <a:blip r:embed="rId6"/>
            <a:srcRect l="3438"/>
            <a:stretch/>
          </p:blipFill>
          <p:spPr>
            <a:xfrm>
              <a:off x="5907974" y="2119123"/>
              <a:ext cx="6036257" cy="4143278"/>
            </a:xfrm>
            <a:prstGeom prst="rect">
              <a:avLst/>
            </a:prstGeom>
          </p:spPr>
        </p:pic>
        <p:sp>
          <p:nvSpPr>
            <p:cNvPr id="15" name="Rectangle 14">
              <a:extLst>
                <a:ext uri="{FF2B5EF4-FFF2-40B4-BE49-F238E27FC236}">
                  <a16:creationId xmlns:a16="http://schemas.microsoft.com/office/drawing/2014/main" id="{F36D978C-368E-4DDE-96B2-9D0B647DF434}"/>
                </a:ext>
              </a:extLst>
            </p:cNvPr>
            <p:cNvSpPr/>
            <p:nvPr/>
          </p:nvSpPr>
          <p:spPr>
            <a:xfrm>
              <a:off x="7409500" y="6228493"/>
              <a:ext cx="3033203" cy="369332"/>
            </a:xfrm>
            <a:prstGeom prst="rect">
              <a:avLst/>
            </a:prstGeom>
          </p:spPr>
          <p:txBody>
            <a:bodyPr wrap="none">
              <a:spAutoFit/>
            </a:bodyPr>
            <a:lstStyle/>
            <a:p>
              <a:r>
                <a:rPr lang="en-US">
                  <a:solidFill>
                    <a:srgbClr val="000000"/>
                  </a:solidFill>
                  <a:latin typeface="Roboto" panose="02000000000000000000" pitchFamily="2" charset="0"/>
                </a:rPr>
                <a:t>Khu bảo tồn Kalahari Game </a:t>
              </a:r>
              <a:endParaRPr lang="en-US"/>
            </a:p>
          </p:txBody>
        </p:sp>
      </p:grpSp>
    </p:spTree>
    <p:extLst>
      <p:ext uri="{BB962C8B-B14F-4D97-AF65-F5344CB8AC3E}">
        <p14:creationId xmlns:p14="http://schemas.microsoft.com/office/powerpoint/2010/main" val="150952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picture containing text, sky, elephant, outdoor&#10;&#10;Description automatically generated">
            <a:extLst>
              <a:ext uri="{FF2B5EF4-FFF2-40B4-BE49-F238E27FC236}">
                <a16:creationId xmlns:a16="http://schemas.microsoft.com/office/drawing/2014/main" id="{46E0C788-9D6E-44CB-9295-BDF65FD15A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12" r="9589"/>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96FF068-BBD4-4FA9-977E-0C9CB2B85EF1}"/>
              </a:ext>
            </a:extLst>
          </p:cNvPr>
          <p:cNvSpPr/>
          <p:nvPr/>
        </p:nvSpPr>
        <p:spPr>
          <a:xfrm>
            <a:off x="8849771" y="1733557"/>
            <a:ext cx="3251185" cy="3742762"/>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a:solidFill>
                  <a:srgbClr val="1B04FA"/>
                </a:solidFill>
                <a:latin typeface="Arial" panose="020B0604020202020204" pitchFamily="34" charset="0"/>
                <a:cs typeface="Arial" panose="020B0604020202020204" pitchFamily="34" charset="0"/>
              </a:rPr>
              <a:t>Phần lớn các quốc gia đều có quy định rất nghiêm đối với việc săn bắn, mua bán động vật hoang dã.</a:t>
            </a:r>
          </a:p>
        </p:txBody>
      </p:sp>
    </p:spTree>
    <p:extLst>
      <p:ext uri="{BB962C8B-B14F-4D97-AF65-F5344CB8AC3E}">
        <p14:creationId xmlns:p14="http://schemas.microsoft.com/office/powerpoint/2010/main" val="1522223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58CD920-D799-4C58-B99E-9465804DB97F}"/>
              </a:ext>
            </a:extLst>
          </p:cNvPr>
          <p:cNvSpPr/>
          <p:nvPr/>
        </p:nvSpPr>
        <p:spPr>
          <a:xfrm>
            <a:off x="496874" y="357298"/>
            <a:ext cx="11198251" cy="1077218"/>
          </a:xfrm>
          <a:prstGeom prst="rect">
            <a:avLst/>
          </a:prstGeom>
          <a:solidFill>
            <a:schemeClr val="bg1"/>
          </a:solidFill>
        </p:spPr>
        <p:txBody>
          <a:bodyPr wrap="square">
            <a:spAutoFit/>
          </a:bodyPr>
          <a:lstStyle/>
          <a:p>
            <a:r>
              <a:rPr lang="vi-VN" sz="3200">
                <a:solidFill>
                  <a:srgbClr val="1B04FA"/>
                </a:solidFill>
                <a:latin typeface="Arial" panose="020B0604020202020204" pitchFamily="34" charset="0"/>
                <a:cs typeface="Arial" panose="020B0604020202020204" pitchFamily="34" charset="0"/>
              </a:rPr>
              <a:t>Các nước trong khu vực đã có nhiều biện pháp như hợp tác để thành lập “vành đai xanh” chống hoang mạc hóa,...</a:t>
            </a:r>
            <a:endParaRPr lang="en-US" sz="3200">
              <a:solidFill>
                <a:srgbClr val="1B04FA"/>
              </a:solidFill>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2F0B24D7-9997-43EA-A911-123520054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448" y="1948815"/>
            <a:ext cx="5423067" cy="36475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ức tường sống' chặn sa mạc hóa -4">
            <a:extLst>
              <a:ext uri="{FF2B5EF4-FFF2-40B4-BE49-F238E27FC236}">
                <a16:creationId xmlns:a16="http://schemas.microsoft.com/office/drawing/2014/main" id="{8E769EDA-FDA1-43C5-9A1F-796238912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110" y="1948815"/>
            <a:ext cx="6107812" cy="36475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6405348-12CC-4252-AFD4-C87EAD827564}"/>
              </a:ext>
            </a:extLst>
          </p:cNvPr>
          <p:cNvSpPr/>
          <p:nvPr/>
        </p:nvSpPr>
        <p:spPr>
          <a:xfrm>
            <a:off x="251541" y="5797526"/>
            <a:ext cx="11694974" cy="830997"/>
          </a:xfrm>
          <a:prstGeom prst="rect">
            <a:avLst/>
          </a:prstGeom>
        </p:spPr>
        <p:txBody>
          <a:bodyPr wrap="square">
            <a:spAutoFit/>
          </a:bodyPr>
          <a:lstStyle/>
          <a:p>
            <a:pPr algn="ctr"/>
            <a:r>
              <a:rPr lang="en-US" sz="2400">
                <a:solidFill>
                  <a:srgbClr val="FF0066"/>
                </a:solidFill>
                <a:latin typeface="Arial" panose="020B0604020202020204" pitchFamily="34" charset="0"/>
                <a:cs typeface="Arial" panose="020B0604020202020204" pitchFamily="34" charset="0"/>
              </a:rPr>
              <a:t>Great Green Wall đặt mục tiêu lập một vành đai rừng dài 8.000km cắt ngang châu Phi </a:t>
            </a:r>
            <a:r>
              <a:rPr lang="vi-VN" sz="2400">
                <a:solidFill>
                  <a:srgbClr val="FF0066"/>
                </a:solidFill>
                <a:latin typeface="Arial" panose="020B0604020202020204" pitchFamily="34" charset="0"/>
                <a:cs typeface="Arial" panose="020B0604020202020204" pitchFamily="34" charset="0"/>
              </a:rPr>
              <a:t>bao gồm các loại cây chịu hạn như keo, gụ, sầu đâu, đặc biệt là cây baobab.</a:t>
            </a:r>
            <a:endParaRPr lang="en-US" sz="240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20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arn(inVertical)">
                                      <p:cBhvr>
                                        <p:cTn id="12" dur="500"/>
                                        <p:tgtEl>
                                          <p:spTgt spid="4100"/>
                                        </p:tgtEl>
                                      </p:cBhvr>
                                    </p:animEffect>
                                  </p:childTnLst>
                                </p:cTn>
                              </p:par>
                              <p:par>
                                <p:cTn id="13" presetID="16" presetClass="entr" presetSubtype="2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barn(inVertical)">
                                      <p:cBhvr>
                                        <p:cTn id="15" dur="500"/>
                                        <p:tgtEl>
                                          <p:spTgt spid="4098"/>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155057" y="1518736"/>
            <a:ext cx="11922148" cy="1077218"/>
          </a:xfrm>
          <a:prstGeom prst="rect">
            <a:avLst/>
          </a:prstGeom>
          <a:noFill/>
          <a:ln>
            <a:solidFill>
              <a:srgbClr val="0070C0"/>
            </a:solidFill>
            <a:prstDash val="sysDash"/>
          </a:ln>
        </p:spPr>
        <p:txBody>
          <a:bodyPr wrap="square" rtlCol="0">
            <a:spAutoFit/>
          </a:bodyPr>
          <a:lstStyle/>
          <a:p>
            <a:pPr algn="just"/>
            <a:r>
              <a:rPr lang="vi-VN" sz="3200">
                <a:solidFill>
                  <a:srgbClr val="FF0066"/>
                </a:solidFill>
                <a:latin typeface="Arial" panose="020B0604020202020204" pitchFamily="34" charset="0"/>
                <a:cs typeface="Arial" panose="020B0604020202020204" pitchFamily="34" charset="0"/>
              </a:rPr>
              <a:t>Em hãy hoàn thành bảng tổng hợp thông tin về phương thức khai thác, sử dụng và bảo vệ thiên nhiên châu Phi theo mẫu sau:</a:t>
            </a:r>
            <a:endParaRPr lang="en-US" sz="3200" dirty="0">
              <a:solidFill>
                <a:srgbClr val="FF0066"/>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5799140" cy="1082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490193" y="460986"/>
            <a:ext cx="7589520" cy="707886"/>
          </a:xfrm>
          <a:prstGeom prst="rect">
            <a:avLst/>
          </a:prstGeom>
          <a:noFill/>
        </p:spPr>
        <p:txBody>
          <a:bodyPr wrap="square" rtlCol="0">
            <a:spAutoFit/>
          </a:bodyPr>
          <a:lstStyle/>
          <a:p>
            <a:r>
              <a:rPr lang="en-US" sz="4000" b="1">
                <a:solidFill>
                  <a:srgbClr val="FFFF00"/>
                </a:solidFill>
                <a:latin typeface="Arial" panose="020B0604020202020204" pitchFamily="34" charset="0"/>
                <a:cs typeface="Arial" panose="020B0604020202020204" pitchFamily="34" charset="0"/>
              </a:rPr>
              <a:t>THỬ THÁCH CHO EM</a:t>
            </a:r>
          </a:p>
        </p:txBody>
      </p:sp>
      <p:graphicFrame>
        <p:nvGraphicFramePr>
          <p:cNvPr id="2" name="Table 2">
            <a:extLst>
              <a:ext uri="{FF2B5EF4-FFF2-40B4-BE49-F238E27FC236}">
                <a16:creationId xmlns:a16="http://schemas.microsoft.com/office/drawing/2014/main" id="{3CA6E1D7-D8F9-477D-A253-6B5CD27B2C57}"/>
              </a:ext>
            </a:extLst>
          </p:cNvPr>
          <p:cNvGraphicFramePr>
            <a:graphicFrameLocks noGrp="1"/>
          </p:cNvGraphicFramePr>
          <p:nvPr>
            <p:extLst>
              <p:ext uri="{D42A27DB-BD31-4B8C-83A1-F6EECF244321}">
                <p14:modId xmlns:p14="http://schemas.microsoft.com/office/powerpoint/2010/main" val="3294400440"/>
              </p:ext>
            </p:extLst>
          </p:nvPr>
        </p:nvGraphicFramePr>
        <p:xfrm>
          <a:off x="0" y="2680441"/>
          <a:ext cx="12208308" cy="3249296"/>
        </p:xfrm>
        <a:graphic>
          <a:graphicData uri="http://schemas.openxmlformats.org/drawingml/2006/table">
            <a:tbl>
              <a:tblPr firstRow="1" bandRow="1">
                <a:tableStyleId>{5C22544A-7EE6-4342-B048-85BDC9FD1C3A}</a:tableStyleId>
              </a:tblPr>
              <a:tblGrid>
                <a:gridCol w="4232291">
                  <a:extLst>
                    <a:ext uri="{9D8B030D-6E8A-4147-A177-3AD203B41FA5}">
                      <a16:colId xmlns:a16="http://schemas.microsoft.com/office/drawing/2014/main" val="692106191"/>
                    </a:ext>
                  </a:extLst>
                </a:gridCol>
                <a:gridCol w="2333286">
                  <a:extLst>
                    <a:ext uri="{9D8B030D-6E8A-4147-A177-3AD203B41FA5}">
                      <a16:colId xmlns:a16="http://schemas.microsoft.com/office/drawing/2014/main" val="2509902104"/>
                    </a:ext>
                  </a:extLst>
                </a:gridCol>
                <a:gridCol w="1837719">
                  <a:extLst>
                    <a:ext uri="{9D8B030D-6E8A-4147-A177-3AD203B41FA5}">
                      <a16:colId xmlns:a16="http://schemas.microsoft.com/office/drawing/2014/main" val="320320744"/>
                    </a:ext>
                  </a:extLst>
                </a:gridCol>
                <a:gridCol w="2079421">
                  <a:extLst>
                    <a:ext uri="{9D8B030D-6E8A-4147-A177-3AD203B41FA5}">
                      <a16:colId xmlns:a16="http://schemas.microsoft.com/office/drawing/2014/main" val="3648103391"/>
                    </a:ext>
                  </a:extLst>
                </a:gridCol>
                <a:gridCol w="1725591">
                  <a:extLst>
                    <a:ext uri="{9D8B030D-6E8A-4147-A177-3AD203B41FA5}">
                      <a16:colId xmlns:a16="http://schemas.microsoft.com/office/drawing/2014/main" val="857589422"/>
                    </a:ext>
                  </a:extLst>
                </a:gridCol>
              </a:tblGrid>
              <a:tr h="0">
                <a:tc>
                  <a:txBody>
                    <a:bodyPr/>
                    <a:lstStyle/>
                    <a:p>
                      <a:endParaRPr lang="en-US" sz="2400">
                        <a:latin typeface="Arial" panose="020B0604020202020204" pitchFamily="34" charset="0"/>
                        <a:cs typeface="Arial" panose="020B0604020202020204" pitchFamily="34" charset="0"/>
                      </a:endParaRPr>
                    </a:p>
                  </a:txBody>
                  <a:tcPr/>
                </a:tc>
                <a:tc>
                  <a:txBody>
                    <a:bodyPr/>
                    <a:lstStyle/>
                    <a:p>
                      <a:pPr algn="ctr"/>
                      <a:r>
                        <a:rPr lang="vi-VN" sz="2400" b="0">
                          <a:latin typeface="Arial" panose="020B0604020202020204" pitchFamily="34" charset="0"/>
                          <a:cs typeface="Arial" panose="020B0604020202020204" pitchFamily="34" charset="0"/>
                        </a:rPr>
                        <a:t>MT</a:t>
                      </a:r>
                      <a:endParaRPr lang="en-US" sz="2400" b="0">
                        <a:latin typeface="Arial" panose="020B0604020202020204" pitchFamily="34" charset="0"/>
                        <a:cs typeface="Arial" panose="020B0604020202020204" pitchFamily="34" charset="0"/>
                      </a:endParaRPr>
                    </a:p>
                    <a:p>
                      <a:pPr algn="ctr"/>
                      <a:r>
                        <a:rPr lang="en-US" sz="2400" b="0">
                          <a:latin typeface="Arial" panose="020B0604020202020204" pitchFamily="34" charset="0"/>
                          <a:cs typeface="Arial" panose="020B0604020202020204" pitchFamily="34" charset="0"/>
                        </a:rPr>
                        <a:t>xích đạo</a:t>
                      </a:r>
                    </a:p>
                  </a:txBody>
                  <a:tcPr/>
                </a:tc>
                <a:tc>
                  <a:txBody>
                    <a:bodyPr/>
                    <a:lstStyle/>
                    <a:p>
                      <a:pPr algn="ctr"/>
                      <a:r>
                        <a:rPr lang="vi-VN" sz="2400" b="0">
                          <a:latin typeface="Arial" panose="020B0604020202020204" pitchFamily="34" charset="0"/>
                          <a:cs typeface="Arial" panose="020B0604020202020204" pitchFamily="34" charset="0"/>
                        </a:rPr>
                        <a:t>MT</a:t>
                      </a:r>
                      <a:endParaRPr lang="en-US" sz="2400" b="0">
                        <a:latin typeface="Arial" panose="020B0604020202020204" pitchFamily="34" charset="0"/>
                        <a:cs typeface="Arial" panose="020B0604020202020204" pitchFamily="34" charset="0"/>
                      </a:endParaRPr>
                    </a:p>
                    <a:p>
                      <a:pPr algn="ctr"/>
                      <a:r>
                        <a:rPr lang="en-US" sz="2400" b="0">
                          <a:latin typeface="Arial" panose="020B0604020202020204" pitchFamily="34" charset="0"/>
                          <a:cs typeface="Arial" panose="020B0604020202020204" pitchFamily="34" charset="0"/>
                        </a:rPr>
                        <a:t>nhiệt đới</a:t>
                      </a:r>
                    </a:p>
                  </a:txBody>
                  <a:tcPr/>
                </a:tc>
                <a:tc>
                  <a:txBody>
                    <a:bodyPr/>
                    <a:lstStyle/>
                    <a:p>
                      <a:pPr algn="ctr"/>
                      <a:r>
                        <a:rPr lang="vi-VN" sz="2400" b="0">
                          <a:latin typeface="Arial" panose="020B0604020202020204" pitchFamily="34" charset="0"/>
                          <a:cs typeface="Arial" panose="020B0604020202020204" pitchFamily="34" charset="0"/>
                        </a:rPr>
                        <a:t>MT </a:t>
                      </a:r>
                    </a:p>
                    <a:p>
                      <a:pPr algn="ctr"/>
                      <a:r>
                        <a:rPr lang="vi-VN" sz="2400" b="0">
                          <a:latin typeface="Arial" panose="020B0604020202020204" pitchFamily="34" charset="0"/>
                          <a:cs typeface="Arial" panose="020B0604020202020204" pitchFamily="34" charset="0"/>
                        </a:rPr>
                        <a:t>Hoang mạc</a:t>
                      </a:r>
                      <a:endParaRPr lang="en-US" sz="2400" b="0">
                        <a:latin typeface="Arial" panose="020B0604020202020204" pitchFamily="34" charset="0"/>
                        <a:cs typeface="Arial" panose="020B0604020202020204" pitchFamily="34" charset="0"/>
                      </a:endParaRPr>
                    </a:p>
                  </a:txBody>
                  <a:tcPr/>
                </a:tc>
                <a:tc>
                  <a:txBody>
                    <a:bodyPr/>
                    <a:lstStyle/>
                    <a:p>
                      <a:pPr algn="ctr"/>
                      <a:r>
                        <a:rPr lang="vi-VN" sz="2400" b="0">
                          <a:latin typeface="Arial" panose="020B0604020202020204" pitchFamily="34" charset="0"/>
                          <a:cs typeface="Arial" panose="020B0604020202020204" pitchFamily="34" charset="0"/>
                        </a:rPr>
                        <a:t>MT</a:t>
                      </a:r>
                    </a:p>
                    <a:p>
                      <a:pPr algn="ctr"/>
                      <a:r>
                        <a:rPr lang="vi-VN" sz="2400" b="0">
                          <a:latin typeface="Arial" panose="020B0604020202020204" pitchFamily="34" charset="0"/>
                          <a:cs typeface="Arial" panose="020B0604020202020204" pitchFamily="34" charset="0"/>
                        </a:rPr>
                        <a:t>Cận nhiệt</a:t>
                      </a:r>
                      <a:endParaRPr lang="en-US" sz="2400"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38931916"/>
                  </a:ext>
                </a:extLst>
              </a:tr>
              <a:tr h="1213168">
                <a:tc>
                  <a:txBody>
                    <a:bodyPr/>
                    <a:lstStyle/>
                    <a:p>
                      <a:r>
                        <a:rPr lang="en-US" sz="2400">
                          <a:solidFill>
                            <a:srgbClr val="1B04FA"/>
                          </a:solidFill>
                          <a:latin typeface="Arial" panose="020B0604020202020204" pitchFamily="34" charset="0"/>
                          <a:cs typeface="Arial" panose="020B0604020202020204" pitchFamily="34" charset="0"/>
                        </a:rPr>
                        <a:t>Ph</a:t>
                      </a:r>
                      <a:r>
                        <a:rPr lang="vi-VN" sz="2400">
                          <a:solidFill>
                            <a:srgbClr val="1B04FA"/>
                          </a:solidFill>
                          <a:latin typeface="Arial" panose="020B0604020202020204" pitchFamily="34" charset="0"/>
                          <a:cs typeface="Arial" panose="020B0604020202020204" pitchFamily="34" charset="0"/>
                        </a:rPr>
                        <a:t>ư</a:t>
                      </a:r>
                      <a:r>
                        <a:rPr lang="en-US" sz="2400">
                          <a:solidFill>
                            <a:srgbClr val="1B04FA"/>
                          </a:solidFill>
                          <a:latin typeface="Arial" panose="020B0604020202020204" pitchFamily="34" charset="0"/>
                          <a:cs typeface="Arial" panose="020B0604020202020204" pitchFamily="34" charset="0"/>
                        </a:rPr>
                        <a:t>ơng thức khai thác sử dụng và bảo vệ tự nhiên</a:t>
                      </a:r>
                    </a:p>
                  </a:txBody>
                  <a:tcPr>
                    <a:solidFill>
                      <a:srgbClr val="FCFEB0"/>
                    </a:solidFill>
                  </a:tcPr>
                </a:tc>
                <a:tc>
                  <a:txBody>
                    <a:bodyPr/>
                    <a:lstStyle/>
                    <a:p>
                      <a:endParaRPr lang="en-US" sz="2400">
                        <a:latin typeface="Arial" panose="020B0604020202020204" pitchFamily="34" charset="0"/>
                        <a:cs typeface="Arial" panose="020B0604020202020204" pitchFamily="34" charset="0"/>
                      </a:endParaRPr>
                    </a:p>
                  </a:txBody>
                  <a:tcPr>
                    <a:solidFill>
                      <a:srgbClr val="FCFEB0"/>
                    </a:solidFill>
                  </a:tcPr>
                </a:tc>
                <a:tc>
                  <a:txBody>
                    <a:bodyPr/>
                    <a:lstStyle/>
                    <a:p>
                      <a:endParaRPr lang="en-US" sz="2400">
                        <a:latin typeface="Arial" panose="020B0604020202020204" pitchFamily="34" charset="0"/>
                        <a:cs typeface="Arial" panose="020B0604020202020204" pitchFamily="34" charset="0"/>
                      </a:endParaRPr>
                    </a:p>
                  </a:txBody>
                  <a:tcPr>
                    <a:solidFill>
                      <a:srgbClr val="FCFEB0"/>
                    </a:solidFill>
                  </a:tcPr>
                </a:tc>
                <a:tc>
                  <a:txBody>
                    <a:bodyPr/>
                    <a:lstStyle/>
                    <a:p>
                      <a:endParaRPr lang="en-US" sz="2400">
                        <a:latin typeface="Arial" panose="020B0604020202020204" pitchFamily="34" charset="0"/>
                        <a:cs typeface="Arial" panose="020B0604020202020204" pitchFamily="34" charset="0"/>
                      </a:endParaRPr>
                    </a:p>
                  </a:txBody>
                  <a:tcPr>
                    <a:solidFill>
                      <a:srgbClr val="FCFEB0"/>
                    </a:solidFill>
                  </a:tcPr>
                </a:tc>
                <a:tc>
                  <a:txBody>
                    <a:bodyPr/>
                    <a:lstStyle/>
                    <a:p>
                      <a:endParaRPr lang="en-US" sz="2400">
                        <a:latin typeface="Arial" panose="020B0604020202020204" pitchFamily="34" charset="0"/>
                        <a:cs typeface="Arial" panose="020B0604020202020204" pitchFamily="34" charset="0"/>
                      </a:endParaRPr>
                    </a:p>
                  </a:txBody>
                  <a:tcPr>
                    <a:solidFill>
                      <a:srgbClr val="FCFEB0"/>
                    </a:solidFill>
                  </a:tcPr>
                </a:tc>
                <a:extLst>
                  <a:ext uri="{0D108BD9-81ED-4DB2-BD59-A6C34878D82A}">
                    <a16:rowId xmlns:a16="http://schemas.microsoft.com/office/drawing/2014/main" val="1748902597"/>
                  </a:ext>
                </a:extLst>
              </a:tr>
              <a:tr h="1213168">
                <a:tc>
                  <a:txBody>
                    <a:bodyPr/>
                    <a:lstStyle/>
                    <a:p>
                      <a:r>
                        <a:rPr lang="en-US" sz="2400">
                          <a:solidFill>
                            <a:srgbClr val="1B04FA"/>
                          </a:solidFill>
                          <a:latin typeface="Arial" panose="020B0604020202020204" pitchFamily="34" charset="0"/>
                          <a:cs typeface="Arial" panose="020B0604020202020204" pitchFamily="34" charset="0"/>
                        </a:rPr>
                        <a:t>Những vấn đề cần chú ý trong khai thác và sử dụng, bảo vệ thiên nhiên</a:t>
                      </a:r>
                    </a:p>
                  </a:txBody>
                  <a:tcPr>
                    <a:solidFill>
                      <a:schemeClr val="accent4">
                        <a:lumMod val="40000"/>
                        <a:lumOff val="60000"/>
                      </a:schemeClr>
                    </a:solidFill>
                  </a:tcPr>
                </a:tc>
                <a:tc>
                  <a:txBody>
                    <a:bodyPr/>
                    <a:lstStyle/>
                    <a:p>
                      <a:endParaRPr lang="en-US" sz="2400">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400">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400">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400">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val="1396493868"/>
                  </a:ext>
                </a:extLst>
              </a:tr>
            </a:tbl>
          </a:graphicData>
        </a:graphic>
      </p:graphicFrame>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470675" y="1467067"/>
            <a:ext cx="11721325" cy="1200329"/>
          </a:xfrm>
          <a:prstGeom prst="rect">
            <a:avLst/>
          </a:prstGeom>
          <a:noFill/>
          <a:ln>
            <a:solidFill>
              <a:srgbClr val="00B050"/>
            </a:solidFill>
            <a:prstDash val="sysDash"/>
          </a:ln>
        </p:spPr>
        <p:txBody>
          <a:bodyPr wrap="square" rtlCol="0">
            <a:spAutoFit/>
          </a:bodyPr>
          <a:lstStyle/>
          <a:p>
            <a:pPr algn="ctr"/>
            <a:r>
              <a:rPr lang="en-US" sz="3600">
                <a:solidFill>
                  <a:srgbClr val="1B04FA"/>
                </a:solidFill>
                <a:latin typeface="Arial" panose="020B0604020202020204" pitchFamily="34" charset="0"/>
                <a:cs typeface="Arial" panose="020B0604020202020204" pitchFamily="34" charset="0"/>
              </a:rPr>
              <a:t>Em hãy vẽ tranh hoặc viết một đoạn văn thể hiện thông điệp kêu gọi bảo vệ động vật hoang dã ở châu Phi.</a:t>
            </a:r>
          </a:p>
        </p:txBody>
      </p:sp>
      <p:pic>
        <p:nvPicPr>
          <p:cNvPr id="8" name="Picture 7" descr="A picture containing text&#10;&#10;Description automatically generated">
            <a:extLst>
              <a:ext uri="{FF2B5EF4-FFF2-40B4-BE49-F238E27FC236}">
                <a16:creationId xmlns:a16="http://schemas.microsoft.com/office/drawing/2014/main" id="{1C0E14F9-A934-40C9-A966-234C3A14C808}"/>
              </a:ext>
            </a:extLst>
          </p:cNvPr>
          <p:cNvPicPr>
            <a:picLocks noChangeAspect="1"/>
          </p:cNvPicPr>
          <p:nvPr/>
        </p:nvPicPr>
        <p:blipFill rotWithShape="1">
          <a:blip r:embed="rId2">
            <a:extLst>
              <a:ext uri="{28A0092B-C50C-407E-A947-70E740481C1C}">
                <a14:useLocalDpi xmlns:a14="http://schemas.microsoft.com/office/drawing/2010/main" val="0"/>
              </a:ext>
            </a:extLst>
          </a:blip>
          <a:srcRect l="15600" t="8748" r="11440" b="18501"/>
          <a:stretch/>
        </p:blipFill>
        <p:spPr>
          <a:xfrm>
            <a:off x="814192" y="363897"/>
            <a:ext cx="805716" cy="943537"/>
          </a:xfrm>
          <a:prstGeom prst="rect">
            <a:avLst/>
          </a:prstGeom>
        </p:spPr>
      </p:pic>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19" name="TextBox 18">
            <a:extLst>
              <a:ext uri="{FF2B5EF4-FFF2-40B4-BE49-F238E27FC236}">
                <a16:creationId xmlns:a16="http://schemas.microsoft.com/office/drawing/2014/main" id="{2C9CC0DA-D317-4E9D-9579-7F06379DB0F3}"/>
              </a:ext>
            </a:extLst>
          </p:cNvPr>
          <p:cNvSpPr txBox="1"/>
          <p:nvPr/>
        </p:nvSpPr>
        <p:spPr>
          <a:xfrm>
            <a:off x="1453874" y="3429000"/>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Thời gian nộp bài: </a:t>
            </a:r>
            <a:r>
              <a:rPr lang="en-US" sz="2800" b="1" i="1">
                <a:solidFill>
                  <a:srgbClr val="FF0066"/>
                </a:solidFill>
                <a:latin typeface="Arial" panose="020B0604020202020204" pitchFamily="34" charset="0"/>
                <a:cs typeface="Arial" panose="020B0604020202020204" pitchFamily="34" charset="0"/>
              </a:rPr>
              <a:t>1 tuần</a:t>
            </a:r>
          </a:p>
        </p:txBody>
      </p:sp>
      <p:sp>
        <p:nvSpPr>
          <p:cNvPr id="21" name="TextBox 20">
            <a:extLst>
              <a:ext uri="{FF2B5EF4-FFF2-40B4-BE49-F238E27FC236}">
                <a16:creationId xmlns:a16="http://schemas.microsoft.com/office/drawing/2014/main" id="{A01B2151-0D4B-45CA-BB24-832534EB4304}"/>
              </a:ext>
            </a:extLst>
          </p:cNvPr>
          <p:cNvSpPr txBox="1"/>
          <p:nvPr/>
        </p:nvSpPr>
        <p:spPr>
          <a:xfrm>
            <a:off x="8333202" y="6115887"/>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id="{9096D3B2-96C8-4F4F-86E8-A9BE87747D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67" t="13295" r="14207" b="13729"/>
          <a:stretch/>
        </p:blipFill>
        <p:spPr bwMode="auto">
          <a:xfrm>
            <a:off x="7561835" y="5861477"/>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iểu tượng máy tính Đồng hồ báo thức Đồng hồ bấm giờ &amp; chấm công, thời  gian, Đồng hồ báo thức, đồng hồ png | PNGEgg">
            <a:extLst>
              <a:ext uri="{FF2B5EF4-FFF2-40B4-BE49-F238E27FC236}">
                <a16:creationId xmlns:a16="http://schemas.microsoft.com/office/drawing/2014/main" id="{581D5B66-0E78-41A0-A8BA-64577470897F}"/>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470675" y="3226611"/>
            <a:ext cx="927998" cy="9279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ẽ tranh vì môi trường: Khát – Động vật đang kêu cứu (Kỳ 2)">
            <a:extLst>
              <a:ext uri="{FF2B5EF4-FFF2-40B4-BE49-F238E27FC236}">
                <a16:creationId xmlns:a16="http://schemas.microsoft.com/office/drawing/2014/main" id="{7259CDD3-7D03-4F60-8C80-8B3B7C6EA3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192" y="4349096"/>
            <a:ext cx="3451700" cy="24393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ễ trao giải cuộc thi vẽ tranh Báu vật rừng xanh – Wildlife At Risk">
            <a:extLst>
              <a:ext uri="{FF2B5EF4-FFF2-40B4-BE49-F238E27FC236}">
                <a16:creationId xmlns:a16="http://schemas.microsoft.com/office/drawing/2014/main" id="{53D45AC8-297C-4943-916B-F981115CE6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9337"/>
          <a:stretch/>
        </p:blipFill>
        <p:spPr bwMode="auto">
          <a:xfrm>
            <a:off x="7561835" y="2906003"/>
            <a:ext cx="4280318" cy="2828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4DF786F-4BB4-4EDC-8D17-EBCDEDED5A82}"/>
              </a:ext>
            </a:extLst>
          </p:cNvPr>
          <p:cNvPicPr>
            <a:picLocks noChangeAspect="1"/>
          </p:cNvPicPr>
          <p:nvPr/>
        </p:nvPicPr>
        <p:blipFill rotWithShape="1">
          <a:blip r:embed="rId3">
            <a:extLst>
              <a:ext uri="{28A0092B-C50C-407E-A947-70E740481C1C}">
                <a14:useLocalDpi xmlns:a14="http://schemas.microsoft.com/office/drawing/2010/main" val="0"/>
              </a:ext>
            </a:extLst>
          </a:blip>
          <a:srcRect b="28629"/>
          <a:stretch/>
        </p:blipFill>
        <p:spPr>
          <a:xfrm>
            <a:off x="0" y="150152"/>
            <a:ext cx="12049495" cy="6707848"/>
          </a:xfrm>
          <a:prstGeom prst="rect">
            <a:avLst/>
          </a:prstGeom>
        </p:spPr>
      </p:pic>
      <p:sp>
        <p:nvSpPr>
          <p:cNvPr id="12" name="Flowchart: Delay 11">
            <a:extLst>
              <a:ext uri="{FF2B5EF4-FFF2-40B4-BE49-F238E27FC236}">
                <a16:creationId xmlns:a16="http://schemas.microsoft.com/office/drawing/2014/main" id="{34F8A02D-C813-4212-911D-50DBF82449F3}"/>
              </a:ext>
            </a:extLst>
          </p:cNvPr>
          <p:cNvSpPr/>
          <p:nvPr/>
        </p:nvSpPr>
        <p:spPr>
          <a:xfrm>
            <a:off x="142505" y="89066"/>
            <a:ext cx="2505692" cy="1200622"/>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1BE7F38-FFD5-4EC0-8268-E6F56849EDD2}"/>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11</a:t>
            </a:r>
          </a:p>
        </p:txBody>
      </p:sp>
      <p:sp>
        <p:nvSpPr>
          <p:cNvPr id="14" name="TextBox 13">
            <a:extLst>
              <a:ext uri="{FF2B5EF4-FFF2-40B4-BE49-F238E27FC236}">
                <a16:creationId xmlns:a16="http://schemas.microsoft.com/office/drawing/2014/main" id="{569CDE12-625D-4FF3-89A4-DEACDC1E8305}"/>
              </a:ext>
            </a:extLst>
          </p:cNvPr>
          <p:cNvSpPr txBox="1"/>
          <p:nvPr/>
        </p:nvSpPr>
        <p:spPr>
          <a:xfrm>
            <a:off x="2095809" y="196367"/>
            <a:ext cx="10506075" cy="1077218"/>
          </a:xfrm>
          <a:prstGeom prst="rect">
            <a:avLst/>
          </a:prstGeom>
          <a:noFill/>
        </p:spPr>
        <p:txBody>
          <a:bodyPr wrap="square" rtlCol="0">
            <a:spAutoFit/>
          </a:bodyPr>
          <a:lstStyle/>
          <a:p>
            <a:pPr algn="ctr"/>
            <a:r>
              <a:rPr lang="en-US" sz="3200" b="1">
                <a:solidFill>
                  <a:srgbClr val="FF0066"/>
                </a:solidFill>
                <a:latin typeface="Arial" panose="020B0604020202020204" pitchFamily="34" charset="0"/>
                <a:cs typeface="Arial" panose="020B0604020202020204" pitchFamily="34" charset="0"/>
              </a:rPr>
              <a:t>PH</a:t>
            </a:r>
            <a:r>
              <a:rPr lang="vi-VN" sz="3200" b="1">
                <a:solidFill>
                  <a:srgbClr val="FF0066"/>
                </a:solidFill>
                <a:latin typeface="Arial" panose="020B0604020202020204" pitchFamily="34" charset="0"/>
                <a:cs typeface="Arial" panose="020B0604020202020204" pitchFamily="34" charset="0"/>
              </a:rPr>
              <a:t>Ư</a:t>
            </a:r>
            <a:r>
              <a:rPr lang="en-US" sz="3200" b="1">
                <a:solidFill>
                  <a:srgbClr val="FF0066"/>
                </a:solidFill>
                <a:latin typeface="Arial" panose="020B0604020202020204" pitchFamily="34" charset="0"/>
                <a:cs typeface="Arial" panose="020B0604020202020204" pitchFamily="34" charset="0"/>
              </a:rPr>
              <a:t>ƠNG THỨC CON NG</a:t>
            </a:r>
            <a:r>
              <a:rPr lang="vi-VN" sz="3200" b="1">
                <a:solidFill>
                  <a:srgbClr val="FF0066"/>
                </a:solidFill>
                <a:latin typeface="Arial" panose="020B0604020202020204" pitchFamily="34" charset="0"/>
                <a:cs typeface="Arial" panose="020B0604020202020204" pitchFamily="34" charset="0"/>
              </a:rPr>
              <a:t>Ư</a:t>
            </a:r>
            <a:r>
              <a:rPr lang="en-US" sz="3200" b="1">
                <a:solidFill>
                  <a:srgbClr val="FF0066"/>
                </a:solidFill>
                <a:latin typeface="Arial" panose="020B0604020202020204" pitchFamily="34" charset="0"/>
                <a:cs typeface="Arial" panose="020B0604020202020204" pitchFamily="34" charset="0"/>
              </a:rPr>
              <a:t>ỜI KHAI THÁC</a:t>
            </a:r>
          </a:p>
          <a:p>
            <a:pPr algn="ctr"/>
            <a:r>
              <a:rPr lang="en-US" sz="3200" b="1">
                <a:solidFill>
                  <a:srgbClr val="FF0066"/>
                </a:solidFill>
                <a:latin typeface="Arial" panose="020B0604020202020204" pitchFamily="34" charset="0"/>
                <a:cs typeface="Arial" panose="020B0604020202020204" pitchFamily="34" charset="0"/>
              </a:rPr>
              <a:t>SỬ DỤNG VÀ BẢO VỆ THIÊN NHIÊN</a:t>
            </a:r>
            <a:r>
              <a:rPr lang="vi-VN" sz="3200" b="1">
                <a:solidFill>
                  <a:srgbClr val="FF0066"/>
                </a:solidFill>
                <a:latin typeface="Arial" panose="020B0604020202020204" pitchFamily="34" charset="0"/>
                <a:cs typeface="Arial" panose="020B0604020202020204" pitchFamily="34" charset="0"/>
              </a:rPr>
              <a:t> CHÂU PHI</a:t>
            </a:r>
            <a:endParaRPr lang="en-US" sz="3200" b="1">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407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52E3DA8-8680-4AB7-A0F3-074AFA19F9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11430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485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3" name="Group 2">
            <a:extLst>
              <a:ext uri="{FF2B5EF4-FFF2-40B4-BE49-F238E27FC236}">
                <a16:creationId xmlns:a16="http://schemas.microsoft.com/office/drawing/2014/main" id="{FFFE1168-8B32-4E48-8449-02C4D92C722B}"/>
              </a:ext>
            </a:extLst>
          </p:cNvPr>
          <p:cNvGrpSpPr/>
          <p:nvPr/>
        </p:nvGrpSpPr>
        <p:grpSpPr>
          <a:xfrm>
            <a:off x="1787658" y="1623667"/>
            <a:ext cx="9862025" cy="875873"/>
            <a:chOff x="1836079" y="1623667"/>
            <a:chExt cx="9813604"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884576" y="1626591"/>
              <a:ext cx="9765107" cy="872949"/>
              <a:chOff x="1133366" y="2220084"/>
              <a:chExt cx="60931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849244" y="1796430"/>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a:t>
              </a:r>
              <a:r>
                <a:rPr lang="vi-VN" sz="2800">
                  <a:solidFill>
                    <a:srgbClr val="0070C0"/>
                  </a:solidFill>
                  <a:latin typeface="Arial" panose="020B0604020202020204" pitchFamily="34" charset="0"/>
                  <a:cs typeface="Arial" panose="020B0604020202020204" pitchFamily="34" charset="0"/>
                </a:rPr>
                <a:t> và </a:t>
              </a:r>
              <a:r>
                <a:rPr lang="en-US" sz="2800">
                  <a:solidFill>
                    <a:srgbClr val="0070C0"/>
                  </a:solidFill>
                  <a:latin typeface="Arial" panose="020B0604020202020204" pitchFamily="34" charset="0"/>
                  <a:cs typeface="Arial" panose="020B0604020202020204" pitchFamily="34" charset="0"/>
                </a:rPr>
                <a:t>sử dụng </a:t>
              </a:r>
              <a:r>
                <a:rPr lang="vi-VN" sz="2800">
                  <a:solidFill>
                    <a:srgbClr val="0070C0"/>
                  </a:solidFill>
                  <a:latin typeface="Arial" panose="020B0604020202020204" pitchFamily="34" charset="0"/>
                  <a:cs typeface="Arial" panose="020B0604020202020204" pitchFamily="34" charset="0"/>
                </a:rPr>
                <a:t>thiên nhiên</a:t>
              </a:r>
              <a:endParaRPr lang="en-US" sz="2800">
                <a:solidFill>
                  <a:srgbClr val="0070C0"/>
                </a:solidFill>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CA02300E-50B7-4EDA-86E8-B9B08F711473}"/>
                </a:ext>
              </a:extLst>
            </p:cNvPr>
            <p:cNvSpPr/>
            <p:nvPr/>
          </p:nvSpPr>
          <p:spPr>
            <a:xfrm>
              <a:off x="1836079" y="1623667"/>
              <a:ext cx="1142995"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Hình ảnh 13">
            <a:extLst>
              <a:ext uri="{FF2B5EF4-FFF2-40B4-BE49-F238E27FC236}">
                <a16:creationId xmlns:a16="http://schemas.microsoft.com/office/drawing/2014/main" id="{139B1CBB-E2A5-457C-B92D-4A2E187590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4" name="Group 3">
            <a:extLst>
              <a:ext uri="{FF2B5EF4-FFF2-40B4-BE49-F238E27FC236}">
                <a16:creationId xmlns:a16="http://schemas.microsoft.com/office/drawing/2014/main" id="{F923B66A-51BC-49DB-8AD2-EE59AF6F4E33}"/>
              </a:ext>
            </a:extLst>
          </p:cNvPr>
          <p:cNvGrpSpPr/>
          <p:nvPr/>
        </p:nvGrpSpPr>
        <p:grpSpPr>
          <a:xfrm>
            <a:off x="1787658" y="2790781"/>
            <a:ext cx="9826020" cy="875873"/>
            <a:chOff x="1787658" y="2790781"/>
            <a:chExt cx="9826020" cy="875873"/>
          </a:xfrm>
        </p:grpSpPr>
        <p:grpSp>
          <p:nvGrpSpPr>
            <p:cNvPr id="24" name="Group 23">
              <a:extLst>
                <a:ext uri="{FF2B5EF4-FFF2-40B4-BE49-F238E27FC236}">
                  <a16:creationId xmlns:a16="http://schemas.microsoft.com/office/drawing/2014/main" id="{2E7FFE3E-74EA-4B7F-8177-ADE48FBB3362}"/>
                </a:ext>
              </a:extLst>
            </p:cNvPr>
            <p:cNvGrpSpPr/>
            <p:nvPr/>
          </p:nvGrpSpPr>
          <p:grpSpPr>
            <a:xfrm>
              <a:off x="1848572" y="2793705"/>
              <a:ext cx="9765106" cy="872949"/>
              <a:chOff x="1133366" y="2220084"/>
              <a:chExt cx="6409250" cy="914400"/>
            </a:xfrm>
            <a:solidFill>
              <a:srgbClr val="FCFEB0"/>
            </a:solidFill>
          </p:grpSpPr>
          <p:sp>
            <p:nvSpPr>
              <p:cNvPr id="33" name="Arrow: Pentagon 32">
                <a:extLst>
                  <a:ext uri="{FF2B5EF4-FFF2-40B4-BE49-F238E27FC236}">
                    <a16:creationId xmlns:a16="http://schemas.microsoft.com/office/drawing/2014/main" id="{1077D75B-89C0-44CD-936F-25D8151F1E1A}"/>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0" name="Arrow: Pentagon 29">
              <a:extLst>
                <a:ext uri="{FF2B5EF4-FFF2-40B4-BE49-F238E27FC236}">
                  <a16:creationId xmlns:a16="http://schemas.microsoft.com/office/drawing/2014/main" id="{D1148A92-A3DA-4E76-B6A4-D7DA5271949D}"/>
                </a:ext>
              </a:extLst>
            </p:cNvPr>
            <p:cNvSpPr/>
            <p:nvPr/>
          </p:nvSpPr>
          <p:spPr>
            <a:xfrm>
              <a:off x="1787658" y="2790781"/>
              <a:ext cx="1191415"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DD736294-8B01-4A66-90A2-4EA9C6C674E1}"/>
                </a:ext>
              </a:extLst>
            </p:cNvPr>
            <p:cNvSpPr/>
            <p:nvPr/>
          </p:nvSpPr>
          <p:spPr>
            <a:xfrm rot="5400000">
              <a:off x="2552269" y="3101020"/>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F7C870-BBB9-4BBC-A19C-CEF9ACB06063}"/>
                </a:ext>
              </a:extLst>
            </p:cNvPr>
            <p:cNvSpPr txBox="1"/>
            <p:nvPr/>
          </p:nvSpPr>
          <p:spPr>
            <a:xfrm>
              <a:off x="2963129" y="2963501"/>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Vấn đề môi trường trong sử dụng thiên nhiên</a:t>
              </a:r>
              <a:endParaRPr lang="en-US" sz="2800">
                <a:solidFill>
                  <a:srgbClr val="0070C0"/>
                </a:solidFill>
                <a:latin typeface="Arial" panose="020B0604020202020204" pitchFamily="34" charset="0"/>
                <a:cs typeface="Arial" panose="020B0604020202020204" pitchFamily="34" charset="0"/>
              </a:endParaRPr>
            </a:p>
          </p:txBody>
        </p:sp>
      </p:grpSp>
      <p:pic>
        <p:nvPicPr>
          <p:cNvPr id="46" name="Picture 45">
            <a:extLst>
              <a:ext uri="{FF2B5EF4-FFF2-40B4-BE49-F238E27FC236}">
                <a16:creationId xmlns:a16="http://schemas.microsoft.com/office/drawing/2014/main" id="{38CDB8A6-325E-4542-8853-A97A90E23BDB}"/>
              </a:ext>
            </a:extLst>
          </p:cNvPr>
          <p:cNvPicPr>
            <a:picLocks noChangeAspect="1"/>
          </p:cNvPicPr>
          <p:nvPr/>
        </p:nvPicPr>
        <p:blipFill>
          <a:blip r:embed="rId5"/>
          <a:stretch>
            <a:fillRect/>
          </a:stretch>
        </p:blipFill>
        <p:spPr>
          <a:xfrm>
            <a:off x="11010718" y="104652"/>
            <a:ext cx="1054691" cy="927925"/>
          </a:xfrm>
          <a:prstGeom prst="rect">
            <a:avLst/>
          </a:prstGeom>
        </p:spPr>
      </p:pic>
    </p:spTree>
    <p:extLst>
      <p:ext uri="{BB962C8B-B14F-4D97-AF65-F5344CB8AC3E}">
        <p14:creationId xmlns:p14="http://schemas.microsoft.com/office/powerpoint/2010/main" val="386724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940521A-8DBE-4FB0-8F92-E8AA96BB15A8}"/>
              </a:ext>
            </a:extLst>
          </p:cNvPr>
          <p:cNvGraphicFramePr>
            <a:graphicFrameLocks noGrp="1"/>
          </p:cNvGraphicFramePr>
          <p:nvPr>
            <p:extLst>
              <p:ext uri="{D42A27DB-BD31-4B8C-83A1-F6EECF244321}">
                <p14:modId xmlns:p14="http://schemas.microsoft.com/office/powerpoint/2010/main" val="677391161"/>
              </p:ext>
            </p:extLst>
          </p:nvPr>
        </p:nvGraphicFramePr>
        <p:xfrm>
          <a:off x="394898" y="4290361"/>
          <a:ext cx="11637816" cy="2518191"/>
        </p:xfrm>
        <a:graphic>
          <a:graphicData uri="http://schemas.openxmlformats.org/drawingml/2006/table">
            <a:tbl>
              <a:tblPr firstRow="1" firstCol="1" bandRow="1">
                <a:tableStyleId>{5C22544A-7EE6-4342-B048-85BDC9FD1C3A}</a:tableStyleId>
              </a:tblPr>
              <a:tblGrid>
                <a:gridCol w="3554508">
                  <a:extLst>
                    <a:ext uri="{9D8B030D-6E8A-4147-A177-3AD203B41FA5}">
                      <a16:colId xmlns:a16="http://schemas.microsoft.com/office/drawing/2014/main" val="3395727557"/>
                    </a:ext>
                  </a:extLst>
                </a:gridCol>
                <a:gridCol w="1841794">
                  <a:extLst>
                    <a:ext uri="{9D8B030D-6E8A-4147-A177-3AD203B41FA5}">
                      <a16:colId xmlns:a16="http://schemas.microsoft.com/office/drawing/2014/main" val="3138000585"/>
                    </a:ext>
                  </a:extLst>
                </a:gridCol>
                <a:gridCol w="2006321">
                  <a:extLst>
                    <a:ext uri="{9D8B030D-6E8A-4147-A177-3AD203B41FA5}">
                      <a16:colId xmlns:a16="http://schemas.microsoft.com/office/drawing/2014/main" val="3435240578"/>
                    </a:ext>
                  </a:extLst>
                </a:gridCol>
                <a:gridCol w="2228075">
                  <a:extLst>
                    <a:ext uri="{9D8B030D-6E8A-4147-A177-3AD203B41FA5}">
                      <a16:colId xmlns:a16="http://schemas.microsoft.com/office/drawing/2014/main" val="474498842"/>
                    </a:ext>
                  </a:extLst>
                </a:gridCol>
                <a:gridCol w="2007118">
                  <a:extLst>
                    <a:ext uri="{9D8B030D-6E8A-4147-A177-3AD203B41FA5}">
                      <a16:colId xmlns:a16="http://schemas.microsoft.com/office/drawing/2014/main" val="3529430350"/>
                    </a:ext>
                  </a:extLst>
                </a:gridCol>
              </a:tblGrid>
              <a:tr h="466823">
                <a:tc>
                  <a:txBody>
                    <a:bodyPr/>
                    <a:lstStyle/>
                    <a:p>
                      <a:pPr marL="457200" algn="l">
                        <a:lnSpc>
                          <a:spcPct val="115000"/>
                        </a:lnSpc>
                        <a:spcAft>
                          <a:spcPts val="0"/>
                        </a:spcAft>
                      </a:pPr>
                      <a:r>
                        <a:rPr lang="vi-VN" sz="2400" b="0">
                          <a:effectLst/>
                          <a:latin typeface="+mn-lt"/>
                        </a:rPr>
                        <a:t>Môi trường tự nhiên</a:t>
                      </a:r>
                      <a:endParaRPr lang="en-US" sz="24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15000"/>
                        </a:lnSpc>
                        <a:spcAft>
                          <a:spcPts val="0"/>
                        </a:spcAft>
                      </a:pPr>
                      <a:r>
                        <a:rPr lang="vi-VN" sz="2400" b="0">
                          <a:effectLst/>
                          <a:latin typeface="+mn-lt"/>
                        </a:rPr>
                        <a:t>Xích đạo</a:t>
                      </a:r>
                      <a:endParaRPr lang="en-US" sz="24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15000"/>
                        </a:lnSpc>
                        <a:spcAft>
                          <a:spcPts val="0"/>
                        </a:spcAft>
                      </a:pPr>
                      <a:r>
                        <a:rPr lang="vi-VN" sz="2400" b="0">
                          <a:effectLst/>
                          <a:latin typeface="+mn-lt"/>
                        </a:rPr>
                        <a:t>Nhiệt đới</a:t>
                      </a:r>
                      <a:endParaRPr lang="en-US" sz="24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15000"/>
                        </a:lnSpc>
                        <a:spcAft>
                          <a:spcPts val="0"/>
                        </a:spcAft>
                      </a:pPr>
                      <a:r>
                        <a:rPr lang="vi-VN" sz="2400" b="0">
                          <a:effectLst/>
                          <a:latin typeface="+mn-lt"/>
                        </a:rPr>
                        <a:t>Hoang mạc</a:t>
                      </a:r>
                      <a:endParaRPr lang="en-US" sz="24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15000"/>
                        </a:lnSpc>
                        <a:spcAft>
                          <a:spcPts val="0"/>
                        </a:spcAft>
                      </a:pPr>
                      <a:r>
                        <a:rPr lang="vi-VN" sz="2400" b="0">
                          <a:effectLst/>
                          <a:latin typeface="+mn-lt"/>
                        </a:rPr>
                        <a:t>Cận nhiệt</a:t>
                      </a:r>
                      <a:endParaRPr lang="en-US" sz="2400" b="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14373"/>
                  </a:ext>
                </a:extLst>
              </a:tr>
              <a:tr h="466823">
                <a:tc>
                  <a:txBody>
                    <a:bodyPr/>
                    <a:lstStyle/>
                    <a:p>
                      <a:pPr marL="457200" algn="l">
                        <a:lnSpc>
                          <a:spcPct val="115000"/>
                        </a:lnSpc>
                        <a:spcAft>
                          <a:spcPts val="0"/>
                        </a:spcAft>
                      </a:pPr>
                      <a:r>
                        <a:rPr lang="vi-VN" sz="2400" b="0">
                          <a:solidFill>
                            <a:srgbClr val="FFFF00"/>
                          </a:solidFill>
                          <a:effectLst/>
                          <a:latin typeface="+mn-lt"/>
                        </a:rPr>
                        <a:t>Phạm vi phân bố</a:t>
                      </a:r>
                    </a:p>
                    <a:p>
                      <a:pPr marL="457200" algn="l">
                        <a:lnSpc>
                          <a:spcPct val="115000"/>
                        </a:lnSpc>
                        <a:spcAft>
                          <a:spcPts val="0"/>
                        </a:spcAft>
                      </a:pPr>
                      <a:endParaRPr lang="en-US" sz="2400" b="0">
                        <a:solidFill>
                          <a:srgbClr val="FFFF00"/>
                        </a:solidFill>
                        <a:effectLst/>
                        <a:latin typeface="+mn-lt"/>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marL="457200" algn="just">
                        <a:lnSpc>
                          <a:spcPct val="115000"/>
                        </a:lnSpc>
                        <a:spcAft>
                          <a:spcPts val="0"/>
                        </a:spcAft>
                      </a:pPr>
                      <a:r>
                        <a:rPr lang="vi-VN" sz="2400" b="0">
                          <a:effectLst/>
                          <a:latin typeface="+mn-lt"/>
                        </a:rPr>
                        <a:t> </a:t>
                      </a:r>
                      <a:endParaRPr lang="en-US" sz="2400" b="0">
                        <a:effectLst/>
                        <a:latin typeface="+mn-lt"/>
                        <a:ea typeface="Calibri" panose="020F0502020204030204" pitchFamily="34" charset="0"/>
                        <a:cs typeface="Times New Roman" panose="02020603050405020304" pitchFamily="18" charset="0"/>
                      </a:endParaRPr>
                    </a:p>
                  </a:txBody>
                  <a:tcPr marL="68580" marR="68580" marT="0" marB="0">
                    <a:solidFill>
                      <a:srgbClr val="FCFEB0"/>
                    </a:solidFill>
                  </a:tcPr>
                </a:tc>
                <a:tc>
                  <a:txBody>
                    <a:bodyPr/>
                    <a:lstStyle/>
                    <a:p>
                      <a:pPr marL="457200" algn="just">
                        <a:lnSpc>
                          <a:spcPct val="115000"/>
                        </a:lnSpc>
                        <a:spcAft>
                          <a:spcPts val="0"/>
                        </a:spcAft>
                      </a:pPr>
                      <a:r>
                        <a:rPr lang="vi-VN" sz="2400" b="0">
                          <a:effectLst/>
                          <a:latin typeface="+mn-lt"/>
                        </a:rPr>
                        <a:t> </a:t>
                      </a:r>
                      <a:endParaRPr lang="en-US" sz="2400" b="0">
                        <a:effectLst/>
                        <a:latin typeface="+mn-lt"/>
                        <a:ea typeface="Calibri" panose="020F0502020204030204" pitchFamily="34" charset="0"/>
                        <a:cs typeface="Times New Roman" panose="02020603050405020304" pitchFamily="18" charset="0"/>
                      </a:endParaRPr>
                    </a:p>
                  </a:txBody>
                  <a:tcPr marL="68580" marR="68580" marT="0" marB="0">
                    <a:solidFill>
                      <a:srgbClr val="FCFEB0"/>
                    </a:solidFill>
                  </a:tcPr>
                </a:tc>
                <a:tc>
                  <a:txBody>
                    <a:bodyPr/>
                    <a:lstStyle/>
                    <a:p>
                      <a:pPr marL="457200" algn="just">
                        <a:lnSpc>
                          <a:spcPct val="115000"/>
                        </a:lnSpc>
                        <a:spcAft>
                          <a:spcPts val="0"/>
                        </a:spcAft>
                      </a:pPr>
                      <a:r>
                        <a:rPr lang="vi-VN" sz="2400" b="0">
                          <a:effectLst/>
                          <a:latin typeface="+mn-lt"/>
                        </a:rPr>
                        <a:t> </a:t>
                      </a:r>
                      <a:endParaRPr lang="en-US" sz="2400" b="0">
                        <a:effectLst/>
                        <a:latin typeface="+mn-lt"/>
                        <a:ea typeface="Calibri" panose="020F0502020204030204" pitchFamily="34" charset="0"/>
                        <a:cs typeface="Times New Roman" panose="02020603050405020304" pitchFamily="18" charset="0"/>
                      </a:endParaRPr>
                    </a:p>
                  </a:txBody>
                  <a:tcPr marL="68580" marR="68580" marT="0" marB="0">
                    <a:solidFill>
                      <a:srgbClr val="FCFEB0"/>
                    </a:solidFill>
                  </a:tcPr>
                </a:tc>
                <a:tc>
                  <a:txBody>
                    <a:bodyPr/>
                    <a:lstStyle/>
                    <a:p>
                      <a:pPr marL="457200" algn="just">
                        <a:lnSpc>
                          <a:spcPct val="115000"/>
                        </a:lnSpc>
                        <a:spcAft>
                          <a:spcPts val="0"/>
                        </a:spcAft>
                      </a:pPr>
                      <a:r>
                        <a:rPr lang="vi-VN" sz="2400" b="0">
                          <a:effectLst/>
                          <a:latin typeface="+mn-lt"/>
                        </a:rPr>
                        <a:t> </a:t>
                      </a:r>
                      <a:endParaRPr lang="en-US" sz="2400" b="0">
                        <a:effectLst/>
                        <a:latin typeface="+mn-lt"/>
                        <a:ea typeface="Calibri" panose="020F0502020204030204" pitchFamily="34" charset="0"/>
                        <a:cs typeface="Times New Roman" panose="02020603050405020304" pitchFamily="18" charset="0"/>
                      </a:endParaRPr>
                    </a:p>
                  </a:txBody>
                  <a:tcPr marL="68580" marR="68580" marT="0" marB="0">
                    <a:solidFill>
                      <a:srgbClr val="FCFEB0"/>
                    </a:solidFill>
                  </a:tcPr>
                </a:tc>
                <a:extLst>
                  <a:ext uri="{0D108BD9-81ED-4DB2-BD59-A6C34878D82A}">
                    <a16:rowId xmlns:a16="http://schemas.microsoft.com/office/drawing/2014/main" val="949943142"/>
                  </a:ext>
                </a:extLst>
              </a:tr>
              <a:tr h="1190348">
                <a:tc>
                  <a:txBody>
                    <a:bodyPr/>
                    <a:lstStyle/>
                    <a:p>
                      <a:pPr marL="457200" algn="l">
                        <a:lnSpc>
                          <a:spcPct val="115000"/>
                        </a:lnSpc>
                        <a:spcAft>
                          <a:spcPts val="0"/>
                        </a:spcAft>
                      </a:pPr>
                      <a:r>
                        <a:rPr lang="vi-VN" sz="2400" b="0">
                          <a:solidFill>
                            <a:srgbClr val="FFFF00"/>
                          </a:solidFill>
                          <a:effectLst/>
                          <a:latin typeface="+mn-lt"/>
                        </a:rPr>
                        <a:t>Cách thức khai thác, sử dụng và bảo vệ thiên nhiên</a:t>
                      </a:r>
                      <a:endParaRPr lang="en-US" sz="2400" b="0">
                        <a:solidFill>
                          <a:srgbClr val="FFFF00"/>
                        </a:solidFill>
                        <a:effectLst/>
                        <a:latin typeface="+mn-lt"/>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marL="457200" algn="just">
                        <a:lnSpc>
                          <a:spcPct val="115000"/>
                        </a:lnSpc>
                        <a:spcAft>
                          <a:spcPts val="0"/>
                        </a:spcAft>
                      </a:pPr>
                      <a:r>
                        <a:rPr lang="vi-VN" sz="2400" b="0">
                          <a:effectLst/>
                          <a:latin typeface="+mn-lt"/>
                        </a:rPr>
                        <a:t> </a:t>
                      </a:r>
                      <a:endParaRPr lang="en-US" sz="2400" b="0">
                        <a:effectLst/>
                        <a:latin typeface="+mn-lt"/>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457200" algn="just">
                        <a:lnSpc>
                          <a:spcPct val="115000"/>
                        </a:lnSpc>
                        <a:spcAft>
                          <a:spcPts val="0"/>
                        </a:spcAft>
                      </a:pPr>
                      <a:r>
                        <a:rPr lang="vi-VN" sz="2400" b="0">
                          <a:effectLst/>
                          <a:latin typeface="+mn-lt"/>
                        </a:rPr>
                        <a:t> </a:t>
                      </a:r>
                      <a:endParaRPr lang="en-US" sz="2400" b="0">
                        <a:effectLst/>
                        <a:latin typeface="+mn-lt"/>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457200" algn="just">
                        <a:lnSpc>
                          <a:spcPct val="115000"/>
                        </a:lnSpc>
                        <a:spcAft>
                          <a:spcPts val="0"/>
                        </a:spcAft>
                      </a:pPr>
                      <a:r>
                        <a:rPr lang="vi-VN" sz="2400" b="0">
                          <a:effectLst/>
                          <a:latin typeface="+mn-lt"/>
                        </a:rPr>
                        <a:t> </a:t>
                      </a:r>
                      <a:endParaRPr lang="en-US" sz="2400" b="0">
                        <a:effectLst/>
                        <a:latin typeface="+mn-lt"/>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457200" algn="just">
                        <a:lnSpc>
                          <a:spcPct val="115000"/>
                        </a:lnSpc>
                        <a:spcAft>
                          <a:spcPts val="0"/>
                        </a:spcAft>
                      </a:pPr>
                      <a:r>
                        <a:rPr lang="vi-VN" sz="2400" b="0">
                          <a:effectLst/>
                          <a:latin typeface="+mn-lt"/>
                        </a:rPr>
                        <a:t> </a:t>
                      </a:r>
                      <a:endParaRPr lang="en-US" sz="2400" b="0">
                        <a:effectLst/>
                        <a:latin typeface="+mn-lt"/>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1028194009"/>
                  </a:ext>
                </a:extLst>
              </a:tr>
            </a:tbl>
          </a:graphicData>
        </a:graphic>
      </p:graphicFrame>
      <p:sp>
        <p:nvSpPr>
          <p:cNvPr id="3" name="Rectangle: Rounded Corners 2">
            <a:extLst>
              <a:ext uri="{FF2B5EF4-FFF2-40B4-BE49-F238E27FC236}">
                <a16:creationId xmlns:a16="http://schemas.microsoft.com/office/drawing/2014/main" id="{B3E4D223-CE3A-48FF-A26E-073A75D64C7C}"/>
              </a:ext>
            </a:extLst>
          </p:cNvPr>
          <p:cNvSpPr/>
          <p:nvPr/>
        </p:nvSpPr>
        <p:spPr>
          <a:xfrm>
            <a:off x="4008197" y="1645935"/>
            <a:ext cx="4093167" cy="79669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FF00"/>
                </a:solidFill>
              </a:rPr>
              <a:t>NHÓM TÀI NĂNG</a:t>
            </a:r>
            <a:endParaRPr lang="en-US" sz="3600" b="1">
              <a:solidFill>
                <a:srgbClr val="FFFF00"/>
              </a:solidFill>
            </a:endParaRPr>
          </a:p>
        </p:txBody>
      </p:sp>
      <p:pic>
        <p:nvPicPr>
          <p:cNvPr id="4"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18D62991-CE87-41BF-AB98-B528AAA1457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98489" y="1099073"/>
            <a:ext cx="1838761" cy="7966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3CA3C8-4C7D-4E32-AFD8-9D4103C6E20C}"/>
              </a:ext>
            </a:extLst>
          </p:cNvPr>
          <p:cNvSpPr txBox="1"/>
          <p:nvPr/>
        </p:nvSpPr>
        <p:spPr>
          <a:xfrm>
            <a:off x="394898" y="2495661"/>
            <a:ext cx="11835396"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457200" indent="-457200">
              <a:buFont typeface="Wingdings" panose="05000000000000000000" pitchFamily="2" charset="2"/>
              <a:buChar char="v"/>
            </a:pPr>
            <a:r>
              <a:rPr lang="en-US" sz="2800" b="1">
                <a:solidFill>
                  <a:srgbClr val="FF0000"/>
                </a:solidFill>
                <a:latin typeface="Arial" panose="020B0604020202020204" pitchFamily="34" charset="0"/>
                <a:cs typeface="Arial" panose="020B0604020202020204" pitchFamily="34" charset="0"/>
              </a:rPr>
              <a:t>Yêu cầu: </a:t>
            </a:r>
            <a:endParaRPr lang="vi-VN" sz="2800" b="1">
              <a:solidFill>
                <a:srgbClr val="FF0000"/>
              </a:solidFill>
              <a:latin typeface="Arial" panose="020B0604020202020204" pitchFamily="34" charset="0"/>
              <a:cs typeface="Arial" panose="020B0604020202020204" pitchFamily="34" charset="0"/>
            </a:endParaRPr>
          </a:p>
          <a:p>
            <a:r>
              <a:rPr lang="vi-VN" sz="2400">
                <a:solidFill>
                  <a:srgbClr val="FF0066"/>
                </a:solidFill>
              </a:rPr>
              <a:t>Dựa vào hình 11.1 và thông tin trong bài, em hãy cho biết:</a:t>
            </a:r>
          </a:p>
          <a:p>
            <a:r>
              <a:rPr lang="vi-VN" sz="2400">
                <a:solidFill>
                  <a:srgbClr val="FF0066"/>
                </a:solidFill>
              </a:rPr>
              <a:t>- Người dân châu Phi khai thác thiên nhiên ở các môi trường như thế nào?</a:t>
            </a:r>
          </a:p>
          <a:p>
            <a:r>
              <a:rPr lang="vi-VN" sz="2400">
                <a:solidFill>
                  <a:srgbClr val="FF0066"/>
                </a:solidFill>
              </a:rPr>
              <a:t>- Những vấn đề cần lưu ý trong khai thác và sử dụng thiên nhiên ở mỗi môi trường.</a:t>
            </a:r>
            <a:endParaRPr lang="en-US" sz="2400">
              <a:solidFill>
                <a:srgbClr val="FF0066"/>
              </a:solidFill>
            </a:endParaRPr>
          </a:p>
        </p:txBody>
      </p:sp>
      <p:sp>
        <p:nvSpPr>
          <p:cNvPr id="9" name="Rectangle 8">
            <a:extLst>
              <a:ext uri="{FF2B5EF4-FFF2-40B4-BE49-F238E27FC236}">
                <a16:creationId xmlns:a16="http://schemas.microsoft.com/office/drawing/2014/main" id="{68518C7A-51CD-45AD-8057-42C4C4FE11DE}"/>
              </a:ext>
            </a:extLst>
          </p:cNvPr>
          <p:cNvSpPr/>
          <p:nvPr/>
        </p:nvSpPr>
        <p:spPr>
          <a:xfrm>
            <a:off x="1697659" y="1882204"/>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11" name="Rectangle 10">
            <a:extLst>
              <a:ext uri="{FF2B5EF4-FFF2-40B4-BE49-F238E27FC236}">
                <a16:creationId xmlns:a16="http://schemas.microsoft.com/office/drawing/2014/main" id="{70B259DB-6F37-4B6D-8FA0-458747B23315}"/>
              </a:ext>
            </a:extLst>
          </p:cNvPr>
          <p:cNvSpPr/>
          <p:nvPr/>
        </p:nvSpPr>
        <p:spPr>
          <a:xfrm>
            <a:off x="8128428" y="1920724"/>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4</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3" name="4 Minute Timer (Nho)">
            <a:hlinkClick r:id="" action="ppaction://media"/>
            <a:extLst>
              <a:ext uri="{FF2B5EF4-FFF2-40B4-BE49-F238E27FC236}">
                <a16:creationId xmlns:a16="http://schemas.microsoft.com/office/drawing/2014/main" id="{4F8A2D11-C8B8-406E-8334-950F411933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49383" y="1049323"/>
            <a:ext cx="1499252" cy="886881"/>
          </a:xfrm>
          <a:prstGeom prst="rect">
            <a:avLst/>
          </a:prstGeom>
        </p:spPr>
      </p:pic>
      <p:sp>
        <p:nvSpPr>
          <p:cNvPr id="6" name="Rectangle: Rounded Corners 5">
            <a:extLst>
              <a:ext uri="{FF2B5EF4-FFF2-40B4-BE49-F238E27FC236}">
                <a16:creationId xmlns:a16="http://schemas.microsoft.com/office/drawing/2014/main" id="{4B5A9E5E-8664-4A5A-AE0F-9F003A90E3DC}"/>
              </a:ext>
            </a:extLst>
          </p:cNvPr>
          <p:cNvSpPr/>
          <p:nvPr/>
        </p:nvSpPr>
        <p:spPr>
          <a:xfrm>
            <a:off x="4161183" y="5345960"/>
            <a:ext cx="1457739" cy="64935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Nhóm </a:t>
            </a:r>
          </a:p>
          <a:p>
            <a:pPr algn="ctr"/>
            <a:r>
              <a:rPr lang="vi-VN" sz="2400" b="1"/>
              <a:t>1,5</a:t>
            </a:r>
            <a:endParaRPr lang="en-US" sz="2400" b="1"/>
          </a:p>
        </p:txBody>
      </p:sp>
      <p:sp>
        <p:nvSpPr>
          <p:cNvPr id="15" name="Rectangle: Rounded Corners 14">
            <a:extLst>
              <a:ext uri="{FF2B5EF4-FFF2-40B4-BE49-F238E27FC236}">
                <a16:creationId xmlns:a16="http://schemas.microsoft.com/office/drawing/2014/main" id="{4BF84B0F-433F-413C-99E8-AE03E1B415CE}"/>
              </a:ext>
            </a:extLst>
          </p:cNvPr>
          <p:cNvSpPr/>
          <p:nvPr/>
        </p:nvSpPr>
        <p:spPr>
          <a:xfrm>
            <a:off x="6054781" y="5354588"/>
            <a:ext cx="1457739" cy="64935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Nhóm </a:t>
            </a:r>
          </a:p>
          <a:p>
            <a:pPr algn="ctr"/>
            <a:r>
              <a:rPr lang="vi-VN" sz="2400" b="1"/>
              <a:t>2,6</a:t>
            </a:r>
            <a:endParaRPr lang="en-US" sz="2400" b="1"/>
          </a:p>
        </p:txBody>
      </p:sp>
      <p:sp>
        <p:nvSpPr>
          <p:cNvPr id="16" name="Rectangle: Rounded Corners 15">
            <a:extLst>
              <a:ext uri="{FF2B5EF4-FFF2-40B4-BE49-F238E27FC236}">
                <a16:creationId xmlns:a16="http://schemas.microsoft.com/office/drawing/2014/main" id="{97C09E1B-9505-45E2-8DC5-77D2661944B5}"/>
              </a:ext>
            </a:extLst>
          </p:cNvPr>
          <p:cNvSpPr/>
          <p:nvPr/>
        </p:nvSpPr>
        <p:spPr>
          <a:xfrm>
            <a:off x="8128429" y="5377177"/>
            <a:ext cx="1457739" cy="64935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Nhóm </a:t>
            </a:r>
          </a:p>
          <a:p>
            <a:pPr algn="ctr"/>
            <a:r>
              <a:rPr lang="vi-VN" sz="2400" b="1"/>
              <a:t>3,7</a:t>
            </a:r>
            <a:endParaRPr lang="en-US" sz="2400" b="1"/>
          </a:p>
        </p:txBody>
      </p:sp>
      <p:sp>
        <p:nvSpPr>
          <p:cNvPr id="17" name="Rectangle: Rounded Corners 16">
            <a:extLst>
              <a:ext uri="{FF2B5EF4-FFF2-40B4-BE49-F238E27FC236}">
                <a16:creationId xmlns:a16="http://schemas.microsoft.com/office/drawing/2014/main" id="{D1BC29F6-387C-426C-866A-F7988EDAFFC9}"/>
              </a:ext>
            </a:extLst>
          </p:cNvPr>
          <p:cNvSpPr/>
          <p:nvPr/>
        </p:nvSpPr>
        <p:spPr>
          <a:xfrm>
            <a:off x="10202077" y="5399766"/>
            <a:ext cx="1457739" cy="64935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Nhóm </a:t>
            </a:r>
          </a:p>
          <a:p>
            <a:pPr algn="ctr"/>
            <a:r>
              <a:rPr lang="vi-VN" sz="2400" b="1"/>
              <a:t>4,8</a:t>
            </a:r>
            <a:endParaRPr lang="en-US" sz="2400" b="1"/>
          </a:p>
        </p:txBody>
      </p:sp>
      <p:grpSp>
        <p:nvGrpSpPr>
          <p:cNvPr id="14" name="Group 13">
            <a:extLst>
              <a:ext uri="{FF2B5EF4-FFF2-40B4-BE49-F238E27FC236}">
                <a16:creationId xmlns:a16="http://schemas.microsoft.com/office/drawing/2014/main" id="{6DB01C79-9518-44C3-88EA-2C4E48CBE0A8}"/>
              </a:ext>
            </a:extLst>
          </p:cNvPr>
          <p:cNvGrpSpPr/>
          <p:nvPr/>
        </p:nvGrpSpPr>
        <p:grpSpPr>
          <a:xfrm>
            <a:off x="71250" y="44252"/>
            <a:ext cx="8443359" cy="875873"/>
            <a:chOff x="1836078" y="1623667"/>
            <a:chExt cx="9813605" cy="875873"/>
          </a:xfrm>
        </p:grpSpPr>
        <p:grpSp>
          <p:nvGrpSpPr>
            <p:cNvPr id="18" name="Group 17">
              <a:extLst>
                <a:ext uri="{FF2B5EF4-FFF2-40B4-BE49-F238E27FC236}">
                  <a16:creationId xmlns:a16="http://schemas.microsoft.com/office/drawing/2014/main" id="{5D315916-2C47-4074-ADB2-1D2DD25E3F10}"/>
                </a:ext>
              </a:extLst>
            </p:cNvPr>
            <p:cNvGrpSpPr/>
            <p:nvPr/>
          </p:nvGrpSpPr>
          <p:grpSpPr>
            <a:xfrm>
              <a:off x="1884576" y="1626591"/>
              <a:ext cx="9765107" cy="872949"/>
              <a:chOff x="1133366" y="2220084"/>
              <a:chExt cx="6093180" cy="914400"/>
            </a:xfrm>
            <a:solidFill>
              <a:srgbClr val="FCFEB0"/>
            </a:solidFill>
          </p:grpSpPr>
          <p:sp>
            <p:nvSpPr>
              <p:cNvPr id="22" name="Arrow: Pentagon 21">
                <a:extLst>
                  <a:ext uri="{FF2B5EF4-FFF2-40B4-BE49-F238E27FC236}">
                    <a16:creationId xmlns:a16="http://schemas.microsoft.com/office/drawing/2014/main" id="{D626DBF1-47CB-4E5B-B5E5-097CECE3C57D}"/>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3" name="TextBox 22">
                <a:extLst>
                  <a:ext uri="{FF2B5EF4-FFF2-40B4-BE49-F238E27FC236}">
                    <a16:creationId xmlns:a16="http://schemas.microsoft.com/office/drawing/2014/main" id="{C0A75BF6-243C-47E3-8E6E-559527D871FD}"/>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9" name="TextBox 18">
              <a:extLst>
                <a:ext uri="{FF2B5EF4-FFF2-40B4-BE49-F238E27FC236}">
                  <a16:creationId xmlns:a16="http://schemas.microsoft.com/office/drawing/2014/main" id="{500EE5EC-941C-45A0-9A36-87F6D6AAC381}"/>
                </a:ext>
              </a:extLst>
            </p:cNvPr>
            <p:cNvSpPr txBox="1"/>
            <p:nvPr/>
          </p:nvSpPr>
          <p:spPr>
            <a:xfrm>
              <a:off x="2849244" y="1796430"/>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a:t>
              </a:r>
              <a:r>
                <a:rPr lang="vi-VN" sz="2800">
                  <a:solidFill>
                    <a:srgbClr val="0070C0"/>
                  </a:solidFill>
                  <a:latin typeface="Arial" panose="020B0604020202020204" pitchFamily="34" charset="0"/>
                  <a:cs typeface="Arial" panose="020B0604020202020204" pitchFamily="34" charset="0"/>
                </a:rPr>
                <a:t> và </a:t>
              </a:r>
              <a:r>
                <a:rPr lang="en-US" sz="2800">
                  <a:solidFill>
                    <a:srgbClr val="0070C0"/>
                  </a:solidFill>
                  <a:latin typeface="Arial" panose="020B0604020202020204" pitchFamily="34" charset="0"/>
                  <a:cs typeface="Arial" panose="020B0604020202020204" pitchFamily="34" charset="0"/>
                </a:rPr>
                <a:t>sử dụng </a:t>
              </a:r>
              <a:r>
                <a:rPr lang="vi-VN" sz="2800">
                  <a:solidFill>
                    <a:srgbClr val="0070C0"/>
                  </a:solidFill>
                  <a:latin typeface="Arial" panose="020B0604020202020204" pitchFamily="34" charset="0"/>
                  <a:cs typeface="Arial" panose="020B0604020202020204" pitchFamily="34" charset="0"/>
                </a:rPr>
                <a:t>thiên nhiên</a:t>
              </a:r>
              <a:endParaRPr lang="en-US" sz="2800">
                <a:solidFill>
                  <a:srgbClr val="0070C0"/>
                </a:solidFill>
                <a:latin typeface="Arial" panose="020B0604020202020204" pitchFamily="34" charset="0"/>
                <a:cs typeface="Arial" panose="020B0604020202020204" pitchFamily="34" charset="0"/>
              </a:endParaRPr>
            </a:p>
          </p:txBody>
        </p:sp>
        <p:sp>
          <p:nvSpPr>
            <p:cNvPr id="20" name="Arrow: Pentagon 19">
              <a:extLst>
                <a:ext uri="{FF2B5EF4-FFF2-40B4-BE49-F238E27FC236}">
                  <a16:creationId xmlns:a16="http://schemas.microsoft.com/office/drawing/2014/main" id="{7B825849-B4DD-46F7-8FF3-C95E7DF76FF8}"/>
                </a:ext>
              </a:extLst>
            </p:cNvPr>
            <p:cNvSpPr/>
            <p:nvPr/>
          </p:nvSpPr>
          <p:spPr>
            <a:xfrm>
              <a:off x="1836078" y="1623667"/>
              <a:ext cx="1463069"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1" name="Isosceles Triangle 20">
              <a:extLst>
                <a:ext uri="{FF2B5EF4-FFF2-40B4-BE49-F238E27FC236}">
                  <a16:creationId xmlns:a16="http://schemas.microsoft.com/office/drawing/2014/main" id="{C6C6A3EA-0660-40E6-8263-C07B33D3E465}"/>
                </a:ext>
              </a:extLst>
            </p:cNvPr>
            <p:cNvSpPr/>
            <p:nvPr/>
          </p:nvSpPr>
          <p:spPr>
            <a:xfrm rot="5400000">
              <a:off x="3010279"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655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par>
                                <p:cTn id="26" presetID="22" presetClass="entr" presetSubtype="2"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righ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2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13"/>
                </p:tgtEl>
              </p:cMediaNode>
            </p:video>
          </p:childTnLst>
        </p:cTn>
      </p:par>
    </p:tnLst>
    <p:bldLst>
      <p:bldP spid="3" grpId="0" animBg="1"/>
      <p:bldP spid="5" grpId="0" animBg="1"/>
      <p:bldP spid="9" grpId="0"/>
      <p:bldP spid="11" grpId="0"/>
      <p:bldP spid="6"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F4A93D-494D-4BCC-8A1E-ADEEDEEB8EBA}"/>
              </a:ext>
            </a:extLst>
          </p:cNvPr>
          <p:cNvGrpSpPr/>
          <p:nvPr/>
        </p:nvGrpSpPr>
        <p:grpSpPr>
          <a:xfrm>
            <a:off x="159316" y="231569"/>
            <a:ext cx="6170232" cy="6394862"/>
            <a:chOff x="6784058" y="1022562"/>
            <a:chExt cx="5418839" cy="5802567"/>
          </a:xfrm>
        </p:grpSpPr>
        <p:pic>
          <p:nvPicPr>
            <p:cNvPr id="6" name="Picture 2">
              <a:extLst>
                <a:ext uri="{FF2B5EF4-FFF2-40B4-BE49-F238E27FC236}">
                  <a16:creationId xmlns:a16="http://schemas.microsoft.com/office/drawing/2014/main" id="{B2766F96-B27A-4F59-B6CA-7077D713A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915" y="1022562"/>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B247269-6038-4631-8EC9-18B6781CD639}"/>
                </a:ext>
              </a:extLst>
            </p:cNvPr>
            <p:cNvSpPr txBox="1"/>
            <p:nvPr/>
          </p:nvSpPr>
          <p:spPr>
            <a:xfrm>
              <a:off x="6784058" y="6429293"/>
              <a:ext cx="5418839" cy="335124"/>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grpSp>
        <p:nvGrpSpPr>
          <p:cNvPr id="9" name="Group 8">
            <a:extLst>
              <a:ext uri="{FF2B5EF4-FFF2-40B4-BE49-F238E27FC236}">
                <a16:creationId xmlns:a16="http://schemas.microsoft.com/office/drawing/2014/main" id="{9FE3FE50-13AC-450D-B2B3-AC99C05B5E0D}"/>
              </a:ext>
            </a:extLst>
          </p:cNvPr>
          <p:cNvGrpSpPr/>
          <p:nvPr/>
        </p:nvGrpSpPr>
        <p:grpSpPr>
          <a:xfrm>
            <a:off x="6166586" y="164659"/>
            <a:ext cx="5802168" cy="6461771"/>
            <a:chOff x="6166586" y="164659"/>
            <a:chExt cx="5802168" cy="6461771"/>
          </a:xfrm>
        </p:grpSpPr>
        <p:pic>
          <p:nvPicPr>
            <p:cNvPr id="4" name="image509.jpg" descr="Image result for lÆ°á»£c Äá» kinh táº¿ chÃ¢u Phi">
              <a:extLst>
                <a:ext uri="{FF2B5EF4-FFF2-40B4-BE49-F238E27FC236}">
                  <a16:creationId xmlns:a16="http://schemas.microsoft.com/office/drawing/2014/main" id="{165D2CDA-CF8A-4FEC-93E4-08D81E41192F}"/>
                </a:ext>
              </a:extLst>
            </p:cNvPr>
            <p:cNvPicPr/>
            <p:nvPr/>
          </p:nvPicPr>
          <p:blipFill>
            <a:blip r:embed="rId3"/>
            <a:srcRect/>
            <a:stretch>
              <a:fillRect/>
            </a:stretch>
          </p:blipFill>
          <p:spPr>
            <a:xfrm>
              <a:off x="6166586" y="164659"/>
              <a:ext cx="5802168" cy="6461771"/>
            </a:xfrm>
            <a:prstGeom prst="rect">
              <a:avLst/>
            </a:prstGeom>
            <a:ln/>
          </p:spPr>
        </p:pic>
        <p:sp>
          <p:nvSpPr>
            <p:cNvPr id="8" name="TextBox 7">
              <a:extLst>
                <a:ext uri="{FF2B5EF4-FFF2-40B4-BE49-F238E27FC236}">
                  <a16:creationId xmlns:a16="http://schemas.microsoft.com/office/drawing/2014/main" id="{D2F45FE5-1EBA-4328-887E-7F6AAF27E28A}"/>
                </a:ext>
              </a:extLst>
            </p:cNvPr>
            <p:cNvSpPr txBox="1"/>
            <p:nvPr/>
          </p:nvSpPr>
          <p:spPr>
            <a:xfrm>
              <a:off x="7374577" y="6190190"/>
              <a:ext cx="3598223" cy="369332"/>
            </a:xfrm>
            <a:prstGeom prst="rect">
              <a:avLst/>
            </a:prstGeom>
            <a:solidFill>
              <a:schemeClr val="bg1"/>
            </a:solidFill>
          </p:spPr>
          <p:txBody>
            <a:bodyPr wrap="square" rtlCol="0">
              <a:spAutoFit/>
            </a:bodyPr>
            <a:lstStyle/>
            <a:p>
              <a:r>
                <a:rPr lang="vi-VN">
                  <a:solidFill>
                    <a:srgbClr val="1B04FA"/>
                  </a:solidFill>
                </a:rPr>
                <a:t>Lược đồ nông nghiệp châu Phi</a:t>
              </a:r>
              <a:endParaRPr lang="en-US">
                <a:solidFill>
                  <a:srgbClr val="1B04FA"/>
                </a:solidFill>
              </a:endParaRPr>
            </a:p>
          </p:txBody>
        </p:sp>
      </p:grpSp>
    </p:spTree>
    <p:extLst>
      <p:ext uri="{BB962C8B-B14F-4D97-AF65-F5344CB8AC3E}">
        <p14:creationId xmlns:p14="http://schemas.microsoft.com/office/powerpoint/2010/main" val="19860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829B26-E2B2-48B0-90C0-FE3C295D169C}"/>
              </a:ext>
            </a:extLst>
          </p:cNvPr>
          <p:cNvSpPr txBox="1"/>
          <p:nvPr/>
        </p:nvSpPr>
        <p:spPr>
          <a:xfrm>
            <a:off x="134071" y="93109"/>
            <a:ext cx="9288226" cy="523220"/>
          </a:xfrm>
          <a:prstGeom prst="rect">
            <a:avLst/>
          </a:prstGeom>
          <a:solidFill>
            <a:srgbClr val="00B050"/>
          </a:solidFill>
        </p:spPr>
        <p:txBody>
          <a:bodyPr wrap="square" rtlCol="0">
            <a:spAutoFit/>
          </a:bodyPr>
          <a:lstStyle/>
          <a:p>
            <a:r>
              <a:rPr lang="vi-VN" sz="2800">
                <a:solidFill>
                  <a:srgbClr val="FFFF00"/>
                </a:solidFill>
              </a:rPr>
              <a:t>a.Hoạt động khai thác thiên nhiên ở môi trường xích đạo</a:t>
            </a:r>
            <a:endParaRPr lang="en-US" sz="2800">
              <a:solidFill>
                <a:srgbClr val="FFFF00"/>
              </a:solidFill>
            </a:endParaRPr>
          </a:p>
        </p:txBody>
      </p:sp>
      <p:sp>
        <p:nvSpPr>
          <p:cNvPr id="3" name="Rectangle 2">
            <a:extLst>
              <a:ext uri="{FF2B5EF4-FFF2-40B4-BE49-F238E27FC236}">
                <a16:creationId xmlns:a16="http://schemas.microsoft.com/office/drawing/2014/main" id="{A6867DF4-E0F1-42F2-90C6-0991E89E48B5}"/>
              </a:ext>
            </a:extLst>
          </p:cNvPr>
          <p:cNvSpPr/>
          <p:nvPr/>
        </p:nvSpPr>
        <p:spPr>
          <a:xfrm>
            <a:off x="89985" y="1827087"/>
            <a:ext cx="6378683" cy="2062103"/>
          </a:xfrm>
          <a:prstGeom prst="rect">
            <a:avLst/>
          </a:prstGeom>
        </p:spPr>
        <p:txBody>
          <a:bodyPr wrap="square">
            <a:spAutoFit/>
          </a:bodyPr>
          <a:lstStyle/>
          <a:p>
            <a:pPr algn="just"/>
            <a:r>
              <a:rPr lang="vi-VN" sz="3200">
                <a:solidFill>
                  <a:srgbClr val="1B04FA"/>
                </a:solidFill>
              </a:rPr>
              <a:t>+ Sử dụng đất trồng cây công nghiệp quy mô lớn (cọ dầu, ca cao, cao su, cây lương thực như ngô, lúa nước).</a:t>
            </a:r>
          </a:p>
        </p:txBody>
      </p:sp>
      <p:grpSp>
        <p:nvGrpSpPr>
          <p:cNvPr id="4" name="Group 3">
            <a:extLst>
              <a:ext uri="{FF2B5EF4-FFF2-40B4-BE49-F238E27FC236}">
                <a16:creationId xmlns:a16="http://schemas.microsoft.com/office/drawing/2014/main" id="{0DD21BA8-4829-4351-9D6B-7AE21F22B43B}"/>
              </a:ext>
            </a:extLst>
          </p:cNvPr>
          <p:cNvGrpSpPr/>
          <p:nvPr/>
        </p:nvGrpSpPr>
        <p:grpSpPr>
          <a:xfrm>
            <a:off x="6535245" y="786853"/>
            <a:ext cx="5489497" cy="5978038"/>
            <a:chOff x="6784058" y="1022562"/>
            <a:chExt cx="5151743" cy="5802567"/>
          </a:xfrm>
        </p:grpSpPr>
        <p:pic>
          <p:nvPicPr>
            <p:cNvPr id="5" name="Picture 2">
              <a:extLst>
                <a:ext uri="{FF2B5EF4-FFF2-40B4-BE49-F238E27FC236}">
                  <a16:creationId xmlns:a16="http://schemas.microsoft.com/office/drawing/2014/main" id="{E83C36D0-4F6C-4D3E-99EC-D6E16C394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915" y="1022562"/>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EE9311-BE8B-4676-9B00-D5CC76CBB564}"/>
                </a:ext>
              </a:extLst>
            </p:cNvPr>
            <p:cNvSpPr txBox="1"/>
            <p:nvPr/>
          </p:nvSpPr>
          <p:spPr>
            <a:xfrm>
              <a:off x="6784058" y="6429293"/>
              <a:ext cx="5151743" cy="35849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7" name="Freeform 7">
            <a:extLst>
              <a:ext uri="{FF2B5EF4-FFF2-40B4-BE49-F238E27FC236}">
                <a16:creationId xmlns:a16="http://schemas.microsoft.com/office/drawing/2014/main" id="{39635C46-50D2-4E7D-8806-BB58840BDBAC}"/>
              </a:ext>
            </a:extLst>
          </p:cNvPr>
          <p:cNvSpPr>
            <a:spLocks/>
          </p:cNvSpPr>
          <p:nvPr/>
        </p:nvSpPr>
        <p:spPr bwMode="auto">
          <a:xfrm>
            <a:off x="7499080" y="2923638"/>
            <a:ext cx="2989756" cy="919163"/>
          </a:xfrm>
          <a:custGeom>
            <a:avLst/>
            <a:gdLst>
              <a:gd name="T0" fmla="*/ 2147483646 w 1740"/>
              <a:gd name="T1" fmla="*/ 2147483646 h 579"/>
              <a:gd name="T2" fmla="*/ 2147483646 w 1740"/>
              <a:gd name="T3" fmla="*/ 2147483646 h 579"/>
              <a:gd name="T4" fmla="*/ 2147483646 w 1740"/>
              <a:gd name="T5" fmla="*/ 2147483646 h 579"/>
              <a:gd name="T6" fmla="*/ 2147483646 w 1740"/>
              <a:gd name="T7" fmla="*/ 2147483646 h 579"/>
              <a:gd name="T8" fmla="*/ 2147483646 w 1740"/>
              <a:gd name="T9" fmla="*/ 2147483646 h 579"/>
              <a:gd name="T10" fmla="*/ 2147483646 w 1740"/>
              <a:gd name="T11" fmla="*/ 2147483646 h 579"/>
              <a:gd name="T12" fmla="*/ 2147483646 w 1740"/>
              <a:gd name="T13" fmla="*/ 2147483646 h 579"/>
              <a:gd name="T14" fmla="*/ 2147483646 w 1740"/>
              <a:gd name="T15" fmla="*/ 2147483646 h 579"/>
              <a:gd name="T16" fmla="*/ 2147483646 w 1740"/>
              <a:gd name="T17" fmla="*/ 2147483646 h 579"/>
              <a:gd name="T18" fmla="*/ 2147483646 w 1740"/>
              <a:gd name="T19" fmla="*/ 2147483646 h 579"/>
              <a:gd name="T20" fmla="*/ 2147483646 w 1740"/>
              <a:gd name="T21" fmla="*/ 2147483646 h 579"/>
              <a:gd name="T22" fmla="*/ 2147483646 w 1740"/>
              <a:gd name="T23" fmla="*/ 2147483646 h 579"/>
              <a:gd name="T24" fmla="*/ 2147483646 w 1740"/>
              <a:gd name="T25" fmla="*/ 2147483646 h 579"/>
              <a:gd name="T26" fmla="*/ 2147483646 w 1740"/>
              <a:gd name="T27" fmla="*/ 2147483646 h 579"/>
              <a:gd name="T28" fmla="*/ 2147483646 w 1740"/>
              <a:gd name="T29" fmla="*/ 2147483646 h 579"/>
              <a:gd name="T30" fmla="*/ 2147483646 w 1740"/>
              <a:gd name="T31" fmla="*/ 2147483646 h 579"/>
              <a:gd name="T32" fmla="*/ 2147483646 w 1740"/>
              <a:gd name="T33" fmla="*/ 2147483646 h 579"/>
              <a:gd name="T34" fmla="*/ 2147483646 w 1740"/>
              <a:gd name="T35" fmla="*/ 2147483646 h 579"/>
              <a:gd name="T36" fmla="*/ 2147483646 w 1740"/>
              <a:gd name="T37" fmla="*/ 2147483646 h 579"/>
              <a:gd name="T38" fmla="*/ 2147483646 w 1740"/>
              <a:gd name="T39" fmla="*/ 2147483646 h 579"/>
              <a:gd name="T40" fmla="*/ 2147483646 w 1740"/>
              <a:gd name="T41" fmla="*/ 2147483646 h 579"/>
              <a:gd name="T42" fmla="*/ 2147483646 w 1740"/>
              <a:gd name="T43" fmla="*/ 2147483646 h 579"/>
              <a:gd name="T44" fmla="*/ 2147483646 w 1740"/>
              <a:gd name="T45" fmla="*/ 2147483646 h 579"/>
              <a:gd name="T46" fmla="*/ 2147483646 w 1740"/>
              <a:gd name="T47" fmla="*/ 2147483646 h 579"/>
              <a:gd name="T48" fmla="*/ 2147483646 w 1740"/>
              <a:gd name="T49" fmla="*/ 2147483646 h 579"/>
              <a:gd name="T50" fmla="*/ 2147483646 w 1740"/>
              <a:gd name="T51" fmla="*/ 2147483646 h 579"/>
              <a:gd name="T52" fmla="*/ 2147483646 w 1740"/>
              <a:gd name="T53" fmla="*/ 2147483646 h 579"/>
              <a:gd name="T54" fmla="*/ 2147483646 w 1740"/>
              <a:gd name="T55" fmla="*/ 2147483646 h 579"/>
              <a:gd name="T56" fmla="*/ 2147483646 w 1740"/>
              <a:gd name="T57" fmla="*/ 2147483646 h 579"/>
              <a:gd name="T58" fmla="*/ 2147483646 w 1740"/>
              <a:gd name="T59" fmla="*/ 2147483646 h 579"/>
              <a:gd name="T60" fmla="*/ 2147483646 w 1740"/>
              <a:gd name="T61" fmla="*/ 2147483646 h 579"/>
              <a:gd name="T62" fmla="*/ 2147483646 w 1740"/>
              <a:gd name="T63" fmla="*/ 2147483646 h 579"/>
              <a:gd name="T64" fmla="*/ 2147483646 w 1740"/>
              <a:gd name="T65" fmla="*/ 2147483646 h 579"/>
              <a:gd name="T66" fmla="*/ 2147483646 w 1740"/>
              <a:gd name="T67" fmla="*/ 2147483646 h 5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40" h="579">
                <a:moveTo>
                  <a:pt x="840" y="425"/>
                </a:moveTo>
                <a:cubicBezTo>
                  <a:pt x="848" y="428"/>
                  <a:pt x="857" y="427"/>
                  <a:pt x="864" y="431"/>
                </a:cubicBezTo>
                <a:cubicBezTo>
                  <a:pt x="870" y="435"/>
                  <a:pt x="873" y="442"/>
                  <a:pt x="879" y="446"/>
                </a:cubicBezTo>
                <a:cubicBezTo>
                  <a:pt x="897" y="500"/>
                  <a:pt x="919" y="503"/>
                  <a:pt x="975" y="506"/>
                </a:cubicBezTo>
                <a:cubicBezTo>
                  <a:pt x="992" y="512"/>
                  <a:pt x="1003" y="524"/>
                  <a:pt x="1020" y="530"/>
                </a:cubicBezTo>
                <a:cubicBezTo>
                  <a:pt x="1060" y="527"/>
                  <a:pt x="1059" y="525"/>
                  <a:pt x="1089" y="515"/>
                </a:cubicBezTo>
                <a:cubicBezTo>
                  <a:pt x="1109" y="516"/>
                  <a:pt x="1129" y="516"/>
                  <a:pt x="1149" y="518"/>
                </a:cubicBezTo>
                <a:cubicBezTo>
                  <a:pt x="1161" y="519"/>
                  <a:pt x="1164" y="529"/>
                  <a:pt x="1176" y="533"/>
                </a:cubicBezTo>
                <a:cubicBezTo>
                  <a:pt x="1189" y="537"/>
                  <a:pt x="1202" y="542"/>
                  <a:pt x="1215" y="545"/>
                </a:cubicBezTo>
                <a:cubicBezTo>
                  <a:pt x="1266" y="579"/>
                  <a:pt x="1311" y="536"/>
                  <a:pt x="1359" y="530"/>
                </a:cubicBezTo>
                <a:cubicBezTo>
                  <a:pt x="1433" y="521"/>
                  <a:pt x="1509" y="525"/>
                  <a:pt x="1584" y="524"/>
                </a:cubicBezTo>
                <a:cubicBezTo>
                  <a:pt x="1616" y="503"/>
                  <a:pt x="1567" y="536"/>
                  <a:pt x="1602" y="509"/>
                </a:cubicBezTo>
                <a:cubicBezTo>
                  <a:pt x="1608" y="505"/>
                  <a:pt x="1620" y="497"/>
                  <a:pt x="1620" y="497"/>
                </a:cubicBezTo>
                <a:cubicBezTo>
                  <a:pt x="1631" y="481"/>
                  <a:pt x="1642" y="466"/>
                  <a:pt x="1656" y="452"/>
                </a:cubicBezTo>
                <a:cubicBezTo>
                  <a:pt x="1665" y="424"/>
                  <a:pt x="1678" y="397"/>
                  <a:pt x="1692" y="371"/>
                </a:cubicBezTo>
                <a:cubicBezTo>
                  <a:pt x="1697" y="362"/>
                  <a:pt x="1704" y="353"/>
                  <a:pt x="1710" y="344"/>
                </a:cubicBezTo>
                <a:cubicBezTo>
                  <a:pt x="1714" y="339"/>
                  <a:pt x="1716" y="326"/>
                  <a:pt x="1716" y="326"/>
                </a:cubicBezTo>
                <a:cubicBezTo>
                  <a:pt x="1721" y="272"/>
                  <a:pt x="1740" y="173"/>
                  <a:pt x="1668" y="155"/>
                </a:cubicBezTo>
                <a:cubicBezTo>
                  <a:pt x="1658" y="140"/>
                  <a:pt x="1665" y="148"/>
                  <a:pt x="1644" y="134"/>
                </a:cubicBezTo>
                <a:cubicBezTo>
                  <a:pt x="1641" y="132"/>
                  <a:pt x="1635" y="128"/>
                  <a:pt x="1635" y="128"/>
                </a:cubicBezTo>
                <a:cubicBezTo>
                  <a:pt x="1618" y="102"/>
                  <a:pt x="1630" y="115"/>
                  <a:pt x="1566" y="122"/>
                </a:cubicBezTo>
                <a:cubicBezTo>
                  <a:pt x="1548" y="124"/>
                  <a:pt x="1537" y="138"/>
                  <a:pt x="1521" y="143"/>
                </a:cubicBezTo>
                <a:cubicBezTo>
                  <a:pt x="1490" y="141"/>
                  <a:pt x="1475" y="141"/>
                  <a:pt x="1449" y="134"/>
                </a:cubicBezTo>
                <a:cubicBezTo>
                  <a:pt x="1436" y="131"/>
                  <a:pt x="1410" y="125"/>
                  <a:pt x="1410" y="125"/>
                </a:cubicBezTo>
                <a:cubicBezTo>
                  <a:pt x="1343" y="127"/>
                  <a:pt x="1281" y="130"/>
                  <a:pt x="1215" y="137"/>
                </a:cubicBezTo>
                <a:cubicBezTo>
                  <a:pt x="1204" y="141"/>
                  <a:pt x="1199" y="148"/>
                  <a:pt x="1188" y="152"/>
                </a:cubicBezTo>
                <a:cubicBezTo>
                  <a:pt x="1122" y="150"/>
                  <a:pt x="1102" y="147"/>
                  <a:pt x="1050" y="140"/>
                </a:cubicBezTo>
                <a:cubicBezTo>
                  <a:pt x="1040" y="133"/>
                  <a:pt x="1032" y="131"/>
                  <a:pt x="1020" y="128"/>
                </a:cubicBezTo>
                <a:cubicBezTo>
                  <a:pt x="1002" y="116"/>
                  <a:pt x="980" y="114"/>
                  <a:pt x="960" y="107"/>
                </a:cubicBezTo>
                <a:cubicBezTo>
                  <a:pt x="875" y="109"/>
                  <a:pt x="885" y="104"/>
                  <a:pt x="837" y="116"/>
                </a:cubicBezTo>
                <a:cubicBezTo>
                  <a:pt x="821" y="115"/>
                  <a:pt x="805" y="117"/>
                  <a:pt x="789" y="113"/>
                </a:cubicBezTo>
                <a:cubicBezTo>
                  <a:pt x="781" y="111"/>
                  <a:pt x="762" y="96"/>
                  <a:pt x="753" y="92"/>
                </a:cubicBezTo>
                <a:cubicBezTo>
                  <a:pt x="737" y="85"/>
                  <a:pt x="719" y="83"/>
                  <a:pt x="702" y="77"/>
                </a:cubicBezTo>
                <a:cubicBezTo>
                  <a:pt x="683" y="71"/>
                  <a:pt x="642" y="65"/>
                  <a:pt x="642" y="65"/>
                </a:cubicBezTo>
                <a:cubicBezTo>
                  <a:pt x="605" y="66"/>
                  <a:pt x="568" y="68"/>
                  <a:pt x="531" y="68"/>
                </a:cubicBezTo>
                <a:cubicBezTo>
                  <a:pt x="525" y="68"/>
                  <a:pt x="544" y="62"/>
                  <a:pt x="549" y="65"/>
                </a:cubicBezTo>
                <a:cubicBezTo>
                  <a:pt x="561" y="72"/>
                  <a:pt x="519" y="95"/>
                  <a:pt x="519" y="95"/>
                </a:cubicBezTo>
                <a:cubicBezTo>
                  <a:pt x="512" y="105"/>
                  <a:pt x="507" y="109"/>
                  <a:pt x="495" y="113"/>
                </a:cubicBezTo>
                <a:cubicBezTo>
                  <a:pt x="484" y="124"/>
                  <a:pt x="470" y="132"/>
                  <a:pt x="459" y="143"/>
                </a:cubicBezTo>
                <a:cubicBezTo>
                  <a:pt x="441" y="142"/>
                  <a:pt x="423" y="144"/>
                  <a:pt x="405" y="140"/>
                </a:cubicBezTo>
                <a:cubicBezTo>
                  <a:pt x="394" y="138"/>
                  <a:pt x="387" y="128"/>
                  <a:pt x="378" y="122"/>
                </a:cubicBezTo>
                <a:cubicBezTo>
                  <a:pt x="375" y="120"/>
                  <a:pt x="369" y="116"/>
                  <a:pt x="369" y="116"/>
                </a:cubicBezTo>
                <a:cubicBezTo>
                  <a:pt x="355" y="96"/>
                  <a:pt x="333" y="76"/>
                  <a:pt x="312" y="62"/>
                </a:cubicBezTo>
                <a:cubicBezTo>
                  <a:pt x="303" y="36"/>
                  <a:pt x="273" y="31"/>
                  <a:pt x="249" y="23"/>
                </a:cubicBezTo>
                <a:cubicBezTo>
                  <a:pt x="240" y="20"/>
                  <a:pt x="231" y="14"/>
                  <a:pt x="222" y="11"/>
                </a:cubicBezTo>
                <a:cubicBezTo>
                  <a:pt x="219" y="10"/>
                  <a:pt x="213" y="8"/>
                  <a:pt x="213" y="8"/>
                </a:cubicBezTo>
                <a:cubicBezTo>
                  <a:pt x="165" y="9"/>
                  <a:pt x="98" y="22"/>
                  <a:pt x="48" y="5"/>
                </a:cubicBezTo>
                <a:cubicBezTo>
                  <a:pt x="38" y="6"/>
                  <a:pt x="23" y="0"/>
                  <a:pt x="18" y="8"/>
                </a:cubicBezTo>
                <a:cubicBezTo>
                  <a:pt x="0" y="37"/>
                  <a:pt x="23" y="55"/>
                  <a:pt x="42" y="59"/>
                </a:cubicBezTo>
                <a:cubicBezTo>
                  <a:pt x="48" y="104"/>
                  <a:pt x="38" y="66"/>
                  <a:pt x="54" y="86"/>
                </a:cubicBezTo>
                <a:cubicBezTo>
                  <a:pt x="56" y="88"/>
                  <a:pt x="54" y="93"/>
                  <a:pt x="57" y="95"/>
                </a:cubicBezTo>
                <a:cubicBezTo>
                  <a:pt x="62" y="99"/>
                  <a:pt x="75" y="101"/>
                  <a:pt x="75" y="101"/>
                </a:cubicBezTo>
                <a:cubicBezTo>
                  <a:pt x="89" y="122"/>
                  <a:pt x="86" y="119"/>
                  <a:pt x="108" y="125"/>
                </a:cubicBezTo>
                <a:cubicBezTo>
                  <a:pt x="117" y="162"/>
                  <a:pt x="142" y="170"/>
                  <a:pt x="177" y="179"/>
                </a:cubicBezTo>
                <a:cubicBezTo>
                  <a:pt x="229" y="214"/>
                  <a:pt x="188" y="191"/>
                  <a:pt x="318" y="188"/>
                </a:cubicBezTo>
                <a:cubicBezTo>
                  <a:pt x="360" y="160"/>
                  <a:pt x="411" y="177"/>
                  <a:pt x="462" y="176"/>
                </a:cubicBezTo>
                <a:cubicBezTo>
                  <a:pt x="485" y="168"/>
                  <a:pt x="508" y="166"/>
                  <a:pt x="531" y="158"/>
                </a:cubicBezTo>
                <a:cubicBezTo>
                  <a:pt x="538" y="156"/>
                  <a:pt x="542" y="148"/>
                  <a:pt x="549" y="146"/>
                </a:cubicBezTo>
                <a:cubicBezTo>
                  <a:pt x="552" y="145"/>
                  <a:pt x="555" y="144"/>
                  <a:pt x="558" y="143"/>
                </a:cubicBezTo>
                <a:cubicBezTo>
                  <a:pt x="576" y="138"/>
                  <a:pt x="593" y="136"/>
                  <a:pt x="609" y="125"/>
                </a:cubicBezTo>
                <a:cubicBezTo>
                  <a:pt x="629" y="127"/>
                  <a:pt x="652" y="120"/>
                  <a:pt x="669" y="131"/>
                </a:cubicBezTo>
                <a:cubicBezTo>
                  <a:pt x="679" y="137"/>
                  <a:pt x="676" y="167"/>
                  <a:pt x="681" y="176"/>
                </a:cubicBezTo>
                <a:cubicBezTo>
                  <a:pt x="684" y="182"/>
                  <a:pt x="693" y="181"/>
                  <a:pt x="699" y="185"/>
                </a:cubicBezTo>
                <a:cubicBezTo>
                  <a:pt x="710" y="218"/>
                  <a:pt x="795" y="200"/>
                  <a:pt x="801" y="200"/>
                </a:cubicBezTo>
                <a:cubicBezTo>
                  <a:pt x="821" y="207"/>
                  <a:pt x="810" y="221"/>
                  <a:pt x="822" y="233"/>
                </a:cubicBezTo>
                <a:cubicBezTo>
                  <a:pt x="829" y="240"/>
                  <a:pt x="842" y="238"/>
                  <a:pt x="852" y="239"/>
                </a:cubicBezTo>
                <a:cubicBezTo>
                  <a:pt x="850" y="297"/>
                  <a:pt x="860" y="318"/>
                  <a:pt x="834" y="356"/>
                </a:cubicBezTo>
                <a:cubicBezTo>
                  <a:pt x="830" y="381"/>
                  <a:pt x="820" y="422"/>
                  <a:pt x="831" y="446"/>
                </a:cubicBezTo>
                <a:cubicBezTo>
                  <a:pt x="832" y="448"/>
                  <a:pt x="875" y="461"/>
                  <a:pt x="882" y="461"/>
                </a:cubicBezTo>
              </a:path>
            </a:pathLst>
          </a:custGeom>
          <a:noFill/>
          <a:ln w="28575" cmpd="sng">
            <a:solidFill>
              <a:srgbClr val="000099"/>
            </a:solidFill>
            <a:round/>
            <a:headEnd/>
            <a:tailEnd/>
          </a:ln>
          <a:effectLst/>
        </p:spPr>
        <p:txBody>
          <a:bodyPr/>
          <a:lstStyle/>
          <a:p>
            <a:endParaRPr lang="en-US"/>
          </a:p>
        </p:txBody>
      </p:sp>
      <p:grpSp>
        <p:nvGrpSpPr>
          <p:cNvPr id="8" name="Group 7">
            <a:extLst>
              <a:ext uri="{FF2B5EF4-FFF2-40B4-BE49-F238E27FC236}">
                <a16:creationId xmlns:a16="http://schemas.microsoft.com/office/drawing/2014/main" id="{FC1DE45E-F3B5-4B11-86E7-C77CDD3C5CBF}"/>
              </a:ext>
            </a:extLst>
          </p:cNvPr>
          <p:cNvGrpSpPr/>
          <p:nvPr/>
        </p:nvGrpSpPr>
        <p:grpSpPr>
          <a:xfrm>
            <a:off x="6603696" y="713140"/>
            <a:ext cx="5629487" cy="6123943"/>
            <a:chOff x="6166586" y="164659"/>
            <a:chExt cx="5802168" cy="6461771"/>
          </a:xfrm>
        </p:grpSpPr>
        <p:pic>
          <p:nvPicPr>
            <p:cNvPr id="9" name="image509.jpg" descr="Image result for lÆ°á»£c Äá» kinh táº¿ chÃ¢u Phi">
              <a:extLst>
                <a:ext uri="{FF2B5EF4-FFF2-40B4-BE49-F238E27FC236}">
                  <a16:creationId xmlns:a16="http://schemas.microsoft.com/office/drawing/2014/main" id="{0D416FFD-C990-4B60-A5E5-8B2538CCB80F}"/>
                </a:ext>
              </a:extLst>
            </p:cNvPr>
            <p:cNvPicPr/>
            <p:nvPr/>
          </p:nvPicPr>
          <p:blipFill>
            <a:blip r:embed="rId3"/>
            <a:srcRect/>
            <a:stretch>
              <a:fillRect/>
            </a:stretch>
          </p:blipFill>
          <p:spPr>
            <a:xfrm>
              <a:off x="6166586" y="164659"/>
              <a:ext cx="5802168" cy="6461771"/>
            </a:xfrm>
            <a:prstGeom prst="rect">
              <a:avLst/>
            </a:prstGeom>
            <a:ln/>
          </p:spPr>
        </p:pic>
        <p:sp>
          <p:nvSpPr>
            <p:cNvPr id="10" name="TextBox 9">
              <a:extLst>
                <a:ext uri="{FF2B5EF4-FFF2-40B4-BE49-F238E27FC236}">
                  <a16:creationId xmlns:a16="http://schemas.microsoft.com/office/drawing/2014/main" id="{67B2B7DF-C0A9-4CA1-8442-D47EFA132C00}"/>
                </a:ext>
              </a:extLst>
            </p:cNvPr>
            <p:cNvSpPr txBox="1"/>
            <p:nvPr/>
          </p:nvSpPr>
          <p:spPr>
            <a:xfrm>
              <a:off x="7374577" y="6190190"/>
              <a:ext cx="3598223" cy="369332"/>
            </a:xfrm>
            <a:prstGeom prst="rect">
              <a:avLst/>
            </a:prstGeom>
            <a:solidFill>
              <a:schemeClr val="bg1"/>
            </a:solidFill>
          </p:spPr>
          <p:txBody>
            <a:bodyPr wrap="square" rtlCol="0">
              <a:spAutoFit/>
            </a:bodyPr>
            <a:lstStyle/>
            <a:p>
              <a:r>
                <a:rPr lang="vi-VN">
                  <a:solidFill>
                    <a:srgbClr val="1B04FA"/>
                  </a:solidFill>
                </a:rPr>
                <a:t>Lược đồ nông nghiệp châu Phi</a:t>
              </a:r>
              <a:endParaRPr lang="en-US">
                <a:solidFill>
                  <a:srgbClr val="1B04FA"/>
                </a:solidFill>
              </a:endParaRPr>
            </a:p>
          </p:txBody>
        </p:sp>
      </p:grpSp>
      <p:sp>
        <p:nvSpPr>
          <p:cNvPr id="13" name="Rectangle 1">
            <a:extLst>
              <a:ext uri="{FF2B5EF4-FFF2-40B4-BE49-F238E27FC236}">
                <a16:creationId xmlns:a16="http://schemas.microsoft.com/office/drawing/2014/main" id="{C4FACF98-81CA-4CEF-9704-49C8833BB8FD}"/>
              </a:ext>
            </a:extLst>
          </p:cNvPr>
          <p:cNvSpPr>
            <a:spLocks noChangeArrowheads="1"/>
          </p:cNvSpPr>
          <p:nvPr/>
        </p:nvSpPr>
        <p:spPr bwMode="auto">
          <a:xfrm>
            <a:off x="-21094" y="725480"/>
            <a:ext cx="7230028"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l" defTabSz="914400" rtl="0" eaLnBrk="1" fontAlgn="base" latinLnBrk="0" hangingPunct="1">
              <a:lnSpc>
                <a:spcPct val="100000"/>
              </a:lnSpc>
              <a:spcBef>
                <a:spcPct val="0"/>
              </a:spcBef>
              <a:spcAft>
                <a:spcPct val="0"/>
              </a:spcAft>
              <a:buClrTx/>
              <a:buSzTx/>
              <a:buFont typeface="Wingdings" pitchFamily="2" charset="2"/>
              <a:buChar char="ü"/>
              <a:tabLst>
                <a:tab pos="857250" algn="l"/>
              </a:tabLst>
            </a:pPr>
            <a:r>
              <a:rPr kumimoji="0" lang="en-US" sz="3200" b="1" i="0" u="none" strike="noStrike" cap="none" normalizeH="0" baseline="0" dirty="0">
                <a:ln>
                  <a:noFill/>
                </a:ln>
                <a:solidFill>
                  <a:srgbClr val="FF0066"/>
                </a:solidFill>
                <a:effectLst/>
                <a:latin typeface="Arial" pitchFamily="34" charset="0"/>
                <a:ea typeface="Cambria" pitchFamily="18" charset="0"/>
                <a:cs typeface="Cambria" pitchFamily="18" charset="0"/>
              </a:rPr>
              <a:t> </a:t>
            </a:r>
            <a:r>
              <a:rPr kumimoji="0" lang="en-US" sz="3200" b="1" i="0" u="none" strike="noStrike" cap="none" normalizeH="0" baseline="0" dirty="0" err="1">
                <a:ln>
                  <a:noFill/>
                </a:ln>
                <a:solidFill>
                  <a:srgbClr val="FF0066"/>
                </a:solidFill>
                <a:effectLst/>
                <a:latin typeface="Arial" pitchFamily="34" charset="0"/>
                <a:ea typeface="Cambria" pitchFamily="18" charset="0"/>
                <a:cs typeface="Cambria" pitchFamily="18" charset="0"/>
              </a:rPr>
              <a:t>Phân</a:t>
            </a:r>
            <a:r>
              <a:rPr kumimoji="0" lang="en-US" sz="3200" b="1" i="0" u="none" strike="noStrike" cap="none" normalizeH="0" dirty="0">
                <a:ln>
                  <a:noFill/>
                </a:ln>
                <a:solidFill>
                  <a:srgbClr val="FF0066"/>
                </a:solidFill>
                <a:effectLst/>
                <a:latin typeface="Arial" pitchFamily="34" charset="0"/>
                <a:ea typeface="Cambria" pitchFamily="18" charset="0"/>
                <a:cs typeface="Cambria" pitchFamily="18" charset="0"/>
              </a:rPr>
              <a:t> </a:t>
            </a:r>
            <a:r>
              <a:rPr kumimoji="0" lang="en-US" sz="3200" b="1" i="0" u="none" strike="noStrike" cap="none" normalizeH="0" dirty="0" err="1">
                <a:ln>
                  <a:noFill/>
                </a:ln>
                <a:solidFill>
                  <a:srgbClr val="FF0066"/>
                </a:solidFill>
                <a:effectLst/>
                <a:latin typeface="Arial" pitchFamily="34" charset="0"/>
                <a:ea typeface="Cambria" pitchFamily="18" charset="0"/>
                <a:cs typeface="Cambria" pitchFamily="18" charset="0"/>
              </a:rPr>
              <a:t>bố</a:t>
            </a:r>
            <a:r>
              <a:rPr kumimoji="0" lang="en-US" sz="3200" b="1" i="0" u="none" strike="noStrike" cap="none" normalizeH="0" dirty="0">
                <a:ln>
                  <a:noFill/>
                </a:ln>
                <a:solidFill>
                  <a:srgbClr val="FF0066"/>
                </a:solidFill>
                <a:effectLst/>
                <a:latin typeface="Arial" pitchFamily="34" charset="0"/>
                <a:ea typeface="Cambria" pitchFamily="18" charset="0"/>
                <a:cs typeface="Cambria" pitchFamily="18" charset="0"/>
              </a:rPr>
              <a:t>: </a:t>
            </a:r>
            <a:r>
              <a:rPr kumimoji="0" lang="vi-VN" sz="3200" b="0" i="0" u="none" strike="noStrike" cap="none" normalizeH="0" baseline="0" dirty="0" err="1">
                <a:ln>
                  <a:noFill/>
                </a:ln>
                <a:solidFill>
                  <a:srgbClr val="7030A0"/>
                </a:solidFill>
                <a:effectLst/>
                <a:latin typeface="Arial" pitchFamily="34" charset="0"/>
                <a:ea typeface="Cambria" pitchFamily="18" charset="0"/>
                <a:cs typeface="Cambria" pitchFamily="18" charset="0"/>
              </a:rPr>
              <a:t>Bồn</a:t>
            </a:r>
            <a:r>
              <a:rPr kumimoji="0" lang="vi-VN" sz="3200" b="0" i="0" u="none" strike="noStrike" cap="none" normalizeH="0" baseline="0" dirty="0">
                <a:ln>
                  <a:noFill/>
                </a:ln>
                <a:solidFill>
                  <a:srgbClr val="7030A0"/>
                </a:solidFill>
                <a:effectLst/>
                <a:latin typeface="Arial" pitchFamily="34" charset="0"/>
                <a:ea typeface="Cambria" pitchFamily="18" charset="0"/>
                <a:cs typeface="Cambria" pitchFamily="18" charset="0"/>
              </a:rPr>
              <a:t> </a:t>
            </a:r>
            <a:r>
              <a:rPr kumimoji="0" lang="vi-VN" sz="3200" b="0" i="0" u="none" strike="noStrike" cap="none" normalizeH="0" baseline="0" dirty="0" err="1">
                <a:ln>
                  <a:noFill/>
                </a:ln>
                <a:solidFill>
                  <a:srgbClr val="7030A0"/>
                </a:solidFill>
                <a:effectLst/>
                <a:latin typeface="Arial" pitchFamily="34" charset="0"/>
                <a:ea typeface="Cambria" pitchFamily="18" charset="0"/>
                <a:cs typeface="Cambria" pitchFamily="18" charset="0"/>
              </a:rPr>
              <a:t>Địa</a:t>
            </a:r>
            <a:r>
              <a:rPr kumimoji="0" lang="vi-VN" sz="3200" b="0" i="0" u="none" strike="noStrike" cap="none" normalizeH="0" baseline="0" dirty="0">
                <a:ln>
                  <a:noFill/>
                </a:ln>
                <a:solidFill>
                  <a:srgbClr val="7030A0"/>
                </a:solidFill>
                <a:effectLst/>
                <a:latin typeface="Arial" pitchFamily="34" charset="0"/>
                <a:ea typeface="Cambria" pitchFamily="18" charset="0"/>
                <a:cs typeface="Cambria" pitchFamily="18" charset="0"/>
              </a:rPr>
              <a:t> Công </a:t>
            </a:r>
            <a:r>
              <a:rPr kumimoji="0" lang="vi-VN" sz="3200" b="0" i="0" u="none" strike="noStrike" cap="none" normalizeH="0" baseline="0">
                <a:ln>
                  <a:noFill/>
                </a:ln>
                <a:solidFill>
                  <a:srgbClr val="7030A0"/>
                </a:solidFill>
                <a:effectLst/>
                <a:latin typeface="Arial" pitchFamily="34" charset="0"/>
                <a:ea typeface="Cambria" pitchFamily="18" charset="0"/>
                <a:cs typeface="Cambria" pitchFamily="18" charset="0"/>
              </a:rPr>
              <a:t>Gô,</a:t>
            </a:r>
            <a:endParaRPr kumimoji="0" lang="en-US" sz="3200" b="0" i="0" u="none" strike="noStrike" cap="none" normalizeH="0" baseline="0">
              <a:ln>
                <a:noFill/>
              </a:ln>
              <a:solidFill>
                <a:srgbClr val="7030A0"/>
              </a:solidFill>
              <a:effectLst/>
              <a:latin typeface="Arial" pitchFamily="34" charset="0"/>
              <a:ea typeface="Cambria" pitchFamily="18" charset="0"/>
              <a:cs typeface="Cambria" pitchFamily="18" charset="0"/>
            </a:endParaRPr>
          </a:p>
          <a:p>
            <a:pPr marR="0" lvl="0" algn="l" defTabSz="914400" rtl="0" eaLnBrk="1" fontAlgn="base" latinLnBrk="0" hangingPunct="1">
              <a:lnSpc>
                <a:spcPct val="100000"/>
              </a:lnSpc>
              <a:spcBef>
                <a:spcPct val="0"/>
              </a:spcBef>
              <a:spcAft>
                <a:spcPct val="0"/>
              </a:spcAft>
              <a:buClrTx/>
              <a:buSzTx/>
              <a:tabLst>
                <a:tab pos="857250" algn="l"/>
              </a:tabLst>
            </a:pPr>
            <a:r>
              <a:rPr kumimoji="0" lang="vi-VN" sz="3200" b="0" i="0" u="none" strike="noStrike" cap="none" normalizeH="0" baseline="0">
                <a:ln>
                  <a:noFill/>
                </a:ln>
                <a:solidFill>
                  <a:srgbClr val="7030A0"/>
                </a:solidFill>
                <a:effectLst/>
                <a:latin typeface="Arial" pitchFamily="34" charset="0"/>
                <a:ea typeface="Cambria" pitchFamily="18" charset="0"/>
                <a:cs typeface="Cambria" pitchFamily="18" charset="0"/>
              </a:rPr>
              <a:t> </a:t>
            </a:r>
            <a:r>
              <a:rPr kumimoji="0" lang="en-US" sz="3200" b="0" i="0" u="none" strike="noStrike" cap="none" normalizeH="0" baseline="0">
                <a:ln>
                  <a:noFill/>
                </a:ln>
                <a:solidFill>
                  <a:srgbClr val="7030A0"/>
                </a:solidFill>
                <a:effectLst/>
                <a:latin typeface="Arial" pitchFamily="34" charset="0"/>
                <a:ea typeface="Cambria" pitchFamily="18" charset="0"/>
                <a:cs typeface="Cambria" pitchFamily="18" charset="0"/>
              </a:rPr>
              <a:t>duyên</a:t>
            </a:r>
            <a:r>
              <a:rPr kumimoji="0" lang="en-US" sz="3200" b="0" i="0" u="none" strike="noStrike" cap="none" normalizeH="0">
                <a:ln>
                  <a:noFill/>
                </a:ln>
                <a:solidFill>
                  <a:srgbClr val="7030A0"/>
                </a:solidFill>
                <a:effectLst/>
                <a:latin typeface="Arial" pitchFamily="34" charset="0"/>
                <a:ea typeface="Cambria" pitchFamily="18" charset="0"/>
                <a:cs typeface="Cambria" pitchFamily="18" charset="0"/>
              </a:rPr>
              <a:t> hải phía bắc ven v</a:t>
            </a:r>
            <a:r>
              <a:rPr kumimoji="0" lang="vi-VN" sz="3200" b="0" i="0" u="none" strike="noStrike" cap="none" normalizeH="0" baseline="0">
                <a:ln>
                  <a:noFill/>
                </a:ln>
                <a:solidFill>
                  <a:srgbClr val="7030A0"/>
                </a:solidFill>
                <a:effectLst/>
                <a:latin typeface="Arial" pitchFamily="34" charset="0"/>
                <a:ea typeface="Cambria" pitchFamily="18" charset="0"/>
                <a:cs typeface="Cambria" pitchFamily="18" charset="0"/>
              </a:rPr>
              <a:t>ịnh </a:t>
            </a:r>
            <a:r>
              <a:rPr kumimoji="0" lang="vi-VN" sz="3200" b="0" i="0" u="none" strike="noStrike" cap="none" normalizeH="0" baseline="0" dirty="0" err="1">
                <a:ln>
                  <a:noFill/>
                </a:ln>
                <a:solidFill>
                  <a:srgbClr val="7030A0"/>
                </a:solidFill>
                <a:effectLst/>
                <a:latin typeface="Arial" pitchFamily="34" charset="0"/>
                <a:ea typeface="Cambria" pitchFamily="18" charset="0"/>
                <a:cs typeface="Cambria" pitchFamily="18" charset="0"/>
              </a:rPr>
              <a:t>Ghinê</a:t>
            </a:r>
            <a:r>
              <a:rPr kumimoji="0" lang="en-US" sz="3200" b="0" i="0" u="none" strike="noStrike" cap="none" normalizeH="0" baseline="0" dirty="0">
                <a:ln>
                  <a:noFill/>
                </a:ln>
                <a:solidFill>
                  <a:srgbClr val="7030A0"/>
                </a:solidFill>
                <a:effectLst/>
                <a:latin typeface="Arial" pitchFamily="34" charset="0"/>
                <a:cs typeface="Arial" pitchFamily="34" charset="0"/>
              </a:rPr>
              <a:t> </a:t>
            </a:r>
          </a:p>
        </p:txBody>
      </p:sp>
      <p:grpSp>
        <p:nvGrpSpPr>
          <p:cNvPr id="14" name="Group 13">
            <a:extLst>
              <a:ext uri="{FF2B5EF4-FFF2-40B4-BE49-F238E27FC236}">
                <a16:creationId xmlns:a16="http://schemas.microsoft.com/office/drawing/2014/main" id="{20D08EB5-6841-4880-A674-F1678A9EA705}"/>
              </a:ext>
            </a:extLst>
          </p:cNvPr>
          <p:cNvGrpSpPr/>
          <p:nvPr/>
        </p:nvGrpSpPr>
        <p:grpSpPr>
          <a:xfrm>
            <a:off x="1267887" y="3779315"/>
            <a:ext cx="4046829" cy="3072718"/>
            <a:chOff x="1267887" y="3779315"/>
            <a:chExt cx="4046829" cy="3072718"/>
          </a:xfrm>
        </p:grpSpPr>
        <p:pic>
          <p:nvPicPr>
            <p:cNvPr id="12" name="Picture 11">
              <a:extLst>
                <a:ext uri="{FF2B5EF4-FFF2-40B4-BE49-F238E27FC236}">
                  <a16:creationId xmlns:a16="http://schemas.microsoft.com/office/drawing/2014/main" id="{E94754F8-4586-4C5A-9784-E7873FF6A82B}"/>
                </a:ext>
              </a:extLst>
            </p:cNvPr>
            <p:cNvPicPr>
              <a:picLocks noChangeAspect="1"/>
            </p:cNvPicPr>
            <p:nvPr/>
          </p:nvPicPr>
          <p:blipFill rotWithShape="1">
            <a:blip r:embed="rId4"/>
            <a:srcRect r="51228" b="19290"/>
            <a:stretch/>
          </p:blipFill>
          <p:spPr>
            <a:xfrm>
              <a:off x="1267887" y="3779315"/>
              <a:ext cx="4046829" cy="2721812"/>
            </a:xfrm>
            <a:prstGeom prst="rect">
              <a:avLst/>
            </a:prstGeom>
          </p:spPr>
        </p:pic>
        <p:sp>
          <p:nvSpPr>
            <p:cNvPr id="11" name="TextBox 10">
              <a:extLst>
                <a:ext uri="{FF2B5EF4-FFF2-40B4-BE49-F238E27FC236}">
                  <a16:creationId xmlns:a16="http://schemas.microsoft.com/office/drawing/2014/main" id="{C5B0D3B1-7103-4A6F-BBEA-B24018737216}"/>
                </a:ext>
              </a:extLst>
            </p:cNvPr>
            <p:cNvSpPr txBox="1"/>
            <p:nvPr/>
          </p:nvSpPr>
          <p:spPr>
            <a:xfrm>
              <a:off x="1686464" y="6482701"/>
              <a:ext cx="2956956" cy="369332"/>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Trồng lúa mì ở NamPhi</a:t>
              </a:r>
            </a:p>
          </p:txBody>
        </p:sp>
      </p:grpSp>
    </p:spTree>
    <p:extLst>
      <p:ext uri="{BB962C8B-B14F-4D97-AF65-F5344CB8AC3E}">
        <p14:creationId xmlns:p14="http://schemas.microsoft.com/office/powerpoint/2010/main" val="15868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out)">
                                      <p:cBhvr>
                                        <p:cTn id="15" dur="500"/>
                                        <p:tgtEl>
                                          <p:spTgt spid="7"/>
                                        </p:tgtEl>
                                      </p:cBhvr>
                                    </p:animEffect>
                                  </p:childTnLst>
                                </p:cTn>
                              </p:par>
                              <p:par>
                                <p:cTn id="16" presetID="35" presetClass="emph" presetSubtype="0" repeatCount="indefinite" fill="hold" grpId="1" nodeType="withEffect">
                                  <p:stCondLst>
                                    <p:cond delay="0"/>
                                  </p:stCondLst>
                                  <p:endCondLst>
                                    <p:cond evt="onNext" delay="0">
                                      <p:tgtEl>
                                        <p:sldTgt/>
                                      </p:tgtEl>
                                    </p:cond>
                                  </p:endCondLst>
                                  <p:childTnLst>
                                    <p:anim calcmode="discrete" valueType="str">
                                      <p:cBhvr>
                                        <p:cTn id="17"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7" grpId="1"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87.jpg" descr="Image result for agriculture in africa"/>
          <p:cNvPicPr/>
          <p:nvPr/>
        </p:nvPicPr>
        <p:blipFill>
          <a:blip r:embed="rId2"/>
          <a:srcRect/>
          <a:stretch>
            <a:fillRect/>
          </a:stretch>
        </p:blipFill>
        <p:spPr>
          <a:xfrm>
            <a:off x="6760008" y="361158"/>
            <a:ext cx="4610998" cy="2839242"/>
          </a:xfrm>
          <a:prstGeom prst="rect">
            <a:avLst/>
          </a:prstGeom>
          <a:ln/>
        </p:spPr>
      </p:pic>
      <p:sp>
        <p:nvSpPr>
          <p:cNvPr id="6" name="Hình Chữ nhật 5"/>
          <p:cNvSpPr/>
          <p:nvPr/>
        </p:nvSpPr>
        <p:spPr>
          <a:xfrm>
            <a:off x="7920043" y="3214837"/>
            <a:ext cx="2133918" cy="400110"/>
          </a:xfrm>
          <a:prstGeom prst="rect">
            <a:avLst/>
          </a:prstGeom>
        </p:spPr>
        <p:txBody>
          <a:bodyPr wrap="none">
            <a:spAutoFit/>
          </a:bodyPr>
          <a:lstStyle/>
          <a:p>
            <a:r>
              <a:rPr lang="vi-VN" sz="2000" dirty="0" err="1">
                <a:solidFill>
                  <a:srgbClr val="0070C0"/>
                </a:solidFill>
              </a:rPr>
              <a:t>Hái</a:t>
            </a:r>
            <a:r>
              <a:rPr lang="vi-VN" sz="2000" dirty="0">
                <a:solidFill>
                  <a:srgbClr val="0070C0"/>
                </a:solidFill>
              </a:rPr>
              <a:t> </a:t>
            </a:r>
            <a:r>
              <a:rPr lang="vi-VN" sz="2000" dirty="0" err="1">
                <a:solidFill>
                  <a:srgbClr val="0070C0"/>
                </a:solidFill>
              </a:rPr>
              <a:t>chè</a:t>
            </a:r>
            <a:r>
              <a:rPr lang="vi-VN" sz="2000" dirty="0">
                <a:solidFill>
                  <a:srgbClr val="0070C0"/>
                </a:solidFill>
              </a:rPr>
              <a:t> ơ Ghana</a:t>
            </a:r>
            <a:endParaRPr lang="en-US" sz="2000" dirty="0">
              <a:solidFill>
                <a:srgbClr val="0070C0"/>
              </a:solidFill>
            </a:endParaRPr>
          </a:p>
        </p:txBody>
      </p:sp>
      <p:pic>
        <p:nvPicPr>
          <p:cNvPr id="8" name="image421.jpg"/>
          <p:cNvPicPr/>
          <p:nvPr/>
        </p:nvPicPr>
        <p:blipFill>
          <a:blip r:embed="rId3"/>
          <a:srcRect/>
          <a:stretch>
            <a:fillRect/>
          </a:stretch>
        </p:blipFill>
        <p:spPr>
          <a:xfrm>
            <a:off x="251791" y="781664"/>
            <a:ext cx="6237499" cy="4940711"/>
          </a:xfrm>
          <a:prstGeom prst="rect">
            <a:avLst/>
          </a:prstGeom>
          <a:ln/>
        </p:spPr>
      </p:pic>
      <p:sp>
        <p:nvSpPr>
          <p:cNvPr id="9" name="Hình Chữ nhật 8"/>
          <p:cNvSpPr/>
          <p:nvPr/>
        </p:nvSpPr>
        <p:spPr>
          <a:xfrm>
            <a:off x="1759432" y="5840051"/>
            <a:ext cx="3956532" cy="400110"/>
          </a:xfrm>
          <a:prstGeom prst="rect">
            <a:avLst/>
          </a:prstGeom>
        </p:spPr>
        <p:txBody>
          <a:bodyPr wrap="none">
            <a:spAutoFit/>
          </a:bodyPr>
          <a:lstStyle/>
          <a:p>
            <a:r>
              <a:rPr lang="vi-VN" sz="2000" dirty="0">
                <a:solidFill>
                  <a:srgbClr val="0070C0"/>
                </a:solidFill>
              </a:rPr>
              <a:t>Thu </a:t>
            </a:r>
            <a:r>
              <a:rPr lang="vi-VN" sz="2000" dirty="0" err="1">
                <a:solidFill>
                  <a:srgbClr val="0070C0"/>
                </a:solidFill>
              </a:rPr>
              <a:t>hoạch</a:t>
            </a:r>
            <a:r>
              <a:rPr lang="vi-VN" sz="2000" dirty="0">
                <a:solidFill>
                  <a:srgbClr val="0070C0"/>
                </a:solidFill>
              </a:rPr>
              <a:t> cao su trong trang </a:t>
            </a:r>
            <a:r>
              <a:rPr lang="vi-VN" sz="2000" dirty="0" err="1">
                <a:solidFill>
                  <a:srgbClr val="0070C0"/>
                </a:solidFill>
              </a:rPr>
              <a:t>trại</a:t>
            </a:r>
            <a:endParaRPr lang="en-US" sz="2000" dirty="0">
              <a:solidFill>
                <a:srgbClr val="0070C0"/>
              </a:solidFill>
            </a:endParaRPr>
          </a:p>
        </p:txBody>
      </p:sp>
      <p:pic>
        <p:nvPicPr>
          <p:cNvPr id="10" name="image417.jpg" descr="Image result for coffee tree in africa"/>
          <p:cNvPicPr/>
          <p:nvPr/>
        </p:nvPicPr>
        <p:blipFill>
          <a:blip r:embed="rId4" cstate="print"/>
          <a:srcRect/>
          <a:stretch>
            <a:fillRect/>
          </a:stretch>
        </p:blipFill>
        <p:spPr>
          <a:xfrm>
            <a:off x="6714853" y="3629273"/>
            <a:ext cx="4670902" cy="2697785"/>
          </a:xfrm>
          <a:prstGeom prst="rect">
            <a:avLst/>
          </a:prstGeom>
          <a:ln/>
        </p:spPr>
      </p:pic>
      <p:sp>
        <p:nvSpPr>
          <p:cNvPr id="11" name="Hình Chữ nhật 10"/>
          <p:cNvSpPr/>
          <p:nvPr/>
        </p:nvSpPr>
        <p:spPr>
          <a:xfrm>
            <a:off x="7083600" y="6341493"/>
            <a:ext cx="3970959" cy="400110"/>
          </a:xfrm>
          <a:prstGeom prst="rect">
            <a:avLst/>
          </a:prstGeom>
        </p:spPr>
        <p:txBody>
          <a:bodyPr wrap="none">
            <a:spAutoFit/>
          </a:bodyPr>
          <a:lstStyle/>
          <a:p>
            <a:r>
              <a:rPr lang="vi-VN" sz="2000" dirty="0">
                <a:solidFill>
                  <a:srgbClr val="0070C0"/>
                </a:solidFill>
              </a:rPr>
              <a:t>Thu </a:t>
            </a:r>
            <a:r>
              <a:rPr lang="vi-VN" sz="2000" dirty="0" err="1">
                <a:solidFill>
                  <a:srgbClr val="0070C0"/>
                </a:solidFill>
              </a:rPr>
              <a:t>hoạch</a:t>
            </a:r>
            <a:r>
              <a:rPr lang="vi-VN" sz="2000" dirty="0">
                <a:solidFill>
                  <a:srgbClr val="0070C0"/>
                </a:solidFill>
              </a:rPr>
              <a:t> </a:t>
            </a:r>
            <a:r>
              <a:rPr lang="vi-VN" sz="2000" dirty="0" err="1">
                <a:solidFill>
                  <a:srgbClr val="0070C0"/>
                </a:solidFill>
              </a:rPr>
              <a:t>cà</a:t>
            </a:r>
            <a:r>
              <a:rPr lang="vi-VN" sz="2000" dirty="0">
                <a:solidFill>
                  <a:srgbClr val="0070C0"/>
                </a:solidFill>
              </a:rPr>
              <a:t> phê trong trang </a:t>
            </a:r>
            <a:r>
              <a:rPr lang="vi-VN" sz="2000" dirty="0" err="1">
                <a:solidFill>
                  <a:srgbClr val="0070C0"/>
                </a:solidFill>
              </a:rPr>
              <a:t>trại</a:t>
            </a:r>
            <a:endParaRPr lang="en-US" sz="20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1530</Words>
  <Application>Microsoft Office PowerPoint</Application>
  <PresentationFormat>Widescreen</PresentationFormat>
  <Paragraphs>177</Paragraphs>
  <Slides>40</Slides>
  <Notes>13</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#9Slide03 IcielNovecento sans E</vt:lpstr>
      <vt:lpstr>#9Slide03 SFU Futura_12</vt:lpstr>
      <vt:lpstr>.VnTime</vt:lpstr>
      <vt:lpstr>Arial</vt:lpstr>
      <vt:lpstr>Calibri</vt:lpstr>
      <vt:lpstr>Calibri Light</vt:lpstr>
      <vt:lpstr>OpenSans</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Dùng công nghệ tưới và nhà kính để thành lập các trang trại ở ốc đảo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NGUYỄN THỊ MINH THƯ</cp:lastModifiedBy>
  <cp:revision>4</cp:revision>
  <dcterms:created xsi:type="dcterms:W3CDTF">2022-07-11T22:19:31Z</dcterms:created>
  <dcterms:modified xsi:type="dcterms:W3CDTF">2022-08-27T07:54:36Z</dcterms:modified>
</cp:coreProperties>
</file>