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1426" r:id="rId3"/>
    <p:sldId id="387" r:id="rId4"/>
    <p:sldId id="273" r:id="rId5"/>
    <p:sldId id="274" r:id="rId6"/>
    <p:sldId id="278" r:id="rId7"/>
    <p:sldId id="277" r:id="rId8"/>
    <p:sldId id="275" r:id="rId9"/>
    <p:sldId id="579" r:id="rId10"/>
    <p:sldId id="1376" r:id="rId11"/>
    <p:sldId id="1378" r:id="rId12"/>
    <p:sldId id="1300" r:id="rId13"/>
    <p:sldId id="1416" r:id="rId14"/>
    <p:sldId id="1403" r:id="rId15"/>
    <p:sldId id="1419" r:id="rId16"/>
    <p:sldId id="1418" r:id="rId17"/>
    <p:sldId id="1420" r:id="rId18"/>
    <p:sldId id="1421" r:id="rId19"/>
    <p:sldId id="1422" r:id="rId20"/>
    <p:sldId id="626" r:id="rId21"/>
    <p:sldId id="1407" r:id="rId22"/>
    <p:sldId id="302" r:id="rId23"/>
    <p:sldId id="303" r:id="rId24"/>
    <p:sldId id="480" r:id="rId25"/>
    <p:sldId id="1410" r:id="rId26"/>
    <p:sldId id="1423" r:id="rId27"/>
    <p:sldId id="300" r:id="rId28"/>
    <p:sldId id="320" r:id="rId29"/>
    <p:sldId id="1427" r:id="rId30"/>
    <p:sldId id="317" r:id="rId31"/>
    <p:sldId id="1415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1B04FA"/>
    <a:srgbClr val="F7FA76"/>
    <a:srgbClr val="FCFEB0"/>
    <a:srgbClr val="1503BD"/>
    <a:srgbClr val="1C11AF"/>
    <a:srgbClr val="FF0000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5859" autoAdjust="0"/>
  </p:normalViewPr>
  <p:slideViewPr>
    <p:cSldViewPr snapToGrid="0">
      <p:cViewPr varScale="1">
        <p:scale>
          <a:sx n="67" d="100"/>
          <a:sy n="67" d="100"/>
        </p:scale>
        <p:origin x="48" y="4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3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5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63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vòng quay chọn câu hỏi t</a:t>
            </a:r>
            <a:r>
              <a:rPr lang="vi-VN"/>
              <a:t>ư</a:t>
            </a:r>
            <a:r>
              <a:rPr lang="en-US"/>
              <a:t>ơng úng với ô quay, bấm vào thiên thần để tới bài mới nhé thầy cô.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Nguyên nhân vì sao dân số châu á giảm trong những năm gần đây?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67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0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15BA16A-B0ED-47A3-91F3-308411AD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CCE324-5B29-414C-B801-EC18D619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723498-7C5C-482B-B50E-CAA44CDE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56F9-EDCA-48A8-9511-86016BC29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906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7939DF-5F8B-440C-AA5E-5AC7A575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2BF881-E3C0-4E49-8BF9-D765C738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53E5B2-5961-44F0-90E9-3453349A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66F27-BF5A-467E-AD1F-640AD392E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  <p:sldLayoutId id="214748376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o.gov.vn/dan-so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12" Type="http://schemas.openxmlformats.org/officeDocument/2006/relationships/image" Target="../media/image7.gif"/><Relationship Id="rId2" Type="http://schemas.openxmlformats.org/officeDocument/2006/relationships/audio" Target="../media/media1.wav"/><Relationship Id="rId16" Type="http://schemas.openxmlformats.org/officeDocument/2006/relationships/slide" Target="slide6.xml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6.gif"/><Relationship Id="rId5" Type="http://schemas.openxmlformats.org/officeDocument/2006/relationships/image" Target="../media/image4.png"/><Relationship Id="rId15" Type="http://schemas.openxmlformats.org/officeDocument/2006/relationships/slide" Target="slide8.xml"/><Relationship Id="rId10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slide" Target="slide7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2215C0-68CE-4A44-89FC-36BE625E3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114" y="-106879"/>
            <a:ext cx="12308114" cy="13040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D161D-11C6-45A3-BE5A-2D19A59CE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114" y="0"/>
            <a:ext cx="1054265" cy="7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31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6D927-42CF-41D3-89A4-8517E828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0" y="1542748"/>
            <a:ext cx="11529936" cy="5319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6E35D-01C0-4CAC-A81F-8F3DC655C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24000" r="34346" b="10835"/>
          <a:stretch/>
        </p:blipFill>
        <p:spPr>
          <a:xfrm>
            <a:off x="294770" y="1416844"/>
            <a:ext cx="4735085" cy="54411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54CDF7-3C4C-4D6B-8A49-B9521E0CB108}"/>
              </a:ext>
            </a:extLst>
          </p:cNvPr>
          <p:cNvSpPr/>
          <p:nvPr/>
        </p:nvSpPr>
        <p:spPr>
          <a:xfrm>
            <a:off x="29688" y="1"/>
            <a:ext cx="12132623" cy="1377862"/>
          </a:xfrm>
          <a:prstGeom prst="rect">
            <a:avLst/>
          </a:prstGeom>
          <a:solidFill>
            <a:srgbClr val="F8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8F5EF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CEFF0F-0F6B-4401-BCEB-316475FAB7C3}"/>
              </a:ext>
            </a:extLst>
          </p:cNvPr>
          <p:cNvSpPr txBox="1"/>
          <p:nvPr/>
        </p:nvSpPr>
        <p:spPr>
          <a:xfrm>
            <a:off x="29688" y="314504"/>
            <a:ext cx="2799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11-</a:t>
            </a:r>
            <a:r>
              <a:rPr lang="vi-VN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93846-7A96-40E4-8A03-89765C8DB853}"/>
              </a:ext>
            </a:extLst>
          </p:cNvPr>
          <p:cNvSpPr txBox="1"/>
          <p:nvPr/>
        </p:nvSpPr>
        <p:spPr>
          <a:xfrm>
            <a:off x="2828925" y="300034"/>
            <a:ext cx="882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DÂN C</a:t>
            </a:r>
            <a:r>
              <a:rPr lang="vi-VN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XÃ HỘI </a:t>
            </a:r>
            <a:r>
              <a:rPr lang="vi-VN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DFDE59-CA7A-4F82-A871-07DCF7511913}"/>
              </a:ext>
            </a:extLst>
          </p:cNvPr>
          <p:cNvCxnSpPr/>
          <p:nvPr/>
        </p:nvCxnSpPr>
        <p:spPr>
          <a:xfrm>
            <a:off x="0" y="1145501"/>
            <a:ext cx="1903640" cy="0"/>
          </a:xfrm>
          <a:prstGeom prst="line">
            <a:avLst/>
          </a:prstGeom>
          <a:ln w="53975">
            <a:solidFill>
              <a:srgbClr val="1B04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768976" y="1782885"/>
            <a:ext cx="927650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3147724" y="1441514"/>
              <a:ext cx="6730511" cy="13323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  <a:r>
                <a:rPr lang="vi-VN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tôn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Châu</a:t>
              </a:r>
              <a:r>
                <a:rPr lang="en-US" sz="2600" dirty="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Á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9A5BF9-409F-4A18-ABDB-336C12E246EA}"/>
              </a:ext>
            </a:extLst>
          </p:cNvPr>
          <p:cNvGrpSpPr/>
          <p:nvPr/>
        </p:nvGrpSpPr>
        <p:grpSpPr>
          <a:xfrm>
            <a:off x="875854" y="4161202"/>
            <a:ext cx="9276509" cy="1980168"/>
            <a:chOff x="1002865" y="3054319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002865" y="3054319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23C2F1-49F8-4748-8F15-21EEFB33709C}"/>
                </a:ext>
              </a:extLst>
            </p:cNvPr>
            <p:cNvSpPr/>
            <p:nvPr/>
          </p:nvSpPr>
          <p:spPr>
            <a:xfrm>
              <a:off x="3250625" y="3360190"/>
              <a:ext cx="6627610" cy="12346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các đô thị lớn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2472841" y="391140"/>
            <a:ext cx="72463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E2E194-ECE9-4722-B6A9-7422D2E91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608" y="148865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622150" y="239905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794217" y="257426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859922" y="2399050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1905609" y="3685452"/>
            <a:ext cx="6337242" cy="872949"/>
            <a:chOff x="1133366" y="2220084"/>
            <a:chExt cx="5681780" cy="914400"/>
          </a:xfrm>
          <a:solidFill>
            <a:srgbClr val="F7FA76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1905609" y="3869935"/>
            <a:ext cx="702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 giáo ở châu Á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1843289" y="3682528"/>
            <a:ext cx="1301952" cy="89362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2786521" y="3989901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2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2151C0DD-1777-42F6-89B9-3FDE05AAD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390964" y="2151354"/>
            <a:ext cx="1342367" cy="125050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25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6206A382-1F04-4167-AC8D-9E1A9CC6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6" y="3489902"/>
            <a:ext cx="1446388" cy="14463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6">
            <a:extLst>
              <a:ext uri="{FF2B5EF4-FFF2-40B4-BE49-F238E27FC236}">
                <a16:creationId xmlns:a16="http://schemas.microsoft.com/office/drawing/2014/main" id="{E13FD420-6929-4CEB-A3CF-F044B75E5B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83" t="6437" r="6431" b="9814"/>
          <a:stretch/>
        </p:blipFill>
        <p:spPr>
          <a:xfrm>
            <a:off x="9046760" y="1801929"/>
            <a:ext cx="1815171" cy="1705749"/>
          </a:xfrm>
          <a:prstGeom prst="ellipse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71DE09-462A-4034-A9C2-544CCF7CE2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608" y="148865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F317D2-39F2-4E28-9FC6-BBDB55F37F64}"/>
              </a:ext>
            </a:extLst>
          </p:cNvPr>
          <p:cNvSpPr txBox="1"/>
          <p:nvPr/>
        </p:nvSpPr>
        <p:spPr>
          <a:xfrm>
            <a:off x="1181282" y="1116419"/>
            <a:ext cx="491471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Quy mô và c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FF8A0DDE-E618-44E1-983A-5FB3DA200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531957"/>
              </p:ext>
            </p:extLst>
          </p:nvPr>
        </p:nvGraphicFramePr>
        <p:xfrm>
          <a:off x="448912" y="2282462"/>
          <a:ext cx="11239047" cy="310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349">
                  <a:extLst>
                    <a:ext uri="{9D8B030D-6E8A-4147-A177-3AD203B41FA5}">
                      <a16:colId xmlns:a16="http://schemas.microsoft.com/office/drawing/2014/main" val="874533787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3431142191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4236368379"/>
                    </a:ext>
                  </a:extLst>
                </a:gridCol>
              </a:tblGrid>
              <a:tr h="1005444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25225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23790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7506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13F241A-97E5-467F-BEB7-2799422678A8}"/>
              </a:ext>
            </a:extLst>
          </p:cNvPr>
          <p:cNvSpPr txBox="1"/>
          <p:nvPr/>
        </p:nvSpPr>
        <p:spPr>
          <a:xfrm>
            <a:off x="1433348" y="2512351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lục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52A06-6C66-433C-8876-BE35C68A2DF5}"/>
              </a:ext>
            </a:extLst>
          </p:cNvPr>
          <p:cNvSpPr txBox="1"/>
          <p:nvPr/>
        </p:nvSpPr>
        <p:spPr>
          <a:xfrm>
            <a:off x="4545750" y="2358691"/>
            <a:ext cx="304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(triệu ng</a:t>
            </a:r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1C331-B8A6-4D1F-89F3-8E7BFE32A277}"/>
              </a:ext>
            </a:extLst>
          </p:cNvPr>
          <p:cNvSpPr txBox="1"/>
          <p:nvPr/>
        </p:nvSpPr>
        <p:spPr>
          <a:xfrm>
            <a:off x="8341999" y="2306871"/>
            <a:ext cx="3135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độ dân số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</a:t>
            </a:r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ời/km)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E285ED-7010-417D-810B-E090EBC7E003}"/>
              </a:ext>
            </a:extLst>
          </p:cNvPr>
          <p:cNvSpPr txBox="1"/>
          <p:nvPr/>
        </p:nvSpPr>
        <p:spPr>
          <a:xfrm>
            <a:off x="969404" y="357513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B8F8ED-C4B0-4A1C-9AE9-2CC26B949B06}"/>
              </a:ext>
            </a:extLst>
          </p:cNvPr>
          <p:cNvSpPr txBox="1"/>
          <p:nvPr/>
        </p:nvSpPr>
        <p:spPr>
          <a:xfrm>
            <a:off x="966223" y="4577979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B037CB-60A4-4634-852D-ABF018BCB471}"/>
              </a:ext>
            </a:extLst>
          </p:cNvPr>
          <p:cNvSpPr txBox="1"/>
          <p:nvPr/>
        </p:nvSpPr>
        <p:spPr>
          <a:xfrm>
            <a:off x="5264698" y="3451551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475892-FAAE-4C01-B1F8-E11F23609376}"/>
              </a:ext>
            </a:extLst>
          </p:cNvPr>
          <p:cNvSpPr txBox="1"/>
          <p:nvPr/>
        </p:nvSpPr>
        <p:spPr>
          <a:xfrm>
            <a:off x="9398876" y="3451551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F63701-9BFE-4655-8FD4-C10A6C4B0B99}"/>
              </a:ext>
            </a:extLst>
          </p:cNvPr>
          <p:cNvSpPr txBox="1"/>
          <p:nvPr/>
        </p:nvSpPr>
        <p:spPr>
          <a:xfrm>
            <a:off x="5263108" y="4564847"/>
            <a:ext cx="157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92811C-1346-452C-BB32-F138896B189C}"/>
              </a:ext>
            </a:extLst>
          </p:cNvPr>
          <p:cNvSpPr txBox="1"/>
          <p:nvPr/>
        </p:nvSpPr>
        <p:spPr>
          <a:xfrm>
            <a:off x="9398876" y="4564847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5AC634-EA10-446C-A946-FA924B665859}"/>
              </a:ext>
            </a:extLst>
          </p:cNvPr>
          <p:cNvSpPr txBox="1"/>
          <p:nvPr/>
        </p:nvSpPr>
        <p:spPr>
          <a:xfrm>
            <a:off x="619325" y="1708607"/>
            <a:ext cx="1141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Số dân, mật độ dân số của Châu Á và thế giới năm 2020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8FC21D-D30C-49FC-ACE4-C9044411FECA}"/>
              </a:ext>
            </a:extLst>
          </p:cNvPr>
          <p:cNvSpPr/>
          <p:nvPr/>
        </p:nvSpPr>
        <p:spPr>
          <a:xfrm>
            <a:off x="323856" y="5442493"/>
            <a:ext cx="12351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Quan sát bảng 1, cho biết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số dân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châu Á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với thế giới năm 2020?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C0CF33-FD1A-4420-B9FA-4446BC4A1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-21328" y="5632175"/>
            <a:ext cx="1202610" cy="117333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1C06350-11E6-42A9-85B0-59A1427036B8}"/>
              </a:ext>
            </a:extLst>
          </p:cNvPr>
          <p:cNvSpPr/>
          <p:nvPr/>
        </p:nvSpPr>
        <p:spPr>
          <a:xfrm>
            <a:off x="5103581" y="3480745"/>
            <a:ext cx="1665987" cy="523220"/>
          </a:xfrm>
          <a:prstGeom prst="roundRect">
            <a:avLst/>
          </a:prstGeom>
          <a:solidFill>
            <a:srgbClr val="F7FA76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08675B8-9E3D-4A30-85EF-013D3E57A119}"/>
              </a:ext>
            </a:extLst>
          </p:cNvPr>
          <p:cNvSpPr/>
          <p:nvPr/>
        </p:nvSpPr>
        <p:spPr>
          <a:xfrm>
            <a:off x="5170281" y="4677381"/>
            <a:ext cx="1665987" cy="523220"/>
          </a:xfrm>
          <a:prstGeom prst="roundRect">
            <a:avLst/>
          </a:prstGeom>
          <a:solidFill>
            <a:srgbClr val="F7FA76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933E30C-3F89-485E-8786-0936BF37A818}"/>
              </a:ext>
            </a:extLst>
          </p:cNvPr>
          <p:cNvSpPr/>
          <p:nvPr/>
        </p:nvSpPr>
        <p:spPr>
          <a:xfrm>
            <a:off x="5101991" y="4667136"/>
            <a:ext cx="1734277" cy="533465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59,5 %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F56BF08-B40E-4A49-9E2E-1F8DB3B67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608" y="148865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E774F20-283F-48AB-B6AB-AC72BAD86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429083"/>
              </p:ext>
            </p:extLst>
          </p:nvPr>
        </p:nvGraphicFramePr>
        <p:xfrm>
          <a:off x="171253" y="889177"/>
          <a:ext cx="1184949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208">
                  <a:extLst>
                    <a:ext uri="{9D8B030D-6E8A-4147-A177-3AD203B41FA5}">
                      <a16:colId xmlns:a16="http://schemas.microsoft.com/office/drawing/2014/main" val="2355000020"/>
                    </a:ext>
                  </a:extLst>
                </a:gridCol>
                <a:gridCol w="1311623">
                  <a:extLst>
                    <a:ext uri="{9D8B030D-6E8A-4147-A177-3AD203B41FA5}">
                      <a16:colId xmlns:a16="http://schemas.microsoft.com/office/drawing/2014/main" val="1108696084"/>
                    </a:ext>
                  </a:extLst>
                </a:gridCol>
                <a:gridCol w="1579291">
                  <a:extLst>
                    <a:ext uri="{9D8B030D-6E8A-4147-A177-3AD203B41FA5}">
                      <a16:colId xmlns:a16="http://schemas.microsoft.com/office/drawing/2014/main" val="3995624007"/>
                    </a:ext>
                  </a:extLst>
                </a:gridCol>
                <a:gridCol w="1183935">
                  <a:extLst>
                    <a:ext uri="{9D8B030D-6E8A-4147-A177-3AD203B41FA5}">
                      <a16:colId xmlns:a16="http://schemas.microsoft.com/office/drawing/2014/main" val="1841205791"/>
                    </a:ext>
                  </a:extLst>
                </a:gridCol>
                <a:gridCol w="2496557">
                  <a:extLst>
                    <a:ext uri="{9D8B030D-6E8A-4147-A177-3AD203B41FA5}">
                      <a16:colId xmlns:a16="http://schemas.microsoft.com/office/drawing/2014/main" val="657284672"/>
                    </a:ext>
                  </a:extLst>
                </a:gridCol>
                <a:gridCol w="2639879">
                  <a:extLst>
                    <a:ext uri="{9D8B030D-6E8A-4147-A177-3AD203B41FA5}">
                      <a16:colId xmlns:a16="http://schemas.microsoft.com/office/drawing/2014/main" val="1549544102"/>
                    </a:ext>
                  </a:extLst>
                </a:gridCol>
              </a:tblGrid>
              <a:tr h="134782">
                <a:tc rowSpan="2">
                  <a:txBody>
                    <a:bodyPr/>
                    <a:lstStyle/>
                    <a:p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châu lục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 số (triệu ng</a:t>
                      </a:r>
                      <a:r>
                        <a:rPr lang="vi-VN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ời)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gia tăng tự nhiên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giai đoạn (%)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762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2010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8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Á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4164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988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Âu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Đại D</a:t>
                      </a:r>
                      <a:r>
                        <a:rPr lang="vi-VN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Mĩ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97412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7261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 giới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83783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3D0B9B6-8DEF-4768-9B0F-A6EE69FCED82}"/>
              </a:ext>
            </a:extLst>
          </p:cNvPr>
          <p:cNvSpPr/>
          <p:nvPr/>
        </p:nvSpPr>
        <p:spPr>
          <a:xfrm>
            <a:off x="728869" y="5430214"/>
            <a:ext cx="10734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tỉ lệ gia tăng dân số của Châu Á so với thế giới và các châu lục khác?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0A230-7F88-4256-BA2C-2937EA300F53}"/>
              </a:ext>
            </a:extLst>
          </p:cNvPr>
          <p:cNvSpPr txBox="1"/>
          <p:nvPr/>
        </p:nvSpPr>
        <p:spPr>
          <a:xfrm>
            <a:off x="171253" y="260206"/>
            <a:ext cx="12326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Dân số và tỉ lệ gia tăng dân số tự nhiên của các châu lục qua các năm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FB4C7-2E42-4F73-A0D3-8627992E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11211180" y="5857461"/>
            <a:ext cx="980819" cy="9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19DA52D8-FF3E-4A1C-9303-7013A64D0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" y="2197379"/>
            <a:ext cx="117322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có số dân: </a:t>
            </a:r>
            <a:r>
              <a:rPr lang="vi-VN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4,64 tỉ người</a:t>
            </a:r>
            <a:r>
              <a:rPr lang="vi-VN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(chiếm gần 60% dân số thế giới).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4FA0FBF-6D99-4EE1-809A-8E4BA31D3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" y="3724615"/>
            <a:ext cx="111908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0,86 %,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id="{971049D7-3780-406B-97A6-2FF52283D2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77" y="96168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F53321-8EC0-42DF-8128-330689D565E6}"/>
              </a:ext>
            </a:extLst>
          </p:cNvPr>
          <p:cNvSpPr txBox="1"/>
          <p:nvPr/>
        </p:nvSpPr>
        <p:spPr>
          <a:xfrm>
            <a:off x="1181282" y="1116419"/>
            <a:ext cx="491471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Quy mô và c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8ADC10-F11C-4D8F-A3AA-CD8B2D8CA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608" y="148865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55FE4C26-FC31-453A-87D7-C28406F77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541657"/>
              </p:ext>
            </p:extLst>
          </p:nvPr>
        </p:nvGraphicFramePr>
        <p:xfrm>
          <a:off x="808382" y="3532411"/>
          <a:ext cx="10993037" cy="2667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265">
                  <a:extLst>
                    <a:ext uri="{9D8B030D-6E8A-4147-A177-3AD203B41FA5}">
                      <a16:colId xmlns:a16="http://schemas.microsoft.com/office/drawing/2014/main" val="3656029563"/>
                    </a:ext>
                  </a:extLst>
                </a:gridCol>
                <a:gridCol w="1940678">
                  <a:extLst>
                    <a:ext uri="{9D8B030D-6E8A-4147-A177-3AD203B41FA5}">
                      <a16:colId xmlns:a16="http://schemas.microsoft.com/office/drawing/2014/main" val="3573582557"/>
                    </a:ext>
                  </a:extLst>
                </a:gridCol>
                <a:gridCol w="2376150">
                  <a:extLst>
                    <a:ext uri="{9D8B030D-6E8A-4147-A177-3AD203B41FA5}">
                      <a16:colId xmlns:a16="http://schemas.microsoft.com/office/drawing/2014/main" val="1493049775"/>
                    </a:ext>
                  </a:extLst>
                </a:gridCol>
                <a:gridCol w="1980626">
                  <a:extLst>
                    <a:ext uri="{9D8B030D-6E8A-4147-A177-3AD203B41FA5}">
                      <a16:colId xmlns:a16="http://schemas.microsoft.com/office/drawing/2014/main" val="101445473"/>
                    </a:ext>
                  </a:extLst>
                </a:gridCol>
                <a:gridCol w="1856318">
                  <a:extLst>
                    <a:ext uri="{9D8B030D-6E8A-4147-A177-3AD203B41FA5}">
                      <a16:colId xmlns:a16="http://schemas.microsoft.com/office/drawing/2014/main" val="282275752"/>
                    </a:ext>
                  </a:extLst>
                </a:gridCol>
              </a:tblGrid>
              <a:tr h="549258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  <a:p>
                      <a:pPr algn="ctr"/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11740"/>
                  </a:ext>
                </a:extLst>
              </a:tr>
              <a:tr h="59241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0-14 tuổi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087762"/>
                  </a:ext>
                </a:extLst>
              </a:tr>
              <a:tr h="546036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5-64 tuổi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417727"/>
                  </a:ext>
                </a:extLst>
              </a:tr>
              <a:tr h="70581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18922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F68145-B48E-479F-ADA4-2FD5E3986396}"/>
              </a:ext>
            </a:extLst>
          </p:cNvPr>
          <p:cNvCxnSpPr>
            <a:cxnSpLocks/>
          </p:cNvCxnSpPr>
          <p:nvPr/>
        </p:nvCxnSpPr>
        <p:spPr>
          <a:xfrm>
            <a:off x="804890" y="3529399"/>
            <a:ext cx="2812953" cy="75105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FB10DC-60CC-4CF0-AC17-FB19E1B1CB8E}"/>
              </a:ext>
            </a:extLst>
          </p:cNvPr>
          <p:cNvSpPr txBox="1"/>
          <p:nvPr/>
        </p:nvSpPr>
        <p:spPr>
          <a:xfrm>
            <a:off x="2735532" y="3529399"/>
            <a:ext cx="8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874F1E-5597-4000-8AA7-A6D0F86728F8}"/>
              </a:ext>
            </a:extLst>
          </p:cNvPr>
          <p:cNvSpPr txBox="1"/>
          <p:nvPr/>
        </p:nvSpPr>
        <p:spPr>
          <a:xfrm>
            <a:off x="1118768" y="3919683"/>
            <a:ext cx="19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88DCCF-4464-4996-BAAB-5C0E812C2987}"/>
              </a:ext>
            </a:extLst>
          </p:cNvPr>
          <p:cNvSpPr txBox="1"/>
          <p:nvPr/>
        </p:nvSpPr>
        <p:spPr>
          <a:xfrm>
            <a:off x="503583" y="2763471"/>
            <a:ext cx="11688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</a:t>
            </a:r>
            <a:r>
              <a:rPr lang="vi-VN" sz="2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 theo nhóm tuổi của châu Á (không tính số dân của LB Nga) giai đoạn 2005-2020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83F2D-76F2-4130-A5F7-83BF065B4CA5}"/>
              </a:ext>
            </a:extLst>
          </p:cNvPr>
          <p:cNvSpPr/>
          <p:nvPr/>
        </p:nvSpPr>
        <p:spPr>
          <a:xfrm>
            <a:off x="877436" y="1501231"/>
            <a:ext cx="10940710" cy="1200329"/>
          </a:xfrm>
          <a:prstGeom prst="rect">
            <a:avLst/>
          </a:prstGeom>
          <a:ln w="19050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cơ cấu dân số theo nhóm tuổi của châu Á giai đoạn 2005 - 2020.</a:t>
            </a:r>
            <a:endParaRPr lang="en-US" sz="3600">
              <a:solidFill>
                <a:srgbClr val="FF0066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623560-ECA2-4B1F-9460-1E1FC5649D7B}"/>
              </a:ext>
            </a:extLst>
          </p:cNvPr>
          <p:cNvGrpSpPr/>
          <p:nvPr/>
        </p:nvGrpSpPr>
        <p:grpSpPr>
          <a:xfrm>
            <a:off x="3975191" y="471576"/>
            <a:ext cx="3810866" cy="827835"/>
            <a:chOff x="3199789" y="1093088"/>
            <a:chExt cx="3514971" cy="68223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1E549FF-AC73-4818-BAA9-E2D094A4182E}"/>
                </a:ext>
              </a:extLst>
            </p:cNvPr>
            <p:cNvSpPr/>
            <p:nvPr/>
          </p:nvSpPr>
          <p:spPr>
            <a:xfrm>
              <a:off x="3199789" y="1093088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0A80A0-6E8E-4BA8-9493-56F895EA48A3}"/>
                </a:ext>
              </a:extLst>
            </p:cNvPr>
            <p:cNvSpPr txBox="1"/>
            <p:nvPr/>
          </p:nvSpPr>
          <p:spPr>
            <a:xfrm>
              <a:off x="3261733" y="1193243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88F1E87-5F60-4386-A7CA-4A0ACDC650EE}"/>
              </a:ext>
            </a:extLst>
          </p:cNvPr>
          <p:cNvSpPr/>
          <p:nvPr/>
        </p:nvSpPr>
        <p:spPr>
          <a:xfrm>
            <a:off x="1256486" y="975172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cặp đôi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165436-DEE4-41EB-AEDF-D09AC91A730F}"/>
              </a:ext>
            </a:extLst>
          </p:cNvPr>
          <p:cNvSpPr/>
          <p:nvPr/>
        </p:nvSpPr>
        <p:spPr>
          <a:xfrm>
            <a:off x="8178562" y="975171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phút)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D61BAD7C-C95F-462C-B7CA-79D59C57F1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4893" y="76981"/>
            <a:ext cx="1393029" cy="7891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841215-F7A9-403B-B1C9-5784DE74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33" y="39104"/>
            <a:ext cx="1537297" cy="95583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4181526-8D5D-4324-95DA-A193F93E733D}"/>
              </a:ext>
            </a:extLst>
          </p:cNvPr>
          <p:cNvSpPr txBox="1"/>
          <p:nvPr/>
        </p:nvSpPr>
        <p:spPr>
          <a:xfrm>
            <a:off x="4284185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AD108E-8E20-4DED-AEBA-38A556381FD7}"/>
              </a:ext>
            </a:extLst>
          </p:cNvPr>
          <p:cNvSpPr txBox="1"/>
          <p:nvPr/>
        </p:nvSpPr>
        <p:spPr>
          <a:xfrm>
            <a:off x="6253350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978A00-5561-4B19-ACBC-829BC6C17341}"/>
              </a:ext>
            </a:extLst>
          </p:cNvPr>
          <p:cNvSpPr txBox="1"/>
          <p:nvPr/>
        </p:nvSpPr>
        <p:spPr>
          <a:xfrm>
            <a:off x="8265407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64B43C-BABC-42D5-868D-C50E7416BE3F}"/>
              </a:ext>
            </a:extLst>
          </p:cNvPr>
          <p:cNvSpPr txBox="1"/>
          <p:nvPr/>
        </p:nvSpPr>
        <p:spPr>
          <a:xfrm>
            <a:off x="10191680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39EE48-2A3D-4CBA-98A7-98581475884D}"/>
              </a:ext>
            </a:extLst>
          </p:cNvPr>
          <p:cNvSpPr txBox="1"/>
          <p:nvPr/>
        </p:nvSpPr>
        <p:spPr>
          <a:xfrm>
            <a:off x="4284185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66.1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A36B55-2D06-48CC-BD81-65156BEA20B6}"/>
              </a:ext>
            </a:extLst>
          </p:cNvPr>
          <p:cNvSpPr txBox="1"/>
          <p:nvPr/>
        </p:nvSpPr>
        <p:spPr>
          <a:xfrm>
            <a:off x="6253350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2C3183-76EF-4F0B-8519-2AB8EC6D97FD}"/>
              </a:ext>
            </a:extLst>
          </p:cNvPr>
          <p:cNvSpPr txBox="1"/>
          <p:nvPr/>
        </p:nvSpPr>
        <p:spPr>
          <a:xfrm>
            <a:off x="8265407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526F8D-158B-4F92-9DF4-41F828B6BF9C}"/>
              </a:ext>
            </a:extLst>
          </p:cNvPr>
          <p:cNvSpPr txBox="1"/>
          <p:nvPr/>
        </p:nvSpPr>
        <p:spPr>
          <a:xfrm>
            <a:off x="10191680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72685C-AC98-48CB-A573-A58E80EC8375}"/>
              </a:ext>
            </a:extLst>
          </p:cNvPr>
          <p:cNvSpPr txBox="1"/>
          <p:nvPr/>
        </p:nvSpPr>
        <p:spPr>
          <a:xfrm>
            <a:off x="4284185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F420F5-8D52-4CE8-ABAD-B86E1E35B8FB}"/>
              </a:ext>
            </a:extLst>
          </p:cNvPr>
          <p:cNvSpPr txBox="1"/>
          <p:nvPr/>
        </p:nvSpPr>
        <p:spPr>
          <a:xfrm>
            <a:off x="6253350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54A6F6-4096-4A37-93B0-E404964480FF}"/>
              </a:ext>
            </a:extLst>
          </p:cNvPr>
          <p:cNvSpPr txBox="1"/>
          <p:nvPr/>
        </p:nvSpPr>
        <p:spPr>
          <a:xfrm>
            <a:off x="8265407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DD103-7685-4925-8185-372A4CC51EE6}"/>
              </a:ext>
            </a:extLst>
          </p:cNvPr>
          <p:cNvSpPr txBox="1"/>
          <p:nvPr/>
        </p:nvSpPr>
        <p:spPr>
          <a:xfrm>
            <a:off x="10191680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8.9</a:t>
            </a:r>
          </a:p>
        </p:txBody>
      </p:sp>
    </p:spTree>
    <p:extLst>
      <p:ext uri="{BB962C8B-B14F-4D97-AF65-F5344CB8AC3E}">
        <p14:creationId xmlns:p14="http://schemas.microsoft.com/office/powerpoint/2010/main" val="3141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B743E-B56A-4B3B-9D48-45C6D49B5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68" y="1210226"/>
            <a:ext cx="10741463" cy="3356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EFBE55-2EB3-4439-BCD8-6E21DF76DA5A}"/>
              </a:ext>
            </a:extLst>
          </p:cNvPr>
          <p:cNvSpPr/>
          <p:nvPr/>
        </p:nvSpPr>
        <p:spPr>
          <a:xfrm>
            <a:off x="268937" y="4826481"/>
            <a:ext cx="11593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Cơ cấu dân số trẻ với nhóm tuổi </a:t>
            </a:r>
            <a:r>
              <a:rPr lang="vi-VN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0 - 14 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chiếm </a:t>
            </a:r>
            <a:r>
              <a:rPr lang="vi-VN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23,5%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 dân (2020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1B5447-2FBC-41FE-A98F-AD438DE256D4}"/>
              </a:ext>
            </a:extLst>
          </p:cNvPr>
          <p:cNvSpPr/>
          <p:nvPr/>
        </p:nvSpPr>
        <p:spPr>
          <a:xfrm>
            <a:off x="9700591" y="2723258"/>
            <a:ext cx="901148" cy="470516"/>
          </a:xfrm>
          <a:prstGeom prst="roundRect">
            <a:avLst/>
          </a:prstGeom>
          <a:solidFill>
            <a:srgbClr val="FF0066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C67EAC-2094-4D7F-8486-6552A2E98F2B}"/>
              </a:ext>
            </a:extLst>
          </p:cNvPr>
          <p:cNvSpPr/>
          <p:nvPr/>
        </p:nvSpPr>
        <p:spPr>
          <a:xfrm>
            <a:off x="268937" y="5903893"/>
            <a:ext cx="11201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xu hướng </a:t>
            </a:r>
            <a:r>
              <a:rPr lang="vi-VN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(năm 2005 chiếm 27,6% số dân, năm 2020 chiếm 23,5% số dân, </a:t>
            </a:r>
            <a:r>
              <a:rPr lang="vi-VN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4,1%</a:t>
            </a:r>
            <a:r>
              <a:rPr lang="vi-VN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A9EA03-7F41-41A4-9D5B-92AA3E94D541}"/>
              </a:ext>
            </a:extLst>
          </p:cNvPr>
          <p:cNvSpPr/>
          <p:nvPr/>
        </p:nvSpPr>
        <p:spPr>
          <a:xfrm>
            <a:off x="3849757" y="2749763"/>
            <a:ext cx="1086673" cy="470515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1032369-0C68-49FC-ACDB-B0FE56A869B5}"/>
              </a:ext>
            </a:extLst>
          </p:cNvPr>
          <p:cNvSpPr/>
          <p:nvPr/>
        </p:nvSpPr>
        <p:spPr>
          <a:xfrm>
            <a:off x="9554818" y="2723259"/>
            <a:ext cx="1086673" cy="483768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5BB2753-80A5-48C5-833C-1526D3919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878" y="80221"/>
            <a:ext cx="1222629" cy="10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B743E-B56A-4B3B-9D48-45C6D49B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68" y="1210226"/>
            <a:ext cx="10741463" cy="3356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EFBE55-2EB3-4439-BCD8-6E21DF76DA5A}"/>
              </a:ext>
            </a:extLst>
          </p:cNvPr>
          <p:cNvSpPr/>
          <p:nvPr/>
        </p:nvSpPr>
        <p:spPr>
          <a:xfrm>
            <a:off x="463826" y="4851720"/>
            <a:ext cx="11463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Tỉ trọng dân số từ 15 - 64 tuổi có sự biến động nhưng không đáng kể.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E7FDE8-D4A6-4A76-AF14-4F7B5355F07E}"/>
              </a:ext>
            </a:extLst>
          </p:cNvPr>
          <p:cNvSpPr/>
          <p:nvPr/>
        </p:nvSpPr>
        <p:spPr>
          <a:xfrm>
            <a:off x="4041913" y="3286540"/>
            <a:ext cx="960779" cy="437321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66.1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218544-48F1-4725-9D97-EB78F206C02C}"/>
              </a:ext>
            </a:extLst>
          </p:cNvPr>
          <p:cNvSpPr/>
          <p:nvPr/>
        </p:nvSpPr>
        <p:spPr>
          <a:xfrm>
            <a:off x="9746974" y="3260970"/>
            <a:ext cx="960779" cy="449639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B5C59F-DC9F-45CE-A36E-C95A4EFF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6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B743E-B56A-4B3B-9D48-45C6D49B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68" y="1210226"/>
            <a:ext cx="10741463" cy="3356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EFBE55-2EB3-4439-BCD8-6E21DF76DA5A}"/>
              </a:ext>
            </a:extLst>
          </p:cNvPr>
          <p:cNvSpPr/>
          <p:nvPr/>
        </p:nvSpPr>
        <p:spPr>
          <a:xfrm>
            <a:off x="40416" y="4851720"/>
            <a:ext cx="1215158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Tỉ trọng dân số từ </a:t>
            </a:r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tuổi trở lên </a:t>
            </a:r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xu hướng </a:t>
            </a:r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(Năm 2005 chỉ chiếm 6,3% dân số, đến năm 2020 là 8,9%, tăng </a:t>
            </a:r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2,6%</a:t>
            </a:r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25D5374-FAC0-489C-8A5C-B91B5CF7A23F}"/>
              </a:ext>
            </a:extLst>
          </p:cNvPr>
          <p:cNvSpPr/>
          <p:nvPr/>
        </p:nvSpPr>
        <p:spPr>
          <a:xfrm>
            <a:off x="4048539" y="3862946"/>
            <a:ext cx="1086673" cy="470515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882CB-4B10-4537-9158-CA7DFF53A733}"/>
              </a:ext>
            </a:extLst>
          </p:cNvPr>
          <p:cNvSpPr/>
          <p:nvPr/>
        </p:nvSpPr>
        <p:spPr>
          <a:xfrm>
            <a:off x="9753600" y="3836442"/>
            <a:ext cx="1086673" cy="483768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8.9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F67E4B-1FD9-4E00-93D4-9A9683D00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CD46B-EEC4-4D36-8DE2-E09BB98A91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36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6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DD257F-0110-4D24-9105-82DF64B2B97A}"/>
              </a:ext>
            </a:extLst>
          </p:cNvPr>
          <p:cNvGrpSpPr/>
          <p:nvPr/>
        </p:nvGrpSpPr>
        <p:grpSpPr>
          <a:xfrm>
            <a:off x="2593655" y="800977"/>
            <a:ext cx="9449352" cy="2463337"/>
            <a:chOff x="2612336" y="729937"/>
            <a:chExt cx="8866601" cy="2060479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29A8B722-E89B-4890-86D7-CF84A8BBEB3F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E098A6-4AE0-4ED1-8225-F0F20E1B069B}"/>
                </a:ext>
              </a:extLst>
            </p:cNvPr>
            <p:cNvSpPr/>
            <p:nvPr/>
          </p:nvSpPr>
          <p:spPr>
            <a:xfrm>
              <a:off x="2722730" y="863192"/>
              <a:ext cx="8756207" cy="1927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đông,c</a:t>
              </a:r>
              <a:r>
                <a:rPr lang="vi-VN" sz="3600">
                  <a:solidFill>
                    <a:srgbClr val="1B04FA"/>
                  </a:solidFill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thế nào cho phát triển kinh tế, xã hội ?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8490D5-0765-4DC2-B5DE-6D272FC1F7ED}"/>
              </a:ext>
            </a:extLst>
          </p:cNvPr>
          <p:cNvGrpSpPr/>
          <p:nvPr/>
        </p:nvGrpSpPr>
        <p:grpSpPr>
          <a:xfrm>
            <a:off x="-41010" y="2512277"/>
            <a:ext cx="2634665" cy="2634665"/>
            <a:chOff x="163827" y="1365896"/>
            <a:chExt cx="2183374" cy="2183374"/>
          </a:xfrm>
        </p:grpSpPr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id="{006DDBA1-BD55-4B86-BD7B-9E5613E2B3D1}"/>
                </a:ext>
              </a:extLst>
            </p:cNvPr>
            <p:cNvSpPr/>
            <p:nvPr/>
          </p:nvSpPr>
          <p:spPr>
            <a:xfrm>
              <a:off x="163827" y="1365896"/>
              <a:ext cx="2183374" cy="2183374"/>
            </a:xfrm>
            <a:prstGeom prst="circularArrow">
              <a:avLst>
                <a:gd name="adj1" fmla="val 5085"/>
                <a:gd name="adj2" fmla="val 327528"/>
                <a:gd name="adj3" fmla="val 15808768"/>
                <a:gd name="adj4" fmla="val 1608414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BEC568-E818-4EB7-8141-D636A9EBDE48}"/>
                </a:ext>
              </a:extLst>
            </p:cNvPr>
            <p:cNvGrpSpPr/>
            <p:nvPr/>
          </p:nvGrpSpPr>
          <p:grpSpPr>
            <a:xfrm>
              <a:off x="274846" y="1465512"/>
              <a:ext cx="1942833" cy="1942833"/>
              <a:chOff x="274846" y="1465512"/>
              <a:chExt cx="1942833" cy="194283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B51A61-A032-47B7-8137-538B68889D33}"/>
                  </a:ext>
                </a:extLst>
              </p:cNvPr>
              <p:cNvGrpSpPr/>
              <p:nvPr/>
            </p:nvGrpSpPr>
            <p:grpSpPr>
              <a:xfrm>
                <a:off x="274846" y="1465512"/>
                <a:ext cx="1942833" cy="1942833"/>
                <a:chOff x="610892" y="370063"/>
                <a:chExt cx="1942833" cy="1942833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A602A01-4C72-4AA2-80BA-F47E32FE3651}"/>
                    </a:ext>
                  </a:extLst>
                </p:cNvPr>
                <p:cNvSpPr/>
                <p:nvPr/>
              </p:nvSpPr>
              <p:spPr>
                <a:xfrm>
                  <a:off x="610892" y="370063"/>
                  <a:ext cx="1942833" cy="1942833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Oval 4">
                  <a:extLst>
                    <a:ext uri="{FF2B5EF4-FFF2-40B4-BE49-F238E27FC236}">
                      <a16:creationId xmlns:a16="http://schemas.microsoft.com/office/drawing/2014/main" id="{B2F60F14-FDB3-49F1-A512-17CBA518E0C9}"/>
                    </a:ext>
                  </a:extLst>
                </p:cNvPr>
                <p:cNvSpPr txBox="1"/>
                <p:nvPr/>
              </p:nvSpPr>
              <p:spPr>
                <a:xfrm>
                  <a:off x="934698" y="581450"/>
                  <a:ext cx="1295222" cy="129522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marL="0" lvl="0" indent="0" algn="ctr" defTabSz="1822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4100" kern="120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3C5061-C3B3-46C5-8F09-06F935D0FBBE}"/>
                  </a:ext>
                </a:extLst>
              </p:cNvPr>
              <p:cNvSpPr txBox="1"/>
              <p:nvPr/>
            </p:nvSpPr>
            <p:spPr>
              <a:xfrm>
                <a:off x="391359" y="1990578"/>
                <a:ext cx="1739298" cy="89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THỬ TÀI CỦA EM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F3F963-67D6-4606-A5DE-803655BAE4B1}"/>
              </a:ext>
            </a:extLst>
          </p:cNvPr>
          <p:cNvGrpSpPr/>
          <p:nvPr/>
        </p:nvGrpSpPr>
        <p:grpSpPr>
          <a:xfrm>
            <a:off x="2485181" y="4526984"/>
            <a:ext cx="9724324" cy="1940065"/>
            <a:chOff x="2304646" y="3301497"/>
            <a:chExt cx="9248237" cy="2223605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9F3AEEB6-3725-492D-A99C-D4D3654DA46A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CDB5C2-3D00-498C-8B6C-628990212D89}"/>
                </a:ext>
              </a:extLst>
            </p:cNvPr>
            <p:cNvSpPr/>
            <p:nvPr/>
          </p:nvSpPr>
          <p:spPr>
            <a:xfrm>
              <a:off x="2304646" y="3384401"/>
              <a:ext cx="9248237" cy="670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1E3E57-CE2D-4E27-9FD0-6565F3F68B87}"/>
              </a:ext>
            </a:extLst>
          </p:cNvPr>
          <p:cNvSpPr txBox="1"/>
          <p:nvPr/>
        </p:nvSpPr>
        <p:spPr>
          <a:xfrm>
            <a:off x="3260906" y="4840926"/>
            <a:ext cx="846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ĐÔI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nhanh nhất dành quyền trả lời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872EF9-0574-4DF3-9E24-218A68E0DECA}"/>
              </a:ext>
            </a:extLst>
          </p:cNvPr>
          <p:cNvSpPr/>
          <p:nvPr/>
        </p:nvSpPr>
        <p:spPr>
          <a:xfrm>
            <a:off x="6601552" y="3621350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phút)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414AADAC-BAE7-4F19-9D0C-91054375F0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0310" y="3114141"/>
            <a:ext cx="1994122" cy="112972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DFA2F13-6BB4-4DB5-A147-8328C4EE304B}"/>
              </a:ext>
            </a:extLst>
          </p:cNvPr>
          <p:cNvGrpSpPr/>
          <p:nvPr/>
        </p:nvGrpSpPr>
        <p:grpSpPr>
          <a:xfrm>
            <a:off x="8612766" y="4552612"/>
            <a:ext cx="1094053" cy="848554"/>
            <a:chOff x="3634055" y="3302115"/>
            <a:chExt cx="848449" cy="7964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E56B3DC-EEDD-450B-A4CA-A12D271C6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2DF1EE-C193-46AB-919F-470711A31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416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C4E8AD-CE6C-4327-A8DF-15BA132C3295}"/>
              </a:ext>
            </a:extLst>
          </p:cNvPr>
          <p:cNvGrpSpPr/>
          <p:nvPr/>
        </p:nvGrpSpPr>
        <p:grpSpPr>
          <a:xfrm>
            <a:off x="827630" y="146280"/>
            <a:ext cx="10616540" cy="2344815"/>
            <a:chOff x="2304646" y="3301497"/>
            <a:chExt cx="9248237" cy="2687509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DDAB4A2D-B7DF-438E-8049-6D02B33EA741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F0AF20-DA19-403B-AFBD-FE697083A494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 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</a:t>
              </a:r>
            </a:p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Hình ảnh 4">
            <a:extLst>
              <a:ext uri="{FF2B5EF4-FFF2-40B4-BE49-F238E27FC236}">
                <a16:creationId xmlns:a16="http://schemas.microsoft.com/office/drawing/2014/main" id="{B26D88EB-5C55-44ED-9F10-BA533146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8" r="-1" b="-1"/>
          <a:stretch/>
        </p:blipFill>
        <p:spPr>
          <a:xfrm>
            <a:off x="245428" y="2165050"/>
            <a:ext cx="11322814" cy="529131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D590BF-57A7-4CDE-AB46-0BB49910DAC8}"/>
              </a:ext>
            </a:extLst>
          </p:cNvPr>
          <p:cNvSpPr txBox="1"/>
          <p:nvPr/>
        </p:nvSpPr>
        <p:spPr>
          <a:xfrm>
            <a:off x="3766715" y="530791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CB7D-F426-4315-B016-ADDA3BA51DBB}"/>
              </a:ext>
            </a:extLst>
          </p:cNvPr>
          <p:cNvSpPr txBox="1"/>
          <p:nvPr/>
        </p:nvSpPr>
        <p:spPr>
          <a:xfrm>
            <a:off x="6096000" y="419208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E5EB4-C964-417C-96F3-2B8DDF822C6D}"/>
              </a:ext>
            </a:extLst>
          </p:cNvPr>
          <p:cNvSpPr txBox="1"/>
          <p:nvPr/>
        </p:nvSpPr>
        <p:spPr>
          <a:xfrm>
            <a:off x="8359024" y="342900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46449-57B6-457B-A788-94D0DE2FEFAD}"/>
              </a:ext>
            </a:extLst>
          </p:cNvPr>
          <p:cNvSpPr txBox="1"/>
          <p:nvPr/>
        </p:nvSpPr>
        <p:spPr>
          <a:xfrm>
            <a:off x="10434768" y="276881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807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op-tac-lao-dong-12">
            <a:extLst>
              <a:ext uri="{FF2B5EF4-FFF2-40B4-BE49-F238E27FC236}">
                <a16:creationId xmlns:a16="http://schemas.microsoft.com/office/drawing/2014/main" id="{556699F0-43EF-496C-8926-E1D6E3F5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609600"/>
            <a:ext cx="5344478" cy="32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xuat-khau-lao-dong">
            <a:extLst>
              <a:ext uri="{FF2B5EF4-FFF2-40B4-BE49-F238E27FC236}">
                <a16:creationId xmlns:a16="http://schemas.microsoft.com/office/drawing/2014/main" id="{F595F202-0C85-449C-9081-6A872D21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3922713"/>
            <a:ext cx="5331779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0" name="Rectangle 8">
            <a:extLst>
              <a:ext uri="{FF2B5EF4-FFF2-40B4-BE49-F238E27FC236}">
                <a16:creationId xmlns:a16="http://schemas.microsoft.com/office/drawing/2014/main" id="{26487427-B7B9-46FA-9E2B-9FBD646A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5" y="6423596"/>
            <a:ext cx="3352800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lao động dồi dào.</a:t>
            </a:r>
          </a:p>
        </p:txBody>
      </p:sp>
      <p:pic>
        <p:nvPicPr>
          <p:cNvPr id="12295" name="Picture 6" descr="4_6">
            <a:extLst>
              <a:ext uri="{FF2B5EF4-FFF2-40B4-BE49-F238E27FC236}">
                <a16:creationId xmlns:a16="http://schemas.microsoft.com/office/drawing/2014/main" id="{7EAEF609-DACD-42A8-9B20-C687A1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08" y="609601"/>
            <a:ext cx="5748337" cy="621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EED9798-F87B-441F-887B-862AEFC5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007" y="6423596"/>
            <a:ext cx="4135295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tiêu thụ rộng lớn</a:t>
            </a:r>
            <a:endParaRPr lang="en-US" altLang="en-US" sz="20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BE6CA-A485-4974-92EE-1BBB57786CDB}"/>
              </a:ext>
            </a:extLst>
          </p:cNvPr>
          <p:cNvSpPr txBox="1"/>
          <p:nvPr/>
        </p:nvSpPr>
        <p:spPr>
          <a:xfrm>
            <a:off x="4824470" y="28575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 LỢI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20140925-chay-viec-mat-tien-ma-van-that-nghiep-2">
            <a:extLst>
              <a:ext uri="{FF2B5EF4-FFF2-40B4-BE49-F238E27FC236}">
                <a16:creationId xmlns:a16="http://schemas.microsoft.com/office/drawing/2014/main" id="{162BD4D2-DEDA-47D6-A4D6-C76BE6C1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8" y="3677886"/>
            <a:ext cx="5411950" cy="29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9" name="Picture 7" descr="a1-1435198724_660x0">
            <a:extLst>
              <a:ext uri="{FF2B5EF4-FFF2-40B4-BE49-F238E27FC236}">
                <a16:creationId xmlns:a16="http://schemas.microsoft.com/office/drawing/2014/main" id="{6FE68B58-C5D1-439B-B1E4-8457EC7B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59" y="3677886"/>
            <a:ext cx="4928171" cy="30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A276F-FBBD-4075-B3E8-71E498EA714C}"/>
              </a:ext>
            </a:extLst>
          </p:cNvPr>
          <p:cNvSpPr txBox="1"/>
          <p:nvPr/>
        </p:nvSpPr>
        <p:spPr>
          <a:xfrm>
            <a:off x="4970244" y="-20169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 KHĂN</a:t>
            </a:r>
          </a:p>
        </p:txBody>
      </p:sp>
      <p:pic>
        <p:nvPicPr>
          <p:cNvPr id="7" name="Picture 14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A6932EA6-89FD-4F9E-8D83-4D778A2EA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17847" b="-4"/>
          <a:stretch/>
        </p:blipFill>
        <p:spPr bwMode="auto">
          <a:xfrm>
            <a:off x="737057" y="544774"/>
            <a:ext cx="5411949" cy="29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362.jpg" descr="Related image">
            <a:extLst>
              <a:ext uri="{FF2B5EF4-FFF2-40B4-BE49-F238E27FC236}">
                <a16:creationId xmlns:a16="http://schemas.microsoft.com/office/drawing/2014/main" id="{E096D3B5-4F63-4AD4-B7CF-EF9BA38B99C9}"/>
              </a:ext>
            </a:extLst>
          </p:cNvPr>
          <p:cNvPicPr/>
          <p:nvPr/>
        </p:nvPicPr>
        <p:blipFill>
          <a:blip r:embed="rId5"/>
          <a:srcRect t="5058" b="5058"/>
          <a:stretch>
            <a:fillRect/>
          </a:stretch>
        </p:blipFill>
        <p:spPr>
          <a:xfrm>
            <a:off x="6514559" y="503051"/>
            <a:ext cx="4928171" cy="3052966"/>
          </a:xfrm>
          <a:prstGeom prst="rect">
            <a:avLst/>
          </a:prstGeom>
          <a:ln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422547-DF89-4BF4-973E-1CFB3F1D8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7" r="24988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49154" name="Picture 2" descr="Lời nguyền tài nguyên - Bảo vệ môi trường">
            <a:extLst>
              <a:ext uri="{FF2B5EF4-FFF2-40B4-BE49-F238E27FC236}">
                <a16:creationId xmlns:a16="http://schemas.microsoft.com/office/drawing/2014/main" id="{7B00DD2E-65BB-4E86-A731-62AFFF209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r="8281" b="3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Nguồn tài nguyên ngày càng bị cạn kiệt: Ai phải gánh chịu hậu quả?">
            <a:extLst>
              <a:ext uri="{FF2B5EF4-FFF2-40B4-BE49-F238E27FC236}">
                <a16:creationId xmlns:a16="http://schemas.microsoft.com/office/drawing/2014/main" id="{8AC36E95-CC4C-43F7-8932-91783958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2821" b="-2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15743E1-1AA2-4CC6-A71D-6FEB07762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37" b="948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AECFFB08-442F-4EDD-A7A9-A192587D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77892"/>
            <a:ext cx="1114020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Atlantika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F13542D-1A54-4E4A-8B8B-0666C651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59" y="4802542"/>
            <a:ext cx="453846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Tài nguyên cạn kiệt, môi trường ô nhiễm</a:t>
            </a: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8E6B54-FAFB-40AB-8857-56B29D573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7" t="22815" r="34749" b="18815"/>
          <a:stretch/>
        </p:blipFill>
        <p:spPr>
          <a:xfrm>
            <a:off x="6493565" y="1031154"/>
            <a:ext cx="5646359" cy="573367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7213779-ED81-450F-ACC4-58AD044AA7DA}"/>
              </a:ext>
            </a:extLst>
          </p:cNvPr>
          <p:cNvSpPr/>
          <p:nvPr/>
        </p:nvSpPr>
        <p:spPr>
          <a:xfrm>
            <a:off x="519998" y="2608741"/>
            <a:ext cx="4798031" cy="2527443"/>
          </a:xfrm>
          <a:prstGeom prst="wedgeRoundRectCallout">
            <a:avLst>
              <a:gd name="adj1" fmla="val 77597"/>
              <a:gd name="adj2" fmla="val -24315"/>
              <a:gd name="adj3" fmla="val 16667"/>
            </a:avLst>
          </a:prstGeom>
          <a:solidFill>
            <a:srgbClr val="FCF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3C9DF-63A0-4681-979B-71D7B51A4EEB}"/>
              </a:ext>
            </a:extLst>
          </p:cNvPr>
          <p:cNvSpPr txBox="1"/>
          <p:nvPr/>
        </p:nvSpPr>
        <p:spPr>
          <a:xfrm>
            <a:off x="728126" y="2853457"/>
            <a:ext cx="4798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châu Á thuộc chủng tộc nào? Mỗi chủng tộc sống chủ yếu ở khu vực nào?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CA6CC-0ABA-4239-8D90-B6DFF879EB5D}"/>
              </a:ext>
            </a:extLst>
          </p:cNvPr>
          <p:cNvSpPr txBox="1"/>
          <p:nvPr/>
        </p:nvSpPr>
        <p:spPr>
          <a:xfrm>
            <a:off x="311870" y="1772615"/>
            <a:ext cx="6019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Ơ-rô-pê-ô-it: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Trung Á, Tây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FCE69-E26B-4331-940D-5CFFEE48F33D}"/>
              </a:ext>
            </a:extLst>
          </p:cNvPr>
          <p:cNvSpPr txBox="1"/>
          <p:nvPr/>
        </p:nvSpPr>
        <p:spPr>
          <a:xfrm>
            <a:off x="311870" y="3155048"/>
            <a:ext cx="6142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Môn-gô- lô-it: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Á, Đông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825A63-6414-46E2-856B-8C98F8FC98FB}"/>
              </a:ext>
            </a:extLst>
          </p:cNvPr>
          <p:cNvSpPr txBox="1"/>
          <p:nvPr/>
        </p:nvSpPr>
        <p:spPr>
          <a:xfrm>
            <a:off x="311870" y="4530928"/>
            <a:ext cx="48840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Ô-xtra-lô-it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9E431334-76AB-4D41-A487-3D4C819E6689}"/>
              </a:ext>
            </a:extLst>
          </p:cNvPr>
          <p:cNvSpPr/>
          <p:nvPr/>
        </p:nvSpPr>
        <p:spPr>
          <a:xfrm>
            <a:off x="689203" y="1989958"/>
            <a:ext cx="5642161" cy="4471694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25BBE-1AFC-4FF7-9D7E-6710CF30EA78}"/>
              </a:ext>
            </a:extLst>
          </p:cNvPr>
          <p:cNvSpPr txBox="1"/>
          <p:nvPr/>
        </p:nvSpPr>
        <p:spPr>
          <a:xfrm>
            <a:off x="2030144" y="3334116"/>
            <a:ext cx="2919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thuộc chủng tộc nào?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680734-E33C-4F22-BB7F-316BA41AA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F9ED5-F7EB-4B62-91DB-58237F0222A9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0" name="Arrow: Pentagon 19">
              <a:extLst>
                <a:ext uri="{FF2B5EF4-FFF2-40B4-BE49-F238E27FC236}">
                  <a16:creationId xmlns:a16="http://schemas.microsoft.com/office/drawing/2014/main" id="{B09CF634-DB5C-436D-B0D5-76833F4110F1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CD3BCC-4B48-4474-ACC3-E29C1DB8193B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9F7026-2A9E-4711-8F57-289AC53FC763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281A0D-FFA9-4342-A2AA-1B415FFE759F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6451D367-9A45-4566-9E4B-31573DE5AC7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F02E9BF-A12A-4753-9C33-7D99D760CDA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F3F2076F-2C78-4217-BB1D-5C33295C5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40314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19DA52D8-FF3E-4A1C-9303-7013A64D0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" y="1797318"/>
            <a:ext cx="117322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Năm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2020: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4,64 tỉ người</a:t>
            </a:r>
            <a:r>
              <a:rPr lang="vi-VN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60%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4FA0FBF-6D99-4EE1-809A-8E4BA31D3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" y="3724615"/>
            <a:ext cx="111908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0,86 %,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id="{971049D7-3780-406B-97A6-2FF52283D2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77" y="96168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F53321-8EC0-42DF-8128-330689D565E6}"/>
              </a:ext>
            </a:extLst>
          </p:cNvPr>
          <p:cNvSpPr txBox="1"/>
          <p:nvPr/>
        </p:nvSpPr>
        <p:spPr>
          <a:xfrm>
            <a:off x="1181282" y="1116419"/>
            <a:ext cx="491471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Quy mô và c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FDC96190-B133-42FF-A6A1-132F2D08E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95" y="4525640"/>
            <a:ext cx="111908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2F262F-9CCB-4390-9BBE-E490BB786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73FC19-2ED5-FDA9-9AC6-4A1900D61A4B}"/>
              </a:ext>
            </a:extLst>
          </p:cNvPr>
          <p:cNvSpPr txBox="1"/>
          <p:nvPr/>
        </p:nvSpPr>
        <p:spPr>
          <a:xfrm>
            <a:off x="503620" y="5330307"/>
            <a:ext cx="81974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Dân cư thuộc nhiều chủng tộc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4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0B86723D-91B9-4A68-B791-A6EF4531D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1" y="54434"/>
            <a:ext cx="109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khu vực cho phù hợp với sự phân bố của từng chủng tộc :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7B652E7-D03E-4314-A96E-684A6F5D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51" y="1524000"/>
            <a:ext cx="3585687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3A425FFE-CC16-4A46-9251-5EB1F2DD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524000"/>
            <a:ext cx="3476088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172BB582-D74A-4192-B5E5-897D34F7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487" y="1524000"/>
            <a:ext cx="3769761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8" name="Oval 6">
            <a:extLst>
              <a:ext uri="{FF2B5EF4-FFF2-40B4-BE49-F238E27FC236}">
                <a16:creationId xmlns:a16="http://schemas.microsoft.com/office/drawing/2014/main" id="{A383DC42-4DBF-4479-9351-4AE9EBF3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26" y="556855"/>
            <a:ext cx="2306782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Môn-gô-lô-it</a:t>
            </a:r>
          </a:p>
        </p:txBody>
      </p:sp>
      <p:sp>
        <p:nvSpPr>
          <p:cNvPr id="38919" name="Oval 7">
            <a:extLst>
              <a:ext uri="{FF2B5EF4-FFF2-40B4-BE49-F238E27FC236}">
                <a16:creationId xmlns:a16="http://schemas.microsoft.com/office/drawing/2014/main" id="{774E8793-606F-4F0D-B92A-19349EE0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514" y="556855"/>
            <a:ext cx="2317680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Ơ-rô-pê-ô-it</a:t>
            </a:r>
          </a:p>
        </p:txBody>
      </p:sp>
      <p:sp>
        <p:nvSpPr>
          <p:cNvPr id="38920" name="Oval 8">
            <a:extLst>
              <a:ext uri="{FF2B5EF4-FFF2-40B4-BE49-F238E27FC236}">
                <a16:creationId xmlns:a16="http://schemas.microsoft.com/office/drawing/2014/main" id="{3769F2EF-1408-4ADA-B784-1EE44FC2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148" y="556855"/>
            <a:ext cx="2157979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Ô-xtra-lô-it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7FB24DD7-214F-422C-AC96-C05B552A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95" y="4191000"/>
            <a:ext cx="1435753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57EB9195-62A8-49DE-A43A-2BDEC9109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552" y="4148677"/>
            <a:ext cx="1574149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Á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E68F3C86-8343-49FC-A3B2-709842B9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688" y="4163081"/>
            <a:ext cx="149101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Á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F4E5FB0D-60E7-4F27-8D02-50A45BC09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408" y="4953001"/>
            <a:ext cx="2291722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B63099B5-2CA5-4126-ABFB-930E2CAF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222" y="4148677"/>
            <a:ext cx="1538307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6" name="Text Box 14">
            <a:extLst>
              <a:ext uri="{FF2B5EF4-FFF2-40B4-BE49-F238E27FC236}">
                <a16:creationId xmlns:a16="http://schemas.microsoft.com/office/drawing/2014/main" id="{ADBD6688-57C7-40D2-92EA-388EE7A2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694" y="4163081"/>
            <a:ext cx="184596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nam Á</a:t>
            </a:r>
          </a:p>
        </p:txBody>
      </p:sp>
      <p:sp>
        <p:nvSpPr>
          <p:cNvPr id="38927" name="Text Box 15">
            <a:extLst>
              <a:ext uri="{FF2B5EF4-FFF2-40B4-BE49-F238E27FC236}">
                <a16:creationId xmlns:a16="http://schemas.microsoft.com/office/drawing/2014/main" id="{08C6F5BC-0EBD-4D8C-AFBA-A97B71DCB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53001"/>
            <a:ext cx="2291722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BDBEE1DB-D21D-463F-AB21-C91A0980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687" y="4148677"/>
            <a:ext cx="164086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5F8BC9-96E4-46AE-A7CA-982CBE70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94885" y="35595"/>
            <a:ext cx="1133761" cy="96714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4444 L 0.08333 -0.3666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444 L 0.29166 -0.3666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4444 L 0.49166 -0.366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4445 L 0.00833 -0.2777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4445 L -0.49166 -0.2555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4445 L -0.34167 -0.1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4445 L -0.17083 -0.277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445 L 0.2625 -0.322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7"/>
                  </p:tgtEl>
                </p:cond>
              </p:nextCondLst>
            </p:seq>
          </p:childTnLst>
        </p:cTn>
      </p:par>
    </p:tnLst>
    <p:bldLst>
      <p:bldP spid="38914" grpId="0"/>
      <p:bldP spid="38915" grpId="0" animBg="1"/>
      <p:bldP spid="38916" grpId="0" animBg="1"/>
      <p:bldP spid="38917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215964-5E16-4ABA-A5A4-835A98C4A55D}"/>
              </a:ext>
            </a:extLst>
          </p:cNvPr>
          <p:cNvSpPr/>
          <p:nvPr/>
        </p:nvSpPr>
        <p:spPr>
          <a:xfrm>
            <a:off x="435301" y="1284189"/>
            <a:ext cx="11321397" cy="2062103"/>
          </a:xfrm>
          <a:prstGeom prst="rect">
            <a:avLst/>
          </a:prstGeom>
          <a:solidFill>
            <a:srgbClr val="F9FECE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thu thập thông tin về dân cư của tỉnh (thành phố) nơi em sinh sống dựa trên một số thông tin gợi ý sau: số dân, mật độ dân số, tỉ suất gia tăng dân số tự nhiên, cơ cấu dân số theo tuổi,...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C4F601-09DE-4AA9-8A27-A2FF23A32E61}"/>
              </a:ext>
            </a:extLst>
          </p:cNvPr>
          <p:cNvSpPr/>
          <p:nvPr/>
        </p:nvSpPr>
        <p:spPr>
          <a:xfrm>
            <a:off x="2757485" y="27120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_Văn_Bản 52">
            <a:extLst>
              <a:ext uri="{FF2B5EF4-FFF2-40B4-BE49-F238E27FC236}">
                <a16:creationId xmlns:a16="http://schemas.microsoft.com/office/drawing/2014/main" id="{D8060906-23FE-416D-A556-094FB4D9795B}"/>
              </a:ext>
            </a:extLst>
          </p:cNvPr>
          <p:cNvSpPr txBox="1"/>
          <p:nvPr/>
        </p:nvSpPr>
        <p:spPr>
          <a:xfrm>
            <a:off x="2452685" y="187745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C45032-7B9C-427D-B138-09D8C79C377D}"/>
              </a:ext>
            </a:extLst>
          </p:cNvPr>
          <p:cNvSpPr/>
          <p:nvPr/>
        </p:nvSpPr>
        <p:spPr>
          <a:xfrm>
            <a:off x="2083644" y="3700743"/>
            <a:ext cx="9209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Tìm kiếm thông tin trên Internet.</a:t>
            </a:r>
          </a:p>
          <a:p>
            <a:pPr algn="just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Em có thể truy cập trang web của Tổng cục Thống kê:</a:t>
            </a: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https://www.gso.gov.vn/dan-so/</a:t>
            </a:r>
            <a:endParaRPr lang="en-US" sz="32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8438A3-89B1-42E2-B664-82B6B6B02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3" t="48222" r="77167" b="28445"/>
          <a:stretch/>
        </p:blipFill>
        <p:spPr>
          <a:xfrm>
            <a:off x="435301" y="3611739"/>
            <a:ext cx="1219200" cy="160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D8767C-6C26-4EF1-A415-BE943800C467}"/>
              </a:ext>
            </a:extLst>
          </p:cNvPr>
          <p:cNvSpPr txBox="1"/>
          <p:nvPr/>
        </p:nvSpPr>
        <p:spPr>
          <a:xfrm>
            <a:off x="1679900" y="5949896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nhân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AEFD589D-AB16-4F76-93E4-A43F669D5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696369" y="5545118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boy with a good idea Royalty Free Vector Image">
            <a:extLst>
              <a:ext uri="{FF2B5EF4-FFF2-40B4-BE49-F238E27FC236}">
                <a16:creationId xmlns:a16="http://schemas.microsoft.com/office/drawing/2014/main" id="{4ACFACB6-69D5-46D3-8713-4E51D79EC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11000462" y="4586055"/>
            <a:ext cx="1272084" cy="20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8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74088" y="345915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8230" y="340948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35054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điểm cộng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8757C-92F4-4F34-A806-95DE1648D48C}"/>
                </a:ext>
              </a:extLst>
            </p:cNvPr>
            <p:cNvSpPr txBox="1"/>
            <p:nvPr/>
          </p:nvSpPr>
          <p:spPr>
            <a:xfrm rot="20155085">
              <a:off x="9094326" y="236582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CBD0C41C-F5DF-4094-A219-DDFDD6CE867B}"/>
              </a:ext>
            </a:extLst>
          </p:cNvPr>
          <p:cNvSpPr/>
          <p:nvPr/>
        </p:nvSpPr>
        <p:spPr>
          <a:xfrm>
            <a:off x="2379528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BF489B1B-D27B-48EB-961E-5327BAA858B3}"/>
              </a:ext>
            </a:extLst>
          </p:cNvPr>
          <p:cNvSpPr/>
          <p:nvPr/>
        </p:nvSpPr>
        <p:spPr>
          <a:xfrm>
            <a:off x="625414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6239B1F4-6159-488F-8218-45B6F7B039BC}"/>
              </a:ext>
            </a:extLst>
          </p:cNvPr>
          <p:cNvSpPr/>
          <p:nvPr/>
        </p:nvSpPr>
        <p:spPr>
          <a:xfrm>
            <a:off x="2379528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hlinkClick r:id="rId10" action="ppaction://hlinksldjump"/>
            <a:extLst>
              <a:ext uri="{FF2B5EF4-FFF2-40B4-BE49-F238E27FC236}">
                <a16:creationId xmlns:a16="http://schemas.microsoft.com/office/drawing/2014/main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15" action="ppaction://hlinksldjump"/>
            <a:extLst>
              <a:ext uri="{FF2B5EF4-FFF2-40B4-BE49-F238E27FC236}">
                <a16:creationId xmlns:a16="http://schemas.microsoft.com/office/drawing/2014/main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27">
            <a:hlinkClick r:id="rId16" action="ppaction://hlinksldjump"/>
            <a:extLst>
              <a:ext uri="{FF2B5EF4-FFF2-40B4-BE49-F238E27FC236}">
                <a16:creationId xmlns:a16="http://schemas.microsoft.com/office/drawing/2014/main" id="{5C9A306F-AABC-486D-944E-A6151BF407F1}"/>
              </a:ext>
            </a:extLst>
          </p:cNvPr>
          <p:cNvSpPr/>
          <p:nvPr/>
        </p:nvSpPr>
        <p:spPr>
          <a:xfrm>
            <a:off x="4159988" y="276015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ounded Rectangle 34">
            <a:hlinkClick r:id="rId9" action="ppaction://hlinksldjump"/>
            <a:extLst>
              <a:ext uri="{FF2B5EF4-FFF2-40B4-BE49-F238E27FC236}">
                <a16:creationId xmlns:a16="http://schemas.microsoft.com/office/drawing/2014/main" id="{21275851-166B-4AC6-A68C-7AD222CB5CFF}"/>
              </a:ext>
            </a:extLst>
          </p:cNvPr>
          <p:cNvSpPr/>
          <p:nvPr/>
        </p:nvSpPr>
        <p:spPr>
          <a:xfrm>
            <a:off x="4207286" y="47681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4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Hồ nước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ngọt sâu nhất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  <a:r>
              <a:rPr kumimoji="0" lang="vi-VN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là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4270" y="1989438"/>
            <a:ext cx="4926630" cy="11765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Tx/>
              <a:buAutoNum type="alphaUcPeriod"/>
              <a:defRPr/>
            </a:pP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Bai- can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1102" y="1953534"/>
            <a:ext cx="5275585" cy="121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566" y="3947464"/>
            <a:ext cx="486767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Ban-khat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15470" y="3947463"/>
            <a:ext cx="527558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Tôn-lê-xap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70796" y="2193063"/>
            <a:ext cx="885137" cy="708059"/>
          </a:xfrm>
          <a:prstGeom prst="rect">
            <a:avLst/>
          </a:prstGeom>
        </p:spPr>
      </p:pic>
      <p:pic>
        <p:nvPicPr>
          <p:cNvPr id="18" name="Picture 17" descr="A picture containing text, building, window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4EE6039D-130C-4C21-859B-8303D032B3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khai thác và sử dụng đới thiên nhiên ở châu Á cần chú ý vấn đề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071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srgbClr val="0E73B7"/>
                </a:solidFill>
                <a:latin typeface="Arial" panose="020B0604020202020204" pitchFamily="34" charset="0"/>
              </a:rPr>
              <a:t>Trồng rừng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6552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vệ và phục hồi rừng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0071" y="3424001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Khai thác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hợp lí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6552" y="3476367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E73B7"/>
                </a:solidFill>
                <a:latin typeface="Arial" panose="020B0604020202020204" pitchFamily="34" charset="0"/>
              </a:rPr>
              <a:t>Hạn chế cháy  rừng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2407747"/>
            <a:ext cx="804742" cy="64379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E1C482F-2FF2-415E-9319-2ECCFB6B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20" descr="A picture containing text, building, window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B4B30C65-E421-484C-A5EE-1D3254C5A2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00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199" y="199869"/>
            <a:ext cx="11483163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thiên nhiên chiếm diện tích lớn nhất Châu Á?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1624" y="3667006"/>
            <a:ext cx="4906798" cy="1182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C.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Đới ôn hòa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Đới nóng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Đới lạnh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49301" y="3788762"/>
            <a:ext cx="885137" cy="70805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17BCCED6-93BB-4E73-B38A-2D9CD2D5A9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Á có sơn nguyên đồ sộ nhất thế giới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3484" y="2189708"/>
            <a:ext cx="5226546" cy="1025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Đê-can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6" y="2196844"/>
            <a:ext cx="4906798" cy="9907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SN Tây Tạng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84" y="3645530"/>
            <a:ext cx="5226547" cy="10250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Sn I 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02" y="2377563"/>
            <a:ext cx="804742" cy="6437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22112DD1-730E-4185-9E0F-B96E7EA2D8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/>
              <a:t>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điển hình đới nóng châu Á là?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là kim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R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ừng lá rộng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nhiệt đới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521" y="3872226"/>
            <a:ext cx="804536" cy="6436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93901FFD-80D8-416F-AD9B-702B900E4B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90A6E7-C6B7-4F6B-835A-B9B30911D38B}"/>
              </a:ext>
            </a:extLst>
          </p:cNvPr>
          <p:cNvSpPr/>
          <p:nvPr/>
        </p:nvSpPr>
        <p:spPr>
          <a:xfrm>
            <a:off x="782274" y="174897"/>
            <a:ext cx="10627451" cy="2259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 BẠN ĐÃ NHẬN ĐƯỢC </a:t>
            </a:r>
          </a:p>
          <a:p>
            <a:pPr lvl="0" algn="ctr"/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QUÀ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9257F9-8703-4FEF-8753-584440C44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546515-0D9D-41E0-A624-7881FB618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EB1891D7-62BF-4890-A921-EF1AFD5AB269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0ED22D-813E-4BAA-A8A3-4090C5AAC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3D6522-593F-4DDB-B518-BE62ADB23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1" name="Picture 10" descr="A picture containing text, building,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7E35CC33-E2D1-4C1B-8E99-73CCA4D92C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1891</TotalTime>
  <Words>1218</Words>
  <Application>Microsoft Office PowerPoint</Application>
  <PresentationFormat>Widescreen</PresentationFormat>
  <Paragraphs>242</Paragraphs>
  <Slides>31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#9Slide03 Arima Madurai</vt:lpstr>
      <vt:lpstr>#9Slide03 SFU Futura_12</vt:lpstr>
      <vt:lpstr>#9Slide05 Atlantika</vt:lpstr>
      <vt:lpstr>Arial</vt:lpstr>
      <vt:lpstr>Calibri</vt:lpstr>
      <vt:lpstr>Calibri Light</vt:lpstr>
      <vt:lpstr>Comic Sans MS</vt:lpstr>
      <vt:lpstr>OpenSans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Vũ Thị Quỳnh Như</cp:lastModifiedBy>
  <cp:revision>116</cp:revision>
  <dcterms:created xsi:type="dcterms:W3CDTF">2022-03-23T08:47:13Z</dcterms:created>
  <dcterms:modified xsi:type="dcterms:W3CDTF">2023-10-08T13:03:32Z</dcterms:modified>
</cp:coreProperties>
</file>