
<file path=[Content_Types].xml><?xml version="1.0" encoding="utf-8"?>
<Types xmlns="http://schemas.openxmlformats.org/package/2006/content-types">
  <Override PartName="/ppt/slides/slide47.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1324" r:id="rId2"/>
    <p:sldId id="1016" r:id="rId3"/>
    <p:sldId id="1206" r:id="rId4"/>
    <p:sldId id="1261" r:id="rId5"/>
    <p:sldId id="1262" r:id="rId6"/>
    <p:sldId id="1263" r:id="rId7"/>
    <p:sldId id="1264" r:id="rId8"/>
    <p:sldId id="1271" r:id="rId9"/>
    <p:sldId id="1276" r:id="rId10"/>
    <p:sldId id="1300" r:id="rId11"/>
    <p:sldId id="1380" r:id="rId12"/>
    <p:sldId id="1379" r:id="rId13"/>
    <p:sldId id="1359" r:id="rId14"/>
    <p:sldId id="1329" r:id="rId15"/>
    <p:sldId id="1361" r:id="rId16"/>
    <p:sldId id="1332" r:id="rId17"/>
    <p:sldId id="1363" r:id="rId18"/>
    <p:sldId id="1364" r:id="rId19"/>
    <p:sldId id="1365" r:id="rId20"/>
    <p:sldId id="1333" r:id="rId21"/>
    <p:sldId id="1334" r:id="rId22"/>
    <p:sldId id="1336" r:id="rId23"/>
    <p:sldId id="1366" r:id="rId24"/>
    <p:sldId id="1381" r:id="rId25"/>
    <p:sldId id="1382" r:id="rId26"/>
    <p:sldId id="1368" r:id="rId27"/>
    <p:sldId id="1352" r:id="rId28"/>
    <p:sldId id="1369" r:id="rId29"/>
    <p:sldId id="1383" r:id="rId30"/>
    <p:sldId id="1370" r:id="rId31"/>
    <p:sldId id="1371" r:id="rId32"/>
    <p:sldId id="1346" r:id="rId33"/>
    <p:sldId id="1345" r:id="rId34"/>
    <p:sldId id="1372" r:id="rId35"/>
    <p:sldId id="1373" r:id="rId36"/>
    <p:sldId id="1374" r:id="rId37"/>
    <p:sldId id="1384" r:id="rId38"/>
    <p:sldId id="1385" r:id="rId39"/>
    <p:sldId id="264" r:id="rId40"/>
    <p:sldId id="1354" r:id="rId41"/>
    <p:sldId id="1355" r:id="rId42"/>
    <p:sldId id="1356" r:id="rId43"/>
    <p:sldId id="1357" r:id="rId44"/>
    <p:sldId id="1386" r:id="rId45"/>
    <p:sldId id="1387" r:id="rId46"/>
    <p:sldId id="1388" r:id="rId47"/>
    <p:sldId id="1389" r:id="rId48"/>
    <p:sldId id="1390" r:id="rId49"/>
    <p:sldId id="1391" r:id="rId50"/>
    <p:sldId id="1392" r:id="rId51"/>
    <p:sldId id="1377" r:id="rId52"/>
    <p:sldId id="1322" r:id="rId53"/>
    <p:sldId id="1378" r:id="rId54"/>
    <p:sldId id="1393" r:id="rId55"/>
    <p:sldId id="317" r:id="rId56"/>
    <p:sldId id="625"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FF"/>
    <a:srgbClr val="FF0066"/>
    <a:srgbClr val="1C11AF"/>
    <a:srgbClr val="3A8652"/>
    <a:srgbClr val="F9FEC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603" autoAdjust="0"/>
    <p:restoredTop sz="86455" autoAdjust="0"/>
  </p:normalViewPr>
  <p:slideViewPr>
    <p:cSldViewPr snapToGrid="0">
      <p:cViewPr>
        <p:scale>
          <a:sx n="67" d="100"/>
          <a:sy n="67" d="100"/>
        </p:scale>
        <p:origin x="-658" y="1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p14="http://schemas.microsoft.com/office/powerpoint/2010/main" xmlns=""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1</a:t>
            </a:fld>
            <a:endParaRPr lang="en-US" altLang="en-US"/>
          </a:p>
        </p:txBody>
      </p:sp>
      <p:sp>
        <p:nvSpPr>
          <p:cNvPr id="31747" name="Slide Image Placeholder 1">
            <a:extLst>
              <a:ext uri="{FF2B5EF4-FFF2-40B4-BE49-F238E27FC236}">
                <a16:creationId xmlns=""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p14="http://schemas.microsoft.com/office/powerpoint/2010/main" xmlns="" val="308269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14</a:t>
            </a:fld>
            <a:endParaRPr lang="en-US"/>
          </a:p>
        </p:txBody>
      </p:sp>
    </p:spTree>
    <p:extLst>
      <p:ext uri="{BB962C8B-B14F-4D97-AF65-F5344CB8AC3E}">
        <p14:creationId xmlns:p14="http://schemas.microsoft.com/office/powerpoint/2010/main" xmlns="" val="44655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16</a:t>
            </a:fld>
            <a:endParaRPr lang="en-US"/>
          </a:p>
        </p:txBody>
      </p:sp>
    </p:spTree>
    <p:extLst>
      <p:ext uri="{BB962C8B-B14F-4D97-AF65-F5344CB8AC3E}">
        <p14:creationId xmlns:p14="http://schemas.microsoft.com/office/powerpoint/2010/main" xmlns="" val="266026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18</a:t>
            </a:fld>
            <a:endParaRPr lang="zh-CN" sz="1200" dirty="0"/>
          </a:p>
        </p:txBody>
      </p:sp>
    </p:spTree>
    <p:extLst>
      <p:ext uri="{BB962C8B-B14F-4D97-AF65-F5344CB8AC3E}">
        <p14:creationId xmlns:p14="http://schemas.microsoft.com/office/powerpoint/2010/main" xmlns="" val="281627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20</a:t>
            </a:fld>
            <a:endParaRPr lang="en-US"/>
          </a:p>
        </p:txBody>
      </p:sp>
    </p:spTree>
    <p:extLst>
      <p:ext uri="{BB962C8B-B14F-4D97-AF65-F5344CB8AC3E}">
        <p14:creationId xmlns:p14="http://schemas.microsoft.com/office/powerpoint/2010/main" xmlns=""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21</a:t>
            </a:fld>
            <a:endParaRPr lang="en-US"/>
          </a:p>
        </p:txBody>
      </p:sp>
    </p:spTree>
    <p:extLst>
      <p:ext uri="{BB962C8B-B14F-4D97-AF65-F5344CB8AC3E}">
        <p14:creationId xmlns:p14="http://schemas.microsoft.com/office/powerpoint/2010/main" xmlns=""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22</a:t>
            </a:fld>
            <a:endParaRPr lang="en-US"/>
          </a:p>
        </p:txBody>
      </p:sp>
    </p:spTree>
    <p:extLst>
      <p:ext uri="{BB962C8B-B14F-4D97-AF65-F5344CB8AC3E}">
        <p14:creationId xmlns:p14="http://schemas.microsoft.com/office/powerpoint/2010/main" xmlns=""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26</a:t>
            </a:fld>
            <a:endParaRPr lang="en-US"/>
          </a:p>
        </p:txBody>
      </p:sp>
    </p:spTree>
    <p:extLst>
      <p:ext uri="{BB962C8B-B14F-4D97-AF65-F5344CB8AC3E}">
        <p14:creationId xmlns:p14="http://schemas.microsoft.com/office/powerpoint/2010/main" xmlns="" val="301079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27</a:t>
            </a:fld>
            <a:endParaRPr lang="zh-CN" sz="1200" dirty="0"/>
          </a:p>
        </p:txBody>
      </p:sp>
    </p:spTree>
    <p:extLst>
      <p:ext uri="{BB962C8B-B14F-4D97-AF65-F5344CB8AC3E}">
        <p14:creationId xmlns:p14="http://schemas.microsoft.com/office/powerpoint/2010/main" xmlns="" val="321022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32</a:t>
            </a:fld>
            <a:endParaRPr lang="en-US"/>
          </a:p>
        </p:txBody>
      </p:sp>
    </p:spTree>
    <p:extLst>
      <p:ext uri="{BB962C8B-B14F-4D97-AF65-F5344CB8AC3E}">
        <p14:creationId xmlns:p14="http://schemas.microsoft.com/office/powerpoint/2010/main" xmlns="" val="215862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a:t>
            </a:fld>
            <a:endParaRPr lang="en-US"/>
          </a:p>
        </p:txBody>
      </p:sp>
    </p:spTree>
    <p:extLst>
      <p:ext uri="{BB962C8B-B14F-4D97-AF65-F5344CB8AC3E}">
        <p14:creationId xmlns:p14="http://schemas.microsoft.com/office/powerpoint/2010/main" xmlns="" val="115369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35</a:t>
            </a:fld>
            <a:endParaRPr lang="en-US"/>
          </a:p>
        </p:txBody>
      </p:sp>
    </p:spTree>
    <p:extLst>
      <p:ext uri="{BB962C8B-B14F-4D97-AF65-F5344CB8AC3E}">
        <p14:creationId xmlns:p14="http://schemas.microsoft.com/office/powerpoint/2010/main" xmlns="" val="72932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36</a:t>
            </a:fld>
            <a:endParaRPr lang="en-US"/>
          </a:p>
        </p:txBody>
      </p:sp>
    </p:spTree>
    <p:extLst>
      <p:ext uri="{BB962C8B-B14F-4D97-AF65-F5344CB8AC3E}">
        <p14:creationId xmlns:p14="http://schemas.microsoft.com/office/powerpoint/2010/main" xmlns="" val="3284801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43</a:t>
            </a:fld>
            <a:endParaRPr lang="en-US"/>
          </a:p>
        </p:txBody>
      </p:sp>
    </p:spTree>
    <p:extLst>
      <p:ext uri="{BB962C8B-B14F-4D97-AF65-F5344CB8AC3E}">
        <p14:creationId xmlns:p14="http://schemas.microsoft.com/office/powerpoint/2010/main" xmlns="" val="1315409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53</a:t>
            </a:fld>
            <a:endParaRPr lang="en-US"/>
          </a:p>
        </p:txBody>
      </p:sp>
    </p:spTree>
    <p:extLst>
      <p:ext uri="{BB962C8B-B14F-4D97-AF65-F5344CB8AC3E}">
        <p14:creationId xmlns:p14="http://schemas.microsoft.com/office/powerpoint/2010/main" xmlns="" val="2456912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55</a:t>
            </a:fld>
            <a:endParaRPr lang="en-US"/>
          </a:p>
        </p:txBody>
      </p:sp>
    </p:spTree>
    <p:extLst>
      <p:ext uri="{BB962C8B-B14F-4D97-AF65-F5344CB8AC3E}">
        <p14:creationId xmlns:p14="http://schemas.microsoft.com/office/powerpoint/2010/main" xmlns=""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a:t>
            </a:fld>
            <a:endParaRPr lang="en-US"/>
          </a:p>
        </p:txBody>
      </p:sp>
    </p:spTree>
    <p:extLst>
      <p:ext uri="{BB962C8B-B14F-4D97-AF65-F5344CB8AC3E}">
        <p14:creationId xmlns:p14="http://schemas.microsoft.com/office/powerpoint/2010/main" xmlns="" val="288303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a:t>
            </a:fld>
            <a:endParaRPr lang="en-US"/>
          </a:p>
        </p:txBody>
      </p:sp>
    </p:spTree>
    <p:extLst>
      <p:ext uri="{BB962C8B-B14F-4D97-AF65-F5344CB8AC3E}">
        <p14:creationId xmlns:p14="http://schemas.microsoft.com/office/powerpoint/2010/main" xmlns="" val="205871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6</a:t>
            </a:fld>
            <a:endParaRPr lang="en-US"/>
          </a:p>
        </p:txBody>
      </p:sp>
    </p:spTree>
    <p:extLst>
      <p:ext uri="{BB962C8B-B14F-4D97-AF65-F5344CB8AC3E}">
        <p14:creationId xmlns:p14="http://schemas.microsoft.com/office/powerpoint/2010/main" xmlns="" val="131225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xmlns="" val="131540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p14="http://schemas.microsoft.com/office/powerpoint/2010/main" xmlns="" val="405667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xmlns="" val="219892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10</a:t>
            </a:fld>
            <a:endParaRPr lang="en-US"/>
          </a:p>
        </p:txBody>
      </p:sp>
    </p:spTree>
    <p:extLst>
      <p:ext uri="{BB962C8B-B14F-4D97-AF65-F5344CB8AC3E}">
        <p14:creationId xmlns:p14="http://schemas.microsoft.com/office/powerpoint/2010/main" xmlns="" val="317149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9/4/2023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8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microsoft.com/office/2007/relationships/media" Target="../media/media1.mp4"/><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82.xml"/><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57.xml"/><Relationship Id="rId1" Type="http://schemas.openxmlformats.org/officeDocument/2006/relationships/video" Target="NULL" TargetMode="External"/><Relationship Id="rId6" Type="http://schemas.openxmlformats.org/officeDocument/2006/relationships/image" Target="../media/image22.png"/><Relationship Id="rId5" Type="http://schemas.microsoft.com/office/2007/relationships/media" Target="../media/media1.mp4"/><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82.xml"/><Relationship Id="rId5" Type="http://schemas.openxmlformats.org/officeDocument/2006/relationships/image" Target="../media/image3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2.png"/><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33.jpeg"/><Relationship Id="rId5"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36.jpeg"/></Relationships>
</file>

<file path=ppt/slides/_rels/slide36.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82.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1.jpeg"/><Relationship Id="rId10" Type="http://schemas.openxmlformats.org/officeDocument/2006/relationships/image" Target="../media/image40.jpeg"/><Relationship Id="rId4" Type="http://schemas.openxmlformats.org/officeDocument/2006/relationships/image" Target="../media/image1.png"/><Relationship Id="rId9" Type="http://schemas.openxmlformats.org/officeDocument/2006/relationships/image" Target="../media/image39.jpe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7.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2.xml"/><Relationship Id="rId6" Type="http://schemas.openxmlformats.org/officeDocument/2006/relationships/image" Target="http://media.thethaovanhoa.vn/2010/12/29/09/44/Tallinn.jpg" TargetMode="External"/><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4.xml"/><Relationship Id="rId7" Type="http://schemas.openxmlformats.org/officeDocument/2006/relationships/audio" Target="../media/audio5.wav"/><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1.pn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4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1.pn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4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1.pn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2.xml"/><Relationship Id="rId7" Type="http://schemas.openxmlformats.org/officeDocument/2006/relationships/audio" Target="../media/audio5.wav"/><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1.png"/><Relationship Id="rId5" Type="http://schemas.openxmlformats.org/officeDocument/2006/relationships/audio" Target="../media/audio4.wav"/><Relationship Id="rId10" Type="http://schemas.openxmlformats.org/officeDocument/2006/relationships/image" Target="../media/image4.gif"/><Relationship Id="rId4" Type="http://schemas.openxmlformats.org/officeDocument/2006/relationships/audio" Target="../media/audio3.wav"/><Relationship Id="rId9" Type="http://schemas.openxmlformats.org/officeDocument/2006/relationships/audio" Target="../media/audio6.wav"/></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slide" Target="slide12.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8.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4.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7" name="Picture 6">
            <a:extLst>
              <a:ext uri="{FF2B5EF4-FFF2-40B4-BE49-F238E27FC236}">
                <a16:creationId xmlns="" xmlns:a16="http://schemas.microsoft.com/office/drawing/2014/main" id="{7C51B888-535B-45C6-82F5-F30132C354C8}"/>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 xmlns:a16="http://schemas.microsoft.com/office/drawing/2014/main"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 xmlns:a16="http://schemas.microsoft.com/office/drawing/2014/main"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a:solidFill>
                  <a:srgbClr val="0070C0"/>
                </a:solidFill>
                <a:latin typeface="Arial" panose="020B0604020202020204" pitchFamily="34" charset="0"/>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latin typeface="Arial" panose="020B0604020202020204" pitchFamily="34" charset="0"/>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 xmlns:a16="http://schemas.microsoft.com/office/drawing/2014/main"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 xmlns:a16="http://schemas.microsoft.com/office/drawing/2014/main"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 xmlns:a16="http://schemas.microsoft.com/office/drawing/2014/main"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 xmlns:a16="http://schemas.microsoft.com/office/drawing/2014/main"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5" name="Arrow: Pentagon 64">
            <a:extLst>
              <a:ext uri="{FF2B5EF4-FFF2-40B4-BE49-F238E27FC236}">
                <a16:creationId xmlns=""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 xmlns:a16="http://schemas.microsoft.com/office/drawing/2014/main" id="{B0A4A5D0-BB94-4A4D-873F-71BB093998C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 xmlns:a16="http://schemas.microsoft.com/office/drawing/2014/main" id="{51D56DCE-F41D-4386-BAC8-6E0CC483C22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 xmlns:a16="http://schemas.microsoft.com/office/drawing/2014/main" id="{797DB268-C10B-4765-ACF7-D6C095C9B36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 xmlns:a16="http://schemas.microsoft.com/office/drawing/2014/main" id="{AB4B89C3-FAA2-4411-B0AB-9CEF54CF34DF}"/>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 xmlns:a16="http://schemas.microsoft.com/office/drawing/2014/main" id="{EE769C31-9969-44BF-9518-6056A2119E2A}"/>
              </a:ext>
            </a:extLst>
          </p:cNvPr>
          <p:cNvPicPr>
            <a:picLocks noChangeAspect="1"/>
          </p:cNvPicPr>
          <p:nvPr/>
        </p:nvPicPr>
        <p:blipFill>
          <a:blip r:embed="rId8"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BÀI 2: ĐẶC ĐIỂM DÂN CƯ XÃ HỘI CHÂU ÂU</a:t>
            </a:r>
            <a:endPar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1. Cơ cấu dân cư  </a:t>
            </a:r>
          </a:p>
        </p:txBody>
      </p:sp>
    </p:spTree>
    <p:extLst>
      <p:ext uri="{BB962C8B-B14F-4D97-AF65-F5344CB8AC3E}">
        <p14:creationId xmlns:p14="http://schemas.microsoft.com/office/powerpoint/2010/main" xmlns="" val="796133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cstate="print">
            <a:extLst>
              <a:ext uri="{28A0092B-C50C-407E-A947-70E740481C1C}">
                <a14:useLocalDpi xmlns:a14="http://schemas.microsoft.com/office/drawing/2010/main" xmlns="" val="0"/>
              </a:ext>
            </a:extLst>
          </a:blip>
          <a:srcRect l="37701" t="23959" r="13690" b="11458"/>
          <a:stretch>
            <a:fillRect/>
          </a:stretch>
        </p:blipFill>
        <p:spPr bwMode="auto">
          <a:xfrm>
            <a:off x="5651500" y="152400"/>
            <a:ext cx="6324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5"/>
          <p:cNvSpPr>
            <a:spLocks noChangeArrowheads="1"/>
          </p:cNvSpPr>
          <p:nvPr/>
        </p:nvSpPr>
        <p:spPr bwMode="auto">
          <a:xfrm>
            <a:off x="0" y="1828800"/>
            <a:ext cx="56515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800" b="1" u="sng">
                <a:solidFill>
                  <a:srgbClr val="FF0000"/>
                </a:solidFill>
                <a:latin typeface="Times New Roman" pitchFamily="18" charset="0"/>
                <a:ea typeface="Calibri" pitchFamily="34" charset="0"/>
                <a:cs typeface="Calibri" pitchFamily="34" charset="0"/>
              </a:rPr>
              <a:t>Cho biết:</a:t>
            </a:r>
          </a:p>
          <a:p>
            <a:pPr>
              <a:buFontTx/>
              <a:buChar char="-"/>
            </a:pPr>
            <a:r>
              <a:rPr lang="en-US" altLang="en-US" sz="2800" b="1">
                <a:solidFill>
                  <a:srgbClr val="0000FF"/>
                </a:solidFill>
                <a:latin typeface="Times New Roman" pitchFamily="18" charset="0"/>
                <a:ea typeface="Calibri" pitchFamily="34" charset="0"/>
                <a:cs typeface="Calibri" pitchFamily="34" charset="0"/>
              </a:rPr>
              <a:t> Số dân của châu Âu năm 2020 </a:t>
            </a:r>
          </a:p>
          <a:p>
            <a:pPr>
              <a:buFontTx/>
              <a:buChar char="-"/>
            </a:pPr>
            <a:r>
              <a:rPr lang="en-US" altLang="en-US" sz="2800" b="1">
                <a:solidFill>
                  <a:srgbClr val="0000FF"/>
                </a:solidFill>
                <a:latin typeface="Times New Roman" pitchFamily="18" charset="0"/>
                <a:ea typeface="Calibri" pitchFamily="34" charset="0"/>
                <a:cs typeface="Calibri" pitchFamily="34" charset="0"/>
              </a:rPr>
              <a:t> Nhận xét quy mô dân số châu Âu, giai đoạn 1950-2020</a:t>
            </a:r>
            <a:endParaRPr lang="en-US" altLang="en-US" sz="2800" b="1">
              <a:solidFill>
                <a:srgbClr val="0000FF"/>
              </a:solidFill>
            </a:endParaRPr>
          </a:p>
        </p:txBody>
      </p:sp>
      <p:sp>
        <p:nvSpPr>
          <p:cNvPr id="6" name="Rectangle 5"/>
          <p:cNvSpPr>
            <a:spLocks noChangeArrowheads="1"/>
          </p:cNvSpPr>
          <p:nvPr/>
        </p:nvSpPr>
        <p:spPr bwMode="auto">
          <a:xfrm>
            <a:off x="0" y="4876800"/>
            <a:ext cx="11734800"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
              <a:lnSpc>
                <a:spcPct val="115000"/>
              </a:lnSpc>
              <a:buFontTx/>
              <a:buChar char="-"/>
            </a:pPr>
            <a:r>
              <a:rPr lang="en-US" altLang="en-US" sz="2800">
                <a:solidFill>
                  <a:srgbClr val="000000"/>
                </a:solidFill>
                <a:latin typeface="Times New Roman" pitchFamily="18" charset="0"/>
                <a:ea typeface="Calibri" pitchFamily="34" charset="0"/>
                <a:cs typeface="Calibri" pitchFamily="34" charset="0"/>
              </a:rPr>
              <a:t>Năm 2020 số dân của châu Âu khoảng 747,6 triệu người (bao gồm cả số dân Liên bang Nga) và đứng thứ tư thế giới (sau châu Á châu Phi châu Mỹ)</a:t>
            </a:r>
            <a:endParaRPr lang="en-US" altLang="en-US" sz="2800">
              <a:solidFill>
                <a:srgbClr val="000000"/>
              </a:solidFill>
              <a:latin typeface="Times New Roman" pitchFamily="18" charset="0"/>
              <a:cs typeface="Times New Roman" pitchFamily="18" charset="0"/>
            </a:endParaRPr>
          </a:p>
          <a:p>
            <a:pPr marL="457200" indent="-457200" algn="just">
              <a:lnSpc>
                <a:spcPct val="115000"/>
              </a:lnSpc>
              <a:buFontTx/>
              <a:buChar char="-"/>
            </a:pPr>
            <a:r>
              <a:rPr lang="en-US" altLang="en-US" sz="2800">
                <a:solidFill>
                  <a:srgbClr val="000000"/>
                </a:solidFill>
                <a:latin typeface="Times New Roman" pitchFamily="18" charset="0"/>
                <a:cs typeface="Times New Roman" pitchFamily="18" charset="0"/>
              </a:rPr>
              <a:t>Quy mô dân số tăng liên tục trong giai đoạn 1950-2020. </a:t>
            </a:r>
            <a:r>
              <a:rPr lang="en-US" sz="2800">
                <a:latin typeface="Times New Roman" pitchFamily="18" charset="0"/>
                <a:cs typeface="Times New Roman" pitchFamily="18" charset="0"/>
              </a:rPr>
              <a:t>Hiện nay quy mô dân số châu Âu tăng chậm.</a:t>
            </a:r>
          </a:p>
        </p:txBody>
      </p:sp>
      <p:sp>
        <p:nvSpPr>
          <p:cNvPr id="11269" name="Title 1"/>
          <p:cNvSpPr>
            <a:spLocks noGrp="1"/>
          </p:cNvSpPr>
          <p:nvPr>
            <p:ph type="title"/>
          </p:nvPr>
        </p:nvSpPr>
        <p:spPr>
          <a:xfrm>
            <a:off x="619125" y="438150"/>
            <a:ext cx="4413250" cy="1143000"/>
          </a:xfrm>
        </p:spPr>
        <p:txBody>
          <a:bodyPr/>
          <a:lstStyle/>
          <a:p>
            <a:pPr algn="ctr"/>
            <a:r>
              <a:rPr lang="en-US" altLang="en-US" sz="2800" b="1" smtClean="0">
                <a:solidFill>
                  <a:srgbClr val="FF0000"/>
                </a:solidFill>
                <a:latin typeface="Times New Roman" pitchFamily="18" charset="0"/>
                <a:cs typeface="Times New Roman" pitchFamily="18" charset="0"/>
              </a:rPr>
              <a:t>HS đọc thông tin, khai thác biểu đồ 2.1</a:t>
            </a:r>
          </a:p>
        </p:txBody>
      </p:sp>
    </p:spTree>
    <p:extLst>
      <p:ext uri="{BB962C8B-B14F-4D97-AF65-F5344CB8AC3E}">
        <p14:creationId xmlns:p14="http://schemas.microsoft.com/office/powerpoint/2010/main" xmlns="" val="1950906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93E32323-0304-408C-9BBE-1BEF77378C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 xmlns:a16="http://schemas.microsoft.com/office/drawing/2014/main"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 xmlns:a16="http://schemas.microsoft.com/office/drawing/2014/main"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530783D0-7993-4342-BD65-E3977DDAC699}"/>
              </a:ext>
            </a:extLst>
          </p:cNvPr>
          <p:cNvPicPr>
            <a:picLocks noChangeAspect="1"/>
          </p:cNvPicPr>
          <p:nvPr/>
        </p:nvPicPr>
        <p:blipFill>
          <a:blip r:embed="rId5" cstate="print"/>
          <a:stretch>
            <a:fillRect/>
          </a:stretch>
        </p:blipFill>
        <p:spPr>
          <a:xfrm>
            <a:off x="10813819" y="34606"/>
            <a:ext cx="1222629" cy="1075678"/>
          </a:xfrm>
          <a:prstGeom prst="rect">
            <a:avLst/>
          </a:prstGeom>
        </p:spPr>
      </p:pic>
      <p:sp>
        <p:nvSpPr>
          <p:cNvPr id="11" name="Rectangle 10">
            <a:extLst>
              <a:ext uri="{FF2B5EF4-FFF2-40B4-BE49-F238E27FC236}">
                <a16:creationId xmlns="" xmlns:a16="http://schemas.microsoft.com/office/drawing/2014/main" id="{AA745826-ECD3-4C8B-95F6-0CC954076377}"/>
              </a:ext>
            </a:extLst>
          </p:cNvPr>
          <p:cNvSpPr/>
          <p:nvPr/>
        </p:nvSpPr>
        <p:spPr>
          <a:xfrm>
            <a:off x="440509" y="1771185"/>
            <a:ext cx="11310981" cy="707886"/>
          </a:xfrm>
          <a:prstGeom prst="rect">
            <a:avLst/>
          </a:prstGeom>
          <a:ln>
            <a:solidFill>
              <a:srgbClr val="00B0F0"/>
            </a:solidFill>
            <a:prstDash val="sysDash"/>
          </a:ln>
        </p:spPr>
        <p:txBody>
          <a:bodyPr wrap="square">
            <a:spAutoFit/>
          </a:bodyPr>
          <a:lstStyle/>
          <a:p>
            <a:pPr algn="ctr"/>
            <a:r>
              <a:rPr lang="en-US" sz="2000" dirty="0" err="1">
                <a:solidFill>
                  <a:srgbClr val="FF0066"/>
                </a:solidFill>
                <a:latin typeface="Arial" panose="020B0604020202020204" pitchFamily="34" charset="0"/>
                <a:cs typeface="Arial" panose="020B0604020202020204" pitchFamily="34" charset="0"/>
              </a:rPr>
              <a:t>Dựa</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vào</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hình</a:t>
            </a:r>
            <a:r>
              <a:rPr lang="en-US" sz="2000" dirty="0">
                <a:solidFill>
                  <a:srgbClr val="FF0066"/>
                </a:solidFill>
                <a:latin typeface="Arial" panose="020B0604020202020204" pitchFamily="34" charset="0"/>
                <a:cs typeface="Arial" panose="020B0604020202020204" pitchFamily="34" charset="0"/>
              </a:rPr>
              <a:t> 2.1</a:t>
            </a:r>
            <a:r>
              <a:rPr lang="vi-VN" sz="2000" dirty="0">
                <a:solidFill>
                  <a:srgbClr val="FF0066"/>
                </a:solidFill>
                <a:latin typeface="Arial" panose="020B0604020202020204" pitchFamily="34" charset="0"/>
                <a:cs typeface="Arial" panose="020B0604020202020204" pitchFamily="34" charset="0"/>
              </a:rPr>
              <a:t>, bảng số liệu </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thông</a:t>
            </a:r>
            <a:r>
              <a:rPr lang="en-US" sz="2000" dirty="0">
                <a:solidFill>
                  <a:srgbClr val="FF0066"/>
                </a:solidFill>
                <a:latin typeface="Arial" panose="020B0604020202020204" pitchFamily="34" charset="0"/>
                <a:cs typeface="Arial" panose="020B0604020202020204" pitchFamily="34" charset="0"/>
              </a:rPr>
              <a:t> tin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bài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em</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hãy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nhận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xét</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sự</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thay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đổi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quy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mô</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dân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số</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châu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giai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đoạn</a:t>
            </a:r>
            <a:r>
              <a:rPr lang="en-US" sz="2000" dirty="0">
                <a:solidFill>
                  <a:srgbClr val="FF0066"/>
                </a:solidFill>
                <a:latin typeface="Arial" panose="020B0604020202020204" pitchFamily="34" charset="0"/>
                <a:cs typeface="Arial" panose="020B0604020202020204" pitchFamily="34" charset="0"/>
              </a:rPr>
              <a:t> 1950 – 2020.</a:t>
            </a:r>
          </a:p>
        </p:txBody>
      </p:sp>
      <p:grpSp>
        <p:nvGrpSpPr>
          <p:cNvPr id="13" name="Group 12">
            <a:extLst>
              <a:ext uri="{FF2B5EF4-FFF2-40B4-BE49-F238E27FC236}">
                <a16:creationId xmlns="" xmlns:a16="http://schemas.microsoft.com/office/drawing/2014/main"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 xmlns:a16="http://schemas.microsoft.com/office/drawing/2014/main" id="{88485631-EE14-45DC-9D77-9F8657706FDE}"/>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 xmlns:a16="http://schemas.microsoft.com/office/drawing/2014/main" id="{1D0CCD94-8FA8-49CF-AE09-19926A4DEBCA}"/>
              </a:ext>
            </a:extLst>
          </p:cNvPr>
          <p:cNvPicPr>
            <a:picLocks noChangeAspect="1"/>
          </p:cNvPicPr>
          <p:nvPr/>
        </p:nvPicPr>
        <p:blipFill>
          <a:blip r:embed="rId7" cstate="print"/>
          <a:stretch>
            <a:fillRect/>
          </a:stretch>
        </p:blipFill>
        <p:spPr>
          <a:xfrm>
            <a:off x="39071" y="3246784"/>
            <a:ext cx="6846100" cy="2897616"/>
          </a:xfrm>
          <a:prstGeom prst="rect">
            <a:avLst/>
          </a:prstGeom>
        </p:spPr>
      </p:pic>
      <p:sp>
        <p:nvSpPr>
          <p:cNvPr id="19" name="Rectangle: Rounded Corners 18">
            <a:extLst>
              <a:ext uri="{FF2B5EF4-FFF2-40B4-BE49-F238E27FC236}">
                <a16:creationId xmlns="" xmlns:a16="http://schemas.microsoft.com/office/drawing/2014/main"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 xmlns:a16="http://schemas.microsoft.com/office/drawing/2014/main"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 xmlns:a16="http://schemas.microsoft.com/office/drawing/2014/main" id="{96D4E617-5C92-4CA9-99E4-0659F17DFED6}"/>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9350604" y="368591"/>
            <a:ext cx="1410192" cy="792614"/>
          </a:xfrm>
          <a:prstGeom prst="rect">
            <a:avLst/>
          </a:prstGeom>
        </p:spPr>
      </p:pic>
      <p:pic>
        <p:nvPicPr>
          <p:cNvPr id="22" name="Picture 21">
            <a:extLst>
              <a:ext uri="{FF2B5EF4-FFF2-40B4-BE49-F238E27FC236}">
                <a16:creationId xmlns="" xmlns:a16="http://schemas.microsoft.com/office/drawing/2014/main" id="{622FF67D-0B4A-44C9-986D-262367BBE272}"/>
              </a:ext>
            </a:extLst>
          </p:cNvPr>
          <p:cNvPicPr>
            <a:picLocks noChangeAspect="1"/>
          </p:cNvPicPr>
          <p:nvPr/>
        </p:nvPicPr>
        <p:blipFill rotWithShape="1">
          <a:blip r:embed="rId10" cstate="print"/>
          <a:srcRect l="23811" t="49918" r="67591" b="40164"/>
          <a:stretch/>
        </p:blipFill>
        <p:spPr>
          <a:xfrm>
            <a:off x="250463" y="964097"/>
            <a:ext cx="1089257" cy="706860"/>
          </a:xfrm>
          <a:prstGeom prst="rect">
            <a:avLst/>
          </a:prstGeom>
        </p:spPr>
      </p:pic>
      <p:sp>
        <p:nvSpPr>
          <p:cNvPr id="23" name="TextBox 22">
            <a:extLst>
              <a:ext uri="{FF2B5EF4-FFF2-40B4-BE49-F238E27FC236}">
                <a16:creationId xmlns="" xmlns:a16="http://schemas.microsoft.com/office/drawing/2014/main"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24" name="TextBox 23">
            <a:extLst>
              <a:ext uri="{FF2B5EF4-FFF2-40B4-BE49-F238E27FC236}">
                <a16:creationId xmlns="" xmlns:a16="http://schemas.microsoft.com/office/drawing/2014/main"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
        <p:nvSpPr>
          <p:cNvPr id="25" name="Rectangle 24">
            <a:extLst>
              <a:ext uri="{FF2B5EF4-FFF2-40B4-BE49-F238E27FC236}">
                <a16:creationId xmlns="" xmlns:a16="http://schemas.microsoft.com/office/drawing/2014/main" id="{F2615968-85B0-473E-9073-45A3186A8307}"/>
              </a:ext>
            </a:extLst>
          </p:cNvPr>
          <p:cNvSpPr/>
          <p:nvPr/>
        </p:nvSpPr>
        <p:spPr>
          <a:xfrm>
            <a:off x="1173556" y="2578332"/>
            <a:ext cx="9844885" cy="369332"/>
          </a:xfrm>
          <a:prstGeom prst="rect">
            <a:avLst/>
          </a:prstGeom>
        </p:spPr>
        <p:txBody>
          <a:bodyPr wrap="square">
            <a:spAutoFit/>
          </a:bodyPr>
          <a:lstStyle/>
          <a:p>
            <a:pPr algn="just"/>
            <a:r>
              <a:rPr lang="vi-VN" b="1" dirty="0">
                <a:solidFill>
                  <a:srgbClr val="3333FF"/>
                </a:solidFill>
                <a:latin typeface="Arial" panose="020B0604020202020204" pitchFamily="34" charset="0"/>
                <a:cs typeface="Arial" panose="020B0604020202020204" pitchFamily="34" charset="0"/>
              </a:rPr>
              <a:t>- Quy mô dân số có xu hướng tăng chậm trong giai đoạn 1990 – 2010 và 2010 – 2020.</a:t>
            </a:r>
            <a:endParaRPr lang="en-US" b="1" dirty="0"/>
          </a:p>
        </p:txBody>
      </p:sp>
    </p:spTree>
    <p:extLst>
      <p:ext uri="{BB962C8B-B14F-4D97-AF65-F5344CB8AC3E}">
        <p14:creationId xmlns:p14="http://schemas.microsoft.com/office/powerpoint/2010/main" xmlns=""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1"/>
                </p:tgtEl>
              </p:cMediaNode>
            </p:video>
          </p:childTnLst>
        </p:cTn>
      </p:par>
    </p:tnLst>
    <p:bldLst>
      <p:bldP spid="11" grpId="0" animBg="1"/>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 xmlns:a16="http://schemas.microsoft.com/office/drawing/2014/main" id="{BC73987C-1F84-4BF1-8D76-5C88EFBF72C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xmlns=""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 xmlns:a16="http://schemas.microsoft.com/office/drawing/2014/main" val="354480338"/>
                    </a:ext>
                  </a:extLst>
                </a:gridCol>
                <a:gridCol w="2034481">
                  <a:extLst>
                    <a:ext uri="{9D8B030D-6E8A-4147-A177-3AD203B41FA5}">
                      <a16:colId xmlns="" xmlns:a16="http://schemas.microsoft.com/office/drawing/2014/main" val="3018429802"/>
                    </a:ext>
                  </a:extLst>
                </a:gridCol>
                <a:gridCol w="1777107">
                  <a:extLst>
                    <a:ext uri="{9D8B030D-6E8A-4147-A177-3AD203B41FA5}">
                      <a16:colId xmlns="" xmlns:a16="http://schemas.microsoft.com/office/drawing/2014/main" val="620073503"/>
                    </a:ext>
                  </a:extLst>
                </a:gridCol>
                <a:gridCol w="1707657">
                  <a:extLst>
                    <a:ext uri="{9D8B030D-6E8A-4147-A177-3AD203B41FA5}">
                      <a16:colId xmlns="" xmlns:a16="http://schemas.microsoft.com/office/drawing/2014/main" val="765406197"/>
                    </a:ext>
                  </a:extLst>
                </a:gridCol>
                <a:gridCol w="1879239">
                  <a:extLst>
                    <a:ext uri="{9D8B030D-6E8A-4147-A177-3AD203B41FA5}">
                      <a16:colId xmlns="" xmlns:a16="http://schemas.microsoft.com/office/drawing/2014/main" val="477880407"/>
                    </a:ext>
                  </a:extLst>
                </a:gridCol>
                <a:gridCol w="1879239">
                  <a:extLst>
                    <a:ext uri="{9D8B030D-6E8A-4147-A177-3AD203B41FA5}">
                      <a16:colId xmlns=""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 xmlns:a16="http://schemas.microsoft.com/office/drawing/2014/main" val="670941640"/>
                  </a:ext>
                </a:extLst>
              </a:tr>
            </a:tbl>
          </a:graphicData>
        </a:graphic>
      </p:graphicFrame>
      <p:grpSp>
        <p:nvGrpSpPr>
          <p:cNvPr id="14" name="Group 13">
            <a:extLst>
              <a:ext uri="{FF2B5EF4-FFF2-40B4-BE49-F238E27FC236}">
                <a16:creationId xmlns="" xmlns:a16="http://schemas.microsoft.com/office/drawing/2014/main"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 xmlns:a16="http://schemas.microsoft.com/office/drawing/2014/main"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 xmlns:a16="http://schemas.microsoft.com/office/drawing/2014/main"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 xmlns:a16="http://schemas.microsoft.com/office/drawing/2014/main" id="{94682A7F-EF14-4F66-86E1-1EC7FF66B749}"/>
              </a:ext>
            </a:extLst>
          </p:cNvPr>
          <p:cNvPicPr>
            <a:picLocks noChangeAspect="1"/>
          </p:cNvPicPr>
          <p:nvPr/>
        </p:nvPicPr>
        <p:blipFill>
          <a:blip r:embed="rId4" cstate="print"/>
          <a:stretch>
            <a:fillRect/>
          </a:stretch>
        </p:blipFill>
        <p:spPr>
          <a:xfrm>
            <a:off x="10791608" y="148865"/>
            <a:ext cx="1222629" cy="1075678"/>
          </a:xfrm>
          <a:prstGeom prst="rect">
            <a:avLst/>
          </a:prstGeom>
        </p:spPr>
      </p:pic>
      <p:sp>
        <p:nvSpPr>
          <p:cNvPr id="3" name="Rectangle: Rounded Corners 2">
            <a:extLst>
              <a:ext uri="{FF2B5EF4-FFF2-40B4-BE49-F238E27FC236}">
                <a16:creationId xmlns="" xmlns:a16="http://schemas.microsoft.com/office/drawing/2014/main"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93E32323-0304-408C-9BBE-1BEF77378CB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 xmlns:a16="http://schemas.microsoft.com/office/drawing/2014/main"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530783D0-7993-4342-BD65-E3977DDAC699}"/>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2" name="Rectangle 11">
            <a:extLst>
              <a:ext uri="{FF2B5EF4-FFF2-40B4-BE49-F238E27FC236}">
                <a16:creationId xmlns="" xmlns:a16="http://schemas.microsoft.com/office/drawing/2014/main" id="{404FD7EC-1A9C-4E5A-8E91-1160459CCF2C}"/>
              </a:ext>
            </a:extLst>
          </p:cNvPr>
          <p:cNvSpPr/>
          <p:nvPr/>
        </p:nvSpPr>
        <p:spPr>
          <a:xfrm>
            <a:off x="172378"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a:t>
            </a:r>
            <a:r>
              <a:rPr lang="vi-VN" sz="4000">
                <a:solidFill>
                  <a:srgbClr val="FF0066"/>
                </a:solidFill>
                <a:latin typeface="Arial" panose="020B0604020202020204" pitchFamily="34" charset="0"/>
                <a:cs typeface="Arial" panose="020B0604020202020204" pitchFamily="34" charset="0"/>
              </a:rPr>
              <a:t>747,6 triệu người </a:t>
            </a:r>
            <a:r>
              <a:rPr lang="vi-VN" sz="4000">
                <a:solidFill>
                  <a:srgbClr val="3333FF"/>
                </a:solidFill>
                <a:latin typeface="Arial" panose="020B0604020202020204" pitchFamily="34" charset="0"/>
                <a:cs typeface="Arial" panose="020B0604020202020204" pitchFamily="34" charset="0"/>
              </a:rPr>
              <a:t>(chiếm 10% dân số thế giới - 2020).</a:t>
            </a:r>
            <a:endParaRPr lang="en-US" sz="4000"/>
          </a:p>
        </p:txBody>
      </p:sp>
      <p:sp>
        <p:nvSpPr>
          <p:cNvPr id="13" name="TextBox 12">
            <a:extLst>
              <a:ext uri="{FF2B5EF4-FFF2-40B4-BE49-F238E27FC236}">
                <a16:creationId xmlns="" xmlns:a16="http://schemas.microsoft.com/office/drawing/2014/main"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 xmlns:a16="http://schemas.microsoft.com/office/drawing/2014/main" id="{FEF1F121-83C9-4DFC-BECD-826C5A7FEB36}"/>
              </a:ext>
            </a:extLst>
          </p:cNvPr>
          <p:cNvSpPr/>
          <p:nvPr/>
        </p:nvSpPr>
        <p:spPr>
          <a:xfrm>
            <a:off x="4514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p>
        </p:txBody>
      </p:sp>
      <p:pic>
        <p:nvPicPr>
          <p:cNvPr id="15" name="Picture 14" descr="book9">
            <a:extLst>
              <a:ext uri="{FF2B5EF4-FFF2-40B4-BE49-F238E27FC236}">
                <a16:creationId xmlns="" xmlns:a16="http://schemas.microsoft.com/office/drawing/2014/main" id="{DD53D4BD-63A4-471D-A23D-A8AB2F49FD6A}"/>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15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280DD06-FA8D-470F-8318-449537767560}"/>
              </a:ext>
            </a:extLst>
          </p:cNvPr>
          <p:cNvSpPr txBox="1"/>
          <p:nvPr/>
        </p:nvSpPr>
        <p:spPr>
          <a:xfrm>
            <a:off x="117896" y="82094"/>
            <a:ext cx="3407181" cy="584775"/>
          </a:xfrm>
          <a:prstGeom prst="rect">
            <a:avLst/>
          </a:prstGeom>
          <a:solidFill>
            <a:srgbClr val="00B050"/>
          </a:solidFill>
        </p:spPr>
        <p:txBody>
          <a:bodyPr wrap="square" rtlCol="0">
            <a:spAutoFit/>
          </a:bodyPr>
          <a:lstStyle/>
          <a:p>
            <a:r>
              <a:rPr lang="vi-VN" sz="3200">
                <a:solidFill>
                  <a:srgbClr val="FFFF00"/>
                </a:solidFill>
                <a:latin typeface="Arial" panose="020B0604020202020204" pitchFamily="34" charset="0"/>
                <a:cs typeface="Arial" panose="020B0604020202020204" pitchFamily="34" charset="0"/>
              </a:rPr>
              <a:t>b.</a:t>
            </a:r>
            <a:r>
              <a:rPr lang="en-US" sz="3200">
                <a:solidFill>
                  <a:srgbClr val="FFFF00"/>
                </a:solidFill>
                <a:latin typeface="Arial" panose="020B0604020202020204" pitchFamily="34" charset="0"/>
                <a:cs typeface="Arial" panose="020B0604020202020204" pitchFamily="34" charset="0"/>
              </a:rPr>
              <a:t>Cơ cấu dân cư</a:t>
            </a:r>
          </a:p>
        </p:txBody>
      </p:sp>
      <p:grpSp>
        <p:nvGrpSpPr>
          <p:cNvPr id="12" name="Group 11">
            <a:extLst>
              <a:ext uri="{FF2B5EF4-FFF2-40B4-BE49-F238E27FC236}">
                <a16:creationId xmlns="" xmlns:a16="http://schemas.microsoft.com/office/drawing/2014/main"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vi-VN" sz="3200">
                  <a:solidFill>
                    <a:srgbClr val="3333FF"/>
                  </a:solidFill>
                  <a:latin typeface="Arial" panose="020B0604020202020204" pitchFamily="34" charset="0"/>
                  <a:cs typeface="Arial" panose="020B0604020202020204" pitchFamily="34" charset="0"/>
                </a:rPr>
                <a:t>Dựa vào bảng số liệu, hình 2.2 và thông tin mục b,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hãy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trình bày đặc điểm về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cư </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Châu Âu?</a:t>
              </a:r>
              <a:endParaRPr lang="en-US" sz="3200">
                <a:solidFill>
                  <a:srgbClr val="3333F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 xmlns:a16="http://schemas.microsoft.com/office/drawing/2014/main" id="{A8EB7027-EFA1-4491-ADF9-15E39CABB665}"/>
              </a:ext>
            </a:extLst>
          </p:cNvPr>
          <p:cNvGrpSpPr/>
          <p:nvPr/>
        </p:nvGrpSpPr>
        <p:grpSpPr>
          <a:xfrm>
            <a:off x="2493398" y="4529939"/>
            <a:ext cx="9956530" cy="2309415"/>
            <a:chOff x="2548633" y="3265448"/>
            <a:chExt cx="9215415" cy="2309415"/>
          </a:xfrm>
        </p:grpSpPr>
        <p:sp>
          <p:nvSpPr>
            <p:cNvPr id="23" name="Rectangle 9">
              <a:extLst>
                <a:ext uri="{FF2B5EF4-FFF2-40B4-BE49-F238E27FC236}">
                  <a16:creationId xmlns="" xmlns:a16="http://schemas.microsoft.com/office/drawing/2014/main"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 xmlns:a16="http://schemas.microsoft.com/office/drawing/2014/main" id="{26606782-8F84-485F-89D0-9A56E867157C}"/>
                </a:ext>
              </a:extLst>
            </p:cNvPr>
            <p:cNvSpPr/>
            <p:nvPr/>
          </p:nvSpPr>
          <p:spPr>
            <a:xfrm>
              <a:off x="2548633" y="3265448"/>
              <a:ext cx="9215415" cy="2309415"/>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pP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3333FF"/>
                  </a:solidFill>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endParaRPr lang="en-US" sz="32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647F7595-9624-4BA9-925D-A36284AFD88F}"/>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8317" t="33855" r="19901" b="41111"/>
          <a:stretch/>
        </p:blipFill>
        <p:spPr bwMode="auto">
          <a:xfrm>
            <a:off x="9516043" y="3488553"/>
            <a:ext cx="1992316" cy="86322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3 Minute Timer (Nho)">
            <a:hlinkClick r:id="" action="ppaction://media"/>
            <a:extLst>
              <a:ext uri="{FF2B5EF4-FFF2-40B4-BE49-F238E27FC236}">
                <a16:creationId xmlns="" xmlns:a16="http://schemas.microsoft.com/office/drawing/2014/main" id="{AA7CE12C-16A2-44C5-88CE-BCEE2C047910}"/>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315539" y="3437199"/>
            <a:ext cx="1699051" cy="954971"/>
          </a:xfrm>
          <a:prstGeom prst="rect">
            <a:avLst/>
          </a:prstGeom>
        </p:spPr>
      </p:pic>
      <p:pic>
        <p:nvPicPr>
          <p:cNvPr id="28" name="Picture 27">
            <a:extLst>
              <a:ext uri="{FF2B5EF4-FFF2-40B4-BE49-F238E27FC236}">
                <a16:creationId xmlns="" xmlns:a16="http://schemas.microsoft.com/office/drawing/2014/main" id="{3E6C78E2-AF49-4372-A304-277E89191658}"/>
              </a:ext>
            </a:extLst>
          </p:cNvPr>
          <p:cNvPicPr>
            <a:picLocks noChangeAspect="1"/>
          </p:cNvPicPr>
          <p:nvPr/>
        </p:nvPicPr>
        <p:blipFill rotWithShape="1">
          <a:blip r:embed="rId7" cstate="print"/>
          <a:srcRect t="11617"/>
          <a:stretch/>
        </p:blipFill>
        <p:spPr>
          <a:xfrm>
            <a:off x="521597" y="5096920"/>
            <a:ext cx="1260086" cy="1259217"/>
          </a:xfrm>
          <a:prstGeom prst="rect">
            <a:avLst/>
          </a:prstGeom>
        </p:spPr>
      </p:pic>
      <p:pic>
        <p:nvPicPr>
          <p:cNvPr id="27" name="Picture 26">
            <a:extLst>
              <a:ext uri="{FF2B5EF4-FFF2-40B4-BE49-F238E27FC236}">
                <a16:creationId xmlns="" xmlns:a16="http://schemas.microsoft.com/office/drawing/2014/main" id="{067F1B06-2E25-44E9-BBC5-EDAA7934E89A}"/>
              </a:ext>
            </a:extLst>
          </p:cNvPr>
          <p:cNvPicPr>
            <a:picLocks noChangeAspect="1"/>
          </p:cNvPicPr>
          <p:nvPr/>
        </p:nvPicPr>
        <p:blipFill>
          <a:blip r:embed="rId8" cstate="print"/>
          <a:stretch>
            <a:fillRect/>
          </a:stretch>
        </p:blipFill>
        <p:spPr>
          <a:xfrm>
            <a:off x="10791608" y="148865"/>
            <a:ext cx="1222629" cy="1075678"/>
          </a:xfrm>
          <a:prstGeom prst="rect">
            <a:avLst/>
          </a:prstGeom>
        </p:spPr>
      </p:pic>
      <p:sp>
        <p:nvSpPr>
          <p:cNvPr id="30" name="TextBox 29">
            <a:extLst>
              <a:ext uri="{FF2B5EF4-FFF2-40B4-BE49-F238E27FC236}">
                <a16:creationId xmlns="" xmlns:a16="http://schemas.microsoft.com/office/drawing/2014/main" id="{221A41A8-84DE-413D-A65F-C6D7DED240BC}"/>
              </a:ext>
            </a:extLst>
          </p:cNvPr>
          <p:cNvSpPr txBox="1"/>
          <p:nvPr/>
        </p:nvSpPr>
        <p:spPr>
          <a:xfrm>
            <a:off x="6177412" y="3754664"/>
            <a:ext cx="3547878" cy="461665"/>
          </a:xfrm>
          <a:prstGeom prst="rect">
            <a:avLst/>
          </a:prstGeom>
          <a:noFill/>
        </p:spPr>
        <p:txBody>
          <a:bodyPr wrap="square" rtlCol="0">
            <a:spAutoFit/>
          </a:bodyPr>
          <a:lstStyle/>
          <a:p>
            <a:r>
              <a:rPr lang="en-US" sz="2400" b="1">
                <a:solidFill>
                  <a:srgbClr val="3333FF"/>
                </a:solidFill>
                <a:latin typeface="Arial" panose="020B0604020202020204" pitchFamily="34" charset="0"/>
                <a:cs typeface="Arial" panose="020B0604020202020204" pitchFamily="34" charset="0"/>
              </a:rPr>
              <a:t>THẢO LUẬN </a:t>
            </a:r>
            <a:r>
              <a:rPr lang="vi-VN" sz="2400" b="1">
                <a:solidFill>
                  <a:srgbClr val="FF0000"/>
                </a:solidFill>
                <a:latin typeface="Arial" panose="020B0604020202020204" pitchFamily="34" charset="0"/>
                <a:cs typeface="Arial" panose="020B0604020202020204" pitchFamily="34" charset="0"/>
              </a:rPr>
              <a:t>NHÓM 4</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 xmlns:a16="http://schemas.microsoft.com/office/drawing/2014/main" id="{0C5FE510-3DE9-4AC7-8A8C-BBD601E98A14}"/>
                </a:ext>
              </a:extLst>
            </p:cNvPr>
            <p:cNvPicPr>
              <a:picLocks noChangeAspect="1"/>
            </p:cNvPicPr>
            <p:nvPr/>
          </p:nvPicPr>
          <p:blipFill rotWithShape="1">
            <a:blip r:embed="rId2" cstate="print"/>
            <a:srcRect b="9987"/>
            <a:stretch/>
          </p:blipFill>
          <p:spPr>
            <a:xfrm>
              <a:off x="251792" y="358800"/>
              <a:ext cx="5274363" cy="3930232"/>
            </a:xfrm>
            <a:prstGeom prst="rect">
              <a:avLst/>
            </a:prstGeom>
          </p:spPr>
        </p:pic>
        <p:sp>
          <p:nvSpPr>
            <p:cNvPr id="5" name="TextBox 4">
              <a:extLst>
                <a:ext uri="{FF2B5EF4-FFF2-40B4-BE49-F238E27FC236}">
                  <a16:creationId xmlns="" xmlns:a16="http://schemas.microsoft.com/office/drawing/2014/main"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 xmlns:a16="http://schemas.microsoft.com/office/drawing/2014/main" id="{F21E219E-3FCD-477C-826B-1DDFE1DA70A7}"/>
              </a:ext>
            </a:extLst>
          </p:cNvPr>
          <p:cNvPicPr>
            <a:picLocks noChangeAspect="1"/>
          </p:cNvPicPr>
          <p:nvPr/>
        </p:nvPicPr>
        <p:blipFill>
          <a:blip r:embed="rId3" cstate="print"/>
          <a:stretch>
            <a:fillRect/>
          </a:stretch>
        </p:blipFill>
        <p:spPr>
          <a:xfrm>
            <a:off x="4796549" y="471243"/>
            <a:ext cx="7395451" cy="2868291"/>
          </a:xfrm>
          <a:prstGeom prst="rect">
            <a:avLst/>
          </a:prstGeom>
        </p:spPr>
      </p:pic>
    </p:spTree>
    <p:extLst>
      <p:ext uri="{BB962C8B-B14F-4D97-AF65-F5344CB8AC3E}">
        <p14:creationId xmlns:p14="http://schemas.microsoft.com/office/powerpoint/2010/main" xmlns="" val="3260362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xmlns=""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 xmlns:a16="http://schemas.microsoft.com/office/drawing/2014/main" val="3599355882"/>
                    </a:ext>
                  </a:extLst>
                </a:gridCol>
                <a:gridCol w="2690191">
                  <a:extLst>
                    <a:ext uri="{9D8B030D-6E8A-4147-A177-3AD203B41FA5}">
                      <a16:colId xmlns="" xmlns:a16="http://schemas.microsoft.com/office/drawing/2014/main" val="2242053010"/>
                    </a:ext>
                  </a:extLst>
                </a:gridCol>
                <a:gridCol w="2895600">
                  <a:extLst>
                    <a:ext uri="{9D8B030D-6E8A-4147-A177-3AD203B41FA5}">
                      <a16:colId xmlns="" xmlns:a16="http://schemas.microsoft.com/office/drawing/2014/main" val="1110774079"/>
                    </a:ext>
                  </a:extLst>
                </a:gridCol>
                <a:gridCol w="2895600">
                  <a:extLst>
                    <a:ext uri="{9D8B030D-6E8A-4147-A177-3AD203B41FA5}">
                      <a16:colId xmlns=""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 xmlns:a16="http://schemas.microsoft.com/office/drawing/2014/main"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 xmlns:a16="http://schemas.microsoft.com/office/drawing/2014/main"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 xmlns:a16="http://schemas.microsoft.com/office/drawing/2014/main"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 xmlns:a16="http://schemas.microsoft.com/office/drawing/2014/main" val="1212696829"/>
                  </a:ext>
                </a:extLst>
              </a:tr>
            </a:tbl>
          </a:graphicData>
        </a:graphic>
      </p:graphicFrame>
      <p:cxnSp>
        <p:nvCxnSpPr>
          <p:cNvPr id="6" name="Straight Connector 5">
            <a:extLst>
              <a:ext uri="{FF2B5EF4-FFF2-40B4-BE49-F238E27FC236}">
                <a16:creationId xmlns="" xmlns:a16="http://schemas.microsoft.com/office/drawing/2014/main"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 xmlns:a16="http://schemas.microsoft.com/office/drawing/2014/main"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 xmlns:a16="http://schemas.microsoft.com/office/drawing/2014/main"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 xmlns:a16="http://schemas.microsoft.com/office/drawing/2014/main"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 xmlns:a16="http://schemas.microsoft.com/office/drawing/2014/main"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 xmlns:a16="http://schemas.microsoft.com/office/drawing/2014/main"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 xmlns:a16="http://schemas.microsoft.com/office/drawing/2014/main"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 xmlns:a16="http://schemas.microsoft.com/office/drawing/2014/main"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 xmlns:a16="http://schemas.microsoft.com/office/drawing/2014/main"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 xmlns:a16="http://schemas.microsoft.com/office/drawing/2014/main" id="{37F27141-B93E-464A-8F8E-7F560C56C290}"/>
              </a:ext>
            </a:extLst>
          </p:cNvPr>
          <p:cNvSpPr txBox="1"/>
          <p:nvPr/>
        </p:nvSpPr>
        <p:spPr>
          <a:xfrm>
            <a:off x="-56317" y="455871"/>
            <a:ext cx="11261870" cy="461665"/>
          </a:xfrm>
          <a:prstGeom prst="rect">
            <a:avLst/>
          </a:prstGeom>
          <a:noFill/>
        </p:spPr>
        <p:txBody>
          <a:bodyPr wrap="square" rtlCol="0">
            <a:spAutoFit/>
          </a:bodyPr>
          <a:lstStyle/>
          <a:p>
            <a:pPr algn="ctr"/>
            <a:r>
              <a:rPr lang="en-US" sz="2400" dirty="0" err="1">
                <a:solidFill>
                  <a:srgbClr val="1C11AF"/>
                </a:solidFill>
                <a:latin typeface="Arial" panose="020B0604020202020204" pitchFamily="34" charset="0"/>
                <a:cs typeface="Arial" panose="020B0604020202020204" pitchFamily="34" charset="0"/>
              </a:rPr>
              <a:t>Bảng</a:t>
            </a:r>
            <a:r>
              <a:rPr lang="en-US" sz="2400" dirty="0">
                <a:solidFill>
                  <a:srgbClr val="1C11AF"/>
                </a:solidFill>
                <a:latin typeface="Arial" panose="020B0604020202020204" pitchFamily="34" charset="0"/>
                <a:cs typeface="Arial" panose="020B0604020202020204" pitchFamily="34" charset="0"/>
              </a:rPr>
              <a:t> 1. C</a:t>
            </a:r>
            <a:r>
              <a:rPr lang="vi-VN" sz="2400" dirty="0">
                <a:solidFill>
                  <a:srgbClr val="1C11AF"/>
                </a:solidFill>
                <a:latin typeface="Arial" panose="020B0604020202020204" pitchFamily="34" charset="0"/>
                <a:cs typeface="Arial" panose="020B0604020202020204" pitchFamily="34" charset="0"/>
              </a:rPr>
              <a:t>ơ</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cấu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dân</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số</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theo</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nhóm</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tuổi</a:t>
            </a:r>
            <a:r>
              <a:rPr lang="en-US" sz="2400" dirty="0">
                <a:solidFill>
                  <a:srgbClr val="1C11AF"/>
                </a:solidFill>
                <a:latin typeface="Arial" panose="020B0604020202020204" pitchFamily="34" charset="0"/>
                <a:cs typeface="Arial" panose="020B0604020202020204" pitchFamily="34" charset="0"/>
              </a:rPr>
              <a:t> ở </a:t>
            </a:r>
            <a:r>
              <a:rPr lang="en-US" sz="2400" dirty="0" err="1">
                <a:solidFill>
                  <a:srgbClr val="1C11AF"/>
                </a:solidFill>
                <a:latin typeface="Arial" panose="020B0604020202020204" pitchFamily="34" charset="0"/>
                <a:cs typeface="Arial" panose="020B0604020202020204" pitchFamily="34" charset="0"/>
              </a:rPr>
              <a:t>Châu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Âu</a:t>
            </a:r>
            <a:r>
              <a:rPr lang="en-US" sz="2400" dirty="0">
                <a:solidFill>
                  <a:srgbClr val="1C11AF"/>
                </a:solidFill>
                <a:latin typeface="Arial" panose="020B0604020202020204" pitchFamily="34" charset="0"/>
                <a:cs typeface="Arial" panose="020B0604020202020204" pitchFamily="34" charset="0"/>
              </a:rPr>
              <a:t> </a:t>
            </a:r>
            <a:r>
              <a:rPr lang="vi-VN" sz="2400" dirty="0">
                <a:solidFill>
                  <a:srgbClr val="1C11AF"/>
                </a:solidFill>
                <a:latin typeface="Arial" panose="020B0604020202020204" pitchFamily="34" charset="0"/>
                <a:cs typeface="Arial" panose="020B0604020202020204" pitchFamily="34" charset="0"/>
              </a:rPr>
              <a:t>giai đoạn</a:t>
            </a:r>
            <a:r>
              <a:rPr lang="en-US" sz="2400" dirty="0">
                <a:solidFill>
                  <a:srgbClr val="1C11AF"/>
                </a:solidFill>
                <a:latin typeface="Arial" panose="020B0604020202020204" pitchFamily="34" charset="0"/>
                <a:cs typeface="Arial" panose="020B0604020202020204" pitchFamily="34" charset="0"/>
              </a:rPr>
              <a:t> 19</a:t>
            </a:r>
            <a:r>
              <a:rPr lang="vi-VN" sz="2400" dirty="0">
                <a:solidFill>
                  <a:srgbClr val="1C11AF"/>
                </a:solidFill>
                <a:latin typeface="Arial" panose="020B0604020202020204" pitchFamily="34" charset="0"/>
                <a:cs typeface="Arial" panose="020B0604020202020204" pitchFamily="34" charset="0"/>
              </a:rPr>
              <a:t>5</a:t>
            </a:r>
            <a:r>
              <a:rPr lang="en-US" sz="2400" dirty="0">
                <a:solidFill>
                  <a:srgbClr val="1C11AF"/>
                </a:solidFill>
                <a:latin typeface="Arial" panose="020B0604020202020204" pitchFamily="34" charset="0"/>
                <a:cs typeface="Arial" panose="020B0604020202020204" pitchFamily="34" charset="0"/>
              </a:rPr>
              <a:t>0 </a:t>
            </a:r>
            <a:r>
              <a:rPr lang="vi-VN" sz="2400" dirty="0">
                <a:solidFill>
                  <a:srgbClr val="1C11AF"/>
                </a:solidFill>
                <a:latin typeface="Arial" panose="020B0604020202020204" pitchFamily="34" charset="0"/>
                <a:cs typeface="Arial" panose="020B0604020202020204" pitchFamily="34" charset="0"/>
              </a:rPr>
              <a:t>- </a:t>
            </a:r>
            <a:r>
              <a:rPr lang="en-US" sz="2400" dirty="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 xmlns:a16="http://schemas.microsoft.com/office/drawing/2014/main" id="{5B94DA96-73B4-46E8-98CC-E4874E6F0860}"/>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35" name="TextBox 34">
            <a:extLst>
              <a:ext uri="{FF2B5EF4-FFF2-40B4-BE49-F238E27FC236}">
                <a16:creationId xmlns="" xmlns:a16="http://schemas.microsoft.com/office/drawing/2014/main"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nhóm tuổi</a:t>
            </a:r>
            <a:endParaRPr lang="en-US" sz="3200">
              <a:solidFill>
                <a:srgbClr val="3333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 xmlns:a16="http://schemas.microsoft.com/office/drawing/2014/main"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 xmlns:a16="http://schemas.microsoft.com/office/drawing/2014/main"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 xmlns:a16="http://schemas.microsoft.com/office/drawing/2014/main"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 xmlns:a16="http://schemas.microsoft.com/office/drawing/2014/main"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 xmlns:a16="http://schemas.microsoft.com/office/drawing/2014/main"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5DDBD9AE-DA0B-437B-BE9A-B5567BB1AFF9}"/>
              </a:ext>
            </a:extLst>
          </p:cNvPr>
          <p:cNvSpPr/>
          <p:nvPr/>
        </p:nvSpPr>
        <p:spPr>
          <a:xfrm>
            <a:off x="5605821" y="3418586"/>
            <a:ext cx="1555234" cy="461665"/>
          </a:xfrm>
          <a:prstGeom prst="rect">
            <a:avLst/>
          </a:prstGeom>
          <a:solidFill>
            <a:schemeClr val="bg1"/>
          </a:solidFill>
        </p:spPr>
        <p:txBody>
          <a:bodyPr wrap="none">
            <a:spAutoFit/>
          </a:bodyPr>
          <a:lstStyle/>
          <a:p>
            <a:r>
              <a:rPr lang="vi-VN" sz="2400">
                <a:solidFill>
                  <a:srgbClr val="00B050"/>
                </a:solidFill>
                <a:cs typeface="Arial" panose="020B0604020202020204" pitchFamily="34" charset="0"/>
              </a:rPr>
              <a:t>giảm 10%</a:t>
            </a:r>
            <a:endParaRPr lang="en-US" sz="2400" b="1">
              <a:solidFill>
                <a:srgbClr val="00B050"/>
              </a:solidFill>
            </a:endParaRPr>
          </a:p>
        </p:txBody>
      </p:sp>
      <p:sp>
        <p:nvSpPr>
          <p:cNvPr id="45" name="Rectangle 44">
            <a:extLst>
              <a:ext uri="{FF2B5EF4-FFF2-40B4-BE49-F238E27FC236}">
                <a16:creationId xmlns="" xmlns:a16="http://schemas.microsoft.com/office/drawing/2014/main" id="{6CB54266-CCB1-47A1-8AE7-F5DAC620D5C3}"/>
              </a:ext>
            </a:extLst>
          </p:cNvPr>
          <p:cNvSpPr/>
          <p:nvPr/>
        </p:nvSpPr>
        <p:spPr>
          <a:xfrm>
            <a:off x="10396871" y="4034642"/>
            <a:ext cx="1617365" cy="461665"/>
          </a:xfrm>
          <a:prstGeom prst="rect">
            <a:avLst/>
          </a:prstGeom>
          <a:solidFill>
            <a:schemeClr val="bg1"/>
          </a:solidFill>
        </p:spPr>
        <p:txBody>
          <a:bodyPr wrap="square">
            <a:spAutoFit/>
          </a:bodyPr>
          <a:lstStyle/>
          <a:p>
            <a:r>
              <a:rPr lang="vi-VN" sz="2400">
                <a:solidFill>
                  <a:srgbClr val="00B050"/>
                </a:solidFill>
                <a:cs typeface="Arial" panose="020B0604020202020204" pitchFamily="34" charset="0"/>
              </a:rPr>
              <a:t>tăng 11%</a:t>
            </a:r>
            <a:endParaRPr lang="en-US" sz="2400" b="1">
              <a:solidFill>
                <a:srgbClr val="00B050"/>
              </a:solidFill>
            </a:endParaRPr>
          </a:p>
        </p:txBody>
      </p:sp>
      <p:sp>
        <p:nvSpPr>
          <p:cNvPr id="44" name="Rectangle 43"/>
          <p:cNvSpPr>
            <a:spLocks noChangeArrowheads="1"/>
          </p:cNvSpPr>
          <p:nvPr/>
        </p:nvSpPr>
        <p:spPr bwMode="auto">
          <a:xfrm>
            <a:off x="175939" y="5060864"/>
            <a:ext cx="119538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cơ</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cấu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dân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số</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0-14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thấp</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26%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16%),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65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8%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19% )</a:t>
            </a:r>
          </a:p>
        </p:txBody>
      </p:sp>
    </p:spTree>
    <p:extLst>
      <p:ext uri="{BB962C8B-B14F-4D97-AF65-F5344CB8AC3E}">
        <p14:creationId xmlns:p14="http://schemas.microsoft.com/office/powerpoint/2010/main" xmlns="" val="183510983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28"/>
                                        </p:tgtEl>
                                        <p:attrNameLst>
                                          <p:attrName>fillcolor</p:attrName>
                                        </p:attrNameLst>
                                      </p:cBhvr>
                                      <p:to>
                                        <a:schemeClr val="accent2"/>
                                      </p:to>
                                    </p:animClr>
                                    <p:set>
                                      <p:cBhvr>
                                        <p:cTn id="34" dur="2000" fill="hold"/>
                                        <p:tgtEl>
                                          <p:spTgt spid="28"/>
                                        </p:tgtEl>
                                        <p:attrNameLst>
                                          <p:attrName>fill.type</p:attrName>
                                        </p:attrNameLst>
                                      </p:cBhvr>
                                      <p:to>
                                        <p:strVal val="solid"/>
                                      </p:to>
                                    </p:set>
                                    <p:set>
                                      <p:cBhvr>
                                        <p:cTn id="35" dur="2000" fill="hold"/>
                                        <p:tgtEl>
                                          <p:spTgt spid="28"/>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31"/>
                                        </p:tgtEl>
                                        <p:attrNameLst>
                                          <p:attrName>fillcolor</p:attrName>
                                        </p:attrNameLst>
                                      </p:cBhvr>
                                      <p:to>
                                        <a:schemeClr val="accent2"/>
                                      </p:to>
                                    </p:animClr>
                                    <p:set>
                                      <p:cBhvr>
                                        <p:cTn id="40" dur="2000" fill="hold"/>
                                        <p:tgtEl>
                                          <p:spTgt spid="31"/>
                                        </p:tgtEl>
                                        <p:attrNameLst>
                                          <p:attrName>fill.type</p:attrName>
                                        </p:attrNameLst>
                                      </p:cBhvr>
                                      <p:to>
                                        <p:strVal val="solid"/>
                                      </p:to>
                                    </p:set>
                                    <p:set>
                                      <p:cBhvr>
                                        <p:cTn id="41" dur="2000" fill="hold"/>
                                        <p:tgtEl>
                                          <p:spTgt spid="31"/>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4">
                                            <p:txEl>
                                              <p:pRg st="0" end="0"/>
                                            </p:txEl>
                                          </p:spTgt>
                                        </p:tgtEl>
                                        <p:attrNameLst>
                                          <p:attrName>style.visibility</p:attrName>
                                        </p:attrNameLst>
                                      </p:cBhvr>
                                      <p:to>
                                        <p:strVal val="visible"/>
                                      </p:to>
                                    </p:set>
                                    <p:anim calcmode="lin" valueType="num">
                                      <p:cBhvr additive="base">
                                        <p:cTn id="51"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B19316B-817C-4150-9B40-1F66BFF7EA47}"/>
              </a:ext>
            </a:extLst>
          </p:cNvPr>
          <p:cNvPicPr>
            <a:picLocks noChangeAspect="1"/>
          </p:cNvPicPr>
          <p:nvPr/>
        </p:nvPicPr>
        <p:blipFill>
          <a:blip r:embed="rId2" cstate="print"/>
          <a:stretch>
            <a:fillRect/>
          </a:stretch>
        </p:blipFill>
        <p:spPr>
          <a:xfrm>
            <a:off x="10791608" y="148865"/>
            <a:ext cx="1222629" cy="1075678"/>
          </a:xfrm>
          <a:prstGeom prst="rect">
            <a:avLst/>
          </a:prstGeom>
        </p:spPr>
      </p:pic>
      <p:sp>
        <p:nvSpPr>
          <p:cNvPr id="6" name="TextBox 5">
            <a:extLst>
              <a:ext uri="{FF2B5EF4-FFF2-40B4-BE49-F238E27FC236}">
                <a16:creationId xmlns="" xmlns:a16="http://schemas.microsoft.com/office/drawing/2014/main" id="{3B2027B4-7FB6-4EA2-A72F-C3915C393A75}"/>
              </a:ext>
            </a:extLst>
          </p:cNvPr>
          <p:cNvSpPr txBox="1"/>
          <p:nvPr/>
        </p:nvSpPr>
        <p:spPr>
          <a:xfrm>
            <a:off x="446816" y="1331621"/>
            <a:ext cx="5474521" cy="400110"/>
          </a:xfrm>
          <a:prstGeom prst="rect">
            <a:avLst/>
          </a:prstGeom>
          <a:solidFill>
            <a:schemeClr val="accent4">
              <a:lumMod val="20000"/>
              <a:lumOff val="80000"/>
            </a:schemeClr>
          </a:solidFill>
        </p:spPr>
        <p:txBody>
          <a:bodyPr wrap="square" rtlCol="0">
            <a:spAutoFit/>
          </a:bodyPr>
          <a:lstStyle/>
          <a:p>
            <a:r>
              <a:rPr lang="en-US" sz="2000" dirty="0" err="1">
                <a:solidFill>
                  <a:srgbClr val="3333FF"/>
                </a:solidFill>
                <a:latin typeface="Arial" panose="020B0604020202020204" pitchFamily="34" charset="0"/>
                <a:cs typeface="Arial" panose="020B0604020202020204" pitchFamily="34" charset="0"/>
              </a:rPr>
              <a:t>Cơ</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cấu</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dân</a:t>
            </a:r>
            <a:r>
              <a:rPr lang="en-US" sz="2000" dirty="0">
                <a:solidFill>
                  <a:srgbClr val="3333FF"/>
                </a:solidFill>
                <a:latin typeface="Arial" panose="020B0604020202020204" pitchFamily="34" charset="0"/>
                <a:cs typeface="Arial" panose="020B0604020202020204" pitchFamily="34" charset="0"/>
              </a:rPr>
              <a:t> </a:t>
            </a:r>
            <a:r>
              <a:rPr lang="vi-VN" sz="2000" dirty="0">
                <a:solidFill>
                  <a:srgbClr val="3333FF"/>
                </a:solidFill>
                <a:latin typeface="Arial" panose="020B0604020202020204" pitchFamily="34" charset="0"/>
                <a:cs typeface="Arial" panose="020B0604020202020204" pitchFamily="34" charset="0"/>
              </a:rPr>
              <a:t>số theo giới tính</a:t>
            </a:r>
            <a:endParaRPr lang="en-US" sz="2000" dirty="0">
              <a:solidFill>
                <a:srgbClr val="3333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 xmlns:a16="http://schemas.microsoft.com/office/drawing/2014/main" id="{073137EE-200A-448B-AD89-CAD07556C57A}"/>
                </a:ext>
              </a:extLst>
            </p:cNvPr>
            <p:cNvPicPr>
              <a:picLocks noChangeAspect="1"/>
            </p:cNvPicPr>
            <p:nvPr/>
          </p:nvPicPr>
          <p:blipFill rotWithShape="1">
            <a:blip r:embed="rId3" cstate="print"/>
            <a:srcRect b="9987"/>
            <a:stretch/>
          </p:blipFill>
          <p:spPr>
            <a:xfrm>
              <a:off x="47719" y="653932"/>
              <a:ext cx="5274363" cy="3930232"/>
            </a:xfrm>
            <a:prstGeom prst="rect">
              <a:avLst/>
            </a:prstGeom>
          </p:spPr>
        </p:pic>
        <p:sp>
          <p:nvSpPr>
            <p:cNvPr id="9" name="TextBox 8">
              <a:extLst>
                <a:ext uri="{FF2B5EF4-FFF2-40B4-BE49-F238E27FC236}">
                  <a16:creationId xmlns="" xmlns:a16="http://schemas.microsoft.com/office/drawing/2014/main"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 xmlns:a16="http://schemas.microsoft.com/office/drawing/2014/main" id="{7434DD34-99E4-4A10-95BB-30DC869DF2F6}"/>
              </a:ext>
            </a:extLst>
          </p:cNvPr>
          <p:cNvSpPr txBox="1"/>
          <p:nvPr/>
        </p:nvSpPr>
        <p:spPr>
          <a:xfrm>
            <a:off x="177763" y="1851904"/>
            <a:ext cx="5119403" cy="400110"/>
          </a:xfrm>
          <a:prstGeom prst="rect">
            <a:avLst/>
          </a:prstGeom>
          <a:noFill/>
        </p:spPr>
        <p:txBody>
          <a:bodyPr wrap="square" rtlCol="0">
            <a:spAutoFit/>
          </a:bodyPr>
          <a:lstStyle/>
          <a:p>
            <a:pPr marL="457200" indent="-457200">
              <a:buFont typeface="Wingdings" panose="05000000000000000000" pitchFamily="2" charset="2"/>
              <a:buChar char="ü"/>
            </a:pPr>
            <a:r>
              <a:rPr lang="en-US" sz="2000">
                <a:solidFill>
                  <a:srgbClr val="3333FF"/>
                </a:solidFill>
                <a:latin typeface="Arial" panose="020B0604020202020204" pitchFamily="34" charset="0"/>
                <a:cs typeface="Arial" panose="020B0604020202020204" pitchFamily="34" charset="0"/>
              </a:rPr>
              <a:t>Tỉ </a:t>
            </a:r>
            <a:r>
              <a:rPr lang="vi-VN" sz="2000">
                <a:solidFill>
                  <a:srgbClr val="3333FF"/>
                </a:solidFill>
                <a:latin typeface="Arial" panose="020B0604020202020204" pitchFamily="34" charset="0"/>
                <a:cs typeface="Arial" panose="020B0604020202020204" pitchFamily="34" charset="0"/>
              </a:rPr>
              <a:t>lệ </a:t>
            </a:r>
            <a:r>
              <a:rPr lang="en-US" sz="2000">
                <a:solidFill>
                  <a:srgbClr val="3333FF"/>
                </a:solidFill>
                <a:latin typeface="Arial" panose="020B0604020202020204" pitchFamily="34" charset="0"/>
                <a:cs typeface="Arial" panose="020B0604020202020204" pitchFamily="34" charset="0"/>
              </a:rPr>
              <a:t>giới </a:t>
            </a:r>
            <a:r>
              <a:rPr lang="en-US" sz="2000">
                <a:solidFill>
                  <a:srgbClr val="FF0066"/>
                </a:solidFill>
                <a:latin typeface="Arial" panose="020B0604020202020204" pitchFamily="34" charset="0"/>
                <a:cs typeface="Arial" panose="020B0604020202020204" pitchFamily="34" charset="0"/>
              </a:rPr>
              <a:t>nữ nhiều hơn</a:t>
            </a:r>
            <a:r>
              <a:rPr lang="en-US" sz="2000">
                <a:solidFill>
                  <a:srgbClr val="3333FF"/>
                </a:solidFill>
                <a:latin typeface="Arial" panose="020B0604020202020204" pitchFamily="34" charset="0"/>
                <a:cs typeface="Arial" panose="020B0604020202020204" pitchFamily="34" charset="0"/>
              </a:rPr>
              <a:t> giới </a:t>
            </a:r>
            <a:r>
              <a:rPr lang="en-US" sz="2000">
                <a:solidFill>
                  <a:srgbClr val="FF0066"/>
                </a:solidFill>
                <a:latin typeface="Arial" panose="020B0604020202020204" pitchFamily="34" charset="0"/>
                <a:cs typeface="Arial" panose="020B0604020202020204" pitchFamily="34" charset="0"/>
              </a:rPr>
              <a:t>nam</a:t>
            </a:r>
          </a:p>
        </p:txBody>
      </p:sp>
      <p:grpSp>
        <p:nvGrpSpPr>
          <p:cNvPr id="11" name="Group 10">
            <a:extLst>
              <a:ext uri="{FF2B5EF4-FFF2-40B4-BE49-F238E27FC236}">
                <a16:creationId xmlns="" xmlns:a16="http://schemas.microsoft.com/office/drawing/2014/main"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 xmlns:a16="http://schemas.microsoft.com/office/drawing/2014/main" id="{E4324316-A86C-4B74-94EF-555780B9999D}"/>
                </a:ext>
              </a:extLst>
            </p:cNvPr>
            <p:cNvPicPr>
              <a:picLocks noChangeAspect="1"/>
            </p:cNvPicPr>
            <p:nvPr/>
          </p:nvPicPr>
          <p:blipFill rotWithShape="1">
            <a:blip r:embed="rId4" cstate="print"/>
            <a:srcRect t="9392"/>
            <a:stretch/>
          </p:blipFill>
          <p:spPr>
            <a:xfrm>
              <a:off x="7214539" y="4703347"/>
              <a:ext cx="4645929" cy="1679399"/>
            </a:xfrm>
            <a:prstGeom prst="rect">
              <a:avLst/>
            </a:prstGeom>
          </p:spPr>
        </p:pic>
        <p:sp>
          <p:nvSpPr>
            <p:cNvPr id="13" name="TextBox 12">
              <a:extLst>
                <a:ext uri="{FF2B5EF4-FFF2-40B4-BE49-F238E27FC236}">
                  <a16:creationId xmlns="" xmlns:a16="http://schemas.microsoft.com/office/drawing/2014/main"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 xmlns:a16="http://schemas.microsoft.com/office/drawing/2014/main"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 xmlns:a16="http://schemas.microsoft.com/office/drawing/2014/main"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Nhưng đang có sự thay đổi (</a:t>
            </a:r>
            <a:r>
              <a:rPr lang="vi-VN" sz="2800">
                <a:solidFill>
                  <a:srgbClr val="FF0066"/>
                </a:solidFill>
                <a:latin typeface="Arial" panose="020B0604020202020204" pitchFamily="34" charset="0"/>
                <a:cs typeface="Arial" panose="020B0604020202020204" pitchFamily="34" charset="0"/>
              </a:rPr>
              <a:t>giảm tỉ lệ </a:t>
            </a:r>
            <a:r>
              <a:rPr lang="vi-VN" sz="2800">
                <a:solidFill>
                  <a:srgbClr val="3333FF"/>
                </a:solidFill>
                <a:latin typeface="Arial" panose="020B0604020202020204" pitchFamily="34" charset="0"/>
                <a:cs typeface="Arial" panose="020B0604020202020204" pitchFamily="34" charset="0"/>
              </a:rPr>
              <a:t>dân số </a:t>
            </a:r>
            <a:r>
              <a:rPr lang="vi-VN" sz="2800">
                <a:solidFill>
                  <a:srgbClr val="FF0066"/>
                </a:solidFill>
                <a:latin typeface="Arial" panose="020B0604020202020204" pitchFamily="34" charset="0"/>
                <a:cs typeface="Arial" panose="020B0604020202020204" pitchFamily="34" charset="0"/>
              </a:rPr>
              <a:t>nữ</a:t>
            </a:r>
            <a:r>
              <a:rPr lang="vi-VN" sz="2800">
                <a:solidFill>
                  <a:srgbClr val="3333FF"/>
                </a:solidFill>
                <a:latin typeface="Arial" panose="020B0604020202020204" pitchFamily="34" charset="0"/>
                <a:cs typeface="Arial" panose="020B0604020202020204" pitchFamily="34" charset="0"/>
              </a:rPr>
              <a:t>, </a:t>
            </a:r>
            <a:r>
              <a:rPr lang="vi-VN" sz="2800">
                <a:solidFill>
                  <a:srgbClr val="FF0066"/>
                </a:solidFill>
                <a:latin typeface="Arial" panose="020B0604020202020204" pitchFamily="34" charset="0"/>
                <a:cs typeface="Arial" panose="020B0604020202020204" pitchFamily="34" charset="0"/>
              </a:rPr>
              <a:t>tăng tỉ lệ</a:t>
            </a:r>
            <a:r>
              <a:rPr lang="vi-VN" sz="2800">
                <a:solidFill>
                  <a:srgbClr val="3333FF"/>
                </a:solidFill>
                <a:latin typeface="Arial" panose="020B0604020202020204" pitchFamily="34" charset="0"/>
                <a:cs typeface="Arial" panose="020B0604020202020204" pitchFamily="34" charset="0"/>
              </a:rPr>
              <a:t> dân số </a:t>
            </a:r>
            <a:r>
              <a:rPr lang="vi-VN" sz="2800">
                <a:solidFill>
                  <a:srgbClr val="FF0066"/>
                </a:solidFill>
                <a:latin typeface="Arial" panose="020B0604020202020204" pitchFamily="34" charset="0"/>
                <a:cs typeface="Arial" panose="020B0604020202020204" pitchFamily="34" charset="0"/>
              </a:rPr>
              <a:t>nam</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177763" y="-32632"/>
            <a:ext cx="119522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Các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quốc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gia</a:t>
            </a:r>
            <a:r>
              <a:rPr lang="en-US" altLang="en-US" sz="2000" b="1" dirty="0">
                <a:latin typeface="Times New Roman" pitchFamily="18" charset="0"/>
                <a:cs typeface="Times New Roman" pitchFamily="18" charset="0"/>
              </a:rPr>
              <a:t> ở </a:t>
            </a:r>
            <a:r>
              <a:rPr lang="en-US" altLang="en-US" sz="2000" b="1" dirty="0" err="1">
                <a:latin typeface="Times New Roman" pitchFamily="18" charset="0"/>
                <a:cs typeface="Times New Roman" pitchFamily="18" charset="0"/>
              </a:rPr>
              <a:t>châu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có</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tình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trạng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mất</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bằng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tính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nhiều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hơn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nam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1590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53,3%,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46,7%.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2020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51,7%,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48,3%.</a:t>
            </a:r>
          </a:p>
        </p:txBody>
      </p:sp>
    </p:spTree>
    <p:extLst>
      <p:ext uri="{BB962C8B-B14F-4D97-AF65-F5344CB8AC3E}">
        <p14:creationId xmlns:p14="http://schemas.microsoft.com/office/powerpoint/2010/main" xmlns=""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 xmlns:a16="http://schemas.microsoft.com/office/drawing/2014/main" id="{44C811B0-7BDF-4CC8-B627-1179A95E85F7}"/>
              </a:ext>
            </a:extLst>
          </p:cNvPr>
          <p:cNvPicPr>
            <a:picLocks noChangeAspect="1"/>
          </p:cNvPicPr>
          <p:nvPr/>
        </p:nvPicPr>
        <p:blipFill rotWithShape="1">
          <a:blip r:embed="rId3" cstate="print"/>
          <a:srcRect t="11617"/>
          <a:stretch/>
        </p:blipFill>
        <p:spPr>
          <a:xfrm>
            <a:off x="226512" y="1882028"/>
            <a:ext cx="3596740" cy="4768153"/>
          </a:xfrm>
          <a:prstGeom prst="rect">
            <a:avLst/>
          </a:prstGeom>
        </p:spPr>
      </p:pic>
      <p:sp>
        <p:nvSpPr>
          <p:cNvPr id="21" name="Rectangle 20">
            <a:extLst>
              <a:ext uri="{FF2B5EF4-FFF2-40B4-BE49-F238E27FC236}">
                <a16:creationId xmlns=""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 xmlns:a16="http://schemas.microsoft.com/office/drawing/2014/main" id="{21F7D177-F5A3-4418-87DB-3C4600B1A1A9}"/>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CD36771-54BF-4E46-BBA9-A94F86796C17}"/>
              </a:ext>
            </a:extLst>
          </p:cNvPr>
          <p:cNvPicPr>
            <a:picLocks noChangeAspect="1"/>
          </p:cNvPicPr>
          <p:nvPr/>
        </p:nvPicPr>
        <p:blipFill rotWithShape="1">
          <a:blip r:embed="rId3" cstate="print"/>
          <a:srcRect t="3318"/>
          <a:stretch/>
        </p:blipFill>
        <p:spPr>
          <a:xfrm>
            <a:off x="2018804" y="1533273"/>
            <a:ext cx="8728363" cy="5225605"/>
          </a:xfrm>
          <a:prstGeom prst="rect">
            <a:avLst/>
          </a:prstGeom>
        </p:spPr>
      </p:pic>
      <p:sp>
        <p:nvSpPr>
          <p:cNvPr id="5" name="TextBox 4">
            <a:extLst>
              <a:ext uri="{FF2B5EF4-FFF2-40B4-BE49-F238E27FC236}">
                <a16:creationId xmlns=""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68135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 xmlns:a16="http://schemas.microsoft.com/office/drawing/2014/main" id="{1F1BA47D-7F9A-477E-90FE-6F1871E6203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370B4985-892C-43A4-A7E2-2A81EC2390FC}"/>
                </a:ext>
              </a:extLst>
            </p:cNvPr>
            <p:cNvSpPr txBox="1"/>
            <p:nvPr/>
          </p:nvSpPr>
          <p:spPr>
            <a:xfrm>
              <a:off x="5014913" y="3045839"/>
              <a:ext cx="4176697" cy="2554545"/>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Để</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giải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quyết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vấn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dân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quốc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những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a:t>
              </a:r>
            </a:p>
          </p:txBody>
        </p:sp>
      </p:grpSp>
      <p:pic>
        <p:nvPicPr>
          <p:cNvPr id="13" name="Picture 12">
            <a:extLst>
              <a:ext uri="{FF2B5EF4-FFF2-40B4-BE49-F238E27FC236}">
                <a16:creationId xmlns="" xmlns:a16="http://schemas.microsoft.com/office/drawing/2014/main" id="{61172DDD-DAFD-4497-BF96-E5455C1B8376}"/>
              </a:ext>
            </a:extLst>
          </p:cNvPr>
          <p:cNvPicPr>
            <a:picLocks noChangeAspect="1"/>
          </p:cNvPicPr>
          <p:nvPr/>
        </p:nvPicPr>
        <p:blipFill>
          <a:blip r:embed="rId4" cstate="print"/>
          <a:stretch>
            <a:fillRect/>
          </a:stretch>
        </p:blipFill>
        <p:spPr>
          <a:xfrm>
            <a:off x="74450" y="1236010"/>
            <a:ext cx="4267899" cy="5203266"/>
          </a:xfrm>
          <a:prstGeom prst="rect">
            <a:avLst/>
          </a:prstGeom>
        </p:spPr>
      </p:pic>
      <p:pic>
        <p:nvPicPr>
          <p:cNvPr id="15" name="Picture 14">
            <a:extLst>
              <a:ext uri="{FF2B5EF4-FFF2-40B4-BE49-F238E27FC236}">
                <a16:creationId xmlns="" xmlns:a16="http://schemas.microsoft.com/office/drawing/2014/main" id="{E1A7C754-AA1D-41AA-BE25-924F5CF067B7}"/>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93E32323-0304-408C-9BBE-1BEF77378CB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 xmlns:a16="http://schemas.microsoft.com/office/drawing/2014/main"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530783D0-7993-4342-BD65-E3977DDAC699}"/>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2" name="Rectangle 11">
            <a:extLst>
              <a:ext uri="{FF2B5EF4-FFF2-40B4-BE49-F238E27FC236}">
                <a16:creationId xmlns="" xmlns:a16="http://schemas.microsoft.com/office/drawing/2014/main" id="{404FD7EC-1A9C-4E5A-8E91-1160459CCF2C}"/>
              </a:ext>
            </a:extLst>
          </p:cNvPr>
          <p:cNvSpPr/>
          <p:nvPr/>
        </p:nvSpPr>
        <p:spPr>
          <a:xfrm>
            <a:off x="177664"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747,6 triệu người (chiếm 10% dân số thế giới - 2020).</a:t>
            </a:r>
            <a:endParaRPr lang="en-US" sz="4000">
              <a:solidFill>
                <a:srgbClr val="3333FF"/>
              </a:solidFill>
            </a:endParaRPr>
          </a:p>
        </p:txBody>
      </p:sp>
      <p:sp>
        <p:nvSpPr>
          <p:cNvPr id="13" name="TextBox 12">
            <a:extLst>
              <a:ext uri="{FF2B5EF4-FFF2-40B4-BE49-F238E27FC236}">
                <a16:creationId xmlns="" xmlns:a16="http://schemas.microsoft.com/office/drawing/2014/main"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 xmlns:a16="http://schemas.microsoft.com/office/drawing/2014/main" id="{FEF1F121-83C9-4DFC-BECD-826C5A7FEB36}"/>
              </a:ext>
            </a:extLst>
          </p:cNvPr>
          <p:cNvSpPr/>
          <p:nvPr/>
        </p:nvSpPr>
        <p:spPr>
          <a:xfrm>
            <a:off x="17766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solidFill>
                <a:srgbClr val="3333FF"/>
              </a:solidFill>
            </a:endParaRPr>
          </a:p>
        </p:txBody>
      </p:sp>
      <p:pic>
        <p:nvPicPr>
          <p:cNvPr id="15" name="Picture 14" descr="book9">
            <a:extLst>
              <a:ext uri="{FF2B5EF4-FFF2-40B4-BE49-F238E27FC236}">
                <a16:creationId xmlns="" xmlns:a16="http://schemas.microsoft.com/office/drawing/2014/main" id="{DD53D4BD-63A4-471D-A23D-A8AB2F49FD6A}"/>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5C39A10B-E8C7-4BF9-A722-7161294A6612}"/>
              </a:ext>
            </a:extLst>
          </p:cNvPr>
          <p:cNvSpPr/>
          <p:nvPr/>
        </p:nvSpPr>
        <p:spPr>
          <a:xfrm>
            <a:off x="172378" y="4384147"/>
            <a:ext cx="11692742" cy="1501758"/>
          </a:xfrm>
          <a:prstGeom prst="rect">
            <a:avLst/>
          </a:prstGeom>
        </p:spPr>
        <p:txBody>
          <a:bodyPr wrap="square">
            <a:spAutoFit/>
          </a:bodyPr>
          <a:lstStyle/>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Cơ cấu dân số theo giới tính nữ nhiều hơn nam</a:t>
            </a:r>
          </a:p>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Dân cư châu Âu có trình độ học vấn cao</a:t>
            </a:r>
          </a:p>
        </p:txBody>
      </p:sp>
    </p:spTree>
    <p:extLst>
      <p:ext uri="{BB962C8B-B14F-4D97-AF65-F5344CB8AC3E}">
        <p14:creationId xmlns:p14="http://schemas.microsoft.com/office/powerpoint/2010/main" xmlns="" val="6760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707620-3d-dr-le-de-singe-avec-interrogation-rouge-rendu-3d-isol-sur-blanc.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4062413"/>
            <a:ext cx="2722563"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loud Callout 2"/>
          <p:cNvSpPr/>
          <p:nvPr/>
        </p:nvSpPr>
        <p:spPr>
          <a:xfrm>
            <a:off x="3471863" y="930275"/>
            <a:ext cx="6053137" cy="2473325"/>
          </a:xfrm>
          <a:prstGeom prst="cloudCallout">
            <a:avLst>
              <a:gd name="adj1" fmla="val -63597"/>
              <a:gd name="adj2" fmla="val 496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sgk</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cs typeface="Times New Roman" panose="02020603050405020304" pitchFamily="18" charset="0"/>
              </a:rPr>
              <a:t>cư</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8436"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7" name="TextBox 6"/>
          <p:cNvSpPr txBox="1">
            <a:spLocks noChangeArrowheads="1"/>
          </p:cNvSpPr>
          <p:nvPr/>
        </p:nvSpPr>
        <p:spPr bwMode="auto">
          <a:xfrm>
            <a:off x="3362325" y="4264025"/>
            <a:ext cx="7086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800" b="1" dirty="0">
                <a:solidFill>
                  <a:srgbClr val="FF0000"/>
                </a:solidFill>
                <a:latin typeface="Times New Roman" pitchFamily="18" charset="0"/>
                <a:cs typeface="Times New Roman" pitchFamily="18" charset="0"/>
              </a:rPr>
              <a:t>Di </a:t>
            </a:r>
            <a:r>
              <a:rPr lang="en-US" altLang="en-US" sz="2800" b="1" dirty="0" err="1">
                <a:solidFill>
                  <a:srgbClr val="FF0000"/>
                </a:solidFill>
                <a:latin typeface="Times New Roman" pitchFamily="18" charset="0"/>
                <a:cs typeface="Times New Roman" pitchFamily="18" charset="0"/>
              </a:rPr>
              <a:t>dân</a:t>
            </a:r>
            <a:r>
              <a:rPr lang="en-US" altLang="en-US" sz="2800" b="1" dirty="0">
                <a:solidFill>
                  <a:srgbClr val="FF0000"/>
                </a:solidFill>
                <a:latin typeface="Times New Roman" pitchFamily="18" charset="0"/>
                <a:cs typeface="Times New Roman" pitchFamily="18" charset="0"/>
              </a:rPr>
              <a:t> (hay </a:t>
            </a:r>
            <a:r>
              <a:rPr lang="en-US" altLang="en-US" sz="2800" b="1" dirty="0" err="1">
                <a:solidFill>
                  <a:srgbClr val="FF0000"/>
                </a:solidFill>
                <a:latin typeface="Times New Roman" pitchFamily="18" charset="0"/>
                <a:cs typeface="Times New Roman" pitchFamily="18" charset="0"/>
              </a:rPr>
              <a:t>chuyển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cư</a:t>
            </a:r>
            <a:r>
              <a:rPr lang="en-US" altLang="en-US" sz="2800" b="1" dirty="0">
                <a:solidFill>
                  <a:srgbClr val="FF0000"/>
                </a:solidFill>
                <a:latin typeface="Times New Roman" pitchFamily="18" charset="0"/>
                <a:cs typeface="Times New Roman" pitchFamily="18" charset="0"/>
              </a:rPr>
              <a:t>): </a:t>
            </a:r>
            <a:r>
              <a:rPr lang="en-US" altLang="en-US" sz="2800" dirty="0">
                <a:latin typeface="Times New Roman" pitchFamily="18" charset="0"/>
                <a:cs typeface="Times New Roman" pitchFamily="18" charset="0"/>
              </a:rPr>
              <a:t>di </a:t>
            </a:r>
            <a:r>
              <a:rPr lang="en-US" altLang="en-US" sz="2800" dirty="0" err="1">
                <a:latin typeface="Times New Roman" pitchFamily="18" charset="0"/>
                <a:cs typeface="Times New Roman" pitchFamily="18" charset="0"/>
              </a:rPr>
              <a:t>chuyển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cư</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nội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thôn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thành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ngược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hoặc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(di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tế</a:t>
            </a:r>
            <a:r>
              <a:rPr lang="en-US" alt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xmlns="" val="1766311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xit" presetSubtype="21" fill="hold" grpId="0" nodeType="clickEffect">
                                  <p:stCondLst>
                                    <p:cond delay="0"/>
                                  </p:stCondLst>
                                  <p:childTnLst>
                                    <p:animEffect transition="out" filter="barn(inVertical)">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401888"/>
            <a:ext cx="10820400" cy="3489325"/>
          </a:xfrm>
          <a:prstGeom prst="rect">
            <a:avLst/>
          </a:prstGeom>
        </p:spPr>
        <p:txBody>
          <a:bodyPr>
            <a:spAutoFit/>
          </a:bodyPr>
          <a:lstStyle/>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Di cư ở châu Âu diễn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ra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trở nên phổ biến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thế</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kỉ</a:t>
            </a:r>
            <a:r>
              <a:rPr lang="en-US" sz="2400" b="1" dirty="0">
                <a:latin typeface="Times New Roman" panose="02020603050405020304" pitchFamily="18" charset="0"/>
                <a:ea typeface="Arial" panose="020B0604020202020204" pitchFamily="34" charset="0"/>
                <a:cs typeface="Times New Roman" panose="02020603050405020304" pitchFamily="18" charset="0"/>
              </a:rPr>
              <a:t> ………… do  ……………………… </a:t>
            </a:r>
            <a:r>
              <a:rPr lang="vi-VN" sz="2400" b="1" dirty="0">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Hiện nay, châu Âu có…</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lớn</a:t>
            </a:r>
            <a:r>
              <a:rPr lang="vi-VN" sz="2400" b="1" dirty="0">
                <a:latin typeface="Times New Roman" panose="02020603050405020304" pitchFamily="18" charset="0"/>
                <a:ea typeface="Arial" panose="020B0604020202020204" pitchFamily="34" charset="0"/>
                <a:cs typeface="Times New Roman" panose="02020603050405020304" pitchFamily="18" charset="0"/>
              </a:rPr>
              <a:t> nhất thế giới.</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Nhập cư đến 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chủ</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lao</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vi-VN"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và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Ở châu Âu, lao động di chuyến t</a:t>
            </a:r>
            <a:r>
              <a:rPr lang="en-US" sz="2400" b="1" dirty="0">
                <a:latin typeface="Times New Roman" panose="02020603050405020304" pitchFamily="18" charset="0"/>
                <a:ea typeface="Arial" panose="020B0604020202020204" pitchFamily="34" charset="0"/>
                <a:cs typeface="Times New Roman" panose="02020603050405020304" pitchFamily="18" charset="0"/>
              </a:rPr>
              <a:t>ừ …………………………… </a:t>
            </a:r>
            <a:r>
              <a:rPr lang="vi-VN" sz="2400" b="1" dirty="0">
                <a:latin typeface="Times New Roman" panose="02020603050405020304" pitchFamily="18" charset="0"/>
                <a:ea typeface="Arial" panose="020B0604020202020204" pitchFamily="34" charset="0"/>
                <a:cs typeface="Times New Roman" panose="02020603050405020304" pitchFamily="18" charset="0"/>
              </a:rPr>
              <a:t>đến Tây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và khó k</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hăn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nhập</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cư</a:t>
            </a:r>
            <a:r>
              <a:rPr lang="en-US" sz="2400" b="1" dirty="0">
                <a:latin typeface="Times New Roman" panose="02020603050405020304" pitchFamily="18" charset="0"/>
                <a:ea typeface="Arial" panose="020B0604020202020204" pitchFamily="34" charset="0"/>
                <a:cs typeface="Times New Roman" panose="02020603050405020304" pitchFamily="18" charset="0"/>
              </a:rPr>
              <a:t> ở </a:t>
            </a:r>
            <a:r>
              <a:rPr lang="vi-VN" sz="2400" b="1" dirty="0">
                <a:latin typeface="Times New Roman" panose="02020603050405020304" pitchFamily="18" charset="0"/>
                <a:ea typeface="Arial" panose="020B0604020202020204" pitchFamily="34" charset="0"/>
                <a:cs typeface="Times New Roman" panose="02020603050405020304" pitchFamily="18" charset="0"/>
              </a:rPr>
              <a:t>châu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Khó khăn:</a:t>
            </a:r>
            <a:r>
              <a:rPr lang="en-US" sz="2400" b="1"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19459" name="Rectangle 2"/>
          <p:cNvSpPr>
            <a:spLocks noChangeArrowheads="1"/>
          </p:cNvSpPr>
          <p:nvPr/>
        </p:nvSpPr>
        <p:spPr bwMode="auto">
          <a:xfrm>
            <a:off x="3733800" y="1563688"/>
            <a:ext cx="4648200"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indent="533400" algn="ctr">
              <a:lnSpc>
                <a:spcPct val="115000"/>
              </a:lnSpc>
            </a:pPr>
            <a:r>
              <a:rPr lang="vi-VN" sz="3200" b="1">
                <a:solidFill>
                  <a:srgbClr val="C00000"/>
                </a:solidFill>
                <a:latin typeface="Times New Roman" pitchFamily="18" charset="0"/>
                <a:cs typeface="Arial" charset="0"/>
              </a:rPr>
              <a:t>PHIẾU HỌC T</a:t>
            </a:r>
            <a:r>
              <a:rPr lang="en-US" sz="3200" b="1">
                <a:solidFill>
                  <a:srgbClr val="C00000"/>
                </a:solidFill>
                <a:latin typeface="Times New Roman" pitchFamily="18" charset="0"/>
                <a:cs typeface="Arial" charset="0"/>
              </a:rPr>
              <a:t>ẬP</a:t>
            </a:r>
            <a:endParaRPr lang="en-US" sz="3200">
              <a:solidFill>
                <a:srgbClr val="606060"/>
              </a:solidFill>
              <a:cs typeface="Arial" charset="0"/>
            </a:endParaRPr>
          </a:p>
        </p:txBody>
      </p:sp>
      <p:sp>
        <p:nvSpPr>
          <p:cNvPr id="19460" name="Rectangle 3"/>
          <p:cNvSpPr>
            <a:spLocks noChangeArrowheads="1"/>
          </p:cNvSpPr>
          <p:nvPr/>
        </p:nvSpPr>
        <p:spPr bwMode="auto">
          <a:xfrm>
            <a:off x="609600" y="777875"/>
            <a:ext cx="105918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15000"/>
              </a:lnSpc>
              <a:spcBef>
                <a:spcPts val="600"/>
              </a:spcBef>
            </a:pPr>
            <a:r>
              <a:rPr lang="en-US" sz="2400">
                <a:solidFill>
                  <a:srgbClr val="FF0000"/>
                </a:solidFill>
                <a:latin typeface="Times New Roman" pitchFamily="18" charset="0"/>
                <a:ea typeface="Calibri" pitchFamily="34" charset="0"/>
                <a:cs typeface="Calibri" pitchFamily="34" charset="0"/>
              </a:rPr>
              <a:t>- Đọc thông tin trong mục 2, hoàn thành phiếu học tập về đặc điểm di cư ở châu Âu.</a:t>
            </a:r>
          </a:p>
        </p:txBody>
      </p:sp>
      <p:sp>
        <p:nvSpPr>
          <p:cNvPr id="5" name="Rectangle 4"/>
          <p:cNvSpPr>
            <a:spLocks noChangeArrowheads="1"/>
          </p:cNvSpPr>
          <p:nvPr/>
        </p:nvSpPr>
        <p:spPr bwMode="auto">
          <a:xfrm>
            <a:off x="1447800" y="2808288"/>
            <a:ext cx="517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XX</a:t>
            </a:r>
            <a:endParaRPr lang="en-US">
              <a:solidFill>
                <a:srgbClr val="FF0000"/>
              </a:solidFill>
            </a:endParaRPr>
          </a:p>
        </p:txBody>
      </p:sp>
      <p:sp>
        <p:nvSpPr>
          <p:cNvPr id="6" name="Rectangle 5"/>
          <p:cNvSpPr>
            <a:spLocks noChangeArrowheads="1"/>
          </p:cNvSpPr>
          <p:nvPr/>
        </p:nvSpPr>
        <p:spPr bwMode="auto">
          <a:xfrm>
            <a:off x="3022600" y="2808288"/>
            <a:ext cx="2479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các cuộc phát kiến địa lí </a:t>
            </a:r>
            <a:endParaRPr lang="en-US">
              <a:solidFill>
                <a:srgbClr val="FF0000"/>
              </a:solidFill>
            </a:endParaRPr>
          </a:p>
        </p:txBody>
      </p:sp>
      <p:sp>
        <p:nvSpPr>
          <p:cNvPr id="7" name="Rectangle 6"/>
          <p:cNvSpPr>
            <a:spLocks noChangeArrowheads="1"/>
          </p:cNvSpPr>
          <p:nvPr/>
        </p:nvSpPr>
        <p:spPr bwMode="auto">
          <a:xfrm>
            <a:off x="6557963" y="2808288"/>
            <a:ext cx="1858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tìm kiếm việc làm</a:t>
            </a:r>
            <a:endParaRPr lang="en-US">
              <a:solidFill>
                <a:srgbClr val="FF0000"/>
              </a:solidFill>
            </a:endParaRPr>
          </a:p>
        </p:txBody>
      </p:sp>
      <p:sp>
        <p:nvSpPr>
          <p:cNvPr id="8" name="Rectangle 7"/>
          <p:cNvSpPr>
            <a:spLocks noChangeArrowheads="1"/>
          </p:cNvSpPr>
          <p:nvPr/>
        </p:nvSpPr>
        <p:spPr bwMode="auto">
          <a:xfrm>
            <a:off x="4114800" y="3213100"/>
            <a:ext cx="15700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cs typeface="Times New Roman" pitchFamily="18" charset="0"/>
              </a:rPr>
              <a:t>Người nhập cư</a:t>
            </a:r>
          </a:p>
        </p:txBody>
      </p:sp>
      <p:sp>
        <p:nvSpPr>
          <p:cNvPr id="9" name="Rectangle 8"/>
          <p:cNvSpPr>
            <a:spLocks noChangeArrowheads="1"/>
          </p:cNvSpPr>
          <p:nvPr/>
        </p:nvSpPr>
        <p:spPr bwMode="auto">
          <a:xfrm>
            <a:off x="7964488" y="3657600"/>
            <a:ext cx="903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vi-VN">
                <a:solidFill>
                  <a:srgbClr val="FF0000"/>
                </a:solidFill>
                <a:latin typeface="Times New Roman" pitchFamily="18" charset="0"/>
                <a:ea typeface="Calibri" pitchFamily="34" charset="0"/>
                <a:cs typeface="Calibri" pitchFamily="34" charset="0"/>
              </a:rPr>
              <a:t>châu Á </a:t>
            </a:r>
            <a:endParaRPr lang="en-US">
              <a:solidFill>
                <a:srgbClr val="FF0000"/>
              </a:solidFill>
            </a:endParaRPr>
          </a:p>
        </p:txBody>
      </p:sp>
      <p:sp>
        <p:nvSpPr>
          <p:cNvPr id="10" name="Rectangle 9"/>
          <p:cNvSpPr>
            <a:spLocks noChangeArrowheads="1"/>
          </p:cNvSpPr>
          <p:nvPr/>
        </p:nvSpPr>
        <p:spPr bwMode="auto">
          <a:xfrm>
            <a:off x="10323513" y="3624263"/>
            <a:ext cx="9096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Bắc Phi</a:t>
            </a:r>
            <a:endParaRPr lang="en-US">
              <a:solidFill>
                <a:srgbClr val="FF0000"/>
              </a:solidFill>
            </a:endParaRPr>
          </a:p>
        </p:txBody>
      </p:sp>
      <p:sp>
        <p:nvSpPr>
          <p:cNvPr id="11" name="Rectangle 10"/>
          <p:cNvSpPr>
            <a:spLocks noChangeArrowheads="1"/>
          </p:cNvSpPr>
          <p:nvPr/>
        </p:nvSpPr>
        <p:spPr bwMode="auto">
          <a:xfrm>
            <a:off x="5905500" y="4064000"/>
            <a:ext cx="2217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Nam Âu và Đông Âu </a:t>
            </a:r>
            <a:endParaRPr lang="en-US">
              <a:solidFill>
                <a:srgbClr val="FF0000"/>
              </a:solidFill>
            </a:endParaRPr>
          </a:p>
        </p:txBody>
      </p:sp>
      <p:sp>
        <p:nvSpPr>
          <p:cNvPr id="12" name="Rectangle 11"/>
          <p:cNvSpPr>
            <a:spLocks noChangeArrowheads="1"/>
          </p:cNvSpPr>
          <p:nvPr/>
        </p:nvSpPr>
        <p:spPr bwMode="auto">
          <a:xfrm>
            <a:off x="3022600" y="4887913"/>
            <a:ext cx="8559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Giải quyết tình trạng thiếu hụt lao động, tăng nhu cầu các sản phẩm và dịch vụ.</a:t>
            </a:r>
            <a:endParaRPr lang="en-US">
              <a:solidFill>
                <a:srgbClr val="FF0000"/>
              </a:solidFill>
            </a:endParaRPr>
          </a:p>
        </p:txBody>
      </p:sp>
      <p:sp>
        <p:nvSpPr>
          <p:cNvPr id="13" name="Rectangle 12"/>
          <p:cNvSpPr>
            <a:spLocks noChangeArrowheads="1"/>
          </p:cNvSpPr>
          <p:nvPr/>
        </p:nvSpPr>
        <p:spPr bwMode="auto">
          <a:xfrm>
            <a:off x="3028950" y="5319713"/>
            <a:ext cx="68770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Việc nhập cư trái phép gây ra nhiều khó khăn trong phát triển kinh tế - xã hội và an ninh trật tự đối với các quốc gia</a:t>
            </a:r>
            <a:endParaRPr lang="en-US">
              <a:solidFill>
                <a:srgbClr val="FF0000"/>
              </a:solidFill>
            </a:endParaRPr>
          </a:p>
        </p:txBody>
      </p:sp>
    </p:spTree>
    <p:extLst>
      <p:ext uri="{BB962C8B-B14F-4D97-AF65-F5344CB8AC3E}">
        <p14:creationId xmlns:p14="http://schemas.microsoft.com/office/powerpoint/2010/main" xmlns="" val="365771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 xmlns:a16="http://schemas.microsoft.com/office/drawing/2014/main" id="{0423C0B3-5B22-4693-AE30-34D1671A772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135960"/>
            <a:ext cx="1590445" cy="893628"/>
          </a:xfrm>
          <a:prstGeom prst="rect">
            <a:avLst/>
          </a:prstGeom>
        </p:spPr>
      </p:pic>
      <p:sp>
        <p:nvSpPr>
          <p:cNvPr id="9" name="Rectangle 8">
            <a:extLst>
              <a:ext uri="{FF2B5EF4-FFF2-40B4-BE49-F238E27FC236}">
                <a16:creationId xmlns="" xmlns:a16="http://schemas.microsoft.com/office/drawing/2014/main"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a:solidFill>
                  <a:srgbClr val="3333FF"/>
                </a:solidFill>
                <a:latin typeface="Arial" panose="020B0604020202020204" pitchFamily="34" charset="0"/>
                <a:cs typeface="Arial" panose="020B0604020202020204" pitchFamily="34" charset="0"/>
              </a:rPr>
              <a:t>- Đặc điểm di cư ở châu Âu:</a:t>
            </a:r>
            <a:endParaRPr lang="en-US" sz="3200">
              <a:solidFill>
                <a:srgbClr val="3333FF"/>
              </a:solidFill>
            </a:endParaRPr>
          </a:p>
        </p:txBody>
      </p:sp>
      <p:sp>
        <p:nvSpPr>
          <p:cNvPr id="10" name="Rectangle 9">
            <a:extLst>
              <a:ext uri="{FF2B5EF4-FFF2-40B4-BE49-F238E27FC236}">
                <a16:creationId xmlns="" xmlns:a16="http://schemas.microsoft.com/office/drawing/2014/main"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a:t>
            </a:r>
            <a:r>
              <a:rPr lang="vi-VN" sz="3400" u="sng">
                <a:solidFill>
                  <a:srgbClr val="FF0000"/>
                </a:solidFill>
                <a:latin typeface="Arial" panose="020B0604020202020204" pitchFamily="34" charset="0"/>
                <a:cs typeface="Arial" panose="020B0604020202020204" pitchFamily="34" charset="0"/>
              </a:rPr>
              <a:t>thế kỉ XV</a:t>
            </a:r>
            <a:r>
              <a:rPr lang="vi-VN" sz="3400">
                <a:solidFill>
                  <a:srgbClr val="3333FF"/>
                </a:solidFill>
                <a:latin typeface="Arial" panose="020B0604020202020204" pitchFamily="34" charset="0"/>
                <a:cs typeface="Arial" panose="020B0604020202020204" pitchFamily="34" charset="0"/>
              </a:rPr>
              <a:t>, với các cuộc phát kiến địa lí, người châu Âu đã </a:t>
            </a:r>
            <a:r>
              <a:rPr lang="vi-VN" sz="3400" u="sng">
                <a:solidFill>
                  <a:srgbClr val="FF0000"/>
                </a:solidFill>
                <a:latin typeface="Arial" panose="020B0604020202020204" pitchFamily="34" charset="0"/>
                <a:cs typeface="Arial" panose="020B0604020202020204" pitchFamily="34" charset="0"/>
              </a:rPr>
              <a:t>di cư </a:t>
            </a:r>
            <a:r>
              <a:rPr lang="vi-VN" sz="3400">
                <a:solidFill>
                  <a:srgbClr val="3333FF"/>
                </a:solidFill>
                <a:latin typeface="Arial" panose="020B0604020202020204" pitchFamily="34" charset="0"/>
                <a:cs typeface="Arial" panose="020B0604020202020204" pitchFamily="34" charset="0"/>
              </a:rPr>
              <a:t>đến khai phá các vùng đất mới ở châu Mỹ.</a:t>
            </a:r>
            <a:endParaRPr lang="en-US" sz="3200">
              <a:solidFill>
                <a:srgbClr val="3333FF"/>
              </a:solidFill>
            </a:endParaRPr>
          </a:p>
        </p:txBody>
      </p:sp>
      <p:sp>
        <p:nvSpPr>
          <p:cNvPr id="11" name="Rectangle 10">
            <a:extLst>
              <a:ext uri="{FF2B5EF4-FFF2-40B4-BE49-F238E27FC236}">
                <a16:creationId xmlns="" xmlns:a16="http://schemas.microsoft.com/office/drawing/2014/main" id="{EF8CAE98-F65D-4A99-9284-F524D67067CF}"/>
              </a:ext>
            </a:extLst>
          </p:cNvPr>
          <p:cNvSpPr/>
          <p:nvPr/>
        </p:nvSpPr>
        <p:spPr>
          <a:xfrm>
            <a:off x="240860" y="4496852"/>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châu Âu chủ yếu chủ yếu là lao động từ các khu vực </a:t>
            </a:r>
            <a:r>
              <a:rPr lang="vi-VN" sz="3400" u="sng">
                <a:solidFill>
                  <a:srgbClr val="FF0000"/>
                </a:solidFill>
                <a:latin typeface="Arial" panose="020B0604020202020204" pitchFamily="34" charset="0"/>
                <a:cs typeface="Arial" panose="020B0604020202020204" pitchFamily="34" charset="0"/>
              </a:rPr>
              <a:t>châu Á và Bắc Phi.</a:t>
            </a:r>
            <a:endParaRPr lang="en-US" sz="3200">
              <a:solidFill>
                <a:srgbClr val="3333FF"/>
              </a:solidFill>
            </a:endParaRPr>
          </a:p>
        </p:txBody>
      </p:sp>
      <p:sp>
        <p:nvSpPr>
          <p:cNvPr id="12" name="Rectangle 11">
            <a:extLst>
              <a:ext uri="{FF2B5EF4-FFF2-40B4-BE49-F238E27FC236}">
                <a16:creationId xmlns="" xmlns:a16="http://schemas.microsoft.com/office/drawing/2014/main" id="{135017C7-E980-485C-BE46-229834BFFE7B}"/>
              </a:ext>
            </a:extLst>
          </p:cNvPr>
          <p:cNvSpPr/>
          <p:nvPr/>
        </p:nvSpPr>
        <p:spPr>
          <a:xfrm>
            <a:off x="240861" y="2823480"/>
            <a:ext cx="11608903" cy="166199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giữa </a:t>
            </a:r>
            <a:r>
              <a:rPr lang="vi-VN" sz="3400" u="sng">
                <a:solidFill>
                  <a:srgbClr val="FF0000"/>
                </a:solidFill>
                <a:latin typeface="Arial" panose="020B0604020202020204" pitchFamily="34" charset="0"/>
                <a:cs typeface="Arial" panose="020B0604020202020204" pitchFamily="34" charset="0"/>
              </a:rPr>
              <a:t>thế kỉ XX </a:t>
            </a:r>
            <a:r>
              <a:rPr lang="vi-VN" sz="3400">
                <a:solidFill>
                  <a:srgbClr val="3333FF"/>
                </a:solidFill>
                <a:latin typeface="Arial" panose="020B0604020202020204" pitchFamily="34" charset="0"/>
                <a:cs typeface="Arial" panose="020B0604020202020204" pitchFamily="34" charset="0"/>
              </a:rPr>
              <a:t>– nay: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vào châu Âu </a:t>
            </a:r>
            <a:r>
              <a:rPr lang="vi-VN" sz="3400" u="sng">
                <a:solidFill>
                  <a:srgbClr val="FF0000"/>
                </a:solidFill>
                <a:latin typeface="Arial" panose="020B0604020202020204" pitchFamily="34" charset="0"/>
                <a:cs typeface="Arial" panose="020B0604020202020204" pitchFamily="34" charset="0"/>
              </a:rPr>
              <a:t>tăng mạnh </a:t>
            </a:r>
            <a:r>
              <a:rPr lang="vi-VN" sz="3400">
                <a:solidFill>
                  <a:srgbClr val="3333FF"/>
                </a:solidFill>
                <a:latin typeface="Arial" panose="020B0604020202020204" pitchFamily="34" charset="0"/>
                <a:cs typeface="Arial" panose="020B0604020202020204" pitchFamily="34" charset="0"/>
              </a:rPr>
              <a:t>(năm 2019, tiếp nhận </a:t>
            </a:r>
            <a:r>
              <a:rPr lang="vi-VN" sz="3400" u="sng">
                <a:solidFill>
                  <a:srgbClr val="FF0000"/>
                </a:solidFill>
                <a:latin typeface="Arial" panose="020B0604020202020204" pitchFamily="34" charset="0"/>
                <a:cs typeface="Arial" panose="020B0604020202020204" pitchFamily="34" charset="0"/>
              </a:rPr>
              <a:t>86,7 triệu người di cư </a:t>
            </a:r>
            <a:r>
              <a:rPr lang="vi-VN" sz="3400">
                <a:solidFill>
                  <a:srgbClr val="3333FF"/>
                </a:solidFill>
                <a:latin typeface="Arial" panose="020B0604020202020204" pitchFamily="34" charset="0"/>
                <a:cs typeface="Arial" panose="020B0604020202020204" pitchFamily="34" charset="0"/>
              </a:rPr>
              <a:t>quốc tế).</a:t>
            </a:r>
          </a:p>
        </p:txBody>
      </p:sp>
      <p:sp>
        <p:nvSpPr>
          <p:cNvPr id="13" name="Rectangle 12">
            <a:extLst>
              <a:ext uri="{FF2B5EF4-FFF2-40B4-BE49-F238E27FC236}">
                <a16:creationId xmlns="" xmlns:a16="http://schemas.microsoft.com/office/drawing/2014/main" id="{B263A0FD-837E-4891-87A6-8749F28DB88A}"/>
              </a:ext>
            </a:extLst>
          </p:cNvPr>
          <p:cNvSpPr/>
          <p:nvPr/>
        </p:nvSpPr>
        <p:spPr>
          <a:xfrm>
            <a:off x="132520" y="5617986"/>
            <a:ext cx="11383616" cy="1219886"/>
          </a:xfrm>
          <a:prstGeom prst="rect">
            <a:avLst/>
          </a:prstGeom>
        </p:spPr>
        <p:txBody>
          <a:bodyPr wrap="square">
            <a:spAutoFit/>
          </a:bodyPr>
          <a:lstStyle/>
          <a:p>
            <a:pPr indent="180340" algn="just">
              <a:lnSpc>
                <a:spcPct val="120000"/>
              </a:lnSpc>
              <a:spcAft>
                <a:spcPts val="0"/>
              </a:spcAft>
            </a:pP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Do nhu cầu về nguồn lao động và </a:t>
            </a:r>
            <a:r>
              <a:rPr lang="en-US" sz="3200" u="sng">
                <a:solidFill>
                  <a:srgbClr val="FF0000"/>
                </a:solidFill>
                <a:latin typeface="Arial" panose="020B0604020202020204" pitchFamily="34" charset="0"/>
                <a:ea typeface="Times New Roman" panose="02020603050405020304" pitchFamily="18" charset="0"/>
                <a:cs typeface="Arial" panose="020B0604020202020204" pitchFamily="34" charset="0"/>
              </a:rPr>
              <a:t>tìm kiếm việc làm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nên di c</a:t>
            </a:r>
            <a:r>
              <a:rPr lang="vi-VN" sz="3200">
                <a:solidFill>
                  <a:srgbClr val="3333FF"/>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4" name="Picture 13" descr="book9">
            <a:extLst>
              <a:ext uri="{FF2B5EF4-FFF2-40B4-BE49-F238E27FC236}">
                <a16:creationId xmlns="" xmlns:a16="http://schemas.microsoft.com/office/drawing/2014/main" id="{331D8997-6C93-44BC-BA4B-8DB6CDCEC444}"/>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87967" y="72022"/>
            <a:ext cx="1273795" cy="87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 xmlns:a16="http://schemas.microsoft.com/office/drawing/2014/main" id="{F67CCAD9-F704-4D04-B13E-FDA123A2D9ED}"/>
              </a:ext>
            </a:extLst>
          </p:cNvPr>
          <p:cNvPicPr>
            <a:picLocks noChangeAspect="1"/>
          </p:cNvPicPr>
          <p:nvPr/>
        </p:nvPicPr>
        <p:blipFill rotWithShape="1">
          <a:blip r:embed="rId3" cstate="print"/>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 xmlns:a16="http://schemas.microsoft.com/office/drawing/2014/main"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 xmlns:a16="http://schemas.microsoft.com/office/drawing/2014/main"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 xmlns:a16="http://schemas.microsoft.com/office/drawing/2014/main"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 xmlns:a16="http://schemas.microsoft.com/office/drawing/2014/main"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 xmlns:a16="http://schemas.microsoft.com/office/drawing/2014/main"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 xmlns:a16="http://schemas.microsoft.com/office/drawing/2014/main"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 xmlns:a16="http://schemas.microsoft.com/office/drawing/2014/main" id="{044C8F43-DBEF-4443-9828-72D6A902AD9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26144"/>
            <a:ext cx="1590447" cy="893629"/>
          </a:xfrm>
          <a:prstGeom prst="rect">
            <a:avLst/>
          </a:prstGeom>
        </p:spPr>
      </p:pic>
    </p:spTree>
    <p:extLst>
      <p:ext uri="{BB962C8B-B14F-4D97-AF65-F5344CB8AC3E}">
        <p14:creationId xmlns:p14="http://schemas.microsoft.com/office/powerpoint/2010/main" xmlns=""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 xmlns:a16="http://schemas.microsoft.com/office/drawing/2014/main" id="{0423C0B3-5B22-4693-AE30-34D1671A772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26144"/>
            <a:ext cx="1590447" cy="893629"/>
          </a:xfrm>
          <a:prstGeom prst="rect">
            <a:avLst/>
          </a:prstGeom>
        </p:spPr>
      </p:pic>
      <p:sp>
        <p:nvSpPr>
          <p:cNvPr id="9" name="Rectangle 8">
            <a:extLst>
              <a:ext uri="{FF2B5EF4-FFF2-40B4-BE49-F238E27FC236}">
                <a16:creationId xmlns="" xmlns:a16="http://schemas.microsoft.com/office/drawing/2014/main"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a:solidFill>
                  <a:srgbClr val="3333FF"/>
                </a:solidFill>
                <a:latin typeface="Arial" panose="020B0604020202020204" pitchFamily="34" charset="0"/>
                <a:cs typeface="Arial" panose="020B0604020202020204" pitchFamily="34" charset="0"/>
              </a:rPr>
              <a:t>- </a:t>
            </a:r>
            <a:r>
              <a:rPr lang="en-US" sz="4000" b="1">
                <a:solidFill>
                  <a:srgbClr val="3333FF"/>
                </a:solidFill>
                <a:latin typeface="Arial" panose="020B0604020202020204" pitchFamily="34" charset="0"/>
                <a:cs typeface="Arial" panose="020B0604020202020204" pitchFamily="34" charset="0"/>
              </a:rPr>
              <a:t>Thuận lợi:</a:t>
            </a:r>
            <a:endParaRPr lang="en-US" sz="4000">
              <a:solidFill>
                <a:srgbClr val="3333FF"/>
              </a:solidFill>
              <a:latin typeface="Arial" panose="020B0604020202020204" pitchFamily="34" charset="0"/>
              <a:cs typeface="Arial" panose="020B0604020202020204" pitchFamily="34" charset="0"/>
            </a:endParaRPr>
          </a:p>
          <a:p>
            <a:pPr algn="just"/>
            <a:r>
              <a:rPr lang="en-US" sz="4000">
                <a:solidFill>
                  <a:srgbClr val="3333FF"/>
                </a:solidFill>
                <a:latin typeface="Arial" panose="020B0604020202020204" pitchFamily="34" charset="0"/>
                <a:cs typeface="Arial" panose="020B0604020202020204" pitchFamily="34" charset="0"/>
              </a:rPr>
              <a:t>+ Giải quyết tình trạng thiếu lao động</a:t>
            </a:r>
          </a:p>
          <a:p>
            <a:pPr algn="just"/>
            <a:r>
              <a:rPr lang="en-US" sz="4000">
                <a:solidFill>
                  <a:srgbClr val="3333FF"/>
                </a:solidFill>
                <a:latin typeface="Arial" panose="020B0604020202020204" pitchFamily="34" charset="0"/>
                <a:cs typeface="Arial" panose="020B0604020202020204" pitchFamily="34" charset="0"/>
              </a:rPr>
              <a:t>+ Tăng nhu cầu các sản phẩm và dịch vụ.</a:t>
            </a:r>
          </a:p>
        </p:txBody>
      </p:sp>
      <p:sp>
        <p:nvSpPr>
          <p:cNvPr id="10" name="Rectangle 9">
            <a:extLst>
              <a:ext uri="{FF2B5EF4-FFF2-40B4-BE49-F238E27FC236}">
                <a16:creationId xmlns="" xmlns:a16="http://schemas.microsoft.com/office/drawing/2014/main"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a:solidFill>
                  <a:srgbClr val="3333FF"/>
                </a:solidFill>
                <a:latin typeface="Arial" panose="020B0604020202020204" pitchFamily="34" charset="0"/>
                <a:cs typeface="Arial" panose="020B0604020202020204" pitchFamily="34" charset="0"/>
              </a:rPr>
              <a:t>Khó khăn:</a:t>
            </a:r>
            <a:r>
              <a:rPr lang="en-US" sz="4000">
                <a:solidFill>
                  <a:srgbClr val="3333FF"/>
                </a:solidFill>
                <a:latin typeface="Arial" panose="020B0604020202020204" pitchFamily="34" charset="0"/>
                <a:cs typeface="Arial" panose="020B0604020202020204" pitchFamily="34" charset="0"/>
              </a:rPr>
              <a:t>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P</a:t>
            </a:r>
            <a:r>
              <a:rPr lang="en-US" sz="4000">
                <a:solidFill>
                  <a:srgbClr val="3333FF"/>
                </a:solidFill>
                <a:latin typeface="Arial" panose="020B0604020202020204" pitchFamily="34" charset="0"/>
                <a:cs typeface="Arial" panose="020B0604020202020204" pitchFamily="34" charset="0"/>
              </a:rPr>
              <a:t>hát triển kinh tế- xã hội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A</a:t>
            </a:r>
            <a:r>
              <a:rPr lang="en-US" sz="4000">
                <a:solidFill>
                  <a:srgbClr val="3333FF"/>
                </a:solidFill>
                <a:latin typeface="Arial" panose="020B0604020202020204" pitchFamily="34" charset="0"/>
                <a:cs typeface="Arial" panose="020B0604020202020204" pitchFamily="34" charset="0"/>
              </a:rPr>
              <a:t>n ninh trật tự</a:t>
            </a:r>
            <a:endParaRPr lang="en-US"/>
          </a:p>
        </p:txBody>
      </p:sp>
      <p:pic>
        <p:nvPicPr>
          <p:cNvPr id="11" name="Picture 10">
            <a:extLst>
              <a:ext uri="{FF2B5EF4-FFF2-40B4-BE49-F238E27FC236}">
                <a16:creationId xmlns="" xmlns:a16="http://schemas.microsoft.com/office/drawing/2014/main" id="{2998FF52-EDCE-433D-BB5E-9D6EAFB00A79}"/>
              </a:ext>
            </a:extLst>
          </p:cNvPr>
          <p:cNvPicPr>
            <a:picLocks noChangeAspect="1"/>
          </p:cNvPicPr>
          <p:nvPr/>
        </p:nvPicPr>
        <p:blipFill>
          <a:blip r:embed="rId3"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3" name="Rectangle 2"/>
          <p:cNvSpPr/>
          <p:nvPr/>
        </p:nvSpPr>
        <p:spPr>
          <a:xfrm>
            <a:off x="990600" y="1824038"/>
            <a:ext cx="10591800" cy="4229100"/>
          </a:xfrm>
          <a:prstGeom prst="rect">
            <a:avLst/>
          </a:prstGeom>
        </p:spPr>
        <p:txBody>
          <a:bodyPr>
            <a:spAutoFit/>
          </a:bodyPr>
          <a:lstStyle/>
          <a:p>
            <a:pPr marL="342900" indent="-342900" algn="just">
              <a:lnSpc>
                <a:spcPct val="115000"/>
              </a:lnSpc>
              <a:spcBef>
                <a:spcPts val="600"/>
              </a:spcBef>
              <a:buFont typeface="Times New Roman" pitchFamily="18" charset="0"/>
              <a:buChar char="-"/>
            </a:pPr>
            <a:r>
              <a:rPr lang="vi-VN" sz="2400" b="1" dirty="0">
                <a:solidFill>
                  <a:srgbClr val="000000"/>
                </a:solidFill>
                <a:latin typeface="Times New Roman" pitchFamily="18" charset="0"/>
                <a:cs typeface="Times New Roman" pitchFamily="18" charset="0"/>
              </a:rPr>
              <a:t>Di cư ở châu Âu diễ</a:t>
            </a:r>
            <a:r>
              <a:rPr lang="en-US" sz="2400" b="1" dirty="0">
                <a:solidFill>
                  <a:srgbClr val="000000"/>
                </a:solidFill>
                <a:latin typeface="Constantia" pitchFamily="18" charset="0"/>
                <a:cs typeface="Times New Roman" pitchFamily="18" charset="0"/>
              </a:rPr>
              <a:t>n </a:t>
            </a:r>
            <a:r>
              <a:rPr lang="en-US" sz="2400" b="1" dirty="0" err="1">
                <a:solidFill>
                  <a:srgbClr val="000000"/>
                </a:solidFill>
                <a:latin typeface="Constantia" pitchFamily="18" charset="0"/>
                <a:cs typeface="Times New Roman" pitchFamily="18" charset="0"/>
              </a:rPr>
              <a:t>ra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trong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lịch</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sử</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t</a:t>
            </a:r>
            <a:r>
              <a:rPr lang="vi-VN" sz="2400" b="1" dirty="0">
                <a:solidFill>
                  <a:srgbClr val="000000"/>
                </a:solidFill>
                <a:latin typeface="Times New Roman" pitchFamily="18" charset="0"/>
                <a:cs typeface="Times New Roman" pitchFamily="18" charset="0"/>
              </a:rPr>
              <a:t>rở nên phổ biến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giữa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thế</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kỉ</a:t>
            </a:r>
            <a:r>
              <a:rPr lang="en-US" sz="2400" b="1" dirty="0">
                <a:solidFill>
                  <a:srgbClr val="000000"/>
                </a:solidFill>
                <a:latin typeface="Constantia" pitchFamily="18" charset="0"/>
                <a:cs typeface="Times New Roman" pitchFamily="18" charset="0"/>
              </a:rPr>
              <a:t> XX do </a:t>
            </a:r>
            <a:r>
              <a:rPr lang="en-US" sz="2400" b="1" dirty="0" err="1">
                <a:solidFill>
                  <a:srgbClr val="000000"/>
                </a:solidFill>
                <a:latin typeface="Constantia" pitchFamily="18" charset="0"/>
                <a:cs typeface="Times New Roman" pitchFamily="18" charset="0"/>
              </a:rPr>
              <a:t>các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cuộc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phát</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địa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lí</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tìm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việc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làm</a:t>
            </a:r>
            <a:r>
              <a:rPr lang="en-US" sz="2400" b="1" dirty="0">
                <a:solidFill>
                  <a:srgbClr val="000000"/>
                </a:solidFill>
                <a:latin typeface="Constantia" pitchFamily="18" charset="0"/>
                <a:cs typeface="Times New Roman" pitchFamily="18" charset="0"/>
              </a:rPr>
              <a:t>.</a:t>
            </a: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Hiện nay, châu Âu c</a:t>
            </a:r>
            <a:r>
              <a:rPr lang="en-US" sz="2400" b="1" dirty="0">
                <a:solidFill>
                  <a:srgbClr val="000000"/>
                </a:solidFill>
                <a:latin typeface="Constantia" pitchFamily="18" charset="0"/>
                <a:cs typeface="Times New Roman" pitchFamily="18" charset="0"/>
              </a:rPr>
              <a:t>ó </a:t>
            </a:r>
            <a:r>
              <a:rPr lang="en-US" sz="2400" b="1" dirty="0" err="1">
                <a:solidFill>
                  <a:srgbClr val="000000"/>
                </a:solidFill>
                <a:latin typeface="Constantia" pitchFamily="18" charset="0"/>
                <a:cs typeface="Times New Roman" pitchFamily="18" charset="0"/>
              </a:rPr>
              <a:t>người</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nhập</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cư</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lớn</a:t>
            </a:r>
            <a:r>
              <a:rPr lang="vi-VN" sz="2400" b="1" dirty="0">
                <a:solidFill>
                  <a:srgbClr val="000000"/>
                </a:solidFill>
                <a:latin typeface="Times New Roman" pitchFamily="18" charset="0"/>
                <a:cs typeface="Times New Roman" pitchFamily="18" charset="0"/>
              </a:rPr>
              <a:t> nhất thế giới.</a:t>
            </a:r>
            <a:endParaRPr lang="en-US" sz="2400" b="1" dirty="0">
              <a:solidFill>
                <a:srgbClr val="606060"/>
              </a:solidFill>
              <a:latin typeface="Constantia" pitchFamily="18" charset="0"/>
              <a:cs typeface="Times New Roman" pitchFamily="18" charset="0"/>
            </a:endParaRP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Nhập cư đến châu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chủ</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yếu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lao</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động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vi-VN" sz="2400" b="1" dirty="0">
                <a:solidFill>
                  <a:srgbClr val="000000"/>
                </a:solidFill>
                <a:latin typeface="Times New Roman" pitchFamily="18" charset="0"/>
                <a:cs typeface="Times New Roman" pitchFamily="18" charset="0"/>
              </a:rPr>
              <a:t> châu Á 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Bắc</a:t>
            </a:r>
            <a:r>
              <a:rPr lang="en-US" sz="2400" b="1" dirty="0">
                <a:solidFill>
                  <a:srgbClr val="000000"/>
                </a:solidFill>
                <a:latin typeface="Constantia" pitchFamily="18" charset="0"/>
                <a:cs typeface="Times New Roman" pitchFamily="18" charset="0"/>
              </a:rPr>
              <a:t> Phi. </a:t>
            </a:r>
            <a:r>
              <a:rPr lang="vi-VN" sz="2400" b="1" dirty="0">
                <a:solidFill>
                  <a:srgbClr val="000000"/>
                </a:solidFill>
                <a:latin typeface="Times New Roman" pitchFamily="18" charset="0"/>
                <a:cs typeface="Times New Roman" pitchFamily="18" charset="0"/>
              </a:rPr>
              <a:t>Ở châu Âu, lao động di chuyến t</a:t>
            </a:r>
            <a:r>
              <a:rPr lang="en-US" sz="2400" b="1" dirty="0">
                <a:solidFill>
                  <a:srgbClr val="000000"/>
                </a:solidFill>
                <a:latin typeface="Constantia" pitchFamily="18" charset="0"/>
                <a:cs typeface="Times New Roman" pitchFamily="18" charset="0"/>
              </a:rPr>
              <a:t>ừ Nam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Đông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đến Tây Âu.</a:t>
            </a:r>
            <a:endParaRPr lang="en-US" sz="2400" b="1" dirty="0">
              <a:solidFill>
                <a:srgbClr val="606060"/>
              </a:solidFill>
              <a:latin typeface="Constantia" pitchFamily="18" charset="0"/>
              <a:cs typeface="Times New Roman" pitchFamily="18"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và khó k</a:t>
            </a:r>
            <a:r>
              <a:rPr lang="en-US" sz="2400" b="1" dirty="0" err="1">
                <a:solidFill>
                  <a:srgbClr val="000000"/>
                </a:solidFill>
                <a:latin typeface="Constantia" pitchFamily="18" charset="0"/>
                <a:cs typeface="Arial" charset="0"/>
              </a:rPr>
              <a:t>hăn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của</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người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nhập</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cư</a:t>
            </a:r>
            <a:r>
              <a:rPr lang="en-US" sz="2400" b="1" dirty="0">
                <a:solidFill>
                  <a:srgbClr val="000000"/>
                </a:solidFill>
                <a:latin typeface="Constantia" pitchFamily="18" charset="0"/>
                <a:cs typeface="Arial" charset="0"/>
              </a:rPr>
              <a:t> ở</a:t>
            </a:r>
            <a:r>
              <a:rPr lang="vi-VN" sz="2400" b="1" dirty="0">
                <a:solidFill>
                  <a:srgbClr val="000000"/>
                </a:solidFill>
                <a:latin typeface="Times New Roman" pitchFamily="18" charset="0"/>
                <a:cs typeface="Arial" charset="0"/>
              </a:rPr>
              <a:t> châu Âu:</a:t>
            </a:r>
            <a:endParaRPr lang="en-US" sz="2400" b="1" dirty="0">
              <a:solidFill>
                <a:srgbClr val="606060"/>
              </a:solidFill>
              <a:latin typeface="Constantia" pitchFamily="18" charset="0"/>
              <a:cs typeface="Arial"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a:t>
            </a:r>
            <a:r>
              <a:rPr lang="en-US" sz="2400" b="1" dirty="0" err="1">
                <a:solidFill>
                  <a:srgbClr val="000000"/>
                </a:solidFill>
                <a:latin typeface="Constantia" pitchFamily="18" charset="0"/>
                <a:cs typeface="Arial" charset="0"/>
              </a:rPr>
              <a:t>Giải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quyết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tình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trạng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thiếu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hụt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lao</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động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tăng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cầu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các</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sản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phẩm</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và</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dịch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vụ</a:t>
            </a:r>
            <a:r>
              <a:rPr lang="en-US" sz="2400" b="1" dirty="0">
                <a:solidFill>
                  <a:srgbClr val="000000"/>
                </a:solidFill>
                <a:latin typeface="Constantia" pitchFamily="18" charset="0"/>
                <a:cs typeface="Arial" charset="0"/>
              </a:rPr>
              <a:t>.</a:t>
            </a:r>
            <a:endParaRPr lang="en-US" sz="2400" b="1" dirty="0">
              <a:solidFill>
                <a:srgbClr val="606060"/>
              </a:solidFill>
              <a:latin typeface="Constantia" pitchFamily="18" charset="0"/>
              <a:cs typeface="Arial" charset="0"/>
            </a:endParaRPr>
          </a:p>
          <a:p>
            <a:pPr marL="342900" indent="-342900" algn="just"/>
            <a:r>
              <a:rPr lang="en-US" sz="2400" b="1" dirty="0">
                <a:solidFill>
                  <a:srgbClr val="000000"/>
                </a:solidFill>
                <a:latin typeface="Constantia" pitchFamily="18" charset="0"/>
                <a:ea typeface="Calibri" pitchFamily="34" charset="0"/>
                <a:cs typeface="Calibri" pitchFamily="34" charset="0"/>
              </a:rPr>
              <a:t>+ </a:t>
            </a:r>
            <a:r>
              <a:rPr lang="vi-VN" sz="2400" b="1" dirty="0">
                <a:solidFill>
                  <a:srgbClr val="000000"/>
                </a:solidFill>
                <a:latin typeface="Times New Roman" pitchFamily="18" charset="0"/>
                <a:ea typeface="Calibri" pitchFamily="34" charset="0"/>
                <a:cs typeface="Calibri" pitchFamily="34" charset="0"/>
              </a:rPr>
              <a:t>Khó 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Việc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nhập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cư</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trái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phép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gây</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ra</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nhiều</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khó</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trong</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phát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triển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tế</a:t>
            </a:r>
            <a:r>
              <a:rPr lang="en-US" sz="2400" b="1" dirty="0">
                <a:solidFill>
                  <a:srgbClr val="000000"/>
                </a:solidFill>
                <a:latin typeface="Constantia" pitchFamily="18" charset="0"/>
                <a:ea typeface="Calibri" pitchFamily="34" charset="0"/>
                <a:cs typeface="Calibri" pitchFamily="34" charset="0"/>
              </a:rPr>
              <a:t> - </a:t>
            </a:r>
            <a:r>
              <a:rPr lang="en-US" sz="2400" b="1" dirty="0" err="1">
                <a:solidFill>
                  <a:srgbClr val="000000"/>
                </a:solidFill>
                <a:latin typeface="Constantia" pitchFamily="18" charset="0"/>
                <a:ea typeface="Calibri" pitchFamily="34" charset="0"/>
                <a:cs typeface="Calibri" pitchFamily="34" charset="0"/>
              </a:rPr>
              <a:t>xã</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hội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và</a:t>
            </a:r>
            <a:r>
              <a:rPr lang="en-US" sz="2400" b="1" dirty="0">
                <a:solidFill>
                  <a:srgbClr val="000000"/>
                </a:solidFill>
                <a:latin typeface="Constantia" pitchFamily="18" charset="0"/>
                <a:ea typeface="Calibri" pitchFamily="34" charset="0"/>
                <a:cs typeface="Calibri" pitchFamily="34" charset="0"/>
              </a:rPr>
              <a:t> an </a:t>
            </a:r>
            <a:r>
              <a:rPr lang="en-US" sz="2400" b="1" dirty="0" err="1">
                <a:solidFill>
                  <a:srgbClr val="000000"/>
                </a:solidFill>
                <a:latin typeface="Constantia" pitchFamily="18" charset="0"/>
                <a:ea typeface="Calibri" pitchFamily="34" charset="0"/>
                <a:cs typeface="Calibri" pitchFamily="34" charset="0"/>
              </a:rPr>
              <a:t>ninh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trật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tự</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đối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với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các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quốc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gia</a:t>
            </a:r>
            <a:r>
              <a:rPr lang="en-US" sz="2400" b="1" dirty="0">
                <a:solidFill>
                  <a:srgbClr val="000000"/>
                </a:solidFill>
                <a:latin typeface="Constantia" pitchFamily="18" charset="0"/>
                <a:ea typeface="Calibri" pitchFamily="34" charset="0"/>
                <a:cs typeface="Calibri" pitchFamily="34" charset="0"/>
              </a:rPr>
              <a:t>.</a:t>
            </a:r>
            <a:endParaRPr lang="en-US" sz="2400" b="1" dirty="0">
              <a:latin typeface="Constantia" pitchFamily="18" charset="0"/>
            </a:endParaRPr>
          </a:p>
        </p:txBody>
      </p:sp>
    </p:spTree>
    <p:extLst>
      <p:ext uri="{BB962C8B-B14F-4D97-AF65-F5344CB8AC3E}">
        <p14:creationId xmlns:p14="http://schemas.microsoft.com/office/powerpoint/2010/main" xmlns="" val="412046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xmlns=""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F725670C-DA90-4446-8725-E4278FCA422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250"/>
            <a:ext cx="1546144" cy="1108556"/>
          </a:xfrm>
          <a:prstGeom prst="rect">
            <a:avLst/>
          </a:prstGeom>
        </p:spPr>
      </p:pic>
      <p:pic>
        <p:nvPicPr>
          <p:cNvPr id="9" name="Picture 8">
            <a:extLst>
              <a:ext uri="{FF2B5EF4-FFF2-40B4-BE49-F238E27FC236}">
                <a16:creationId xmlns="" xmlns:a16="http://schemas.microsoft.com/office/drawing/2014/main" id="{9FFA1B97-1AEB-4D3D-8CE6-B6CC066ECF8F}"/>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0" name="Group 9">
            <a:extLst>
              <a:ext uri="{FF2B5EF4-FFF2-40B4-BE49-F238E27FC236}">
                <a16:creationId xmlns="" xmlns:a16="http://schemas.microsoft.com/office/drawing/2014/main"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 xmlns:a16="http://schemas.microsoft.com/office/drawing/2014/main" id="{E10EAE38-222B-47EB-98D3-0857955EC47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 xmlns:a16="http://schemas.microsoft.com/office/drawing/2014/main"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 xmlns:a16="http://schemas.microsoft.com/office/drawing/2014/main"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 xmlns:a16="http://schemas.microsoft.com/office/drawing/2014/main" id="{45C41427-0723-4C68-B860-4C4C8CDF83D8}"/>
              </a:ext>
            </a:extLst>
          </p:cNvPr>
          <p:cNvSpPr>
            <a:spLocks noChangeArrowheads="1"/>
          </p:cNvSpPr>
          <p:nvPr/>
        </p:nvSpPr>
        <p:spPr bwMode="auto">
          <a:xfrm>
            <a:off x="522515" y="2278551"/>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xmlns=""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B2BCD1AF-A9A1-49F6-B0CB-BD8322C8D3E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592" y="15314"/>
            <a:ext cx="1387402" cy="994741"/>
          </a:xfrm>
          <a:prstGeom prst="rect">
            <a:avLst/>
          </a:prstGeom>
        </p:spPr>
      </p:pic>
      <p:pic>
        <p:nvPicPr>
          <p:cNvPr id="9" name="Picture 8">
            <a:extLst>
              <a:ext uri="{FF2B5EF4-FFF2-40B4-BE49-F238E27FC236}">
                <a16:creationId xmlns="" xmlns:a16="http://schemas.microsoft.com/office/drawing/2014/main" id="{7C7A33D5-08E9-4600-A496-F0FA1B575C5E}"/>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0" name="Group 9">
            <a:extLst>
              <a:ext uri="{FF2B5EF4-FFF2-40B4-BE49-F238E27FC236}">
                <a16:creationId xmlns=""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 xmlns:a16="http://schemas.microsoft.com/office/drawing/2014/main" id="{BE2AB7F7-75BC-4C32-B0C6-F70E34B0B49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 xmlns:a16="http://schemas.microsoft.com/office/drawing/2014/main"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Đọc thông tin mục 2 cho biết </a:t>
              </a:r>
            </a:p>
            <a:p>
              <a:pPr algn="ctr"/>
              <a:r>
                <a:rPr lang="en-US" sz="3600">
                  <a:solidFill>
                    <a:srgbClr val="FF0066"/>
                  </a:solidFill>
                  <a:latin typeface="Arial" panose="020B0604020202020204" pitchFamily="34" charset="0"/>
                  <a:cs typeface="Arial" panose="020B0604020202020204" pitchFamily="34" charset="0"/>
                </a:rPr>
                <a:t>các đặc điểm của đô thị hóa</a:t>
              </a:r>
            </a:p>
            <a:p>
              <a:pPr algn="ctr"/>
              <a:r>
                <a:rPr lang="en-US" sz="3600">
                  <a:solidFill>
                    <a:srgbClr val="FF0066"/>
                  </a:solidFill>
                  <a:latin typeface="Arial" panose="020B0604020202020204" pitchFamily="34" charset="0"/>
                  <a:cs typeface="Arial" panose="020B0604020202020204" pitchFamily="34" charset="0"/>
                </a:rPr>
                <a:t> ở Châu Âu?</a:t>
              </a:r>
            </a:p>
          </p:txBody>
        </p:sp>
      </p:grpSp>
      <p:pic>
        <p:nvPicPr>
          <p:cNvPr id="16" name="Picture 15">
            <a:extLst>
              <a:ext uri="{FF2B5EF4-FFF2-40B4-BE49-F238E27FC236}">
                <a16:creationId xmlns="" xmlns:a16="http://schemas.microsoft.com/office/drawing/2014/main" id="{98082AB3-FFE7-41D5-92B2-EE1FC364599F}"/>
              </a:ext>
            </a:extLst>
          </p:cNvPr>
          <p:cNvPicPr>
            <a:picLocks noChangeAspect="1"/>
          </p:cNvPicPr>
          <p:nvPr/>
        </p:nvPicPr>
        <p:blipFill rotWithShape="1">
          <a:blip r:embed="rId5" cstate="print"/>
          <a:srcRect l="39749" t="43556" r="43417" b="27111"/>
          <a:stretch/>
        </p:blipFill>
        <p:spPr>
          <a:xfrm>
            <a:off x="422679" y="5284052"/>
            <a:ext cx="1550893" cy="1520182"/>
          </a:xfrm>
          <a:prstGeom prst="rect">
            <a:avLst/>
          </a:prstGeom>
        </p:spPr>
      </p:pic>
    </p:spTree>
    <p:extLst>
      <p:ext uri="{BB962C8B-B14F-4D97-AF65-F5344CB8AC3E}">
        <p14:creationId xmlns:p14="http://schemas.microsoft.com/office/powerpoint/2010/main" xmlns=""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03367"/>
            <a:ext cx="1496291" cy="893629"/>
          </a:xfrm>
          <a:prstGeom prst="rect">
            <a:avLst/>
          </a:prstGeom>
        </p:spPr>
      </p:pic>
      <p:sp>
        <p:nvSpPr>
          <p:cNvPr id="10" name="TextBox 9">
            <a:extLst>
              <a:ext uri="{FF2B5EF4-FFF2-40B4-BE49-F238E27FC236}">
                <a16:creationId xmlns=""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 xmlns:a16="http://schemas.microsoft.com/office/drawing/2014/main"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1C11AF"/>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1C11AF"/>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Xuất hiện các đô thị lớn.</a:t>
            </a:r>
          </a:p>
        </p:txBody>
      </p:sp>
      <p:pic>
        <p:nvPicPr>
          <p:cNvPr id="7" name="Picture 6">
            <a:extLst>
              <a:ext uri="{FF2B5EF4-FFF2-40B4-BE49-F238E27FC236}">
                <a16:creationId xmlns="" xmlns:a16="http://schemas.microsoft.com/office/drawing/2014/main" id="{3F65D32B-2124-4DA5-B163-617869D55E83}"/>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250223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 xmlns:a16="http://schemas.microsoft.com/office/drawing/2014/main" id="{F829E2BF-2BD5-429C-B021-34D101FBEB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03367"/>
            <a:ext cx="1496291" cy="893629"/>
          </a:xfrm>
          <a:prstGeom prst="rect">
            <a:avLst/>
          </a:prstGeom>
        </p:spPr>
      </p:pic>
      <p:sp>
        <p:nvSpPr>
          <p:cNvPr id="11" name="TextBox 10">
            <a:extLst>
              <a:ext uri="{FF2B5EF4-FFF2-40B4-BE49-F238E27FC236}">
                <a16:creationId xmlns=""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 xmlns:a16="http://schemas.microsoft.com/office/drawing/2014/main" id="{E4E16304-5A2A-4B06-9BBB-79FA88A9CE5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75313"/>
            <a:ext cx="1496291" cy="893629"/>
          </a:xfrm>
          <a:prstGeom prst="rect">
            <a:avLst/>
          </a:prstGeom>
        </p:spPr>
      </p:pic>
      <p:sp>
        <p:nvSpPr>
          <p:cNvPr id="10" name="TextBox 9">
            <a:extLst>
              <a:ext uri="{FF2B5EF4-FFF2-40B4-BE49-F238E27FC236}">
                <a16:creationId xmlns=""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14" name="Picture 13">
            <a:extLst>
              <a:ext uri="{FF2B5EF4-FFF2-40B4-BE49-F238E27FC236}">
                <a16:creationId xmlns="" xmlns:a16="http://schemas.microsoft.com/office/drawing/2014/main" id="{5812DAC4-CE83-4CD7-B783-040FE9EA5854}"/>
              </a:ext>
            </a:extLst>
          </p:cNvPr>
          <p:cNvPicPr>
            <a:picLocks noChangeAspect="1"/>
          </p:cNvPicPr>
          <p:nvPr/>
        </p:nvPicPr>
        <p:blipFill>
          <a:blip r:embed="rId3"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B2BCD1AF-A9A1-49F6-B0CB-BD8322C8D3E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592" y="15314"/>
            <a:ext cx="1387402" cy="994741"/>
          </a:xfrm>
          <a:prstGeom prst="rect">
            <a:avLst/>
          </a:prstGeom>
        </p:spPr>
      </p:pic>
      <p:pic>
        <p:nvPicPr>
          <p:cNvPr id="9" name="Picture 8">
            <a:extLst>
              <a:ext uri="{FF2B5EF4-FFF2-40B4-BE49-F238E27FC236}">
                <a16:creationId xmlns="" xmlns:a16="http://schemas.microsoft.com/office/drawing/2014/main" id="{7C7A33D5-08E9-4600-A496-F0FA1B575C5E}"/>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3" name="TextBox 12">
            <a:extLst>
              <a:ext uri="{FF2B5EF4-FFF2-40B4-BE49-F238E27FC236}">
                <a16:creationId xmlns="" xmlns:a16="http://schemas.microsoft.com/office/drawing/2014/main"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b="1">
                <a:solidFill>
                  <a:srgbClr val="3333FF"/>
                </a:solidFill>
                <a:latin typeface="Times New Roman" pitchFamily="18" charset="0"/>
                <a:cs typeface="Times New Roman" pitchFamily="18" charset="0"/>
              </a:rPr>
              <a:t>ĐTH </a:t>
            </a:r>
            <a:r>
              <a:rPr lang="en-US" sz="3600" b="1">
                <a:solidFill>
                  <a:srgbClr val="FF0066"/>
                </a:solidFill>
                <a:latin typeface="Times New Roman" pitchFamily="18" charset="0"/>
                <a:cs typeface="Times New Roman" pitchFamily="18" charset="0"/>
              </a:rPr>
              <a:t>diễn ra sớm</a:t>
            </a:r>
            <a:r>
              <a:rPr lang="en-US" sz="3600" b="1">
                <a:solidFill>
                  <a:srgbClr val="3333FF"/>
                </a:solidFill>
                <a:latin typeface="Times New Roman" pitchFamily="18" charset="0"/>
                <a:cs typeface="Times New Roman" pitchFamily="18" charset="0"/>
              </a:rPr>
              <a:t>: cuối thế kỉ XIX</a:t>
            </a:r>
          </a:p>
          <a:p>
            <a:pPr marL="571500" indent="-571500" algn="just">
              <a:buFontTx/>
              <a:buChar char="-"/>
            </a:pPr>
            <a:r>
              <a:rPr lang="en-US" sz="3600" b="1">
                <a:solidFill>
                  <a:srgbClr val="3333FF"/>
                </a:solidFill>
                <a:latin typeface="Times New Roman" pitchFamily="18" charset="0"/>
                <a:cs typeface="Times New Roman" pitchFamily="18" charset="0"/>
              </a:rPr>
              <a:t>Mức độ </a:t>
            </a:r>
            <a:r>
              <a:rPr lang="en-US" sz="3600" b="1">
                <a:solidFill>
                  <a:srgbClr val="FF0066"/>
                </a:solidFill>
                <a:latin typeface="Times New Roman" pitchFamily="18" charset="0"/>
                <a:cs typeface="Times New Roman" pitchFamily="18" charset="0"/>
              </a:rPr>
              <a:t>ĐTH cao</a:t>
            </a:r>
            <a:r>
              <a:rPr lang="en-US" sz="3600" b="1">
                <a:solidFill>
                  <a:srgbClr val="3333FF"/>
                </a:solidFill>
                <a:latin typeface="Times New Roman" pitchFamily="18" charset="0"/>
                <a:cs typeface="Times New Roman" pitchFamily="18" charset="0"/>
              </a:rPr>
              <a:t>: có khoảng </a:t>
            </a:r>
            <a:r>
              <a:rPr lang="en-US" sz="3600" b="1">
                <a:solidFill>
                  <a:srgbClr val="FF0066"/>
                </a:solidFill>
                <a:latin typeface="Times New Roman" pitchFamily="18" charset="0"/>
                <a:cs typeface="Times New Roman" pitchFamily="18" charset="0"/>
              </a:rPr>
              <a:t>75%</a:t>
            </a:r>
            <a:r>
              <a:rPr lang="en-US" sz="3600" b="1">
                <a:solidFill>
                  <a:srgbClr val="3333FF"/>
                </a:solidFill>
                <a:latin typeface="Times New Roman" pitchFamily="18" charset="0"/>
                <a:cs typeface="Times New Roman" pitchFamily="18" charset="0"/>
              </a:rPr>
              <a:t> dân số sống </a:t>
            </a:r>
          </a:p>
          <a:p>
            <a:pPr algn="just"/>
            <a:r>
              <a:rPr lang="en-US" sz="3600" b="1">
                <a:solidFill>
                  <a:srgbClr val="3333FF"/>
                </a:solidFill>
                <a:latin typeface="Times New Roman" pitchFamily="18" charset="0"/>
                <a:cs typeface="Times New Roman" pitchFamily="18" charset="0"/>
              </a:rPr>
              <a:t>trong các đô thị và h</a:t>
            </a:r>
            <a:r>
              <a:rPr lang="vi-VN" sz="3600" b="1">
                <a:solidFill>
                  <a:srgbClr val="3333FF"/>
                </a:solidFill>
                <a:latin typeface="Times New Roman" pitchFamily="18" charset="0"/>
                <a:cs typeface="Times New Roman" pitchFamily="18" charset="0"/>
              </a:rPr>
              <a:t>ơ</a:t>
            </a:r>
            <a:r>
              <a:rPr lang="en-US" sz="3600" b="1">
                <a:solidFill>
                  <a:srgbClr val="3333FF"/>
                </a:solidFill>
                <a:latin typeface="Times New Roman" pitchFamily="18" charset="0"/>
                <a:cs typeface="Times New Roman" pitchFamily="18" charset="0"/>
              </a:rPr>
              <a:t>n 50 thành phố trên 1 triệu dân</a:t>
            </a:r>
          </a:p>
          <a:p>
            <a:pPr marL="342900" indent="-342900" algn="just">
              <a:buFontTx/>
              <a:buChar char="-"/>
            </a:pPr>
            <a:r>
              <a:rPr lang="en-US" sz="3600" b="1">
                <a:solidFill>
                  <a:srgbClr val="3333FF"/>
                </a:solidFill>
                <a:latin typeface="Times New Roman" pitchFamily="18" charset="0"/>
                <a:cs typeface="Times New Roman" pitchFamily="18" charset="0"/>
              </a:rPr>
              <a:t>Đô thị hóa nông thôn phát triển</a:t>
            </a:r>
          </a:p>
        </p:txBody>
      </p:sp>
      <p:pic>
        <p:nvPicPr>
          <p:cNvPr id="14" name="Picture 13" descr="book9">
            <a:extLst>
              <a:ext uri="{FF2B5EF4-FFF2-40B4-BE49-F238E27FC236}">
                <a16:creationId xmlns="" xmlns:a16="http://schemas.microsoft.com/office/drawing/2014/main" id="{13F4C494-76EF-451D-82EA-9ECFC8E00569}"/>
              </a:ext>
            </a:extLst>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46841" y="888263"/>
            <a:ext cx="1273795" cy="875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25532" y="4334560"/>
            <a:ext cx="10261518" cy="1754326"/>
          </a:xfrm>
          <a:prstGeom prst="rect">
            <a:avLst/>
          </a:prstGeom>
        </p:spPr>
        <p:txBody>
          <a:bodyPr wrap="square">
            <a:spAutoFit/>
          </a:bodyPr>
          <a:lstStyle/>
          <a:p>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Các</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thị</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lớn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từ</a:t>
            </a:r>
            <a:r>
              <a:rPr lang="en-US" altLang="en-US" sz="3600" b="1" dirty="0">
                <a:solidFill>
                  <a:srgbClr val="3333FF"/>
                </a:solidFill>
                <a:latin typeface="Times New Roman" pitchFamily="18" charset="0"/>
                <a:ea typeface="Calibri" pitchFamily="34" charset="0"/>
                <a:cs typeface="Calibri" pitchFamily="34" charset="0"/>
              </a:rPr>
              <a:t> 5 </a:t>
            </a:r>
            <a:r>
              <a:rPr lang="en-US" altLang="en-US" sz="3600" b="1" dirty="0" err="1">
                <a:solidFill>
                  <a:srgbClr val="3333FF"/>
                </a:solidFill>
                <a:latin typeface="Times New Roman" pitchFamily="18" charset="0"/>
                <a:ea typeface="Calibri" pitchFamily="34" charset="0"/>
                <a:cs typeface="Calibri" pitchFamily="34" charset="0"/>
              </a:rPr>
              <a:t>triệu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dân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trở</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lên</a:t>
            </a:r>
            <a:r>
              <a:rPr lang="en-US" altLang="en-US" sz="3600" b="1" dirty="0">
                <a:solidFill>
                  <a:srgbClr val="3333FF"/>
                </a:solidFill>
                <a:latin typeface="Times New Roman" pitchFamily="18" charset="0"/>
                <a:ea typeface="Calibri" pitchFamily="34" charset="0"/>
                <a:cs typeface="Calibri" pitchFamily="34" charset="0"/>
              </a:rPr>
              <a:t> ở </a:t>
            </a:r>
            <a:r>
              <a:rPr lang="en-US" altLang="en-US" sz="3600" b="1" dirty="0" err="1">
                <a:solidFill>
                  <a:srgbClr val="3333FF"/>
                </a:solidFill>
                <a:latin typeface="Times New Roman" pitchFamily="18" charset="0"/>
                <a:ea typeface="Calibri" pitchFamily="34" charset="0"/>
                <a:cs typeface="Calibri" pitchFamily="34" charset="0"/>
              </a:rPr>
              <a:t>châu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Âu</a:t>
            </a:r>
            <a:r>
              <a:rPr lang="en-US" altLang="en-US" sz="3600" b="1" dirty="0">
                <a:solidFill>
                  <a:srgbClr val="3333FF"/>
                </a:solidFill>
                <a:latin typeface="Times New Roman" pitchFamily="18" charset="0"/>
                <a:ea typeface="Calibri" pitchFamily="34" charset="0"/>
                <a:cs typeface="Calibri" pitchFamily="34" charset="0"/>
              </a:rPr>
              <a:t>: Pa-</a:t>
            </a:r>
            <a:r>
              <a:rPr lang="en-US" altLang="en-US" sz="3600" b="1" dirty="0" err="1">
                <a:solidFill>
                  <a:srgbClr val="3333FF"/>
                </a:solidFill>
                <a:latin typeface="Times New Roman" pitchFamily="18" charset="0"/>
                <a:ea typeface="Calibri" pitchFamily="34" charset="0"/>
                <a:cs typeface="Calibri" pitchFamily="34" charset="0"/>
              </a:rPr>
              <a:t>ris</a:t>
            </a:r>
            <a:r>
              <a:rPr lang="en-US" altLang="en-US" sz="3600" b="1" dirty="0">
                <a:solidFill>
                  <a:srgbClr val="3333FF"/>
                </a:solidFill>
                <a:latin typeface="Times New Roman" pitchFamily="18" charset="0"/>
                <a:ea typeface="Calibri" pitchFamily="34" charset="0"/>
                <a:cs typeface="Calibri" pitchFamily="34" charset="0"/>
              </a:rPr>
              <a:t>, Mat-</a:t>
            </a:r>
            <a:r>
              <a:rPr lang="en-US" altLang="en-US" sz="3600" b="1" dirty="0" err="1">
                <a:solidFill>
                  <a:srgbClr val="3333FF"/>
                </a:solidFill>
                <a:latin typeface="Times New Roman" pitchFamily="18" charset="0"/>
                <a:ea typeface="Calibri" pitchFamily="34" charset="0"/>
                <a:cs typeface="Calibri" pitchFamily="34" charset="0"/>
              </a:rPr>
              <a:t>xcơ</a:t>
            </a:r>
            <a:r>
              <a:rPr lang="en-US" altLang="en-US" sz="3600" b="1" dirty="0">
                <a:solidFill>
                  <a:srgbClr val="3333FF"/>
                </a:solidFill>
                <a:latin typeface="Times New Roman" pitchFamily="18" charset="0"/>
                <a:ea typeface="Calibri" pitchFamily="34" charset="0"/>
                <a:cs typeface="Calibri" pitchFamily="34" charset="0"/>
              </a:rPr>
              <a:t>-</a:t>
            </a:r>
            <a:r>
              <a:rPr lang="en-US" altLang="en-US" sz="3600" b="1" dirty="0" err="1">
                <a:solidFill>
                  <a:srgbClr val="3333FF"/>
                </a:solidFill>
                <a:latin typeface="Times New Roman" pitchFamily="18" charset="0"/>
                <a:ea typeface="Calibri" pitchFamily="34" charset="0"/>
                <a:cs typeface="Calibri" pitchFamily="34" charset="0"/>
              </a:rPr>
              <a:t>va</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Luân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Xanh</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pê-tec-bua</a:t>
            </a:r>
            <a:r>
              <a:rPr lang="en-US" altLang="en-US" sz="3600" b="1" dirty="0">
                <a:solidFill>
                  <a:srgbClr val="3333FF"/>
                </a:solidFill>
                <a:latin typeface="Times New Roman" pitchFamily="18" charset="0"/>
                <a:ea typeface="Calibri" pitchFamily="34" charset="0"/>
                <a:cs typeface="Calibri" pitchFamily="34" charset="0"/>
              </a:rPr>
              <a:t>, Ma-</a:t>
            </a:r>
            <a:r>
              <a:rPr lang="en-US" altLang="en-US" sz="3600" b="1" dirty="0" err="1">
                <a:solidFill>
                  <a:srgbClr val="3333FF"/>
                </a:solidFill>
                <a:latin typeface="Times New Roman" pitchFamily="18" charset="0"/>
                <a:ea typeface="Calibri" pitchFamily="34" charset="0"/>
                <a:cs typeface="Calibri" pitchFamily="34" charset="0"/>
              </a:rPr>
              <a:t>đrit</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Bác</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xê-lô-na</a:t>
            </a:r>
            <a:r>
              <a:rPr lang="en-US" altLang="en-US" sz="3600" b="1" dirty="0">
                <a:solidFill>
                  <a:srgbClr val="3333FF"/>
                </a:solidFill>
                <a:latin typeface="Times New Roman" pitchFamily="18" charset="0"/>
                <a:ea typeface="Calibri" pitchFamily="34" charset="0"/>
                <a:cs typeface="Calibri" pitchFamily="34" charset="0"/>
              </a:rPr>
              <a:t>.</a:t>
            </a:r>
            <a:endParaRPr lang="en-US" altLang="en-US" sz="3600" b="1" dirty="0">
              <a:solidFill>
                <a:srgbClr val="3333FF"/>
              </a:solidFill>
            </a:endParaRPr>
          </a:p>
        </p:txBody>
      </p:sp>
    </p:spTree>
    <p:extLst>
      <p:ext uri="{BB962C8B-B14F-4D97-AF65-F5344CB8AC3E}">
        <p14:creationId xmlns:p14="http://schemas.microsoft.com/office/powerpoint/2010/main" xmlns="" val="197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B2BCD1AF-A9A1-49F6-B0CB-BD8322C8D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92" y="15314"/>
            <a:ext cx="1387402" cy="994741"/>
          </a:xfrm>
          <a:prstGeom prst="rect">
            <a:avLst/>
          </a:prstGeom>
        </p:spPr>
      </p:pic>
      <p:pic>
        <p:nvPicPr>
          <p:cNvPr id="9" name="Picture 8">
            <a:extLst>
              <a:ext uri="{FF2B5EF4-FFF2-40B4-BE49-F238E27FC236}">
                <a16:creationId xmlns="" xmlns:a16="http://schemas.microsoft.com/office/drawing/2014/main" id="{7C7A33D5-08E9-4600-A496-F0FA1B575C5E}"/>
              </a:ext>
            </a:extLst>
          </p:cNvPr>
          <p:cNvPicPr>
            <a:picLocks noChangeAspect="1"/>
          </p:cNvPicPr>
          <p:nvPr/>
        </p:nvPicPr>
        <p:blipFill>
          <a:blip r:embed="rId4" cstate="print"/>
          <a:stretch>
            <a:fillRect/>
          </a:stretch>
        </p:blipFill>
        <p:spPr>
          <a:xfrm>
            <a:off x="10791608" y="148865"/>
            <a:ext cx="1222629" cy="1075678"/>
          </a:xfrm>
          <a:prstGeom prst="rect">
            <a:avLst/>
          </a:prstGeom>
        </p:spPr>
      </p:pic>
      <p:grpSp>
        <p:nvGrpSpPr>
          <p:cNvPr id="10" name="Group 9">
            <a:extLst>
              <a:ext uri="{FF2B5EF4-FFF2-40B4-BE49-F238E27FC236}">
                <a16:creationId xmlns=""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 xmlns:a16="http://schemas.microsoft.com/office/drawing/2014/main" id="{BE2AB7F7-75BC-4C32-B0C6-F70E34B0B49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 xmlns:a16="http://schemas.microsoft.com/office/drawing/2014/main"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 xmlns:a16="http://schemas.microsoft.com/office/drawing/2014/main"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 xmlns:a16="http://schemas.microsoft.com/office/drawing/2014/main"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 xmlns:a16="http://schemas.microsoft.com/office/drawing/2014/main" id="{B507D655-73CC-48A1-996E-DA01606B8084}"/>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 xmlns:a16="http://schemas.microsoft.com/office/drawing/2014/main"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 xmlns:a16="http://schemas.microsoft.com/office/drawing/2014/main" id="{8CEE966E-E477-4B56-A6B3-AA591440C3A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 xmlns:a16="http://schemas.microsoft.com/office/drawing/2014/main" id="{770FCED7-BE81-4272-A0FF-767C2DD9613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 xmlns:a16="http://schemas.microsoft.com/office/drawing/2014/main" id="{3236E815-220F-4DF6-93FB-202B408E1D25}"/>
              </a:ext>
            </a:extLst>
          </p:cNvPr>
          <p:cNvSpPr/>
          <p:nvPr/>
        </p:nvSpPr>
        <p:spPr>
          <a:xfrm>
            <a:off x="434088" y="5778456"/>
            <a:ext cx="6423171"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25" name="Picture 24" descr="A picture containing water, outdoor, building, city&#10;&#10;Description automatically generated">
            <a:extLst>
              <a:ext uri="{FF2B5EF4-FFF2-40B4-BE49-F238E27FC236}">
                <a16:creationId xmlns="" xmlns:a16="http://schemas.microsoft.com/office/drawing/2014/main" id="{FA59623B-AF45-4A73-AFAC-6EBB4A93CD18}"/>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11710" y="1469853"/>
            <a:ext cx="6218377" cy="4181480"/>
          </a:xfrm>
          <a:prstGeom prst="rect">
            <a:avLst/>
          </a:prstGeom>
        </p:spPr>
      </p:pic>
    </p:spTree>
    <p:extLst>
      <p:ext uri="{BB962C8B-B14F-4D97-AF65-F5344CB8AC3E}">
        <p14:creationId xmlns:p14="http://schemas.microsoft.com/office/powerpoint/2010/main" xmlns=""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 xmlns:a16="http://schemas.microsoft.com/office/drawing/2014/main" id="{B2BCD1AF-A9A1-49F6-B0CB-BD8322C8D3E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92" y="15314"/>
            <a:ext cx="1387402" cy="994741"/>
          </a:xfrm>
          <a:prstGeom prst="rect">
            <a:avLst/>
          </a:prstGeom>
        </p:spPr>
      </p:pic>
      <p:pic>
        <p:nvPicPr>
          <p:cNvPr id="9" name="Picture 8">
            <a:extLst>
              <a:ext uri="{FF2B5EF4-FFF2-40B4-BE49-F238E27FC236}">
                <a16:creationId xmlns="" xmlns:a16="http://schemas.microsoft.com/office/drawing/2014/main" id="{7C7A33D5-08E9-4600-A496-F0FA1B575C5E}"/>
              </a:ext>
            </a:extLst>
          </p:cNvPr>
          <p:cNvPicPr>
            <a:picLocks noChangeAspect="1"/>
          </p:cNvPicPr>
          <p:nvPr/>
        </p:nvPicPr>
        <p:blipFill>
          <a:blip r:embed="rId4" cstate="print"/>
          <a:stretch>
            <a:fillRect/>
          </a:stretch>
        </p:blipFill>
        <p:spPr>
          <a:xfrm>
            <a:off x="10791608" y="148865"/>
            <a:ext cx="1222629" cy="1075678"/>
          </a:xfrm>
          <a:prstGeom prst="rect">
            <a:avLst/>
          </a:prstGeom>
        </p:spPr>
      </p:pic>
      <p:grpSp>
        <p:nvGrpSpPr>
          <p:cNvPr id="10" name="Group 9">
            <a:extLst>
              <a:ext uri="{FF2B5EF4-FFF2-40B4-BE49-F238E27FC236}">
                <a16:creationId xmlns=""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 xmlns:a16="http://schemas.microsoft.com/office/drawing/2014/main" id="{BE2AB7F7-75BC-4C32-B0C6-F70E34B0B49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 xmlns:a16="http://schemas.microsoft.com/office/drawing/2014/main"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 xmlns:a16="http://schemas.microsoft.com/office/drawing/2014/main"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A2E1DD94-B40F-4C04-A5F4-61079546EB07}"/>
              </a:ext>
            </a:extLst>
          </p:cNvPr>
          <p:cNvPicPr>
            <a:picLocks noChangeAspect="1"/>
          </p:cNvPicPr>
          <p:nvPr/>
        </p:nvPicPr>
        <p:blipFill>
          <a:blip r:embed="rId6" cstate="print"/>
          <a:stretch>
            <a:fillRect/>
          </a:stretch>
        </p:blipFill>
        <p:spPr>
          <a:xfrm>
            <a:off x="463406" y="1429395"/>
            <a:ext cx="5582429" cy="3753374"/>
          </a:xfrm>
          <a:prstGeom prst="rect">
            <a:avLst/>
          </a:prstGeom>
        </p:spPr>
      </p:pic>
      <p:pic>
        <p:nvPicPr>
          <p:cNvPr id="31" name="Picture 30">
            <a:extLst>
              <a:ext uri="{FF2B5EF4-FFF2-40B4-BE49-F238E27FC236}">
                <a16:creationId xmlns="" xmlns:a16="http://schemas.microsoft.com/office/drawing/2014/main" id="{61474033-3632-4EE9-BE9D-E23865C4A447}"/>
              </a:ext>
            </a:extLst>
          </p:cNvPr>
          <p:cNvPicPr>
            <a:picLocks noChangeAspect="1"/>
          </p:cNvPicPr>
          <p:nvPr/>
        </p:nvPicPr>
        <p:blipFill>
          <a:blip r:embed="rId7" cstate="print"/>
          <a:stretch>
            <a:fillRect/>
          </a:stretch>
        </p:blipFill>
        <p:spPr>
          <a:xfrm>
            <a:off x="463406" y="1381763"/>
            <a:ext cx="5668166" cy="3848637"/>
          </a:xfrm>
          <a:prstGeom prst="rect">
            <a:avLst/>
          </a:prstGeom>
        </p:spPr>
      </p:pic>
      <p:sp>
        <p:nvSpPr>
          <p:cNvPr id="32" name="Flowchart: Connector 31">
            <a:extLst>
              <a:ext uri="{FF2B5EF4-FFF2-40B4-BE49-F238E27FC236}">
                <a16:creationId xmlns="" xmlns:a16="http://schemas.microsoft.com/office/drawing/2014/main"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 xmlns:a16="http://schemas.microsoft.com/office/drawing/2014/main"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 xmlns:a16="http://schemas.microsoft.com/office/drawing/2014/main" id="{9A3C70DC-3E5C-4B1A-B5A7-2854F78A1D6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 xmlns:a16="http://schemas.microsoft.com/office/drawing/2014/main"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 xmlns:a16="http://schemas.microsoft.com/office/drawing/2014/main"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 xmlns:a16="http://schemas.microsoft.com/office/drawing/2014/main" id="{E32A8100-DC39-4172-A688-E608D790E42C}"/>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 xmlns:a16="http://schemas.microsoft.com/office/drawing/2014/main"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1" name="Picture 40">
            <a:extLst>
              <a:ext uri="{FF2B5EF4-FFF2-40B4-BE49-F238E27FC236}">
                <a16:creationId xmlns="" xmlns:a16="http://schemas.microsoft.com/office/drawing/2014/main" id="{90837C8B-5034-4E45-A881-71A50DC083DF}"/>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 xmlns:a16="http://schemas.microsoft.com/office/drawing/2014/main" id="{F9D5CCF0-29F4-40C2-8BD9-735722747E50}"/>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 xmlns:a16="http://schemas.microsoft.com/office/drawing/2014/main"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 xmlns:a16="http://schemas.microsoft.com/office/drawing/2014/main"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 xmlns:a16="http://schemas.microsoft.com/office/drawing/2014/main" id="{E51CB1CA-94C0-43E5-816A-CFCE1BF7E73D}"/>
              </a:ext>
            </a:extLst>
          </p:cNvPr>
          <p:cNvPicPr>
            <a:picLocks noChangeAspect="1"/>
          </p:cNvPicPr>
          <p:nvPr/>
        </p:nvPicPr>
        <p:blipFill rotWithShape="1">
          <a:blip r:embed="rId13" cstate="print"/>
          <a:srcRect l="2441" t="4376" r="2451"/>
          <a:stretch/>
        </p:blipFill>
        <p:spPr>
          <a:xfrm>
            <a:off x="468617" y="1208392"/>
            <a:ext cx="5958429" cy="3637881"/>
          </a:xfrm>
          <a:prstGeom prst="rect">
            <a:avLst/>
          </a:prstGeom>
        </p:spPr>
      </p:pic>
      <p:pic>
        <p:nvPicPr>
          <p:cNvPr id="47" name="Picture 46">
            <a:extLst>
              <a:ext uri="{FF2B5EF4-FFF2-40B4-BE49-F238E27FC236}">
                <a16:creationId xmlns="" xmlns:a16="http://schemas.microsoft.com/office/drawing/2014/main" id="{FAEE33EF-F33D-45D9-92D3-4CF3D09EEADF}"/>
              </a:ext>
            </a:extLst>
          </p:cNvPr>
          <p:cNvPicPr>
            <a:picLocks noChangeAspect="1"/>
          </p:cNvPicPr>
          <p:nvPr/>
        </p:nvPicPr>
        <p:blipFill rotWithShape="1">
          <a:blip r:embed="rId14" cstate="print"/>
          <a:srcRect l="2513" r="3003"/>
          <a:stretch/>
        </p:blipFill>
        <p:spPr>
          <a:xfrm>
            <a:off x="277703" y="1159601"/>
            <a:ext cx="6253630" cy="3664209"/>
          </a:xfrm>
          <a:prstGeom prst="rect">
            <a:avLst/>
          </a:prstGeom>
        </p:spPr>
      </p:pic>
    </p:spTree>
    <p:extLst>
      <p:ext uri="{BB962C8B-B14F-4D97-AF65-F5344CB8AC3E}">
        <p14:creationId xmlns:p14="http://schemas.microsoft.com/office/powerpoint/2010/main" xmlns=""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0"/>
            <a:ext cx="11811000" cy="685800"/>
          </a:xfrm>
        </p:spPr>
        <p:txBody>
          <a:bodyPr/>
          <a:lstStyle/>
          <a:p>
            <a:pPr algn="ctr"/>
            <a:r>
              <a:rPr lang="en-US" altLang="en-US" sz="3200" b="1" smtClean="0">
                <a:solidFill>
                  <a:srgbClr val="FF0000"/>
                </a:solidFill>
                <a:latin typeface="Times New Roman" pitchFamily="18" charset="0"/>
                <a:cs typeface="Times New Roman" pitchFamily="18" charset="0"/>
              </a:rPr>
              <a:t>Một số hình ảnh về các đô thị cụm đô thị đô thị vệ tinh ở châu Âu .</a:t>
            </a:r>
          </a:p>
        </p:txBody>
      </p:sp>
      <p:pic>
        <p:nvPicPr>
          <p:cNvPr id="23555" name="Content Placeholder 3" descr="27-thanh-pho-paris-eiffel-tower"/>
          <p:cNvPicPr>
            <a:picLocks noGrp="1"/>
          </p:cNvPicPr>
          <p:nvPr>
            <p:ph idx="1"/>
          </p:nvPr>
        </p:nvPicPr>
        <p:blipFill>
          <a:blip r:embed="rId2" cstate="print">
            <a:lum bright="-2000" contrast="20000"/>
            <a:extLst>
              <a:ext uri="{28A0092B-C50C-407E-A947-70E740481C1C}">
                <a14:useLocalDpi xmlns:a14="http://schemas.microsoft.com/office/drawing/2010/main" xmlns="" val="0"/>
              </a:ext>
            </a:extLst>
          </a:blip>
          <a:srcRect/>
          <a:stretch>
            <a:fillRect/>
          </a:stretch>
        </p:blipFill>
        <p:spPr>
          <a:xfrm>
            <a:off x="-6350" y="981075"/>
            <a:ext cx="6188075" cy="2851150"/>
          </a:xfrm>
          <a:ln>
            <a:solidFill>
              <a:schemeClr val="accent2"/>
            </a:solidFill>
            <a:miter lim="800000"/>
            <a:headEnd/>
            <a:tailEnd/>
          </a:ln>
        </p:spPr>
      </p:pic>
      <p:pic>
        <p:nvPicPr>
          <p:cNvPr id="23556" name="Picture 4" descr="http://upload.wikimedia.org/wikipedia/commons/a/a4/Moscow-City-09-05-2010.jpg"/>
          <p:cNvPicPr>
            <a:picLocks noChangeAspect="1" noChangeArrowheads="1"/>
          </p:cNvPicPr>
          <p:nvPr/>
        </p:nvPicPr>
        <p:blipFill>
          <a:blip r:embed="rId3" cstate="print">
            <a:lum bright="-6000"/>
            <a:extLst>
              <a:ext uri="{28A0092B-C50C-407E-A947-70E740481C1C}">
                <a14:useLocalDpi xmlns:a14="http://schemas.microsoft.com/office/drawing/2010/main" xmlns="" val="0"/>
              </a:ext>
            </a:extLst>
          </a:blip>
          <a:srcRect/>
          <a:stretch>
            <a:fillRect/>
          </a:stretch>
        </p:blipFill>
        <p:spPr bwMode="auto">
          <a:xfrm>
            <a:off x="6181725" y="973138"/>
            <a:ext cx="5943600" cy="283845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7" name="Picture 5" descr="Sổ tay du lịch so tay du lich Sotaydulich  Sotay Dulich Khampha Kham Pha Bui Tour Tham quan Thanh pho London ca nga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840163"/>
            <a:ext cx="6146800" cy="2941637"/>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23558" name="Picture 6" descr="Bấm vào ảnh &amp;dstrok;ể xem kích cỡ &amp;dstrok;ầy &amp;dstrok;ủ."/>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72200" y="3840163"/>
            <a:ext cx="5943600" cy="2941637"/>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23559" name="Rectangle 7"/>
          <p:cNvSpPr>
            <a:spLocks noChangeArrowheads="1"/>
          </p:cNvSpPr>
          <p:nvPr/>
        </p:nvSpPr>
        <p:spPr bwMode="auto">
          <a:xfrm>
            <a:off x="152400" y="3295650"/>
            <a:ext cx="58864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sz="2400" b="1">
                <a:solidFill>
                  <a:srgbClr val="FF0000"/>
                </a:solidFill>
                <a:latin typeface="Times New Roman" pitchFamily="18" charset="0"/>
                <a:cs typeface="Times New Roman" pitchFamily="18" charset="0"/>
              </a:rPr>
              <a:t>Thủ đô Pari (Pháp)13 triệu người </a:t>
            </a:r>
            <a:endParaRPr lang="en-US" altLang="en-US" sz="2400">
              <a:solidFill>
                <a:srgbClr val="FF0000"/>
              </a:solidFill>
            </a:endParaRPr>
          </a:p>
        </p:txBody>
      </p:sp>
      <p:sp>
        <p:nvSpPr>
          <p:cNvPr id="23560" name="Rectangle 8"/>
          <p:cNvSpPr>
            <a:spLocks noChangeArrowheads="1"/>
          </p:cNvSpPr>
          <p:nvPr/>
        </p:nvSpPr>
        <p:spPr bwMode="auto">
          <a:xfrm>
            <a:off x="6289675" y="3295650"/>
            <a:ext cx="570865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Mat-xcơ-va (Nga)</a:t>
            </a:r>
            <a:r>
              <a:rPr lang="en-US" altLang="en-US" sz="2400">
                <a:solidFill>
                  <a:srgbClr val="FF0000"/>
                </a:solidFill>
                <a:latin typeface="Times New Roman" pitchFamily="18" charset="0"/>
                <a:ea typeface="Calibri" pitchFamily="34" charset="0"/>
                <a:cs typeface="Calibri" pitchFamily="34" charset="0"/>
              </a:rPr>
              <a:t> </a:t>
            </a:r>
            <a:r>
              <a:rPr lang="en-US" altLang="en-US" sz="2400" b="1">
                <a:solidFill>
                  <a:srgbClr val="FF0000"/>
                </a:solidFill>
                <a:latin typeface="Times New Roman" pitchFamily="18" charset="0"/>
                <a:cs typeface="Times New Roman" pitchFamily="18" charset="0"/>
              </a:rPr>
              <a:t>12,3 triệu người</a:t>
            </a:r>
            <a:endParaRPr lang="en-US" altLang="en-US" sz="2400">
              <a:solidFill>
                <a:srgbClr val="FF0000"/>
              </a:solidFill>
            </a:endParaRPr>
          </a:p>
        </p:txBody>
      </p:sp>
      <p:sp>
        <p:nvSpPr>
          <p:cNvPr id="23561" name="Rectangle 9"/>
          <p:cNvSpPr>
            <a:spLocks noChangeArrowheads="1"/>
          </p:cNvSpPr>
          <p:nvPr/>
        </p:nvSpPr>
        <p:spPr bwMode="auto">
          <a:xfrm>
            <a:off x="-6350" y="6257925"/>
            <a:ext cx="55372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Luân Đôn ( Anh) 8.6 triệu người </a:t>
            </a:r>
            <a:endParaRPr lang="en-US" altLang="en-US" sz="2400">
              <a:solidFill>
                <a:srgbClr val="FF0000"/>
              </a:solidFill>
            </a:endParaRPr>
          </a:p>
        </p:txBody>
      </p:sp>
      <p:sp>
        <p:nvSpPr>
          <p:cNvPr id="23562" name="Rectangle 10"/>
          <p:cNvSpPr>
            <a:spLocks noChangeArrowheads="1"/>
          </p:cNvSpPr>
          <p:nvPr/>
        </p:nvSpPr>
        <p:spPr bwMode="auto">
          <a:xfrm>
            <a:off x="6269038" y="6335713"/>
            <a:ext cx="5902325"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Thành phố Xanh pê-tec-bua 5,5 triệu người</a:t>
            </a:r>
            <a:endParaRPr lang="en-US" altLang="en-US" sz="2400">
              <a:solidFill>
                <a:srgbClr val="FF0000"/>
              </a:solidFill>
            </a:endParaRPr>
          </a:p>
        </p:txBody>
      </p:sp>
    </p:spTree>
    <p:extLst>
      <p:ext uri="{BB962C8B-B14F-4D97-AF65-F5344CB8AC3E}">
        <p14:creationId xmlns:p14="http://schemas.microsoft.com/office/powerpoint/2010/main" xmlns="" val="1519013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Trung tâm Esse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0"/>
            <a:ext cx="5867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4"/>
          <p:cNvSpPr>
            <a:spLocks noChangeArrowheads="1"/>
          </p:cNvSpPr>
          <p:nvPr/>
        </p:nvSpPr>
        <p:spPr bwMode="auto">
          <a:xfrm>
            <a:off x="1752600" y="2743200"/>
            <a:ext cx="2768600" cy="519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r>
              <a:rPr lang="en-US" altLang="en-US" sz="2800" b="1">
                <a:solidFill>
                  <a:srgbClr val="FF0000"/>
                </a:solidFill>
                <a:latin typeface="Times New Roman" pitchFamily="18" charset="0"/>
              </a:rPr>
              <a:t>Essen( Đức)</a:t>
            </a:r>
            <a:endParaRPr lang="en-US" altLang="en-US">
              <a:solidFill>
                <a:srgbClr val="FF0000"/>
              </a:solidFill>
              <a:latin typeface="Times New Roman" pitchFamily="18" charset="0"/>
            </a:endParaRPr>
          </a:p>
        </p:txBody>
      </p:sp>
      <p:pic>
        <p:nvPicPr>
          <p:cNvPr id="24580" name="Picture 5" descr="Istanbul Essen Pecs Thu do van hoa chau Au 20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3600" y="0"/>
            <a:ext cx="6172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Rectangle 6"/>
          <p:cNvSpPr>
            <a:spLocks noChangeArrowheads="1"/>
          </p:cNvSpPr>
          <p:nvPr/>
        </p:nvSpPr>
        <p:spPr bwMode="auto">
          <a:xfrm>
            <a:off x="7366000" y="2687638"/>
            <a:ext cx="3730625" cy="519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Istan-bun( Thổ Nhĩ Kì</a:t>
            </a:r>
            <a:r>
              <a:rPr lang="en-US" altLang="en-US">
                <a:solidFill>
                  <a:srgbClr val="FF0000"/>
                </a:solidFill>
                <a:latin typeface="Times New Roman" pitchFamily="18" charset="0"/>
              </a:rPr>
              <a:t> )</a:t>
            </a:r>
          </a:p>
        </p:txBody>
      </p:sp>
      <p:pic>
        <p:nvPicPr>
          <p:cNvPr id="24582" name="Picture 8" descr="bxG8fX2OD01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59475" y="3241675"/>
            <a:ext cx="61563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9" descr="http://media.thethaovanhoa.vn/2010/12/29/09/44/Tallinn.jpg"/>
          <p:cNvPicPr>
            <a:picLocks noChangeAspect="1" noChangeArrowheads="1"/>
          </p:cNvPicPr>
          <p:nvPr/>
        </p:nvPicPr>
        <p:blipFill>
          <a:blip r:embed="rId5" r:link="rId6" cstate="print">
            <a:extLst>
              <a:ext uri="{28A0092B-C50C-407E-A947-70E740481C1C}">
                <a14:useLocalDpi xmlns:a14="http://schemas.microsoft.com/office/drawing/2010/main" xmlns="" val="0"/>
              </a:ext>
            </a:extLst>
          </a:blip>
          <a:srcRect/>
          <a:stretch>
            <a:fillRect/>
          </a:stretch>
        </p:blipFill>
        <p:spPr bwMode="auto">
          <a:xfrm>
            <a:off x="76200" y="3241675"/>
            <a:ext cx="58674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4" name="Rectangle 10"/>
          <p:cNvSpPr>
            <a:spLocks noChangeArrowheads="1"/>
          </p:cNvSpPr>
          <p:nvPr/>
        </p:nvSpPr>
        <p:spPr bwMode="auto">
          <a:xfrm>
            <a:off x="7523163" y="6259513"/>
            <a:ext cx="3028950" cy="519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Pecs( Hung –ga-ri)</a:t>
            </a:r>
            <a:endParaRPr lang="en-US" altLang="en-US">
              <a:solidFill>
                <a:srgbClr val="FF0000"/>
              </a:solidFill>
              <a:latin typeface="Times New Roman" pitchFamily="18" charset="0"/>
            </a:endParaRPr>
          </a:p>
        </p:txBody>
      </p:sp>
      <p:sp>
        <p:nvSpPr>
          <p:cNvPr id="24585" name="Rectangle 11"/>
          <p:cNvSpPr>
            <a:spLocks noChangeArrowheads="1"/>
          </p:cNvSpPr>
          <p:nvPr/>
        </p:nvSpPr>
        <p:spPr bwMode="auto">
          <a:xfrm>
            <a:off x="1787525" y="6365875"/>
            <a:ext cx="25908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r>
              <a:rPr lang="en-US" altLang="en-US" sz="2400" b="1">
                <a:solidFill>
                  <a:srgbClr val="FF0000"/>
                </a:solidFill>
                <a:latin typeface="Times New Roman" pitchFamily="18" charset="0"/>
              </a:rPr>
              <a:t>Tallinn (Estonia)</a:t>
            </a:r>
          </a:p>
        </p:txBody>
      </p:sp>
    </p:spTree>
    <p:extLst>
      <p:ext uri="{BB962C8B-B14F-4D97-AF65-F5344CB8AC3E}">
        <p14:creationId xmlns:p14="http://schemas.microsoft.com/office/powerpoint/2010/main" xmlns="" val="3992783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A7242C-4CFC-44D2-B7E7-63D527A0898D}"/>
              </a:ext>
            </a:extLst>
          </p:cNvPr>
          <p:cNvPicPr>
            <a:picLocks noChangeAspect="1"/>
          </p:cNvPicPr>
          <p:nvPr/>
        </p:nvPicPr>
        <p:blipFill rotWithShape="1">
          <a:blip r:embed="rId2" cstate="print"/>
          <a:srcRect l="15417" t="23775" r="29166" b="21182"/>
          <a:stretch/>
        </p:blipFill>
        <p:spPr>
          <a:xfrm>
            <a:off x="0" y="-54703"/>
            <a:ext cx="12192000" cy="7003524"/>
          </a:xfrm>
          <a:prstGeom prst="rect">
            <a:avLst/>
          </a:prstGeom>
        </p:spPr>
      </p:pic>
      <p:sp>
        <p:nvSpPr>
          <p:cNvPr id="4" name="TextBox 3">
            <a:extLst>
              <a:ext uri="{FF2B5EF4-FFF2-40B4-BE49-F238E27FC236}">
                <a16:creationId xmlns=""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xmlns=""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536893C9-B1DF-4BDB-BE16-4A87FE245AFC}"/>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86AEF0E0-DE26-4E71-956E-6265D47E7E5D}"/>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3F5F0838-9462-4FE2-BF49-C125F7942E64}"/>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787B507B-784E-4B0E-957E-DBA1A15FCDF7}"/>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5A0DD3EC-0E19-448F-9486-EB4768AA494F}"/>
              </a:ext>
            </a:extLst>
          </p:cNvPr>
          <p:cNvPicPr>
            <a:picLocks noChangeAspect="1"/>
          </p:cNvPicPr>
          <p:nvPr/>
        </p:nvPicPr>
        <p:blipFill>
          <a:blip r:embed="rId12" cstate="print"/>
          <a:stretch>
            <a:fillRect/>
          </a:stretch>
        </p:blipFill>
        <p:spPr>
          <a:xfrm>
            <a:off x="10932928" y="14287"/>
            <a:ext cx="1222629" cy="1075678"/>
          </a:xfrm>
          <a:prstGeom prst="rect">
            <a:avLst/>
          </a:prstGeom>
        </p:spPr>
      </p:pic>
    </p:spTree>
    <p:custDataLst>
      <p:tags r:id="rId1"/>
    </p:custDataLst>
    <p:extLst>
      <p:ext uri="{BB962C8B-B14F-4D97-AF65-F5344CB8AC3E}">
        <p14:creationId xmlns:p14="http://schemas.microsoft.com/office/powerpoint/2010/main" xmlns=""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1993900"/>
            <a:ext cx="8432800" cy="488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279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4025900" y="2436813"/>
            <a:ext cx="7696200"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a:solidFill>
                  <a:srgbClr val="002060"/>
                </a:solidFill>
                <a:latin typeface="Cambria" pitchFamily="18" charset="0"/>
                <a:ea typeface="Cambria" pitchFamily="18" charset="0"/>
                <a:cs typeface="Cambria" pitchFamily="18" charset="0"/>
              </a:rPr>
              <a:t>Dân cư châu Âu có</a:t>
            </a:r>
          </a:p>
          <a:p>
            <a:r>
              <a:rPr lang="en-US" altLang="en-US" sz="2800">
                <a:solidFill>
                  <a:srgbClr val="002060"/>
                </a:solidFill>
                <a:latin typeface="Cambria" pitchFamily="18" charset="0"/>
                <a:ea typeface="Cambria" pitchFamily="18" charset="0"/>
                <a:cs typeface="Cambria" pitchFamily="18" charset="0"/>
              </a:rPr>
              <a:t>A. Tỉ lệ người dưới 15 tuổi và người từ 65 tuổi trở lên đều thấp.</a:t>
            </a:r>
          </a:p>
          <a:p>
            <a:r>
              <a:rPr lang="en-US" altLang="en-US" sz="2800">
                <a:solidFill>
                  <a:srgbClr val="002060"/>
                </a:solidFill>
                <a:latin typeface="Cambria" pitchFamily="18" charset="0"/>
                <a:ea typeface="Cambria" pitchFamily="18" charset="0"/>
                <a:cs typeface="Cambria" pitchFamily="18" charset="0"/>
              </a:rPr>
              <a:t>B. Tỉ lệ người dưới 15 tuổi và người từ 65 tuổi trở lên đều cao.</a:t>
            </a:r>
          </a:p>
          <a:p>
            <a:r>
              <a:rPr lang="en-US" altLang="en-US" sz="2800">
                <a:solidFill>
                  <a:srgbClr val="002060"/>
                </a:solidFill>
                <a:latin typeface="Cambria" pitchFamily="18" charset="0"/>
                <a:ea typeface="Cambria" pitchFamily="18" charset="0"/>
                <a:cs typeface="Cambria" pitchFamily="18" charset="0"/>
              </a:rPr>
              <a:t>C. Tỉ lệ người dưới 15 tuổi thấp, tỉ lệ người từ 65 tuổi trở lên cao.</a:t>
            </a:r>
          </a:p>
          <a:p>
            <a:r>
              <a:rPr lang="en-US" altLang="en-US" sz="2800">
                <a:solidFill>
                  <a:srgbClr val="002060"/>
                </a:solidFill>
                <a:latin typeface="Cambria" pitchFamily="18" charset="0"/>
                <a:ea typeface="Cambria" pitchFamily="18" charset="0"/>
                <a:cs typeface="Cambria" pitchFamily="18" charset="0"/>
              </a:rPr>
              <a:t>D. Tỉ lệ người dưới 15 tuổi cao, tỉ lệ người từ 65 tuổi trở lên thấp.</a:t>
            </a:r>
          </a:p>
        </p:txBody>
      </p:sp>
      <p:sp>
        <p:nvSpPr>
          <p:cNvPr id="6" name="TextBox 5"/>
          <p:cNvSpPr txBox="1"/>
          <p:nvPr/>
        </p:nvSpPr>
        <p:spPr>
          <a:xfrm>
            <a:off x="6096000" y="627063"/>
            <a:ext cx="2570163"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pic>
        <p:nvPicPr>
          <p:cNvPr id="29703"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8798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4000" y="3132138"/>
            <a:ext cx="69088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
        <p:nvSpPr>
          <p:cNvPr id="9" name="TextBox 8"/>
          <p:cNvSpPr txBox="1">
            <a:spLocks noChangeArrowheads="1"/>
          </p:cNvSpPr>
          <p:nvPr/>
        </p:nvSpPr>
        <p:spPr bwMode="auto">
          <a:xfrm>
            <a:off x="4495800" y="3559175"/>
            <a:ext cx="62484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Ý nào không phải là đặc điểm cơ cấu dân cư châu Âu?</a:t>
            </a:r>
          </a:p>
          <a:p>
            <a:r>
              <a:rPr lang="en-US" altLang="en-US" sz="2800">
                <a:solidFill>
                  <a:srgbClr val="002060"/>
                </a:solidFill>
                <a:latin typeface="Cambria" pitchFamily="18" charset="0"/>
                <a:ea typeface="Cambria" pitchFamily="18" charset="0"/>
                <a:cs typeface="Cambria" pitchFamily="18" charset="0"/>
              </a:rPr>
              <a:t>A. Cơ cấu dân số già.</a:t>
            </a:r>
          </a:p>
          <a:p>
            <a:r>
              <a:rPr lang="en-US" altLang="en-US" sz="2800">
                <a:solidFill>
                  <a:srgbClr val="002060"/>
                </a:solidFill>
                <a:latin typeface="Cambria" pitchFamily="18" charset="0"/>
                <a:ea typeface="Cambria" pitchFamily="18" charset="0"/>
                <a:cs typeface="Cambria" pitchFamily="18" charset="0"/>
              </a:rPr>
              <a:t>B. Cơ cấu dân số trẻ.</a:t>
            </a:r>
          </a:p>
          <a:p>
            <a:r>
              <a:rPr lang="en-US" altLang="en-US" sz="2800">
                <a:solidFill>
                  <a:srgbClr val="002060"/>
                </a:solidFill>
                <a:latin typeface="Cambria" pitchFamily="18" charset="0"/>
                <a:ea typeface="Cambria" pitchFamily="18" charset="0"/>
                <a:cs typeface="Cambria" pitchFamily="18" charset="0"/>
              </a:rPr>
              <a:t>C. Tỉ lệ nữ nhiều hơn nam.</a:t>
            </a:r>
          </a:p>
          <a:p>
            <a:r>
              <a:rPr lang="en-US" altLang="en-US" sz="2800">
                <a:solidFill>
                  <a:srgbClr val="002060"/>
                </a:solidFill>
                <a:latin typeface="Cambria" pitchFamily="18" charset="0"/>
                <a:ea typeface="Cambria" pitchFamily="18" charset="0"/>
                <a:cs typeface="Cambria" pitchFamily="18" charset="0"/>
              </a:rPr>
              <a:t>D. Trình độ học vấn cao.</a:t>
            </a:r>
          </a:p>
        </p:txBody>
      </p:sp>
    </p:spTree>
    <p:extLst>
      <p:ext uri="{BB962C8B-B14F-4D97-AF65-F5344CB8AC3E}">
        <p14:creationId xmlns:p14="http://schemas.microsoft.com/office/powerpoint/2010/main" xmlns="" val="76073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4000" y="2941638"/>
            <a:ext cx="80264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4419600" y="3429000"/>
            <a:ext cx="73914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Số dân của châu Âu đứng thứ 4 trên thế giới sau</a:t>
            </a:r>
          </a:p>
          <a:p>
            <a:r>
              <a:rPr lang="en-US" altLang="en-US" sz="2800">
                <a:solidFill>
                  <a:srgbClr val="002060"/>
                </a:solidFill>
                <a:latin typeface="Cambria" pitchFamily="18" charset="0"/>
                <a:ea typeface="Cambria" pitchFamily="18" charset="0"/>
                <a:cs typeface="Cambria" pitchFamily="18" charset="0"/>
              </a:rPr>
              <a:t>A. châu Á, châu Phi và châu Mĩ.</a:t>
            </a:r>
          </a:p>
          <a:p>
            <a:r>
              <a:rPr lang="en-US" altLang="en-US" sz="2800">
                <a:solidFill>
                  <a:srgbClr val="002060"/>
                </a:solidFill>
                <a:latin typeface="Cambria" pitchFamily="18" charset="0"/>
                <a:ea typeface="Cambria" pitchFamily="18" charset="0"/>
                <a:cs typeface="Cambria" pitchFamily="18" charset="0"/>
              </a:rPr>
              <a:t>B. châu Á, châu Phi và châu Đại Dương.</a:t>
            </a:r>
          </a:p>
          <a:p>
            <a:r>
              <a:rPr lang="en-US" altLang="en-US" sz="2800">
                <a:solidFill>
                  <a:srgbClr val="002060"/>
                </a:solidFill>
                <a:latin typeface="Cambria" pitchFamily="18" charset="0"/>
                <a:ea typeface="Cambria" pitchFamily="18" charset="0"/>
                <a:cs typeface="Cambria" pitchFamily="18" charset="0"/>
              </a:rPr>
              <a:t>C. châu Phi, châu Mĩ và châu Đại Dương.</a:t>
            </a:r>
          </a:p>
          <a:p>
            <a:r>
              <a:rPr lang="en-US" altLang="en-US" sz="2800">
                <a:solidFill>
                  <a:srgbClr val="002060"/>
                </a:solidFill>
                <a:latin typeface="Cambria" pitchFamily="18" charset="0"/>
                <a:ea typeface="Cambria" pitchFamily="18" charset="0"/>
                <a:cs typeface="Cambria" pitchFamily="18" charset="0"/>
              </a:rPr>
              <a:t>D. châu Á, châu Mĩ và châu Đại Dương.</a:t>
            </a:r>
          </a:p>
        </p:txBody>
      </p:sp>
      <p:pic>
        <p:nvPicPr>
          <p:cNvPr id="31750"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208713" y="1339850"/>
            <a:ext cx="25177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A</a:t>
            </a:r>
          </a:p>
        </p:txBody>
      </p:sp>
    </p:spTree>
    <p:extLst>
      <p:ext uri="{BB962C8B-B14F-4D97-AF65-F5344CB8AC3E}">
        <p14:creationId xmlns:p14="http://schemas.microsoft.com/office/powerpoint/2010/main" xmlns="" val="1167014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4800" y="3176588"/>
            <a:ext cx="8077200" cy="374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4648200" y="3571875"/>
            <a:ext cx="723900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Châu Âu có cơ cấu dân số già là do</a:t>
            </a:r>
          </a:p>
          <a:p>
            <a:r>
              <a:rPr lang="en-US" altLang="en-US" sz="2800">
                <a:solidFill>
                  <a:srgbClr val="002060"/>
                </a:solidFill>
                <a:latin typeface="Cambria" pitchFamily="18" charset="0"/>
                <a:ea typeface="Cambria" pitchFamily="18" charset="0"/>
                <a:cs typeface="Cambria" pitchFamily="18" charset="0"/>
              </a:rPr>
              <a:t>A. Số người nhập cư vào châu Âu ngày càng nhiều.</a:t>
            </a:r>
          </a:p>
          <a:p>
            <a:r>
              <a:rPr lang="en-US" altLang="en-US" sz="2800">
                <a:solidFill>
                  <a:srgbClr val="002060"/>
                </a:solidFill>
                <a:latin typeface="Cambria" pitchFamily="18" charset="0"/>
                <a:ea typeface="Cambria" pitchFamily="18" charset="0"/>
                <a:cs typeface="Cambria" pitchFamily="18" charset="0"/>
              </a:rPr>
              <a:t>B. Tỉ lệ gia tăng dân số tự nhiên thấp.</a:t>
            </a:r>
          </a:p>
          <a:p>
            <a:r>
              <a:rPr lang="en-US" altLang="en-US" sz="2800">
                <a:solidFill>
                  <a:srgbClr val="002060"/>
                </a:solidFill>
                <a:latin typeface="Cambria" pitchFamily="18" charset="0"/>
                <a:ea typeface="Cambria" pitchFamily="18" charset="0"/>
                <a:cs typeface="Cambria" pitchFamily="18" charset="0"/>
              </a:rPr>
              <a:t>C. Tuổi thọ của dân cư ngày càng tăng.</a:t>
            </a:r>
          </a:p>
          <a:p>
            <a:r>
              <a:rPr lang="en-US" altLang="en-US" sz="2800">
                <a:solidFill>
                  <a:srgbClr val="002060"/>
                </a:solidFill>
                <a:latin typeface="Cambria" pitchFamily="18" charset="0"/>
                <a:ea typeface="Cambria" pitchFamily="18" charset="0"/>
                <a:cs typeface="Cambria" pitchFamily="18" charset="0"/>
              </a:rPr>
              <a:t>D. Cả hai ý B và C.</a:t>
            </a:r>
          </a:p>
        </p:txBody>
      </p:sp>
      <p:pic>
        <p:nvPicPr>
          <p:cNvPr id="32774"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p14="http://schemas.microsoft.com/office/powerpoint/2010/main" xmlns="" val="1942473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4000" y="3132138"/>
            <a:ext cx="69088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sp>
        <p:nvSpPr>
          <p:cNvPr id="9" name="TextBox 8"/>
          <p:cNvSpPr txBox="1">
            <a:spLocks noChangeArrowheads="1"/>
          </p:cNvSpPr>
          <p:nvPr/>
        </p:nvSpPr>
        <p:spPr bwMode="auto">
          <a:xfrm>
            <a:off x="4343400" y="3581400"/>
            <a:ext cx="64770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nước có tỉ lệ dân đô thị từ 90% trở lên là</a:t>
            </a:r>
          </a:p>
          <a:p>
            <a:r>
              <a:rPr lang="en-US" altLang="en-US" sz="2800">
                <a:solidFill>
                  <a:srgbClr val="002060"/>
                </a:solidFill>
                <a:latin typeface="Cambria" pitchFamily="18" charset="0"/>
                <a:ea typeface="Cambria" pitchFamily="18" charset="0"/>
                <a:cs typeface="Cambria" pitchFamily="18" charset="0"/>
              </a:rPr>
              <a:t>A. Na Uy, Thụy Điển, Phần Lan.</a:t>
            </a:r>
          </a:p>
          <a:p>
            <a:r>
              <a:rPr lang="en-US" altLang="en-US" sz="2800">
                <a:solidFill>
                  <a:srgbClr val="002060"/>
                </a:solidFill>
                <a:latin typeface="Cambria" pitchFamily="18" charset="0"/>
                <a:ea typeface="Cambria" pitchFamily="18" charset="0"/>
                <a:cs typeface="Cambria" pitchFamily="18" charset="0"/>
              </a:rPr>
              <a:t>B. Anh, Pháp, Đức.</a:t>
            </a:r>
          </a:p>
          <a:p>
            <a:r>
              <a:rPr lang="en-US" altLang="en-US" sz="2800">
                <a:solidFill>
                  <a:srgbClr val="002060"/>
                </a:solidFill>
                <a:latin typeface="Cambria" pitchFamily="18" charset="0"/>
                <a:ea typeface="Cambria" pitchFamily="18" charset="0"/>
                <a:cs typeface="Cambria" pitchFamily="18" charset="0"/>
              </a:rPr>
              <a:t>C. Ai-xơ-len, Bỉ, Hà Lan.</a:t>
            </a:r>
          </a:p>
          <a:p>
            <a:r>
              <a:rPr lang="en-US" altLang="en-US" sz="2800">
                <a:solidFill>
                  <a:srgbClr val="002060"/>
                </a:solidFill>
                <a:latin typeface="Cambria" pitchFamily="18" charset="0"/>
                <a:ea typeface="Cambria" pitchFamily="18" charset="0"/>
                <a:cs typeface="Cambria" pitchFamily="18" charset="0"/>
              </a:rPr>
              <a:t>D. Phần Lan, Thụy Sĩ, I-ta-li-a.</a:t>
            </a:r>
          </a:p>
        </p:txBody>
      </p:sp>
    </p:spTree>
    <p:extLst>
      <p:ext uri="{BB962C8B-B14F-4D97-AF65-F5344CB8AC3E}">
        <p14:creationId xmlns:p14="http://schemas.microsoft.com/office/powerpoint/2010/main" xmlns="" val="118375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2941638"/>
            <a:ext cx="8001000" cy="394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4648200" y="3429000"/>
            <a:ext cx="75438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đô thị nào trong các đô thị dưới đây ở châu Âu có số dân từ 10 triệu người trở lên?</a:t>
            </a:r>
          </a:p>
          <a:p>
            <a:r>
              <a:rPr lang="en-US" altLang="en-US" sz="2800">
                <a:solidFill>
                  <a:srgbClr val="002060"/>
                </a:solidFill>
                <a:latin typeface="Cambria" pitchFamily="18" charset="0"/>
                <a:ea typeface="Cambria" pitchFamily="18" charset="0"/>
                <a:cs typeface="Cambria" pitchFamily="18" charset="0"/>
              </a:rPr>
              <a:t>A. Xanh Pê-téc-bua, Ma – đrít.</a:t>
            </a:r>
          </a:p>
          <a:p>
            <a:r>
              <a:rPr lang="en-US" altLang="en-US" sz="2800">
                <a:solidFill>
                  <a:srgbClr val="002060"/>
                </a:solidFill>
                <a:latin typeface="Cambria" pitchFamily="18" charset="0"/>
                <a:ea typeface="Cambria" pitchFamily="18" charset="0"/>
                <a:cs typeface="Cambria" pitchFamily="18" charset="0"/>
              </a:rPr>
              <a:t>B. Mát-xcơ-va, Pa-ri.</a:t>
            </a:r>
          </a:p>
          <a:p>
            <a:r>
              <a:rPr lang="en-US" altLang="en-US" sz="2800">
                <a:solidFill>
                  <a:srgbClr val="002060"/>
                </a:solidFill>
                <a:latin typeface="Cambria" pitchFamily="18" charset="0"/>
                <a:ea typeface="Cambria" pitchFamily="18" charset="0"/>
                <a:cs typeface="Cambria" pitchFamily="18" charset="0"/>
              </a:rPr>
              <a:t>C. Béc – lin, Viên.</a:t>
            </a:r>
          </a:p>
          <a:p>
            <a:r>
              <a:rPr lang="en-US" altLang="en-US" sz="2800">
                <a:solidFill>
                  <a:srgbClr val="002060"/>
                </a:solidFill>
                <a:latin typeface="Cambria" pitchFamily="18" charset="0"/>
                <a:ea typeface="Cambria" pitchFamily="18" charset="0"/>
                <a:cs typeface="Cambria" pitchFamily="18" charset="0"/>
              </a:rPr>
              <a:t>D. Rô-ma, A-ten.</a:t>
            </a:r>
          </a:p>
        </p:txBody>
      </p:sp>
      <p:pic>
        <p:nvPicPr>
          <p:cNvPr id="34822"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96013" y="1339850"/>
            <a:ext cx="25431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Tree>
    <p:extLst>
      <p:ext uri="{BB962C8B-B14F-4D97-AF65-F5344CB8AC3E}">
        <p14:creationId xmlns:p14="http://schemas.microsoft.com/office/powerpoint/2010/main" xmlns="" val="3732120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11A3E89B-2277-4CDE-B2C1-4BA09722EB85}"/>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ADMIN\Desktop\Picture1aa (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73225"/>
            <a:ext cx="10990263" cy="612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4000" y="3132138"/>
            <a:ext cx="7823200"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3200" y="-798513"/>
            <a:ext cx="4368800"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4572000" y="3522663"/>
            <a:ext cx="70104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tỉ lệ dân đô thị ở Châu Âu là khoảng</a:t>
            </a:r>
          </a:p>
          <a:p>
            <a:r>
              <a:rPr lang="en-US" altLang="en-US" sz="2800">
                <a:solidFill>
                  <a:srgbClr val="002060"/>
                </a:solidFill>
                <a:latin typeface="Cambria" pitchFamily="18" charset="0"/>
                <a:ea typeface="Cambria" pitchFamily="18" charset="0"/>
                <a:cs typeface="Cambria" pitchFamily="18" charset="0"/>
              </a:rPr>
              <a:t>A. 60%.</a:t>
            </a:r>
          </a:p>
          <a:p>
            <a:r>
              <a:rPr lang="en-US" altLang="en-US" sz="2800">
                <a:solidFill>
                  <a:srgbClr val="002060"/>
                </a:solidFill>
                <a:latin typeface="Cambria" pitchFamily="18" charset="0"/>
                <a:ea typeface="Cambria" pitchFamily="18" charset="0"/>
                <a:cs typeface="Cambria" pitchFamily="18" charset="0"/>
              </a:rPr>
              <a:t>B. 65%.</a:t>
            </a:r>
          </a:p>
          <a:p>
            <a:r>
              <a:rPr lang="en-US" altLang="en-US" sz="2800">
                <a:solidFill>
                  <a:srgbClr val="002060"/>
                </a:solidFill>
                <a:latin typeface="Cambria" pitchFamily="18" charset="0"/>
                <a:ea typeface="Cambria" pitchFamily="18" charset="0"/>
                <a:cs typeface="Cambria" pitchFamily="18" charset="0"/>
              </a:rPr>
              <a:t>C. 70%.</a:t>
            </a:r>
          </a:p>
          <a:p>
            <a:r>
              <a:rPr lang="en-US" altLang="en-US" sz="2800">
                <a:solidFill>
                  <a:srgbClr val="002060"/>
                </a:solidFill>
                <a:latin typeface="Cambria" pitchFamily="18" charset="0"/>
                <a:ea typeface="Cambria" pitchFamily="18" charset="0"/>
                <a:cs typeface="Cambria" pitchFamily="18" charset="0"/>
              </a:rPr>
              <a:t>D. 75%.</a:t>
            </a:r>
          </a:p>
        </p:txBody>
      </p:sp>
      <p:pic>
        <p:nvPicPr>
          <p:cNvPr id="35846"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50438" y="15875"/>
            <a:ext cx="2239962" cy="105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p14="http://schemas.microsoft.com/office/powerpoint/2010/main" xmlns="" val="44843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 xmlns:a16="http://schemas.microsoft.com/office/drawing/2014/main"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 xmlns:a16="http://schemas.microsoft.com/office/drawing/2014/main"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BCC1ABDB-371A-4A6D-B7B6-6AD4EEF9B0B8}"/>
              </a:ext>
            </a:extLst>
          </p:cNvPr>
          <p:cNvPicPr>
            <a:picLocks noChangeAspect="1"/>
          </p:cNvPicPr>
          <p:nvPr/>
        </p:nvPicPr>
        <p:blipFill>
          <a:blip r:embed="rId2" cstate="print"/>
          <a:stretch>
            <a:fillRect/>
          </a:stretch>
        </p:blipFill>
        <p:spPr>
          <a:xfrm>
            <a:off x="159026" y="2994991"/>
            <a:ext cx="7168367" cy="3206901"/>
          </a:xfrm>
          <a:prstGeom prst="rect">
            <a:avLst/>
          </a:prstGeom>
        </p:spPr>
      </p:pic>
      <p:grpSp>
        <p:nvGrpSpPr>
          <p:cNvPr id="7" name="Group 6">
            <a:extLst>
              <a:ext uri="{FF2B5EF4-FFF2-40B4-BE49-F238E27FC236}">
                <a16:creationId xmlns="" xmlns:a16="http://schemas.microsoft.com/office/drawing/2014/main"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 xmlns:a16="http://schemas.microsoft.com/office/drawing/2014/main" id="{F962A93F-A3FC-4957-8743-4D8E70626DF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 xmlns:a16="http://schemas.microsoft.com/office/drawing/2014/main"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 xmlns:a16="http://schemas.microsoft.com/office/drawing/2014/main" id="{8A032A83-37DE-421F-B552-5FE28B12F0E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 xmlns:a16="http://schemas.microsoft.com/office/drawing/2014/main" id="{20CBE634-D2C2-4EC2-9C92-FB644F37306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 xmlns:a16="http://schemas.microsoft.com/office/drawing/2014/main" id="{9C384E2D-CBC8-4FD3-9C9C-A22FD6C0388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 xmlns:a16="http://schemas.microsoft.com/office/drawing/2014/main" id="{92CB4D4D-26A1-4AD7-8B35-B6AEDF8CCAF9}"/>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1974902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 xmlns:a16="http://schemas.microsoft.com/office/drawing/2014/main" id="{1EA74116-5160-43C8-9E29-8698E5F96F11}"/>
              </a:ext>
            </a:extLst>
          </p:cNvPr>
          <p:cNvPicPr/>
          <p:nvPr/>
        </p:nvPicPr>
        <p:blipFill>
          <a:blip r:embed="rId3" cstate="print"/>
          <a:stretch>
            <a:fillRect/>
          </a:stretch>
        </p:blipFill>
        <p:spPr>
          <a:xfrm>
            <a:off x="1906843" y="2686449"/>
            <a:ext cx="3686435" cy="3120585"/>
          </a:xfrm>
          <a:prstGeom prst="rect">
            <a:avLst/>
          </a:prstGeom>
        </p:spPr>
      </p:pic>
      <p:pic>
        <p:nvPicPr>
          <p:cNvPr id="14" name="Picture 13">
            <a:extLst>
              <a:ext uri="{FF2B5EF4-FFF2-40B4-BE49-F238E27FC236}">
                <a16:creationId xmlns=""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xmlns=""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xfrm>
            <a:off x="11363325" y="6456363"/>
            <a:ext cx="295275" cy="187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EB0C03A-1860-43FA-8684-0AF92EC7DA58}" type="slidenum">
              <a:rPr lang="en-US" altLang="en-US">
                <a:solidFill>
                  <a:srgbClr val="045C75"/>
                </a:solidFill>
              </a:rPr>
              <a:pPr/>
              <a:t>54</a:t>
            </a:fld>
            <a:endParaRPr lang="en-US" altLang="en-US">
              <a:solidFill>
                <a:srgbClr val="045C75"/>
              </a:solidFill>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913956" y="457200"/>
            <a:ext cx="10744200" cy="830997"/>
          </a:xfrm>
          <a:prstGeom prst="rect">
            <a:avLst/>
          </a:prstGeom>
          <a:solidFill>
            <a:srgbClr val="002060"/>
          </a:solidFill>
        </p:spPr>
        <p:txBody>
          <a:bodyPr>
            <a:spAutoFit/>
          </a:bodyPr>
          <a:lstStyle/>
          <a:p>
            <a:pPr algn="ctr">
              <a:defRPr/>
            </a:pP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VẬN DỤNG TÌM TÒI, MỞ RỘNG</a:t>
            </a:r>
          </a:p>
        </p:txBody>
      </p:sp>
      <p:pic>
        <p:nvPicPr>
          <p:cNvPr id="37892" name="Bike Rides - The Green Orbs">
            <a:hlinkClick r:id="" action="ppaction://media"/>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55463" y="6524625"/>
            <a:ext cx="1841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2438400"/>
            <a:ext cx="5257800" cy="349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4" name="Rectangle 2"/>
          <p:cNvSpPr>
            <a:spLocks noChangeArrowheads="1"/>
          </p:cNvSpPr>
          <p:nvPr/>
        </p:nvSpPr>
        <p:spPr bwMode="auto">
          <a:xfrm>
            <a:off x="6286500" y="2743200"/>
            <a:ext cx="5524500" cy="264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15000"/>
              </a:lnSpc>
              <a:spcBef>
                <a:spcPts val="600"/>
              </a:spcBef>
            </a:pPr>
            <a:r>
              <a:rPr lang="vi-VN" altLang="en-US" sz="3600" b="1">
                <a:solidFill>
                  <a:srgbClr val="002060"/>
                </a:solidFill>
                <a:latin typeface="Times New Roman" pitchFamily="18" charset="0"/>
                <a:ea typeface="Calibri" pitchFamily="34" charset="0"/>
                <a:cs typeface="Calibri" pitchFamily="34" charset="0"/>
              </a:rPr>
              <a:t>Tìm hiểu </a:t>
            </a:r>
            <a:r>
              <a:rPr lang="en-US" altLang="en-US" sz="3600" b="1">
                <a:solidFill>
                  <a:srgbClr val="002060"/>
                </a:solidFill>
                <a:latin typeface="Times New Roman" pitchFamily="18" charset="0"/>
                <a:ea typeface="Calibri" pitchFamily="34" charset="0"/>
                <a:cs typeface="Calibri" pitchFamily="34" charset="0"/>
              </a:rPr>
              <a:t>thông tin và một số hình ảnh </a:t>
            </a:r>
            <a:r>
              <a:rPr lang="vi-VN" altLang="en-US" sz="3600" b="1">
                <a:solidFill>
                  <a:srgbClr val="002060"/>
                </a:solidFill>
                <a:latin typeface="Times New Roman" pitchFamily="18" charset="0"/>
                <a:ea typeface="Calibri" pitchFamily="34" charset="0"/>
                <a:cs typeface="Calibri" pitchFamily="34" charset="0"/>
              </a:rPr>
              <a:t>về sự phát triển </a:t>
            </a:r>
            <a:r>
              <a:rPr lang="en-US" altLang="en-US" sz="3600" b="1">
                <a:solidFill>
                  <a:srgbClr val="002060"/>
                </a:solidFill>
                <a:latin typeface="Times New Roman" pitchFamily="18" charset="0"/>
                <a:ea typeface="Calibri" pitchFamily="34" charset="0"/>
                <a:cs typeface="Calibri" pitchFamily="34" charset="0"/>
              </a:rPr>
              <a:t>của các đô thị </a:t>
            </a:r>
            <a:r>
              <a:rPr lang="vi-VN" altLang="en-US" sz="3600" b="1">
                <a:solidFill>
                  <a:srgbClr val="002060"/>
                </a:solidFill>
                <a:latin typeface="Times New Roman" pitchFamily="18" charset="0"/>
                <a:ea typeface="Calibri" pitchFamily="34" charset="0"/>
                <a:cs typeface="Calibri" pitchFamily="34" charset="0"/>
              </a:rPr>
              <a:t>ở châu Âu.</a:t>
            </a:r>
            <a:endParaRPr lang="en-US" altLang="en-US" sz="3600" b="1">
              <a:solidFill>
                <a:srgbClr val="002060"/>
              </a:solidFill>
              <a:latin typeface="Times New Roman" pitchFamily="18" charset="0"/>
              <a:ea typeface="Calibri" pitchFamily="34" charset="0"/>
              <a:cs typeface="Calibri" pitchFamily="34" charset="0"/>
            </a:endParaRPr>
          </a:p>
        </p:txBody>
      </p:sp>
    </p:spTree>
    <p:extLst>
      <p:ext uri="{BB962C8B-B14F-4D97-AF65-F5344CB8AC3E}">
        <p14:creationId xmlns:p14="http://schemas.microsoft.com/office/powerpoint/2010/main" xmlns="" val="151245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5E-6 -3.7037E-7 L 0.01237 0.07338 " pathEditMode="relative" rAng="0" ptsTypes="AA">
                                      <p:cBhvr>
                                        <p:cTn id="6" dur="250" accel="50000" decel="50000" autoRev="1" fill="hold">
                                          <p:stCondLst>
                                            <p:cond delay="0"/>
                                          </p:stCondLst>
                                        </p:cTn>
                                        <p:tgtEl>
                                          <p:spTgt spid="11">
                                            <p:txEl>
                                              <p:pRg st="0" end="0"/>
                                            </p:txEl>
                                          </p:spTgt>
                                        </p:tgtEl>
                                        <p:attrNameLst>
                                          <p:attrName>ppt_x</p:attrName>
                                          <p:attrName>ppt_y</p:attrName>
                                        </p:attrNameLst>
                                      </p:cBhvr>
                                      <p:rCtr x="612" y="3657"/>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xmlns=""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EC7AAB5B-7E87-4691-A8C6-43158B47F7AB}"/>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 xmlns:a16="http://schemas.microsoft.com/office/drawing/2014/main"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Classicmode">
            <a:extLst>
              <a:ext uri="{FF2B5EF4-FFF2-40B4-BE49-F238E27FC236}">
                <a16:creationId xmlns=""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 name="Group 33">
            <a:extLst>
              <a:ext uri="{FF2B5EF4-FFF2-40B4-BE49-F238E27FC236}">
                <a16:creationId xmlns=""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 xmlns:a16="http://schemas.microsoft.com/office/drawing/2014/main" id="{658120A2-0FFF-4EAB-92E8-35B70AA06550}"/>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xmlns=""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6E9A5E00-69CB-4E7D-ACD1-642091CB07F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 xmlns:a16="http://schemas.microsoft.com/office/drawing/2014/main" id="{29ABBA09-8A1B-4585-BC0A-B9BED9FE643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 xmlns:a16="http://schemas.microsoft.com/office/drawing/2014/main" id="{6AA76C97-73C6-4175-920B-D23AF6F2BCA0}"/>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 xmlns:a16="http://schemas.microsoft.com/office/drawing/2014/main" id="{A43C923F-7CED-4751-A1F1-A8557FBEB8A4}"/>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xmlns="" val="196297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 xmlns:a16="http://schemas.microsoft.com/office/drawing/2014/main" id="{E5EFE896-0D7B-442C-8AA8-525A4E7D3ED6}"/>
              </a:ext>
            </a:extLst>
          </p:cNvPr>
          <p:cNvPicPr/>
          <p:nvPr/>
        </p:nvPicPr>
        <p:blipFill>
          <a:blip r:embed="rId3" cstate="print"/>
          <a:srcRect/>
          <a:stretch>
            <a:fillRect/>
          </a:stretch>
        </p:blipFill>
        <p:spPr>
          <a:xfrm>
            <a:off x="1244906" y="1152154"/>
            <a:ext cx="9522969" cy="5390426"/>
          </a:xfrm>
          <a:prstGeom prst="rect">
            <a:avLst/>
          </a:prstGeom>
          <a:ln/>
        </p:spPr>
      </p:pic>
      <p:sp>
        <p:nvSpPr>
          <p:cNvPr id="6" name="WordArt 4">
            <a:extLst>
              <a:ext uri="{FF2B5EF4-FFF2-40B4-BE49-F238E27FC236}">
                <a16:creationId xmlns=""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 xmlns:a16="http://schemas.microsoft.com/office/drawing/2014/main" id="{5A786743-F6A3-4988-A413-FEE08CFA8AAF}"/>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p14="http://schemas.microsoft.com/office/powerpoint/2010/main" xmlns=""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TotalTime>
  <Words>4192</Words>
  <Application>Microsoft Office PowerPoint</Application>
  <PresentationFormat>Tùy chỉnh</PresentationFormat>
  <Paragraphs>526</Paragraphs>
  <Slides>56</Slides>
  <Notes>24</Notes>
  <HiddenSlides>0</HiddenSlides>
  <MMClips>2</MMClips>
  <ScaleCrop>false</ScaleCrop>
  <HeadingPairs>
    <vt:vector size="4" baseType="variant">
      <vt:variant>
        <vt:lpstr>Chủ đề</vt:lpstr>
      </vt:variant>
      <vt:variant>
        <vt:i4>1</vt:i4>
      </vt:variant>
      <vt:variant>
        <vt:lpstr>Tiêu đề Bản chiếu</vt:lpstr>
      </vt:variant>
      <vt:variant>
        <vt:i4>56</vt:i4>
      </vt:variant>
    </vt:vector>
  </HeadingPairs>
  <TitlesOfParts>
    <vt:vector size="57"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HS đọc thông tin, khai thác biểu đồ 2.1</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Một số hình ảnh về các đô thị cụm đô thị đô thị vệ tinh ở châu Âu .</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lpstr>Bản chiếu 47</vt:lpstr>
      <vt:lpstr>Bản chiếu 48</vt:lpstr>
      <vt:lpstr>Bản chiếu 49</vt:lpstr>
      <vt:lpstr>Bản chiếu 50</vt:lpstr>
      <vt:lpstr>Bản chiếu 51</vt:lpstr>
      <vt:lpstr>Bản chiếu 52</vt:lpstr>
      <vt:lpstr>Bản chiếu 53</vt:lpstr>
      <vt:lpstr>Bản chiếu 54</vt:lpstr>
      <vt:lpstr>Bản chiếu 55</vt:lpstr>
      <vt:lpstr>Bản chiếu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112</cp:revision>
  <dcterms:created xsi:type="dcterms:W3CDTF">2022-03-06T01:27:20Z</dcterms:created>
  <dcterms:modified xsi:type="dcterms:W3CDTF">2023-09-04T12:28:51Z</dcterms:modified>
</cp:coreProperties>
</file>