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8" r:id="rId3"/>
    <p:sldId id="262" r:id="rId4"/>
    <p:sldId id="257" r:id="rId5"/>
    <p:sldId id="259" r:id="rId6"/>
    <p:sldId id="260" r:id="rId7"/>
    <p:sldId id="267" r:id="rId8"/>
    <p:sldId id="290" r:id="rId9"/>
    <p:sldId id="268" r:id="rId10"/>
    <p:sldId id="291" r:id="rId11"/>
    <p:sldId id="292" r:id="rId12"/>
    <p:sldId id="269" r:id="rId13"/>
    <p:sldId id="270" r:id="rId14"/>
    <p:sldId id="273" r:id="rId15"/>
    <p:sldId id="293" r:id="rId16"/>
    <p:sldId id="271" r:id="rId17"/>
    <p:sldId id="295" r:id="rId18"/>
    <p:sldId id="296" r:id="rId19"/>
    <p:sldId id="272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285" r:id="rId28"/>
    <p:sldId id="286" r:id="rId29"/>
    <p:sldId id="287" r:id="rId30"/>
    <p:sldId id="288" r:id="rId31"/>
    <p:sldId id="289" r:id="rId32"/>
    <p:sldId id="264" r:id="rId33"/>
    <p:sldId id="305" r:id="rId34"/>
    <p:sldId id="275" r:id="rId35"/>
    <p:sldId id="261" r:id="rId36"/>
    <p:sldId id="278" r:id="rId37"/>
    <p:sldId id="279" r:id="rId38"/>
    <p:sldId id="306" r:id="rId39"/>
    <p:sldId id="307" r:id="rId40"/>
    <p:sldId id="277" r:id="rId41"/>
    <p:sldId id="280" r:id="rId42"/>
    <p:sldId id="281" r:id="rId43"/>
    <p:sldId id="282" r:id="rId44"/>
    <p:sldId id="274" r:id="rId45"/>
    <p:sldId id="283" r:id="rId46"/>
    <p:sldId id="308" r:id="rId47"/>
    <p:sldId id="309" r:id="rId48"/>
    <p:sldId id="310" r:id="rId49"/>
    <p:sldId id="263" r:id="rId50"/>
  </p:sldIdLst>
  <p:sldSz cx="18288000" cy="10287000"/>
  <p:notesSz cx="6858000" cy="9144000"/>
  <p:embeddedFontLst>
    <p:embeddedFont>
      <p:font typeface="Calibri Light" panose="020F0302020204030204" pitchFamily="34" charset="0"/>
      <p:regular r:id="rId51"/>
      <p:italic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Cambria Math" panose="02040503050406030204" pitchFamily="18" charset="0"/>
      <p:regular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3F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font" Target="fonts/font5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3.fntdata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6.fntdata"/><Relationship Id="rId8" Type="http://schemas.openxmlformats.org/officeDocument/2006/relationships/slide" Target="slides/slide6.xml"/><Relationship Id="rId51" Type="http://schemas.openxmlformats.org/officeDocument/2006/relationships/font" Target="fonts/font1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7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2.fntdata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0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030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107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176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852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922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174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630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127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999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372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00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2.png"/><Relationship Id="rId9" Type="http://schemas.openxmlformats.org/officeDocument/2006/relationships/image" Target="NUL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3.png"/><Relationship Id="rId1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10" Type="http://schemas.openxmlformats.org/officeDocument/2006/relationships/image" Target="../media/image34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7" Type="http://schemas.openxmlformats.org/officeDocument/2006/relationships/image" Target="../media/image4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22.png"/><Relationship Id="rId9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image" Target="../media/image5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27.pn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11" Type="http://schemas.openxmlformats.org/officeDocument/2006/relationships/audio" Target="../media/audio1.wav"/><Relationship Id="rId5" Type="http://schemas.openxmlformats.org/officeDocument/2006/relationships/image" Target="../media/image38.png"/><Relationship Id="rId10" Type="http://schemas.openxmlformats.org/officeDocument/2006/relationships/image" Target="../media/image65.png"/><Relationship Id="rId4" Type="http://schemas.openxmlformats.org/officeDocument/2006/relationships/image" Target="../media/image37.gif"/><Relationship Id="rId9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11" Type="http://schemas.openxmlformats.org/officeDocument/2006/relationships/audio" Target="../media/audio1.wav"/><Relationship Id="rId5" Type="http://schemas.openxmlformats.org/officeDocument/2006/relationships/image" Target="../media/image38.png"/><Relationship Id="rId4" Type="http://schemas.openxmlformats.org/officeDocument/2006/relationships/image" Target="../media/image37.gif"/><Relationship Id="rId9" Type="http://schemas.openxmlformats.org/officeDocument/2006/relationships/image" Target="../media/image3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11" Type="http://schemas.openxmlformats.org/officeDocument/2006/relationships/audio" Target="../media/audio1.wav"/><Relationship Id="rId5" Type="http://schemas.openxmlformats.org/officeDocument/2006/relationships/image" Target="../media/image38.png"/><Relationship Id="rId10" Type="http://schemas.openxmlformats.org/officeDocument/2006/relationships/image" Target="../media/image41.png"/><Relationship Id="rId4" Type="http://schemas.openxmlformats.org/officeDocument/2006/relationships/image" Target="../media/image37.gif"/><Relationship Id="rId9" Type="http://schemas.openxmlformats.org/officeDocument/2006/relationships/image" Target="../media/image36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11" Type="http://schemas.openxmlformats.org/officeDocument/2006/relationships/audio" Target="../media/audio1.wav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7.gif"/><Relationship Id="rId9" Type="http://schemas.openxmlformats.org/officeDocument/2006/relationships/image" Target="../media/image3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11" Type="http://schemas.openxmlformats.org/officeDocument/2006/relationships/audio" Target="../media/audio1.wav"/><Relationship Id="rId5" Type="http://schemas.openxmlformats.org/officeDocument/2006/relationships/image" Target="../media/image38.png"/><Relationship Id="rId10" Type="http://schemas.openxmlformats.org/officeDocument/2006/relationships/image" Target="../media/image68.png"/><Relationship Id="rId4" Type="http://schemas.openxmlformats.org/officeDocument/2006/relationships/image" Target="../media/image37.gif"/><Relationship Id="rId9" Type="http://schemas.openxmlformats.org/officeDocument/2006/relationships/image" Target="../media/image36.svg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5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5.wmf"/><Relationship Id="rId9" Type="http://schemas.openxmlformats.org/officeDocument/2006/relationships/image" Target="../media/image76.png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7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9" Type="http://schemas.openxmlformats.org/officeDocument/2006/relationships/image" Target="NUL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7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83.png"/></Relationships>
</file>

<file path=ppt/slides/_rels/slide39.xml.rels><?xml version="1.0" encoding="UTF-8" standalone="yes"?>
<Relationships xmlns="http://schemas.openxmlformats.org/package/2006/relationships"><Relationship Id="rId7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7" Type="http://schemas.openxmlformats.org/officeDocument/2006/relationships/image" Target="../media/image8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7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7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3.png"/><Relationship Id="rId10" Type="http://schemas.openxmlformats.org/officeDocument/2006/relationships/image" Target="../media/image11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7771;p33"/>
          <p:cNvSpPr txBox="1">
            <a:spLocks/>
          </p:cNvSpPr>
          <p:nvPr/>
        </p:nvSpPr>
        <p:spPr>
          <a:xfrm>
            <a:off x="6705600" y="800100"/>
            <a:ext cx="5943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vi-VN" sz="6000" b="1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KHỞI ĐỘNG</a:t>
            </a:r>
            <a:endParaRPr lang="vi-VN" sz="6000" b="1" kern="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15350" y="2331816"/>
            <a:ext cx="92188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4000" dirty="0">
                <a:ea typeface="Calibri" panose="020F0502020204030204" pitchFamily="34" charset="0"/>
                <a:cs typeface="Times New Roman" panose="02020603050405020304" pitchFamily="18" charset="0"/>
              </a:rPr>
              <a:t>Hình 86 minh họa chiếc cân thăng bằng và gợi nên hình ảnh đoạn thẳng AB, đường thẳng d. Đường thẳng d có mối liên hệ gì với đoạn thẳng AB?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058550" y="6667500"/>
            <a:ext cx="3318392" cy="27807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01064" y="2552700"/>
            <a:ext cx="5762936" cy="68174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Callout 24"/>
          <p:cNvSpPr/>
          <p:nvPr/>
        </p:nvSpPr>
        <p:spPr>
          <a:xfrm>
            <a:off x="914400" y="59612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05600" y="2011715"/>
            <a:ext cx="10058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Xét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∆MOA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∆MOB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chung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OA = OB (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giả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thiết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∆MOA = ∆MOB (2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471318"/>
            <a:ext cx="4503513" cy="46607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05600" y="7395508"/>
            <a:ext cx="10287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Do ∆MOA = ∆MOB (2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</a:p>
          <a:p>
            <a:pPr marL="30480" marR="30480" lvl="0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nên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 = MB (2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tương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ứng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 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14706600" y="3848100"/>
            <a:ext cx="381000" cy="17526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6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010400" y="520868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 LUẬN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38200" y="1410604"/>
            <a:ext cx="8077200" cy="8152496"/>
            <a:chOff x="1008748" y="3046087"/>
            <a:chExt cx="8077200" cy="8152496"/>
          </a:xfrm>
        </p:grpSpPr>
        <p:grpSp>
          <p:nvGrpSpPr>
            <p:cNvPr id="4" name="Group 3"/>
            <p:cNvGrpSpPr/>
            <p:nvPr/>
          </p:nvGrpSpPr>
          <p:grpSpPr>
            <a:xfrm>
              <a:off x="1008748" y="3046087"/>
              <a:ext cx="8077200" cy="5501657"/>
              <a:chOff x="1066800" y="2284087"/>
              <a:chExt cx="8077200" cy="5501657"/>
            </a:xfrm>
          </p:grpSpPr>
          <p:sp>
            <p:nvSpPr>
              <p:cNvPr id="3" name="Oval Callout 2"/>
              <p:cNvSpPr/>
              <p:nvPr/>
            </p:nvSpPr>
            <p:spPr>
              <a:xfrm>
                <a:off x="1066800" y="2284087"/>
                <a:ext cx="8077200" cy="5501657"/>
              </a:xfrm>
              <a:prstGeom prst="wedgeEllipseCallout">
                <a:avLst>
                  <a:gd name="adj1" fmla="val -33346"/>
                  <a:gd name="adj2" fmla="val 49184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1864703" y="3198487"/>
                <a:ext cx="6669697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vi-VN" sz="40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Một điểm thuộc đường trung trực của đoạn thẳng thì cách đều hai đầu mút của đoạn thẳng đó.</a:t>
                </a:r>
                <a:endParaRPr lang="en-US" sz="4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5EAB0314-8F76-4681-9068-C12A4B9C5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836589" y="7801520"/>
              <a:ext cx="3771543" cy="339706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448800" y="1943100"/>
                <a:ext cx="7848600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𝑀𝐴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0" y="1943100"/>
                <a:ext cx="7848600" cy="3785652"/>
              </a:xfrm>
              <a:prstGeom prst="rect">
                <a:avLst/>
              </a:prstGeom>
              <a:blipFill>
                <a:blip r:embed="rId14"/>
                <a:stretch>
                  <a:fillRect l="-2717" r="-2640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621121" y="6026270"/>
            <a:ext cx="3417490" cy="353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5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00908" y="342900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8" name="Flowchart: Terminator 17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83836" y="987956"/>
              <a:ext cx="5259773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– 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tr101)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Oval Callout 19"/>
          <p:cNvSpPr/>
          <p:nvPr/>
        </p:nvSpPr>
        <p:spPr>
          <a:xfrm>
            <a:off x="8229600" y="356792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30264" y="1359216"/>
                <a:ext cx="16221312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=△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264" y="1359216"/>
                <a:ext cx="16221312" cy="1938992"/>
              </a:xfrm>
              <a:prstGeom prst="rect">
                <a:avLst/>
              </a:prstGeom>
              <a:blipFill>
                <a:blip r:embed="rId6"/>
                <a:stretch>
                  <a:fillRect l="-1315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667000" y="4641579"/>
                <a:ext cx="9753600" cy="901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4641579"/>
                <a:ext cx="9753600" cy="901593"/>
              </a:xfrm>
              <a:prstGeom prst="rect">
                <a:avLst/>
              </a:prstGeom>
              <a:blipFill>
                <a:blip r:embed="rId7"/>
                <a:stretch>
                  <a:fillRect l="-2250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124200" y="5953361"/>
                <a:ext cx="123444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𝑀𝐴</m:t>
                      </m:r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𝑀𝐵</m:t>
                      </m:r>
                      <m:r>
                        <m:rPr>
                          <m:nor/>
                        </m:rPr>
                        <a:rPr lang="en-US" sz="4000" i="1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000" i="1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m:rPr>
                          <m:nor/>
                        </m:rPr>
                        <a:rPr lang="en-US" sz="4000" i="1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thu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trung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ự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000" i="1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𝐴𝐵</m:t>
                      </m:r>
                      <m:r>
                        <m:rPr>
                          <m:nor/>
                        </m:rPr>
                        <a:rPr lang="en-US" sz="4000" i="1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);</m:t>
                      </m:r>
                      <m:r>
                        <m:rPr>
                          <m:nor/>
                        </m:rPr>
                        <a:rPr lang="en-US" sz="4000" i="1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5953361"/>
                <a:ext cx="12344400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396080" y="7104093"/>
                <a:ext cx="1341964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𝑁𝐴</m:t>
                      </m:r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𝑁𝐵</m:t>
                      </m:r>
                      <m:r>
                        <m:rPr>
                          <m:nor/>
                        </m:rPr>
                        <a:rPr lang="en-US" sz="4000" i="1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000" i="1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𝑁</m:t>
                      </m:r>
                      <m:r>
                        <m:rPr>
                          <m:nor/>
                        </m:rPr>
                        <a:rPr lang="en-US" sz="4000" i="1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thu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trung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ự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000" i="1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𝐴𝐵</m:t>
                      </m:r>
                      <m:r>
                        <m:rPr>
                          <m:nor/>
                        </m:rPr>
                        <a:rPr lang="en-US" sz="4000" i="1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080" y="7104093"/>
                <a:ext cx="13419640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468398" y="8133266"/>
                <a:ext cx="473398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𝑀𝑁</m:t>
                      </m:r>
                      <m:r>
                        <m:rPr>
                          <m:nor/>
                        </m:rPr>
                        <a:rPr lang="en-US" sz="4000" i="1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chung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000" i="1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398" y="8133266"/>
                <a:ext cx="4733988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495612" y="8917954"/>
                <a:ext cx="740593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𝑀𝑁𝐴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=△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𝑀𝑁𝐵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c.c.c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612" y="8917954"/>
                <a:ext cx="7405938" cy="1015663"/>
              </a:xfrm>
              <a:prstGeom prst="rect">
                <a:avLst/>
              </a:prstGeom>
              <a:blipFill>
                <a:blip r:embed="rId11"/>
                <a:stretch>
                  <a:fillRect l="-2881" r="-2058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ight Brace 23"/>
          <p:cNvSpPr/>
          <p:nvPr/>
        </p:nvSpPr>
        <p:spPr>
          <a:xfrm>
            <a:off x="15087520" y="5570386"/>
            <a:ext cx="533400" cy="333063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4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/>
      <p:bldP spid="2" grpId="0"/>
      <p:bldP spid="7" grpId="0"/>
      <p:bldP spid="21" grpId="0"/>
      <p:bldP spid="22" grpId="0"/>
      <p:bldP spid="23" grpId="0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914400" y="404538"/>
            <a:ext cx="5988909" cy="1103892"/>
            <a:chOff x="1676400" y="38100"/>
            <a:chExt cx="5988909" cy="1103892"/>
          </a:xfrm>
        </p:grpSpPr>
        <p:sp>
          <p:nvSpPr>
            <p:cNvPr id="17" name="Rectangle 16"/>
            <p:cNvSpPr/>
            <p:nvPr/>
          </p:nvSpPr>
          <p:spPr>
            <a:xfrm>
              <a:off x="1676400" y="38100"/>
              <a:ext cx="5988909" cy="11038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5000" b="1" noProof="0" dirty="0" smtClean="0">
                  <a:ln w="0"/>
                  <a:solidFill>
                    <a:srgbClr val="AA3F3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 </a:t>
              </a:r>
              <a:r>
                <a:rPr kumimoji="0" lang="nl-NL" sz="5000" b="1" i="0" u="none" strike="noStrike" kern="1200" cap="none" spc="0" normalizeH="0" baseline="0" noProof="0" dirty="0" smtClean="0">
                  <a:ln w="0"/>
                  <a:solidFill>
                    <a:srgbClr val="AA3F3C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kumimoji="0" lang="en-US" sz="5000" b="1" i="0" u="none" strike="noStrike" kern="1200" cap="none" spc="0" normalizeH="0" baseline="0" noProof="0" dirty="0">
                <a:ln w="0"/>
                <a:solidFill>
                  <a:srgbClr val="AA3F3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2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731481" y="489750"/>
              <a:ext cx="512872" cy="530225"/>
            </a:xfrm>
            <a:prstGeom prst="rect">
              <a:avLst/>
            </a:prstGeom>
          </p:spPr>
        </p:pic>
      </p:grpSp>
      <p:sp>
        <p:nvSpPr>
          <p:cNvPr id="24" name="Oval Callout 23"/>
          <p:cNvSpPr/>
          <p:nvPr/>
        </p:nvSpPr>
        <p:spPr>
          <a:xfrm>
            <a:off x="7289423" y="4863360"/>
            <a:ext cx="1766345" cy="74266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0442" y="1613363"/>
            <a:ext cx="163068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91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m.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9534" y="4863360"/>
            <a:ext cx="5296820" cy="491555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620000" y="6124738"/>
            <a:ext cx="9144000" cy="2904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Do 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thuộc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OA = OB = 3 m.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Vậy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chiều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phải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3 m.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52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7847" y="484307"/>
            <a:ext cx="4510390" cy="886670"/>
            <a:chOff x="561474" y="385521"/>
            <a:chExt cx="4510390" cy="88667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474" y="385521"/>
              <a:ext cx="950078" cy="88667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490464" y="488105"/>
              <a:ext cx="3581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HĐ3: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7900" y="1348919"/>
                <a:ext cx="17306700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Hai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𝑀𝑂𝐴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𝑀𝑂𝐵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00" y="1348919"/>
                <a:ext cx="17306700" cy="4708981"/>
              </a:xfrm>
              <a:prstGeom prst="rect">
                <a:avLst/>
              </a:prstGeom>
              <a:blipFill>
                <a:blip r:embed="rId6"/>
                <a:stretch>
                  <a:fillRect l="-1232" r="-1232" b="-2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2350" y="5744639"/>
            <a:ext cx="5257800" cy="395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0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09284" y="2037725"/>
            <a:ext cx="10210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Xét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∆MOA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∆MOB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87680" marR="30480" lvl="1" algn="ctr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chung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OA = OB (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 = MB (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∆MOA = ∆MOB (c - c - c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1358049" y="800100"/>
            <a:ext cx="1766345" cy="74266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049" y="2604492"/>
            <a:ext cx="5577670" cy="4191000"/>
          </a:xfrm>
          <a:prstGeom prst="rect">
            <a:avLst/>
          </a:prstGeom>
        </p:spPr>
      </p:pic>
      <p:sp>
        <p:nvSpPr>
          <p:cNvPr id="3" name="Right Brace 2"/>
          <p:cNvSpPr/>
          <p:nvPr/>
        </p:nvSpPr>
        <p:spPr>
          <a:xfrm>
            <a:off x="16034084" y="3214093"/>
            <a:ext cx="762000" cy="3048000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1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Callout 18"/>
          <p:cNvSpPr/>
          <p:nvPr/>
        </p:nvSpPr>
        <p:spPr>
          <a:xfrm>
            <a:off x="1219200" y="706879"/>
            <a:ext cx="1766345" cy="74266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47800" y="1562100"/>
                <a:ext cx="15468600" cy="7387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  <a:defRPr/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b) Do ∆MOA = ∆MOB (c - c - c)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OA = OB (2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tương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ứng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)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𝑀𝑂𝐴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𝑀𝑂𝐵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(2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tương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ứng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).</a:t>
                </a:r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  <a:defRPr/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Do OA = OB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O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nằm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giữa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B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O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AB.</a:t>
                </a:r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  <a:defRPr/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𝑀𝑂𝐴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𝑀𝑂𝐵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𝑀𝑂𝐴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𝑀𝑂𝐵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𝑀𝑂𝐴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𝑀𝑂𝐵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  <a:defRPr/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MO </a:t>
                </a:r>
                <a:r>
                  <a:rPr lang="en-US" sz="4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AB.</a:t>
                </a:r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  <a:defRPr/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Khi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MO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AB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O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AB.</a:t>
                </a:r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  <a:defRPr/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Vậy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MO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trực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AB.</a:t>
                </a:r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562100"/>
                <a:ext cx="15468600" cy="7387022"/>
              </a:xfrm>
              <a:prstGeom prst="rect">
                <a:avLst/>
              </a:prstGeom>
              <a:blipFill>
                <a:blip r:embed="rId2"/>
                <a:stretch>
                  <a:fillRect l="-1222" b="-1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939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ular Callout 17"/>
          <p:cNvSpPr/>
          <p:nvPr/>
        </p:nvSpPr>
        <p:spPr>
          <a:xfrm>
            <a:off x="1676400" y="1790700"/>
            <a:ext cx="14935200" cy="2428744"/>
          </a:xfrm>
          <a:prstGeom prst="wedgeRectCallout">
            <a:avLst>
              <a:gd name="adj1" fmla="val -21161"/>
              <a:gd name="adj2" fmla="val 56535"/>
            </a:avLst>
          </a:prstGeom>
          <a:ln w="3810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66214" y="483976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 LUẬN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57400" y="2008494"/>
            <a:ext cx="14401800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0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Điểm cách đều hai đầu mút của một đoạn  thẳng thì nằm trên đường trung trực của đoạn thẳng đó.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5143500"/>
            <a:ext cx="9601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buFontTx/>
              <a:buChar char="-"/>
            </a:pPr>
            <a:r>
              <a:rPr lang="vi-VN" sz="4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Gọi d là đường trung trực của đoạn thẳng </a:t>
            </a:r>
            <a:r>
              <a:rPr lang="vi-VN" sz="40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AB,</a:t>
            </a:r>
            <a:r>
              <a:rPr lang="en-US" sz="40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 </a:t>
            </a:r>
            <a:r>
              <a:rPr lang="vi-VN" sz="4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là điểm sao cho </a:t>
            </a:r>
            <a:r>
              <a:rPr lang="vi-VN" sz="40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</a:t>
            </a:r>
            <a:r>
              <a:rPr lang="en-US" sz="40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40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MB</a:t>
            </a:r>
            <a:r>
              <a:rPr lang="vi-VN" sz="4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Ta có M nằm trên đường trung trực d của đoạn thẳng AB.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400" y="4978499"/>
            <a:ext cx="6096000" cy="458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9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019800" y="551655"/>
            <a:ext cx="5582653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8" name="Flowchart: Terminator 17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742007" y="987956"/>
              <a:ext cx="5743430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– 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tr102)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1000" y="1790700"/>
                <a:ext cx="17525099" cy="18709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thang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Hai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93).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790700"/>
                <a:ext cx="17525099" cy="1870961"/>
              </a:xfrm>
              <a:prstGeom prst="rect">
                <a:avLst/>
              </a:prstGeom>
              <a:blipFill>
                <a:blip r:embed="rId6"/>
                <a:stretch>
                  <a:fillRect l="-1253" r="-1253" b="-12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2400" y="3944504"/>
            <a:ext cx="4800600" cy="5438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90600" y="3837030"/>
                <a:ext cx="9595757" cy="5016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Hai tam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𝑂𝐶𝐷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𝑂𝐴𝐵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Ba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837030"/>
                <a:ext cx="9595757" cy="5016758"/>
              </a:xfrm>
              <a:prstGeom prst="rect">
                <a:avLst/>
              </a:prstGeom>
              <a:blipFill>
                <a:blip r:embed="rId8"/>
                <a:stretch>
                  <a:fillRect l="-2287" r="-2224" b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834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Callout 19"/>
          <p:cNvSpPr/>
          <p:nvPr/>
        </p:nvSpPr>
        <p:spPr>
          <a:xfrm>
            <a:off x="8075276" y="36752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602833"/>
            <a:ext cx="4572000" cy="51797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162800" y="1791395"/>
                <a:ext cx="12649200" cy="48026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𝑂𝐶𝐷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Do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𝑂𝐴𝐵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𝑂𝐵𝐴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𝑂𝐴𝐵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𝑂𝐵𝐴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1791395"/>
                <a:ext cx="12649200" cy="4802661"/>
              </a:xfrm>
              <a:prstGeom prst="rect">
                <a:avLst/>
              </a:prstGeom>
              <a:blipFill>
                <a:blip r:embed="rId7"/>
                <a:stretch>
                  <a:fillRect l="-1687" b="-2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023547" y="7081778"/>
                <a:ext cx="1508760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Do tam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𝑂𝐴𝐵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𝑀𝐴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𝑀𝐵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),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547" y="7081778"/>
                <a:ext cx="15087600" cy="2862322"/>
              </a:xfrm>
              <a:prstGeom prst="rect">
                <a:avLst/>
              </a:prstGeom>
              <a:blipFill>
                <a:blip r:embed="rId8"/>
                <a:stretch>
                  <a:fillRect l="-1455" r="-1414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20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73942" y="2095500"/>
            <a:ext cx="16530748" cy="1431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65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nl-NL" sz="65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VII. tam giác</a:t>
            </a:r>
            <a:endParaRPr lang="en-US" sz="6500" dirty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19400" y="4031546"/>
            <a:ext cx="12420651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vi-VN" sz="6500" b="1" kern="0" cap="all" dirty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BÀI 9: ĐƯỜNG TRUNG TRỰC CỦA MỘT ĐOẠN THẲNG</a:t>
            </a:r>
            <a:endParaRPr lang="en-US" sz="6500" b="1" kern="0" dirty="0">
              <a:solidFill>
                <a:schemeClr val="accent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Callout 19"/>
          <p:cNvSpPr/>
          <p:nvPr/>
        </p:nvSpPr>
        <p:spPr>
          <a:xfrm>
            <a:off x="8077200" y="59612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43000" y="2019300"/>
                <a:ext cx="16461124" cy="6555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Do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𝑂𝐶𝐷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𝑂𝐶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𝑂𝐷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𝑁𝐶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𝑁𝐷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uy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//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019300"/>
                <a:ext cx="16461124" cy="6555641"/>
              </a:xfrm>
              <a:prstGeom prst="rect">
                <a:avLst/>
              </a:prstGeom>
              <a:blipFill>
                <a:blip r:embed="rId6"/>
                <a:stretch>
                  <a:fillRect l="-1333" b="-1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241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6019800" y="315605"/>
            <a:ext cx="5988909" cy="1246495"/>
            <a:chOff x="1676400" y="38100"/>
            <a:chExt cx="5988909" cy="1246495"/>
          </a:xfrm>
        </p:grpSpPr>
        <p:sp>
          <p:nvSpPr>
            <p:cNvPr id="17" name="Rectangle 16"/>
            <p:cNvSpPr/>
            <p:nvPr/>
          </p:nvSpPr>
          <p:spPr>
            <a:xfrm>
              <a:off x="1676400" y="38100"/>
              <a:ext cx="5988909" cy="124649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000" b="1" i="0" u="none" strike="noStrike" kern="1200" cap="none" spc="0" normalizeH="0" baseline="0" noProof="0" dirty="0" smtClean="0">
                  <a:ln w="0"/>
                  <a:solidFill>
                    <a:srgbClr val="AA3F3C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 3</a:t>
              </a:r>
              <a:endParaRPr kumimoji="0" lang="en-US" sz="5000" b="1" i="0" u="none" strike="noStrike" kern="1200" cap="none" spc="0" normalizeH="0" baseline="0" noProof="0" dirty="0">
                <a:ln w="0"/>
                <a:solidFill>
                  <a:srgbClr val="AA3F3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2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731481" y="489750"/>
              <a:ext cx="512872" cy="53022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28600" y="1510248"/>
                <a:ext cx="17983200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510248"/>
                <a:ext cx="17983200" cy="3785652"/>
              </a:xfrm>
              <a:prstGeom prst="rect">
                <a:avLst/>
              </a:prstGeom>
              <a:blipFill>
                <a:blip r:embed="rId9"/>
                <a:stretch>
                  <a:fillRect l="-1220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Callout 23"/>
          <p:cNvSpPr/>
          <p:nvPr/>
        </p:nvSpPr>
        <p:spPr>
          <a:xfrm>
            <a:off x="8131081" y="5620038"/>
            <a:ext cx="1766345" cy="74266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200" y="5905500"/>
            <a:ext cx="3394638" cy="39150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76800" y="6724990"/>
            <a:ext cx="11658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 = AC.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Do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AB = AC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thuộc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40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đoạn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BC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8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Callout 23"/>
          <p:cNvSpPr/>
          <p:nvPr/>
        </p:nvSpPr>
        <p:spPr>
          <a:xfrm>
            <a:off x="8131080" y="514638"/>
            <a:ext cx="1766345" cy="74266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69889"/>
            <a:ext cx="3775638" cy="43544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53000" y="1729919"/>
            <a:ext cx="13487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Xét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∆AHB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H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∆AHC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H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AB = AC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chứng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minh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AH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chung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Do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∆AHB = ∆AHC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huyền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Suy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ra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HB = HC (2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tương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ứng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15011400" y="2872919"/>
            <a:ext cx="381000" cy="168011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6776978"/>
            <a:ext cx="156971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  <a:defRPr/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nằm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giữa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BC.</a:t>
            </a:r>
            <a:endParaRPr lang="en-US" sz="4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just">
              <a:lnSpc>
                <a:spcPct val="150000"/>
              </a:lnSpc>
              <a:defRPr/>
            </a:pP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BC.</a:t>
            </a:r>
            <a:endParaRPr lang="en-US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71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" y="2889819"/>
            <a:ext cx="4510390" cy="886670"/>
            <a:chOff x="561474" y="385521"/>
            <a:chExt cx="4510390" cy="88667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474" y="385521"/>
              <a:ext cx="950078" cy="88667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490464" y="488105"/>
              <a:ext cx="3581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HĐ4: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886116" y="449384"/>
            <a:ext cx="1586238" cy="941175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038600" y="1790700"/>
            <a:ext cx="9137606" cy="862753"/>
            <a:chOff x="1611219" y="2044475"/>
            <a:chExt cx="9137606" cy="862753"/>
          </a:xfrm>
        </p:grpSpPr>
        <p:sp>
          <p:nvSpPr>
            <p:cNvPr id="21" name="Rectangle 20"/>
            <p:cNvSpPr/>
            <p:nvPr/>
          </p:nvSpPr>
          <p:spPr>
            <a:xfrm>
              <a:off x="2977146" y="2169578"/>
              <a:ext cx="777167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r>
                <a:rPr kumimoji="0" 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hoàn</a:t>
              </a:r>
              <a:r>
                <a:rPr kumimoji="0" 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thành</a:t>
              </a:r>
              <a:r>
                <a:rPr kumimoji="0" 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HĐ4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219" y="2044475"/>
              <a:ext cx="1207854" cy="862753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>
          <a:xfrm>
            <a:off x="2738036" y="527556"/>
            <a:ext cx="1430975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kumimoji="0" lang="nl-NL" sz="4500" b="1" i="0" u="none" strike="noStrike" kern="1200" cap="none" spc="0" normalizeH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ĐƯỜNG TRUNG TRỰC CỦA MỘT ĐOẠN THẲNG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7263" y="2814578"/>
            <a:ext cx="15087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Dùng thước thẳng (có chia đơn vị) và compa vẽ đường trung trực của đoạn thẳng AB, biết AB = 3cm.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 đường trung trực của đoạn thẳng AB = 3cm.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971691" y="6001038"/>
            <a:ext cx="1766345" cy="74266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464333" y="7361085"/>
                <a:ext cx="8870955" cy="717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71500" indent="-571500">
                  <a:lnSpc>
                    <a:spcPct val="107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40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1.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</m:t>
                    </m:r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333" y="7361085"/>
                <a:ext cx="8870955" cy="717761"/>
              </a:xfrm>
              <a:prstGeom prst="rect">
                <a:avLst/>
              </a:prstGeom>
              <a:blipFill>
                <a:blip r:embed="rId7"/>
                <a:stretch>
                  <a:fillRect l="-2199" t="-16239" r="-1581" b="-34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91053" y="6670061"/>
            <a:ext cx="4356734" cy="335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8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6" grpId="0"/>
      <p:bldP spid="23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19200" y="824981"/>
                <a:ext cx="9906000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824981"/>
                <a:ext cx="9906000" cy="1839606"/>
              </a:xfrm>
              <a:prstGeom prst="rect">
                <a:avLst/>
              </a:prstGeom>
              <a:blipFill>
                <a:blip r:embed="rId4"/>
                <a:stretch>
                  <a:fillRect l="-1969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6800" y="824981"/>
            <a:ext cx="3429000" cy="37089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02871" y="5481578"/>
                <a:ext cx="990600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3.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D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871" y="5481578"/>
                <a:ext cx="9906000" cy="2862322"/>
              </a:xfrm>
              <a:prstGeom prst="rect">
                <a:avLst/>
              </a:prstGeom>
              <a:blipFill>
                <a:blip r:embed="rId6"/>
                <a:stretch>
                  <a:fillRect l="-1969" r="-2215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7685" y="5600700"/>
            <a:ext cx="3429000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2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19200" y="1022656"/>
                <a:ext cx="15637329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4.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D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CD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022656"/>
                <a:ext cx="15637329" cy="1839606"/>
              </a:xfrm>
              <a:prstGeom prst="rect">
                <a:avLst/>
              </a:prstGeom>
              <a:blipFill>
                <a:blip r:embed="rId4"/>
                <a:stretch>
                  <a:fillRect l="-1365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4074" y="3617330"/>
            <a:ext cx="4953000" cy="586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5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914400" y="342900"/>
            <a:ext cx="1645920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12099734" y="9083069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5872527" y="7658100"/>
            <a:ext cx="3277905" cy="1070096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914400" y="1714500"/>
            <a:ext cx="1630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1600327" y="2408346"/>
            <a:ext cx="1981072" cy="966456"/>
            <a:chOff x="3829050" y="1273590"/>
            <a:chExt cx="1260620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79995" y="1337750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1</a:t>
              </a: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3731191" y="1867956"/>
            <a:ext cx="12929489" cy="182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000" b="0" dirty="0">
                <a:ea typeface="Times New Roman" panose="02020603050405020304" pitchFamily="18" charset="0"/>
              </a:rPr>
              <a:t>Cho </a:t>
            </a:r>
            <a:r>
              <a:rPr lang="en-US" sz="4000" b="0" dirty="0" err="1">
                <a:ea typeface="Times New Roman" panose="02020603050405020304" pitchFamily="18" charset="0"/>
              </a:rPr>
              <a:t>hình</a:t>
            </a:r>
            <a:r>
              <a:rPr lang="en-US" sz="4000" b="0" dirty="0">
                <a:ea typeface="Times New Roman" panose="02020603050405020304" pitchFamily="18" charset="0"/>
              </a:rPr>
              <a:t> </a:t>
            </a:r>
            <a:r>
              <a:rPr lang="en-US" sz="4000" b="0" dirty="0" err="1">
                <a:ea typeface="Times New Roman" panose="02020603050405020304" pitchFamily="18" charset="0"/>
              </a:rPr>
              <a:t>vẽ</a:t>
            </a:r>
            <a:r>
              <a:rPr lang="en-US" sz="4000" b="0" dirty="0">
                <a:ea typeface="Times New Roman" panose="02020603050405020304" pitchFamily="18" charset="0"/>
              </a:rPr>
              <a:t>, </a:t>
            </a:r>
            <a:r>
              <a:rPr lang="en-US" sz="4000" b="0" dirty="0" err="1">
                <a:ea typeface="Times New Roman" panose="02020603050405020304" pitchFamily="18" charset="0"/>
              </a:rPr>
              <a:t>có</a:t>
            </a:r>
            <a:r>
              <a:rPr lang="en-US" sz="4000" b="0" dirty="0">
                <a:ea typeface="Times New Roman" panose="02020603050405020304" pitchFamily="18" charset="0"/>
              </a:rPr>
              <a:t> AB = AC, DB = DC; </a:t>
            </a:r>
            <a:r>
              <a:rPr lang="en-US" sz="4000" b="0" dirty="0">
                <a:ea typeface="Arial" panose="020B0604020202020204" pitchFamily="34" charset="0"/>
              </a:rPr>
              <a:t>M </a:t>
            </a:r>
            <a:r>
              <a:rPr lang="en-US" sz="4000" b="0" dirty="0" err="1">
                <a:ea typeface="Arial" panose="020B0604020202020204" pitchFamily="34" charset="0"/>
              </a:rPr>
              <a:t>là</a:t>
            </a:r>
            <a:r>
              <a:rPr lang="en-US" sz="4000" b="0" dirty="0">
                <a:ea typeface="Arial" panose="020B0604020202020204" pitchFamily="34" charset="0"/>
              </a:rPr>
              <a:t> </a:t>
            </a:r>
            <a:r>
              <a:rPr lang="en-US" sz="4000" b="0" dirty="0" err="1">
                <a:ea typeface="Arial" panose="020B0604020202020204" pitchFamily="34" charset="0"/>
              </a:rPr>
              <a:t>giao</a:t>
            </a:r>
            <a:r>
              <a:rPr lang="en-US" sz="4000" b="0" dirty="0">
                <a:ea typeface="Arial" panose="020B0604020202020204" pitchFamily="34" charset="0"/>
              </a:rPr>
              <a:t> </a:t>
            </a:r>
            <a:r>
              <a:rPr lang="en-US" sz="4000" b="0" dirty="0" err="1">
                <a:ea typeface="Arial" panose="020B0604020202020204" pitchFamily="34" charset="0"/>
              </a:rPr>
              <a:t>điểm</a:t>
            </a:r>
            <a:r>
              <a:rPr lang="en-US" sz="4000" b="0" dirty="0">
                <a:ea typeface="Arial" panose="020B0604020202020204" pitchFamily="34" charset="0"/>
              </a:rPr>
              <a:t> </a:t>
            </a:r>
            <a:r>
              <a:rPr lang="en-US" sz="4000" b="0" dirty="0" err="1">
                <a:ea typeface="Arial" panose="020B0604020202020204" pitchFamily="34" charset="0"/>
              </a:rPr>
              <a:t>của</a:t>
            </a:r>
            <a:r>
              <a:rPr lang="en-US" sz="4000" b="0" dirty="0">
                <a:ea typeface="Arial" panose="020B0604020202020204" pitchFamily="34" charset="0"/>
              </a:rPr>
              <a:t> AD </a:t>
            </a:r>
            <a:r>
              <a:rPr lang="en-US" sz="4000" b="0" dirty="0" err="1">
                <a:ea typeface="Arial" panose="020B0604020202020204" pitchFamily="34" charset="0"/>
              </a:rPr>
              <a:t>và</a:t>
            </a:r>
            <a:r>
              <a:rPr lang="en-US" sz="4000" b="0" dirty="0">
                <a:ea typeface="Arial" panose="020B0604020202020204" pitchFamily="34" charset="0"/>
              </a:rPr>
              <a:t> BC. </a:t>
            </a:r>
            <a:r>
              <a:rPr lang="en-US" sz="4000" b="0" dirty="0" err="1">
                <a:ea typeface="Arial" panose="020B0604020202020204" pitchFamily="34" charset="0"/>
              </a:rPr>
              <a:t>Chọn</a:t>
            </a:r>
            <a:r>
              <a:rPr lang="en-US" sz="4000" b="0" dirty="0">
                <a:ea typeface="Arial" panose="020B0604020202020204" pitchFamily="34" charset="0"/>
              </a:rPr>
              <a:t> </a:t>
            </a:r>
            <a:r>
              <a:rPr lang="en-US" sz="4000" b="0" dirty="0" err="1">
                <a:ea typeface="Arial" panose="020B0604020202020204" pitchFamily="34" charset="0"/>
              </a:rPr>
              <a:t>câu</a:t>
            </a:r>
            <a:r>
              <a:rPr lang="en-US" sz="4000" b="0" dirty="0">
                <a:ea typeface="Arial" panose="020B0604020202020204" pitchFamily="34" charset="0"/>
              </a:rPr>
              <a:t> </a:t>
            </a:r>
            <a:r>
              <a:rPr lang="en-US" sz="4000" b="0" dirty="0" err="1">
                <a:ea typeface="Arial" panose="020B0604020202020204" pitchFamily="34" charset="0"/>
              </a:rPr>
              <a:t>trả</a:t>
            </a:r>
            <a:r>
              <a:rPr lang="en-US" sz="4000" b="0" dirty="0">
                <a:ea typeface="Arial" panose="020B0604020202020204" pitchFamily="34" charset="0"/>
              </a:rPr>
              <a:t> </a:t>
            </a:r>
            <a:r>
              <a:rPr lang="en-US" sz="4000" b="0" dirty="0" err="1">
                <a:ea typeface="Arial" panose="020B0604020202020204" pitchFamily="34" charset="0"/>
              </a:rPr>
              <a:t>lời</a:t>
            </a:r>
            <a:r>
              <a:rPr lang="en-US" sz="4000" b="0" dirty="0">
                <a:ea typeface="Arial" panose="020B0604020202020204" pitchFamily="34" charset="0"/>
              </a:rPr>
              <a:t> </a:t>
            </a:r>
            <a:r>
              <a:rPr lang="en-US" sz="4000" b="0" dirty="0" err="1">
                <a:ea typeface="Arial" panose="020B0604020202020204" pitchFamily="34" charset="0"/>
              </a:rPr>
              <a:t>sai</a:t>
            </a:r>
            <a:r>
              <a:rPr lang="en-US" sz="4000" b="0" dirty="0">
                <a:ea typeface="Arial" panose="020B0604020202020204" pitchFamily="34" charset="0"/>
              </a:rPr>
              <a:t> </a:t>
            </a:r>
            <a:r>
              <a:rPr lang="en-US" sz="4000" b="0" dirty="0" err="1">
                <a:ea typeface="Arial" panose="020B0604020202020204" pitchFamily="34" charset="0"/>
              </a:rPr>
              <a:t>trong</a:t>
            </a:r>
            <a:r>
              <a:rPr lang="en-US" sz="4000" b="0" dirty="0">
                <a:ea typeface="Arial" panose="020B0604020202020204" pitchFamily="34" charset="0"/>
              </a:rPr>
              <a:t> </a:t>
            </a:r>
            <a:r>
              <a:rPr lang="en-US" sz="4000" b="0" dirty="0" err="1">
                <a:ea typeface="Arial" panose="020B0604020202020204" pitchFamily="34" charset="0"/>
              </a:rPr>
              <a:t>các</a:t>
            </a:r>
            <a:r>
              <a:rPr lang="en-US" sz="4000" b="0" dirty="0">
                <a:ea typeface="Arial" panose="020B0604020202020204" pitchFamily="34" charset="0"/>
              </a:rPr>
              <a:t> </a:t>
            </a:r>
            <a:r>
              <a:rPr lang="en-US" sz="4000" b="0" dirty="0" err="1">
                <a:ea typeface="Arial" panose="020B0604020202020204" pitchFamily="34" charset="0"/>
              </a:rPr>
              <a:t>câu</a:t>
            </a:r>
            <a:r>
              <a:rPr lang="en-US" sz="4000" b="0" dirty="0">
                <a:ea typeface="Arial" panose="020B0604020202020204" pitchFamily="34" charset="0"/>
              </a:rPr>
              <a:t> </a:t>
            </a:r>
            <a:r>
              <a:rPr lang="en-US" sz="4000" b="0" dirty="0" err="1">
                <a:ea typeface="Arial" panose="020B0604020202020204" pitchFamily="34" charset="0"/>
              </a:rPr>
              <a:t>sau</a:t>
            </a:r>
            <a:r>
              <a:rPr lang="en-US" sz="4000" b="0" dirty="0">
                <a:ea typeface="Arial" panose="020B0604020202020204" pitchFamily="34" charset="0"/>
              </a:rPr>
              <a:t>:</a:t>
            </a:r>
            <a:endParaRPr lang="en-US" sz="36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4795772" y="7810500"/>
            <a:ext cx="1435446" cy="2469384"/>
          </a:xfrm>
          <a:prstGeom prst="rect">
            <a:avLst/>
          </a:prstGeom>
        </p:spPr>
      </p:pic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3810000" y="8944570"/>
            <a:ext cx="828973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Lựa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chọn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đáp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án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bằng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cách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bấm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vào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ô 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5400" y="3848100"/>
            <a:ext cx="4152629" cy="47334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950032" y="3771900"/>
                <a:ext cx="11347368" cy="4840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𝐴𝐵𝐷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𝐴𝐶𝐷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D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BC.</a:t>
                </a:r>
                <a:endParaRPr lang="en-US" sz="4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AD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BC.</a:t>
                </a:r>
                <a:endParaRPr lang="en-US" sz="4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MB = MD</a:t>
                </a:r>
                <a:endParaRPr lang="en-US" sz="4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032" y="3771900"/>
                <a:ext cx="11347368" cy="4840428"/>
              </a:xfrm>
              <a:prstGeom prst="rect">
                <a:avLst/>
              </a:prstGeom>
              <a:blipFill>
                <a:blip r:embed="rId10"/>
                <a:stretch>
                  <a:fillRect l="-1880" r="-537" b="-4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271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randomBar dir="vert"/>
        <p:sndAc>
          <p:stSnd>
            <p:snd r:embed="rId2" name="chimes.wav"/>
          </p:stSnd>
        </p:sndAc>
      </p:transition>
    </mc:Choice>
    <mc:Fallback xmlns="">
      <p:transition spd="med" advClick="0">
        <p:randomBar dir="vert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12145867" y="9083808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2819400" y="5849407"/>
            <a:ext cx="6667500" cy="104669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1981200" y="2339315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27740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2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4191000" y="1832908"/>
            <a:ext cx="1262468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4000" b="0" dirty="0"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4000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4000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4000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4000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4000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b="0" dirty="0">
                <a:ea typeface="Calibri" panose="020F0502020204030204" pitchFamily="34" charset="0"/>
                <a:cs typeface="Times New Roman" panose="02020603050405020304" pitchFamily="18" charset="0"/>
              </a:rPr>
              <a:t> AB. </a:t>
            </a:r>
            <a:r>
              <a:rPr lang="en-US" sz="4000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4000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4000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000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4000" b="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300337" y="7604303"/>
            <a:ext cx="1313529" cy="2259652"/>
          </a:xfrm>
          <a:prstGeom prst="rect">
            <a:avLst/>
          </a:prstGeom>
        </p:spPr>
      </p:pic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3856133" y="8944570"/>
            <a:ext cx="828973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Lựa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chọn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đáp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án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bằng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cách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bấm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vào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ô 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67384" y="3784342"/>
            <a:ext cx="1360497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OA = OB.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OAB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82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12449651" y="8939599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3971858" y="5217970"/>
            <a:ext cx="1977940" cy="112717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2102165" y="2247900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3</a:t>
              </a: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4235765" y="1903419"/>
            <a:ext cx="1222343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0480" marR="30480" algn="just">
              <a:lnSpc>
                <a:spcPct val="150000"/>
              </a:lnSpc>
            </a:pPr>
            <a:r>
              <a:rPr lang="en-US" sz="4000" b="0">
                <a:solidFill>
                  <a:srgbClr val="000000"/>
                </a:solidFill>
                <a:ea typeface="Times New Roman" panose="02020603050405020304" pitchFamily="18" charset="0"/>
              </a:rPr>
              <a:t>Quan sát hình bên dưới, cho biết MH là đường trung trực của đoạn thẳng NP, cho MN = 15, MP = x + 9. Vậy x có giá trị là:</a:t>
            </a:r>
            <a:endParaRPr lang="en-US" sz="3600" b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887802" y="7581900"/>
            <a:ext cx="1313529" cy="2259652"/>
          </a:xfrm>
          <a:prstGeom prst="rect">
            <a:avLst/>
          </a:prstGeom>
        </p:spPr>
      </p:pic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4140941" y="8801100"/>
            <a:ext cx="828973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Lựa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chọn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đáp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án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bằng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cách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bấm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vào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ô 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1977" y="3543300"/>
            <a:ext cx="4216845" cy="53438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271860" y="5037909"/>
            <a:ext cx="91440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algn="just">
              <a:lnSpc>
                <a:spcPct val="200000"/>
              </a:lnSpc>
              <a:spcAft>
                <a:spcPts val="12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A. 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6;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. 15;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200000"/>
              </a:lnSpc>
              <a:spcAft>
                <a:spcPts val="12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C. 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5; 				D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. 10.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44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12131729" y="8787200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11925300" y="4762500"/>
            <a:ext cx="2247900" cy="849518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2057400" y="2395376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4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4163438" y="1909108"/>
            <a:ext cx="1216748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0480" marR="30480" algn="just">
              <a:lnSpc>
                <a:spcPct val="150000"/>
              </a:lnSpc>
            </a:pPr>
            <a:r>
              <a:rPr lang="en-US" sz="4000" b="0" dirty="0">
                <a:solidFill>
                  <a:srgbClr val="000000"/>
                </a:solidFill>
                <a:ea typeface="Times New Roman" panose="02020603050405020304" pitchFamily="18" charset="0"/>
              </a:rPr>
              <a:t>Cho tam </a:t>
            </a:r>
            <a:r>
              <a:rPr lang="en-US" sz="4000" b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giác</a:t>
            </a:r>
            <a:r>
              <a:rPr lang="en-US" sz="4000" b="0" dirty="0">
                <a:solidFill>
                  <a:srgbClr val="000000"/>
                </a:solidFill>
                <a:ea typeface="Times New Roman" panose="02020603050405020304" pitchFamily="18" charset="0"/>
              </a:rPr>
              <a:t> ∆HAB </a:t>
            </a:r>
            <a:r>
              <a:rPr lang="en-US" sz="4000" b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cân</a:t>
            </a:r>
            <a:r>
              <a:rPr lang="en-US" sz="4000" b="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tại</a:t>
            </a:r>
            <a:r>
              <a:rPr lang="en-US" sz="4000" b="0" dirty="0">
                <a:solidFill>
                  <a:srgbClr val="000000"/>
                </a:solidFill>
                <a:ea typeface="Times New Roman" panose="02020603050405020304" pitchFamily="18" charset="0"/>
              </a:rPr>
              <a:t> H </a:t>
            </a:r>
            <a:r>
              <a:rPr lang="en-US" sz="4000" b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và</a:t>
            </a:r>
            <a:r>
              <a:rPr lang="en-US" sz="4000" b="0" dirty="0">
                <a:solidFill>
                  <a:srgbClr val="000000"/>
                </a:solidFill>
                <a:ea typeface="Times New Roman" panose="02020603050405020304" pitchFamily="18" charset="0"/>
              </a:rPr>
              <a:t> I </a:t>
            </a:r>
            <a:r>
              <a:rPr lang="en-US" sz="4000" b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</a:t>
            </a:r>
            <a:r>
              <a:rPr lang="en-US" sz="4000" b="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trung</a:t>
            </a:r>
            <a:r>
              <a:rPr lang="en-US" sz="4000" b="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điểm</a:t>
            </a:r>
            <a:r>
              <a:rPr lang="en-US" sz="4000" b="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của</a:t>
            </a:r>
            <a:r>
              <a:rPr lang="en-US" sz="4000" b="0" dirty="0">
                <a:solidFill>
                  <a:srgbClr val="000000"/>
                </a:solidFill>
                <a:ea typeface="Times New Roman" panose="02020603050405020304" pitchFamily="18" charset="0"/>
              </a:rPr>
              <a:t> AB (</a:t>
            </a:r>
            <a:r>
              <a:rPr lang="en-US" sz="4000" b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như</a:t>
            </a:r>
            <a:r>
              <a:rPr lang="en-US" sz="4000" b="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hình</a:t>
            </a:r>
            <a:r>
              <a:rPr lang="en-US" sz="4000" b="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bên</a:t>
            </a:r>
            <a:r>
              <a:rPr lang="en-US" sz="4000" b="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dưới</a:t>
            </a:r>
            <a:r>
              <a:rPr lang="en-US" sz="4000" b="0" dirty="0">
                <a:solidFill>
                  <a:srgbClr val="000000"/>
                </a:solidFill>
                <a:ea typeface="Times New Roman" panose="02020603050405020304" pitchFamily="18" charset="0"/>
              </a:rPr>
              <a:t>). </a:t>
            </a:r>
            <a:r>
              <a:rPr lang="en-US" sz="4000" b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Góc</a:t>
            </a:r>
            <a:r>
              <a:rPr lang="en-US" sz="4000" b="0" dirty="0">
                <a:solidFill>
                  <a:srgbClr val="000000"/>
                </a:solidFill>
                <a:ea typeface="Times New Roman" panose="02020603050405020304" pitchFamily="18" charset="0"/>
              </a:rPr>
              <a:t> HIB </a:t>
            </a:r>
            <a:r>
              <a:rPr lang="en-US" sz="4000" b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có</a:t>
            </a:r>
            <a:r>
              <a:rPr lang="en-US" sz="4000" b="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số</a:t>
            </a:r>
            <a:r>
              <a:rPr lang="en-US" sz="4000" b="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đo</a:t>
            </a:r>
            <a:r>
              <a:rPr lang="en-US" sz="4000" b="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</a:t>
            </a:r>
            <a:r>
              <a:rPr lang="en-US" sz="4000" b="0" dirty="0">
                <a:solidFill>
                  <a:srgbClr val="000000"/>
                </a:solidFill>
                <a:ea typeface="Times New Roman" panose="02020603050405020304" pitchFamily="18" charset="0"/>
              </a:rPr>
              <a:t>:</a:t>
            </a:r>
            <a:endParaRPr lang="en-US" sz="36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991134" y="7370681"/>
            <a:ext cx="1355835" cy="23324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0473" y="4000500"/>
            <a:ext cx="5112113" cy="4197590"/>
          </a:xfrm>
          <a:prstGeom prst="rect">
            <a:avLst/>
          </a:prstGeom>
        </p:spPr>
      </p:pic>
      <p:sp>
        <p:nvSpPr>
          <p:cNvPr id="52" name="Text Box 16"/>
          <p:cNvSpPr txBox="1">
            <a:spLocks noChangeArrowheads="1"/>
          </p:cNvSpPr>
          <p:nvPr/>
        </p:nvSpPr>
        <p:spPr bwMode="auto">
          <a:xfrm>
            <a:off x="3805200" y="8648700"/>
            <a:ext cx="828973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Lựa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chọn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đáp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án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bằng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cách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bấm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vào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ô 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75548" y="4437486"/>
            <a:ext cx="91440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algn="just">
              <a:lnSpc>
                <a:spcPct val="200000"/>
              </a:lnSpc>
              <a:spcAft>
                <a:spcPts val="12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45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90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200000"/>
              </a:lnSpc>
              <a:spcAft>
                <a:spcPts val="12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C.180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D.30°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49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9419" y="1175550"/>
            <a:ext cx="512872" cy="530225"/>
          </a:xfrm>
          <a:prstGeom prst="rect">
            <a:avLst/>
          </a:prstGeom>
        </p:spPr>
      </p:pic>
      <p:sp>
        <p:nvSpPr>
          <p:cNvPr id="18" name="Google Shape;7771;p33"/>
          <p:cNvSpPr txBox="1">
            <a:spLocks/>
          </p:cNvSpPr>
          <p:nvPr/>
        </p:nvSpPr>
        <p:spPr>
          <a:xfrm>
            <a:off x="1779814" y="1027100"/>
            <a:ext cx="8888186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6000" b="1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NỘI DUNG BÀI HỌC</a:t>
            </a:r>
            <a:endParaRPr lang="vi-VN" sz="6000" b="1" kern="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15000" y="2628900"/>
            <a:ext cx="9553994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nl-NL" sz="4500" b="1" dirty="0" smtClean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 NGHĨA</a:t>
            </a:r>
            <a:endParaRPr lang="en-US" sz="4500" dirty="0">
              <a:solidFill>
                <a:schemeClr val="accent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15000" y="5067300"/>
            <a:ext cx="329449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500" b="1" dirty="0" smtClean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 CHẤT</a:t>
            </a:r>
            <a:endParaRPr lang="en-US" sz="45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995914" y="2666922"/>
            <a:ext cx="1346583" cy="1143000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995913" y="4838700"/>
            <a:ext cx="1346583" cy="1143000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5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71282" y="6631275"/>
            <a:ext cx="751171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500" b="1" dirty="0" smtClean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 ĐƯỜNG TRUNG TRỰC CỦA MỘT ĐOẠN THẲNG</a:t>
            </a:r>
            <a:endParaRPr lang="en-US" sz="45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995913" y="7136847"/>
            <a:ext cx="1346583" cy="1143000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5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3" grpId="0" animBg="1"/>
      <p:bldP spid="24" grpId="0" animBg="1"/>
      <p:bldP spid="25" grpId="0"/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12440869" y="8685016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4392082" y="7074462"/>
            <a:ext cx="7266517" cy="119496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2378242" y="2292669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5</a:t>
              </a:r>
            </a:p>
          </p:txBody>
        </p:sp>
      </p:grpSp>
      <p:pic>
        <p:nvPicPr>
          <p:cNvPr id="5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2037468" y="7268500"/>
            <a:ext cx="1313529" cy="22596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724007" y="1856094"/>
                <a:ext cx="11129188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BC,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AB = 5cm, DC = 8cm.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BD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007" y="1856094"/>
                <a:ext cx="11129188" cy="1839606"/>
              </a:xfrm>
              <a:prstGeom prst="rect">
                <a:avLst/>
              </a:prstGeom>
              <a:blipFill>
                <a:blip r:embed="rId10"/>
                <a:stretch>
                  <a:fillRect l="-1972" r="-1917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4151135" y="8510887"/>
            <a:ext cx="828973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Lựa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chọn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đáp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án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bằng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cách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bấm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altLang="en-US" sz="3600" b="0" dirty="0" err="1" smtClean="0">
                <a:solidFill>
                  <a:prstClr val="black"/>
                </a:solidFill>
                <a:cs typeface="Arial"/>
                <a:sym typeface="Arial"/>
              </a:rPr>
              <a:t>vào</a:t>
            </a:r>
            <a:r>
              <a:rPr lang="en-US" altLang="en-US" sz="3600" b="0" dirty="0" smtClean="0">
                <a:solidFill>
                  <a:prstClr val="black"/>
                </a:solidFill>
                <a:cs typeface="Arial"/>
                <a:sym typeface="Arial"/>
              </a:rPr>
              <a:t> ô 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24007" y="3949556"/>
            <a:ext cx="9144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A. AC = 4 cm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BD = 6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cm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B. AC = 4 cm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BD = 8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cm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AC = 8 cm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BD = 5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cm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D. AC = 5 cm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BD = 8 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cm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75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781800" y="179645"/>
            <a:ext cx="4741161" cy="130625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 smtClean="0">
                <a:ln w="0"/>
                <a:solidFill>
                  <a:schemeClr val="tx2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</a:t>
            </a:r>
            <a:r>
              <a:rPr kumimoji="0" lang="nl-NL" sz="6000" b="1" i="0" u="none" strike="noStrike" kern="1200" cap="none" spc="0" normalizeH="0" noProof="0" dirty="0" smtClean="0">
                <a:ln w="0"/>
                <a:solidFill>
                  <a:schemeClr val="tx2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TẬP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schemeClr val="tx2"/>
              </a:solidFill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" y="1997214"/>
            <a:ext cx="6629400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(SGK –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103)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53143" y="3009900"/>
                <a:ext cx="17266123" cy="196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94 ,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𝐶𝐴𝐷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𝐶𝐵𝐷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43" y="3009900"/>
                <a:ext cx="17266123" cy="1969963"/>
              </a:xfrm>
              <a:prstGeom prst="rect">
                <a:avLst/>
              </a:prstGeom>
              <a:blipFill>
                <a:blip r:embed="rId6"/>
                <a:stretch>
                  <a:fillRect l="-1235" b="-6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5372100"/>
            <a:ext cx="5925820" cy="44400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Callout 28"/>
          <p:cNvSpPr/>
          <p:nvPr/>
        </p:nvSpPr>
        <p:spPr>
          <a:xfrm>
            <a:off x="7839121" y="590838"/>
            <a:ext cx="1766345" cy="81886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6593" y="1773461"/>
            <a:ext cx="15011400" cy="369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Gọi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H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giao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CD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AB.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Do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thuộc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trung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trực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đoạn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AB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CA = CB.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Do D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thuộc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trung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đoạn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AB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nên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DA = DB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249250" y="4320719"/>
            <a:ext cx="14371749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∆CHA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∆CHB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en-US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chung</a:t>
            </a:r>
            <a:endParaRPr kumimoji="0" lang="en-US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 = CB (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chứng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minh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kumimoji="0" lang="en-US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∆CHA = ∆CHB (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huyền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kumimoji="0" lang="en-US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Suy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tương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ứng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) (1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).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endParaRPr kumimoji="0" lang="en-US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0" y="457200"/>
          <a:ext cx="12065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3" imgW="114102" imgH="177492" progId="Equation.DSMT4">
                  <p:embed/>
                </p:oleObj>
              </mc:Choice>
              <mc:Fallback>
                <p:oleObj name="Equation" r:id="rId3" imgW="114102" imgH="177492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2065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ight Brace 19"/>
          <p:cNvSpPr/>
          <p:nvPr/>
        </p:nvSpPr>
        <p:spPr>
          <a:xfrm>
            <a:off x="11811000" y="5474588"/>
            <a:ext cx="457200" cy="150441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971800" y="8224967"/>
                <a:ext cx="3046796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𝐶𝐵𝐻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8224967"/>
                <a:ext cx="3046796" cy="7285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431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0" grpId="0" animBg="1"/>
      <p:bldP spid="3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Callout 28"/>
          <p:cNvSpPr/>
          <p:nvPr/>
        </p:nvSpPr>
        <p:spPr>
          <a:xfrm>
            <a:off x="8151970" y="725761"/>
            <a:ext cx="1766345" cy="74266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9443" y="2002061"/>
            <a:ext cx="15011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1980" marR="3048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Xét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∆DHA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∆DHB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DH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chung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DA = DB (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chứng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minh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∆DHA = ∆DHB (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huyền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-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0" y="457200"/>
          <a:ext cx="12065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3" imgW="114102" imgH="177492" progId="Equation.DSMT4">
                  <p:embed/>
                </p:oleObj>
              </mc:Choice>
              <mc:Fallback>
                <p:oleObj name="Equation" r:id="rId3" imgW="114102" imgH="17749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2065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ight Brace 19"/>
          <p:cNvSpPr/>
          <p:nvPr/>
        </p:nvSpPr>
        <p:spPr>
          <a:xfrm>
            <a:off x="12428650" y="3142680"/>
            <a:ext cx="457200" cy="150441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524000" y="5981700"/>
                <a:ext cx="9937144" cy="927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Suy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𝐷𝐴𝐻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𝐷𝐵𝐻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(2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tương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) (2).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981700"/>
                <a:ext cx="9937144" cy="927177"/>
              </a:xfrm>
              <a:prstGeom prst="rect">
                <a:avLst/>
              </a:prstGeom>
              <a:blipFill>
                <a:blip r:embed="rId8"/>
                <a:stretch>
                  <a:fillRect l="-1840" r="-859" b="-26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524000" y="7320104"/>
                <a:ext cx="15324250" cy="1633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(1)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(2)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𝐷𝐴𝐻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𝐶𝐵𝐻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𝐷𝐵𝐻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𝐶𝐴𝐷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𝐶𝐵𝐷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𝐶𝐴𝐷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𝐶𝐵𝐷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7320104"/>
                <a:ext cx="15324250" cy="1633396"/>
              </a:xfrm>
              <a:prstGeom prst="rect">
                <a:avLst/>
              </a:prstGeom>
              <a:blipFill>
                <a:blip r:embed="rId9"/>
                <a:stretch>
                  <a:fillRect l="-1392" t="-5970" b="-1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649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553200" y="-48955"/>
            <a:ext cx="4741161" cy="130625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 smtClean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14170" y="1638300"/>
            <a:ext cx="5659986" cy="71801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103)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38200" y="2659020"/>
                <a:ext cx="16764000" cy="6648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95,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4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4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𝑀𝑁𝐶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=△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4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𝐴𝑀𝐷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𝐵𝑀𝐶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4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4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e)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𝐴𝐷𝐶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4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659020"/>
                <a:ext cx="16764000" cy="6648936"/>
              </a:xfrm>
              <a:prstGeom prst="rect">
                <a:avLst/>
              </a:prstGeom>
              <a:blipFill>
                <a:blip r:embed="rId6"/>
                <a:stretch>
                  <a:fillRect l="-1309" r="-1127" b="-1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7400" y="4457700"/>
            <a:ext cx="6543292" cy="46216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Callout 23"/>
          <p:cNvSpPr/>
          <p:nvPr/>
        </p:nvSpPr>
        <p:spPr>
          <a:xfrm>
            <a:off x="8077200" y="642707"/>
            <a:ext cx="1766345" cy="74266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027805"/>
            <a:ext cx="117347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50000"/>
              </a:lnSpc>
            </a:pP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Do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cả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CD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nên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sz="400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AB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sz="400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CD.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4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AB // CD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4400" y="2237889"/>
            <a:ext cx="5562600" cy="39289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0999" y="5706735"/>
            <a:ext cx="1487635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Xét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∆MNC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∆MND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ctr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MN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chung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ctr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NC = ND (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giả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thiết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4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ctr">
              <a:lnSpc>
                <a:spcPct val="150000"/>
              </a:lnSpc>
            </a:pP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∆MNC = ∆MND (2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10820400" y="6819900"/>
            <a:ext cx="609600" cy="16002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3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/>
      <p:bldP spid="7" grpId="0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Callout 23"/>
          <p:cNvSpPr/>
          <p:nvPr/>
        </p:nvSpPr>
        <p:spPr>
          <a:xfrm>
            <a:off x="8458200" y="819438"/>
            <a:ext cx="1766345" cy="74266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3400" y="2215639"/>
                <a:ext cx="12115799" cy="48328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Do ∆MNC = ∆MND (2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𝑀𝐶𝑁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𝑀𝐷𝑁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AM // DN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𝐴𝑀𝐷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𝑀𝐷𝑁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BM // CN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𝐵𝑀𝐶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𝑀𝐶𝑁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𝐴𝑀𝐷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𝐵𝑀𝐶</m:t>
                        </m:r>
                      </m:e>
                    </m:acc>
                  </m:oMath>
                </a14:m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215639"/>
                <a:ext cx="12115799" cy="4832861"/>
              </a:xfrm>
              <a:prstGeom prst="rect">
                <a:avLst/>
              </a:prstGeom>
              <a:blipFill>
                <a:blip r:embed="rId6"/>
                <a:stretch>
                  <a:fillRect l="-1812" b="-1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92000" y="2434212"/>
            <a:ext cx="5562600" cy="3928974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858000" y="7810500"/>
            <a:ext cx="4721458" cy="178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2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Callout 23"/>
          <p:cNvSpPr/>
          <p:nvPr/>
        </p:nvSpPr>
        <p:spPr>
          <a:xfrm>
            <a:off x="8215855" y="514638"/>
            <a:ext cx="1766345" cy="74266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85801" y="1562100"/>
                <a:ext cx="11201399" cy="65866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Do ∆MNC = ∆MND (2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MC = MD (2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01980" marR="30480" lvl="0" indent="-5715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∆AMD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∆BMC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AM = BM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theo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giả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thiết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𝐴𝑀𝐷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𝐵𝑀𝐶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MD = MC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chứng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minh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trên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∆AMD = ∆BMC (c - g - c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1562100"/>
                <a:ext cx="11201399" cy="6586611"/>
              </a:xfrm>
              <a:prstGeom prst="rect">
                <a:avLst/>
              </a:prstGeom>
              <a:blipFill>
                <a:blip r:embed="rId6"/>
                <a:stretch>
                  <a:fillRect l="-1960" b="-1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2400" y="1900326"/>
            <a:ext cx="5562600" cy="3928974"/>
          </a:xfrm>
          <a:prstGeom prst="rect">
            <a:avLst/>
          </a:prstGeom>
        </p:spPr>
      </p:pic>
      <p:sp>
        <p:nvSpPr>
          <p:cNvPr id="2" name="Right Brace 1"/>
          <p:cNvSpPr/>
          <p:nvPr/>
        </p:nvSpPr>
        <p:spPr>
          <a:xfrm>
            <a:off x="9982200" y="4518735"/>
            <a:ext cx="533400" cy="25908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14400" y="8089704"/>
                <a:ext cx="16840200" cy="1893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AD = BC (2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𝑀𝐴𝐷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𝑀𝐵𝐶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b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fr-FR" sz="40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AD = BC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8089704"/>
                <a:ext cx="16840200" cy="1893660"/>
              </a:xfrm>
              <a:prstGeom prst="rect">
                <a:avLst/>
              </a:prstGeom>
              <a:blipFill>
                <a:blip r:embed="rId8"/>
                <a:stretch>
                  <a:fillRect l="-1267" b="-11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891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Callout 23"/>
          <p:cNvSpPr/>
          <p:nvPr/>
        </p:nvSpPr>
        <p:spPr>
          <a:xfrm>
            <a:off x="2362200" y="514638"/>
            <a:ext cx="1766345" cy="74266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429" y="1366926"/>
            <a:ext cx="5562600" cy="39289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371600" y="5733368"/>
                <a:ext cx="16687800" cy="2000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e) Do ∆AMD = ∆BMC (c - g - c)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𝐴𝐷𝑀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𝐵𝐶𝑀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𝑀𝐷𝑁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𝑀𝐶𝑁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𝐴𝐷𝑀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𝑀𝐷𝑁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𝐵𝐶𝑀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𝑀𝐶𝑁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𝐴𝐷𝐶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733368"/>
                <a:ext cx="16687800" cy="2000932"/>
              </a:xfrm>
              <a:prstGeom prst="rect">
                <a:avLst/>
              </a:prstGeom>
              <a:blipFill>
                <a:blip r:embed="rId9"/>
                <a:stretch>
                  <a:fillRect l="-1278"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983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477000" y="0"/>
            <a:ext cx="4741161" cy="130625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 smtClean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</a:t>
            </a:r>
            <a:r>
              <a:rPr kumimoji="0" lang="nl-NL" sz="6000" b="1" i="0" u="none" strike="noStrike" kern="1200" cap="none" spc="0" normalizeH="0" noProof="0" dirty="0" smtClean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TẬP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43000" y="1603826"/>
            <a:ext cx="5659986" cy="71801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103)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990600" y="2552700"/>
                <a:ext cx="1607820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552700"/>
                <a:ext cx="16078200" cy="2862322"/>
              </a:xfrm>
              <a:prstGeom prst="rect">
                <a:avLst/>
              </a:prstGeom>
              <a:blipFill>
                <a:blip r:embed="rId6"/>
                <a:stretch>
                  <a:fillRect l="-1365" r="-1327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161" y="5645879"/>
            <a:ext cx="5963078" cy="433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00200" y="2868379"/>
            <a:ext cx="4510390" cy="886670"/>
            <a:chOff x="561474" y="385521"/>
            <a:chExt cx="4510390" cy="88667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474" y="385521"/>
              <a:ext cx="950078" cy="88667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490464" y="488105"/>
              <a:ext cx="3581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HĐ1:</a:t>
              </a:r>
              <a:endParaRPr lang="en-US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Oval Callout 24"/>
          <p:cNvSpPr/>
          <p:nvPr/>
        </p:nvSpPr>
        <p:spPr>
          <a:xfrm>
            <a:off x="11734800" y="571790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97202" y="202421"/>
            <a:ext cx="3686594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nl-NL" sz="4500" b="1" dirty="0" smtClean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 NGHĨA</a:t>
            </a:r>
            <a:endParaRPr lang="en-US" sz="4500" dirty="0">
              <a:solidFill>
                <a:schemeClr val="accent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91200" y="342936"/>
            <a:ext cx="1586238" cy="941175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876851" y="2771478"/>
                <a:ext cx="9144000" cy="286232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87.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So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851" y="2771478"/>
                <a:ext cx="9144000" cy="2862322"/>
              </a:xfrm>
              <a:prstGeom prst="rect">
                <a:avLst/>
              </a:prstGeom>
              <a:blipFill>
                <a:blip r:embed="rId4"/>
                <a:stretch>
                  <a:fillRect l="-2400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4038600" y="1683566"/>
            <a:ext cx="9137606" cy="862753"/>
            <a:chOff x="1611219" y="2044475"/>
            <a:chExt cx="9137606" cy="862753"/>
          </a:xfrm>
        </p:grpSpPr>
        <p:sp>
          <p:nvSpPr>
            <p:cNvPr id="21" name="Rectangle 20"/>
            <p:cNvSpPr/>
            <p:nvPr/>
          </p:nvSpPr>
          <p:spPr>
            <a:xfrm>
              <a:off x="2977146" y="2169578"/>
              <a:ext cx="777167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HĐ1</a:t>
              </a:r>
              <a:endParaRPr lang="en-US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219" y="2044475"/>
              <a:ext cx="1207854" cy="862753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0278" y="5829300"/>
            <a:ext cx="4526706" cy="41539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772400" y="7255538"/>
                <a:ext cx="10171416" cy="2118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a) Ta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thấy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IA = IB.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b) Ta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thấy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d 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AB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=90°,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7255538"/>
                <a:ext cx="10171416" cy="2118209"/>
              </a:xfrm>
              <a:prstGeom prst="rect">
                <a:avLst/>
              </a:prstGeom>
              <a:blipFill>
                <a:blip r:embed="rId9"/>
                <a:stretch>
                  <a:fillRect l="-1797"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5" grpId="0"/>
      <p:bldP spid="16" grpId="0" animBg="1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Callout 26"/>
          <p:cNvSpPr/>
          <p:nvPr/>
        </p:nvSpPr>
        <p:spPr>
          <a:xfrm>
            <a:off x="8001000" y="819438"/>
            <a:ext cx="1766345" cy="74266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714500"/>
            <a:ext cx="6401277" cy="4648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152482" y="2324100"/>
                <a:ext cx="10602118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indent="-571500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trực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AB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AB.</a:t>
                </a:r>
              </a:p>
              <a:p>
                <a:pPr marL="601980" marR="30480" indent="-571500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trực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BC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BC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482" y="2324100"/>
                <a:ext cx="10602118" cy="3785652"/>
              </a:xfrm>
              <a:prstGeom prst="rect">
                <a:avLst/>
              </a:prstGeom>
              <a:blipFill>
                <a:blip r:embed="rId7"/>
                <a:stretch>
                  <a:fillRect l="-1552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753406" y="6659626"/>
                <a:ext cx="15620194" cy="2751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Do A, B, C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hàng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B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nằm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giữa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C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AB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BC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trùng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nhau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// 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406" y="6659626"/>
                <a:ext cx="15620194" cy="2751074"/>
              </a:xfrm>
              <a:prstGeom prst="rect">
                <a:avLst/>
              </a:prstGeom>
              <a:blipFill>
                <a:blip r:embed="rId8"/>
                <a:stretch>
                  <a:fillRect l="-1210" r="-1171" b="-8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53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62000" y="1606083"/>
            <a:ext cx="5659986" cy="71801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103)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88839" y="27245"/>
            <a:ext cx="4741161" cy="130625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 smtClean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</a:t>
            </a:r>
            <a:r>
              <a:rPr kumimoji="0" lang="nl-NL" sz="6000" b="1" i="0" u="none" strike="noStrike" kern="1200" cap="none" spc="0" normalizeH="0" noProof="0" dirty="0" smtClean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DỤNG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63823" y="2552700"/>
                <a:ext cx="16328778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đường thẳng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đường trung trực của đoạn thẳng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Điểm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không thuộc đường thẳng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đoạn thẳng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sao cho đường thẳng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cắt đoạn thẳng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𝑀𝐵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tại điểm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Chứng minh: </a:t>
                </a:r>
                <a:endParaRPr lang="en-US" sz="4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𝐴𝐼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𝐼𝑀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4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𝑀𝐵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23" y="2552700"/>
                <a:ext cx="16328778" cy="4708981"/>
              </a:xfrm>
              <a:prstGeom prst="rect">
                <a:avLst/>
              </a:prstGeom>
              <a:blipFill>
                <a:blip r:embed="rId6"/>
                <a:stretch>
                  <a:fillRect l="-1344" b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0400" y="5563582"/>
            <a:ext cx="5181600" cy="438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2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/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Callout 13"/>
          <p:cNvSpPr/>
          <p:nvPr/>
        </p:nvSpPr>
        <p:spPr>
          <a:xfrm>
            <a:off x="8001000" y="634197"/>
            <a:ext cx="1766345" cy="74266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29400" y="1987745"/>
            <a:ext cx="104393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cắt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I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I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thuộc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AI = BI.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MB = BI + IM = AI + IM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330250"/>
            <a:ext cx="5181600" cy="43805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29400" y="6252508"/>
            <a:ext cx="116967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Xét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AIM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AI + IM &gt; MA.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AI + IM = MB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MB &gt; MA.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40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-1" y="-3295347"/>
            <a:ext cx="4447864" cy="4450878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248400" y="408214"/>
            <a:ext cx="5715000" cy="1131079"/>
            <a:chOff x="204322" y="114300"/>
            <a:chExt cx="5715000" cy="1131079"/>
          </a:xfrm>
        </p:grpSpPr>
        <p:sp>
          <p:nvSpPr>
            <p:cNvPr id="21" name="Rectangle 20"/>
            <p:cNvSpPr/>
            <p:nvPr/>
          </p:nvSpPr>
          <p:spPr>
            <a:xfrm>
              <a:off x="204322" y="114300"/>
              <a:ext cx="5715000" cy="1066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34073" y="114300"/>
              <a:ext cx="4277902" cy="1131079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5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THÊM</a:t>
              </a:r>
              <a:endParaRPr lang="en-US" sz="45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77324" y="1604308"/>
            <a:ext cx="172993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ea typeface="Arial" panose="020B0604020202020204" pitchFamily="34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Arial" panose="020B0604020202020204" pitchFamily="34" charset="0"/>
              </a:rPr>
              <a:t> 1. 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AB = AC, DB = DC, M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giao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AD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BC.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Chứng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minh M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trung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BC.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11277600" y="3467100"/>
            <a:ext cx="1766345" cy="74266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1" y="3888856"/>
            <a:ext cx="4571999" cy="55018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48400" y="4305300"/>
            <a:ext cx="11887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AB = AC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DB = DC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fr-FR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 là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</a:t>
            </a:r>
            <a:r>
              <a:rPr lang="fr-FR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r-FR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fr-FR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AD, do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MB = MC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 là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56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248400" y="583421"/>
            <a:ext cx="5715000" cy="1131079"/>
            <a:chOff x="204322" y="114300"/>
            <a:chExt cx="5715000" cy="1131079"/>
          </a:xfrm>
        </p:grpSpPr>
        <p:sp>
          <p:nvSpPr>
            <p:cNvPr id="13" name="Rectangle 12"/>
            <p:cNvSpPr/>
            <p:nvPr/>
          </p:nvSpPr>
          <p:spPr>
            <a:xfrm>
              <a:off x="204322" y="114300"/>
              <a:ext cx="5715000" cy="1066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34073" y="114300"/>
              <a:ext cx="4277902" cy="1131079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5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THÊM</a:t>
              </a:r>
              <a:endParaRPr lang="en-US" sz="45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066800" y="1935226"/>
            <a:ext cx="16078200" cy="2751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ea typeface="Arial" panose="020B0604020202020204" pitchFamily="34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Arial" panose="020B0604020202020204" pitchFamily="34" charset="0"/>
              </a:rPr>
              <a:t> 2.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Đức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chiếc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diều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dạng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D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thuộc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trung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trực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BC.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nẹp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AC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DB.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3600" y="4000500"/>
            <a:ext cx="3352800" cy="5867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6286500"/>
            <a:ext cx="1158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A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AC = AB = 50 cm, DB = 25 cm.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5548855" y="5067300"/>
            <a:ext cx="1766345" cy="74266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35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6248400" y="419100"/>
            <a:ext cx="5715000" cy="1131079"/>
            <a:chOff x="204322" y="114300"/>
            <a:chExt cx="5715000" cy="1131079"/>
          </a:xfrm>
        </p:grpSpPr>
        <p:sp>
          <p:nvSpPr>
            <p:cNvPr id="19" name="Rectangle 18"/>
            <p:cNvSpPr/>
            <p:nvPr/>
          </p:nvSpPr>
          <p:spPr>
            <a:xfrm>
              <a:off x="204322" y="114300"/>
              <a:ext cx="5715000" cy="1066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34073" y="114300"/>
              <a:ext cx="4277902" cy="1131079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5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THÊM</a:t>
              </a:r>
              <a:endParaRPr lang="en-US" sz="45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09600" y="1662648"/>
            <a:ext cx="16992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ea typeface="Arial" panose="020B0604020202020204" pitchFamily="34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Arial" panose="020B0604020202020204" pitchFamily="34" charset="0"/>
              </a:rPr>
              <a:t> 3.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liên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xã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xa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địa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dân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cư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địa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nằm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phía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địa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xây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dựng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văn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hóa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văn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hóa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đều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địa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dân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</a:rPr>
              <a:t>cư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890" y="5760350"/>
            <a:ext cx="6191310" cy="425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438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Callout 23"/>
          <p:cNvSpPr/>
          <p:nvPr/>
        </p:nvSpPr>
        <p:spPr>
          <a:xfrm>
            <a:off x="8407505" y="666546"/>
            <a:ext cx="1766345" cy="74266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62800" y="2111347"/>
            <a:ext cx="1026964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Cho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B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d. </a:t>
            </a:r>
            <a:endParaRPr lang="fr-FR" sz="4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fr-FR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B.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49447"/>
            <a:ext cx="5791200" cy="39846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31555" y="6601745"/>
            <a:ext cx="16318246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buFontTx/>
              <a:buChar char="-"/>
            </a:pPr>
            <a:r>
              <a:rPr lang="fr-FR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AB.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626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Callout 23"/>
          <p:cNvSpPr/>
          <p:nvPr/>
        </p:nvSpPr>
        <p:spPr>
          <a:xfrm>
            <a:off x="2743200" y="571500"/>
            <a:ext cx="1766345" cy="74266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14400" y="4838700"/>
                <a:ext cx="16318246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fr-FR" sz="4000" b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Thật</a:t>
                </a:r>
                <a:r>
                  <a:rPr kumimoji="0" lang="fr-FR" sz="40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hiển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nhiên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d; C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(CA = CB</a:t>
                </a:r>
                <a:r>
                  <a:rPr kumimoji="0" lang="fr-FR" sz="40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lvl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US" sz="40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kumimoji="0" lang="fr-FR" sz="40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fr-FR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</m:t>
                    </m:r>
                    <m:r>
                      <a:rPr kumimoji="0" lang="fr-FR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</m:t>
                    </m:r>
                    <m:r>
                      <m:rPr>
                        <m:sty m:val="p"/>
                      </m:rPr>
                      <a:rPr kumimoji="0" lang="fr-FR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d</m:t>
                    </m:r>
                  </m:oMath>
                </a14:m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 // d, do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kumimoji="0" lang="fr-FR" sz="4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fr-FR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</a:t>
                </a:r>
                <a:r>
                  <a:rPr kumimoji="0" lang="fr-FR" sz="40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838700"/>
                <a:ext cx="16318246" cy="4708981"/>
              </a:xfrm>
              <a:prstGeom prst="rect">
                <a:avLst/>
              </a:prstGeom>
              <a:blipFill>
                <a:blip r:embed="rId6"/>
                <a:stretch>
                  <a:fillRect l="-1307" r="-1307" b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9423" y="1049773"/>
            <a:ext cx="4953000" cy="340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0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6638C00F-E8A5-4110-A1AA-8DBFC98EA542}"/>
              </a:ext>
            </a:extLst>
          </p:cNvPr>
          <p:cNvSpPr txBox="1"/>
          <p:nvPr/>
        </p:nvSpPr>
        <p:spPr>
          <a:xfrm>
            <a:off x="4953000" y="9746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dirty="0">
              <a:solidFill>
                <a:srgbClr val="FF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71499" y="2937428"/>
            <a:ext cx="5406547" cy="3730072"/>
            <a:chOff x="924909" y="3568797"/>
            <a:chExt cx="5411428" cy="4241703"/>
          </a:xfrm>
        </p:grpSpPr>
        <p:grpSp>
          <p:nvGrpSpPr>
            <p:cNvPr id="19" name="Group 3"/>
            <p:cNvGrpSpPr/>
            <p:nvPr/>
          </p:nvGrpSpPr>
          <p:grpSpPr>
            <a:xfrm>
              <a:off x="924909" y="3568797"/>
              <a:ext cx="5411428" cy="4241703"/>
              <a:chOff x="0" y="0"/>
              <a:chExt cx="3183193" cy="3101958"/>
            </a:xfrm>
          </p:grpSpPr>
          <p:sp>
            <p:nvSpPr>
              <p:cNvPr id="21" name="Freeform 4"/>
              <p:cNvSpPr/>
              <p:nvPr/>
            </p:nvSpPr>
            <p:spPr>
              <a:xfrm>
                <a:off x="10160" y="16510"/>
                <a:ext cx="3160333" cy="3074018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2" name="Freeform 5"/>
              <p:cNvSpPr/>
              <p:nvPr/>
            </p:nvSpPr>
            <p:spPr>
              <a:xfrm>
                <a:off x="-3810" y="0"/>
                <a:ext cx="3189543" cy="3100688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Rectangle 19"/>
            <p:cNvSpPr/>
            <p:nvPr/>
          </p:nvSpPr>
          <p:spPr>
            <a:xfrm>
              <a:off x="1115582" y="4599147"/>
              <a:ext cx="479623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  <a:endParaRPr lang="pt-BR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 trong bài.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24600" y="2960003"/>
            <a:ext cx="5480307" cy="3693752"/>
            <a:chOff x="6840639" y="3553166"/>
            <a:chExt cx="5422223" cy="5001862"/>
          </a:xfrm>
        </p:grpSpPr>
        <p:grpSp>
          <p:nvGrpSpPr>
            <p:cNvPr id="24" name="Group 3"/>
            <p:cNvGrpSpPr/>
            <p:nvPr/>
          </p:nvGrpSpPr>
          <p:grpSpPr>
            <a:xfrm>
              <a:off x="6840639" y="3553166"/>
              <a:ext cx="5422223" cy="5001862"/>
              <a:chOff x="-3810" y="-1"/>
              <a:chExt cx="3189543" cy="3657863"/>
            </a:xfrm>
          </p:grpSpPr>
          <p:sp>
            <p:nvSpPr>
              <p:cNvPr id="26" name="Freeform 4"/>
              <p:cNvSpPr/>
              <p:nvPr/>
            </p:nvSpPr>
            <p:spPr>
              <a:xfrm>
                <a:off x="10160" y="16510"/>
                <a:ext cx="3160333" cy="364135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7" name="Freeform 5"/>
              <p:cNvSpPr/>
              <p:nvPr/>
            </p:nvSpPr>
            <p:spPr>
              <a:xfrm>
                <a:off x="-3810" y="-1"/>
                <a:ext cx="3189543" cy="365786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5" name="Rectangle 24"/>
            <p:cNvSpPr/>
            <p:nvPr/>
          </p:nvSpPr>
          <p:spPr>
            <a:xfrm>
              <a:off x="7396370" y="4652589"/>
              <a:ext cx="4360209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2190805" y="2897346"/>
            <a:ext cx="5548298" cy="3846354"/>
            <a:chOff x="12589614" y="3479846"/>
            <a:chExt cx="5538234" cy="4853711"/>
          </a:xfrm>
        </p:grpSpPr>
        <p:grpSp>
          <p:nvGrpSpPr>
            <p:cNvPr id="29" name="Group 3"/>
            <p:cNvGrpSpPr/>
            <p:nvPr/>
          </p:nvGrpSpPr>
          <p:grpSpPr>
            <a:xfrm>
              <a:off x="12644694" y="3479846"/>
              <a:ext cx="5422223" cy="4709752"/>
              <a:chOff x="-3810" y="0"/>
              <a:chExt cx="3189543" cy="3444242"/>
            </a:xfrm>
          </p:grpSpPr>
          <p:sp>
            <p:nvSpPr>
              <p:cNvPr id="31" name="Freeform 4"/>
              <p:cNvSpPr/>
              <p:nvPr/>
            </p:nvSpPr>
            <p:spPr>
              <a:xfrm>
                <a:off x="10160" y="16510"/>
                <a:ext cx="3160333" cy="342773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32" name="Freeform 5"/>
              <p:cNvSpPr/>
              <p:nvPr/>
            </p:nvSpPr>
            <p:spPr>
              <a:xfrm>
                <a:off x="-3810" y="0"/>
                <a:ext cx="3189543" cy="344424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0" name="Rectangle 29"/>
            <p:cNvSpPr/>
            <p:nvPr/>
          </p:nvSpPr>
          <p:spPr>
            <a:xfrm>
              <a:off x="12589614" y="3556446"/>
              <a:ext cx="5538234" cy="47771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</a:t>
              </a:r>
              <a:r>
                <a:rPr lang="vi-VN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</a:t>
              </a:r>
              <a:r>
                <a:rPr lang="vi-VN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bị trước </a:t>
              </a:r>
              <a:endParaRPr lang="en-US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4000" b="1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“</a:t>
              </a:r>
              <a:r>
                <a:rPr lang="vi-VN" sz="4000" b="1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Bài </a:t>
              </a:r>
              <a:r>
                <a:rPr lang="vi-VN" sz="40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10: Tính chất ba đường trung tuyến của tam </a:t>
              </a:r>
              <a:r>
                <a:rPr lang="vi-VN" sz="4000" b="1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giác</a:t>
              </a:r>
              <a:r>
                <a:rPr lang="en-US" sz="4000" b="1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”</a:t>
              </a:r>
              <a:endParaRPr lang="pt-BR" sz="4000" b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ular Callout 17"/>
          <p:cNvSpPr/>
          <p:nvPr/>
        </p:nvSpPr>
        <p:spPr>
          <a:xfrm>
            <a:off x="1676400" y="1790700"/>
            <a:ext cx="14935200" cy="2428744"/>
          </a:xfrm>
          <a:prstGeom prst="wedgeRectCallout">
            <a:avLst>
              <a:gd name="adj1" fmla="val -21161"/>
              <a:gd name="adj2" fmla="val 56535"/>
            </a:avLst>
          </a:prstGeom>
          <a:ln w="3810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66214" y="483976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6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57400" y="2008494"/>
            <a:ext cx="14401800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5829300"/>
            <a:ext cx="3760669" cy="37812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11549" y="5753691"/>
                <a:ext cx="11953272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4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thế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549" y="5753691"/>
                <a:ext cx="11953272" cy="3785652"/>
              </a:xfrm>
              <a:prstGeom prst="rect">
                <a:avLst/>
              </a:prstGeom>
              <a:blipFill>
                <a:blip r:embed="rId15"/>
                <a:stretch>
                  <a:fillRect l="-1837" r="-1837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019800" y="669161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8" name="Flowchart: Terminator 17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83836" y="987956"/>
              <a:ext cx="5259773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– 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tr100)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30959" y="1823978"/>
                <a:ext cx="16287682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89 ,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cặp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𝑃𝑄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cặp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959" y="1823978"/>
                <a:ext cx="16287682" cy="2862322"/>
              </a:xfrm>
              <a:prstGeom prst="rect">
                <a:avLst/>
              </a:prstGeom>
              <a:blipFill>
                <a:blip r:embed="rId6"/>
                <a:stretch>
                  <a:fillRect l="-1347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2831" y="5149470"/>
            <a:ext cx="11003938" cy="372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7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Callout 19"/>
          <p:cNvSpPr/>
          <p:nvPr/>
        </p:nvSpPr>
        <p:spPr>
          <a:xfrm>
            <a:off x="1752600" y="2667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245" y="952500"/>
            <a:ext cx="10201359" cy="3455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70902" y="4686300"/>
                <a:ext cx="16376200" cy="5355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đoan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𝑃𝑄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𝑃𝑄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902" y="4686300"/>
                <a:ext cx="16376200" cy="5355312"/>
              </a:xfrm>
              <a:prstGeom prst="rect">
                <a:avLst/>
              </a:prstGeom>
              <a:blipFill>
                <a:blip r:embed="rId7"/>
                <a:stretch>
                  <a:fillRect l="-1116" r="-1191" b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812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447800" y="129521"/>
            <a:ext cx="5988909" cy="1103892"/>
            <a:chOff x="1676400" y="38100"/>
            <a:chExt cx="5988909" cy="1103892"/>
          </a:xfrm>
        </p:grpSpPr>
        <p:sp>
          <p:nvSpPr>
            <p:cNvPr id="17" name="Rectangle 16"/>
            <p:cNvSpPr/>
            <p:nvPr/>
          </p:nvSpPr>
          <p:spPr>
            <a:xfrm>
              <a:off x="1676400" y="38100"/>
              <a:ext cx="5988909" cy="11038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nl-NL" sz="5000" b="1" dirty="0" smtClean="0">
                  <a:ln w="0"/>
                  <a:solidFill>
                    <a:srgbClr val="AA3F3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 1</a:t>
              </a:r>
              <a:endParaRPr lang="en-US" sz="5000" b="1" dirty="0">
                <a:ln w="0"/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2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731481" y="489750"/>
              <a:ext cx="512872" cy="53022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447800" y="1303586"/>
                <a:ext cx="15480045" cy="18587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BC.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Biết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minh 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trực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BC.</a:t>
                </a:r>
                <a:endParaRPr lang="en-US" sz="3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303586"/>
                <a:ext cx="15480045" cy="1858714"/>
              </a:xfrm>
              <a:prstGeom prst="rect">
                <a:avLst/>
              </a:prstGeom>
              <a:blipFill>
                <a:blip r:embed="rId9"/>
                <a:stretch>
                  <a:fillRect l="-1221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Callout 23"/>
          <p:cNvSpPr/>
          <p:nvPr/>
        </p:nvSpPr>
        <p:spPr>
          <a:xfrm>
            <a:off x="8304649" y="3486438"/>
            <a:ext cx="1766345" cy="74266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79658" y="4664960"/>
            <a:ext cx="4657287" cy="52791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436709" y="4784394"/>
                <a:ext cx="10257733" cy="47025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kề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bù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).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Suy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hay AM 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BC.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 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⊥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709" y="4784394"/>
                <a:ext cx="10257733" cy="4702506"/>
              </a:xfrm>
              <a:prstGeom prst="rect">
                <a:avLst/>
              </a:prstGeom>
              <a:blipFill>
                <a:blip r:embed="rId11"/>
                <a:stretch>
                  <a:fillRect l="-2139" r="-1188" b="-4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490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4137" y="3134841"/>
            <a:ext cx="4510390" cy="886670"/>
            <a:chOff x="561474" y="385521"/>
            <a:chExt cx="4510390" cy="88667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474" y="385521"/>
              <a:ext cx="950078" cy="88667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490464" y="488105"/>
              <a:ext cx="3581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HĐ2: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5791200" y="468525"/>
            <a:ext cx="1586238" cy="941175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40242" y="3023830"/>
                <a:ext cx="13563601" cy="4862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90).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𝑀𝑂𝐴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=△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𝑀𝑂𝐵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242" y="3023830"/>
                <a:ext cx="13563601" cy="4862870"/>
              </a:xfrm>
              <a:prstGeom prst="rect">
                <a:avLst/>
              </a:prstGeom>
              <a:blipFill>
                <a:blip r:embed="rId6"/>
                <a:stretch>
                  <a:fillRect l="-1573" r="-225" b="-2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4038600" y="1790700"/>
            <a:ext cx="9137606" cy="862753"/>
            <a:chOff x="1611219" y="2044475"/>
            <a:chExt cx="9137606" cy="862753"/>
          </a:xfrm>
        </p:grpSpPr>
        <p:sp>
          <p:nvSpPr>
            <p:cNvPr id="21" name="Rectangle 20"/>
            <p:cNvSpPr/>
            <p:nvPr/>
          </p:nvSpPr>
          <p:spPr>
            <a:xfrm>
              <a:off x="2977146" y="2169578"/>
              <a:ext cx="777167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r>
                <a:rPr kumimoji="0" 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hoàn</a:t>
              </a:r>
              <a:r>
                <a:rPr kumimoji="0" 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thành</a:t>
              </a:r>
              <a:r>
                <a:rPr kumimoji="0" 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HĐ2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219" y="2044475"/>
              <a:ext cx="1207854" cy="862753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>
          <a:xfrm>
            <a:off x="7643120" y="546697"/>
            <a:ext cx="329449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500" b="1" dirty="0" smtClean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 CHẤT</a:t>
            </a:r>
            <a:endParaRPr lang="en-US" sz="45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3600" y="5295900"/>
            <a:ext cx="4503513" cy="466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6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2746</Words>
  <Application>Microsoft Office PowerPoint</Application>
  <PresentationFormat>Custom</PresentationFormat>
  <Paragraphs>276</Paragraphs>
  <Slides>48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</vt:lpstr>
      <vt:lpstr>Times New Roman</vt:lpstr>
      <vt:lpstr>Calibri Light</vt:lpstr>
      <vt:lpstr>Kavoon</vt:lpstr>
      <vt:lpstr>Calibri</vt:lpstr>
      <vt:lpstr>Cambria Math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Modern Mathematics Class Presentation</dc:title>
  <dc:creator>Hà Ngân</dc:creator>
  <cp:lastModifiedBy>pc</cp:lastModifiedBy>
  <cp:revision>53</cp:revision>
  <dcterms:created xsi:type="dcterms:W3CDTF">2006-08-16T00:00:00Z</dcterms:created>
  <dcterms:modified xsi:type="dcterms:W3CDTF">2024-04-02T13:47:24Z</dcterms:modified>
  <dc:identifier>DAFSQ4Qx1jE</dc:identifier>
</cp:coreProperties>
</file>