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8"/>
  </p:notesMasterIdLst>
  <p:sldIdLst>
    <p:sldId id="287" r:id="rId2"/>
    <p:sldId id="277" r:id="rId3"/>
    <p:sldId id="256" r:id="rId4"/>
    <p:sldId id="278" r:id="rId5"/>
    <p:sldId id="312" r:id="rId6"/>
    <p:sldId id="257" r:id="rId7"/>
    <p:sldId id="290" r:id="rId8"/>
    <p:sldId id="313" r:id="rId9"/>
    <p:sldId id="270" r:id="rId10"/>
    <p:sldId id="286" r:id="rId11"/>
    <p:sldId id="314" r:id="rId12"/>
    <p:sldId id="268" r:id="rId13"/>
    <p:sldId id="288" r:id="rId14"/>
    <p:sldId id="316" r:id="rId15"/>
    <p:sldId id="289" r:id="rId16"/>
    <p:sldId id="315" r:id="rId17"/>
    <p:sldId id="317" r:id="rId18"/>
    <p:sldId id="318" r:id="rId19"/>
    <p:sldId id="266" r:id="rId20"/>
    <p:sldId id="319" r:id="rId21"/>
    <p:sldId id="296" r:id="rId22"/>
    <p:sldId id="320" r:id="rId23"/>
    <p:sldId id="321" r:id="rId24"/>
    <p:sldId id="322" r:id="rId25"/>
    <p:sldId id="323" r:id="rId26"/>
    <p:sldId id="324" r:id="rId27"/>
    <p:sldId id="325" r:id="rId28"/>
    <p:sldId id="264" r:id="rId29"/>
    <p:sldId id="326" r:id="rId30"/>
    <p:sldId id="327" r:id="rId31"/>
    <p:sldId id="329" r:id="rId32"/>
    <p:sldId id="328" r:id="rId33"/>
    <p:sldId id="331" r:id="rId34"/>
    <p:sldId id="332" r:id="rId35"/>
    <p:sldId id="262" r:id="rId36"/>
    <p:sldId id="260"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5EF"/>
    <a:srgbClr val="E6F3FC"/>
    <a:srgbClr val="9BE254"/>
    <a:srgbClr val="C5EEA0"/>
    <a:srgbClr val="A7F12F"/>
    <a:srgbClr val="B0F456"/>
    <a:srgbClr val="B4DC84"/>
    <a:srgbClr val="9FD6D9"/>
    <a:srgbClr val="F5BE30"/>
    <a:srgbClr val="CA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6314" autoAdjust="0"/>
  </p:normalViewPr>
  <p:slideViewPr>
    <p:cSldViewPr snapToGrid="0" showGuides="1">
      <p:cViewPr varScale="1">
        <p:scale>
          <a:sx n="63" d="100"/>
          <a:sy n="63" d="100"/>
        </p:scale>
        <p:origin x="848" y="92"/>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2024/3/3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845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049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19</a:t>
            </a:fld>
            <a:endParaRPr lang="zh-CN" altLang="en-US"/>
          </a:p>
        </p:txBody>
      </p:sp>
    </p:spTree>
    <p:extLst>
      <p:ext uri="{BB962C8B-B14F-4D97-AF65-F5344CB8AC3E}">
        <p14:creationId xmlns:p14="http://schemas.microsoft.com/office/powerpoint/2010/main" val="2191625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89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28</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29</a:t>
            </a:fld>
            <a:endParaRPr lang="zh-CN" altLang="en-US"/>
          </a:p>
        </p:txBody>
      </p:sp>
    </p:spTree>
    <p:extLst>
      <p:ext uri="{BB962C8B-B14F-4D97-AF65-F5344CB8AC3E}">
        <p14:creationId xmlns:p14="http://schemas.microsoft.com/office/powerpoint/2010/main" val="369133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35</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36</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372478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29204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6</a:t>
            </a:fld>
            <a:endParaRPr lang="zh-CN" altLang="en-US"/>
          </a:p>
        </p:txBody>
      </p:sp>
    </p:spTree>
    <p:extLst>
      <p:ext uri="{BB962C8B-B14F-4D97-AF65-F5344CB8AC3E}">
        <p14:creationId xmlns:p14="http://schemas.microsoft.com/office/powerpoint/2010/main" val="386819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552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9</a:t>
            </a:fld>
            <a:endParaRPr lang="zh-CN" altLang="en-US"/>
          </a:p>
        </p:txBody>
      </p:sp>
    </p:spTree>
    <p:extLst>
      <p:ext uri="{BB962C8B-B14F-4D97-AF65-F5344CB8AC3E}">
        <p14:creationId xmlns:p14="http://schemas.microsoft.com/office/powerpoint/2010/main" val="76354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12</a:t>
            </a:fld>
            <a:endParaRPr lang="zh-CN" altLang="en-US"/>
          </a:p>
        </p:txBody>
      </p:sp>
    </p:spTree>
    <p:extLst>
      <p:ext uri="{BB962C8B-B14F-4D97-AF65-F5344CB8AC3E}">
        <p14:creationId xmlns:p14="http://schemas.microsoft.com/office/powerpoint/2010/main" val="401221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7219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14</a:t>
            </a:fld>
            <a:endParaRPr lang="zh-CN" altLang="en-US"/>
          </a:p>
        </p:txBody>
      </p:sp>
    </p:spTree>
    <p:extLst>
      <p:ext uri="{BB962C8B-B14F-4D97-AF65-F5344CB8AC3E}">
        <p14:creationId xmlns:p14="http://schemas.microsoft.com/office/powerpoint/2010/main" val="131250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814355-B13C-47D6-949F-F23954895CC2}"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234927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14355-B13C-47D6-949F-F23954895CC2}"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327296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14355-B13C-47D6-949F-F23954895CC2}"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307728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6554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873426"/>
      </p:ext>
    </p:extLst>
  </p:cSld>
  <p:clrMapOvr>
    <a:masterClrMapping/>
  </p:clrMapOvr>
  <p:extLst>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464129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761762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010255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432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853038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413865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14355-B13C-47D6-949F-F23954895CC2}"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593905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203279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637170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814355-B13C-47D6-949F-F23954895CC2}"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4124208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814355-B13C-47D6-949F-F23954895CC2}"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285555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814355-B13C-47D6-949F-F23954895CC2}" type="datetimeFigureOut">
              <a:rPr lang="en-US" smtClean="0"/>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307299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814355-B13C-47D6-949F-F23954895CC2}" type="datetimeFigureOut">
              <a:rPr lang="en-US" smtClean="0"/>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40524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14355-B13C-47D6-949F-F23954895CC2}" type="datetimeFigureOut">
              <a:rPr lang="en-US" smtClean="0"/>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30382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814355-B13C-47D6-949F-F23954895CC2}"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272309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814355-B13C-47D6-949F-F23954895CC2}"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76CCD-1D1B-463F-8628-CFA88E86777C}" type="slidenum">
              <a:rPr lang="en-US" smtClean="0"/>
              <a:t>‹#›</a:t>
            </a:fld>
            <a:endParaRPr lang="en-US"/>
          </a:p>
        </p:txBody>
      </p:sp>
    </p:spTree>
    <p:extLst>
      <p:ext uri="{BB962C8B-B14F-4D97-AF65-F5344CB8AC3E}">
        <p14:creationId xmlns:p14="http://schemas.microsoft.com/office/powerpoint/2010/main" val="3639352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14355-B13C-47D6-949F-F23954895CC2}" type="datetimeFigureOut">
              <a:rPr lang="en-US" smtClean="0"/>
              <a:t>3/3/2024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76CCD-1D1B-463F-8628-CFA88E86777C}" type="slidenum">
              <a:rPr lang="en-US" smtClean="0"/>
              <a:t>‹#›</a:t>
            </a:fld>
            <a:endParaRPr lang="en-US"/>
          </a:p>
        </p:txBody>
      </p:sp>
      <p:pic>
        <p:nvPicPr>
          <p:cNvPr id="7" name="图片 8"/>
          <p:cNvPicPr>
            <a:picLocks noChangeAspect="1"/>
          </p:cNvPicPr>
          <p:nvPr userDrawn="1"/>
        </p:nvPicPr>
        <p:blipFill rotWithShape="1">
          <a:blip r:embed="rId3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8" name="图片 9"/>
          <p:cNvPicPr>
            <a:picLocks noChangeAspect="1"/>
          </p:cNvPicPr>
          <p:nvPr userDrawn="1"/>
        </p:nvPicPr>
        <p:blipFill rotWithShape="1">
          <a:blip r:embed="rId3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3644871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61" r:id="rId22"/>
    <p:sldLayoutId id="2147483666" r:id="rId23"/>
    <p:sldLayoutId id="2147483664" r:id="rId24"/>
    <p:sldLayoutId id="2147483663" r:id="rId25"/>
    <p:sldLayoutId id="2147483660" r:id="rId26"/>
    <p:sldLayoutId id="2147483657" r:id="rId27"/>
    <p:sldLayoutId id="2147483672" r:id="rId28"/>
    <p:sldLayoutId id="2147483671" r:id="rId29"/>
    <p:sldLayoutId id="2147483670"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6.jp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4.png"/><Relationship Id="rId7"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4.png"/><Relationship Id="rId7"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i="1" dirty="0">
              <a:solidFill>
                <a:schemeClr val="tx1"/>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t>Làm thế nào để phản ánh được khả năng xảy ra của biến cố trên?</a:t>
            </a:r>
            <a:endParaRPr lang="vi-VN" sz="3200" b="1" dirty="0">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90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en-US" sz="2400" dirty="0">
              <a:latin typeface="+mj-lt"/>
            </a:endParaRPr>
          </a:p>
        </p:txBody>
      </p:sp>
      <p:sp>
        <p:nvSpPr>
          <p:cNvPr id="5" name="TextBox 4"/>
          <p:cNvSpPr txBox="1"/>
          <p:nvPr/>
        </p:nvSpPr>
        <p:spPr>
          <a:xfrm>
            <a:off x="850625" y="988421"/>
            <a:ext cx="10917631" cy="1962845"/>
          </a:xfrm>
          <a:prstGeom prst="rect">
            <a:avLst/>
          </a:prstGeom>
          <a:noFill/>
        </p:spPr>
        <p:txBody>
          <a:bodyPr wrap="square" rtlCol="0">
            <a:spAutoFit/>
          </a:bodyPr>
          <a:lstStyle/>
          <a:p>
            <a:pPr algn="just">
              <a:lnSpc>
                <a:spcPct val="130000"/>
              </a:lnSpc>
            </a:pPr>
            <a:r>
              <a:rPr lang="en-US" sz="2400" dirty="0"/>
              <a:t>a) </a:t>
            </a:r>
            <a:r>
              <a:rPr lang="en-US" sz="2400" dirty="0" err="1"/>
              <a:t>Tìm</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a:t>
            </a:r>
            <a:endParaRPr lang="en-US" sz="2400" dirty="0">
              <a:latin typeface="+mj-lt"/>
            </a:endParaRPr>
          </a:p>
          <a:p>
            <a:pPr algn="just">
              <a:lnSpc>
                <a:spcPct val="13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lẻ</a:t>
            </a:r>
            <a:r>
              <a:rPr lang="en-US" sz="2400" dirty="0">
                <a:latin typeface="+mj-lt"/>
              </a:rPr>
              <a:t>”. </a:t>
            </a:r>
            <a:r>
              <a:rPr lang="en-US" sz="2400" dirty="0" err="1">
                <a:latin typeface="+mj-lt"/>
              </a:rPr>
              <a:t>Tính</a:t>
            </a:r>
            <a:r>
              <a:rPr lang="en-US" sz="2400" dirty="0">
                <a:latin typeface="+mj-lt"/>
              </a:rPr>
              <a:t> </a:t>
            </a:r>
            <a:r>
              <a:rPr lang="en-US" sz="2400" dirty="0" err="1">
                <a:latin typeface="+mj-lt"/>
              </a:rPr>
              <a:t>xác</a:t>
            </a:r>
            <a:r>
              <a:rPr lang="en-US" sz="2400" dirty="0">
                <a:latin typeface="+mj-lt"/>
              </a:rPr>
              <a:t> </a:t>
            </a:r>
            <a:r>
              <a:rPr lang="en-US" sz="2400" dirty="0" err="1">
                <a:latin typeface="+mj-lt"/>
              </a:rPr>
              <a:t>suất</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endParaRPr lang="vi-VN" sz="2400" dirty="0">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327105" y="3005783"/>
            <a:ext cx="11623877" cy="1685846"/>
          </a:xfrm>
          <a:prstGeom prst="rect">
            <a:avLst/>
          </a:prstGeom>
          <a:noFill/>
        </p:spPr>
        <p:txBody>
          <a:bodyPr wrap="square" rtlCol="0">
            <a:spAutoFit/>
          </a:bodyPr>
          <a:lstStyle/>
          <a:p>
            <a:pPr marL="457200" indent="-457200" algn="just">
              <a:lnSpc>
                <a:spcPct val="150000"/>
              </a:lnSpc>
              <a:buAutoNum type="alphaLcParenR"/>
            </a:pPr>
            <a:r>
              <a:rPr lang="en-US" sz="2400" dirty="0" err="1">
                <a:latin typeface="+mj-lt"/>
              </a:rPr>
              <a:t>Tập</a:t>
            </a:r>
            <a:r>
              <a:rPr lang="en-US" sz="2400" dirty="0">
                <a:latin typeface="+mj-lt"/>
              </a:rPr>
              <a:t> </a:t>
            </a:r>
            <a:r>
              <a:rPr lang="en-US" sz="2400" dirty="0" err="1">
                <a:latin typeface="+mj-lt"/>
              </a:rPr>
              <a:t>hợp</a:t>
            </a:r>
            <a:r>
              <a:rPr lang="en-US" sz="2400" dirty="0">
                <a:latin typeface="+mj-lt"/>
              </a:rPr>
              <a:t>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là</a:t>
            </a:r>
            <a:r>
              <a:rPr lang="en-US" sz="2400" dirty="0">
                <a:latin typeface="+mj-lt"/>
              </a:rPr>
              <a:t>:</a:t>
            </a:r>
          </a:p>
          <a:p>
            <a:pPr algn="ctr">
              <a:lnSpc>
                <a:spcPct val="150000"/>
              </a:lnSpc>
            </a:pPr>
            <a:r>
              <a:rPr lang="en-US" sz="2400" dirty="0">
                <a:latin typeface="+mj-lt"/>
              </a:rPr>
              <a:t>A = {</a:t>
            </a:r>
            <a:r>
              <a:rPr lang="en-US" sz="2400" dirty="0" err="1">
                <a:latin typeface="+mj-lt"/>
              </a:rPr>
              <a:t>mặt</a:t>
            </a:r>
            <a:r>
              <a:rPr lang="en-US" sz="2400" dirty="0">
                <a:latin typeface="+mj-lt"/>
              </a:rPr>
              <a:t> 1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2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3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4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5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6 </a:t>
            </a:r>
            <a:r>
              <a:rPr lang="en-US" sz="2400" dirty="0" err="1">
                <a:latin typeface="+mj-lt"/>
              </a:rPr>
              <a:t>chấm</a:t>
            </a:r>
            <a:r>
              <a:rPr lang="en-US" sz="2400" dirty="0">
                <a:latin typeface="+mj-lt"/>
              </a:rPr>
              <a:t>}.</a:t>
            </a:r>
          </a:p>
          <a:p>
            <a:pPr algn="just">
              <a:lnSpc>
                <a:spcPct val="150000"/>
              </a:lnSpc>
            </a:pP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là</a:t>
            </a:r>
            <a:r>
              <a:rPr lang="en-US" sz="2400" dirty="0">
                <a:latin typeface="+mj-lt"/>
              </a:rPr>
              <a:t> 6.</a:t>
            </a:r>
          </a:p>
        </p:txBody>
      </p:sp>
      <mc:AlternateContent xmlns:mc="http://schemas.openxmlformats.org/markup-compatibility/2006" xmlns:a14="http://schemas.microsoft.com/office/drawing/2010/main">
        <mc:Choice Requires="a14">
          <p:sp>
            <p:nvSpPr>
              <p:cNvPr id="8" name="TextBox 7"/>
              <p:cNvSpPr txBox="1"/>
              <p:nvPr/>
            </p:nvSpPr>
            <p:spPr>
              <a:xfrm>
                <a:off x="327105" y="4652501"/>
                <a:ext cx="11441151" cy="2047163"/>
              </a:xfrm>
              <a:prstGeom prst="rect">
                <a:avLst/>
              </a:prstGeom>
              <a:noFill/>
            </p:spPr>
            <p:txBody>
              <a:bodyPr wrap="square" rtlCol="0">
                <a:spAutoFit/>
              </a:bodyPr>
              <a:lstStyle/>
              <a:p>
                <a:pPr algn="just">
                  <a:lnSpc>
                    <a:spcPct val="120000"/>
                  </a:lnSpc>
                </a:pPr>
                <a:r>
                  <a:rPr lang="en-US" sz="2400" dirty="0">
                    <a:latin typeface="+mj-lt"/>
                  </a:rPr>
                  <a:t>b) </a:t>
                </a:r>
                <a:r>
                  <a:rPr lang="en-US" sz="2400" dirty="0" err="1"/>
                  <a:t>Có</a:t>
                </a:r>
                <a:r>
                  <a:rPr lang="en-US" sz="2400" dirty="0"/>
                  <a:t> 3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lẻ</a:t>
                </a:r>
                <a:r>
                  <a:rPr lang="en-US" sz="2400" dirty="0"/>
                  <a:t>” </a:t>
                </a:r>
                <a:r>
                  <a:rPr lang="en-US" sz="2400" dirty="0" err="1"/>
                  <a:t>là</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3 </a:t>
                </a:r>
                <a:r>
                  <a:rPr lang="en-US" sz="2400" dirty="0" err="1"/>
                  <a:t>chấ</a:t>
                </a:r>
                <a:r>
                  <a:rPr lang="en-US" sz="2400" dirty="0"/>
                  <a:t>, </a:t>
                </a:r>
                <a:r>
                  <a:rPr lang="en-US" sz="2400" dirty="0" err="1"/>
                  <a:t>mặt</a:t>
                </a:r>
                <a:r>
                  <a:rPr lang="en-US" sz="2400" dirty="0"/>
                  <a:t> 5 </a:t>
                </a:r>
                <a:r>
                  <a:rPr lang="en-US" sz="2400" dirty="0" err="1"/>
                  <a:t>chấm</a:t>
                </a:r>
                <a:r>
                  <a:rPr lang="en-US" sz="2400" dirty="0"/>
                  <a:t>.</a:t>
                </a:r>
              </a:p>
              <a:p>
                <a:pPr algn="just">
                  <a:lnSpc>
                    <a:spcPct val="120000"/>
                  </a:lnSpc>
                </a:pP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 </a:t>
                </a:r>
                <a:r>
                  <a:rPr lang="en-US" sz="2400" dirty="0" err="1"/>
                  <a:t>là</a:t>
                </a: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vi-VN" sz="2400" b="1" dirty="0"/>
              </a:p>
              <a:p>
                <a:pPr algn="just">
                  <a:lnSpc>
                    <a:spcPct val="120000"/>
                  </a:lnSpc>
                </a:pPr>
                <a:endParaRPr lang="vi-VN" sz="24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27105" y="4652501"/>
                <a:ext cx="11441151" cy="2047163"/>
              </a:xfrm>
              <a:prstGeom prst="rect">
                <a:avLst/>
              </a:prstGeom>
              <a:blipFill>
                <a:blip r:embed="rId2"/>
                <a:stretch>
                  <a:fillRect l="-853" t="-595" r="-853"/>
                </a:stretch>
              </a:blipFill>
            </p:spPr>
            <p:txBody>
              <a:bodyPr/>
              <a:lstStyle/>
              <a:p>
                <a:r>
                  <a:rPr lang="en-US">
                    <a:noFill/>
                  </a:rPr>
                  <a:t> </a:t>
                </a:r>
              </a:p>
            </p:txBody>
          </p:sp>
        </mc:Fallback>
      </mc:AlternateContent>
    </p:spTree>
    <p:extLst>
      <p:ext uri="{BB962C8B-B14F-4D97-AF65-F5344CB8AC3E}">
        <p14:creationId xmlns:p14="http://schemas.microsoft.com/office/powerpoint/2010/main" val="38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xmlns:a14="http://schemas.microsoft.com/office/drawing/2010/main">
        <mc:Choice Requires="a14">
          <p:sp>
            <p:nvSpPr>
              <p:cNvPr id="3" name="Freeform 3">
                <a:extLst>
                  <a:ext uri="{FF2B5EF4-FFF2-40B4-BE49-F238E27FC236}">
                    <a16:creationId xmlns:a16="http://schemas.microsoft.com/office/drawing/2014/main" id="{F04F07B2-8233-4E40-84C3-E2BF22F10F02}"/>
                  </a:ext>
                </a:extLst>
              </p:cNvPr>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i="1" dirty="0" err="1">
                    <a:solidFill>
                      <a:srgbClr val="000000"/>
                    </a:solidFill>
                    <a:effectLst/>
                    <a:ea typeface="Calibri" panose="020F0502020204030204" pitchFamily="34" charset="0"/>
                    <a:cs typeface="Times New Roman" panose="02020603050405020304" pitchFamily="18" charset="0"/>
                  </a:rPr>
                  <a:t>Trong</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trò</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chơi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gieo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trên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thể</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xảy</a:t>
                </a:r>
                <a:r>
                  <a:rPr lang="en-US" sz="2800" i="1" dirty="0">
                    <a:solidFill>
                      <a:srgbClr val="000000"/>
                    </a:solidFill>
                    <a:effectLst/>
                    <a:ea typeface="Calibri" panose="020F0502020204030204" pitchFamily="34" charset="0"/>
                    <a:cs typeface="Times New Roman" panose="02020603050405020304" pitchFamily="18" charset="0"/>
                  </a:rPr>
                  <a:t> ra </a:t>
                </a:r>
                <a:r>
                  <a:rPr lang="en-US" sz="2800" i="1" dirty="0" err="1">
                    <a:solidFill>
                      <a:srgbClr val="000000"/>
                    </a:solidFill>
                    <a:effectLst/>
                    <a:ea typeface="Calibri" panose="020F0502020204030204" pitchFamily="34" charset="0"/>
                    <a:cs typeface="Times New Roman" panose="02020603050405020304" pitchFamily="18" charset="0"/>
                  </a:rPr>
                  <a:t>đối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với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mặt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hiện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6. </a:t>
                </a:r>
                <a:r>
                  <a:rPr lang="en-US" sz="2800" i="1" dirty="0" err="1">
                    <a:solidFill>
                      <a:srgbClr val="000000"/>
                    </a:solidFill>
                    <a:effectLst/>
                    <a:ea typeface="Calibri" panose="020F0502020204030204" pitchFamily="34" charset="0"/>
                    <a:cs typeface="Times New Roman" panose="02020603050405020304" pitchFamily="18" charset="0"/>
                  </a:rPr>
                  <a:t>Nếu</a:t>
                </a:r>
                <a:r>
                  <a:rPr lang="en-US" sz="2800" i="1" dirty="0">
                    <a:solidFill>
                      <a:srgbClr val="000000"/>
                    </a:solidFill>
                    <a:effectLst/>
                    <a:ea typeface="Calibri" panose="020F0502020204030204" pitchFamily="34" charset="0"/>
                    <a:cs typeface="Times New Roman" panose="02020603050405020304" pitchFamily="18" charset="0"/>
                  </a:rPr>
                  <a:t> k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thuận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lợi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thì</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đó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bằng</a:t>
                </a:r>
                <a:r>
                  <a:rPr lang="en-US" sz="2800" i="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𝒌</m:t>
                        </m:r>
                      </m:num>
                      <m:den>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endParaRPr lang="en-US" sz="2800" b="1" dirty="0">
                  <a:effectLst/>
                  <a:ea typeface="Calibri" panose="020F0502020204030204" pitchFamily="34" charset="0"/>
                  <a:cs typeface="Times New Roman" panose="02020603050405020304" pitchFamily="18" charset="0"/>
                </a:endParaRPr>
              </a:p>
            </p:txBody>
          </p:sp>
        </mc:Choice>
        <mc:Fallback xmlns="">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88" r="-1166"/>
                </a:stretch>
              </a:blipFill>
            </p:spPr>
            <p:txBody>
              <a:bodyPr/>
              <a:lstStyle/>
              <a:p>
                <a:r>
                  <a:rPr lang="en-US">
                    <a:noFill/>
                  </a:rPr>
                  <a:t> </a:t>
                </a:r>
              </a:p>
            </p:txBody>
          </p:sp>
        </mc:Fallback>
      </mc:AlternateContent>
    </p:spTree>
    <p:extLst>
      <p:ext uri="{BB962C8B-B14F-4D97-AF65-F5344CB8AC3E}">
        <p14:creationId xmlns:p14="http://schemas.microsoft.com/office/powerpoint/2010/main" val="19214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951183" y="1177554"/>
            <a:ext cx="10855805" cy="1131848"/>
          </a:xfrm>
          <a:prstGeom prst="rect">
            <a:avLst/>
          </a:prstGeom>
          <a:noFill/>
        </p:spPr>
        <p:txBody>
          <a:bodyPr wrap="square" rtlCol="0">
            <a:spAutoFit/>
          </a:bodyPr>
          <a:lstStyle/>
          <a:p>
            <a:pPr algn="just">
              <a:lnSpc>
                <a:spcPct val="150000"/>
              </a:lnSpc>
            </a:pPr>
            <a:r>
              <a:rPr lang="en-US" sz="2400" dirty="0" err="1"/>
              <a:t>Gieo</a:t>
            </a:r>
            <a:r>
              <a:rPr lang="en-US" sz="2400" dirty="0"/>
              <a:t> </a:t>
            </a:r>
            <a:r>
              <a:rPr lang="en-US" sz="2400" dirty="0" err="1"/>
              <a:t>ngẫu</a:t>
            </a:r>
            <a:r>
              <a:rPr lang="en-US" sz="2400" dirty="0"/>
              <a:t> </a:t>
            </a:r>
            <a:r>
              <a:rPr lang="en-US" sz="2400" dirty="0" err="1"/>
              <a:t>nhiên</a:t>
            </a:r>
            <a:r>
              <a:rPr lang="en-US" sz="2400" dirty="0"/>
              <a:t> </a:t>
            </a:r>
            <a:r>
              <a:rPr lang="en-US" sz="2400" dirty="0" err="1"/>
              <a:t>xúc</a:t>
            </a:r>
            <a:r>
              <a:rPr lang="en-US" sz="2400" dirty="0"/>
              <a:t> </a:t>
            </a:r>
            <a:r>
              <a:rPr lang="en-US" sz="2400" dirty="0" err="1"/>
              <a:t>xắc</a:t>
            </a:r>
            <a:r>
              <a:rPr lang="en-US" sz="2400" dirty="0"/>
              <a:t> </a:t>
            </a:r>
            <a:r>
              <a:rPr lang="en-US" sz="2400" dirty="0" err="1"/>
              <a:t>một</a:t>
            </a:r>
            <a:r>
              <a:rPr lang="en-US" sz="2400" dirty="0"/>
              <a:t> </a:t>
            </a:r>
            <a:r>
              <a:rPr lang="en-US" sz="2400" dirty="0" err="1"/>
              <a:t>lần</a:t>
            </a:r>
            <a:r>
              <a:rPr lang="en-US" sz="2400" dirty="0"/>
              <a:t>. </a:t>
            </a:r>
            <a:r>
              <a:rPr lang="en-US" sz="2400" dirty="0" err="1"/>
              <a:t>Tính</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a:t>
            </a:r>
          </a:p>
          <a:p>
            <a:pPr algn="ctr">
              <a:lnSpc>
                <a:spcPct val="150000"/>
              </a:lnSpc>
            </a:pP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a:t>
            </a:r>
            <a:endParaRPr lang="vi-VN" sz="2400"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38016" y="2703181"/>
                <a:ext cx="11480358" cy="3595856"/>
              </a:xfrm>
              <a:prstGeom prst="rect">
                <a:avLst/>
              </a:prstGeom>
              <a:solidFill>
                <a:schemeClr val="accent4">
                  <a:lumMod val="20000"/>
                  <a:lumOff val="80000"/>
                </a:schemeClr>
              </a:solidFill>
            </p:spPr>
            <p:txBody>
              <a:bodyPr wrap="square" rtlCol="0">
                <a:spAutoFit/>
              </a:bodyPr>
              <a:lstStyle/>
              <a:p>
                <a:pPr algn="just">
                  <a:lnSpc>
                    <a:spcPct val="15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là</a:t>
                </a:r>
                <a:r>
                  <a:rPr lang="en-US" sz="2400" dirty="0"/>
                  <a:t>:</a:t>
                </a:r>
              </a:p>
              <a:p>
                <a:pPr algn="just">
                  <a:lnSpc>
                    <a:spcPct val="150000"/>
                  </a:lnSpc>
                </a:pPr>
                <a:r>
                  <a:rPr lang="en-US" sz="2400" i="1" dirty="0"/>
                  <a:t>A </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2 </a:t>
                </a:r>
                <a:r>
                  <a:rPr lang="en-US" sz="2400" dirty="0" err="1"/>
                  <a:t>chấm</a:t>
                </a:r>
                <a:r>
                  <a:rPr lang="en-US" sz="2400" dirty="0"/>
                  <a:t>; </a:t>
                </a:r>
                <a:r>
                  <a:rPr lang="en-US" sz="2400" dirty="0" err="1"/>
                  <a:t>mặt</a:t>
                </a:r>
                <a:r>
                  <a:rPr lang="en-US" sz="2400" dirty="0"/>
                  <a:t> 3 </a:t>
                </a:r>
                <a:r>
                  <a:rPr lang="en-US" sz="2400" dirty="0" err="1"/>
                  <a:t>chấm</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5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là</a:t>
                </a:r>
                <a:r>
                  <a:rPr lang="en-US" sz="2400" dirty="0"/>
                  <a:t> 6.</a:t>
                </a:r>
              </a:p>
              <a:p>
                <a:pPr algn="just">
                  <a:lnSpc>
                    <a:spcPct val="150000"/>
                  </a:lnSpc>
                </a:pPr>
                <a:r>
                  <a:rPr lang="en-US" sz="2400" dirty="0"/>
                  <a:t>- </a:t>
                </a:r>
                <a:r>
                  <a:rPr lang="en-US" sz="2400" dirty="0" err="1"/>
                  <a:t>Có</a:t>
                </a:r>
                <a:r>
                  <a:rPr lang="en-US" sz="2400" dirty="0"/>
                  <a:t> </a:t>
                </a:r>
                <a:r>
                  <a:rPr lang="en-US" sz="2400" dirty="0" err="1"/>
                  <a:t>hai</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 </a:t>
                </a:r>
                <a:r>
                  <a:rPr lang="en-US" sz="2400" dirty="0" err="1"/>
                  <a:t>là</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14:m>
                  <m:oMath xmlns:m="http://schemas.openxmlformats.org/officeDocument/2006/math">
                    <m:r>
                      <a:rPr lang="en-US" sz="2400" b="0" i="1" dirty="0" smtClean="0">
                        <a:latin typeface="Cambria Math" panose="02040503050406030204" pitchFamily="18" charset="0"/>
                      </a:rPr>
                      <m:t>⇒</m:t>
                    </m:r>
                  </m:oMath>
                </a14:m>
                <a:r>
                  <a:rPr lang="en-US" sz="2400" dirty="0"/>
                  <a:t> Xác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𝟔</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438016" y="2703181"/>
                <a:ext cx="11480358" cy="3595856"/>
              </a:xfrm>
              <a:prstGeom prst="rect">
                <a:avLst/>
              </a:prstGeom>
              <a:blipFill>
                <a:blip r:embed="rId6"/>
                <a:stretch>
                  <a:fillRect l="-850" r="-797" b="-67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6207588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65" y="722956"/>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831796" y="1682894"/>
            <a:ext cx="11622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Arial" panose="020B0604020202020204"/>
                <a:ea typeface="义启嘟嘟体" pitchFamily="2" charset="-128"/>
                <a:cs typeface="义启嘟嘟体" pitchFamily="2" charset="-128"/>
                <a:sym typeface="+mn-lt"/>
              </a:rPr>
              <a:t>02</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323399" y="3281781"/>
            <a:ext cx="2764026" cy="3997601"/>
          </a:xfrm>
          <a:prstGeom prst="rect">
            <a:avLst/>
          </a:prstGeom>
        </p:spPr>
      </p:pic>
      <p:sp>
        <p:nvSpPr>
          <p:cNvPr id="2" name="TextBox 1"/>
          <p:cNvSpPr txBox="1"/>
          <p:nvPr/>
        </p:nvSpPr>
        <p:spPr>
          <a:xfrm>
            <a:off x="1563630" y="2834681"/>
            <a:ext cx="9452770" cy="1824923"/>
          </a:xfrm>
          <a:prstGeom prst="rect">
            <a:avLst/>
          </a:prstGeom>
          <a:noFill/>
        </p:spPr>
        <p:txBody>
          <a:bodyPr wrap="square" rtlCol="0">
            <a:spAutoFit/>
          </a:bodyPr>
          <a:lstStyle/>
          <a:p>
            <a:pPr algn="ctr">
              <a:lnSpc>
                <a:spcPct val="150000"/>
              </a:lnSpc>
            </a:pPr>
            <a:r>
              <a:rPr lang="en-US" sz="4000" b="1" dirty="0">
                <a:solidFill>
                  <a:srgbClr val="002060"/>
                </a:solidFill>
              </a:rPr>
              <a:t>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17206794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Hoạt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động</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4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và</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theo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kĩ</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thuật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khăn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trải</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bàn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Ôn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lại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khái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niệm</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về</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biến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cố</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trò</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chơi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rút</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thẻ</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từ</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hộp</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371417" y="1725101"/>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Khái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niệm</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về</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rút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thẻ</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4005586" y="1942885"/>
            <a:ext cx="4454014"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hộp</a:t>
            </a:r>
            <a:endParaRPr kumimoji="0" lang="en-US" sz="2800" b="1" i="0" u="none" strike="noStrike" kern="1200" cap="none" spc="0" normalizeH="0" baseline="0" noProof="0" dirty="0">
              <a:ln>
                <a:noFill/>
              </a:ln>
              <a:solidFill>
                <a:srgbClr val="C00000"/>
              </a:solidFill>
              <a:effectLst/>
              <a:uLnTx/>
              <a:uFillTx/>
              <a:latin typeface="Arial" panose="020B0604020202020204"/>
              <a:cs typeface="+mn-cs"/>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457346" y="4860018"/>
            <a:ext cx="5232823" cy="142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Tập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hợp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gồm</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đối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với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số</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xuất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hiện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trên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được</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538189" y="3382834"/>
            <a:ext cx="2969965"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ngẫu</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nhiên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493839" y="3460220"/>
            <a:ext cx="3427752"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thuận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lợi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cho</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a:t>
            </a:r>
            <a:endParaRPr kumimoji="0" lang="en-US" sz="24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901837"/>
          </a:xfrm>
          <a:prstGeom prst="rect">
            <a:avLst/>
          </a:prstGeom>
          <a:noFill/>
        </p:spPr>
        <p:txBody>
          <a:bodyPr wrap="square" rtlCol="0">
            <a:spAutoFit/>
          </a:bodyPr>
          <a:lstStyle/>
          <a:p>
            <a:pPr algn="just">
              <a:lnSpc>
                <a:spcPct val="150000"/>
              </a:lnSpc>
            </a:pPr>
            <a:r>
              <a:rPr lang="en-US" sz="2400" dirty="0" err="1"/>
              <a:t>Một</a:t>
            </a:r>
            <a:r>
              <a:rPr lang="en-US" sz="2400" dirty="0"/>
              <a:t> </a:t>
            </a:r>
            <a:r>
              <a:rPr lang="en-US" sz="2400" dirty="0" err="1"/>
              <a:t>hộp</a:t>
            </a:r>
            <a:r>
              <a:rPr lang="en-US" sz="2400" dirty="0"/>
              <a:t> </a:t>
            </a:r>
            <a:r>
              <a:rPr lang="en-US" sz="2400" dirty="0" err="1"/>
              <a:t>có</a:t>
            </a:r>
            <a:r>
              <a:rPr lang="en-US" sz="2400" dirty="0"/>
              <a:t> 12 </a:t>
            </a:r>
            <a:r>
              <a:rPr lang="en-US" sz="2400" dirty="0" err="1"/>
              <a:t>chiếc</a:t>
            </a:r>
            <a:r>
              <a:rPr lang="en-US" sz="2400" dirty="0"/>
              <a:t> </a:t>
            </a:r>
            <a:r>
              <a:rPr lang="en-US" sz="2400" dirty="0" err="1"/>
              <a:t>thẻ</a:t>
            </a:r>
            <a:r>
              <a:rPr lang="en-US" sz="2400" dirty="0"/>
              <a:t> </a:t>
            </a:r>
            <a:r>
              <a:rPr lang="en-US" sz="2400" dirty="0" err="1"/>
              <a:t>cùng</a:t>
            </a:r>
            <a:r>
              <a:rPr lang="en-US" sz="2400" dirty="0"/>
              <a:t> </a:t>
            </a:r>
            <a:r>
              <a:rPr lang="en-US" sz="2400" dirty="0" err="1"/>
              <a:t>loại</a:t>
            </a:r>
            <a:r>
              <a:rPr lang="en-US" sz="2400" dirty="0"/>
              <a:t>, </a:t>
            </a:r>
            <a:r>
              <a:rPr lang="en-US" sz="2400" dirty="0" err="1"/>
              <a:t>mỗi</a:t>
            </a:r>
            <a:r>
              <a:rPr lang="en-US" sz="2400" dirty="0"/>
              <a:t> </a:t>
            </a:r>
            <a:r>
              <a:rPr lang="en-US" sz="2400" dirty="0" err="1"/>
              <a:t>thẻ</a:t>
            </a:r>
            <a:r>
              <a:rPr lang="en-US" sz="2400" dirty="0"/>
              <a:t> </a:t>
            </a:r>
            <a:r>
              <a:rPr lang="en-US" sz="2400" dirty="0" err="1"/>
              <a:t>được</a:t>
            </a:r>
            <a:r>
              <a:rPr lang="en-US" sz="2400" dirty="0"/>
              <a:t> </a:t>
            </a:r>
            <a:r>
              <a:rPr lang="en-US" sz="2400" dirty="0" err="1"/>
              <a:t>ghi</a:t>
            </a:r>
            <a:r>
              <a:rPr lang="en-US" sz="2400" dirty="0"/>
              <a:t> </a:t>
            </a:r>
            <a:r>
              <a:rPr lang="en-US" sz="2400" dirty="0" err="1"/>
              <a:t>một</a:t>
            </a:r>
            <a:r>
              <a:rPr lang="en-US" sz="2400" dirty="0"/>
              <a:t> </a:t>
            </a:r>
            <a:r>
              <a:rPr lang="en-US" sz="2400" dirty="0" err="1"/>
              <a:t>trong</a:t>
            </a:r>
            <a:r>
              <a:rPr lang="en-US" sz="2400" dirty="0"/>
              <a:t> </a:t>
            </a:r>
            <a:r>
              <a:rPr lang="en-US" sz="2400" dirty="0" err="1"/>
              <a:t>các</a:t>
            </a:r>
            <a:r>
              <a:rPr lang="en-US" sz="2400" dirty="0"/>
              <a:t> </a:t>
            </a:r>
            <a:r>
              <a:rPr lang="en-US" sz="2400" dirty="0" err="1"/>
              <a:t>số</a:t>
            </a:r>
            <a:r>
              <a:rPr lang="en-US" sz="2400" dirty="0"/>
              <a:t> 1,2, 3,…, 12; </a:t>
            </a:r>
            <a:r>
              <a:rPr lang="en-US" sz="2400" dirty="0" err="1"/>
              <a:t>hai</a:t>
            </a:r>
            <a:r>
              <a:rPr lang="en-US" sz="2400" dirty="0"/>
              <a:t> </a:t>
            </a:r>
            <a:r>
              <a:rPr lang="en-US" sz="2400" dirty="0" err="1"/>
              <a:t>thẻ</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hai</a:t>
            </a:r>
            <a:r>
              <a:rPr lang="en-US" sz="2400" dirty="0"/>
              <a:t> </a:t>
            </a:r>
            <a:r>
              <a:rPr lang="en-US" sz="2400" dirty="0" err="1"/>
              <a:t>số</a:t>
            </a:r>
            <a:r>
              <a:rPr lang="en-US" sz="2400" dirty="0"/>
              <a:t> </a:t>
            </a:r>
            <a:r>
              <a:rPr lang="en-US" sz="2400" dirty="0" err="1"/>
              <a:t>khác</a:t>
            </a:r>
            <a:r>
              <a:rPr lang="en-US" sz="2400" dirty="0"/>
              <a:t> </a:t>
            </a:r>
            <a:r>
              <a:rPr lang="en-US" sz="2400" dirty="0" err="1"/>
              <a:t>nhau</a:t>
            </a:r>
            <a:r>
              <a:rPr lang="en-US" sz="2400" dirty="0"/>
              <a:t>. </a:t>
            </a:r>
            <a:r>
              <a:rPr lang="en-US" sz="2400" dirty="0" err="1"/>
              <a:t>Rút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chiếc</a:t>
            </a:r>
            <a:r>
              <a:rPr lang="en-US" sz="2400" dirty="0"/>
              <a:t> </a:t>
            </a:r>
            <a:r>
              <a:rPr lang="en-US" sz="2400" dirty="0" err="1"/>
              <a:t>thẻ</a:t>
            </a:r>
            <a:r>
              <a:rPr lang="en-US" sz="2400" dirty="0"/>
              <a:t> </a:t>
            </a:r>
            <a:r>
              <a:rPr lang="en-US" sz="2400" dirty="0" err="1"/>
              <a:t>trong</a:t>
            </a:r>
            <a:r>
              <a:rPr lang="en-US" sz="2400" dirty="0"/>
              <a:t> </a:t>
            </a:r>
            <a:r>
              <a:rPr lang="en-US" sz="2400" dirty="0" err="1"/>
              <a:t>hộp</a:t>
            </a:r>
            <a:r>
              <a:rPr lang="en-US" sz="2400" dirty="0"/>
              <a:t>.</a:t>
            </a:r>
          </a:p>
          <a:p>
            <a:pPr marL="457200" indent="-457200" algn="just">
              <a:lnSpc>
                <a:spcPct val="150000"/>
              </a:lnSpc>
              <a:buAutoNum type="alphaLcParenR"/>
            </a:pPr>
            <a:r>
              <a:rPr lang="en-US" sz="2400" dirty="0" err="1"/>
              <a:t>Viết</a:t>
            </a:r>
            <a:r>
              <a:rPr lang="en-US" sz="2400" dirty="0"/>
              <a:t> </a:t>
            </a:r>
            <a:r>
              <a:rPr lang="en-US" sz="2400" dirty="0" err="1"/>
              <a:t>tập</a:t>
            </a:r>
            <a:r>
              <a:rPr lang="en-US" sz="2400" dirty="0"/>
              <a:t> </a:t>
            </a:r>
            <a:r>
              <a:rPr lang="en-US" sz="2400" dirty="0" err="1"/>
              <a:t>hợp</a:t>
            </a:r>
            <a:r>
              <a:rPr lang="en-US" sz="2400" dirty="0"/>
              <a:t> B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a:t>
            </a:r>
          </a:p>
          <a:p>
            <a:pPr marL="457200" indent="-457200" algn="just">
              <a:lnSpc>
                <a:spcPct val="150000"/>
              </a:lnSpc>
              <a:buAutoNum type="alphaLcParenR"/>
            </a:pPr>
            <a:r>
              <a:rPr lang="en-US" sz="2400" dirty="0" err="1"/>
              <a:t>Xét</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chia </a:t>
            </a:r>
            <a:r>
              <a:rPr lang="en-US" sz="2400" dirty="0" err="1"/>
              <a:t>hết</a:t>
            </a:r>
            <a:r>
              <a:rPr lang="en-US" sz="2400" dirty="0"/>
              <a:t> </a:t>
            </a:r>
            <a:r>
              <a:rPr lang="en-US" sz="2400" dirty="0" err="1"/>
              <a:t>cho</a:t>
            </a:r>
            <a:r>
              <a:rPr lang="en-US" sz="2400" dirty="0"/>
              <a:t> 3”. </a:t>
            </a:r>
            <a:r>
              <a:rPr lang="en-US" sz="2400" dirty="0" err="1"/>
              <a:t>Nêu</a:t>
            </a:r>
            <a:r>
              <a:rPr lang="en-US" sz="2400" dirty="0"/>
              <a:t> </a:t>
            </a:r>
            <a:r>
              <a:rPr lang="en-US" sz="2400" dirty="0" err="1"/>
              <a:t>những</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a:t>
            </a:r>
          </a:p>
          <a:p>
            <a:pPr marL="457200" indent="-457200" algn="just">
              <a:lnSpc>
                <a:spcPct val="150000"/>
              </a:lnSpc>
              <a:buAutoNum type="alphaLcParenR"/>
            </a:pPr>
            <a:r>
              <a:rPr lang="en-US" sz="2400" dirty="0" err="1"/>
              <a:t>Tìm</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a:t>
            </a:r>
            <a:endParaRPr lang="vi-VN" sz="2400" dirty="0"/>
          </a:p>
        </p:txBody>
      </p:sp>
    </p:spTree>
    <p:extLst>
      <p:ext uri="{BB962C8B-B14F-4D97-AF65-F5344CB8AC3E}">
        <p14:creationId xmlns:p14="http://schemas.microsoft.com/office/powerpoint/2010/main" val="912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643989"/>
                <a:ext cx="11289138" cy="3041858"/>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cần</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𝟒</m:t>
                        </m:r>
                      </m:num>
                      <m:den>
                        <m:r>
                          <a:rPr lang="en-US" sz="2400" b="1" i="1">
                            <a:latin typeface="Cambria Math" panose="02040503050406030204" pitchFamily="18" charset="0"/>
                          </a:rPr>
                          <m:t>𝟏𝟐</m:t>
                        </m:r>
                      </m:den>
                    </m:f>
                    <m:r>
                      <a:rPr lang="en-US" sz="2400" b="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643989"/>
                <a:ext cx="11289138" cy="3041858"/>
              </a:xfrm>
              <a:prstGeom prst="rect">
                <a:avLst/>
              </a:prstGeom>
              <a:blipFill>
                <a:blip r:embed="rId5"/>
                <a:stretch>
                  <a:fillRect l="-864" r="-756" b="-100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3138752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43945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gieo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xúc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xắc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bằng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tỉ</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thuận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lợi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và</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800" dirty="0" err="1"/>
              <a:t>số</a:t>
            </a:r>
            <a:r>
              <a:rPr lang="en-US" sz="2800" dirty="0"/>
              <a:t> </a:t>
            </a:r>
            <a:r>
              <a:rPr lang="en-US" sz="2800" dirty="0" err="1"/>
              <a:t>xuất</a:t>
            </a:r>
            <a:r>
              <a:rPr lang="en-US" sz="2800" dirty="0"/>
              <a:t> </a:t>
            </a:r>
            <a:r>
              <a:rPr lang="en-US" sz="2800" dirty="0" err="1"/>
              <a:t>hiện</a:t>
            </a:r>
            <a:r>
              <a:rPr lang="en-US" sz="2800" dirty="0"/>
              <a:t> </a:t>
            </a:r>
            <a:r>
              <a:rPr lang="en-US" sz="2800" dirty="0" err="1"/>
              <a:t>trên</a:t>
            </a:r>
            <a:r>
              <a:rPr lang="en-US" sz="2800" dirty="0"/>
              <a:t> </a:t>
            </a:r>
            <a:r>
              <a:rPr lang="en-US" sz="2800" dirty="0" err="1"/>
              <a:t>thẻ</a:t>
            </a:r>
            <a:r>
              <a:rPr lang="en-US" sz="2800" dirty="0"/>
              <a:t> </a:t>
            </a:r>
            <a:r>
              <a:rPr lang="en-US" sz="2800" dirty="0" err="1"/>
              <a:t>được</a:t>
            </a:r>
            <a:r>
              <a:rPr lang="en-US" sz="2800" dirty="0"/>
              <a:t> </a:t>
            </a:r>
            <a:r>
              <a:rPr lang="en-US" sz="2800" dirty="0" err="1"/>
              <a:t>rút</a:t>
            </a:r>
            <a:r>
              <a:rPr lang="en-US" sz="2800" dirty="0"/>
              <a:t> ra</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6624472"/>
      </p:ext>
    </p:extLst>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10863123" y="-76125"/>
            <a:ext cx="1580864" cy="1222768"/>
          </a:xfrm>
          <a:prstGeom prst="rect">
            <a:avLst/>
          </a:prstGeom>
        </p:spPr>
      </p:pic>
      <p:pic>
        <p:nvPicPr>
          <p:cNvPr id="19"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218615" y="4786222"/>
            <a:ext cx="1120727" cy="914400"/>
          </a:xfrm>
          <a:prstGeom prst="rect">
            <a:avLst/>
          </a:prstGeom>
        </p:spPr>
      </p:pic>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AA3829B-8FF0-47F9-80D2-C05D96FA6E4F}"/>
                  </a:ext>
                </a:extLst>
              </p:cNvPr>
              <p:cNvSpPr txBox="1"/>
              <p:nvPr/>
            </p:nvSpPr>
            <p:spPr>
              <a:xfrm>
                <a:off x="687463" y="5340516"/>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nguyên</a:t>
                </a:r>
                <a:r>
                  <a:rPr lang="en-US" sz="2400" dirty="0">
                    <a:solidFill>
                      <a:prstClr val="black"/>
                    </a:solidFill>
                    <a:latin typeface="Arial" panose="020B0604020202020204"/>
                  </a:rPr>
                  <a:t> </a:t>
                </a:r>
                <a:r>
                  <a:rPr lang="en-US" sz="2400" dirty="0" err="1">
                    <a:solidFill>
                      <a:prstClr val="black"/>
                    </a:solidFill>
                    <a:latin typeface="Arial" panose="020B0604020202020204"/>
                  </a:rPr>
                  <a:t>tố</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xmlns="">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687463" y="5340516"/>
                <a:ext cx="10528315" cy="1252394"/>
              </a:xfrm>
              <a:prstGeom prst="rect">
                <a:avLst/>
              </a:prstGeom>
              <a:blipFill>
                <a:blip r:embed="rId6"/>
                <a:stretch>
                  <a:fillRect l="-926" r="-869" b="-1942"/>
                </a:stretch>
              </a:blipFill>
            </p:spPr>
            <p:txBody>
              <a:bodyPr/>
              <a:lstStyle/>
              <a:p>
                <a:r>
                  <a:rPr lang="en-US">
                    <a:noFill/>
                  </a:rPr>
                  <a:t> </a:t>
                </a:r>
              </a:p>
            </p:txBody>
          </p:sp>
        </mc:Fallback>
      </mc:AlternateContent>
      <p:pic>
        <p:nvPicPr>
          <p:cNvPr id="1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0792665" y="5125070"/>
            <a:ext cx="1399335" cy="2024570"/>
          </a:xfrm>
          <a:prstGeom prst="rect">
            <a:avLst/>
          </a:prstGeom>
        </p:spPr>
      </p:pic>
    </p:spTree>
    <p:extLst>
      <p:ext uri="{BB962C8B-B14F-4D97-AF65-F5344CB8AC3E}">
        <p14:creationId xmlns:p14="http://schemas.microsoft.com/office/powerpoint/2010/main" val="34682102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additive="base">
                                        <p:cTn id="3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 calcmode="lin" valueType="num">
                                      <p:cBhvr additive="base">
                                        <p:cTn id="4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anim calcmode="lin" valueType="num">
                                      <p:cBhvr additive="base">
                                        <p:cTn id="5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(2 </a:t>
            </a:r>
            <a:r>
              <a:rPr lang="en-US" sz="4400" b="1" cap="all" dirty="0" err="1">
                <a:solidFill>
                  <a:srgbClr val="FF0000"/>
                </a:solidFill>
                <a:latin typeface="+mj-lt"/>
              </a:rPr>
              <a:t>tiết</a:t>
            </a:r>
            <a:r>
              <a:rPr lang="en-US" sz="4400" b="1" cap="all" dirty="0">
                <a:solidFill>
                  <a:srgbClr val="FF0000"/>
                </a:solidFill>
                <a:latin typeface="+mj-lt"/>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081532" y="718222"/>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không</a:t>
            </a:r>
            <a:r>
              <a:rPr lang="en-US" sz="2400" dirty="0">
                <a:solidFill>
                  <a:prstClr val="black"/>
                </a:solidFill>
                <a:latin typeface="Arial" panose="020B0604020202020204"/>
              </a:rPr>
              <a:t> chia </a:t>
            </a:r>
            <a:r>
              <a:rPr lang="en-US" sz="2400" dirty="0" err="1">
                <a:solidFill>
                  <a:prstClr val="black"/>
                </a:solidFill>
                <a:latin typeface="Arial" panose="020B0604020202020204"/>
              </a:rPr>
              <a:t>hết</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3”.</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129436"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081532" y="2888079"/>
                <a:ext cx="10531644" cy="3875100"/>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i="1" dirty="0"/>
                  <a:t>B </a:t>
                </a:r>
                <a:r>
                  <a:rPr lang="en-US" sz="2400" dirty="0"/>
                  <a:t>= {1, 2, 3, …, 11, 12}.</a:t>
                </a:r>
              </a:p>
              <a:p>
                <a:pPr algn="just">
                  <a:lnSpc>
                    <a:spcPct val="13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i="1" dirty="0"/>
                  <a:t>B</a:t>
                </a:r>
                <a:r>
                  <a:rPr lang="en-US" sz="2400" dirty="0"/>
                  <a:t> </a:t>
                </a:r>
                <a:r>
                  <a:rPr lang="en-US" sz="2400" dirty="0" err="1"/>
                  <a:t>là</a:t>
                </a:r>
                <a:r>
                  <a:rPr lang="en-US" sz="2400" dirty="0"/>
                  <a:t> 12.</a:t>
                </a:r>
              </a:p>
              <a:p>
                <a:pPr algn="just">
                  <a:lnSpc>
                    <a:spcPct val="130000"/>
                  </a:lnSpc>
                </a:pPr>
                <a:r>
                  <a:rPr lang="en-US" sz="2400" dirty="0"/>
                  <a:t>- </a:t>
                </a:r>
                <a:r>
                  <a:rPr lang="en-US" sz="2400" dirty="0" err="1"/>
                  <a:t>Có</a:t>
                </a:r>
                <a:r>
                  <a:rPr lang="en-US" sz="2400" dirty="0"/>
                  <a:t> </a:t>
                </a:r>
                <a:r>
                  <a:rPr lang="en-US" sz="2400" dirty="0" err="1"/>
                  <a:t>tám</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a:t>
                </a:r>
                <a:r>
                  <a:rPr lang="en-US" sz="2400" dirty="0" err="1"/>
                  <a:t>không</a:t>
                </a:r>
                <a:r>
                  <a:rPr lang="en-US" sz="2400" dirty="0"/>
                  <a:t> chia </a:t>
                </a:r>
                <a:r>
                  <a:rPr lang="en-US" sz="2400" dirty="0" err="1"/>
                  <a:t>hết</a:t>
                </a:r>
                <a:r>
                  <a:rPr lang="en-US" sz="2400" dirty="0"/>
                  <a:t> </a:t>
                </a:r>
                <a:r>
                  <a:rPr lang="en-US" sz="2400" dirty="0" err="1"/>
                  <a:t>cho</a:t>
                </a:r>
                <a:r>
                  <a:rPr lang="en-US" sz="2400" dirty="0"/>
                  <a:t> 3”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nl-NL" sz="2400" i="1">
                              <a:latin typeface="Cambria Math" panose="02040503050406030204" pitchFamily="18" charset="0"/>
                            </a:rPr>
                            <m:t>8</m:t>
                          </m:r>
                        </m:num>
                        <m:den>
                          <m:r>
                            <a:rPr lang="nl-NL" sz="2400" i="1">
                              <a:latin typeface="Cambria Math" panose="02040503050406030204" pitchFamily="18" charset="0"/>
                            </a:rPr>
                            <m:t>12</m:t>
                          </m:r>
                        </m:den>
                      </m:f>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2</m:t>
                          </m:r>
                        </m:num>
                        <m:den>
                          <m:r>
                            <a:rPr lang="nl-NL" sz="2400" i="1">
                              <a:latin typeface="Cambria Math" panose="02040503050406030204" pitchFamily="18" charset="0"/>
                            </a:rPr>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81532" y="2888079"/>
                <a:ext cx="10531644" cy="3875100"/>
              </a:xfrm>
              <a:prstGeom prst="rect">
                <a:avLst/>
              </a:prstGeom>
              <a:blipFill>
                <a:blip r:embed="rId6"/>
                <a:stretch>
                  <a:fillRect l="-868" r="-8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0023954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1" dur="500"/>
                                        <p:tgtEl>
                                          <p:spTgt spid="4">
                                            <p:txEl>
                                              <p:pRg st="1" end="1"/>
                                            </p:txEl>
                                          </p:spTgt>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9" dur="500"/>
                                        <p:tgtEl>
                                          <p:spTgt spid="4">
                                            <p:txEl>
                                              <p:pRg st="3" end="3"/>
                                            </p:txEl>
                                          </p:spTgt>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1254672" y="593820"/>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dirty="0"/>
              <a:t>Tính xác suất của mỗi biến cố sau:</a:t>
            </a:r>
          </a:p>
          <a:p>
            <a:pPr>
              <a:lnSpc>
                <a:spcPct val="150000"/>
              </a:lnSpc>
            </a:pPr>
            <a:r>
              <a:rPr lang="vi-VN" sz="2200" dirty="0"/>
              <a:t>a) Mặt xuất hiện của xúc xắc có số chấm là số nguyên tố.</a:t>
            </a:r>
          </a:p>
          <a:p>
            <a:pPr>
              <a:lnSpc>
                <a:spcPct val="150000"/>
              </a:lnSpc>
            </a:pPr>
            <a:r>
              <a:rPr lang="vi-VN" sz="2200" dirty="0"/>
              <a:t>b) Mặt xuất hiện của xúc xắc có số chấm là số chia 4 dư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D19295-48A6-4AE6-B47F-560CA516EF98}"/>
                  </a:ext>
                </a:extLst>
              </p:cNvPr>
              <p:cNvSpPr txBox="1"/>
              <p:nvPr/>
            </p:nvSpPr>
            <p:spPr>
              <a:xfrm>
                <a:off x="810126" y="2284605"/>
                <a:ext cx="10924673" cy="4408002"/>
              </a:xfrm>
              <a:prstGeom prst="rect">
                <a:avLst/>
              </a:prstGeom>
              <a:solidFill>
                <a:schemeClr val="bg1"/>
              </a:solidFill>
            </p:spPr>
            <p:txBody>
              <a:bodyPr wrap="square" rtlCol="0">
                <a:spAutoFit/>
              </a:bodyPr>
              <a:lstStyle/>
              <a:p>
                <a:pPr>
                  <a:lnSpc>
                    <a:spcPct val="130000"/>
                  </a:lnSpc>
                </a:pPr>
                <a:r>
                  <a:rPr lang="en-US" sz="2200" dirty="0" err="1"/>
                  <a:t>Tập</a:t>
                </a:r>
                <a:r>
                  <a:rPr lang="en-US" sz="2200" dirty="0"/>
                  <a:t> </a:t>
                </a:r>
                <a:r>
                  <a:rPr lang="en-US" sz="2200" dirty="0" err="1"/>
                  <a:t>hợp</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là</a:t>
                </a:r>
                <a:r>
                  <a:rPr lang="en-US" sz="2200" dirty="0"/>
                  <a:t>:</a:t>
                </a:r>
              </a:p>
              <a:p>
                <a:pPr>
                  <a:lnSpc>
                    <a:spcPct val="130000"/>
                  </a:lnSpc>
                </a:pPr>
                <a:r>
                  <a:rPr lang="en-US" sz="2200" dirty="0"/>
                  <a:t>A = {</a:t>
                </a:r>
                <a:r>
                  <a:rPr lang="en-US" sz="2200" dirty="0" err="1"/>
                  <a:t>mặt</a:t>
                </a:r>
                <a:r>
                  <a:rPr lang="en-US" sz="2200" dirty="0"/>
                  <a:t> 1 </a:t>
                </a:r>
                <a:r>
                  <a:rPr lang="en-US" sz="2200" dirty="0" err="1"/>
                  <a:t>chấm</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4 </a:t>
                </a:r>
                <a:r>
                  <a:rPr lang="en-US" sz="2200" dirty="0" err="1"/>
                  <a:t>chấm</a:t>
                </a:r>
                <a:r>
                  <a:rPr lang="en-US" sz="2200" dirty="0"/>
                  <a:t>; </a:t>
                </a:r>
                <a:r>
                  <a:rPr lang="en-US" sz="2200" dirty="0" err="1"/>
                  <a:t>mặt</a:t>
                </a:r>
                <a:r>
                  <a:rPr lang="en-US" sz="2200" dirty="0"/>
                  <a:t> 5 </a:t>
                </a:r>
                <a:r>
                  <a:rPr lang="en-US" sz="2200" dirty="0" err="1"/>
                  <a:t>chấm</a:t>
                </a:r>
                <a:r>
                  <a:rPr lang="en-US" sz="2200" dirty="0"/>
                  <a:t>; </a:t>
                </a:r>
                <a:r>
                  <a:rPr lang="en-US" sz="2200" dirty="0" err="1"/>
                  <a:t>mặt</a:t>
                </a:r>
                <a:r>
                  <a:rPr lang="en-US" sz="2200" dirty="0"/>
                  <a:t> 6 </a:t>
                </a:r>
                <a:r>
                  <a:rPr lang="en-US" sz="2200" dirty="0" err="1"/>
                  <a:t>chấm</a:t>
                </a:r>
                <a:r>
                  <a:rPr lang="en-US" sz="2200" dirty="0"/>
                  <a:t>}.</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dirty="0" err="1"/>
                  <a:t>tập</a:t>
                </a:r>
                <a:r>
                  <a:rPr lang="en-US" sz="2200" dirty="0"/>
                  <a:t> </a:t>
                </a:r>
                <a:r>
                  <a:rPr lang="en-US" sz="2200" dirty="0" err="1"/>
                  <a:t>hợp</a:t>
                </a:r>
                <a:r>
                  <a:rPr lang="en-US" sz="2200" dirty="0"/>
                  <a:t> A </a:t>
                </a:r>
                <a:r>
                  <a:rPr lang="en-US" sz="2200" dirty="0" err="1"/>
                  <a:t>là</a:t>
                </a:r>
                <a:r>
                  <a:rPr lang="en-US" sz="2200" dirty="0"/>
                  <a:t> 6.</a:t>
                </a:r>
              </a:p>
              <a:p>
                <a:pPr>
                  <a:lnSpc>
                    <a:spcPct val="130000"/>
                  </a:lnSpc>
                </a:pPr>
                <a:r>
                  <a:rPr lang="en-US" sz="2200" dirty="0"/>
                  <a:t>a) </a:t>
                </a:r>
                <a:r>
                  <a:rPr lang="en-US" sz="2200" dirty="0" err="1"/>
                  <a:t>Có</a:t>
                </a:r>
                <a:r>
                  <a:rPr lang="en-US" sz="2200" dirty="0"/>
                  <a:t> </a:t>
                </a:r>
                <a:r>
                  <a:rPr lang="en-US" sz="2200" dirty="0" err="1"/>
                  <a:t>ba</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a:t>
                </a:r>
                <a:r>
                  <a:rPr lang="en-US" sz="2200" dirty="0" err="1"/>
                  <a:t>nguyên</a:t>
                </a:r>
                <a:r>
                  <a:rPr lang="en-US" sz="2200" dirty="0"/>
                  <a:t> </a:t>
                </a:r>
                <a:r>
                  <a:rPr lang="en-US" sz="2200" dirty="0" err="1"/>
                  <a:t>tố</a:t>
                </a:r>
                <a:r>
                  <a:rPr lang="en-US" sz="2200" dirty="0"/>
                  <a:t>” </a:t>
                </a:r>
                <a:r>
                  <a:rPr lang="en-US" sz="2200" dirty="0" err="1"/>
                  <a:t>là</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chia 4 </a:t>
                </a:r>
                <a:r>
                  <a:rPr lang="en-US" sz="2200" dirty="0" err="1"/>
                  <a:t>dư</a:t>
                </a:r>
                <a:r>
                  <a:rPr lang="en-US" sz="2200" dirty="0"/>
                  <a:t> 1” </a:t>
                </a:r>
                <a:r>
                  <a:rPr lang="en-US" sz="2200" dirty="0" err="1"/>
                  <a:t>là</a:t>
                </a:r>
                <a:r>
                  <a:rPr lang="en-US" sz="2200" dirty="0"/>
                  <a:t>: </a:t>
                </a:r>
                <a:r>
                  <a:rPr lang="en-US" sz="2200" dirty="0" err="1"/>
                  <a:t>mặt</a:t>
                </a:r>
                <a:r>
                  <a:rPr lang="en-US" sz="2200" dirty="0"/>
                  <a:t> 1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64D19295-48A6-4AE6-B47F-560CA516EF98}"/>
                  </a:ext>
                </a:extLst>
              </p:cNvPr>
              <p:cNvSpPr txBox="1">
                <a:spLocks noRot="1" noChangeAspect="1" noMove="1" noResize="1" noEditPoints="1" noAdjustHandles="1" noChangeArrowheads="1" noChangeShapeType="1" noTextEdit="1"/>
              </p:cNvSpPr>
              <p:nvPr/>
            </p:nvSpPr>
            <p:spPr>
              <a:xfrm>
                <a:off x="810126" y="2284605"/>
                <a:ext cx="10924673" cy="4408002"/>
              </a:xfrm>
              <a:prstGeom prst="rect">
                <a:avLst/>
              </a:prstGeom>
              <a:blipFill>
                <a:blip r:embed="rId2"/>
                <a:stretch>
                  <a:fillRect l="-725" b="-1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5779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additive="base">
                                        <p:cTn id="6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thể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một chữ số tự nhiên</a:t>
            </a:r>
            <a:r>
              <a:rPr lang="en-US" sz="2400" dirty="0"/>
              <a:t>.</a:t>
            </a:r>
          </a:p>
          <a:p>
            <a:pPr algn="just">
              <a:lnSpc>
                <a:spcPct val="150000"/>
              </a:lnSpc>
            </a:pPr>
            <a:r>
              <a:rPr lang="vi-VN" sz="2400" dirty="0"/>
              <a:t>b) “Số xuất hiện trên thẻ được rút ra là số khi chia cho 4 và 5 đều có số dư là 1";</a:t>
            </a:r>
          </a:p>
          <a:p>
            <a:pPr algn="just">
              <a:lnSpc>
                <a:spcPct val="150000"/>
              </a:lnSpc>
            </a:pPr>
            <a:r>
              <a:rPr lang="vi-VN" sz="2400" dirty="0"/>
              <a:t>c) "Số xuất hiện trên thẻ được rút ra là số có tổng các chữ số bằng 4”</a:t>
            </a:r>
          </a:p>
        </p:txBody>
      </p:sp>
    </p:spTree>
    <p:extLst>
      <p:ext uri="{BB962C8B-B14F-4D97-AF65-F5344CB8AC3E}">
        <p14:creationId xmlns:p14="http://schemas.microsoft.com/office/powerpoint/2010/main" val="39891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805993-70A9-4766-8C0E-F790ADFC5C29}"/>
                  </a:ext>
                </a:extLst>
              </p:cNvPr>
              <p:cNvSpPr txBox="1"/>
              <p:nvPr/>
            </p:nvSpPr>
            <p:spPr>
              <a:xfrm>
                <a:off x="268705" y="93990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dirty="0" err="1"/>
                  <a:t>Tập</a:t>
                </a:r>
                <a:r>
                  <a:rPr lang="en-US" sz="2000" dirty="0"/>
                  <a:t> </a:t>
                </a:r>
                <a:r>
                  <a:rPr lang="en-US" sz="2000" dirty="0" err="1"/>
                  <a:t>hợp</a:t>
                </a:r>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rút</a:t>
                </a:r>
                <a:r>
                  <a:rPr lang="en-US" sz="2000" dirty="0"/>
                  <a:t> ra </a:t>
                </a:r>
                <a:r>
                  <a:rPr lang="en-US" sz="2000" dirty="0" err="1"/>
                  <a:t>là</a:t>
                </a:r>
                <a:r>
                  <a:rPr lang="en-US" sz="2000" dirty="0"/>
                  <a:t>: </a:t>
                </a:r>
                <a:r>
                  <a:rPr lang="en-US" sz="2000" b="1" dirty="0"/>
                  <a:t>B = {1, 2, 3, …, 51, 52}.</a:t>
                </a:r>
              </a:p>
              <a:p>
                <a:pPr>
                  <a:lnSpc>
                    <a:spcPct val="130000"/>
                  </a:lnSpc>
                </a:pP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b="1" dirty="0"/>
                  <a:t>B</a:t>
                </a:r>
                <a:r>
                  <a:rPr lang="en-US" sz="2000" dirty="0"/>
                  <a:t> </a:t>
                </a:r>
                <a:r>
                  <a:rPr lang="en-US" sz="2000" dirty="0" err="1"/>
                  <a:t>là</a:t>
                </a:r>
                <a:r>
                  <a:rPr lang="en-US" sz="2000" dirty="0"/>
                  <a:t> 52.</a:t>
                </a:r>
              </a:p>
              <a:p>
                <a:pPr>
                  <a:lnSpc>
                    <a:spcPct val="130000"/>
                  </a:lnSpc>
                </a:pPr>
                <a:r>
                  <a:rPr lang="en-US" sz="2000" dirty="0"/>
                  <a:t>a) </a:t>
                </a:r>
                <a:r>
                  <a:rPr lang="en-US" sz="2000" dirty="0" err="1"/>
                  <a:t>Có</a:t>
                </a:r>
                <a:r>
                  <a:rPr lang="en-US" sz="2000" dirty="0"/>
                  <a:t> </a:t>
                </a:r>
                <a:r>
                  <a:rPr lang="en-US" sz="2000" dirty="0" err="1"/>
                  <a:t>chín</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một</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a:t>
                </a:r>
              </a:p>
              <a:p>
                <a:pPr algn="ctr">
                  <a:lnSpc>
                    <a:spcPct val="130000"/>
                  </a:lnSpc>
                </a:pPr>
                <a:r>
                  <a:rPr lang="en-US" sz="2000" dirty="0"/>
                  <a:t>1, 2, 3, 4, 5, 6, 7, 8, 9</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𝟗</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b) </a:t>
                </a:r>
                <a:r>
                  <a:rPr lang="en-US" sz="2000" dirty="0" err="1"/>
                  <a:t>Có</a:t>
                </a:r>
                <a:r>
                  <a:rPr lang="en-US" sz="2000" dirty="0"/>
                  <a:t> </a:t>
                </a:r>
                <a:r>
                  <a:rPr lang="en-US" sz="2000" dirty="0" err="1"/>
                  <a:t>ba</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khi</a:t>
                </a:r>
                <a:r>
                  <a:rPr lang="en-US" sz="2000" dirty="0"/>
                  <a:t> chia </a:t>
                </a:r>
                <a:r>
                  <a:rPr lang="en-US" sz="2000" dirty="0" err="1"/>
                  <a:t>cho</a:t>
                </a:r>
                <a:r>
                  <a:rPr lang="en-US" sz="2000" dirty="0"/>
                  <a:t> 4 </a:t>
                </a:r>
                <a:r>
                  <a:rPr lang="en-US" sz="2000" dirty="0" err="1"/>
                  <a:t>và</a:t>
                </a:r>
                <a:r>
                  <a:rPr lang="en-US" sz="2000" dirty="0"/>
                  <a:t> 5 </a:t>
                </a:r>
                <a:r>
                  <a:rPr lang="en-US" sz="2000" dirty="0" err="1"/>
                  <a:t>đều</a:t>
                </a:r>
                <a:r>
                  <a:rPr lang="en-US" sz="2000" dirty="0"/>
                  <a:t> </a:t>
                </a:r>
                <a:r>
                  <a:rPr lang="en-US" sz="2000" dirty="0" err="1"/>
                  <a:t>có</a:t>
                </a:r>
                <a:r>
                  <a:rPr lang="en-US" sz="2000" dirty="0"/>
                  <a:t> </a:t>
                </a:r>
                <a:r>
                  <a:rPr lang="en-US" sz="2000" dirty="0" err="1"/>
                  <a:t>số</a:t>
                </a:r>
                <a:r>
                  <a:rPr lang="en-US" sz="2000" dirty="0"/>
                  <a:t> </a:t>
                </a:r>
                <a:r>
                  <a:rPr lang="en-US" sz="2000" dirty="0" err="1"/>
                  <a:t>dư</a:t>
                </a:r>
                <a:r>
                  <a:rPr lang="en-US" sz="2000" dirty="0"/>
                  <a:t> </a:t>
                </a:r>
                <a:r>
                  <a:rPr lang="en-US" sz="2000" dirty="0" err="1"/>
                  <a:t>là</a:t>
                </a:r>
                <a:r>
                  <a:rPr lang="en-US" sz="2000" dirty="0"/>
                  <a:t> 1” </a:t>
                </a:r>
                <a:r>
                  <a:rPr lang="en-US" sz="2000" dirty="0" err="1"/>
                  <a:t>là</a:t>
                </a:r>
                <a:r>
                  <a:rPr lang="en-US" sz="2000" dirty="0"/>
                  <a:t>: 1, 21, 41.</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𝟑</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c) Ta </a:t>
                </a:r>
                <a:r>
                  <a:rPr lang="en-US" sz="2000" dirty="0" err="1"/>
                  <a:t>có</a:t>
                </a:r>
                <a:r>
                  <a:rPr lang="en-US" sz="2000" dirty="0"/>
                  <a:t>: </a:t>
                </a:r>
                <a14:m>
                  <m:oMath xmlns:m="http://schemas.openxmlformats.org/officeDocument/2006/math">
                    <m:r>
                      <a:rPr lang="en-US" sz="2000" i="1">
                        <a:latin typeface="Cambria Math" panose="02040503050406030204" pitchFamily="18" charset="0"/>
                      </a:rPr>
                      <m:t>4=4+0=1+3=2+2</m:t>
                    </m:r>
                  </m:oMath>
                </a14:m>
                <a:endParaRPr lang="en-US" sz="2000" dirty="0"/>
              </a:p>
              <a:p>
                <a:pPr>
                  <a:lnSpc>
                    <a:spcPct val="130000"/>
                  </a:lnSpc>
                </a:pPr>
                <a:r>
                  <a:rPr lang="en-US" sz="2000" dirty="0" err="1"/>
                  <a:t>Có</a:t>
                </a:r>
                <a:r>
                  <a:rPr lang="en-US" sz="2000" dirty="0"/>
                  <a:t> </a:t>
                </a:r>
                <a:r>
                  <a:rPr lang="en-US" sz="2000" dirty="0" err="1"/>
                  <a:t>năm</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tổng</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bằng</a:t>
                </a:r>
                <a:r>
                  <a:rPr lang="en-US" sz="2000" dirty="0"/>
                  <a:t> 4” </a:t>
                </a:r>
                <a:r>
                  <a:rPr lang="en-US" sz="2000" dirty="0" err="1"/>
                  <a:t>là</a:t>
                </a:r>
                <a:r>
                  <a:rPr lang="en-US" sz="2000" dirty="0"/>
                  <a:t>: 4, 13, 22, 31, 40.</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𝟓</m:t>
                        </m:r>
                      </m:num>
                      <m:den>
                        <m:r>
                          <a:rPr lang="en-US" sz="2000" b="1" i="1">
                            <a:latin typeface="Cambria Math" panose="02040503050406030204" pitchFamily="18" charset="0"/>
                          </a:rPr>
                          <m:t>𝟓𝟐</m:t>
                        </m:r>
                      </m:den>
                    </m:f>
                  </m:oMath>
                </a14:m>
                <a:endParaRPr lang="en-US" sz="2000" b="1" dirty="0"/>
              </a:p>
            </p:txBody>
          </p:sp>
        </mc:Choice>
        <mc:Fallback xmlns="">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93990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2207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219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dirty="0" err="1"/>
                  <a:t>Tập</a:t>
                </a:r>
                <a:r>
                  <a:rPr lang="en-US" sz="2200" dirty="0"/>
                  <a:t> </a:t>
                </a:r>
                <a:r>
                  <a:rPr lang="en-US" sz="2200" dirty="0" err="1"/>
                  <a:t>hợp</a:t>
                </a:r>
                <a:r>
                  <a:rPr lang="en-US" sz="2200" i="1" dirty="0"/>
                  <a:t> D</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gn="just">
                  <a:lnSpc>
                    <a:spcPct val="120000"/>
                  </a:lnSpc>
                </a:pPr>
                <a:r>
                  <a:rPr lang="en-US" sz="2200" i="1" dirty="0"/>
                  <a:t>D</a:t>
                </a:r>
                <a:r>
                  <a:rPr lang="en-US" sz="2200" dirty="0"/>
                  <a:t> = {10, 11, 12, …, 97, 98, 99}</a:t>
                </a:r>
              </a:p>
              <a:p>
                <a:pPr algn="just">
                  <a:lnSpc>
                    <a:spcPct val="12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D </a:t>
                </a:r>
                <a:r>
                  <a:rPr lang="en-US" sz="2200" dirty="0" err="1"/>
                  <a:t>là</a:t>
                </a:r>
                <a:r>
                  <a:rPr lang="en-US" sz="2200" dirty="0"/>
                  <a:t> 90</a:t>
                </a:r>
              </a:p>
              <a:p>
                <a:pPr algn="just">
                  <a:lnSpc>
                    <a:spcPct val="120000"/>
                  </a:lnSpc>
                </a:pPr>
                <a:r>
                  <a:rPr lang="en-US" sz="2200" dirty="0"/>
                  <a:t>a)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bình</a:t>
                </a:r>
                <a:r>
                  <a:rPr lang="en-US" sz="2200" dirty="0"/>
                  <a:t> </a:t>
                </a:r>
                <a:r>
                  <a:rPr lang="en-US" sz="2200" dirty="0" err="1"/>
                  <a:t>phương</a:t>
                </a:r>
                <a:r>
                  <a:rPr lang="en-US" sz="2200" dirty="0"/>
                  <a:t> </a:t>
                </a:r>
                <a:r>
                  <a:rPr lang="en-US" sz="2200" dirty="0" err="1"/>
                  <a:t>của</a:t>
                </a:r>
                <a:r>
                  <a:rPr lang="en-US" sz="2200" dirty="0"/>
                  <a:t> </a:t>
                </a:r>
                <a:r>
                  <a:rPr lang="en-US" sz="2200" dirty="0" err="1"/>
                  <a:t>một</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là</a:t>
                </a:r>
                <a:r>
                  <a:rPr lang="en-US" sz="2200" dirty="0"/>
                  <a:t>: 16, 25, 36, 49, 64, 81.</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b)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bội</a:t>
                </a:r>
                <a:r>
                  <a:rPr lang="en-US" sz="2200" dirty="0"/>
                  <a:t> </a:t>
                </a:r>
                <a:r>
                  <a:rPr lang="en-US" sz="2200" dirty="0" err="1"/>
                  <a:t>của</a:t>
                </a:r>
                <a:r>
                  <a:rPr lang="en-US" sz="2200" dirty="0"/>
                  <a:t> 15” </a:t>
                </a:r>
                <a:r>
                  <a:rPr lang="en-US" sz="2200" dirty="0" err="1"/>
                  <a:t>là</a:t>
                </a:r>
                <a:r>
                  <a:rPr lang="en-US" sz="2200" dirty="0"/>
                  <a:t>: 15, 30, 45, 60, 75, 90.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c) </a:t>
                </a:r>
                <a:r>
                  <a:rPr lang="en-US" sz="2200" dirty="0" err="1"/>
                  <a:t>Có</a:t>
                </a:r>
                <a:r>
                  <a:rPr lang="en-US" sz="2200" dirty="0"/>
                  <a:t> </a:t>
                </a:r>
                <a:r>
                  <a:rPr lang="en-US" sz="2200" dirty="0" err="1"/>
                  <a:t>tám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ước</a:t>
                </a:r>
                <a:r>
                  <a:rPr lang="en-US" sz="2200" dirty="0"/>
                  <a:t> </a:t>
                </a:r>
                <a:r>
                  <a:rPr lang="en-US" sz="2200" dirty="0" err="1"/>
                  <a:t>của</a:t>
                </a:r>
                <a:r>
                  <a:rPr lang="en-US" sz="2200" dirty="0"/>
                  <a:t> 120” </a:t>
                </a:r>
                <a:r>
                  <a:rPr lang="en-US" sz="2200" dirty="0" err="1"/>
                  <a:t>là</a:t>
                </a:r>
                <a:r>
                  <a:rPr lang="en-US" sz="2200" dirty="0"/>
                  <a:t>: 10, 12, 15, 20, 24, 30, 40, 60.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8</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4</m:t>
                        </m:r>
                      </m:num>
                      <m:den>
                        <m:r>
                          <a:rPr lang="en-US" sz="2200" i="1">
                            <a:latin typeface="Cambria Math" panose="02040503050406030204" pitchFamily="18" charset="0"/>
                          </a:rPr>
                          <m:t>45</m:t>
                        </m:r>
                      </m:den>
                    </m:f>
                  </m:oMath>
                </a14:m>
                <a:endParaRPr lang="en-US" sz="2200"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484771"/>
              </a:xfrm>
              <a:prstGeom prst="rect">
                <a:avLst/>
              </a:prstGeom>
              <a:blipFill>
                <a:blip r:embed="rId2"/>
                <a:stretch>
                  <a:fillRect l="-680" t="-111" r="-68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2403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1131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347840"/>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dirty="0"/>
              <a:t>Tổ I của lớp 7D có 5 học sinh nữ là: Ánh, Châu, Hương, Hoa, Ngân và 5 học sinh nam là: Bình. Dũng. Hùng, Huy, Việt. Chọn ra ngẫu nhiên một học sinh trong Tổ I của lớp 7Đ. Tìm số phần tử của tập hợp E gồm các kết quả có thể xảy ra đối với học sinh được chọn ra. Sau đó, hãy tính xác suất của mỗi biến cố sau:</a:t>
            </a:r>
          </a:p>
          <a:p>
            <a:pPr algn="just">
              <a:lnSpc>
                <a:spcPct val="150000"/>
              </a:lnSpc>
            </a:pPr>
            <a:r>
              <a:rPr lang="vi-VN" sz="2400" dirty="0"/>
              <a:t>a) “Học sinh được chọn ra là học sinh nữ";</a:t>
            </a:r>
          </a:p>
          <a:p>
            <a:pPr algn="just">
              <a:lnSpc>
                <a:spcPct val="150000"/>
              </a:lnSpc>
            </a:pPr>
            <a:r>
              <a:rPr lang="vi-VN" sz="2400" dirty="0"/>
              <a:t>b) “Học sinh được chọn ra là học sinh nam"</a:t>
            </a:r>
          </a:p>
        </p:txBody>
      </p:sp>
    </p:spTree>
    <p:extLst>
      <p:ext uri="{BB962C8B-B14F-4D97-AF65-F5344CB8AC3E}">
        <p14:creationId xmlns:p14="http://schemas.microsoft.com/office/powerpoint/2010/main" val="2638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sp>
        <p:nvSpPr>
          <p:cNvPr id="26" name="Rounded Rectangle 25"/>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31540303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067606"/>
              </a:xfrm>
              <a:prstGeom prst="rect">
                <a:avLst/>
              </a:prstGeom>
              <a:solidFill>
                <a:schemeClr val="bg1"/>
              </a:solidFill>
              <a:ln>
                <a:noFill/>
                <a:prstDash val="dash"/>
              </a:ln>
            </p:spPr>
            <p:txBody>
              <a:bodyPr wrap="square" rtlCol="0">
                <a:spAutoFit/>
              </a:bodyPr>
              <a:lstStyle/>
              <a:p>
                <a:pPr>
                  <a:lnSpc>
                    <a:spcPct val="150000"/>
                  </a:lnSpc>
                </a:pPr>
                <a:r>
                  <a:rPr lang="en-US" sz="2200" dirty="0" err="1"/>
                  <a:t>Tập</a:t>
                </a:r>
                <a:r>
                  <a:rPr lang="en-US" sz="2200" dirty="0"/>
                  <a:t> </a:t>
                </a:r>
                <a:r>
                  <a:rPr lang="en-US" sz="2200" dirty="0" err="1"/>
                  <a:t>hợp</a:t>
                </a:r>
                <a:r>
                  <a:rPr lang="en-US" sz="2200" i="1" dirty="0"/>
                  <a:t> E</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nSpc>
                    <a:spcPct val="150000"/>
                  </a:lnSpc>
                </a:pPr>
                <a:r>
                  <a:rPr lang="en-US" sz="2200" i="1" dirty="0"/>
                  <a:t>E</a:t>
                </a:r>
                <a:r>
                  <a:rPr lang="en-US" sz="2200" dirty="0"/>
                  <a:t> =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E </a:t>
                </a:r>
                <a:r>
                  <a:rPr lang="en-US" sz="2200" dirty="0" err="1"/>
                  <a:t>là</a:t>
                </a:r>
                <a:r>
                  <a:rPr lang="en-US" sz="2200" dirty="0"/>
                  <a:t> 10</a:t>
                </a:r>
              </a:p>
              <a:p>
                <a:pPr>
                  <a:lnSpc>
                    <a:spcPct val="150000"/>
                  </a:lnSpc>
                </a:pPr>
                <a:r>
                  <a:rPr lang="en-US" sz="2200" dirty="0"/>
                  <a:t>a)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nữ</a:t>
                </a:r>
                <a:r>
                  <a:rPr lang="en-US" sz="2200" dirty="0"/>
                  <a:t>” </a:t>
                </a:r>
                <a:r>
                  <a:rPr lang="en-US" sz="2200" dirty="0" err="1"/>
                  <a:t>là</a:t>
                </a:r>
                <a:r>
                  <a:rPr lang="en-US" sz="2200" dirty="0"/>
                  <a:t>: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50000"/>
                  </a:lnSpc>
                </a:pPr>
                <a:r>
                  <a:rPr lang="en-US" sz="2200" dirty="0"/>
                  <a:t>b)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nam</a:t>
                </a:r>
                <a:r>
                  <a:rPr lang="en-US" sz="2200" dirty="0"/>
                  <a:t>” </a:t>
                </a:r>
                <a:r>
                  <a:rPr lang="en-US" sz="2200" dirty="0" err="1"/>
                  <a:t>là</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067606"/>
              </a:xfrm>
              <a:prstGeom prst="rect">
                <a:avLst/>
              </a:prstGeom>
              <a:blipFill>
                <a:blip r:embed="rId2"/>
                <a:stretch>
                  <a:fillRect l="-680" b="-12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00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865191"/>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chọn</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học</a:t>
            </a:r>
            <a:r>
              <a:rPr lang="en-US" sz="2400" dirty="0"/>
              <a:t> </a:t>
            </a:r>
            <a:r>
              <a:rPr lang="en-US" sz="2400" dirty="0" err="1"/>
              <a:t>sinh</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học</a:t>
            </a:r>
            <a:r>
              <a:rPr lang="en-US" sz="2400" dirty="0"/>
              <a:t> </a:t>
            </a:r>
            <a:r>
              <a:rPr lang="en-US" sz="2400" dirty="0" err="1"/>
              <a:t>sinh</a:t>
            </a:r>
            <a:r>
              <a:rPr lang="en-US" sz="2400" dirty="0"/>
              <a:t> </a:t>
            </a:r>
            <a:r>
              <a:rPr lang="en-US" sz="2400" dirty="0" err="1"/>
              <a:t>được</a:t>
            </a:r>
            <a:r>
              <a:rPr lang="en-US" sz="2400" dirty="0"/>
              <a:t> </a:t>
            </a:r>
            <a:r>
              <a:rPr lang="en-US" sz="2400" dirty="0" err="1"/>
              <a:t>chọn</a:t>
            </a:r>
            <a:r>
              <a:rPr lang="en-US" sz="2400" dirty="0"/>
              <a:t> ra</a:t>
            </a:r>
            <a:r>
              <a:rPr lang="en-US" sz="2400" dirty="0">
                <a:solidFill>
                  <a:prstClr val="black"/>
                </a:solidFill>
              </a:rPr>
              <a:t>.</a:t>
            </a:r>
            <a:endParaRPr lang="en-US" sz="2400" dirty="0"/>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3071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pic>
        <p:nvPicPr>
          <p:cNvPr id="5" name="Picture 4">
            <a:extLst>
              <a:ext uri="{FF2B5EF4-FFF2-40B4-BE49-F238E27FC236}">
                <a16:creationId xmlns:a16="http://schemas.microsoft.com/office/drawing/2014/main" id="{212E0B3F-495C-4012-BC26-F60AEC3BD6BE}"/>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835942" y="-278045"/>
            <a:ext cx="2143125" cy="2143125"/>
          </a:xfrm>
          <a:prstGeom prst="rect">
            <a:avLst/>
          </a:prstGeom>
        </p:spPr>
      </p:pic>
    </p:spTree>
    <p:extLst>
      <p:ext uri="{BB962C8B-B14F-4D97-AF65-F5344CB8AC3E}">
        <p14:creationId xmlns:p14="http://schemas.microsoft.com/office/powerpoint/2010/main" val="2300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dirty="0" err="1"/>
                  <a:t>Tập</a:t>
                </a:r>
                <a:r>
                  <a:rPr lang="en-US" sz="2200" dirty="0"/>
                  <a:t> </a:t>
                </a:r>
                <a:r>
                  <a:rPr lang="en-US" sz="2200" dirty="0" err="1"/>
                  <a:t>hợp</a:t>
                </a:r>
                <a:r>
                  <a:rPr lang="en-US" sz="2200" i="1" dirty="0"/>
                  <a:t> G</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a:t>
                </a:r>
              </a:p>
              <a:p>
                <a:pPr>
                  <a:lnSpc>
                    <a:spcPct val="130000"/>
                  </a:lnSpc>
                </a:pPr>
                <a:r>
                  <a:rPr lang="en-US" sz="2200" i="1" dirty="0"/>
                  <a:t>G</a:t>
                </a:r>
                <a:r>
                  <a:rPr lang="en-US" sz="2200" dirty="0"/>
                  <a:t> =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G </a:t>
                </a:r>
                <a:r>
                  <a:rPr lang="en-US" sz="2200" dirty="0" err="1"/>
                  <a:t>là</a:t>
                </a:r>
                <a:r>
                  <a:rPr lang="en-US" sz="2200" dirty="0"/>
                  <a:t> 9</a:t>
                </a:r>
              </a:p>
              <a:p>
                <a:pPr>
                  <a:lnSpc>
                    <a:spcPct val="130000"/>
                  </a:lnSpc>
                </a:pPr>
                <a:r>
                  <a:rPr lang="en-US" sz="2200" dirty="0"/>
                  <a:t>a)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Á”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Âu</a:t>
                </a:r>
                <a:r>
                  <a:rPr lang="en-US" sz="2200" dirty="0"/>
                  <a:t>”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𝟗</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523"/>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dirty="0"/>
                  <a:t>c)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Mỹ</a:t>
                </a:r>
                <a:r>
                  <a:rPr lang="en-US" sz="2200" dirty="0"/>
                  <a:t>”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50000"/>
                  </a:lnSpc>
                </a:pPr>
                <a:r>
                  <a:rPr lang="en-US" sz="2200" dirty="0"/>
                  <a:t>d)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Phi”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34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23058"/>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t="7313" b="7313"/>
          <a:stretch>
            <a:fillRect/>
          </a:stretch>
        </p:blipFill>
        <p:spPr/>
      </p:pic>
      <p:pic>
        <p:nvPicPr>
          <p:cNvPr id="17" name="Picture Placeholder 16"/>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501454"/>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endParaRPr lang="en-US" sz="2400"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2" name="Picture Placeholder 11"/>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8" cstate="print">
            <a:extLst>
              <a:ext uri="{28A0092B-C50C-407E-A947-70E740481C1C}">
                <a14:useLocalDpi xmlns:a14="http://schemas.microsoft.com/office/drawing/2010/main" val="0"/>
              </a:ext>
            </a:extLst>
          </a:blip>
          <a:srcRect/>
          <a:stretch>
            <a:fillRect/>
          </a:stretch>
        </p:blipFill>
        <p:spPr/>
      </p:pic>
      <p:pic>
        <p:nvPicPr>
          <p:cNvPr id="11" name="Picture Placeholder 10"/>
          <p:cNvPicPr>
            <a:picLocks noGrp="1" noChangeAspect="1"/>
          </p:cNvPicPr>
          <p:nvPr>
            <p:ph type="pic" sz="quarter" idx="12"/>
          </p:nvPr>
        </p:nvPicPr>
        <p:blipFill>
          <a:blip r:embed="rId9" cstate="print">
            <a:extLst>
              <a:ext uri="{28A0092B-C50C-407E-A947-70E740481C1C}">
                <a14:useLocalDpi xmlns:a14="http://schemas.microsoft.com/office/drawing/2010/main" val="0"/>
              </a:ext>
            </a:extLst>
          </a:blip>
          <a:srcRect/>
          <a:stretch>
            <a:fillRect/>
          </a:stretch>
        </p:blipFill>
        <p:spPr>
          <a:xfrm>
            <a:off x="2099776" y="4291584"/>
            <a:ext cx="2147054" cy="2147054"/>
          </a:xfrm>
        </p:spPr>
      </p:pic>
      <p:sp>
        <p:nvSpPr>
          <p:cNvPr id="3" name="TextBox 2"/>
          <p:cNvSpPr txBox="1"/>
          <p:nvPr/>
        </p:nvSpPr>
        <p:spPr>
          <a:xfrm>
            <a:off x="3217956" y="1864149"/>
            <a:ext cx="5978204" cy="212365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3"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1162252" cy="707886"/>
          </a:xfrm>
          <a:prstGeom prst="rect">
            <a:avLst/>
          </a:prstGeom>
          <a:noFill/>
        </p:spPr>
        <p:txBody>
          <a:bodyPr wrap="square" rtlCol="0">
            <a:spAutoFit/>
          </a:bodyPr>
          <a:lstStyle/>
          <a:p>
            <a:pPr algn="ctr"/>
            <a:r>
              <a:rPr lang="en-US" altLang="zh-CN" sz="4000" b="1" dirty="0">
                <a:solidFill>
                  <a:srgbClr val="00B0F0"/>
                </a:solidFill>
                <a:latin typeface="+mj-lt"/>
                <a:ea typeface="义启嘟嘟体" pitchFamily="2" charset="-128"/>
                <a:cs typeface="义启嘟嘟体" pitchFamily="2" charset="-128"/>
                <a:sym typeface="+mn-lt"/>
              </a:rPr>
              <a:t>01</a:t>
            </a:r>
          </a:p>
        </p:txBody>
      </p:sp>
      <p:sp>
        <p:nvSpPr>
          <p:cNvPr id="2" name="TextBox 1"/>
          <p:cNvSpPr txBox="1"/>
          <p:nvPr/>
        </p:nvSpPr>
        <p:spPr>
          <a:xfrm>
            <a:off x="1706562" y="2780515"/>
            <a:ext cx="8778876" cy="1501758"/>
          </a:xfrm>
          <a:prstGeom prst="rect">
            <a:avLst/>
          </a:prstGeom>
          <a:noFill/>
        </p:spPr>
        <p:txBody>
          <a:bodyPr wrap="square" rtlCol="0">
            <a:spAutoFit/>
          </a:bodyPr>
          <a:lstStyle/>
          <a:p>
            <a:pPr algn="ctr">
              <a:lnSpc>
                <a:spcPct val="120000"/>
              </a:lnSpc>
            </a:pPr>
            <a:r>
              <a:rPr lang="en-US" sz="4000" b="1" dirty="0">
                <a:solidFill>
                  <a:srgbClr val="002060"/>
                </a:solidFill>
              </a:rPr>
              <a:t>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1252199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t>Hoạt</a:t>
            </a:r>
            <a:r>
              <a:rPr lang="en-US" sz="2400" dirty="0"/>
              <a:t> </a:t>
            </a:r>
            <a:r>
              <a:rPr lang="en-US" sz="2400" dirty="0" err="1"/>
              <a:t>động</a:t>
            </a:r>
            <a:r>
              <a:rPr lang="en-US" sz="2400" dirty="0"/>
              <a:t> </a:t>
            </a:r>
            <a:r>
              <a:rPr lang="en-US" sz="2400" dirty="0" err="1"/>
              <a:t>nhóm</a:t>
            </a:r>
            <a:r>
              <a:rPr lang="en-US" sz="2400" dirty="0"/>
              <a:t> 4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theo</a:t>
            </a:r>
            <a:r>
              <a:rPr lang="en-US" sz="2400" dirty="0"/>
              <a:t> </a:t>
            </a:r>
            <a:r>
              <a:rPr lang="en-US" sz="2400" dirty="0" err="1"/>
              <a:t>kĩ</a:t>
            </a:r>
            <a:r>
              <a:rPr lang="en-US" sz="2400" dirty="0"/>
              <a:t> </a:t>
            </a:r>
            <a:r>
              <a:rPr lang="en-US" sz="2400" dirty="0" err="1"/>
              <a:t>thuật</a:t>
            </a:r>
            <a:r>
              <a:rPr lang="en-US" sz="2400" dirty="0"/>
              <a:t> </a:t>
            </a:r>
            <a:r>
              <a:rPr lang="en-US" sz="2400" dirty="0" err="1"/>
              <a:t>khăn</a:t>
            </a:r>
            <a:r>
              <a:rPr lang="en-US" sz="2400" dirty="0"/>
              <a:t> </a:t>
            </a:r>
            <a:r>
              <a:rPr lang="en-US" sz="2400" dirty="0" err="1"/>
              <a:t>trải</a:t>
            </a:r>
            <a:r>
              <a:rPr lang="en-US" sz="2400" dirty="0"/>
              <a:t> </a:t>
            </a:r>
            <a:r>
              <a:rPr lang="en-US" sz="2400" dirty="0" err="1"/>
              <a:t>bàn</a:t>
            </a:r>
            <a:r>
              <a:rPr lang="en-US" sz="2400" dirty="0"/>
              <a:t>:</a:t>
            </a:r>
          </a:p>
          <a:p>
            <a:pPr algn="just">
              <a:lnSpc>
                <a:spcPct val="150000"/>
              </a:lnSpc>
            </a:pPr>
            <a:r>
              <a:rPr lang="en-US" sz="2400" b="1" i="1" dirty="0" err="1"/>
              <a:t>Ôn</a:t>
            </a:r>
            <a:r>
              <a:rPr lang="en-US" sz="2400" b="1" i="1" dirty="0"/>
              <a:t> </a:t>
            </a:r>
            <a:r>
              <a:rPr lang="en-US" sz="2400" b="1" i="1" dirty="0" err="1"/>
              <a:t>lại</a:t>
            </a:r>
            <a:r>
              <a:rPr lang="en-US" sz="2400" b="1" i="1" dirty="0"/>
              <a:t> </a:t>
            </a:r>
            <a:r>
              <a:rPr lang="en-US" sz="2400" b="1" i="1" dirty="0" err="1"/>
              <a:t>khái</a:t>
            </a:r>
            <a:r>
              <a:rPr lang="en-US" sz="2400" b="1" i="1" dirty="0"/>
              <a:t> </a:t>
            </a:r>
            <a:r>
              <a:rPr lang="en-US" sz="2400" b="1" i="1" dirty="0" err="1"/>
              <a:t>niệm</a:t>
            </a:r>
            <a:r>
              <a:rPr lang="en-US" sz="2400" b="1" i="1" dirty="0"/>
              <a:t> </a:t>
            </a:r>
            <a:r>
              <a:rPr lang="en-US" sz="2400" b="1" i="1" dirty="0" err="1"/>
              <a:t>về</a:t>
            </a:r>
            <a:r>
              <a:rPr lang="en-US" sz="2400" b="1" i="1" dirty="0"/>
              <a:t> </a:t>
            </a:r>
            <a:r>
              <a:rPr lang="en-US" sz="2400" b="1" i="1" dirty="0" err="1"/>
              <a:t>biến</a:t>
            </a:r>
            <a:r>
              <a:rPr lang="en-US" sz="2400" b="1" i="1" dirty="0"/>
              <a:t> </a:t>
            </a:r>
            <a:r>
              <a:rPr lang="en-US" sz="2400" b="1" i="1" dirty="0" err="1"/>
              <a:t>cố</a:t>
            </a:r>
            <a:r>
              <a:rPr lang="en-US" sz="2400" b="1" i="1" dirty="0"/>
              <a:t> </a:t>
            </a:r>
            <a:r>
              <a:rPr lang="en-US" sz="2400" b="1" i="1" dirty="0" err="1"/>
              <a:t>trong</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gieo</a:t>
            </a:r>
            <a:r>
              <a:rPr lang="en-US" sz="2400" b="1" i="1" dirty="0"/>
              <a:t> </a:t>
            </a:r>
            <a:r>
              <a:rPr lang="en-US" sz="2400" b="1" i="1" dirty="0" err="1"/>
              <a:t>xúc</a:t>
            </a:r>
            <a:r>
              <a:rPr lang="en-US" sz="2400" b="1" i="1" dirty="0"/>
              <a:t> </a:t>
            </a:r>
            <a:r>
              <a:rPr lang="en-US" sz="2400" b="1" i="1" dirty="0" err="1"/>
              <a:t>xắc</a:t>
            </a:r>
            <a:r>
              <a:rPr lang="en-US" sz="2400" b="1" i="1" dirty="0"/>
              <a:t> </a:t>
            </a:r>
            <a:r>
              <a:rPr lang="en-US" sz="2400" b="1" i="1" dirty="0" err="1"/>
              <a:t>theo</a:t>
            </a:r>
            <a:r>
              <a:rPr lang="en-US" sz="2400" b="1" i="1" dirty="0"/>
              <a:t> </a:t>
            </a:r>
            <a:r>
              <a:rPr lang="en-US" sz="2400" b="1" i="1" dirty="0" err="1"/>
              <a:t>kĩ</a:t>
            </a:r>
            <a:r>
              <a:rPr lang="en-US" sz="2400" b="1" i="1" dirty="0"/>
              <a:t> </a:t>
            </a:r>
            <a:r>
              <a:rPr lang="en-US" sz="2400" b="1" i="1" dirty="0" err="1"/>
              <a:t>thuật</a:t>
            </a:r>
            <a:r>
              <a:rPr lang="en-US" sz="2400" b="1" i="1" dirty="0"/>
              <a:t> khan </a:t>
            </a:r>
            <a:r>
              <a:rPr lang="en-US" sz="2400" b="1" i="1" dirty="0" err="1"/>
              <a:t>trải</a:t>
            </a:r>
            <a:r>
              <a:rPr lang="en-US" sz="2400" b="1" i="1" dirty="0"/>
              <a:t> </a:t>
            </a:r>
            <a:r>
              <a:rPr lang="en-US" sz="2400" b="1" i="1" dirty="0" err="1"/>
              <a:t>bàn</a:t>
            </a:r>
            <a:endParaRPr lang="en-US" sz="2400" b="1" i="1" dirty="0"/>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155497" y="1773227"/>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algn="ctr">
                <a:lnSpc>
                  <a:spcPct val="150000"/>
                </a:lnSpc>
              </a:pPr>
              <a:r>
                <a:rPr lang="en-US" sz="2400" b="1" dirty="0" err="1"/>
                <a:t>Khái</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trong</a:t>
              </a:r>
              <a:r>
                <a:rPr lang="en-US" sz="2400" b="1" dirty="0"/>
                <a:t> </a:t>
              </a:r>
              <a:r>
                <a:rPr lang="en-US" sz="2400" b="1" dirty="0" err="1"/>
                <a:t>trò</a:t>
              </a:r>
              <a:r>
                <a:rPr lang="en-US" sz="2400" b="1" dirty="0"/>
                <a:t> </a:t>
              </a:r>
              <a:r>
                <a:rPr lang="en-US" sz="2400" b="1" dirty="0" err="1"/>
                <a:t>chơi</a:t>
              </a:r>
              <a:r>
                <a:rPr lang="en-US" sz="2400" b="1" dirty="0"/>
                <a:t> </a:t>
              </a:r>
              <a:r>
                <a:rPr lang="en-US" sz="2400" b="1" dirty="0" err="1"/>
                <a:t>gieo</a:t>
              </a:r>
              <a:r>
                <a:rPr lang="en-US" sz="2400" b="1" dirty="0"/>
                <a:t> </a:t>
              </a:r>
              <a:r>
                <a:rPr lang="en-US" sz="2400" b="1" dirty="0" err="1"/>
                <a:t>xúc</a:t>
              </a:r>
              <a:r>
                <a:rPr lang="en-US" sz="2400" b="1" dirty="0"/>
                <a:t> </a:t>
              </a:r>
              <a:r>
                <a:rPr lang="en-US" sz="2400" b="1" dirty="0" err="1"/>
                <a:t>xắc</a:t>
              </a:r>
              <a:r>
                <a:rPr lang="en-US" sz="2400" b="1" dirty="0"/>
                <a:t> </a:t>
              </a: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3170295" y="1864813"/>
            <a:ext cx="5419567" cy="1420325"/>
          </a:xfrm>
          <a:prstGeom prst="rect">
            <a:avLst/>
          </a:prstGeom>
          <a:noFill/>
        </p:spPr>
        <p:txBody>
          <a:bodyPr wrap="square" rtlCol="0">
            <a:spAutoFit/>
          </a:bodyPr>
          <a:lstStyle/>
          <a:p>
            <a:pPr algn="ctr">
              <a:lnSpc>
                <a:spcPct val="15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có</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thể</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xảy</a:t>
            </a:r>
            <a:r>
              <a:rPr lang="en-US" sz="2000" i="1" dirty="0">
                <a:solidFill>
                  <a:srgbClr val="002060"/>
                </a:solidFill>
                <a:effectLst/>
                <a:ea typeface="Calibri" panose="020F0502020204030204" pitchFamily="34" charset="0"/>
              </a:rPr>
              <a:t> ra </a:t>
            </a:r>
            <a:r>
              <a:rPr lang="en-US" sz="2000" i="1" dirty="0" err="1">
                <a:solidFill>
                  <a:srgbClr val="002060"/>
                </a:solidFill>
                <a:effectLst/>
                <a:ea typeface="Calibri" panose="020F0502020204030204" pitchFamily="34" charset="0"/>
              </a:rPr>
              <a:t>đối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với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mặt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xuất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hiện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của</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800" dirty="0">
              <a:solidFill>
                <a:srgbClr val="002060"/>
              </a:solidFill>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390457" y="4828017"/>
            <a:ext cx="4934760" cy="1420325"/>
          </a:xfrm>
          <a:prstGeom prst="rect">
            <a:avLst/>
          </a:prstGeom>
          <a:noFill/>
        </p:spPr>
        <p:txBody>
          <a:bodyPr wrap="square" rtlCol="0">
            <a:spAutoFit/>
          </a:bodyPr>
          <a:lstStyle/>
          <a:p>
            <a:pPr marL="0" marR="0" algn="ctr">
              <a:lnSpc>
                <a:spcPct val="15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Tập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hợp</a:t>
            </a:r>
            <a:r>
              <a:rPr lang="en-US" sz="2000" i="1" dirty="0">
                <a:solidFill>
                  <a:srgbClr val="002060"/>
                </a:solidFill>
                <a:effectLst/>
                <a:ea typeface="Calibri" panose="020F0502020204030204" pitchFamily="34" charset="0"/>
                <a:cs typeface="Times New Roman" panose="02020603050405020304" pitchFamily="18" charset="0"/>
              </a:rPr>
              <a:t> A </a:t>
            </a:r>
            <a:r>
              <a:rPr lang="en-US" sz="2000" i="1" dirty="0" err="1">
                <a:solidFill>
                  <a:srgbClr val="002060"/>
                </a:solidFill>
                <a:effectLst/>
                <a:ea typeface="Calibri" panose="020F0502020204030204" pitchFamily="34" charset="0"/>
                <a:cs typeface="Times New Roman" panose="02020603050405020304" pitchFamily="18" charset="0"/>
              </a:rPr>
              <a:t>gồm</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kết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quả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có</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thể</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xảy</a:t>
            </a:r>
            <a:r>
              <a:rPr lang="en-US" sz="2000" i="1" dirty="0">
                <a:solidFill>
                  <a:srgbClr val="002060"/>
                </a:solidFill>
                <a:effectLst/>
                <a:ea typeface="Calibri" panose="020F0502020204030204" pitchFamily="34" charset="0"/>
                <a:cs typeface="Times New Roman" panose="02020603050405020304" pitchFamily="18" charset="0"/>
              </a:rPr>
              <a:t> ra </a:t>
            </a:r>
            <a:r>
              <a:rPr lang="en-US" sz="2000" i="1" dirty="0" err="1">
                <a:solidFill>
                  <a:srgbClr val="002060"/>
                </a:solidFill>
                <a:effectLst/>
                <a:ea typeface="Calibri" panose="020F0502020204030204" pitchFamily="34" charset="0"/>
                <a:cs typeface="Times New Roman" panose="02020603050405020304" pitchFamily="18" charset="0"/>
              </a:rPr>
              <a:t>đối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với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mặt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xuất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hiện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của</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322269" y="3430960"/>
            <a:ext cx="2969965" cy="1166410"/>
          </a:xfrm>
          <a:prstGeom prst="rect">
            <a:avLst/>
          </a:prstGeom>
          <a:noFill/>
        </p:spPr>
        <p:txBody>
          <a:bodyPr wrap="square" rtlCol="0">
            <a:spAutoFit/>
          </a:bodyPr>
          <a:lstStyle/>
          <a:p>
            <a:pPr marL="0" marR="0" algn="ctr">
              <a:lnSpc>
                <a:spcPct val="12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Biến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cố</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 </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211112" y="3460916"/>
            <a:ext cx="3427752" cy="1166410"/>
          </a:xfrm>
          <a:prstGeom prst="rect">
            <a:avLst/>
          </a:prstGeom>
          <a:noFill/>
        </p:spPr>
        <p:txBody>
          <a:bodyPr wrap="square" rtlCol="0">
            <a:spAutoFit/>
          </a:bodyPr>
          <a:lstStyle/>
          <a:p>
            <a:pPr marL="0" marR="0" algn="ctr">
              <a:lnSpc>
                <a:spcPct val="12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thuận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lợi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cho</a:t>
            </a:r>
            <a:r>
              <a:rPr lang="en-US" sz="2000" i="1" dirty="0">
                <a:solidFill>
                  <a:srgbClr val="002060"/>
                </a:solidFill>
                <a:ea typeface="Calibri" panose="020F0502020204030204" pitchFamily="34" charset="0"/>
              </a:rPr>
              <a:t> </a:t>
            </a:r>
          </a:p>
          <a:p>
            <a:pPr marL="0" marR="0" algn="ctr">
              <a:lnSpc>
                <a:spcPct val="120000"/>
              </a:lnSpc>
            </a:pPr>
            <a:r>
              <a:rPr lang="en-US" sz="2000" i="1" dirty="0" err="1">
                <a:solidFill>
                  <a:srgbClr val="002060"/>
                </a:solidFill>
                <a:effectLst/>
                <a:ea typeface="Calibri" panose="020F0502020204030204" pitchFamily="34" charset="0"/>
              </a:rPr>
              <a:t>biến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cố</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7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2" y="-380330"/>
            <a:ext cx="2021592" cy="231056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10398996" y="-189927"/>
            <a:ext cx="2494899" cy="1929756"/>
          </a:xfrm>
          <a:prstGeom prst="rect">
            <a:avLst/>
          </a:prstGeom>
        </p:spPr>
      </p:pic>
      <p:pic>
        <p:nvPicPr>
          <p:cNvPr id="16" name="图片 15"/>
          <p:cNvPicPr>
            <a:picLocks noChangeAspect="1"/>
          </p:cNvPicPr>
          <p:nvPr/>
        </p:nvPicPr>
        <p:blipFill>
          <a:blip r:embed="rId5"/>
          <a:stretch>
            <a:fillRect/>
          </a:stretch>
        </p:blipFill>
        <p:spPr>
          <a:xfrm>
            <a:off x="10398996" y="87428"/>
            <a:ext cx="1127858" cy="865707"/>
          </a:xfrm>
          <a:prstGeom prst="rect">
            <a:avLst/>
          </a:prstGeom>
        </p:spPr>
      </p:pic>
      <p:pic>
        <p:nvPicPr>
          <p:cNvPr id="17" name="图片 16"/>
          <p:cNvPicPr>
            <a:picLocks noChangeAspect="1"/>
          </p:cNvPicPr>
          <p:nvPr/>
        </p:nvPicPr>
        <p:blipFill>
          <a:blip r:embed="rId6"/>
          <a:stretch>
            <a:fillRect/>
          </a:stretch>
        </p:blipFill>
        <p:spPr>
          <a:xfrm>
            <a:off x="-107804" y="-276205"/>
            <a:ext cx="1566808" cy="1469263"/>
          </a:xfrm>
          <a:prstGeom prst="rect">
            <a:avLst/>
          </a:prstGeom>
        </p:spPr>
      </p:pic>
      <p:pic>
        <p:nvPicPr>
          <p:cNvPr id="18" name="图片 17"/>
          <p:cNvPicPr>
            <a:picLocks noChangeAspect="1"/>
          </p:cNvPicPr>
          <p:nvPr/>
        </p:nvPicPr>
        <p:blipFill>
          <a:blip r:embed="rId7"/>
          <a:stretch>
            <a:fillRect/>
          </a:stretch>
        </p:blipFill>
        <p:spPr>
          <a:xfrm>
            <a:off x="-117223" y="5243975"/>
            <a:ext cx="1018120" cy="951058"/>
          </a:xfrm>
          <a:prstGeom prst="rect">
            <a:avLst/>
          </a:prstGeom>
        </p:spPr>
      </p:pic>
      <p:sp>
        <p:nvSpPr>
          <p:cNvPr id="5" name="TextBox 4"/>
          <p:cNvSpPr txBox="1"/>
          <p:nvPr/>
        </p:nvSpPr>
        <p:spPr>
          <a:xfrm>
            <a:off x="3842165" y="1370821"/>
            <a:ext cx="4933125" cy="461665"/>
          </a:xfrm>
          <a:prstGeom prst="rect">
            <a:avLst/>
          </a:prstGeom>
          <a:noFill/>
        </p:spPr>
        <p:txBody>
          <a:bodyPr wrap="square" rtlCol="0">
            <a:spAutoFit/>
          </a:bodyPr>
          <a:lstStyle/>
          <a:p>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vi-VN" sz="2400"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576917" y="2349654"/>
            <a:ext cx="11333131" cy="577850"/>
          </a:xfrm>
          <a:prstGeom prst="rect">
            <a:avLst/>
          </a:prstGeom>
          <a:noFill/>
        </p:spPr>
        <p:txBody>
          <a:bodyPr wrap="square" rtlCol="0">
            <a:spAutoFit/>
          </a:bodyPr>
          <a:lstStyle/>
          <a:p>
            <a:pPr>
              <a:lnSpc>
                <a:spcPct val="150000"/>
              </a:lnSpc>
            </a:pPr>
            <a:r>
              <a:rPr lang="en-US" sz="2400" dirty="0">
                <a:latin typeface="+mj-lt"/>
              </a:rPr>
              <a:t>a) </a:t>
            </a:r>
            <a:r>
              <a:rPr lang="en-US" sz="2400" dirty="0" err="1">
                <a:latin typeface="+mj-lt"/>
              </a:rPr>
              <a:t>Viết</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a:t>
            </a:r>
            <a:endParaRPr lang="vi-VN" sz="2400" dirty="0">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70157" y="1346984"/>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576918" y="2994443"/>
            <a:ext cx="11333131" cy="1685846"/>
          </a:xfrm>
          <a:prstGeom prst="rect">
            <a:avLst/>
          </a:prstGeom>
          <a:noFill/>
        </p:spPr>
        <p:txBody>
          <a:bodyPr wrap="square" rtlCol="0">
            <a:spAutoFit/>
          </a:bodyPr>
          <a:lstStyle/>
          <a:p>
            <a:pPr>
              <a:lnSpc>
                <a:spcPct val="15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chẵn</a:t>
            </a:r>
            <a:r>
              <a:rPr lang="en-US" sz="2400" dirty="0">
                <a:latin typeface="+mj-lt"/>
              </a:rPr>
              <a:t>”. </a:t>
            </a:r>
            <a:r>
              <a:rPr lang="en-US" sz="2400" dirty="0" err="1">
                <a:latin typeface="+mj-lt"/>
              </a:rPr>
              <a:t>Nêu</a:t>
            </a:r>
            <a:r>
              <a:rPr lang="en-US" sz="2400" dirty="0">
                <a:latin typeface="+mj-lt"/>
              </a:rPr>
              <a:t> </a:t>
            </a:r>
            <a:r>
              <a:rPr lang="en-US" sz="2400" dirty="0" err="1">
                <a:latin typeface="+mj-lt"/>
              </a:rPr>
              <a:t>những</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p>
          <a:p>
            <a:pPr>
              <a:lnSpc>
                <a:spcPct val="150000"/>
              </a:lnSpc>
            </a:pPr>
            <a:r>
              <a:rPr lang="en-US" sz="2400" dirty="0">
                <a:latin typeface="+mj-lt"/>
              </a:rPr>
              <a:t>c) </a:t>
            </a:r>
            <a:r>
              <a:rPr lang="en-US" sz="2400" dirty="0" err="1">
                <a:latin typeface="+mj-lt"/>
              </a:rPr>
              <a:t>Tìm</a:t>
            </a:r>
            <a:r>
              <a:rPr lang="en-US" sz="2400" dirty="0">
                <a:latin typeface="+mj-lt"/>
              </a:rPr>
              <a:t> </a:t>
            </a:r>
            <a:r>
              <a:rPr lang="en-US" sz="2400" dirty="0" err="1">
                <a:latin typeface="+mj-lt"/>
              </a:rPr>
              <a:t>tỉ</a:t>
            </a:r>
            <a:r>
              <a:rPr lang="en-US" sz="2400" dirty="0">
                <a:latin typeface="+mj-lt"/>
              </a:rPr>
              <a:t> </a:t>
            </a:r>
            <a:r>
              <a:rPr lang="en-US" sz="2400" dirty="0" err="1">
                <a:latin typeface="+mj-lt"/>
              </a:rPr>
              <a:t>số</a:t>
            </a:r>
            <a:r>
              <a:rPr lang="en-US" sz="2400" dirty="0">
                <a:latin typeface="+mj-lt"/>
              </a:rPr>
              <a:t> </a:t>
            </a:r>
            <a:r>
              <a:rPr lang="en-US" sz="2400" dirty="0" err="1">
                <a:latin typeface="+mj-lt"/>
              </a:rPr>
              <a:t>của</a:t>
            </a:r>
            <a:r>
              <a:rPr lang="en-US" sz="2400" dirty="0">
                <a:latin typeface="+mj-lt"/>
              </a:rPr>
              <a:t> </a:t>
            </a:r>
            <a:r>
              <a:rPr lang="en-US" sz="2400" dirty="0" err="1">
                <a:latin typeface="+mj-lt"/>
              </a:rPr>
              <a:t>số</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trên</a:t>
            </a:r>
            <a:r>
              <a:rPr lang="en-US" sz="2400" dirty="0">
                <a:latin typeface="+mj-lt"/>
              </a:rPr>
              <a:t> </a:t>
            </a:r>
            <a:r>
              <a:rPr lang="en-US" sz="2400" dirty="0" err="1">
                <a:latin typeface="+mj-lt"/>
              </a:rPr>
              <a:t>và</a:t>
            </a:r>
            <a:r>
              <a:rPr lang="en-US" sz="2400" dirty="0">
                <a:latin typeface="+mj-lt"/>
              </a:rPr>
              <a:t> </a:t>
            </a: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a:t>
            </a:r>
            <a:endParaRPr lang="vi-VN" sz="2400" dirty="0">
              <a:latin typeface="+mj-lt"/>
            </a:endParaRPr>
          </a:p>
        </p:txBody>
      </p:sp>
    </p:spTree>
    <p:extLst>
      <p:ext uri="{BB962C8B-B14F-4D97-AF65-F5344CB8AC3E}">
        <p14:creationId xmlns:p14="http://schemas.microsoft.com/office/powerpoint/2010/main" val="1829609489"/>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27614289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i="1" dirty="0" err="1">
                <a:solidFill>
                  <a:srgbClr val="002060"/>
                </a:solidFill>
              </a:rPr>
              <a:t>là</a:t>
            </a:r>
            <a:r>
              <a:rPr lang="en-US" sz="2800" i="1" dirty="0">
                <a:solidFill>
                  <a:srgbClr val="002060"/>
                </a:solidFill>
              </a:rPr>
              <a:t> </a:t>
            </a:r>
            <a:r>
              <a:rPr lang="en-US" sz="2800" i="1" dirty="0" err="1">
                <a:solidFill>
                  <a:srgbClr val="002060"/>
                </a:solidFill>
              </a:rPr>
              <a:t>gì</a:t>
            </a:r>
            <a:r>
              <a:rPr lang="en-US" sz="2800"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236970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err="1"/>
              <a:t>Xác</a:t>
            </a:r>
            <a:r>
              <a:rPr lang="en-US" sz="2800" dirty="0"/>
              <a:t> </a:t>
            </a:r>
            <a:r>
              <a:rPr lang="en-US" sz="2800" dirty="0" err="1"/>
              <a:t>suất</a:t>
            </a:r>
            <a:r>
              <a:rPr lang="en-US" sz="2800" dirty="0"/>
              <a:t> </a:t>
            </a:r>
            <a:r>
              <a:rPr lang="en-US" sz="2800" dirty="0" err="1"/>
              <a:t>của</a:t>
            </a:r>
            <a:r>
              <a:rPr lang="en-US" sz="2800" dirty="0"/>
              <a:t> </a:t>
            </a:r>
            <a:r>
              <a:rPr lang="en-US" sz="2800" dirty="0" err="1"/>
              <a:t>một</a:t>
            </a:r>
            <a:r>
              <a:rPr lang="en-US" sz="2800" dirty="0"/>
              <a:t> </a:t>
            </a:r>
            <a:r>
              <a:rPr lang="en-US" sz="2800" dirty="0" err="1"/>
              <a:t>biến</a:t>
            </a:r>
            <a:r>
              <a:rPr lang="en-US" sz="2800" dirty="0"/>
              <a:t> </a:t>
            </a:r>
            <a:r>
              <a:rPr lang="en-US" sz="2800" dirty="0" err="1"/>
              <a:t>cố</a:t>
            </a:r>
            <a:r>
              <a:rPr lang="en-US" sz="2800" dirty="0"/>
              <a:t> </a:t>
            </a:r>
            <a:r>
              <a:rPr lang="en-US" sz="2800" dirty="0" err="1"/>
              <a:t>trong</a:t>
            </a:r>
            <a:r>
              <a:rPr lang="en-US" sz="2800" dirty="0"/>
              <a:t> </a:t>
            </a:r>
            <a:r>
              <a:rPr lang="en-US" sz="2800" dirty="0" err="1"/>
              <a:t>trò</a:t>
            </a:r>
            <a:r>
              <a:rPr lang="en-US" sz="2800" dirty="0"/>
              <a:t> </a:t>
            </a:r>
            <a:r>
              <a:rPr lang="en-US" sz="2800" dirty="0" err="1"/>
              <a:t>chơi</a:t>
            </a:r>
            <a:r>
              <a:rPr lang="en-US" sz="2800" dirty="0"/>
              <a:t> </a:t>
            </a:r>
            <a:r>
              <a:rPr lang="en-US" sz="2800" dirty="0" err="1"/>
              <a:t>gieo</a:t>
            </a:r>
            <a:r>
              <a:rPr lang="en-US" sz="2800" dirty="0"/>
              <a:t> </a:t>
            </a:r>
            <a:r>
              <a:rPr lang="en-US" sz="2800" dirty="0" err="1"/>
              <a:t>xúc</a:t>
            </a:r>
            <a:r>
              <a:rPr lang="en-US" sz="2800" dirty="0"/>
              <a:t> </a:t>
            </a:r>
            <a:r>
              <a:rPr lang="en-US" sz="2800" dirty="0" err="1"/>
              <a:t>xắc</a:t>
            </a:r>
            <a:r>
              <a:rPr lang="en-US" sz="2800" dirty="0"/>
              <a:t> </a:t>
            </a:r>
            <a:r>
              <a:rPr lang="en-US" sz="2800" dirty="0" err="1"/>
              <a:t>bằng</a:t>
            </a:r>
            <a:r>
              <a:rPr lang="en-US" sz="2800" dirty="0"/>
              <a:t> </a:t>
            </a:r>
            <a:r>
              <a:rPr lang="en-US" sz="2800" dirty="0" err="1"/>
              <a:t>tỉ</a:t>
            </a:r>
            <a:r>
              <a:rPr lang="en-US" sz="2800" dirty="0"/>
              <a:t> </a:t>
            </a:r>
            <a:r>
              <a:rPr lang="en-US" sz="2800" dirty="0" err="1"/>
              <a:t>số</a:t>
            </a:r>
            <a:r>
              <a:rPr lang="en-US" sz="2800" dirty="0"/>
              <a:t> </a:t>
            </a:r>
            <a:r>
              <a:rPr lang="en-US" sz="2800" dirty="0" err="1"/>
              <a:t>của</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thuận</a:t>
            </a:r>
            <a:r>
              <a:rPr lang="en-US" sz="2800" dirty="0"/>
              <a:t> </a:t>
            </a:r>
            <a:r>
              <a:rPr lang="en-US" sz="2800" dirty="0" err="1"/>
              <a:t>lợi</a:t>
            </a:r>
            <a:r>
              <a:rPr lang="en-US" sz="2800" dirty="0"/>
              <a:t> </a:t>
            </a:r>
            <a:r>
              <a:rPr lang="en-US" sz="2800" dirty="0" err="1"/>
              <a:t>cho</a:t>
            </a:r>
            <a:r>
              <a:rPr lang="en-US" sz="2800" dirty="0"/>
              <a:t> </a:t>
            </a:r>
            <a:r>
              <a:rPr lang="en-US" sz="2800" dirty="0" err="1"/>
              <a:t>biến</a:t>
            </a:r>
            <a:r>
              <a:rPr lang="en-US" sz="2800" dirty="0"/>
              <a:t> </a:t>
            </a:r>
            <a:r>
              <a:rPr lang="en-US" sz="2800" dirty="0" err="1"/>
              <a:t>cố</a:t>
            </a:r>
            <a:r>
              <a:rPr lang="en-US" sz="2800" dirty="0"/>
              <a:t> </a:t>
            </a:r>
            <a:r>
              <a:rPr lang="en-US" sz="2800" dirty="0" err="1"/>
              <a:t>và</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có</a:t>
            </a:r>
            <a:r>
              <a:rPr lang="en-US" sz="2800" dirty="0"/>
              <a:t> </a:t>
            </a:r>
            <a:r>
              <a:rPr lang="en-US" sz="2800" dirty="0" err="1"/>
              <a:t>thể</a:t>
            </a:r>
            <a:r>
              <a:rPr lang="en-US" sz="2800" dirty="0"/>
              <a:t> </a:t>
            </a:r>
            <a:r>
              <a:rPr lang="en-US" sz="2800" dirty="0" err="1"/>
              <a:t>xảy</a:t>
            </a:r>
            <a:r>
              <a:rPr lang="en-US" sz="2800" dirty="0"/>
              <a:t> ra </a:t>
            </a:r>
            <a:r>
              <a:rPr lang="en-US" sz="2800" dirty="0" err="1"/>
              <a:t>đối</a:t>
            </a:r>
            <a:r>
              <a:rPr lang="en-US" sz="2800" dirty="0"/>
              <a:t> </a:t>
            </a:r>
            <a:r>
              <a:rPr lang="en-US" sz="2800" dirty="0" err="1"/>
              <a:t>với</a:t>
            </a:r>
            <a:r>
              <a:rPr lang="en-US" sz="2800" dirty="0"/>
              <a:t> </a:t>
            </a:r>
            <a:r>
              <a:rPr lang="en-US" sz="2800" dirty="0" err="1"/>
              <a:t>mặt</a:t>
            </a:r>
            <a:r>
              <a:rPr lang="en-US" sz="2800" dirty="0"/>
              <a:t> </a:t>
            </a:r>
            <a:r>
              <a:rPr lang="en-US" sz="2800" dirty="0" err="1"/>
              <a:t>xuất</a:t>
            </a:r>
            <a:r>
              <a:rPr lang="en-US" sz="2800" dirty="0"/>
              <a:t> </a:t>
            </a:r>
            <a:r>
              <a:rPr lang="en-US" sz="2800" dirty="0" err="1"/>
              <a:t>hiện</a:t>
            </a:r>
            <a:r>
              <a:rPr lang="en-US" sz="2800" dirty="0"/>
              <a:t> </a:t>
            </a:r>
            <a:r>
              <a:rPr lang="en-US" sz="2800" dirty="0" err="1"/>
              <a:t>của</a:t>
            </a:r>
            <a:r>
              <a:rPr lang="en-US" sz="2800" dirty="0"/>
              <a:t> </a:t>
            </a:r>
            <a:r>
              <a:rPr lang="en-US" sz="2800" dirty="0" err="1"/>
              <a:t>xúc</a:t>
            </a:r>
            <a:r>
              <a:rPr lang="en-US" sz="2800" dirty="0"/>
              <a:t> </a:t>
            </a:r>
            <a:r>
              <a:rPr lang="en-US" sz="2800" dirty="0" err="1"/>
              <a:t>xắc</a:t>
            </a:r>
            <a:r>
              <a:rPr lang="en-US" sz="2800" dirty="0"/>
              <a:t>.</a:t>
            </a:r>
          </a:p>
        </p:txBody>
      </p:sp>
    </p:spTree>
    <p:extLst>
      <p:ext uri="{BB962C8B-B14F-4D97-AF65-F5344CB8AC3E}">
        <p14:creationId xmlns:p14="http://schemas.microsoft.com/office/powerpoint/2010/main" val="16093917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1338</TotalTime>
  <Words>2313</Words>
  <Application>Microsoft Office PowerPoint</Application>
  <PresentationFormat>Widescreen</PresentationFormat>
  <Paragraphs>200</Paragraphs>
  <Slides>36</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Cambria Math</vt:lpstr>
      <vt:lpstr>等线</vt:lpstr>
      <vt:lpstr>Times New Roman</vt:lpstr>
      <vt:lpstr>Wingdings</vt:lpstr>
      <vt:lpstr>义启嘟嘟体</vt:lpstr>
      <vt:lpstr>汉仪小麦体简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pc</cp:lastModifiedBy>
  <cp:revision>201</cp:revision>
  <dcterms:created xsi:type="dcterms:W3CDTF">2017-05-23T12:09:32Z</dcterms:created>
  <dcterms:modified xsi:type="dcterms:W3CDTF">2024-03-03T12:19:57Z</dcterms:modified>
</cp:coreProperties>
</file>